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67" r:id="rId3"/>
    <p:sldId id="258" r:id="rId4"/>
    <p:sldId id="259" r:id="rId5"/>
    <p:sldId id="261" r:id="rId6"/>
    <p:sldId id="260" r:id="rId7"/>
    <p:sldId id="264" r:id="rId8"/>
    <p:sldId id="263" r:id="rId9"/>
    <p:sldId id="269" r:id="rId10"/>
    <p:sldId id="265" r:id="rId11"/>
    <p:sldId id="262" r:id="rId12"/>
    <p:sldId id="270" r:id="rId13"/>
    <p:sldId id="271" r:id="rId14"/>
    <p:sldId id="272" r:id="rId15"/>
    <p:sldId id="273" r:id="rId16"/>
    <p:sldId id="274"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4" d="100"/>
          <a:sy n="104" d="100"/>
        </p:scale>
        <p:origin x="126" y="19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0FA77-AAE7-40C1-B835-18F683E4B103}" type="datetimeFigureOut">
              <a:rPr lang="en-US" smtClean="0"/>
              <a:t>1/15/2020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5CD303-8A20-4906-AB27-A54ED24650CE}" type="slidenum">
              <a:rPr lang="en-US" smtClean="0"/>
              <a:t>‹#›</a:t>
            </a:fld>
            <a:endParaRPr lang="en-US"/>
          </a:p>
        </p:txBody>
      </p:sp>
    </p:spTree>
    <p:extLst>
      <p:ext uri="{BB962C8B-B14F-4D97-AF65-F5344CB8AC3E}">
        <p14:creationId xmlns:p14="http://schemas.microsoft.com/office/powerpoint/2010/main" val="639560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hatu.info/"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will be a quick overview of something to set up and consider during your OSINT investigations</a:t>
            </a:r>
          </a:p>
          <a:p>
            <a:endParaRPr lang="en-US" dirty="0"/>
          </a:p>
        </p:txBody>
      </p:sp>
      <p:sp>
        <p:nvSpPr>
          <p:cNvPr id="4" name="Slide Number Placeholder 3"/>
          <p:cNvSpPr>
            <a:spLocks noGrp="1"/>
          </p:cNvSpPr>
          <p:nvPr>
            <p:ph type="sldNum" sz="quarter" idx="5"/>
          </p:nvPr>
        </p:nvSpPr>
        <p:spPr/>
        <p:txBody>
          <a:bodyPr/>
          <a:lstStyle/>
          <a:p>
            <a:fld id="{845CD303-8A20-4906-AB27-A54ED24650CE}" type="slidenum">
              <a:rPr lang="en-US" smtClean="0"/>
              <a:t>1</a:t>
            </a:fld>
            <a:endParaRPr lang="en-US"/>
          </a:p>
        </p:txBody>
      </p:sp>
    </p:spTree>
    <p:extLst>
      <p:ext uri="{BB962C8B-B14F-4D97-AF65-F5344CB8AC3E}">
        <p14:creationId xmlns:p14="http://schemas.microsoft.com/office/powerpoint/2010/main" val="2290234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make sure that we know what we look like when requesting material. </a:t>
            </a:r>
            <a:r>
              <a:rPr lang="en-US" dirty="0">
                <a:hlinkClick r:id="rId3"/>
              </a:rPr>
              <a:t>http://whatu.info/</a:t>
            </a:r>
            <a:r>
              <a:rPr lang="en-US" dirty="0"/>
              <a:t> Check out how you appear to the host machine. </a:t>
            </a:r>
            <a:r>
              <a:rPr lang="en-US" dirty="0" err="1"/>
              <a:t>cURL</a:t>
            </a:r>
            <a:r>
              <a:rPr lang="en-US" dirty="0"/>
              <a:t> –A “enter info here” will also change the user agent</a:t>
            </a:r>
          </a:p>
          <a:p>
            <a:endParaRPr lang="en-US" dirty="0"/>
          </a:p>
        </p:txBody>
      </p:sp>
      <p:sp>
        <p:nvSpPr>
          <p:cNvPr id="4" name="Slide Number Placeholder 3"/>
          <p:cNvSpPr>
            <a:spLocks noGrp="1"/>
          </p:cNvSpPr>
          <p:nvPr>
            <p:ph type="sldNum" sz="quarter" idx="5"/>
          </p:nvPr>
        </p:nvSpPr>
        <p:spPr/>
        <p:txBody>
          <a:bodyPr/>
          <a:lstStyle/>
          <a:p>
            <a:fld id="{845CD303-8A20-4906-AB27-A54ED24650CE}" type="slidenum">
              <a:rPr lang="en-US" smtClean="0"/>
              <a:t>2</a:t>
            </a:fld>
            <a:endParaRPr lang="en-US"/>
          </a:p>
        </p:txBody>
      </p:sp>
    </p:spTree>
    <p:extLst>
      <p:ext uri="{BB962C8B-B14F-4D97-AF65-F5344CB8AC3E}">
        <p14:creationId xmlns:p14="http://schemas.microsoft.com/office/powerpoint/2010/main" val="2440956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your targets, your threat landscape and what you are after.  Password managers are a must with sock puppet accounts, VPN will assist getting past certain search areas or targets and A VM is always a nice to have. I think it’s a must in most cases but depends on the targets and the ability of your ORG. Also remember Android Emulators for “friend” targeting on certain apps. </a:t>
            </a:r>
          </a:p>
        </p:txBody>
      </p:sp>
      <p:sp>
        <p:nvSpPr>
          <p:cNvPr id="4" name="Slide Number Placeholder 3"/>
          <p:cNvSpPr>
            <a:spLocks noGrp="1"/>
          </p:cNvSpPr>
          <p:nvPr>
            <p:ph type="sldNum" sz="quarter" idx="5"/>
          </p:nvPr>
        </p:nvSpPr>
        <p:spPr/>
        <p:txBody>
          <a:bodyPr/>
          <a:lstStyle/>
          <a:p>
            <a:fld id="{845CD303-8A20-4906-AB27-A54ED24650CE}" type="slidenum">
              <a:rPr lang="en-US" smtClean="0"/>
              <a:t>4</a:t>
            </a:fld>
            <a:endParaRPr lang="en-US"/>
          </a:p>
        </p:txBody>
      </p:sp>
    </p:spTree>
    <p:extLst>
      <p:ext uri="{BB962C8B-B14F-4D97-AF65-F5344CB8AC3E}">
        <p14:creationId xmlns:p14="http://schemas.microsoft.com/office/powerpoint/2010/main" val="12635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are about to start the investigation. Depending on what level of control you have, ask the questions. Is this safe? Am I protected? If we discover sensitive information, what's my recourse? What If there is abuse or violations of the law? Who do I report to? </a:t>
            </a:r>
            <a:r>
              <a:rPr lang="en-US" dirty="0" err="1"/>
              <a:t>Etc</a:t>
            </a:r>
            <a:r>
              <a:rPr lang="en-US" dirty="0"/>
              <a:t>… make sure that you are not so blinded by the hunt that you do something stupid. Quick note on search engines. Use them all. Yandex is awesome at reverse and Facial recon. Bing is the wild west and google knows everything. Yahoo might even help but look at Carrotv2, DDG, </a:t>
            </a:r>
            <a:r>
              <a:rPr lang="en-US" dirty="0" err="1"/>
              <a:t>swisscows</a:t>
            </a:r>
            <a:r>
              <a:rPr lang="en-US" dirty="0"/>
              <a:t>…you might also find industry specific search engines</a:t>
            </a:r>
          </a:p>
          <a:p>
            <a:endParaRPr lang="en-US" dirty="0"/>
          </a:p>
        </p:txBody>
      </p:sp>
      <p:sp>
        <p:nvSpPr>
          <p:cNvPr id="4" name="Slide Number Placeholder 3"/>
          <p:cNvSpPr>
            <a:spLocks noGrp="1"/>
          </p:cNvSpPr>
          <p:nvPr>
            <p:ph type="sldNum" sz="quarter" idx="5"/>
          </p:nvPr>
        </p:nvSpPr>
        <p:spPr/>
        <p:txBody>
          <a:bodyPr/>
          <a:lstStyle/>
          <a:p>
            <a:fld id="{845CD303-8A20-4906-AB27-A54ED24650CE}" type="slidenum">
              <a:rPr lang="en-US" smtClean="0"/>
              <a:t>5</a:t>
            </a:fld>
            <a:endParaRPr lang="en-US"/>
          </a:p>
        </p:txBody>
      </p:sp>
    </p:spTree>
    <p:extLst>
      <p:ext uri="{BB962C8B-B14F-4D97-AF65-F5344CB8AC3E}">
        <p14:creationId xmlns:p14="http://schemas.microsoft.com/office/powerpoint/2010/main" val="100071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that the investigation is focused, we need to know what to search for or pivot off. These are some excellent resources. </a:t>
            </a:r>
            <a:r>
              <a:rPr lang="en-US" sz="1200" b="1" i="0" kern="1200" dirty="0">
                <a:solidFill>
                  <a:schemeClr val="tx1"/>
                </a:solidFill>
                <a:effectLst/>
                <a:latin typeface="+mn-lt"/>
                <a:ea typeface="+mn-ea"/>
                <a:cs typeface="+mn-cs"/>
              </a:rPr>
              <a:t>Your OSINT Graphical Analyzer</a:t>
            </a:r>
          </a:p>
          <a:p>
            <a:endParaRPr lang="en-US" dirty="0"/>
          </a:p>
        </p:txBody>
      </p:sp>
      <p:sp>
        <p:nvSpPr>
          <p:cNvPr id="4" name="Slide Number Placeholder 3"/>
          <p:cNvSpPr>
            <a:spLocks noGrp="1"/>
          </p:cNvSpPr>
          <p:nvPr>
            <p:ph type="sldNum" sz="quarter" idx="5"/>
          </p:nvPr>
        </p:nvSpPr>
        <p:spPr/>
        <p:txBody>
          <a:bodyPr/>
          <a:lstStyle/>
          <a:p>
            <a:fld id="{845CD303-8A20-4906-AB27-A54ED24650CE}" type="slidenum">
              <a:rPr lang="en-US" smtClean="0"/>
              <a:t>6</a:t>
            </a:fld>
            <a:endParaRPr lang="en-US"/>
          </a:p>
        </p:txBody>
      </p:sp>
    </p:spTree>
    <p:extLst>
      <p:ext uri="{BB962C8B-B14F-4D97-AF65-F5344CB8AC3E}">
        <p14:creationId xmlns:p14="http://schemas.microsoft.com/office/powerpoint/2010/main" val="3615159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you looking into a company? What is the scope of the work? Are you looking to vet a company that is being taken over, looking for insider threats or checking out the competition for business intelligence? </a:t>
            </a:r>
          </a:p>
        </p:txBody>
      </p:sp>
      <p:sp>
        <p:nvSpPr>
          <p:cNvPr id="4" name="Slide Number Placeholder 3"/>
          <p:cNvSpPr>
            <a:spLocks noGrp="1"/>
          </p:cNvSpPr>
          <p:nvPr>
            <p:ph type="sldNum" sz="quarter" idx="5"/>
          </p:nvPr>
        </p:nvSpPr>
        <p:spPr/>
        <p:txBody>
          <a:bodyPr/>
          <a:lstStyle/>
          <a:p>
            <a:fld id="{845CD303-8A20-4906-AB27-A54ED24650CE}" type="slidenum">
              <a:rPr lang="en-US" smtClean="0"/>
              <a:t>7</a:t>
            </a:fld>
            <a:endParaRPr lang="en-US"/>
          </a:p>
        </p:txBody>
      </p:sp>
    </p:spTree>
    <p:extLst>
      <p:ext uri="{BB962C8B-B14F-4D97-AF65-F5344CB8AC3E}">
        <p14:creationId xmlns:p14="http://schemas.microsoft.com/office/powerpoint/2010/main" val="1701649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1/15/2020</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1/15/2020</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s://search.google.com/test/mobile-friendly" TargetMode="Externa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hyperlink" Target="https://github.com/s0md3v/Photon"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jpe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96797-3446-4C24-851A-8D643D7AA5F5}"/>
              </a:ext>
            </a:extLst>
          </p:cNvPr>
          <p:cNvSpPr>
            <a:spLocks noGrp="1"/>
          </p:cNvSpPr>
          <p:nvPr>
            <p:ph type="ctrTitle"/>
          </p:nvPr>
        </p:nvSpPr>
        <p:spPr/>
        <p:txBody>
          <a:bodyPr>
            <a:normAutofit/>
          </a:bodyPr>
          <a:lstStyle/>
          <a:p>
            <a:r>
              <a:rPr lang="en-US" sz="6000" dirty="0"/>
              <a:t>Hello OSINT</a:t>
            </a:r>
          </a:p>
        </p:txBody>
      </p:sp>
      <p:sp>
        <p:nvSpPr>
          <p:cNvPr id="3" name="Subtitle 2">
            <a:extLst>
              <a:ext uri="{FF2B5EF4-FFF2-40B4-BE49-F238E27FC236}">
                <a16:creationId xmlns:a16="http://schemas.microsoft.com/office/drawing/2014/main" id="{0C8CDFCC-7621-4C18-81F8-097DC4C8BDC9}"/>
              </a:ext>
            </a:extLst>
          </p:cNvPr>
          <p:cNvSpPr>
            <a:spLocks noGrp="1"/>
          </p:cNvSpPr>
          <p:nvPr>
            <p:ph type="subTitle" idx="1"/>
          </p:nvPr>
        </p:nvSpPr>
        <p:spPr/>
        <p:txBody>
          <a:bodyPr/>
          <a:lstStyle/>
          <a:p>
            <a:r>
              <a:rPr lang="en-US" sz="2800" dirty="0"/>
              <a:t>Its what you do before that matters</a:t>
            </a:r>
          </a:p>
          <a:p>
            <a:endParaRPr lang="en-US" dirty="0"/>
          </a:p>
        </p:txBody>
      </p:sp>
    </p:spTree>
    <p:extLst>
      <p:ext uri="{BB962C8B-B14F-4D97-AF65-F5344CB8AC3E}">
        <p14:creationId xmlns:p14="http://schemas.microsoft.com/office/powerpoint/2010/main" val="843478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18561-6966-4BEC-878E-DCFD768104EA}"/>
              </a:ext>
            </a:extLst>
          </p:cNvPr>
          <p:cNvSpPr>
            <a:spLocks noGrp="1"/>
          </p:cNvSpPr>
          <p:nvPr>
            <p:ph type="ctrTitle"/>
          </p:nvPr>
        </p:nvSpPr>
        <p:spPr>
          <a:xfrm>
            <a:off x="643192" y="609600"/>
            <a:ext cx="3643674" cy="1905000"/>
          </a:xfrm>
        </p:spPr>
        <p:txBody>
          <a:bodyPr vert="horz" lIns="91440" tIns="45720" rIns="91440" bIns="45720" rtlCol="0" anchor="ctr">
            <a:normAutofit/>
          </a:bodyPr>
          <a:lstStyle/>
          <a:p>
            <a:pPr algn="l"/>
            <a:r>
              <a:rPr lang="en-US" sz="2800">
                <a:effectLst>
                  <a:glow rad="38100">
                    <a:schemeClr val="bg1">
                      <a:lumMod val="65000"/>
                      <a:lumOff val="35000"/>
                      <a:alpha val="40000"/>
                    </a:schemeClr>
                  </a:glow>
                  <a:outerShdw blurRad="28575" dist="38100" dir="14040000" algn="tl" rotWithShape="0">
                    <a:srgbClr val="000000">
                      <a:alpha val="25000"/>
                    </a:srgbClr>
                  </a:outerShdw>
                </a:effectLst>
              </a:rPr>
              <a:t>Infra OSINT</a:t>
            </a:r>
          </a:p>
        </p:txBody>
      </p:sp>
      <p:sp>
        <p:nvSpPr>
          <p:cNvPr id="3" name="Subtitle 2">
            <a:extLst>
              <a:ext uri="{FF2B5EF4-FFF2-40B4-BE49-F238E27FC236}">
                <a16:creationId xmlns:a16="http://schemas.microsoft.com/office/drawing/2014/main" id="{8E1E52A7-1EB6-465C-90B3-8677F40C9765}"/>
              </a:ext>
            </a:extLst>
          </p:cNvPr>
          <p:cNvSpPr>
            <a:spLocks noGrp="1"/>
          </p:cNvSpPr>
          <p:nvPr>
            <p:ph type="subTitle" idx="1"/>
          </p:nvPr>
        </p:nvSpPr>
        <p:spPr>
          <a:xfrm>
            <a:off x="643192" y="2666999"/>
            <a:ext cx="3643674" cy="3216276"/>
          </a:xfrm>
        </p:spPr>
        <p:txBody>
          <a:bodyPr vert="horz" lIns="91440" tIns="45720" rIns="91440" bIns="45720" rtlCol="0" anchor="ctr">
            <a:normAutofit lnSpcReduction="10000"/>
          </a:bodyPr>
          <a:lstStyle/>
          <a:p>
            <a:pPr marL="342900" indent="-342900" algn="l">
              <a:buFont typeface="Arial"/>
              <a:buChar char="•"/>
            </a:pPr>
            <a:r>
              <a:rPr lang="en-US" sz="1800" dirty="0"/>
              <a:t>VeiwDNS.info</a:t>
            </a:r>
          </a:p>
          <a:p>
            <a:pPr marL="342900" indent="-342900" algn="l">
              <a:buFont typeface="Arial"/>
              <a:buChar char="•"/>
            </a:pPr>
            <a:r>
              <a:rPr lang="en-US" sz="1800" dirty="0" err="1"/>
              <a:t>Censys</a:t>
            </a:r>
            <a:endParaRPr lang="en-US" sz="1800" dirty="0"/>
          </a:p>
          <a:p>
            <a:pPr marL="342900" indent="-342900" algn="l">
              <a:buFont typeface="Arial"/>
              <a:buChar char="•"/>
            </a:pPr>
            <a:r>
              <a:rPr lang="en-US" sz="1800" dirty="0"/>
              <a:t>Shodan</a:t>
            </a:r>
          </a:p>
          <a:p>
            <a:pPr marL="342900" indent="-342900" algn="l">
              <a:buFont typeface="Arial"/>
              <a:buChar char="•"/>
            </a:pPr>
            <a:r>
              <a:rPr lang="en-US" sz="1800" dirty="0" err="1"/>
              <a:t>BinaryEdge</a:t>
            </a:r>
            <a:endParaRPr lang="en-US" sz="1800" dirty="0"/>
          </a:p>
          <a:p>
            <a:pPr marL="342900" indent="-342900" algn="l">
              <a:buFont typeface="Arial"/>
              <a:buChar char="•"/>
            </a:pPr>
            <a:r>
              <a:rPr lang="en-US" sz="1800" dirty="0" err="1"/>
              <a:t>Zoomeye</a:t>
            </a:r>
            <a:endParaRPr lang="en-US" sz="1800" dirty="0"/>
          </a:p>
          <a:p>
            <a:pPr marL="342900" indent="-342900" algn="l">
              <a:buFont typeface="Arial"/>
              <a:buChar char="•"/>
            </a:pPr>
            <a:r>
              <a:rPr lang="en-US" sz="1800" dirty="0" err="1"/>
              <a:t>BuiltWith</a:t>
            </a:r>
            <a:endParaRPr lang="en-US" sz="1800" dirty="0"/>
          </a:p>
          <a:p>
            <a:pPr marL="342900" indent="-342900" algn="l">
              <a:buFont typeface="Arial"/>
              <a:buChar char="•"/>
            </a:pPr>
            <a:r>
              <a:rPr lang="en-US" sz="1800" dirty="0" err="1"/>
              <a:t>Kamerka</a:t>
            </a:r>
            <a:r>
              <a:rPr lang="en-US" sz="1800" dirty="0"/>
              <a:t> </a:t>
            </a:r>
          </a:p>
          <a:p>
            <a:pPr marL="342900" indent="-342900" algn="l">
              <a:buFont typeface="Arial"/>
              <a:buChar char="•"/>
            </a:pPr>
            <a:r>
              <a:rPr lang="en-US" sz="1800" dirty="0"/>
              <a:t>certstream.calidog.io</a:t>
            </a:r>
          </a:p>
          <a:p>
            <a:pPr marL="342900" indent="-342900" algn="l">
              <a:buFont typeface="Arial"/>
              <a:buChar char="•"/>
            </a:pPr>
            <a:endParaRPr lang="en-US" sz="1800" dirty="0"/>
          </a:p>
        </p:txBody>
      </p:sp>
      <p:pic>
        <p:nvPicPr>
          <p:cNvPr id="8194" name="Picture 2">
            <a:extLst>
              <a:ext uri="{FF2B5EF4-FFF2-40B4-BE49-F238E27FC236}">
                <a16:creationId xmlns:a16="http://schemas.microsoft.com/office/drawing/2014/main" id="{893F8415-1679-4193-A7CE-D52113B3BDC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255" r="2" b="1789"/>
          <a:stretch/>
        </p:blipFill>
        <p:spPr bwMode="auto">
          <a:xfrm>
            <a:off x="4630994" y="645106"/>
            <a:ext cx="6916633" cy="5247747"/>
          </a:xfrm>
          <a:prstGeom prst="roundRect">
            <a:avLst>
              <a:gd name="adj" fmla="val 3517"/>
            </a:avLst>
          </a:prstGeom>
          <a:no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1641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01AAC-9139-48E4-BC2A-E1DEF1E0A53F}"/>
              </a:ext>
            </a:extLst>
          </p:cNvPr>
          <p:cNvSpPr>
            <a:spLocks noGrp="1"/>
          </p:cNvSpPr>
          <p:nvPr>
            <p:ph type="ctrTitle"/>
          </p:nvPr>
        </p:nvSpPr>
        <p:spPr>
          <a:xfrm>
            <a:off x="6735098" y="609601"/>
            <a:ext cx="4798142" cy="2419350"/>
          </a:xfrm>
        </p:spPr>
        <p:txBody>
          <a:bodyPr>
            <a:normAutofit/>
          </a:bodyPr>
          <a:lstStyle/>
          <a:p>
            <a:r>
              <a:rPr lang="en-US" dirty="0"/>
              <a:t>Tools and techniques</a:t>
            </a:r>
            <a:br>
              <a:rPr lang="en-US" dirty="0"/>
            </a:br>
            <a:endParaRPr lang="en-US" dirty="0"/>
          </a:p>
        </p:txBody>
      </p:sp>
      <p:pic>
        <p:nvPicPr>
          <p:cNvPr id="4" name="Picture 3">
            <a:extLst>
              <a:ext uri="{FF2B5EF4-FFF2-40B4-BE49-F238E27FC236}">
                <a16:creationId xmlns:a16="http://schemas.microsoft.com/office/drawing/2014/main" id="{10C7A528-1F92-470E-96DF-F667E52E28B7}"/>
              </a:ext>
            </a:extLst>
          </p:cNvPr>
          <p:cNvPicPr>
            <a:picLocks noChangeAspect="1"/>
          </p:cNvPicPr>
          <p:nvPr/>
        </p:nvPicPr>
        <p:blipFill>
          <a:blip r:embed="rId3"/>
          <a:stretch>
            <a:fillRect/>
          </a:stretch>
        </p:blipFill>
        <p:spPr>
          <a:xfrm>
            <a:off x="633999" y="609600"/>
            <a:ext cx="5462001" cy="3222580"/>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7" name="Rectangle 6">
            <a:extLst>
              <a:ext uri="{FF2B5EF4-FFF2-40B4-BE49-F238E27FC236}">
                <a16:creationId xmlns:a16="http://schemas.microsoft.com/office/drawing/2014/main" id="{F9183405-B024-4BC0-912D-0EF892C227AE}"/>
              </a:ext>
            </a:extLst>
          </p:cNvPr>
          <p:cNvSpPr/>
          <p:nvPr/>
        </p:nvSpPr>
        <p:spPr>
          <a:xfrm>
            <a:off x="633998" y="5353735"/>
            <a:ext cx="8033751" cy="369332"/>
          </a:xfrm>
          <a:prstGeom prst="rect">
            <a:avLst/>
          </a:prstGeom>
        </p:spPr>
        <p:txBody>
          <a:bodyPr wrap="square">
            <a:spAutoFit/>
          </a:bodyPr>
          <a:lstStyle/>
          <a:p>
            <a:r>
              <a:rPr lang="en-US" dirty="0"/>
              <a:t>https://www.linkedin.com/sales/gmail/profile/viewByEmail/EMAIL</a:t>
            </a:r>
          </a:p>
        </p:txBody>
      </p:sp>
      <p:pic>
        <p:nvPicPr>
          <p:cNvPr id="8" name="Picture 7">
            <a:extLst>
              <a:ext uri="{FF2B5EF4-FFF2-40B4-BE49-F238E27FC236}">
                <a16:creationId xmlns:a16="http://schemas.microsoft.com/office/drawing/2014/main" id="{FE82D5E5-2132-4922-9400-79A6839A2F88}"/>
              </a:ext>
            </a:extLst>
          </p:cNvPr>
          <p:cNvPicPr>
            <a:picLocks noChangeAspect="1"/>
          </p:cNvPicPr>
          <p:nvPr/>
        </p:nvPicPr>
        <p:blipFill>
          <a:blip r:embed="rId4"/>
          <a:stretch>
            <a:fillRect/>
          </a:stretch>
        </p:blipFill>
        <p:spPr>
          <a:xfrm>
            <a:off x="9310101" y="4144060"/>
            <a:ext cx="2247900" cy="2419350"/>
          </a:xfrm>
          <a:prstGeom prst="rect">
            <a:avLst/>
          </a:prstGeom>
        </p:spPr>
      </p:pic>
    </p:spTree>
    <p:extLst>
      <p:ext uri="{BB962C8B-B14F-4D97-AF65-F5344CB8AC3E}">
        <p14:creationId xmlns:p14="http://schemas.microsoft.com/office/powerpoint/2010/main" val="60101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4A50567-7D59-4DBD-9E6A-E273BB83E17B}"/>
              </a:ext>
            </a:extLst>
          </p:cNvPr>
          <p:cNvPicPr>
            <a:picLocks noChangeAspect="1"/>
          </p:cNvPicPr>
          <p:nvPr/>
        </p:nvPicPr>
        <p:blipFill>
          <a:blip r:embed="rId3"/>
          <a:stretch>
            <a:fillRect/>
          </a:stretch>
        </p:blipFill>
        <p:spPr>
          <a:xfrm>
            <a:off x="1781173" y="4576955"/>
            <a:ext cx="3314700" cy="476250"/>
          </a:xfrm>
          <a:prstGeom prst="rect">
            <a:avLst/>
          </a:prstGeom>
        </p:spPr>
      </p:pic>
      <p:pic>
        <p:nvPicPr>
          <p:cNvPr id="10" name="Picture 9">
            <a:extLst>
              <a:ext uri="{FF2B5EF4-FFF2-40B4-BE49-F238E27FC236}">
                <a16:creationId xmlns:a16="http://schemas.microsoft.com/office/drawing/2014/main" id="{FE6E73EF-135D-434E-84D1-CD872E8720CD}"/>
              </a:ext>
            </a:extLst>
          </p:cNvPr>
          <p:cNvPicPr>
            <a:picLocks noChangeAspect="1"/>
          </p:cNvPicPr>
          <p:nvPr/>
        </p:nvPicPr>
        <p:blipFill>
          <a:blip r:embed="rId4"/>
          <a:stretch>
            <a:fillRect/>
          </a:stretch>
        </p:blipFill>
        <p:spPr>
          <a:xfrm>
            <a:off x="1781173" y="1583300"/>
            <a:ext cx="7667625" cy="2514600"/>
          </a:xfrm>
          <a:prstGeom prst="rect">
            <a:avLst/>
          </a:prstGeom>
        </p:spPr>
      </p:pic>
      <p:sp>
        <p:nvSpPr>
          <p:cNvPr id="11" name="TextBox 10">
            <a:extLst>
              <a:ext uri="{FF2B5EF4-FFF2-40B4-BE49-F238E27FC236}">
                <a16:creationId xmlns:a16="http://schemas.microsoft.com/office/drawing/2014/main" id="{3E146DF2-BD18-4CBB-AF58-AAAF824C47DE}"/>
              </a:ext>
            </a:extLst>
          </p:cNvPr>
          <p:cNvSpPr txBox="1"/>
          <p:nvPr/>
        </p:nvSpPr>
        <p:spPr>
          <a:xfrm>
            <a:off x="1781173" y="342900"/>
            <a:ext cx="9067801" cy="523220"/>
          </a:xfrm>
          <a:prstGeom prst="rect">
            <a:avLst/>
          </a:prstGeom>
          <a:noFill/>
        </p:spPr>
        <p:txBody>
          <a:bodyPr wrap="square" rtlCol="0">
            <a:spAutoFit/>
          </a:bodyPr>
          <a:lstStyle/>
          <a:p>
            <a:r>
              <a:rPr lang="en-US" sz="2800" dirty="0">
                <a:hlinkClick r:id="rId5"/>
              </a:rPr>
              <a:t>https://search.google.com/test/mobile-friendly</a:t>
            </a:r>
            <a:endParaRPr lang="en-US" sz="2800" dirty="0"/>
          </a:p>
        </p:txBody>
      </p:sp>
    </p:spTree>
    <p:extLst>
      <p:ext uri="{BB962C8B-B14F-4D97-AF65-F5344CB8AC3E}">
        <p14:creationId xmlns:p14="http://schemas.microsoft.com/office/powerpoint/2010/main" val="2290056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2DAFA-CF10-4D14-BD92-CBCA329F9997}"/>
              </a:ext>
            </a:extLst>
          </p:cNvPr>
          <p:cNvSpPr>
            <a:spLocks noGrp="1"/>
          </p:cNvSpPr>
          <p:nvPr>
            <p:ph type="title"/>
          </p:nvPr>
        </p:nvSpPr>
        <p:spPr>
          <a:xfrm>
            <a:off x="169863" y="4953000"/>
            <a:ext cx="9905998" cy="1905000"/>
          </a:xfrm>
        </p:spPr>
        <p:txBody>
          <a:bodyPr/>
          <a:lstStyle/>
          <a:p>
            <a:r>
              <a:rPr lang="en-US" dirty="0"/>
              <a:t>Sneaky sneaky….</a:t>
            </a:r>
          </a:p>
        </p:txBody>
      </p:sp>
      <p:pic>
        <p:nvPicPr>
          <p:cNvPr id="4" name="Content Placeholder 3">
            <a:extLst>
              <a:ext uri="{FF2B5EF4-FFF2-40B4-BE49-F238E27FC236}">
                <a16:creationId xmlns:a16="http://schemas.microsoft.com/office/drawing/2014/main" id="{909D78E4-037A-4F12-BF0B-C1686527B558}"/>
              </a:ext>
            </a:extLst>
          </p:cNvPr>
          <p:cNvPicPr>
            <a:picLocks noGrp="1" noChangeAspect="1"/>
          </p:cNvPicPr>
          <p:nvPr>
            <p:ph idx="1"/>
          </p:nvPr>
        </p:nvPicPr>
        <p:blipFill>
          <a:blip r:embed="rId2"/>
          <a:stretch>
            <a:fillRect/>
          </a:stretch>
        </p:blipFill>
        <p:spPr>
          <a:xfrm>
            <a:off x="285503" y="711995"/>
            <a:ext cx="5942259" cy="3124200"/>
          </a:xfrm>
          <a:prstGeom prst="rect">
            <a:avLst/>
          </a:prstGeom>
        </p:spPr>
      </p:pic>
      <p:pic>
        <p:nvPicPr>
          <p:cNvPr id="5" name="Picture 4">
            <a:extLst>
              <a:ext uri="{FF2B5EF4-FFF2-40B4-BE49-F238E27FC236}">
                <a16:creationId xmlns:a16="http://schemas.microsoft.com/office/drawing/2014/main" id="{7BD21DF9-FB50-4D62-A0E0-F6FC072CF53B}"/>
              </a:ext>
            </a:extLst>
          </p:cNvPr>
          <p:cNvPicPr>
            <a:picLocks noChangeAspect="1"/>
          </p:cNvPicPr>
          <p:nvPr/>
        </p:nvPicPr>
        <p:blipFill>
          <a:blip r:embed="rId3"/>
          <a:stretch>
            <a:fillRect/>
          </a:stretch>
        </p:blipFill>
        <p:spPr>
          <a:xfrm>
            <a:off x="6693168" y="711995"/>
            <a:ext cx="5213329" cy="3309939"/>
          </a:xfrm>
          <a:prstGeom prst="rect">
            <a:avLst/>
          </a:prstGeom>
        </p:spPr>
      </p:pic>
    </p:spTree>
    <p:extLst>
      <p:ext uri="{BB962C8B-B14F-4D97-AF65-F5344CB8AC3E}">
        <p14:creationId xmlns:p14="http://schemas.microsoft.com/office/powerpoint/2010/main" val="2312122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8D5C65-021B-43FA-8E0A-A4EC4416A60C}"/>
              </a:ext>
            </a:extLst>
          </p:cNvPr>
          <p:cNvPicPr>
            <a:picLocks noChangeAspect="1"/>
          </p:cNvPicPr>
          <p:nvPr/>
        </p:nvPicPr>
        <p:blipFill>
          <a:blip r:embed="rId2"/>
          <a:stretch>
            <a:fillRect/>
          </a:stretch>
        </p:blipFill>
        <p:spPr>
          <a:xfrm>
            <a:off x="414337" y="414337"/>
            <a:ext cx="2066925" cy="314325"/>
          </a:xfrm>
          <a:prstGeom prst="rect">
            <a:avLst/>
          </a:prstGeom>
        </p:spPr>
      </p:pic>
      <p:pic>
        <p:nvPicPr>
          <p:cNvPr id="5" name="Picture 4">
            <a:extLst>
              <a:ext uri="{FF2B5EF4-FFF2-40B4-BE49-F238E27FC236}">
                <a16:creationId xmlns:a16="http://schemas.microsoft.com/office/drawing/2014/main" id="{595D0B99-478D-4FD9-941B-0DA5D2F22DD6}"/>
              </a:ext>
            </a:extLst>
          </p:cNvPr>
          <p:cNvPicPr>
            <a:picLocks noChangeAspect="1"/>
          </p:cNvPicPr>
          <p:nvPr/>
        </p:nvPicPr>
        <p:blipFill>
          <a:blip r:embed="rId3"/>
          <a:stretch>
            <a:fillRect/>
          </a:stretch>
        </p:blipFill>
        <p:spPr>
          <a:xfrm>
            <a:off x="2209800" y="1090613"/>
            <a:ext cx="7772400" cy="5353050"/>
          </a:xfrm>
          <a:prstGeom prst="rect">
            <a:avLst/>
          </a:prstGeom>
        </p:spPr>
      </p:pic>
    </p:spTree>
    <p:extLst>
      <p:ext uri="{BB962C8B-B14F-4D97-AF65-F5344CB8AC3E}">
        <p14:creationId xmlns:p14="http://schemas.microsoft.com/office/powerpoint/2010/main" val="3504041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demo">
            <a:extLst>
              <a:ext uri="{FF2B5EF4-FFF2-40B4-BE49-F238E27FC236}">
                <a16:creationId xmlns:a16="http://schemas.microsoft.com/office/drawing/2014/main" id="{085B4F0E-4A21-4766-9AB7-7D2381126E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 y="2082321"/>
            <a:ext cx="8637250" cy="4593038"/>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Photon">
            <a:extLst>
              <a:ext uri="{FF2B5EF4-FFF2-40B4-BE49-F238E27FC236}">
                <a16:creationId xmlns:a16="http://schemas.microsoft.com/office/drawing/2014/main" id="{84539B10-A6E6-407E-BC8D-046B4A65B8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9325" y="342900"/>
            <a:ext cx="2095500" cy="20955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4B9B23D-8A87-402C-8A61-09F90265C8C5}"/>
              </a:ext>
            </a:extLst>
          </p:cNvPr>
          <p:cNvSpPr/>
          <p:nvPr/>
        </p:nvSpPr>
        <p:spPr>
          <a:xfrm>
            <a:off x="5656136" y="3244334"/>
            <a:ext cx="879728" cy="369332"/>
          </a:xfrm>
          <a:prstGeom prst="rect">
            <a:avLst/>
          </a:prstGeom>
        </p:spPr>
        <p:txBody>
          <a:bodyPr wrap="none">
            <a:spAutoFit/>
          </a:bodyPr>
          <a:lstStyle/>
          <a:p>
            <a:pPr algn="ctr"/>
            <a:r>
              <a:rPr lang="en-US" b="1" dirty="0">
                <a:solidFill>
                  <a:srgbClr val="24292E"/>
                </a:solidFill>
                <a:latin typeface="-apple-system"/>
              </a:rPr>
              <a:t>Photon</a:t>
            </a:r>
            <a:endParaRPr lang="en-US" b="1" i="0" dirty="0">
              <a:solidFill>
                <a:srgbClr val="24292E"/>
              </a:solidFill>
              <a:effectLst/>
              <a:latin typeface="-apple-system"/>
            </a:endParaRPr>
          </a:p>
        </p:txBody>
      </p:sp>
      <p:sp>
        <p:nvSpPr>
          <p:cNvPr id="3" name="TextBox 2">
            <a:extLst>
              <a:ext uri="{FF2B5EF4-FFF2-40B4-BE49-F238E27FC236}">
                <a16:creationId xmlns:a16="http://schemas.microsoft.com/office/drawing/2014/main" id="{1E9B1F89-D5C5-4A4A-BABD-9776AB136F16}"/>
              </a:ext>
            </a:extLst>
          </p:cNvPr>
          <p:cNvSpPr txBox="1"/>
          <p:nvPr/>
        </p:nvSpPr>
        <p:spPr>
          <a:xfrm>
            <a:off x="285750" y="466725"/>
            <a:ext cx="4438649" cy="646331"/>
          </a:xfrm>
          <a:prstGeom prst="rect">
            <a:avLst/>
          </a:prstGeom>
          <a:noFill/>
        </p:spPr>
        <p:txBody>
          <a:bodyPr wrap="square" rtlCol="0">
            <a:spAutoFit/>
          </a:bodyPr>
          <a:lstStyle/>
          <a:p>
            <a:r>
              <a:rPr lang="en-US" b="1" dirty="0"/>
              <a:t>Photon</a:t>
            </a:r>
          </a:p>
          <a:p>
            <a:r>
              <a:rPr lang="en-US" dirty="0">
                <a:hlinkClick r:id="rId4"/>
              </a:rPr>
              <a:t>https://github.com/s0md3v/Photon</a:t>
            </a:r>
            <a:endParaRPr lang="en-US" dirty="0"/>
          </a:p>
        </p:txBody>
      </p:sp>
    </p:spTree>
    <p:extLst>
      <p:ext uri="{BB962C8B-B14F-4D97-AF65-F5344CB8AC3E}">
        <p14:creationId xmlns:p14="http://schemas.microsoft.com/office/powerpoint/2010/main" val="3968672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70AAEE0-1D18-4451-A93B-C748C9A1A820}"/>
              </a:ext>
            </a:extLst>
          </p:cNvPr>
          <p:cNvPicPr>
            <a:picLocks noChangeAspect="1"/>
          </p:cNvPicPr>
          <p:nvPr/>
        </p:nvPicPr>
        <p:blipFill>
          <a:blip r:embed="rId2"/>
          <a:stretch>
            <a:fillRect/>
          </a:stretch>
        </p:blipFill>
        <p:spPr>
          <a:xfrm>
            <a:off x="1115616" y="1413607"/>
            <a:ext cx="3292524" cy="1482996"/>
          </a:xfrm>
          <a:prstGeom prst="rect">
            <a:avLst/>
          </a:prstGeom>
        </p:spPr>
      </p:pic>
      <p:cxnSp>
        <p:nvCxnSpPr>
          <p:cNvPr id="74" name="Straight Connector 73">
            <a:extLst>
              <a:ext uri="{FF2B5EF4-FFF2-40B4-BE49-F238E27FC236}">
                <a16:creationId xmlns:a16="http://schemas.microsoft.com/office/drawing/2014/main" id="{D4BDCD00-BA97-40D8-93CD-0A9CA931BE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2080" y="3429000"/>
            <a:ext cx="2636520"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1266" name="Picture 2" descr="VORTIMO">
            <a:extLst>
              <a:ext uri="{FF2B5EF4-FFF2-40B4-BE49-F238E27FC236}">
                <a16:creationId xmlns:a16="http://schemas.microsoft.com/office/drawing/2014/main" id="{7B92DDE2-9B8F-40C3-A48A-49AEB1061DB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76937" y="3671316"/>
            <a:ext cx="2183380" cy="2057011"/>
          </a:xfrm>
          <a:prstGeom prst="rect">
            <a:avLst/>
          </a:prstGeom>
          <a:noFill/>
          <a:extLst>
            <a:ext uri="{909E8E84-426E-40DD-AFC4-6F175D3DCCD1}">
              <a14:hiddenFill xmlns:a14="http://schemas.microsoft.com/office/drawing/2010/main">
                <a:solidFill>
                  <a:srgbClr val="FFFFFF"/>
                </a:solidFill>
              </a14:hiddenFill>
            </a:ext>
          </a:extLst>
        </p:spPr>
      </p:pic>
      <p:cxnSp>
        <p:nvCxnSpPr>
          <p:cNvPr id="75" name="Straight Connector 74">
            <a:extLst>
              <a:ext uri="{FF2B5EF4-FFF2-40B4-BE49-F238E27FC236}">
                <a16:creationId xmlns:a16="http://schemas.microsoft.com/office/drawing/2014/main" id="{2D631E40-F51C-4828-B23B-DF9035132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9BDBC8B4-6243-4A99-8EA1-8444FC5B27C4}"/>
              </a:ext>
            </a:extLst>
          </p:cNvPr>
          <p:cNvPicPr>
            <a:picLocks noChangeAspect="1"/>
          </p:cNvPicPr>
          <p:nvPr/>
        </p:nvPicPr>
        <p:blipFill>
          <a:blip r:embed="rId4"/>
          <a:stretch>
            <a:fillRect/>
          </a:stretch>
        </p:blipFill>
        <p:spPr>
          <a:xfrm>
            <a:off x="5807066" y="1123527"/>
            <a:ext cx="4343799" cy="4604800"/>
          </a:xfrm>
          <a:prstGeom prst="rect">
            <a:avLst/>
          </a:prstGeom>
        </p:spPr>
      </p:pic>
    </p:spTree>
    <p:extLst>
      <p:ext uri="{BB962C8B-B14F-4D97-AF65-F5344CB8AC3E}">
        <p14:creationId xmlns:p14="http://schemas.microsoft.com/office/powerpoint/2010/main" val="2169867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F0FF76-3EC3-4A79-8566-95B9BF24DBEF}"/>
              </a:ext>
            </a:extLst>
          </p:cNvPr>
          <p:cNvSpPr txBox="1"/>
          <p:nvPr/>
        </p:nvSpPr>
        <p:spPr>
          <a:xfrm>
            <a:off x="7905750" y="4933950"/>
            <a:ext cx="4286250" cy="1754326"/>
          </a:xfrm>
          <a:prstGeom prst="rect">
            <a:avLst/>
          </a:prstGeom>
          <a:noFill/>
        </p:spPr>
        <p:txBody>
          <a:bodyPr wrap="square" rtlCol="0">
            <a:spAutoFit/>
          </a:bodyPr>
          <a:lstStyle/>
          <a:p>
            <a:r>
              <a:rPr lang="en-US" dirty="0"/>
              <a:t>Ginsberg5150 on Twitter</a:t>
            </a:r>
          </a:p>
          <a:p>
            <a:r>
              <a:rPr lang="en-US" dirty="0"/>
              <a:t>OSINTCurio.us </a:t>
            </a:r>
          </a:p>
          <a:p>
            <a:r>
              <a:rPr lang="en-US" dirty="0" err="1"/>
              <a:t>OSINT.Team</a:t>
            </a:r>
            <a:endParaRPr lang="en-US" dirty="0"/>
          </a:p>
          <a:p>
            <a:r>
              <a:rPr lang="en-US" dirty="0"/>
              <a:t>SecKC.org</a:t>
            </a:r>
          </a:p>
          <a:p>
            <a:r>
              <a:rPr lang="en-US" dirty="0"/>
              <a:t>TraceLabs.com</a:t>
            </a:r>
          </a:p>
          <a:p>
            <a:r>
              <a:rPr lang="en-US" dirty="0"/>
              <a:t>https://github.com/ginsberg5150</a:t>
            </a:r>
          </a:p>
        </p:txBody>
      </p:sp>
      <p:sp>
        <p:nvSpPr>
          <p:cNvPr id="3" name="TextBox 2">
            <a:extLst>
              <a:ext uri="{FF2B5EF4-FFF2-40B4-BE49-F238E27FC236}">
                <a16:creationId xmlns:a16="http://schemas.microsoft.com/office/drawing/2014/main" id="{581B9156-7C52-4C0C-8B7E-817BC7E4AD34}"/>
              </a:ext>
            </a:extLst>
          </p:cNvPr>
          <p:cNvSpPr txBox="1"/>
          <p:nvPr/>
        </p:nvSpPr>
        <p:spPr>
          <a:xfrm>
            <a:off x="704850" y="666750"/>
            <a:ext cx="11039475" cy="3139321"/>
          </a:xfrm>
          <a:prstGeom prst="rect">
            <a:avLst/>
          </a:prstGeom>
          <a:noFill/>
        </p:spPr>
        <p:txBody>
          <a:bodyPr wrap="square" rtlCol="0">
            <a:spAutoFit/>
          </a:bodyPr>
          <a:lstStyle/>
          <a:p>
            <a:r>
              <a:rPr lang="en-US" sz="6600" dirty="0">
                <a:latin typeface="Arial" panose="020B0604020202020204" pitchFamily="34" charset="0"/>
                <a:cs typeface="Arial" panose="020B0604020202020204" pitchFamily="34" charset="0"/>
              </a:rPr>
              <a:t>Questions?</a:t>
            </a:r>
          </a:p>
          <a:p>
            <a:endParaRPr lang="en-US" sz="6600" dirty="0">
              <a:latin typeface="Arial" panose="020B0604020202020204" pitchFamily="34" charset="0"/>
              <a:cs typeface="Arial" panose="020B0604020202020204" pitchFamily="34" charset="0"/>
            </a:endParaRPr>
          </a:p>
          <a:p>
            <a:r>
              <a:rPr lang="en-US" sz="6600" dirty="0">
                <a:latin typeface="Arial" panose="020B0604020202020204" pitchFamily="34" charset="0"/>
                <a:cs typeface="Arial" panose="020B0604020202020204" pitchFamily="34" charset="0"/>
              </a:rPr>
              <a:t>Thank you </a:t>
            </a:r>
            <a:r>
              <a:rPr lang="en-US" sz="6600" dirty="0">
                <a:latin typeface="Arial" panose="020B0604020202020204" pitchFamily="34" charset="0"/>
                <a:cs typeface="Arial" panose="020B0604020202020204" pitchFamily="34" charset="0"/>
                <a:sym typeface="Wingdings" panose="05000000000000000000" pitchFamily="2" charset="2"/>
              </a:rPr>
              <a:t></a:t>
            </a:r>
            <a:endParaRPr lang="en-US" sz="6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5638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7C809178-18EC-4F14-82C0-293EC9D14B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F79C93-3224-42E5-918D-474C02199FCD}"/>
              </a:ext>
            </a:extLst>
          </p:cNvPr>
          <p:cNvSpPr>
            <a:spLocks noGrp="1"/>
          </p:cNvSpPr>
          <p:nvPr>
            <p:ph type="ctrTitle"/>
          </p:nvPr>
        </p:nvSpPr>
        <p:spPr>
          <a:xfrm>
            <a:off x="1751012" y="4363271"/>
            <a:ext cx="8676222" cy="1066801"/>
          </a:xfrm>
        </p:spPr>
        <p:txBody>
          <a:bodyPr>
            <a:normAutofit/>
          </a:bodyPr>
          <a:lstStyle/>
          <a:p>
            <a:r>
              <a:rPr lang="en-US" dirty="0"/>
              <a:t>User agent </a:t>
            </a:r>
          </a:p>
        </p:txBody>
      </p:sp>
      <p:sp>
        <p:nvSpPr>
          <p:cNvPr id="3" name="Subtitle 2">
            <a:extLst>
              <a:ext uri="{FF2B5EF4-FFF2-40B4-BE49-F238E27FC236}">
                <a16:creationId xmlns:a16="http://schemas.microsoft.com/office/drawing/2014/main" id="{1DC7DB82-25BE-4B74-939B-CC02D95F3532}"/>
              </a:ext>
            </a:extLst>
          </p:cNvPr>
          <p:cNvSpPr>
            <a:spLocks noGrp="1"/>
          </p:cNvSpPr>
          <p:nvPr>
            <p:ph type="subTitle" idx="1"/>
          </p:nvPr>
        </p:nvSpPr>
        <p:spPr>
          <a:xfrm>
            <a:off x="1751012" y="5516211"/>
            <a:ext cx="8676222" cy="722243"/>
          </a:xfrm>
        </p:spPr>
        <p:txBody>
          <a:bodyPr>
            <a:normAutofit/>
          </a:bodyPr>
          <a:lstStyle/>
          <a:p>
            <a:endParaRPr lang="en-US" dirty="0"/>
          </a:p>
        </p:txBody>
      </p:sp>
      <p:pic>
        <p:nvPicPr>
          <p:cNvPr id="1028" name="Picture 4">
            <a:extLst>
              <a:ext uri="{FF2B5EF4-FFF2-40B4-BE49-F238E27FC236}">
                <a16:creationId xmlns:a16="http://schemas.microsoft.com/office/drawing/2014/main" id="{C0DC2803-7D99-4742-B543-D8289E88B09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114" r="21326"/>
          <a:stretch/>
        </p:blipFill>
        <p:spPr bwMode="auto">
          <a:xfrm>
            <a:off x="20" y="10"/>
            <a:ext cx="4059916" cy="427381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1216C1F-2548-4791-AA02-39E115D238C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7870" r="22578" b="-2"/>
          <a:stretch/>
        </p:blipFill>
        <p:spPr bwMode="auto">
          <a:xfrm>
            <a:off x="4059936" y="10"/>
            <a:ext cx="4072128" cy="427381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5AD25129-A38D-4E11-93F1-582F210999E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5033" r="14672" b="3"/>
          <a:stretch/>
        </p:blipFill>
        <p:spPr bwMode="auto">
          <a:xfrm>
            <a:off x="8132064" y="10"/>
            <a:ext cx="4059936" cy="4273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2281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43CC7CB0-EA37-4F04-80BC-35C63E987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F79C93-3224-42E5-918D-474C02199FCD}"/>
              </a:ext>
            </a:extLst>
          </p:cNvPr>
          <p:cNvSpPr>
            <a:spLocks noGrp="1"/>
          </p:cNvSpPr>
          <p:nvPr>
            <p:ph type="ctrTitle"/>
          </p:nvPr>
        </p:nvSpPr>
        <p:spPr>
          <a:xfrm>
            <a:off x="988630" y="4363271"/>
            <a:ext cx="10200986" cy="1066801"/>
          </a:xfrm>
        </p:spPr>
        <p:txBody>
          <a:bodyPr>
            <a:normAutofit/>
          </a:bodyPr>
          <a:lstStyle/>
          <a:p>
            <a:r>
              <a:rPr lang="en-US" dirty="0"/>
              <a:t>AD blockers</a:t>
            </a:r>
          </a:p>
        </p:txBody>
      </p:sp>
      <p:sp>
        <p:nvSpPr>
          <p:cNvPr id="3" name="Subtitle 2">
            <a:extLst>
              <a:ext uri="{FF2B5EF4-FFF2-40B4-BE49-F238E27FC236}">
                <a16:creationId xmlns:a16="http://schemas.microsoft.com/office/drawing/2014/main" id="{1DC7DB82-25BE-4B74-939B-CC02D95F3532}"/>
              </a:ext>
            </a:extLst>
          </p:cNvPr>
          <p:cNvSpPr>
            <a:spLocks noGrp="1"/>
          </p:cNvSpPr>
          <p:nvPr>
            <p:ph type="subTitle" idx="1"/>
          </p:nvPr>
        </p:nvSpPr>
        <p:spPr>
          <a:xfrm>
            <a:off x="1422262" y="5516211"/>
            <a:ext cx="9333722" cy="722243"/>
          </a:xfrm>
        </p:spPr>
        <p:txBody>
          <a:bodyPr>
            <a:normAutofit/>
          </a:bodyPr>
          <a:lstStyle/>
          <a:p>
            <a:r>
              <a:rPr lang="en-US" dirty="0"/>
              <a:t>Not all built the same</a:t>
            </a:r>
          </a:p>
        </p:txBody>
      </p:sp>
      <p:sp>
        <p:nvSpPr>
          <p:cNvPr id="141" name="Rectangle 140">
            <a:extLst>
              <a:ext uri="{FF2B5EF4-FFF2-40B4-BE49-F238E27FC236}">
                <a16:creationId xmlns:a16="http://schemas.microsoft.com/office/drawing/2014/main" id="{2C069419-B83B-4E10-A3EF-91A86B5D35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738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Image result for ghostery">
            <a:extLst>
              <a:ext uri="{FF2B5EF4-FFF2-40B4-BE49-F238E27FC236}">
                <a16:creationId xmlns:a16="http://schemas.microsoft.com/office/drawing/2014/main" id="{7F8ECBBC-1691-4593-98B8-7EF9828EF8D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73579" y="640078"/>
            <a:ext cx="3155793" cy="315579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privacy badger">
            <a:extLst>
              <a:ext uri="{FF2B5EF4-FFF2-40B4-BE49-F238E27FC236}">
                <a16:creationId xmlns:a16="http://schemas.microsoft.com/office/drawing/2014/main" id="{CFCA68A8-14A3-4101-9161-C985FBBC685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384604" y="976656"/>
            <a:ext cx="3422791" cy="248152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B36AA263-8898-4829-A8B0-AB43FDB63166}"/>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129128" y="1147795"/>
            <a:ext cx="3422792" cy="2139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7538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3080" name="Picture 8" descr="Image result for protonVPN">
            <a:extLst>
              <a:ext uri="{FF2B5EF4-FFF2-40B4-BE49-F238E27FC236}">
                <a16:creationId xmlns:a16="http://schemas.microsoft.com/office/drawing/2014/main" id="{6155B068-8A99-47AB-B50D-7BDA9302E36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040" r="3357" b="2"/>
          <a:stretch/>
        </p:blipFill>
        <p:spPr bwMode="auto">
          <a:xfrm>
            <a:off x="20" y="10"/>
            <a:ext cx="6095980" cy="342899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government">
            <a:extLst>
              <a:ext uri="{FF2B5EF4-FFF2-40B4-BE49-F238E27FC236}">
                <a16:creationId xmlns:a16="http://schemas.microsoft.com/office/drawing/2014/main" id="{C8A4323A-443A-4E9D-B8A9-A7F2D2C049E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8164"/>
          <a:stretch/>
        </p:blipFill>
        <p:spPr bwMode="auto">
          <a:xfrm>
            <a:off x="6096000" y="10"/>
            <a:ext cx="6096000" cy="342899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Image result for password manager">
            <a:extLst>
              <a:ext uri="{FF2B5EF4-FFF2-40B4-BE49-F238E27FC236}">
                <a16:creationId xmlns:a16="http://schemas.microsoft.com/office/drawing/2014/main" id="{14AA5521-7DB6-4487-BC6E-5B6A05FD5A9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446" b="1"/>
          <a:stretch/>
        </p:blipFill>
        <p:spPr bwMode="auto">
          <a:xfrm>
            <a:off x="20" y="3429000"/>
            <a:ext cx="609598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azure vm">
            <a:extLst>
              <a:ext uri="{FF2B5EF4-FFF2-40B4-BE49-F238E27FC236}">
                <a16:creationId xmlns:a16="http://schemas.microsoft.com/office/drawing/2014/main" id="{0E78DAE6-1560-46DA-BDAE-D17F9F02BD4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3790" r="-2" b="29959"/>
          <a:stretch/>
        </p:blipFill>
        <p:spPr bwMode="auto">
          <a:xfrm>
            <a:off x="6096000" y="3429000"/>
            <a:ext cx="6096000" cy="3429000"/>
          </a:xfrm>
          <a:prstGeom prst="rect">
            <a:avLst/>
          </a:prstGeom>
          <a:noFill/>
          <a:extLst>
            <a:ext uri="{909E8E84-426E-40DD-AFC4-6F175D3DCCD1}">
              <a14:hiddenFill xmlns:a14="http://schemas.microsoft.com/office/drawing/2010/main">
                <a:solidFill>
                  <a:srgbClr val="FFFFFF"/>
                </a:solidFill>
              </a14:hiddenFill>
            </a:ext>
          </a:extLst>
        </p:spPr>
      </p:pic>
      <p:sp useBgFill="1">
        <p:nvSpPr>
          <p:cNvPr id="85"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7B99480-51E0-40EB-823D-C046FC147DE9}"/>
              </a:ext>
            </a:extLst>
          </p:cNvPr>
          <p:cNvSpPr>
            <a:spLocks noGrp="1"/>
          </p:cNvSpPr>
          <p:nvPr>
            <p:ph type="ctrTitle"/>
          </p:nvPr>
        </p:nvSpPr>
        <p:spPr>
          <a:xfrm>
            <a:off x="2480733" y="2074339"/>
            <a:ext cx="7219954" cy="2878666"/>
          </a:xfrm>
        </p:spPr>
        <p:txBody>
          <a:bodyPr anchor="ctr">
            <a:normAutofit/>
          </a:bodyPr>
          <a:lstStyle/>
          <a:p>
            <a:pPr>
              <a:lnSpc>
                <a:spcPct val="90000"/>
              </a:lnSpc>
            </a:pPr>
            <a:r>
              <a:rPr lang="en-US" sz="4100" dirty="0"/>
              <a:t>Setting up the investigation</a:t>
            </a:r>
            <a:br>
              <a:rPr lang="en-US" sz="4100" dirty="0"/>
            </a:br>
            <a:endParaRPr lang="en-US" sz="4100" dirty="0"/>
          </a:p>
        </p:txBody>
      </p:sp>
      <p:sp>
        <p:nvSpPr>
          <p:cNvPr id="3" name="Subtitle 2">
            <a:extLst>
              <a:ext uri="{FF2B5EF4-FFF2-40B4-BE49-F238E27FC236}">
                <a16:creationId xmlns:a16="http://schemas.microsoft.com/office/drawing/2014/main" id="{BB132684-3B87-4D05-B28B-8DD36FE51405}"/>
              </a:ext>
            </a:extLst>
          </p:cNvPr>
          <p:cNvSpPr>
            <a:spLocks noGrp="1"/>
          </p:cNvSpPr>
          <p:nvPr>
            <p:ph type="subTitle" idx="1"/>
          </p:nvPr>
        </p:nvSpPr>
        <p:spPr>
          <a:xfrm>
            <a:off x="2480733" y="3903138"/>
            <a:ext cx="7219954" cy="1049867"/>
          </a:xfrm>
        </p:spPr>
        <p:txBody>
          <a:bodyPr>
            <a:normAutofit/>
          </a:bodyPr>
          <a:lstStyle/>
          <a:p>
            <a:br>
              <a:rPr lang="en-US" dirty="0"/>
            </a:br>
            <a:endParaRPr lang="en-US" dirty="0"/>
          </a:p>
        </p:txBody>
      </p:sp>
    </p:spTree>
    <p:extLst>
      <p:ext uri="{BB962C8B-B14F-4D97-AF65-F5344CB8AC3E}">
        <p14:creationId xmlns:p14="http://schemas.microsoft.com/office/powerpoint/2010/main" val="2289474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62164E-4528-40DB-BC26-D6DDE216A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rgbClr val="363D4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F30007FA-C6A2-43A0-8045-7016AEF81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322895"/>
          </a:xfrm>
          <a:custGeom>
            <a:avLst/>
            <a:gdLst>
              <a:gd name="connsiteX0" fmla="*/ 0 w 12192000"/>
              <a:gd name="connsiteY0" fmla="*/ 0 h 5322895"/>
              <a:gd name="connsiteX1" fmla="*/ 12192000 w 12192000"/>
              <a:gd name="connsiteY1" fmla="*/ 0 h 5322895"/>
              <a:gd name="connsiteX2" fmla="*/ 12192000 w 12192000"/>
              <a:gd name="connsiteY2" fmla="*/ 213719 h 5322895"/>
              <a:gd name="connsiteX3" fmla="*/ 12192000 w 12192000"/>
              <a:gd name="connsiteY3" fmla="*/ 471948 h 5322895"/>
              <a:gd name="connsiteX4" fmla="*/ 12192000 w 12192000"/>
              <a:gd name="connsiteY4" fmla="*/ 3571886 h 5322895"/>
              <a:gd name="connsiteX5" fmla="*/ 12192000 w 12192000"/>
              <a:gd name="connsiteY5" fmla="*/ 3753332 h 5322895"/>
              <a:gd name="connsiteX6" fmla="*/ 12192000 w 12192000"/>
              <a:gd name="connsiteY6" fmla="*/ 4806077 h 5322895"/>
              <a:gd name="connsiteX7" fmla="*/ 11957522 w 12192000"/>
              <a:gd name="connsiteY7" fmla="*/ 4849979 h 5322895"/>
              <a:gd name="connsiteX8" fmla="*/ 11679973 w 12192000"/>
              <a:gd name="connsiteY8" fmla="*/ 4899723 h 5322895"/>
              <a:gd name="connsiteX9" fmla="*/ 11401197 w 12192000"/>
              <a:gd name="connsiteY9" fmla="*/ 4948416 h 5322895"/>
              <a:gd name="connsiteX10" fmla="*/ 11121192 w 12192000"/>
              <a:gd name="connsiteY10" fmla="*/ 4990102 h 5322895"/>
              <a:gd name="connsiteX11" fmla="*/ 10842416 w 12192000"/>
              <a:gd name="connsiteY11" fmla="*/ 5032139 h 5322895"/>
              <a:gd name="connsiteX12" fmla="*/ 10562411 w 12192000"/>
              <a:gd name="connsiteY12" fmla="*/ 5071374 h 5322895"/>
              <a:gd name="connsiteX13" fmla="*/ 10286091 w 12192000"/>
              <a:gd name="connsiteY13" fmla="*/ 5105003 h 5322895"/>
              <a:gd name="connsiteX14" fmla="*/ 10006086 w 12192000"/>
              <a:gd name="connsiteY14" fmla="*/ 5136881 h 5322895"/>
              <a:gd name="connsiteX15" fmla="*/ 9727310 w 12192000"/>
              <a:gd name="connsiteY15" fmla="*/ 5165957 h 5322895"/>
              <a:gd name="connsiteX16" fmla="*/ 9453445 w 12192000"/>
              <a:gd name="connsiteY16" fmla="*/ 5191179 h 5322895"/>
              <a:gd name="connsiteX17" fmla="*/ 9175897 w 12192000"/>
              <a:gd name="connsiteY17" fmla="*/ 5216401 h 5322895"/>
              <a:gd name="connsiteX18" fmla="*/ 8902033 w 12192000"/>
              <a:gd name="connsiteY18" fmla="*/ 5237420 h 5322895"/>
              <a:gd name="connsiteX19" fmla="*/ 8628169 w 12192000"/>
              <a:gd name="connsiteY19" fmla="*/ 5253884 h 5322895"/>
              <a:gd name="connsiteX20" fmla="*/ 8355533 w 12192000"/>
              <a:gd name="connsiteY20" fmla="*/ 5271050 h 5322895"/>
              <a:gd name="connsiteX21" fmla="*/ 8085353 w 12192000"/>
              <a:gd name="connsiteY21" fmla="*/ 5285412 h 5322895"/>
              <a:gd name="connsiteX22" fmla="*/ 7817629 w 12192000"/>
              <a:gd name="connsiteY22" fmla="*/ 5295571 h 5322895"/>
              <a:gd name="connsiteX23" fmla="*/ 7549905 w 12192000"/>
              <a:gd name="connsiteY23" fmla="*/ 5304329 h 5322895"/>
              <a:gd name="connsiteX24" fmla="*/ 7284638 w 12192000"/>
              <a:gd name="connsiteY24" fmla="*/ 5312736 h 5322895"/>
              <a:gd name="connsiteX25" fmla="*/ 7023055 w 12192000"/>
              <a:gd name="connsiteY25" fmla="*/ 5316590 h 5322895"/>
              <a:gd name="connsiteX26" fmla="*/ 6761472 w 12192000"/>
              <a:gd name="connsiteY26" fmla="*/ 5320793 h 5322895"/>
              <a:gd name="connsiteX27" fmla="*/ 6503573 w 12192000"/>
              <a:gd name="connsiteY27" fmla="*/ 5322895 h 5322895"/>
              <a:gd name="connsiteX28" fmla="*/ 6248130 w 12192000"/>
              <a:gd name="connsiteY28" fmla="*/ 5320793 h 5322895"/>
              <a:gd name="connsiteX29" fmla="*/ 5995144 w 12192000"/>
              <a:gd name="connsiteY29" fmla="*/ 5320793 h 5322895"/>
              <a:gd name="connsiteX30" fmla="*/ 5744613 w 12192000"/>
              <a:gd name="connsiteY30" fmla="*/ 5316590 h 5322895"/>
              <a:gd name="connsiteX31" fmla="*/ 5498995 w 12192000"/>
              <a:gd name="connsiteY31" fmla="*/ 5310284 h 5322895"/>
              <a:gd name="connsiteX32" fmla="*/ 5255834 w 12192000"/>
              <a:gd name="connsiteY32" fmla="*/ 5304329 h 5322895"/>
              <a:gd name="connsiteX33" fmla="*/ 5017584 w 12192000"/>
              <a:gd name="connsiteY33" fmla="*/ 5297673 h 5322895"/>
              <a:gd name="connsiteX34" fmla="*/ 4780562 w 12192000"/>
              <a:gd name="connsiteY34" fmla="*/ 5287514 h 5322895"/>
              <a:gd name="connsiteX35" fmla="*/ 4547227 w 12192000"/>
              <a:gd name="connsiteY35" fmla="*/ 5276654 h 5322895"/>
              <a:gd name="connsiteX36" fmla="*/ 4318800 w 12192000"/>
              <a:gd name="connsiteY36" fmla="*/ 5266846 h 5322895"/>
              <a:gd name="connsiteX37" fmla="*/ 3873004 w 12192000"/>
              <a:gd name="connsiteY37" fmla="*/ 5239171 h 5322895"/>
              <a:gd name="connsiteX38" fmla="*/ 3445628 w 12192000"/>
              <a:gd name="connsiteY38" fmla="*/ 5209746 h 5322895"/>
              <a:gd name="connsiteX39" fmla="*/ 3035446 w 12192000"/>
              <a:gd name="connsiteY39" fmla="*/ 5178918 h 5322895"/>
              <a:gd name="connsiteX40" fmla="*/ 2647370 w 12192000"/>
              <a:gd name="connsiteY40" fmla="*/ 5144939 h 5322895"/>
              <a:gd name="connsiteX41" fmla="*/ 2276487 w 12192000"/>
              <a:gd name="connsiteY41" fmla="*/ 5109557 h 5322895"/>
              <a:gd name="connsiteX42" fmla="*/ 1932621 w 12192000"/>
              <a:gd name="connsiteY42" fmla="*/ 5071374 h 5322895"/>
              <a:gd name="connsiteX43" fmla="*/ 1609634 w 12192000"/>
              <a:gd name="connsiteY43" fmla="*/ 5033891 h 5322895"/>
              <a:gd name="connsiteX44" fmla="*/ 1312435 w 12192000"/>
              <a:gd name="connsiteY44" fmla="*/ 4996408 h 5322895"/>
              <a:gd name="connsiteX45" fmla="*/ 1039799 w 12192000"/>
              <a:gd name="connsiteY45" fmla="*/ 4961027 h 5322895"/>
              <a:gd name="connsiteX46" fmla="*/ 797865 w 12192000"/>
              <a:gd name="connsiteY46" fmla="*/ 4927397 h 5322895"/>
              <a:gd name="connsiteX47" fmla="*/ 579265 w 12192000"/>
              <a:gd name="connsiteY47" fmla="*/ 4895519 h 5322895"/>
              <a:gd name="connsiteX48" fmla="*/ 395052 w 12192000"/>
              <a:gd name="connsiteY48" fmla="*/ 4868896 h 5322895"/>
              <a:gd name="connsiteX49" fmla="*/ 240312 w 12192000"/>
              <a:gd name="connsiteY49" fmla="*/ 4843673 h 5322895"/>
              <a:gd name="connsiteX50" fmla="*/ 27853 w 12192000"/>
              <a:gd name="connsiteY50" fmla="*/ 4807592 h 5322895"/>
              <a:gd name="connsiteX51" fmla="*/ 0 w 12192000"/>
              <a:gd name="connsiteY51" fmla="*/ 4802879 h 5322895"/>
              <a:gd name="connsiteX52" fmla="*/ 0 w 12192000"/>
              <a:gd name="connsiteY52" fmla="*/ 3753332 h 5322895"/>
              <a:gd name="connsiteX53" fmla="*/ 0 w 12192000"/>
              <a:gd name="connsiteY53" fmla="*/ 3571886 h 5322895"/>
              <a:gd name="connsiteX54" fmla="*/ 0 w 12192000"/>
              <a:gd name="connsiteY54" fmla="*/ 471948 h 5322895"/>
              <a:gd name="connsiteX55" fmla="*/ 0 w 12192000"/>
              <a:gd name="connsiteY55"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5322895">
                <a:moveTo>
                  <a:pt x="0" y="0"/>
                </a:moveTo>
                <a:lnTo>
                  <a:pt x="12192000" y="0"/>
                </a:lnTo>
                <a:lnTo>
                  <a:pt x="12192000" y="213719"/>
                </a:lnTo>
                <a:lnTo>
                  <a:pt x="12192000" y="471948"/>
                </a:lnTo>
                <a:lnTo>
                  <a:pt x="12192000" y="3571886"/>
                </a:lnTo>
                <a:lnTo>
                  <a:pt x="12192000" y="3753332"/>
                </a:lnTo>
                <a:lnTo>
                  <a:pt x="12192000" y="4806077"/>
                </a:lnTo>
                <a:lnTo>
                  <a:pt x="11957522" y="4849979"/>
                </a:lnTo>
                <a:lnTo>
                  <a:pt x="11679973" y="4899723"/>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0562" y="5287514"/>
                </a:lnTo>
                <a:lnTo>
                  <a:pt x="4547227" y="5276654"/>
                </a:lnTo>
                <a:lnTo>
                  <a:pt x="4318800" y="5266846"/>
                </a:lnTo>
                <a:lnTo>
                  <a:pt x="3873004" y="5239171"/>
                </a:lnTo>
                <a:lnTo>
                  <a:pt x="3445628" y="5209746"/>
                </a:lnTo>
                <a:lnTo>
                  <a:pt x="3035446" y="5178918"/>
                </a:lnTo>
                <a:lnTo>
                  <a:pt x="2647370" y="5144939"/>
                </a:lnTo>
                <a:lnTo>
                  <a:pt x="2276487" y="5109557"/>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6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C2B7B17-42FE-4518-BA76-A733A2185D06}"/>
              </a:ext>
            </a:extLst>
          </p:cNvPr>
          <p:cNvSpPr>
            <a:spLocks noGrp="1"/>
          </p:cNvSpPr>
          <p:nvPr>
            <p:ph type="ctrTitle"/>
          </p:nvPr>
        </p:nvSpPr>
        <p:spPr>
          <a:xfrm>
            <a:off x="1751012" y="865974"/>
            <a:ext cx="8676222" cy="3643822"/>
          </a:xfrm>
        </p:spPr>
        <p:txBody>
          <a:bodyPr anchor="ctr">
            <a:normAutofit/>
          </a:bodyPr>
          <a:lstStyle/>
          <a:p>
            <a:r>
              <a:rPr lang="en-US" sz="6600"/>
              <a:t>Starting the investigation</a:t>
            </a:r>
            <a:br>
              <a:rPr lang="en-US" sz="6600"/>
            </a:br>
            <a:endParaRPr lang="en-US" sz="6600"/>
          </a:p>
        </p:txBody>
      </p:sp>
      <p:sp>
        <p:nvSpPr>
          <p:cNvPr id="3" name="Subtitle 2">
            <a:extLst>
              <a:ext uri="{FF2B5EF4-FFF2-40B4-BE49-F238E27FC236}">
                <a16:creationId xmlns:a16="http://schemas.microsoft.com/office/drawing/2014/main" id="{118D0B5F-3EF2-437D-873C-3EA446D9BB09}"/>
              </a:ext>
            </a:extLst>
          </p:cNvPr>
          <p:cNvSpPr>
            <a:spLocks noGrp="1"/>
          </p:cNvSpPr>
          <p:nvPr>
            <p:ph type="subTitle" idx="1"/>
          </p:nvPr>
        </p:nvSpPr>
        <p:spPr>
          <a:xfrm>
            <a:off x="1751012" y="5542384"/>
            <a:ext cx="8676222" cy="628260"/>
          </a:xfrm>
        </p:spPr>
        <p:txBody>
          <a:bodyPr>
            <a:normAutofit/>
          </a:bodyPr>
          <a:lstStyle/>
          <a:p>
            <a:endParaRPr lang="en-US" sz="2800">
              <a:solidFill>
                <a:srgbClr val="E6E6E6"/>
              </a:solidFill>
            </a:endParaRPr>
          </a:p>
        </p:txBody>
      </p:sp>
    </p:spTree>
    <p:extLst>
      <p:ext uri="{BB962C8B-B14F-4D97-AF65-F5344CB8AC3E}">
        <p14:creationId xmlns:p14="http://schemas.microsoft.com/office/powerpoint/2010/main" val="3959680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B10A1EB3-C927-4536-9880-11F77B7E09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0B5DDC-C44C-4724-AF5A-7B45B067208F}"/>
              </a:ext>
            </a:extLst>
          </p:cNvPr>
          <p:cNvSpPr>
            <a:spLocks noGrp="1"/>
          </p:cNvSpPr>
          <p:nvPr>
            <p:ph type="ctrTitle"/>
          </p:nvPr>
        </p:nvSpPr>
        <p:spPr>
          <a:xfrm>
            <a:off x="1370693" y="4511814"/>
            <a:ext cx="9440034" cy="1130260"/>
          </a:xfrm>
        </p:spPr>
        <p:txBody>
          <a:bodyPr>
            <a:normAutofit/>
          </a:bodyPr>
          <a:lstStyle/>
          <a:p>
            <a:pPr>
              <a:lnSpc>
                <a:spcPct val="90000"/>
              </a:lnSpc>
            </a:pPr>
            <a:r>
              <a:rPr lang="en-US" sz="2300" dirty="0"/>
              <a:t>Mind maps </a:t>
            </a:r>
            <a:br>
              <a:rPr lang="en-US" sz="2300" dirty="0"/>
            </a:br>
            <a:r>
              <a:rPr lang="en-US" sz="2300" dirty="0"/>
              <a:t>and workflows</a:t>
            </a:r>
            <a:br>
              <a:rPr lang="en-US" sz="2300" dirty="0"/>
            </a:br>
            <a:endParaRPr lang="en-US" sz="2300" dirty="0"/>
          </a:p>
        </p:txBody>
      </p:sp>
      <p:sp>
        <p:nvSpPr>
          <p:cNvPr id="3" name="Subtitle 2">
            <a:extLst>
              <a:ext uri="{FF2B5EF4-FFF2-40B4-BE49-F238E27FC236}">
                <a16:creationId xmlns:a16="http://schemas.microsoft.com/office/drawing/2014/main" id="{E812CA61-0E3C-4953-9315-41A2AC0C81CB}"/>
              </a:ext>
            </a:extLst>
          </p:cNvPr>
          <p:cNvSpPr>
            <a:spLocks noGrp="1"/>
          </p:cNvSpPr>
          <p:nvPr>
            <p:ph type="subTitle" idx="1"/>
          </p:nvPr>
        </p:nvSpPr>
        <p:spPr>
          <a:xfrm>
            <a:off x="1370693" y="5642074"/>
            <a:ext cx="9440034" cy="505230"/>
          </a:xfrm>
        </p:spPr>
        <p:txBody>
          <a:bodyPr>
            <a:normAutofit/>
          </a:bodyPr>
          <a:lstStyle/>
          <a:p>
            <a:endParaRPr lang="en-US">
              <a:solidFill>
                <a:srgbClr val="FFEC0D"/>
              </a:solidFill>
            </a:endParaRPr>
          </a:p>
        </p:txBody>
      </p:sp>
      <p:pic>
        <p:nvPicPr>
          <p:cNvPr id="139" name="Picture 138">
            <a:extLst>
              <a:ext uri="{FF2B5EF4-FFF2-40B4-BE49-F238E27FC236}">
                <a16:creationId xmlns:a16="http://schemas.microsoft.com/office/drawing/2014/main" id="{D8C67178-C15E-489D-8DDF-CB1BD41947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542261" y="547807"/>
            <a:ext cx="11085044" cy="3816806"/>
          </a:xfrm>
          <a:prstGeom prst="rect">
            <a:avLst/>
          </a:prstGeom>
          <a:solidFill>
            <a:schemeClr val="bg1">
              <a:lumMod val="85000"/>
              <a:lumOff val="15000"/>
            </a:schemeClr>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4100" name="Picture 4">
            <a:extLst>
              <a:ext uri="{FF2B5EF4-FFF2-40B4-BE49-F238E27FC236}">
                <a16:creationId xmlns:a16="http://schemas.microsoft.com/office/drawing/2014/main" id="{0D64EE2E-262A-4756-86B1-9B0577A3504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230" r="2231" b="-2"/>
          <a:stretch/>
        </p:blipFill>
        <p:spPr bwMode="auto">
          <a:xfrm>
            <a:off x="700048" y="700337"/>
            <a:ext cx="2593593" cy="352567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data-collection3">
            <a:extLst>
              <a:ext uri="{FF2B5EF4-FFF2-40B4-BE49-F238E27FC236}">
                <a16:creationId xmlns:a16="http://schemas.microsoft.com/office/drawing/2014/main" id="{F5F61BDA-70D5-4615-8402-E4B142FEFB86}"/>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9401" r="14143" b="-2"/>
          <a:stretch/>
        </p:blipFill>
        <p:spPr bwMode="auto">
          <a:xfrm>
            <a:off x="3429498" y="698376"/>
            <a:ext cx="2591786" cy="352958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C497BF1-CAD1-4E8D-86B2-811670AC0531}"/>
              </a:ext>
            </a:extLst>
          </p:cNvPr>
          <p:cNvPicPr>
            <a:picLocks noChangeAspect="1"/>
          </p:cNvPicPr>
          <p:nvPr/>
        </p:nvPicPr>
        <p:blipFill rotWithShape="1">
          <a:blip r:embed="rId7"/>
          <a:srcRect l="19907" r="13346" b="4"/>
          <a:stretch/>
        </p:blipFill>
        <p:spPr>
          <a:xfrm>
            <a:off x="6157141" y="700335"/>
            <a:ext cx="2593272" cy="3525671"/>
          </a:xfrm>
          <a:prstGeom prst="rect">
            <a:avLst/>
          </a:prstGeom>
        </p:spPr>
      </p:pic>
      <p:pic>
        <p:nvPicPr>
          <p:cNvPr id="4098" name="Picture 2">
            <a:extLst>
              <a:ext uri="{FF2B5EF4-FFF2-40B4-BE49-F238E27FC236}">
                <a16:creationId xmlns:a16="http://schemas.microsoft.com/office/drawing/2014/main" id="{B796A319-C9CB-4E28-A2F2-45BFC44A0F58}"/>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685" r="1559" b="-2"/>
          <a:stretch/>
        </p:blipFill>
        <p:spPr bwMode="auto">
          <a:xfrm>
            <a:off x="8886270" y="700335"/>
            <a:ext cx="2596896" cy="3525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2467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44531-0C3E-4B0A-A996-47C979A9883F}"/>
              </a:ext>
            </a:extLst>
          </p:cNvPr>
          <p:cNvSpPr>
            <a:spLocks noGrp="1"/>
          </p:cNvSpPr>
          <p:nvPr>
            <p:ph type="ctrTitle"/>
          </p:nvPr>
        </p:nvSpPr>
        <p:spPr/>
        <p:txBody>
          <a:bodyPr anchor="ctr"/>
          <a:lstStyle/>
          <a:p>
            <a:r>
              <a:rPr lang="en-US" dirty="0"/>
              <a:t>Business recon</a:t>
            </a:r>
          </a:p>
        </p:txBody>
      </p:sp>
      <p:sp>
        <p:nvSpPr>
          <p:cNvPr id="3" name="Subtitle 2">
            <a:extLst>
              <a:ext uri="{FF2B5EF4-FFF2-40B4-BE49-F238E27FC236}">
                <a16:creationId xmlns:a16="http://schemas.microsoft.com/office/drawing/2014/main" id="{0B35C78F-70E8-4B67-8E5E-511E29CB8E2F}"/>
              </a:ext>
            </a:extLst>
          </p:cNvPr>
          <p:cNvSpPr>
            <a:spLocks noGrp="1"/>
          </p:cNvSpPr>
          <p:nvPr>
            <p:ph type="subTitle" idx="1"/>
          </p:nvPr>
        </p:nvSpPr>
        <p:spPr>
          <a:xfrm>
            <a:off x="298848" y="2587112"/>
            <a:ext cx="3278189" cy="2800350"/>
          </a:xfrm>
        </p:spPr>
        <p:txBody>
          <a:bodyPr>
            <a:normAutofit/>
          </a:bodyPr>
          <a:lstStyle/>
          <a:p>
            <a:pPr marL="342900" indent="-342900" algn="l">
              <a:buFont typeface="Arial" panose="020B0604020202020204" pitchFamily="34" charset="0"/>
              <a:buChar char="•"/>
            </a:pPr>
            <a:r>
              <a:rPr lang="en-US" dirty="0" err="1"/>
              <a:t>Spiderfoot</a:t>
            </a:r>
            <a:r>
              <a:rPr lang="en-US" dirty="0"/>
              <a:t> (HX)</a:t>
            </a:r>
          </a:p>
          <a:p>
            <a:pPr marL="342900" indent="-342900" algn="l">
              <a:buFont typeface="Arial" panose="020B0604020202020204" pitchFamily="34" charset="0"/>
              <a:buChar char="•"/>
            </a:pPr>
            <a:r>
              <a:rPr lang="en-US" dirty="0"/>
              <a:t>Open Corporations</a:t>
            </a:r>
          </a:p>
          <a:p>
            <a:pPr marL="342900" indent="-342900" algn="l">
              <a:buFont typeface="Arial" panose="020B0604020202020204" pitchFamily="34" charset="0"/>
              <a:buChar char="•"/>
            </a:pPr>
            <a:r>
              <a:rPr lang="en-US" dirty="0"/>
              <a:t>Bloomberg</a:t>
            </a:r>
          </a:p>
          <a:p>
            <a:pPr marL="342900" indent="-342900" algn="l">
              <a:buFont typeface="Arial" panose="020B0604020202020204" pitchFamily="34" charset="0"/>
              <a:buChar char="•"/>
            </a:pPr>
            <a:r>
              <a:rPr lang="en-US" dirty="0" err="1"/>
              <a:t>ReHold</a:t>
            </a:r>
            <a:endParaRPr lang="en-US" dirty="0"/>
          </a:p>
          <a:p>
            <a:pPr marL="342900" indent="-342900" algn="l">
              <a:buFont typeface="Arial" panose="020B0604020202020204" pitchFamily="34" charset="0"/>
              <a:buChar char="•"/>
            </a:pPr>
            <a:r>
              <a:rPr lang="en-US" dirty="0"/>
              <a:t>LinkedIn</a:t>
            </a:r>
          </a:p>
          <a:p>
            <a:pPr marL="342900" indent="-342900" algn="l">
              <a:buFont typeface="Arial" panose="020B0604020202020204" pitchFamily="34" charset="0"/>
              <a:buChar char="•"/>
            </a:pPr>
            <a:r>
              <a:rPr lang="en-US" dirty="0"/>
              <a:t>The Harvester</a:t>
            </a:r>
          </a:p>
          <a:p>
            <a:pPr algn="l"/>
            <a:endParaRPr lang="en-US" dirty="0"/>
          </a:p>
          <a:p>
            <a:pPr marL="342900" indent="-342900" algn="l">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C0031AEA-D7C6-4D3F-9F8D-6920F0AF5E59}"/>
              </a:ext>
            </a:extLst>
          </p:cNvPr>
          <p:cNvSpPr txBox="1"/>
          <p:nvPr/>
        </p:nvSpPr>
        <p:spPr>
          <a:xfrm>
            <a:off x="8060139" y="2587112"/>
            <a:ext cx="3562350" cy="355481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err="1"/>
              <a:t>ViewDNS</a:t>
            </a:r>
            <a:r>
              <a:rPr lang="en-US" sz="2000" dirty="0"/>
              <a:t> Info</a:t>
            </a:r>
          </a:p>
          <a:p>
            <a:pPr marL="285750" indent="-285750">
              <a:lnSpc>
                <a:spcPct val="150000"/>
              </a:lnSpc>
              <a:buFont typeface="Arial" panose="020B0604020202020204" pitchFamily="34" charset="0"/>
              <a:buChar char="•"/>
            </a:pPr>
            <a:r>
              <a:rPr lang="en-US" sz="2000" dirty="0"/>
              <a:t>Analytics Tracking</a:t>
            </a:r>
          </a:p>
          <a:p>
            <a:pPr marL="285750" indent="-285750">
              <a:lnSpc>
                <a:spcPct val="150000"/>
              </a:lnSpc>
              <a:buFont typeface="Arial" panose="020B0604020202020204" pitchFamily="34" charset="0"/>
              <a:buChar char="•"/>
            </a:pPr>
            <a:r>
              <a:rPr lang="en-US" sz="2000" dirty="0"/>
              <a:t>Google Dorks</a:t>
            </a:r>
          </a:p>
          <a:p>
            <a:pPr marL="285750" indent="-285750">
              <a:lnSpc>
                <a:spcPct val="150000"/>
              </a:lnSpc>
              <a:buFont typeface="Arial" panose="020B0604020202020204" pitchFamily="34" charset="0"/>
              <a:buChar char="•"/>
            </a:pPr>
            <a:r>
              <a:rPr lang="en-US" sz="2000" dirty="0"/>
              <a:t>CrunchBase</a:t>
            </a:r>
          </a:p>
          <a:p>
            <a:pPr marL="285750" indent="-285750">
              <a:lnSpc>
                <a:spcPct val="150000"/>
              </a:lnSpc>
              <a:buFont typeface="Arial" panose="020B0604020202020204" pitchFamily="34" charset="0"/>
              <a:buChar char="•"/>
            </a:pPr>
            <a:r>
              <a:rPr lang="en-US" sz="2000" dirty="0" err="1"/>
              <a:t>SecurityTrails</a:t>
            </a:r>
            <a:endParaRPr lang="en-US" sz="2000" dirty="0"/>
          </a:p>
          <a:p>
            <a:pPr marL="285750" indent="-285750">
              <a:lnSpc>
                <a:spcPct val="150000"/>
              </a:lnSpc>
              <a:buFont typeface="Arial" panose="020B0604020202020204" pitchFamily="34" charset="0"/>
              <a:buChar char="•"/>
            </a:pPr>
            <a:r>
              <a:rPr lang="en-US" sz="2000" dirty="0"/>
              <a:t>Hunter.io</a:t>
            </a:r>
          </a:p>
          <a:p>
            <a:pPr marL="285750" indent="-285750">
              <a:lnSpc>
                <a:spcPct val="150000"/>
              </a:lnSpc>
              <a:buFont typeface="Arial" panose="020B0604020202020204" pitchFamily="34" charset="0"/>
              <a:buChar char="•"/>
            </a:pPr>
            <a:endParaRPr lang="en-US" dirty="0">
              <a:solidFill>
                <a:schemeClr val="accent1">
                  <a:lumMod val="60000"/>
                  <a:lumOff val="40000"/>
                </a:schemeClr>
              </a:solidFill>
            </a:endParaRPr>
          </a:p>
          <a:p>
            <a:pPr marL="285750" indent="-285750">
              <a:buFont typeface="Arial" panose="020B0604020202020204" pitchFamily="34" charset="0"/>
              <a:buChar char="•"/>
            </a:pPr>
            <a:endParaRPr lang="en-US" dirty="0"/>
          </a:p>
        </p:txBody>
      </p:sp>
      <p:sp>
        <p:nvSpPr>
          <p:cNvPr id="10" name="AutoShape 4" descr="Image result for business recon">
            <a:extLst>
              <a:ext uri="{FF2B5EF4-FFF2-40B4-BE49-F238E27FC236}">
                <a16:creationId xmlns:a16="http://schemas.microsoft.com/office/drawing/2014/main" id="{39B6D55F-DA17-47B7-9081-505E66864A3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descr="A picture containing rug&#10;&#10;Description automatically generated">
            <a:extLst>
              <a:ext uri="{FF2B5EF4-FFF2-40B4-BE49-F238E27FC236}">
                <a16:creationId xmlns:a16="http://schemas.microsoft.com/office/drawing/2014/main" id="{93696983-F7EE-4E50-AF6F-9C824F135192}"/>
              </a:ext>
            </a:extLst>
          </p:cNvPr>
          <p:cNvPicPr>
            <a:picLocks noChangeAspect="1"/>
          </p:cNvPicPr>
          <p:nvPr/>
        </p:nvPicPr>
        <p:blipFill>
          <a:blip r:embed="rId3"/>
          <a:stretch>
            <a:fillRect/>
          </a:stretch>
        </p:blipFill>
        <p:spPr>
          <a:xfrm>
            <a:off x="4501757" y="3276600"/>
            <a:ext cx="2633662" cy="2866571"/>
          </a:xfrm>
          <a:prstGeom prst="rect">
            <a:avLst/>
          </a:prstGeom>
        </p:spPr>
      </p:pic>
    </p:spTree>
    <p:extLst>
      <p:ext uri="{BB962C8B-B14F-4D97-AF65-F5344CB8AC3E}">
        <p14:creationId xmlns:p14="http://schemas.microsoft.com/office/powerpoint/2010/main" val="3715594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962B3-52E3-4587-BB53-8F5DA804B188}"/>
              </a:ext>
            </a:extLst>
          </p:cNvPr>
          <p:cNvSpPr>
            <a:spLocks noGrp="1"/>
          </p:cNvSpPr>
          <p:nvPr>
            <p:ph type="ctrTitle"/>
          </p:nvPr>
        </p:nvSpPr>
        <p:spPr>
          <a:xfrm>
            <a:off x="643192" y="609600"/>
            <a:ext cx="3643674" cy="1905000"/>
          </a:xfrm>
        </p:spPr>
        <p:txBody>
          <a:bodyPr vert="horz" lIns="91440" tIns="45720" rIns="91440" bIns="45720" rtlCol="0" anchor="ctr">
            <a:normAutofit/>
          </a:bodyPr>
          <a:lstStyle/>
          <a:p>
            <a:pPr algn="l"/>
            <a:r>
              <a:rPr lang="en-US" sz="2800">
                <a:effectLst>
                  <a:glow rad="38100">
                    <a:schemeClr val="bg1">
                      <a:lumMod val="65000"/>
                      <a:lumOff val="35000"/>
                      <a:alpha val="40000"/>
                    </a:schemeClr>
                  </a:glow>
                  <a:outerShdw blurRad="28575" dist="38100" dir="14040000" algn="tl" rotWithShape="0">
                    <a:srgbClr val="000000">
                      <a:alpha val="25000"/>
                    </a:srgbClr>
                  </a:outerShdw>
                </a:effectLst>
              </a:rPr>
              <a:t>Social media recon</a:t>
            </a:r>
          </a:p>
        </p:txBody>
      </p:sp>
      <p:pic>
        <p:nvPicPr>
          <p:cNvPr id="6146" name="Picture 2" descr="Image result for a hacker">
            <a:extLst>
              <a:ext uri="{FF2B5EF4-FFF2-40B4-BE49-F238E27FC236}">
                <a16:creationId xmlns:a16="http://schemas.microsoft.com/office/drawing/2014/main" id="{5EFA101C-B696-4783-A31B-0D71CD9F586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30994" y="678580"/>
            <a:ext cx="6916633" cy="5180798"/>
          </a:xfrm>
          <a:prstGeom prst="roundRect">
            <a:avLst>
              <a:gd name="adj" fmla="val 3517"/>
            </a:avLst>
          </a:prstGeom>
          <a:no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FF842C2E-E23D-4F0F-8DFA-79787570D7A7}"/>
              </a:ext>
            </a:extLst>
          </p:cNvPr>
          <p:cNvSpPr txBox="1">
            <a:spLocks/>
          </p:cNvSpPr>
          <p:nvPr/>
        </p:nvSpPr>
        <p:spPr>
          <a:xfrm>
            <a:off x="643192" y="1962150"/>
            <a:ext cx="3643674" cy="4581525"/>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spcAft>
                <a:spcPts val="600"/>
              </a:spcAft>
              <a:buClr>
                <a:schemeClr val="accent1"/>
              </a:buClr>
              <a:buSzPct val="100000"/>
              <a:buFont typeface="Arial"/>
              <a:buNone/>
              <a:defRPr sz="2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457200" indent="0" algn="ctr" defTabSz="457200" rtl="0" eaLnBrk="1" latinLnBrk="0" hangingPunct="1">
              <a:spcBef>
                <a:spcPct val="20000"/>
              </a:spcBef>
              <a:spcAft>
                <a:spcPts val="600"/>
              </a:spcAft>
              <a:buClr>
                <a:schemeClr val="accent1"/>
              </a:buClr>
              <a:buSzPct val="100000"/>
              <a:buFont typeface="Arial"/>
              <a:buNone/>
              <a:defRPr sz="18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14400" indent="0" algn="ctr" defTabSz="457200" rtl="0" eaLnBrk="1" latinLnBrk="0" hangingPunct="1">
              <a:spcBef>
                <a:spcPct val="20000"/>
              </a:spcBef>
              <a:spcAft>
                <a:spcPts val="600"/>
              </a:spcAft>
              <a:buClr>
                <a:schemeClr val="accent1"/>
              </a:buClr>
              <a:buSzPct val="100000"/>
              <a:buFont typeface="Arial"/>
              <a:buNone/>
              <a:defRPr sz="16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371600" indent="0" algn="ctr" defTabSz="457200" rtl="0" eaLnBrk="1" latinLnBrk="0" hangingPunct="1">
              <a:spcBef>
                <a:spcPct val="20000"/>
              </a:spcBef>
              <a:spcAft>
                <a:spcPts val="600"/>
              </a:spcAft>
              <a:buClr>
                <a:schemeClr val="accent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828800" indent="0" algn="ctr" defTabSz="457200" rtl="0" eaLnBrk="1" latinLnBrk="0" hangingPunct="1">
              <a:spcBef>
                <a:spcPct val="20000"/>
              </a:spcBef>
              <a:spcAft>
                <a:spcPts val="600"/>
              </a:spcAft>
              <a:buClr>
                <a:schemeClr val="accent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286000" indent="0" algn="ctr" defTabSz="457200" rtl="0" eaLnBrk="1" latinLnBrk="0" hangingPunct="1">
              <a:spcBef>
                <a:spcPct val="20000"/>
              </a:spcBef>
              <a:spcAft>
                <a:spcPts val="600"/>
              </a:spcAft>
              <a:buClr>
                <a:schemeClr val="accent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743200" indent="0" algn="ctr" defTabSz="457200" rtl="0" eaLnBrk="1" latinLnBrk="0" hangingPunct="1">
              <a:spcBef>
                <a:spcPct val="20000"/>
              </a:spcBef>
              <a:spcAft>
                <a:spcPts val="600"/>
              </a:spcAft>
              <a:buClr>
                <a:schemeClr val="accent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200400" indent="0" algn="ctr" defTabSz="457200" rtl="0" eaLnBrk="1" latinLnBrk="0" hangingPunct="1">
              <a:spcBef>
                <a:spcPct val="20000"/>
              </a:spcBef>
              <a:spcAft>
                <a:spcPts val="600"/>
              </a:spcAft>
              <a:buClr>
                <a:schemeClr val="accent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657600" indent="0" algn="ctr" defTabSz="457200" rtl="0" eaLnBrk="1" latinLnBrk="0" hangingPunct="1">
              <a:spcBef>
                <a:spcPct val="20000"/>
              </a:spcBef>
              <a:spcAft>
                <a:spcPts val="600"/>
              </a:spcAft>
              <a:buClr>
                <a:schemeClr val="accent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342900" indent="-342900" algn="l">
              <a:buFont typeface="Arial"/>
              <a:buChar char="•"/>
            </a:pPr>
            <a:r>
              <a:rPr lang="en-US" sz="1800" dirty="0" err="1"/>
              <a:t>Spiderfoot</a:t>
            </a:r>
            <a:r>
              <a:rPr lang="en-US" sz="1800" dirty="0"/>
              <a:t> (HX)</a:t>
            </a:r>
          </a:p>
          <a:p>
            <a:pPr marL="342900" indent="-342900" algn="l">
              <a:buFont typeface="Arial"/>
              <a:buChar char="•"/>
            </a:pPr>
            <a:r>
              <a:rPr lang="en-US" sz="1800" dirty="0"/>
              <a:t>Recon-ng profile module</a:t>
            </a:r>
          </a:p>
          <a:p>
            <a:pPr marL="342900" indent="-342900" algn="l">
              <a:buFont typeface="Arial"/>
              <a:buChar char="•"/>
            </a:pPr>
            <a:r>
              <a:rPr lang="en-US" sz="1800" dirty="0"/>
              <a:t>Social Links</a:t>
            </a:r>
          </a:p>
          <a:p>
            <a:pPr marL="342900" indent="-342900" algn="l">
              <a:buFont typeface="Arial"/>
              <a:buChar char="•"/>
            </a:pPr>
            <a:r>
              <a:rPr lang="en-US" sz="1800" dirty="0"/>
              <a:t>MyLife.com</a:t>
            </a:r>
          </a:p>
          <a:p>
            <a:pPr marL="342900" indent="-342900" algn="l">
              <a:buFont typeface="Arial"/>
              <a:buChar char="•"/>
            </a:pPr>
            <a:r>
              <a:rPr lang="en-US" sz="1800" dirty="0"/>
              <a:t>snapdex.com</a:t>
            </a:r>
          </a:p>
          <a:p>
            <a:pPr marL="342900" indent="-342900" algn="l">
              <a:buFont typeface="Arial"/>
              <a:buChar char="•"/>
            </a:pPr>
            <a:r>
              <a:rPr lang="en-US" sz="1800" dirty="0" err="1"/>
              <a:t>Spokeo</a:t>
            </a:r>
            <a:endParaRPr lang="en-US" sz="1800" dirty="0"/>
          </a:p>
          <a:p>
            <a:pPr marL="342900" indent="-342900" algn="l">
              <a:buFont typeface="Arial"/>
              <a:buChar char="•"/>
            </a:pPr>
            <a:r>
              <a:rPr lang="en-US" sz="1800" dirty="0" err="1"/>
              <a:t>ThatsThem</a:t>
            </a:r>
            <a:endParaRPr lang="en-US" sz="1800" dirty="0"/>
          </a:p>
          <a:p>
            <a:pPr marL="342900" indent="-342900" algn="l">
              <a:buFont typeface="Arial"/>
              <a:buChar char="•"/>
            </a:pPr>
            <a:r>
              <a:rPr lang="en-US" sz="1800" dirty="0"/>
              <a:t>True People Search</a:t>
            </a:r>
          </a:p>
          <a:p>
            <a:pPr marL="342900" indent="-342900" algn="l">
              <a:buFont typeface="Arial"/>
              <a:buChar char="•"/>
            </a:pPr>
            <a:endParaRPr lang="en-US" sz="1800" dirty="0"/>
          </a:p>
          <a:p>
            <a:pPr algn="l"/>
            <a:endParaRPr lang="en-US" sz="1800" dirty="0"/>
          </a:p>
          <a:p>
            <a:pPr marL="342900" indent="-342900" algn="l">
              <a:buFont typeface="Arial"/>
              <a:buChar char="•"/>
            </a:pPr>
            <a:endParaRPr lang="en-US" sz="1800" dirty="0"/>
          </a:p>
        </p:txBody>
      </p:sp>
    </p:spTree>
    <p:extLst>
      <p:ext uri="{BB962C8B-B14F-4D97-AF65-F5344CB8AC3E}">
        <p14:creationId xmlns:p14="http://schemas.microsoft.com/office/powerpoint/2010/main" val="3888661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962B3-52E3-4587-BB53-8F5DA804B188}"/>
              </a:ext>
            </a:extLst>
          </p:cNvPr>
          <p:cNvSpPr>
            <a:spLocks noGrp="1"/>
          </p:cNvSpPr>
          <p:nvPr>
            <p:ph type="ctrTitle"/>
          </p:nvPr>
        </p:nvSpPr>
        <p:spPr>
          <a:xfrm>
            <a:off x="643192" y="609600"/>
            <a:ext cx="3643674" cy="1905000"/>
          </a:xfrm>
        </p:spPr>
        <p:txBody>
          <a:bodyPr vert="horz" lIns="91440" tIns="45720" rIns="91440" bIns="45720" rtlCol="0" anchor="ctr">
            <a:normAutofit/>
          </a:bodyPr>
          <a:lstStyle/>
          <a:p>
            <a:pPr algn="l"/>
            <a:r>
              <a:rPr lang="en-US" sz="2800">
                <a:effectLst>
                  <a:glow rad="38100">
                    <a:schemeClr val="bg1">
                      <a:lumMod val="65000"/>
                      <a:lumOff val="35000"/>
                      <a:alpha val="40000"/>
                    </a:schemeClr>
                  </a:glow>
                  <a:outerShdw blurRad="28575" dist="38100" dir="14040000" algn="tl" rotWithShape="0">
                    <a:srgbClr val="000000">
                      <a:alpha val="25000"/>
                    </a:srgbClr>
                  </a:outerShdw>
                </a:effectLst>
              </a:rPr>
              <a:t>Breach Data recon</a:t>
            </a:r>
          </a:p>
        </p:txBody>
      </p:sp>
      <p:pic>
        <p:nvPicPr>
          <p:cNvPr id="7170" name="Picture 2" descr="Probability and cost of a data breach">
            <a:extLst>
              <a:ext uri="{FF2B5EF4-FFF2-40B4-BE49-F238E27FC236}">
                <a16:creationId xmlns:a16="http://schemas.microsoft.com/office/drawing/2014/main" id="{830CF805-29EA-4C25-9374-CF0D622F95B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30994" y="1107532"/>
            <a:ext cx="6916633" cy="4322895"/>
          </a:xfrm>
          <a:prstGeom prst="roundRect">
            <a:avLst>
              <a:gd name="adj" fmla="val 3517"/>
            </a:avLst>
          </a:prstGeom>
          <a:no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2FFB1BE0-4994-4830-9462-FCC443AC1DD3}"/>
              </a:ext>
            </a:extLst>
          </p:cNvPr>
          <p:cNvSpPr txBox="1">
            <a:spLocks/>
          </p:cNvSpPr>
          <p:nvPr/>
        </p:nvSpPr>
        <p:spPr>
          <a:xfrm>
            <a:off x="299064" y="2278062"/>
            <a:ext cx="3643674" cy="3216276"/>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spcAft>
                <a:spcPts val="600"/>
              </a:spcAft>
              <a:buClr>
                <a:schemeClr val="accent1"/>
              </a:buClr>
              <a:buSzPct val="100000"/>
              <a:buFont typeface="Arial"/>
              <a:buNone/>
              <a:defRPr sz="2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457200" indent="0" algn="ctr" defTabSz="457200" rtl="0" eaLnBrk="1" latinLnBrk="0" hangingPunct="1">
              <a:spcBef>
                <a:spcPct val="20000"/>
              </a:spcBef>
              <a:spcAft>
                <a:spcPts val="600"/>
              </a:spcAft>
              <a:buClr>
                <a:schemeClr val="accent1"/>
              </a:buClr>
              <a:buSzPct val="100000"/>
              <a:buFont typeface="Arial"/>
              <a:buNone/>
              <a:defRPr sz="18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14400" indent="0" algn="ctr" defTabSz="457200" rtl="0" eaLnBrk="1" latinLnBrk="0" hangingPunct="1">
              <a:spcBef>
                <a:spcPct val="20000"/>
              </a:spcBef>
              <a:spcAft>
                <a:spcPts val="600"/>
              </a:spcAft>
              <a:buClr>
                <a:schemeClr val="accent1"/>
              </a:buClr>
              <a:buSzPct val="100000"/>
              <a:buFont typeface="Arial"/>
              <a:buNone/>
              <a:defRPr sz="16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371600" indent="0" algn="ctr" defTabSz="457200" rtl="0" eaLnBrk="1" latinLnBrk="0" hangingPunct="1">
              <a:spcBef>
                <a:spcPct val="20000"/>
              </a:spcBef>
              <a:spcAft>
                <a:spcPts val="600"/>
              </a:spcAft>
              <a:buClr>
                <a:schemeClr val="accent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828800" indent="0" algn="ctr" defTabSz="457200" rtl="0" eaLnBrk="1" latinLnBrk="0" hangingPunct="1">
              <a:spcBef>
                <a:spcPct val="20000"/>
              </a:spcBef>
              <a:spcAft>
                <a:spcPts val="600"/>
              </a:spcAft>
              <a:buClr>
                <a:schemeClr val="accent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286000" indent="0" algn="ctr" defTabSz="457200" rtl="0" eaLnBrk="1" latinLnBrk="0" hangingPunct="1">
              <a:spcBef>
                <a:spcPct val="20000"/>
              </a:spcBef>
              <a:spcAft>
                <a:spcPts val="600"/>
              </a:spcAft>
              <a:buClr>
                <a:schemeClr val="accent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743200" indent="0" algn="ctr" defTabSz="457200" rtl="0" eaLnBrk="1" latinLnBrk="0" hangingPunct="1">
              <a:spcBef>
                <a:spcPct val="20000"/>
              </a:spcBef>
              <a:spcAft>
                <a:spcPts val="600"/>
              </a:spcAft>
              <a:buClr>
                <a:schemeClr val="accent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200400" indent="0" algn="ctr" defTabSz="457200" rtl="0" eaLnBrk="1" latinLnBrk="0" hangingPunct="1">
              <a:spcBef>
                <a:spcPct val="20000"/>
              </a:spcBef>
              <a:spcAft>
                <a:spcPts val="600"/>
              </a:spcAft>
              <a:buClr>
                <a:schemeClr val="accent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657600" indent="0" algn="ctr" defTabSz="457200" rtl="0" eaLnBrk="1" latinLnBrk="0" hangingPunct="1">
              <a:spcBef>
                <a:spcPct val="20000"/>
              </a:spcBef>
              <a:spcAft>
                <a:spcPts val="600"/>
              </a:spcAft>
              <a:buClr>
                <a:schemeClr val="accent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342900" indent="-342900" algn="l">
              <a:buFont typeface="Arial"/>
              <a:buChar char="•"/>
            </a:pPr>
            <a:r>
              <a:rPr lang="en-US" sz="1800" dirty="0" err="1"/>
              <a:t>Spiderfoot</a:t>
            </a:r>
            <a:r>
              <a:rPr lang="en-US" sz="1800" dirty="0"/>
              <a:t> (HX)</a:t>
            </a:r>
          </a:p>
          <a:p>
            <a:pPr marL="342900" indent="-342900" algn="l">
              <a:buFont typeface="Arial"/>
              <a:buChar char="•"/>
            </a:pPr>
            <a:r>
              <a:rPr lang="en-US" sz="1800" dirty="0" err="1"/>
              <a:t>WeLeakInfo</a:t>
            </a:r>
            <a:endParaRPr lang="en-US" sz="1800" dirty="0"/>
          </a:p>
          <a:p>
            <a:pPr marL="342900" indent="-342900" algn="l">
              <a:buFont typeface="Arial"/>
              <a:buChar char="•"/>
            </a:pPr>
            <a:r>
              <a:rPr lang="en-US" sz="1800" dirty="0" err="1"/>
              <a:t>DeHashed</a:t>
            </a:r>
            <a:r>
              <a:rPr lang="en-US" sz="1800" dirty="0"/>
              <a:t> </a:t>
            </a:r>
          </a:p>
          <a:p>
            <a:pPr marL="342900" indent="-342900" algn="l">
              <a:buFont typeface="Arial"/>
              <a:buChar char="•"/>
            </a:pPr>
            <a:r>
              <a:rPr lang="en-US" sz="1800" dirty="0" err="1"/>
              <a:t>HaveIbeenpwned</a:t>
            </a:r>
            <a:endParaRPr lang="en-US" sz="1800" dirty="0"/>
          </a:p>
          <a:p>
            <a:pPr marL="342900" indent="-342900" algn="l">
              <a:buFont typeface="Arial"/>
              <a:buChar char="•"/>
            </a:pPr>
            <a:r>
              <a:rPr lang="en-US" sz="1800" dirty="0" err="1"/>
              <a:t>Snusbase</a:t>
            </a:r>
            <a:r>
              <a:rPr lang="en-US" sz="1800" dirty="0"/>
              <a:t> </a:t>
            </a:r>
          </a:p>
          <a:p>
            <a:pPr marL="342900" indent="-342900" algn="l">
              <a:buFont typeface="Arial"/>
              <a:buChar char="•"/>
            </a:pPr>
            <a:r>
              <a:rPr lang="en-US" sz="1800" dirty="0"/>
              <a:t>IntelX.io</a:t>
            </a:r>
          </a:p>
          <a:p>
            <a:pPr marL="342900" indent="-342900" algn="l">
              <a:buFont typeface="Arial"/>
              <a:buChar char="•"/>
            </a:pPr>
            <a:endParaRPr lang="en-US" sz="1800" dirty="0"/>
          </a:p>
          <a:p>
            <a:pPr marL="342900" indent="-342900" algn="l">
              <a:buFont typeface="Arial"/>
              <a:buChar char="•"/>
            </a:pPr>
            <a:endParaRPr lang="en-US" sz="1800" dirty="0"/>
          </a:p>
          <a:p>
            <a:pPr marL="342900" indent="-342900" algn="l">
              <a:buFont typeface="Arial"/>
              <a:buChar char="•"/>
            </a:pPr>
            <a:endParaRPr lang="en-US" sz="1800" dirty="0"/>
          </a:p>
        </p:txBody>
      </p:sp>
    </p:spTree>
    <p:extLst>
      <p:ext uri="{BB962C8B-B14F-4D97-AF65-F5344CB8AC3E}">
        <p14:creationId xmlns:p14="http://schemas.microsoft.com/office/powerpoint/2010/main" val="16302168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A9E023"/>
      </a:accent1>
      <a:accent2>
        <a:srgbClr val="1FCDB6"/>
      </a:accent2>
      <a:accent3>
        <a:srgbClr val="5F99C9"/>
      </a:accent3>
      <a:accent4>
        <a:srgbClr val="AE65D1"/>
      </a:accent4>
      <a:accent5>
        <a:srgbClr val="D06423"/>
      </a:accent5>
      <a:accent6>
        <a:srgbClr val="DCAB11"/>
      </a:accent6>
      <a:hlink>
        <a:srgbClr val="ADE133"/>
      </a:hlink>
      <a:folHlink>
        <a:srgbClr val="C2EA66"/>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1FEE2289-88FB-467C-9C9A-54F3C85768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525</Words>
  <Application>Microsoft Office PowerPoint</Application>
  <PresentationFormat>Widescreen</PresentationFormat>
  <Paragraphs>77</Paragraphs>
  <Slides>17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-apple-system</vt:lpstr>
      <vt:lpstr>Arial</vt:lpstr>
      <vt:lpstr>Calibri</vt:lpstr>
      <vt:lpstr>Century Gothic</vt:lpstr>
      <vt:lpstr>Mesh</vt:lpstr>
      <vt:lpstr>Hello OSINT</vt:lpstr>
      <vt:lpstr>User agent </vt:lpstr>
      <vt:lpstr>AD blockers</vt:lpstr>
      <vt:lpstr>Setting up the investigation </vt:lpstr>
      <vt:lpstr>Starting the investigation </vt:lpstr>
      <vt:lpstr>Mind maps  and workflows </vt:lpstr>
      <vt:lpstr>Business recon</vt:lpstr>
      <vt:lpstr>Social media recon</vt:lpstr>
      <vt:lpstr>Breach Data recon</vt:lpstr>
      <vt:lpstr>Infra OSINT</vt:lpstr>
      <vt:lpstr>Tools and techniques </vt:lpstr>
      <vt:lpstr>PowerPoint Presentation</vt:lpstr>
      <vt:lpstr>Sneaky sneaky….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OSINT</dc:title>
  <dc:creator>Michael James</dc:creator>
  <cp:lastModifiedBy>Michael James</cp:lastModifiedBy>
  <cp:revision>4</cp:revision>
  <dcterms:created xsi:type="dcterms:W3CDTF">2020-01-14T20:27:16Z</dcterms:created>
  <dcterms:modified xsi:type="dcterms:W3CDTF">2020-01-15T16:36:45Z</dcterms:modified>
</cp:coreProperties>
</file>