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38" r:id="rId2"/>
    <p:sldId id="258" r:id="rId3"/>
    <p:sldId id="312" r:id="rId4"/>
    <p:sldId id="313" r:id="rId5"/>
    <p:sldId id="337" r:id="rId6"/>
    <p:sldId id="322" r:id="rId7"/>
    <p:sldId id="295" r:id="rId8"/>
    <p:sldId id="328" r:id="rId9"/>
    <p:sldId id="296" r:id="rId10"/>
    <p:sldId id="334" r:id="rId11"/>
    <p:sldId id="335" r:id="rId12"/>
    <p:sldId id="311" r:id="rId13"/>
    <p:sldId id="275" r:id="rId14"/>
    <p:sldId id="336" r:id="rId15"/>
    <p:sldId id="287" r:id="rId16"/>
    <p:sldId id="320" r:id="rId17"/>
    <p:sldId id="321" r:id="rId18"/>
    <p:sldId id="300" r:id="rId19"/>
    <p:sldId id="329" r:id="rId20"/>
    <p:sldId id="284" r:id="rId21"/>
    <p:sldId id="309" r:id="rId22"/>
    <p:sldId id="332" r:id="rId23"/>
    <p:sldId id="331" r:id="rId24"/>
    <p:sldId id="304" r:id="rId25"/>
    <p:sldId id="327" r:id="rId26"/>
    <p:sldId id="315" r:id="rId27"/>
    <p:sldId id="323" r:id="rId28"/>
    <p:sldId id="324" r:id="rId29"/>
    <p:sldId id="316" r:id="rId30"/>
    <p:sldId id="259" r:id="rId31"/>
    <p:sldId id="333" r:id="rId32"/>
    <p:sldId id="280" r:id="rId33"/>
    <p:sldId id="281" r:id="rId34"/>
    <p:sldId id="282" r:id="rId35"/>
    <p:sldId id="264" r:id="rId36"/>
    <p:sldId id="270" r:id="rId37"/>
    <p:sldId id="271" r:id="rId38"/>
    <p:sldId id="272" r:id="rId39"/>
    <p:sldId id="273" r:id="rId40"/>
    <p:sldId id="297" r:id="rId41"/>
    <p:sldId id="299" r:id="rId42"/>
    <p:sldId id="298" r:id="rId43"/>
    <p:sldId id="305" r:id="rId44"/>
    <p:sldId id="306" r:id="rId45"/>
    <p:sldId id="308" r:id="rId46"/>
    <p:sldId id="307" r:id="rId47"/>
    <p:sldId id="283" r:id="rId48"/>
    <p:sldId id="288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ann Biel" initials="RB" lastIdx="2" clrIdx="0">
    <p:extLst>
      <p:ext uri="{19B8F6BF-5375-455C-9EA6-DF929625EA0E}">
        <p15:presenceInfo xmlns:p15="http://schemas.microsoft.com/office/powerpoint/2012/main" userId="39330e3615f1d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4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73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3:20:49.083" idx="2">
    <p:pos x="10" y="10"/>
    <p:text>I have bash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C0D447-1006-4216-BD53-1D2F48A4ED1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9593-5665-4E4C-8C8B-888FBD6F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149593-5665-4E4C-8C8B-888FBD6FB16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5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825270" indent="-317411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269645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777503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285361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793220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3301077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808935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4316794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buSzPct val="45000"/>
            </a:pPr>
            <a:fld id="{DBDAB0EE-30FF-46E8-A12B-F02BCA507F6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>
                <a:buSzPct val="45000"/>
              </a:pPr>
              <a:t>46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0238" y="793750"/>
            <a:ext cx="7048500" cy="3963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9022" y="5021577"/>
            <a:ext cx="6088775" cy="47565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1/25/2023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us.edu/college/engineering-computer-science/computing-services/_internal/_documents/globalprotect-vp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nscp.net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?l=en" TargetMode="External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mac/how-to-install-gcc-compiler-on-mac-os-x/" TargetMode="External"/><Relationship Id="rId2" Type="http://schemas.openxmlformats.org/officeDocument/2006/relationships/hyperlink" Target="https://www.cs.auckland.ac.nz/~paul/C/Mac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EEE-54CE-7E29-70FA-5D4869BB9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3119438"/>
          </a:xfrm>
        </p:spPr>
        <p:txBody>
          <a:bodyPr>
            <a:normAutofit fontScale="90000"/>
          </a:bodyPr>
          <a:lstStyle/>
          <a:p>
            <a:r>
              <a:rPr lang="en-US" dirty="0"/>
              <a:t>CSC 60 Section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Instructor: Ruthann Biel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5417-DACE-E220-5038-4A56467E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825" y="3509963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8ABE-46E4-524D-2FB2-21CCFF0A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4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0D3-FFC5-4106-8423-96D3F97E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1.  Global Protect </a:t>
            </a:r>
            <a:br>
              <a:rPr lang="en-US" dirty="0"/>
            </a:br>
            <a:r>
              <a:rPr lang="en-US" dirty="0"/>
              <a:t>                    for your personal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2141-31F2-4E07-B505-9ED29B06B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3C6A8-7E20-4E0B-88F7-C7D4ACEE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08B9-EF10-425A-9A17-003AFD8A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5644"/>
          </a:xfrm>
        </p:spPr>
        <p:txBody>
          <a:bodyPr/>
          <a:lstStyle/>
          <a:p>
            <a:r>
              <a:rPr lang="en-US" dirty="0"/>
              <a:t>Installing Global Protect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56A7-B07E-4AB0-AE52-04D5B057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063"/>
            <a:ext cx="10515600" cy="4919462"/>
          </a:xfrm>
        </p:spPr>
        <p:txBody>
          <a:bodyPr>
            <a:normAutofit fontScale="92500" lnSpcReduction="20000"/>
          </a:bodyPr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One-Time Action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VPN software named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need to connect to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accessing CSUS servers (1): if you are connecting from a </a:t>
            </a:r>
            <a:r>
              <a:rPr lang="en-US" sz="2800" b="1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non-campus computer, 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(2):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on the campus network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There are 2 choices below for directions 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5353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hangingPunct="0">
              <a:spcBef>
                <a:spcPts val="0"/>
              </a:spcBef>
            </a:pP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is the link for the instructions to connect to </a:t>
            </a:r>
            <a:r>
              <a:rPr lang="en-US" sz="2800" dirty="0" err="1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535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https://www.csus.edu/college/engineering-computer-science/computing-services/_internal/_documents/globalprotect-vpn.pdf</a:t>
            </a:r>
            <a:r>
              <a:rPr lang="en-US" sz="2800" dirty="0">
                <a:solidFill>
                  <a:srgbClr val="3535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hangingPunct="0">
              <a:spcBef>
                <a:spcPts val="0"/>
              </a:spcBef>
            </a:pPr>
            <a:r>
              <a:rPr lang="en-US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to students who were here last semester:</a:t>
            </a:r>
          </a:p>
          <a:p>
            <a:pPr marL="628650" indent="-342900" hangingPunct="0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directions are also to be found on Canvas dashboard for this class. There is a published course named “</a:t>
            </a:r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ECS Resource Center – Students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 Scroll down to the second module “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Make the appropriate choice for the machine you will use.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1D8E0-ED4B-429A-A11D-32D494E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C98-21CD-4200-AC31-AECC9AD0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2.</a:t>
            </a:r>
            <a:br>
              <a:rPr lang="en-US" dirty="0"/>
            </a:br>
            <a:r>
              <a:rPr lang="en-US" dirty="0"/>
              <a:t>Logging in to Linux via </a:t>
            </a:r>
            <a:r>
              <a:rPr lang="en-US" dirty="0" err="1"/>
              <a:t>PuTTy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54E2-88C8-4679-A1ED-9D18B5A62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4F6F4-3C8C-4BFE-8BF0-F281447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1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 onto a Linux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 at a computer and log in.</a:t>
            </a:r>
          </a:p>
          <a:p>
            <a:r>
              <a:rPr lang="en-US" dirty="0"/>
              <a:t>As you enter your password, nothing will show on the screen.</a:t>
            </a:r>
          </a:p>
          <a:p>
            <a:r>
              <a:rPr lang="en-US" dirty="0"/>
              <a:t>Do a remote login using SSH</a:t>
            </a:r>
          </a:p>
          <a:p>
            <a:pPr lvl="1"/>
            <a:r>
              <a:rPr lang="en-US" dirty="0"/>
              <a:t>Some of us use PuTTY software to accomplish this.</a:t>
            </a:r>
          </a:p>
          <a:p>
            <a:pPr lvl="1"/>
            <a:r>
              <a:rPr lang="en-US" dirty="0"/>
              <a:t>The ECS computers all have PuTTY</a:t>
            </a:r>
          </a:p>
          <a:p>
            <a:pPr lvl="1"/>
            <a:r>
              <a:rPr lang="en-US" dirty="0"/>
              <a:t>To get PuTTY at home (free) , download it from:  </a:t>
            </a:r>
            <a:r>
              <a:rPr lang="en-US" dirty="0">
                <a:hlinkClick r:id="rId2"/>
              </a:rPr>
              <a:t>https://www.putty.org/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3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D87-DFBD-410E-9DB0-F76C606A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4488"/>
            <a:ext cx="10515600" cy="913863"/>
          </a:xfrm>
        </p:spPr>
        <p:txBody>
          <a:bodyPr/>
          <a:lstStyle/>
          <a:p>
            <a:r>
              <a:rPr lang="en-US" dirty="0"/>
              <a:t>Putty Log-In Screen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723B17-70F2-48A4-AE96-1C1701F79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3863"/>
            <a:ext cx="5782186" cy="5178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87CF0-D55F-4816-A956-B6D39FE2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E5431-457C-4CBE-BABD-4FD8D9DA7458}"/>
              </a:ext>
            </a:extLst>
          </p:cNvPr>
          <p:cNvSpPr txBox="1"/>
          <p:nvPr/>
        </p:nvSpPr>
        <p:spPr>
          <a:xfrm>
            <a:off x="7217546" y="1100312"/>
            <a:ext cx="2970429" cy="70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Address of Linux computer</a:t>
            </a:r>
          </a:p>
          <a:p>
            <a:r>
              <a:rPr lang="en-US" sz="2000" b="1" dirty="0"/>
              <a:t>ecs-coding3.csus.edu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A97D-7283-4834-ABE2-54883B6128C0}"/>
              </a:ext>
            </a:extLst>
          </p:cNvPr>
          <p:cNvCxnSpPr>
            <a:cxnSpLocks/>
          </p:cNvCxnSpPr>
          <p:nvPr/>
        </p:nvCxnSpPr>
        <p:spPr>
          <a:xfrm flipH="1">
            <a:off x="4429957" y="1259694"/>
            <a:ext cx="2787590" cy="1002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FE148-6556-45BD-9EEB-713D0A6F98AA}"/>
              </a:ext>
            </a:extLst>
          </p:cNvPr>
          <p:cNvSpPr txBox="1"/>
          <p:nvPr/>
        </p:nvSpPr>
        <p:spPr>
          <a:xfrm>
            <a:off x="7217546" y="2337148"/>
            <a:ext cx="2693814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Choose the option - SSH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E004C-4E42-4864-BF15-09E80B6C0F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33313" y="2537203"/>
            <a:ext cx="3684233" cy="252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93524B-FCE2-4106-A506-87C89E37593A}"/>
              </a:ext>
            </a:extLst>
          </p:cNvPr>
          <p:cNvSpPr txBox="1"/>
          <p:nvPr/>
        </p:nvSpPr>
        <p:spPr>
          <a:xfrm>
            <a:off x="7207929" y="3460943"/>
            <a:ext cx="4705165" cy="70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saved the session, named it “White18-3”</a:t>
            </a:r>
          </a:p>
          <a:p>
            <a:r>
              <a:rPr lang="en-US" sz="2000" dirty="0"/>
              <a:t>18 for the font, 3 for Coding computer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E9FEC-6278-43D0-A503-F3C8E6AA1149}"/>
              </a:ext>
            </a:extLst>
          </p:cNvPr>
          <p:cNvCxnSpPr>
            <a:cxnSpLocks/>
          </p:cNvCxnSpPr>
          <p:nvPr/>
        </p:nvCxnSpPr>
        <p:spPr>
          <a:xfrm flipH="1">
            <a:off x="3729293" y="3539635"/>
            <a:ext cx="3435660" cy="68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D93E81-65DA-4705-8055-33B49CFF924F}"/>
              </a:ext>
            </a:extLst>
          </p:cNvPr>
          <p:cNvSpPr txBox="1"/>
          <p:nvPr/>
        </p:nvSpPr>
        <p:spPr>
          <a:xfrm>
            <a:off x="7164953" y="4658485"/>
            <a:ext cx="4974454" cy="10156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Once the session is saved</a:t>
            </a:r>
          </a:p>
          <a:p>
            <a:r>
              <a:rPr lang="en-US" sz="2000" dirty="0"/>
              <a:t>We can just double-click on the session name,</a:t>
            </a:r>
          </a:p>
          <a:p>
            <a:r>
              <a:rPr lang="en-US" sz="2000" dirty="0"/>
              <a:t>and the log-in widow will appear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B7E369-7C00-416C-A158-6A661BA38829}"/>
              </a:ext>
            </a:extLst>
          </p:cNvPr>
          <p:cNvCxnSpPr>
            <a:cxnSpLocks/>
          </p:cNvCxnSpPr>
          <p:nvPr/>
        </p:nvCxnSpPr>
        <p:spPr>
          <a:xfrm flipH="1" flipV="1">
            <a:off x="3762923" y="4517756"/>
            <a:ext cx="3364467" cy="427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61589F-3642-45D5-80CD-C194C7CBAC66}"/>
              </a:ext>
            </a:extLst>
          </p:cNvPr>
          <p:cNvSpPr txBox="1"/>
          <p:nvPr/>
        </p:nvSpPr>
        <p:spPr>
          <a:xfrm>
            <a:off x="2459788" y="6260331"/>
            <a:ext cx="5157253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Contains options to change font and font 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032E91-CAED-4C7B-B10C-B3F4E65D3490}"/>
              </a:ext>
            </a:extLst>
          </p:cNvPr>
          <p:cNvCxnSpPr>
            <a:cxnSpLocks/>
          </p:cNvCxnSpPr>
          <p:nvPr/>
        </p:nvCxnSpPr>
        <p:spPr>
          <a:xfrm flipH="1" flipV="1">
            <a:off x="2141335" y="2812802"/>
            <a:ext cx="318453" cy="3447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Users -  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up a terminal/console window and type the following: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ssh</a:t>
            </a:r>
            <a:r>
              <a:rPr lang="en-US" sz="2800" dirty="0"/>
              <a:t> yourCSUname@ecs-coding1. csus.edu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i="1" dirty="0"/>
              <a:t>Example</a:t>
            </a:r>
            <a:r>
              <a:rPr lang="en-US" sz="2800" dirty="0"/>
              <a:t>: </a:t>
            </a:r>
            <a:r>
              <a:rPr lang="en-US" sz="2800" dirty="0" err="1"/>
              <a:t>ssh</a:t>
            </a:r>
            <a:r>
              <a:rPr lang="en-US" sz="2800" b="1" dirty="0"/>
              <a:t> </a:t>
            </a:r>
            <a:r>
              <a:rPr lang="en-US" sz="2800" dirty="0"/>
              <a:t>bielr@ecs-coding1.csus.edu</a:t>
            </a:r>
          </a:p>
          <a:p>
            <a:pPr marL="0" indent="0">
              <a:buNone/>
            </a:pPr>
            <a:endParaRPr lang="en-US" sz="1100" u="sng" dirty="0"/>
          </a:p>
          <a:p>
            <a:pPr marL="0" indent="0">
              <a:buNone/>
            </a:pPr>
            <a:r>
              <a:rPr lang="en-US" sz="2800" dirty="0"/>
              <a:t>Press Enter.</a:t>
            </a:r>
          </a:p>
          <a:p>
            <a:pPr marL="0" indent="0">
              <a:buNone/>
            </a:pPr>
            <a:r>
              <a:rPr lang="en-US" sz="2800" dirty="0"/>
              <a:t>When prompted, type “yes” to accept the server’s key.</a:t>
            </a:r>
          </a:p>
          <a:p>
            <a:pPr marL="0" indent="0">
              <a:buNone/>
            </a:pPr>
            <a:r>
              <a:rPr lang="en-US" sz="2800" dirty="0"/>
              <a:t>Then enter your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8D0-709D-42A2-B920-177592E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Login</a:t>
            </a:r>
            <a:r>
              <a:rPr lang="en-US" dirty="0"/>
              <a:t> Screen (black with white)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F0A1-4CE5-4875-99AF-3870FB57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28F9079-CC1C-4D0C-BD10-B21D6E43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1" y="979054"/>
            <a:ext cx="10351269" cy="5822589"/>
          </a:xfrm>
        </p:spPr>
      </p:pic>
    </p:spTree>
    <p:extLst>
      <p:ext uri="{BB962C8B-B14F-4D97-AF65-F5344CB8AC3E}">
        <p14:creationId xmlns:p14="http://schemas.microsoft.com/office/powerpoint/2010/main" val="292519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8D0-709D-42A2-B920-177592E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Login</a:t>
            </a:r>
            <a:r>
              <a:rPr lang="en-US" dirty="0"/>
              <a:t> Screen (white with black)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F0A1-4CE5-4875-99AF-3870FB57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C62D444-BD67-4E6E-A318-CCE19307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1" y="1100830"/>
            <a:ext cx="10095323" cy="5678619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81A2BA-ACE3-4227-B463-66A3EA2CD3BC}"/>
              </a:ext>
            </a:extLst>
          </p:cNvPr>
          <p:cNvCxnSpPr/>
          <p:nvPr/>
        </p:nvCxnSpPr>
        <p:spPr>
          <a:xfrm>
            <a:off x="1023251" y="1260628"/>
            <a:ext cx="0" cy="525552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26C524-67F0-489C-A46C-0CEB452C2365}"/>
              </a:ext>
            </a:extLst>
          </p:cNvPr>
          <p:cNvCxnSpPr/>
          <p:nvPr/>
        </p:nvCxnSpPr>
        <p:spPr>
          <a:xfrm>
            <a:off x="11285905" y="1260628"/>
            <a:ext cx="0" cy="525552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41009-E167-4BDB-95A9-697F0E4D98AD}"/>
              </a:ext>
            </a:extLst>
          </p:cNvPr>
          <p:cNvCxnSpPr>
            <a:cxnSpLocks/>
          </p:cNvCxnSpPr>
          <p:nvPr/>
        </p:nvCxnSpPr>
        <p:spPr>
          <a:xfrm flipV="1">
            <a:off x="1004084" y="1260628"/>
            <a:ext cx="10281821" cy="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3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</a:t>
            </a:r>
            <a:br>
              <a:rPr lang="en-US" dirty="0"/>
            </a:br>
            <a:r>
              <a:rPr lang="en-US" dirty="0"/>
              <a:t>Software for moving files </a:t>
            </a:r>
            <a:br>
              <a:rPr lang="en-US" dirty="0"/>
            </a:br>
            <a:r>
              <a:rPr lang="en-US" dirty="0"/>
              <a:t>between laptop/home and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3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AB7-5618-4E9E-9E14-349F0D4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71554"/>
          </a:xfrm>
        </p:spPr>
        <p:txBody>
          <a:bodyPr/>
          <a:lstStyle/>
          <a:p>
            <a:r>
              <a:rPr lang="en-US" sz="3600" b="1" dirty="0"/>
              <a:t>                 WinSCP Log-in Screen with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C5B7-B206-4066-9E7C-410B935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EAB31-29B5-4FA0-9AD2-096749386ED5}"/>
              </a:ext>
            </a:extLst>
          </p:cNvPr>
          <p:cNvCxnSpPr/>
          <p:nvPr/>
        </p:nvCxnSpPr>
        <p:spPr>
          <a:xfrm>
            <a:off x="1527464" y="1042831"/>
            <a:ext cx="849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174B7F9A-AC61-41BD-8BD3-8ACA6AF2B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73" y="1042831"/>
            <a:ext cx="8589744" cy="561470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5BB7C-5A57-4D32-AA0A-59857EF977BC}"/>
              </a:ext>
            </a:extLst>
          </p:cNvPr>
          <p:cNvCxnSpPr/>
          <p:nvPr/>
        </p:nvCxnSpPr>
        <p:spPr>
          <a:xfrm flipH="1">
            <a:off x="5938981" y="1808790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D3B74F-72F4-4661-9CD5-CFF61EE1FDE5}"/>
              </a:ext>
            </a:extLst>
          </p:cNvPr>
          <p:cNvCxnSpPr/>
          <p:nvPr/>
        </p:nvCxnSpPr>
        <p:spPr>
          <a:xfrm flipH="1">
            <a:off x="7370619" y="2522021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82EA5-28E5-4F5D-A7C0-3D826847298C}"/>
              </a:ext>
            </a:extLst>
          </p:cNvPr>
          <p:cNvCxnSpPr/>
          <p:nvPr/>
        </p:nvCxnSpPr>
        <p:spPr>
          <a:xfrm flipH="1">
            <a:off x="5938981" y="3172914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3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 </a:t>
            </a: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057"/>
            <a:ext cx="10515600" cy="1325563"/>
          </a:xfrm>
        </p:spPr>
        <p:txBody>
          <a:bodyPr/>
          <a:lstStyle/>
          <a:p>
            <a:r>
              <a:rPr lang="en-US" dirty="0"/>
              <a:t>Transfer Software for home: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Why – </a:t>
            </a:r>
            <a:r>
              <a:rPr lang="en-US" sz="2800" dirty="0"/>
              <a:t>We will be working on a Linux machine to create our code and run it.  When you are finished with the assignment, the files are on that Linux machine.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200" dirty="0"/>
          </a:p>
          <a:p>
            <a:r>
              <a:rPr lang="en-US" sz="2800" dirty="0"/>
              <a:t>But how to do this at home or on a laptop?  One choice is to use free file transfer software to move the file from </a:t>
            </a:r>
            <a:r>
              <a:rPr lang="en-US" sz="2800" i="1" dirty="0"/>
              <a:t>Linux</a:t>
            </a:r>
            <a:r>
              <a:rPr lang="en-US" sz="2800" dirty="0"/>
              <a:t> to your personal computer.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Transfer software for home - Windows: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WinSCP</a:t>
            </a:r>
            <a:r>
              <a:rPr lang="en-US" dirty="0"/>
              <a:t> – free software that allows one to move files from one site to another, from athena to home, and the reverse.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dirty="0"/>
              <a:t>At the site, free:  </a:t>
            </a:r>
            <a:r>
              <a:rPr lang="en-US" dirty="0">
                <a:hlinkClick r:id="rId2"/>
              </a:rPr>
              <a:t>http://winscp.net/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r>
              <a:rPr lang="en-US" dirty="0"/>
              <a:t>Next slide shows startup menu with entries for instructor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dirty="0"/>
              <a:t>The same information will be needed whether you use WinSCP or another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0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A343-FEDF-41CE-BD1A-E7652B6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7334" y="6448743"/>
            <a:ext cx="2743200" cy="365125"/>
          </a:xfrm>
        </p:spPr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0B06B-574B-44DB-824C-E3D7FE6703C8}"/>
              </a:ext>
            </a:extLst>
          </p:cNvPr>
          <p:cNvSpPr txBox="1"/>
          <p:nvPr/>
        </p:nvSpPr>
        <p:spPr>
          <a:xfrm>
            <a:off x="3343134" y="6519923"/>
            <a:ext cx="5683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a file in one half and drag to the other half.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342D-5BC8-41A1-AA4C-A8D6BDB21371}"/>
              </a:ext>
            </a:extLst>
          </p:cNvPr>
          <p:cNvSpPr txBox="1"/>
          <p:nvPr/>
        </p:nvSpPr>
        <p:spPr>
          <a:xfrm>
            <a:off x="1028349" y="94238"/>
            <a:ext cx="976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WinSCP Sample Screen:  left shows home computer, right – Linux computer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E99182-6754-4389-88BA-CFA35B45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1" y="614125"/>
            <a:ext cx="10162398" cy="5716349"/>
          </a:xfrm>
        </p:spPr>
      </p:pic>
    </p:spTree>
    <p:extLst>
      <p:ext uri="{BB962C8B-B14F-4D97-AF65-F5344CB8AC3E}">
        <p14:creationId xmlns:p14="http://schemas.microsoft.com/office/powerpoint/2010/main" val="374978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AB7-5618-4E9E-9E14-349F0D4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509"/>
            <a:ext cx="10515600" cy="1922318"/>
          </a:xfrm>
        </p:spPr>
        <p:txBody>
          <a:bodyPr/>
          <a:lstStyle/>
          <a:p>
            <a:r>
              <a:rPr lang="en-US" sz="3600" b="1" dirty="0"/>
              <a:t>                 </a:t>
            </a:r>
            <a:r>
              <a:rPr lang="en-US" sz="3600" b="1" dirty="0" err="1"/>
              <a:t>Filezilla</a:t>
            </a:r>
            <a:r>
              <a:rPr lang="en-US" sz="3600" b="1" dirty="0"/>
              <a:t> Log-in Screen with settings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C5B7-B206-4066-9E7C-410B935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BC2AACFC-EE5E-451D-8B2C-927F447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628650"/>
            <a:ext cx="10673773" cy="6003997"/>
          </a:xfrm>
        </p:spPr>
      </p:pic>
    </p:spTree>
    <p:extLst>
      <p:ext uri="{BB962C8B-B14F-4D97-AF65-F5344CB8AC3E}">
        <p14:creationId xmlns:p14="http://schemas.microsoft.com/office/powerpoint/2010/main" val="171122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software for home (</a:t>
            </a:r>
            <a:r>
              <a:rPr lang="en-US" b="1" dirty="0"/>
              <a:t>MAC</a:t>
            </a:r>
            <a:r>
              <a:rPr lang="en-US" dirty="0"/>
              <a:t> &amp; Windows):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software that allows one to move files from one site to another, from </a:t>
            </a:r>
            <a:r>
              <a:rPr lang="en-US" i="1" dirty="0"/>
              <a:t>Linux</a:t>
            </a:r>
            <a:r>
              <a:rPr lang="en-US" dirty="0"/>
              <a:t> to home, and the reverse.</a:t>
            </a:r>
          </a:p>
          <a:p>
            <a:pPr marL="0" indent="0">
              <a:buNone/>
            </a:pPr>
            <a:r>
              <a:rPr lang="en-US" sz="900" b="1" dirty="0"/>
              <a:t> </a:t>
            </a:r>
          </a:p>
          <a:p>
            <a:pPr lvl="1"/>
            <a:r>
              <a:rPr lang="en-US" b="1" dirty="0" err="1"/>
              <a:t>Filezilla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pPr marL="342900" lvl="1" indent="0">
              <a:buNone/>
            </a:pPr>
            <a:r>
              <a:rPr lang="en-US" sz="500" dirty="0"/>
              <a:t> </a:t>
            </a:r>
          </a:p>
          <a:p>
            <a:pPr lvl="1"/>
            <a:r>
              <a:rPr lang="en-US" b="1" dirty="0" err="1"/>
              <a:t>Cyberduck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https://cyberduck.io/?l=en</a:t>
            </a:r>
            <a:endParaRPr lang="en-US" dirty="0"/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r>
              <a:rPr lang="en-US" dirty="0"/>
              <a:t>Both software packages work on Windows or Mac.</a:t>
            </a:r>
          </a:p>
          <a:p>
            <a:r>
              <a:rPr lang="en-US" dirty="0"/>
              <a:t>A search on “</a:t>
            </a:r>
            <a:r>
              <a:rPr lang="en-US" dirty="0" err="1"/>
              <a:t>cyberduck</a:t>
            </a:r>
            <a:r>
              <a:rPr lang="en-US" dirty="0"/>
              <a:t> vs </a:t>
            </a:r>
            <a:r>
              <a:rPr lang="en-US" dirty="0" err="1"/>
              <a:t>filezilla</a:t>
            </a:r>
            <a:r>
              <a:rPr lang="en-US" dirty="0"/>
              <a:t>” will bring up a couple of comparison articles.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0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Another Alternative…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alternative all-in-one software that combines the jobs of Putty and of WinSCP (file transfer software).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600" dirty="0"/>
              <a:t> </a:t>
            </a:r>
          </a:p>
          <a:p>
            <a:r>
              <a:rPr lang="en-US" sz="2800" dirty="0"/>
              <a:t>The link to their home page:  </a:t>
            </a:r>
            <a:r>
              <a:rPr lang="en-US" sz="2800" dirty="0">
                <a:hlinkClick r:id="rId2"/>
              </a:rPr>
              <a:t>https://mobaxterm.mobatek.net/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2800" dirty="0"/>
              <a:t>The link to download it. There is a </a:t>
            </a:r>
            <a:r>
              <a:rPr lang="en-US" sz="2800" b="1" dirty="0"/>
              <a:t>free</a:t>
            </a:r>
            <a:r>
              <a:rPr lang="en-US" sz="2800" dirty="0"/>
              <a:t> version (and a commercial version that one must pay for):  </a:t>
            </a:r>
            <a:r>
              <a:rPr lang="en-US" sz="2800" dirty="0">
                <a:hlinkClick r:id="rId3"/>
              </a:rPr>
              <a:t>https://mobaxterm.mobatek.net/download.html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 am not a </a:t>
            </a:r>
            <a:r>
              <a:rPr lang="en-US" sz="2800" dirty="0" err="1"/>
              <a:t>Moxbaxterm</a:t>
            </a:r>
            <a:r>
              <a:rPr lang="en-US" sz="2800" dirty="0"/>
              <a:t> user so I can not answer every possible question about its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Files to Help…on Canvas under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Cheat Sheet for CSC60.pdf</a:t>
            </a:r>
          </a:p>
          <a:p>
            <a:pPr lvl="2"/>
            <a:r>
              <a:rPr lang="en-US" dirty="0"/>
              <a:t>Linux, vim, Linux login, program creation, transfer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SCP Guide for Macs.pdf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Change font size while logged onto Linux.pdf</a:t>
            </a:r>
          </a:p>
          <a:p>
            <a:pPr marL="0" indent="0">
              <a:buNone/>
            </a:pPr>
            <a:r>
              <a:rPr lang="en-US" sz="2800" dirty="0"/>
              <a:t>4.   Vim Commands Link.pdf</a:t>
            </a:r>
          </a:p>
          <a:p>
            <a:pPr marL="514350" indent="-514350">
              <a:buAutoNum type="arabicPeriod" startAt="5"/>
            </a:pPr>
            <a:r>
              <a:rPr lang="en-US" sz="2800" dirty="0"/>
              <a:t>VIM Quick Reference Guide.pdf</a:t>
            </a:r>
          </a:p>
          <a:p>
            <a:pPr marL="514350" indent="-514350">
              <a:buAutoNum type="arabicPeriod" startAt="5"/>
            </a:pPr>
            <a:r>
              <a:rPr lang="en-US" sz="2800" dirty="0"/>
              <a:t>Plans A, B, and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C17-8A46-4956-A1D1-27CCE75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 compiler on your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884-12B8-43A2-83F6-282BA27A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77AD-4B26-4911-ABB9-247D7BB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8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Using the compiler on your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 personally have no experience with using a Mac.  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ECS IT department found the following links that ought to help you: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https://www.cs.auckland.ac.nz/~paul/C/Mac/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://mkyong.com/mac/how-to-install-gcc-compiler-on-mac-os-x/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60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C17-8A46-4956-A1D1-27CCE75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Understanding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884-12B8-43A2-83F6-282BA27A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77AD-4B26-4911-ABB9-247D7BB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342B-F63E-4B41-840E-0CC9AEBA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92DB-CC18-47C5-B4FE-DDFA40BFC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There are no more ECS accounts. We will all use SacLink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94D7-EA76-4E89-8381-BFBA15E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56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353-1675-4B37-97E6-876013725D3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39907" y="490070"/>
            <a:ext cx="1099217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Shells:</a:t>
            </a:r>
          </a:p>
          <a:p>
            <a:endParaRPr lang="en-US" altLang="en-US" sz="3200" b="1" dirty="0"/>
          </a:p>
          <a:p>
            <a:r>
              <a:rPr lang="en-US" altLang="en-US" sz="3200" dirty="0"/>
              <a:t>A shell is an interface between you and the kernel of UNIX/Linux.</a:t>
            </a:r>
          </a:p>
          <a:p>
            <a:endParaRPr lang="en-US" altLang="en-US" sz="3200" dirty="0"/>
          </a:p>
          <a:p>
            <a:r>
              <a:rPr lang="en-US" altLang="en-US" sz="3200" dirty="0"/>
              <a:t>	Kernel.  The center, the core.  </a:t>
            </a:r>
          </a:p>
          <a:p>
            <a:endParaRPr lang="en-US" altLang="en-US" sz="3200" dirty="0"/>
          </a:p>
          <a:p>
            <a:r>
              <a:rPr lang="en-US" altLang="en-US" sz="3200" dirty="0"/>
              <a:t>	Shell.  A way to communicate with the Kernel.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default on our system is </a:t>
            </a:r>
            <a:r>
              <a:rPr lang="en-US" altLang="en-US" sz="3200" b="1" dirty="0"/>
              <a:t>bash</a:t>
            </a:r>
            <a:r>
              <a:rPr lang="en-US" altLang="en-US" sz="3200" dirty="0"/>
              <a:t>.</a:t>
            </a:r>
          </a:p>
          <a:p>
            <a:r>
              <a:rPr lang="en-US" altLang="en-US" sz="3200" dirty="0"/>
              <a:t>Another shell is </a:t>
            </a:r>
            <a:r>
              <a:rPr lang="en-US" altLang="en-US" sz="3200" b="1" dirty="0" err="1"/>
              <a:t>csh</a:t>
            </a:r>
            <a:r>
              <a:rPr lang="en-US" altLang="en-US" sz="3200" dirty="0"/>
              <a:t>, read aloud as ‘C-shell’.  </a:t>
            </a:r>
          </a:p>
        </p:txBody>
      </p:sp>
    </p:spTree>
    <p:extLst>
      <p:ext uri="{BB962C8B-B14F-4D97-AF65-F5344CB8AC3E}">
        <p14:creationId xmlns:p14="http://schemas.microsoft.com/office/powerpoint/2010/main" val="205855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8511B-E896-4C05-98AD-D67D283719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25707" y="273423"/>
            <a:ext cx="10341293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doing  “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 /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/shells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I found that Coding1 has: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/bin/sh			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Bourne</a:t>
            </a:r>
            <a:r>
              <a:rPr lang="en-US" altLang="en-US" sz="3200" dirty="0"/>
              <a:t> Shell)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/bin/bash		 </a:t>
            </a:r>
            <a:r>
              <a:rPr lang="en-US" altLang="en-US" sz="3200" dirty="0"/>
              <a:t>(superset, Born Again Shell.  LOL)	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/bin/tcsh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/bin/csh		</a:t>
            </a:r>
            <a:r>
              <a:rPr lang="en-US" altLang="en-US" sz="3200" dirty="0"/>
              <a:t> (spoken as C-shell)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/usr/bin/bash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/usr/bin/tmux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possible to change the default shell,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command “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chsh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9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see what Shell you are in, type: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$ </a:t>
            </a:r>
            <a:r>
              <a:rPr lang="en-US" altLang="en-US" b="1" dirty="0"/>
              <a:t>echo $SHELL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03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51" y="280237"/>
            <a:ext cx="10515600" cy="1011239"/>
          </a:xfrm>
        </p:spPr>
        <p:txBody>
          <a:bodyPr>
            <a:normAutofit/>
          </a:bodyPr>
          <a:lstStyle/>
          <a:p>
            <a:r>
              <a:rPr lang="en-US" altLang="en-US" sz="3200" b="1" u="sng" dirty="0">
                <a:latin typeface="+mn-lt"/>
              </a:rPr>
              <a:t>Getting Linux help:</a:t>
            </a: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366"/>
            <a:ext cx="10515600" cy="5230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/>
              <a:t>“</a:t>
            </a:r>
            <a:r>
              <a:rPr lang="en-US" altLang="en-US" sz="2400" dirty="0"/>
              <a:t>Look at the “man” page.</a:t>
            </a:r>
            <a:r>
              <a:rPr lang="en-US" altLang="en-US" sz="2400" b="1" dirty="0"/>
              <a:t>” </a:t>
            </a:r>
            <a:r>
              <a:rPr lang="en-US" altLang="en-US" sz="2400" dirty="0"/>
              <a:t> You will hear this expression.</a:t>
            </a:r>
          </a:p>
          <a:p>
            <a:pPr marL="0" indent="0">
              <a:buNone/>
            </a:pPr>
            <a:r>
              <a:rPr lang="en-US" altLang="en-US" sz="2400" dirty="0"/>
              <a:t>This means looking at the on-line manual which is extensive.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$ </a:t>
            </a:r>
            <a:r>
              <a:rPr lang="en-US" altLang="en-US" sz="2400" b="1" dirty="0"/>
              <a:t>man </a:t>
            </a:r>
            <a:r>
              <a:rPr lang="en-US" altLang="en-US" sz="2400" i="1" dirty="0"/>
              <a:t>command </a:t>
            </a:r>
          </a:p>
          <a:p>
            <a:pPr marL="0" indent="0">
              <a:buNone/>
            </a:pPr>
            <a:endParaRPr lang="en-US" altLang="en-US" sz="1100" i="1" dirty="0"/>
          </a:p>
          <a:p>
            <a:pPr marL="0" indent="0">
              <a:buNone/>
            </a:pPr>
            <a:r>
              <a:rPr lang="en-US" altLang="en-US" sz="2400" b="1" dirty="0"/>
              <a:t>Examples:			/* will show you… */</a:t>
            </a:r>
            <a:endParaRPr lang="en-US" altLang="en-US" sz="900" b="1" dirty="0"/>
          </a:p>
          <a:p>
            <a:pPr marL="0" indent="0">
              <a:buNone/>
            </a:pPr>
            <a:r>
              <a:rPr lang="en-US" altLang="en-US" sz="2400" dirty="0"/>
              <a:t>	$ man ls		/* all the options for listing */</a:t>
            </a:r>
          </a:p>
          <a:p>
            <a:pPr marL="0" indent="0">
              <a:buNone/>
            </a:pPr>
            <a:r>
              <a:rPr lang="en-US" altLang="en-US" sz="2400" dirty="0"/>
              <a:t>	$</a:t>
            </a:r>
            <a:r>
              <a:rPr lang="en-US" altLang="en-US" sz="2400" b="1" dirty="0"/>
              <a:t> </a:t>
            </a:r>
            <a:r>
              <a:rPr lang="en-US" altLang="en-US" sz="2400" dirty="0"/>
              <a:t>man </a:t>
            </a:r>
            <a:r>
              <a:rPr lang="en-US" altLang="en-US" sz="2400" dirty="0" err="1"/>
              <a:t>gcc</a:t>
            </a:r>
            <a:r>
              <a:rPr lang="en-US" altLang="en-US" sz="2400" dirty="0"/>
              <a:t>   	/* options for the compiler */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Maneuvering through a </a:t>
            </a:r>
            <a:r>
              <a:rPr lang="en-US" altLang="en-US" sz="2400" i="1" dirty="0"/>
              <a:t>man</a:t>
            </a:r>
            <a:r>
              <a:rPr lang="en-US" altLang="en-US" sz="2400" dirty="0"/>
              <a:t> page:</a:t>
            </a:r>
          </a:p>
          <a:p>
            <a:pPr lvl="1"/>
            <a:r>
              <a:rPr lang="en-US" altLang="en-US" sz="2000" dirty="0"/>
              <a:t>	</a:t>
            </a:r>
            <a:r>
              <a:rPr lang="en-US" altLang="en-US" sz="2400" dirty="0"/>
              <a:t>Hit </a:t>
            </a:r>
            <a:r>
              <a:rPr lang="en-US" altLang="en-US" sz="2400" b="1" dirty="0"/>
              <a:t>space bar</a:t>
            </a:r>
            <a:r>
              <a:rPr lang="en-US" altLang="en-US" sz="2400" dirty="0"/>
              <a:t> to advance thru page.</a:t>
            </a:r>
          </a:p>
          <a:p>
            <a:pPr lvl="1"/>
            <a:r>
              <a:rPr lang="en-US" altLang="en-US" sz="2400" dirty="0"/>
              <a:t>	Hit </a:t>
            </a:r>
            <a:r>
              <a:rPr lang="en-US" altLang="en-US" sz="2400" b="1" dirty="0"/>
              <a:t>Enter</a:t>
            </a:r>
            <a:r>
              <a:rPr lang="en-US" altLang="en-US" sz="2400" dirty="0"/>
              <a:t> to advance the screen one line.</a:t>
            </a:r>
          </a:p>
          <a:p>
            <a:pPr lvl="1"/>
            <a:r>
              <a:rPr lang="en-US" altLang="en-US" sz="2400" dirty="0"/>
              <a:t>	Hit “</a:t>
            </a:r>
            <a:r>
              <a:rPr lang="en-US" altLang="en-US" sz="2400" b="1" dirty="0"/>
              <a:t>q</a:t>
            </a:r>
            <a:r>
              <a:rPr lang="en-US" altLang="en-US" sz="2400" dirty="0"/>
              <a:t>” to quit</a:t>
            </a:r>
            <a:r>
              <a:rPr lang="en-US" altLang="en-US" sz="2000" dirty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z="2800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altLang="en-US" sz="2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57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Commands in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99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E013-7851-490B-95C5-67B841FE7EF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23364" y="475129"/>
            <a:ext cx="859155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 ls</a:t>
            </a:r>
          </a:p>
          <a:p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List files in directory.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   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Options:  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files, including hidden ones.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 directory names only, not ordinary files.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 group information with listing.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long listing with extended information.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 reverse order.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 in order of increasing size.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 in order of time, most recent first.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		ls -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ls –l	ls -ls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975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C8F-4CD4-493B-BBAB-2C05A68D07F3}" type="slidenum">
              <a:rPr lang="en-US" altLang="en-US" sz="2000"/>
              <a:pPr/>
              <a:t>36</a:t>
            </a:fld>
            <a:endParaRPr lang="en-US" altLang="en-US" sz="20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0236" y="646953"/>
            <a:ext cx="952948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Copying and Renaming Files</a:t>
            </a:r>
            <a:r>
              <a:rPr lang="en-US" altLang="en-US" sz="2800" u="sng" dirty="0"/>
              <a:t>: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Command:  </a:t>
            </a:r>
            <a:r>
              <a:rPr lang="en-US" altLang="en-US" sz="2800" b="1" dirty="0" err="1"/>
              <a:t>cp</a:t>
            </a:r>
            <a:endParaRPr lang="en-US" altLang="en-US" sz="2800" b="1" dirty="0"/>
          </a:p>
          <a:p>
            <a:endParaRPr lang="en-US" altLang="en-US" sz="2800" b="1" dirty="0"/>
          </a:p>
          <a:p>
            <a:r>
              <a:rPr lang="en-US" altLang="en-US" sz="2800" b="1" dirty="0"/>
              <a:t>Purpose:</a:t>
            </a:r>
            <a:r>
              <a:rPr lang="en-US" altLang="en-US" sz="2800" dirty="0"/>
              <a:t>  Copy a file.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Format:    </a:t>
            </a:r>
            <a:r>
              <a:rPr lang="en-US" altLang="en-US" sz="2800" b="1" dirty="0" err="1"/>
              <a:t>cp</a:t>
            </a:r>
            <a:r>
              <a:rPr lang="en-US" altLang="en-US" sz="2800" dirty="0"/>
              <a:t> </a:t>
            </a:r>
            <a:r>
              <a:rPr lang="en-US" altLang="en-US" sz="2800" i="1" dirty="0"/>
              <a:t>source-file target-file</a:t>
            </a:r>
          </a:p>
          <a:p>
            <a:endParaRPr lang="en-US" altLang="en-US" sz="2800" i="1" dirty="0"/>
          </a:p>
          <a:p>
            <a:r>
              <a:rPr lang="en-US" altLang="en-US" sz="2800" b="1" dirty="0"/>
              <a:t>Example</a:t>
            </a:r>
            <a:r>
              <a:rPr lang="en-US" altLang="en-US" sz="2800" dirty="0"/>
              <a:t>:</a:t>
            </a:r>
            <a:r>
              <a:rPr lang="en-US" altLang="en-US" sz="2800" b="1" dirty="0"/>
              <a:t>  </a:t>
            </a:r>
            <a:r>
              <a:rPr lang="en-US" altLang="en-US" sz="2800" b="1" dirty="0" err="1"/>
              <a:t>cp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my.file</a:t>
            </a:r>
            <a:r>
              <a:rPr lang="en-US" altLang="en-US" sz="2800" b="1" dirty="0"/>
              <a:t> file2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Result:     </a:t>
            </a:r>
            <a:r>
              <a:rPr lang="en-US" altLang="en-US" sz="2800" dirty="0"/>
              <a:t>There are now two identical files with different names.</a:t>
            </a:r>
          </a:p>
          <a:p>
            <a:endParaRPr lang="en-US" altLang="en-US" sz="2800" i="1" dirty="0"/>
          </a:p>
          <a:p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5416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59AB-E343-4B97-B425-D3E3DA37E91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59072" y="708125"/>
            <a:ext cx="959362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Moving or renaming files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800" b="1" dirty="0"/>
              <a:t>Command:  mv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Purpose:</a:t>
            </a:r>
            <a:r>
              <a:rPr lang="en-US" altLang="en-US" sz="2800" dirty="0"/>
              <a:t>  Move or rename a file.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Format:    mv</a:t>
            </a:r>
            <a:r>
              <a:rPr lang="en-US" altLang="en-US" sz="2800" dirty="0"/>
              <a:t> </a:t>
            </a:r>
            <a:r>
              <a:rPr lang="en-US" altLang="en-US" sz="2800" i="1" dirty="0"/>
              <a:t>source-file </a:t>
            </a:r>
            <a:r>
              <a:rPr lang="en-US" altLang="en-US" sz="2800" i="1" u="sng" dirty="0"/>
              <a:t>target</a:t>
            </a:r>
            <a:r>
              <a:rPr lang="en-US" altLang="en-US" sz="2800" i="1" dirty="0"/>
              <a:t>-file</a:t>
            </a:r>
          </a:p>
          <a:p>
            <a:endParaRPr lang="en-US" altLang="en-US" sz="2800" i="1" dirty="0"/>
          </a:p>
          <a:p>
            <a:r>
              <a:rPr lang="en-US" altLang="en-US" sz="2800" b="1" dirty="0"/>
              <a:t>Example</a:t>
            </a:r>
            <a:r>
              <a:rPr lang="en-US" altLang="en-US" sz="2800" dirty="0"/>
              <a:t>:</a:t>
            </a:r>
            <a:r>
              <a:rPr lang="en-US" altLang="en-US" sz="2800" b="1" dirty="0"/>
              <a:t>  mv </a:t>
            </a:r>
            <a:r>
              <a:rPr lang="en-US" altLang="en-US" sz="2800" b="1" dirty="0" err="1"/>
              <a:t>my.file</a:t>
            </a:r>
            <a:r>
              <a:rPr lang="en-US" altLang="en-US" sz="2800" b="1" dirty="0"/>
              <a:t> file2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Result:     </a:t>
            </a:r>
            <a:r>
              <a:rPr lang="en-US" altLang="en-US" sz="2800" dirty="0"/>
              <a:t>One file with the </a:t>
            </a:r>
            <a:r>
              <a:rPr lang="en-US" altLang="en-US" sz="2800" u="sng" dirty="0"/>
              <a:t>target</a:t>
            </a:r>
            <a:r>
              <a:rPr lang="en-US" altLang="en-US" sz="2800" dirty="0"/>
              <a:t> name exists.</a:t>
            </a:r>
          </a:p>
          <a:p>
            <a:r>
              <a:rPr lang="en-US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11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AD7E-6980-472F-8EAB-0AB4975A471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48149" y="401079"/>
            <a:ext cx="793279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Removing files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rm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Remove a file.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rm</a:t>
            </a:r>
            <a:r>
              <a:rPr lang="en-US" altLang="en-US" sz="2400" dirty="0"/>
              <a:t> [</a:t>
            </a:r>
            <a:r>
              <a:rPr lang="en-US" altLang="en-US" sz="2400" i="1" dirty="0"/>
              <a:t>option</a:t>
            </a:r>
            <a:r>
              <a:rPr lang="en-US" altLang="en-US" sz="2400" dirty="0"/>
              <a:t>] </a:t>
            </a:r>
            <a:r>
              <a:rPr lang="en-US" altLang="en-US" sz="2400" i="1" dirty="0"/>
              <a:t>file(s)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Option:      -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		</a:t>
            </a:r>
            <a:r>
              <a:rPr lang="en-US" altLang="en-US" sz="2400" dirty="0"/>
              <a:t>Ask before deleting.</a:t>
            </a:r>
          </a:p>
          <a:p>
            <a:r>
              <a:rPr lang="en-US" altLang="en-US" sz="2400" dirty="0"/>
              <a:t>			Often the default.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rm file2,      rm –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file2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The file is no longer listed or available.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025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cat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cat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Display or create files.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 cat</a:t>
            </a:r>
            <a:r>
              <a:rPr lang="en-US" altLang="en-US" sz="2400" dirty="0"/>
              <a:t> [</a:t>
            </a:r>
            <a:r>
              <a:rPr lang="en-US" altLang="en-US" sz="2400" i="1" dirty="0"/>
              <a:t>source-file</a:t>
            </a:r>
            <a:r>
              <a:rPr lang="en-US" altLang="en-US" sz="2400" dirty="0"/>
              <a:t>] [symbol] [target-file]</a:t>
            </a:r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b="1" dirty="0"/>
              <a:t>Examples</a:t>
            </a:r>
            <a:r>
              <a:rPr lang="en-US" altLang="en-US" sz="2400" dirty="0"/>
              <a:t>:	1.  </a:t>
            </a:r>
            <a:r>
              <a:rPr lang="en-US" altLang="en-US" sz="2400" b="1" dirty="0"/>
              <a:t>cat </a:t>
            </a:r>
            <a:r>
              <a:rPr lang="en-US" altLang="en-US" sz="2400" b="1" dirty="0" err="1"/>
              <a:t>this.month</a:t>
            </a:r>
            <a:endParaRPr lang="en-US" altLang="en-US" sz="2400" b="1" dirty="0"/>
          </a:p>
          <a:p>
            <a:r>
              <a:rPr lang="en-US" altLang="en-US" sz="2400" dirty="0"/>
              <a:t>		2.  </a:t>
            </a:r>
            <a:r>
              <a:rPr lang="en-US" altLang="en-US" sz="2400" b="1"/>
              <a:t>cat lab2.</a:t>
            </a:r>
            <a:r>
              <a:rPr lang="en-US" altLang="en-US" sz="2400" b="1" dirty="0"/>
              <a:t>c</a:t>
            </a:r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File displayed on the screen, lines echoed on screen 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03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needed to deal with a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34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pwd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pwd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print name of current/working directory.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 </a:t>
            </a:r>
            <a:r>
              <a:rPr lang="en-US" altLang="en-US" sz="2400" b="1" dirty="0" err="1"/>
              <a:t>pwd</a:t>
            </a:r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b="1" dirty="0"/>
              <a:t>Example &amp; Result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                           [bielr@ecs-pa-coding1 ~]$ </a:t>
            </a:r>
            <a:r>
              <a:rPr lang="en-US" altLang="en-US" sz="2400" dirty="0" err="1"/>
              <a:t>pwd</a:t>
            </a:r>
            <a:endParaRPr lang="en-US" altLang="en-US" sz="2400" dirty="0"/>
          </a:p>
          <a:p>
            <a:r>
              <a:rPr lang="en-US" altLang="en-US" sz="2400" dirty="0"/>
              <a:t>		/home/college/</a:t>
            </a:r>
            <a:r>
              <a:rPr lang="en-US" altLang="en-US" sz="2400" dirty="0" err="1"/>
              <a:t>bielr</a:t>
            </a:r>
            <a:endParaRPr lang="en-US" altLang="en-US" sz="2400" dirty="0"/>
          </a:p>
          <a:p>
            <a:r>
              <a:rPr lang="en-US" altLang="en-US" sz="2400" dirty="0"/>
              <a:t>		[bielr@ecs-pa-coding1 ~]$</a:t>
            </a:r>
          </a:p>
          <a:p>
            <a:r>
              <a:rPr lang="en-US" altLang="en-US" sz="2400" dirty="0"/>
              <a:t>		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5920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65588"/>
            <a:ext cx="2743200" cy="365125"/>
          </a:xfrm>
        </p:spPr>
        <p:txBody>
          <a:bodyPr/>
          <a:lstStyle/>
          <a:p>
            <a:fld id="{CE19EF56-441D-4287-8C7B-BBC8CFE0BA6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03834" y="311626"/>
            <a:ext cx="9984332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Starting  Directory Structure on Linux</a:t>
            </a:r>
          </a:p>
          <a:p>
            <a:r>
              <a:rPr lang="en-US" altLang="en-US" sz="2400" dirty="0"/>
              <a:t> </a:t>
            </a:r>
            <a:endParaRPr lang="en-US" altLang="en-US" sz="2400" b="1" dirty="0"/>
          </a:p>
          <a:p>
            <a:r>
              <a:rPr lang="en-US" altLang="en-US" sz="2400" dirty="0"/>
              <a:t>                                                </a:t>
            </a:r>
            <a:r>
              <a:rPr lang="en-US" altLang="en-US" sz="2400" b="1" dirty="0"/>
              <a:t> / </a:t>
            </a:r>
            <a:r>
              <a:rPr lang="en-US" altLang="en-US" sz="2400" dirty="0"/>
              <a:t>(root)	</a:t>
            </a:r>
          </a:p>
          <a:p>
            <a:r>
              <a:rPr lang="en-US" altLang="en-US" sz="2400" dirty="0"/>
              <a:t>                                         </a:t>
            </a:r>
          </a:p>
          <a:p>
            <a:r>
              <a:rPr lang="en-US" altLang="en-US" sz="2400" dirty="0"/>
              <a:t>                                 home           </a:t>
            </a:r>
            <a:r>
              <a:rPr lang="en-US" altLang="en-US" sz="2400" dirty="0" err="1"/>
              <a:t>home</a:t>
            </a:r>
            <a:r>
              <a:rPr lang="en-US" altLang="en-US" sz="2400" dirty="0"/>
              <a:t>      many-other-directories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                         college                   student</a:t>
            </a:r>
          </a:p>
          <a:p>
            <a:r>
              <a:rPr lang="en-US" altLang="en-US" sz="2400" dirty="0"/>
              <a:t>                         </a:t>
            </a:r>
          </a:p>
          <a:p>
            <a:r>
              <a:rPr lang="en-US" altLang="en-US" sz="2400" dirty="0"/>
              <a:t>                       </a:t>
            </a:r>
            <a:r>
              <a:rPr lang="en-US" altLang="en-US" sz="2400" dirty="0" err="1"/>
              <a:t>bielr</a:t>
            </a:r>
            <a:r>
              <a:rPr lang="en-US" altLang="en-US" sz="2400" dirty="0"/>
              <a:t>                                                              </a:t>
            </a:r>
            <a:r>
              <a:rPr lang="en-US" altLang="en-US" sz="2400" dirty="0" err="1"/>
              <a:t>smithjohn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            csc60                     </a:t>
            </a:r>
            <a:r>
              <a:rPr lang="en-US" altLang="en-US" sz="2400" dirty="0" err="1"/>
              <a:t>csc</a:t>
            </a:r>
            <a:r>
              <a:rPr lang="en-US" altLang="en-US" sz="2400" dirty="0"/>
              <a:t> 25    classfiles_csc60                 csc60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mywork</a:t>
            </a:r>
            <a:r>
              <a:rPr lang="en-US" altLang="en-US" sz="2400" dirty="0"/>
              <a:t>    </a:t>
            </a:r>
            <a:r>
              <a:rPr lang="en-US" altLang="en-US" sz="2400" dirty="0" err="1"/>
              <a:t>ClassExamples</a:t>
            </a:r>
            <a:r>
              <a:rPr lang="en-US" altLang="en-US" sz="2400" dirty="0"/>
              <a:t>    myworkS19                                       lab2</a:t>
            </a:r>
          </a:p>
          <a:p>
            <a:endParaRPr lang="en-US" altLang="en-US" sz="2400" dirty="0"/>
          </a:p>
          <a:p>
            <a:r>
              <a:rPr lang="en-US" altLang="en-US" sz="2400" dirty="0"/>
              <a:t>lab1   lab2   lab3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70C269-AAB7-442F-B73E-19A27AEBEAB5}"/>
              </a:ext>
            </a:extLst>
          </p:cNvPr>
          <p:cNvCxnSpPr>
            <a:cxnSpLocks/>
          </p:cNvCxnSpPr>
          <p:nvPr/>
        </p:nvCxnSpPr>
        <p:spPr>
          <a:xfrm flipH="1">
            <a:off x="4039526" y="1524000"/>
            <a:ext cx="684874" cy="468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EC1EE-8394-413D-BAED-9CB42D3ABB97}"/>
              </a:ext>
            </a:extLst>
          </p:cNvPr>
          <p:cNvCxnSpPr>
            <a:cxnSpLocks/>
          </p:cNvCxnSpPr>
          <p:nvPr/>
        </p:nvCxnSpPr>
        <p:spPr>
          <a:xfrm>
            <a:off x="4724400" y="1542090"/>
            <a:ext cx="475973" cy="383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D822C9-5F8B-4975-BC9A-1428F79909E8}"/>
              </a:ext>
            </a:extLst>
          </p:cNvPr>
          <p:cNvCxnSpPr>
            <a:cxnSpLocks/>
          </p:cNvCxnSpPr>
          <p:nvPr/>
        </p:nvCxnSpPr>
        <p:spPr>
          <a:xfrm flipH="1">
            <a:off x="3476625" y="2234214"/>
            <a:ext cx="411333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1417E-6A5F-4212-A59A-E4A092E52182}"/>
              </a:ext>
            </a:extLst>
          </p:cNvPr>
          <p:cNvCxnSpPr>
            <a:cxnSpLocks/>
          </p:cNvCxnSpPr>
          <p:nvPr/>
        </p:nvCxnSpPr>
        <p:spPr>
          <a:xfrm>
            <a:off x="5200373" y="2194913"/>
            <a:ext cx="241639" cy="519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B6F025-0769-4391-AF24-E14837A8F207}"/>
              </a:ext>
            </a:extLst>
          </p:cNvPr>
          <p:cNvCxnSpPr>
            <a:cxnSpLocks/>
          </p:cNvCxnSpPr>
          <p:nvPr/>
        </p:nvCxnSpPr>
        <p:spPr>
          <a:xfrm flipH="1">
            <a:off x="3152775" y="2948589"/>
            <a:ext cx="114300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16DFD-A474-4467-B96F-89A2B4F1BB28}"/>
              </a:ext>
            </a:extLst>
          </p:cNvPr>
          <p:cNvCxnSpPr>
            <a:cxnSpLocks/>
          </p:cNvCxnSpPr>
          <p:nvPr/>
        </p:nvCxnSpPr>
        <p:spPr>
          <a:xfrm flipH="1">
            <a:off x="2752725" y="3624864"/>
            <a:ext cx="411333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D65356-05B0-4BCE-A0CD-90C7ECC84057}"/>
              </a:ext>
            </a:extLst>
          </p:cNvPr>
          <p:cNvCxnSpPr>
            <a:cxnSpLocks/>
          </p:cNvCxnSpPr>
          <p:nvPr/>
        </p:nvCxnSpPr>
        <p:spPr>
          <a:xfrm>
            <a:off x="1914526" y="5104637"/>
            <a:ext cx="438149" cy="43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E5D16-8367-4299-A2F7-2D8CA382E033}"/>
              </a:ext>
            </a:extLst>
          </p:cNvPr>
          <p:cNvCxnSpPr>
            <a:cxnSpLocks/>
          </p:cNvCxnSpPr>
          <p:nvPr/>
        </p:nvCxnSpPr>
        <p:spPr>
          <a:xfrm>
            <a:off x="3152775" y="3669378"/>
            <a:ext cx="1540092" cy="472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B38AD1-65B9-4E4F-AA1D-96BE6F6C000A}"/>
              </a:ext>
            </a:extLst>
          </p:cNvPr>
          <p:cNvCxnSpPr>
            <a:cxnSpLocks/>
          </p:cNvCxnSpPr>
          <p:nvPr/>
        </p:nvCxnSpPr>
        <p:spPr>
          <a:xfrm flipH="1">
            <a:off x="1733230" y="4397867"/>
            <a:ext cx="780730" cy="497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8636F-A55E-419C-9F68-046FFA750E50}"/>
              </a:ext>
            </a:extLst>
          </p:cNvPr>
          <p:cNvCxnSpPr>
            <a:cxnSpLocks/>
          </p:cNvCxnSpPr>
          <p:nvPr/>
        </p:nvCxnSpPr>
        <p:spPr>
          <a:xfrm>
            <a:off x="2513959" y="4397867"/>
            <a:ext cx="444432" cy="455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B7F66A-FBBA-4832-82BC-D906A8158B20}"/>
              </a:ext>
            </a:extLst>
          </p:cNvPr>
          <p:cNvCxnSpPr>
            <a:cxnSpLocks/>
          </p:cNvCxnSpPr>
          <p:nvPr/>
        </p:nvCxnSpPr>
        <p:spPr>
          <a:xfrm>
            <a:off x="3152775" y="3676435"/>
            <a:ext cx="2521420" cy="473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2F9F9F-0ADF-439E-A6C5-82C45762BB22}"/>
              </a:ext>
            </a:extLst>
          </p:cNvPr>
          <p:cNvCxnSpPr>
            <a:cxnSpLocks/>
          </p:cNvCxnSpPr>
          <p:nvPr/>
        </p:nvCxnSpPr>
        <p:spPr>
          <a:xfrm>
            <a:off x="2571109" y="4401375"/>
            <a:ext cx="2553341" cy="49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9C4F3C-E189-49ED-AB77-0B0EC3292A8B}"/>
              </a:ext>
            </a:extLst>
          </p:cNvPr>
          <p:cNvCxnSpPr>
            <a:cxnSpLocks/>
          </p:cNvCxnSpPr>
          <p:nvPr/>
        </p:nvCxnSpPr>
        <p:spPr>
          <a:xfrm flipH="1">
            <a:off x="1543050" y="5071949"/>
            <a:ext cx="380361" cy="497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1A9FF3-E5BD-43D1-BA02-1E0FD6ADD88B}"/>
              </a:ext>
            </a:extLst>
          </p:cNvPr>
          <p:cNvCxnSpPr>
            <a:cxnSpLocks/>
          </p:cNvCxnSpPr>
          <p:nvPr/>
        </p:nvCxnSpPr>
        <p:spPr>
          <a:xfrm>
            <a:off x="1947315" y="5104637"/>
            <a:ext cx="1091160" cy="465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B6824-196D-43CC-85E6-53BCE3147F1B}"/>
              </a:ext>
            </a:extLst>
          </p:cNvPr>
          <p:cNvCxnSpPr>
            <a:cxnSpLocks/>
          </p:cNvCxnSpPr>
          <p:nvPr/>
        </p:nvCxnSpPr>
        <p:spPr>
          <a:xfrm>
            <a:off x="4692867" y="1542090"/>
            <a:ext cx="1628034" cy="395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A2775-A477-4BE4-9A9A-346D79B3C64A}"/>
              </a:ext>
            </a:extLst>
          </p:cNvPr>
          <p:cNvCxnSpPr>
            <a:cxnSpLocks/>
          </p:cNvCxnSpPr>
          <p:nvPr/>
        </p:nvCxnSpPr>
        <p:spPr>
          <a:xfrm>
            <a:off x="5674195" y="2899111"/>
            <a:ext cx="2022745" cy="525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ABCED2-52BA-4C9D-8318-C0CA83FC21FB}"/>
              </a:ext>
            </a:extLst>
          </p:cNvPr>
          <p:cNvCxnSpPr>
            <a:cxnSpLocks/>
          </p:cNvCxnSpPr>
          <p:nvPr/>
        </p:nvCxnSpPr>
        <p:spPr>
          <a:xfrm>
            <a:off x="7781902" y="3640255"/>
            <a:ext cx="598618" cy="509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6B4BA2-B0CB-44D9-883F-011E7F502761}"/>
              </a:ext>
            </a:extLst>
          </p:cNvPr>
          <p:cNvCxnSpPr>
            <a:cxnSpLocks/>
          </p:cNvCxnSpPr>
          <p:nvPr/>
        </p:nvCxnSpPr>
        <p:spPr>
          <a:xfrm>
            <a:off x="8513685" y="4397866"/>
            <a:ext cx="328474" cy="455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13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1055743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cd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cd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Change directory.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cd			Takes you to your home directory</a:t>
            </a:r>
          </a:p>
          <a:p>
            <a:pPr marL="457200" indent="-457200">
              <a:buAutoNum type="arabicPeriod" startAt="2"/>
            </a:pPr>
            <a:r>
              <a:rPr lang="en-US" altLang="en-US" sz="2400" dirty="0"/>
              <a:t>cd  ..		Takes you up to the parent directory, up one level</a:t>
            </a:r>
          </a:p>
          <a:p>
            <a:pPr marL="457200" indent="-457200">
              <a:buAutoNum type="arabicPeriod" startAt="2"/>
            </a:pPr>
            <a:r>
              <a:rPr lang="en-US" altLang="en-US" sz="2400" dirty="0"/>
              <a:t>cd  lab1		Takes you down to a lower directory, down one level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en-US" sz="2400" dirty="0"/>
              <a:t>cd  </a:t>
            </a:r>
            <a:r>
              <a:rPr lang="en-US" altLang="en-US" sz="2400" dirty="0" err="1"/>
              <a:t>mywork</a:t>
            </a:r>
            <a:r>
              <a:rPr lang="en-US" altLang="en-US" sz="2400" dirty="0"/>
              <a:t>/lab1	Takes you down to a lower directory, down two levels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2402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0746"/>
            <a:ext cx="8990033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mkdir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mkdir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Make directories.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</a:t>
            </a:r>
            <a:r>
              <a:rPr lang="en-US" altLang="en-US" sz="2400" dirty="0" err="1"/>
              <a:t>mkdir</a:t>
            </a:r>
            <a:r>
              <a:rPr lang="en-US" altLang="en-US" sz="2400" dirty="0"/>
              <a:t> csc60	Makes a sub-directory named csc60</a:t>
            </a:r>
          </a:p>
          <a:p>
            <a:pPr marL="457200" indent="-457200">
              <a:buAutoNum type="arabicPeriod" startAt="2"/>
            </a:pPr>
            <a:r>
              <a:rPr lang="en-US" altLang="en-US" sz="2400" dirty="0" err="1"/>
              <a:t>mkdir</a:t>
            </a:r>
            <a:r>
              <a:rPr lang="en-US" altLang="en-US" sz="2400"/>
              <a:t> lab2</a:t>
            </a:r>
            <a:r>
              <a:rPr lang="en-US" altLang="en-US" sz="2400" dirty="0"/>
              <a:t>		Makes a sub-directory named lab1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endParaRPr lang="en-US" altLang="en-US" sz="2400" dirty="0">
              <a:solidFill>
                <a:srgbClr val="162F33"/>
              </a:solidFill>
            </a:endParaRPr>
          </a:p>
          <a:p>
            <a:r>
              <a:rPr lang="en-US" altLang="en-US" sz="2400" dirty="0">
                <a:solidFill>
                  <a:srgbClr val="162F33"/>
                </a:solidFill>
              </a:rPr>
              <a:t>Directories can also be moved or renamed (mv), and copied (</a:t>
            </a:r>
            <a:r>
              <a:rPr lang="en-US" altLang="en-US" sz="2400" dirty="0" err="1">
                <a:solidFill>
                  <a:srgbClr val="162F33"/>
                </a:solidFill>
              </a:rPr>
              <a:t>cp</a:t>
            </a:r>
            <a:r>
              <a:rPr lang="en-US" altLang="en-US" sz="2400" dirty="0">
                <a:solidFill>
                  <a:srgbClr val="162F33"/>
                </a:solidFill>
              </a:rPr>
              <a:t> –r)</a:t>
            </a:r>
          </a:p>
          <a:p>
            <a:endParaRPr lang="en-US" altLang="en-US" sz="2400" dirty="0"/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9569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rmdir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rmdir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remove empty directories.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</a:t>
            </a:r>
            <a:r>
              <a:rPr lang="en-US" altLang="en-US" sz="2400" dirty="0" err="1"/>
              <a:t>rmdir</a:t>
            </a:r>
            <a:r>
              <a:rPr lang="en-US" altLang="en-US" sz="2400" dirty="0"/>
              <a:t> csc60	Removes the sub-directory named csc60</a:t>
            </a:r>
          </a:p>
          <a:p>
            <a:pPr marL="457200" indent="-457200">
              <a:buAutoNum type="arabicPeriod" startAt="2"/>
            </a:pPr>
            <a:r>
              <a:rPr lang="en-US" altLang="en-US" sz="2400" dirty="0" err="1"/>
              <a:t>rmdir</a:t>
            </a:r>
            <a:r>
              <a:rPr lang="en-US" altLang="en-US" sz="2400" dirty="0"/>
              <a:t> lab1		Removes a sub-directory named lab1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Note:</a:t>
            </a:r>
          </a:p>
          <a:p>
            <a:r>
              <a:rPr lang="en-US" altLang="en-US" sz="2400" dirty="0"/>
              <a:t>To delete an empty directory, you must be in the directory above it or you need to type a full path name.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491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clear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clear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clear the terminal screen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	</a:t>
            </a:r>
          </a:p>
          <a:p>
            <a:endParaRPr lang="en-US" altLang="en-US" sz="2400" dirty="0"/>
          </a:p>
          <a:p>
            <a:r>
              <a:rPr lang="en-US" altLang="en-US" sz="2400" dirty="0"/>
              <a:t> 	&gt; clear   	</a:t>
            </a:r>
          </a:p>
          <a:p>
            <a:endParaRPr lang="en-US" altLang="en-US" sz="2400" dirty="0"/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890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043126" y="342900"/>
            <a:ext cx="5829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300" b="1" dirty="0">
                <a:latin typeface="+mn-lt"/>
                <a:ea typeface="Microsoft YaHei" panose="020B0503020204020204" pitchFamily="34" charset="-122"/>
              </a:rPr>
              <a:t>Other Assorted Commands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43126" y="1348666"/>
            <a:ext cx="1031067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less, more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– paging utilities 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Use the “man” pages to find more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rgbClr val="000000"/>
              </a:solidFill>
              <a:latin typeface="+mn-lt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od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 – </a:t>
            </a: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octal dump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.  For viewing raw data in octal, hex, control chars, etc.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Use the “man” pages to find more</a:t>
            </a: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ln</a:t>
            </a:r>
            <a:r>
              <a:rPr lang="en-US" altLang="en-US" sz="2800" dirty="0">
                <a:solidFill>
                  <a:prstClr val="black"/>
                </a:solidFill>
              </a:rPr>
              <a:t> – 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create hard (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) or soft (symbolic) links to a file 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 [On creating a file, UNIX allocates the file an 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number of 4 bytes, an index value for an array on the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disk.  So every file has a unique 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number.]        </a:t>
            </a: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solidFill>
                <a:srgbClr val="000000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fld id="{EAB44AE5-0B88-464E-9C75-94DFF44CB65C}" type="slidenum">
              <a:rPr lang="en-US" altLang="en-US" sz="1100">
                <a:solidFill>
                  <a:srgbClr val="898989"/>
                </a:solidFill>
              </a:rPr>
              <a:pPr/>
              <a:t>46</a:t>
            </a:fld>
            <a:endParaRPr lang="en-US" alt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2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0" y="0"/>
            <a:ext cx="10515600" cy="1325563"/>
          </a:xfrm>
        </p:spPr>
        <p:txBody>
          <a:bodyPr/>
          <a:lstStyle/>
          <a:p>
            <a:r>
              <a:rPr lang="en-US" b="1" i="1" dirty="0">
                <a:highlight>
                  <a:srgbClr val="FFFF00"/>
                </a:highlight>
              </a:rPr>
              <a:t>??</a:t>
            </a:r>
            <a:r>
              <a:rPr lang="en-US" b="1" i="1" dirty="0"/>
              <a:t> Change The Prompt On</a:t>
            </a:r>
            <a:r>
              <a:rPr lang="en-US" b="1" dirty="0"/>
              <a:t> </a:t>
            </a:r>
            <a:r>
              <a:rPr lang="en-US" b="1" i="1" dirty="0"/>
              <a:t>Our Linux Machine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6" y="1325563"/>
            <a:ext cx="10515600" cy="5395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Change the prompt to show the folder/directory that you are in.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You need to type a </a:t>
            </a:r>
            <a:r>
              <a:rPr lang="en-US" sz="2800" i="1" u="sng" dirty="0"/>
              <a:t>SPACE</a:t>
            </a:r>
            <a:r>
              <a:rPr lang="en-US" sz="2800" dirty="0"/>
              <a:t> after  “</a:t>
            </a:r>
            <a:r>
              <a:rPr lang="en-US" sz="2800" b="1" dirty="0"/>
              <a:t>set</a:t>
            </a:r>
            <a:r>
              <a:rPr lang="en-US" sz="2800" dirty="0"/>
              <a:t>” and after the “</a:t>
            </a:r>
            <a:r>
              <a:rPr lang="en-US" sz="2800" b="1" dirty="0"/>
              <a:t>/</a:t>
            </a:r>
            <a:r>
              <a:rPr lang="en-US" sz="2800" dirty="0"/>
              <a:t>”.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Type in the command:   </a:t>
            </a:r>
            <a:r>
              <a:rPr lang="en-US" sz="2800" b="1" dirty="0"/>
              <a:t>set prompt=’[%n%/ %~]!$’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%n</a:t>
            </a:r>
            <a:r>
              <a:rPr lang="en-US" sz="2800" dirty="0"/>
              <a:t> will show your user-name. 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%/</a:t>
            </a:r>
            <a:r>
              <a:rPr lang="en-US" sz="2800" dirty="0"/>
              <a:t> will show your current folder.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%~</a:t>
            </a:r>
            <a:r>
              <a:rPr lang="en-US" sz="2800" dirty="0"/>
              <a:t> will give you the command number. (I usually leave this off.)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/>
              <a:t>set prompt=’[%n%/ ]!&gt;’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284163" y="2509156"/>
            <a:ext cx="786601" cy="594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284163" y="2509156"/>
            <a:ext cx="3197292" cy="492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5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/>
              <a:t>1-UNIX Getting </a:t>
            </a:r>
            <a:r>
              <a:rPr lang="en-US" altLang="en-US" sz="3200" dirty="0"/>
              <a:t>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 dirty="0"/>
              <a:t>The End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2686-2751-2226-4DD1-9109D490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directions depending on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7C0A-F759-D6A0-F1BF-23D66C52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one on the Plan documents to help you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A Putty and File Transfer. Windows.docx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Plan B Mac Alternatives.docx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Plan C Mobaxterm. Windows.docx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/>
              <a:t>The Plans also contain information on </a:t>
            </a:r>
            <a:r>
              <a:rPr lang="en-US" sz="2800" b="1" dirty="0"/>
              <a:t>moving </a:t>
            </a:r>
            <a:r>
              <a:rPr lang="en-US" sz="2800" dirty="0"/>
              <a:t>your assignment files from the Linux computer to your own computer so you can upload those files to Canvas for a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2C4E-F19E-0357-CA9C-A25F54E8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6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E459-50E7-4ABB-8C00-29E639C1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2" y="18255"/>
            <a:ext cx="10515600" cy="1325563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135E-2349-4A71-A2E0-7EEEE750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72" y="1343818"/>
            <a:ext cx="10515600" cy="5012534"/>
          </a:xfrm>
        </p:spPr>
        <p:txBody>
          <a:bodyPr>
            <a:normAutofit/>
          </a:bodyPr>
          <a:lstStyle/>
          <a:p>
            <a:r>
              <a:rPr lang="en-US" b="1" dirty="0"/>
              <a:t>ECS </a:t>
            </a:r>
            <a:r>
              <a:rPr lang="en-US" dirty="0"/>
              <a:t>-  Engineering and Computer Science</a:t>
            </a:r>
          </a:p>
          <a:p>
            <a:endParaRPr lang="en-US" dirty="0"/>
          </a:p>
          <a:p>
            <a:r>
              <a:rPr lang="en-US" b="1" dirty="0"/>
              <a:t>Putty</a:t>
            </a:r>
            <a:r>
              <a:rPr lang="en-US" dirty="0"/>
              <a:t> -  software that lets us connect from our own computer</a:t>
            </a:r>
          </a:p>
          <a:p>
            <a:pPr marL="0" indent="0">
              <a:buNone/>
            </a:pPr>
            <a:r>
              <a:rPr lang="en-US" dirty="0"/>
              <a:t>                to the Linux computer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names of the Linux computers that we will use.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3F55-3F2A-4220-8D8B-68E86F9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CE0D9E-51A9-A9E0-7A8F-C539C1FA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8627"/>
              </p:ext>
            </p:extLst>
          </p:nvPr>
        </p:nvGraphicFramePr>
        <p:xfrm>
          <a:off x="1098331" y="4772502"/>
          <a:ext cx="49976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83">
                  <a:extLst>
                    <a:ext uri="{9D8B030D-6E8A-4147-A177-3AD203B41FA5}">
                      <a16:colId xmlns:a16="http://schemas.microsoft.com/office/drawing/2014/main" val="1967191591"/>
                    </a:ext>
                  </a:extLst>
                </a:gridCol>
                <a:gridCol w="2703786">
                  <a:extLst>
                    <a:ext uri="{9D8B030D-6E8A-4147-A177-3AD203B41FA5}">
                      <a16:colId xmlns:a16="http://schemas.microsoft.com/office/drawing/2014/main" val="269825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Short Name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Long 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ecs-coding1.csus.edu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ecs-pa-coding1.ecs.csus.edu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ecs-coding2.csus.edu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ecs-pa-coding2.ecs.csus.edu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3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ecs-coding3.csus.edu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ecs-pa-coding3.ecs.csus.edu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0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4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General Process needed to deal with a program:         													</a:t>
            </a:r>
            <a:r>
              <a:rPr lang="en-US" b="1" dirty="0"/>
              <a:t>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6"/>
            <a:ext cx="10515600" cy="5151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800" dirty="0"/>
              <a:t>Bring up </a:t>
            </a:r>
            <a:r>
              <a:rPr lang="en-US" sz="2800" dirty="0" err="1"/>
              <a:t>GlobalProtect</a:t>
            </a:r>
            <a:r>
              <a:rPr lang="en-US" sz="2800" dirty="0"/>
              <a:t> if needed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 onto the Linux computer</a:t>
            </a:r>
          </a:p>
          <a:p>
            <a:pPr lvl="2"/>
            <a:r>
              <a:rPr lang="en-US" dirty="0"/>
              <a:t>Consult the Plan A,B,C that you have chosen</a:t>
            </a:r>
          </a:p>
          <a:p>
            <a:pPr lvl="2"/>
            <a:r>
              <a:rPr lang="en-US" dirty="0"/>
              <a:t>Windows machines:  Use PuTTY or </a:t>
            </a:r>
            <a:r>
              <a:rPr lang="en-US" dirty="0" err="1"/>
              <a:t>MobaXterm</a:t>
            </a:r>
            <a:endParaRPr lang="en-US" dirty="0"/>
          </a:p>
          <a:p>
            <a:pPr lvl="2"/>
            <a:r>
              <a:rPr lang="en-US" dirty="0"/>
              <a:t>MAC machines: Open up a terminal/console window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marL="800100" lvl="1" indent="-45720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Open an editor.  (C programmers use </a:t>
            </a:r>
            <a:r>
              <a:rPr lang="en-US" sz="2800" b="1" dirty="0"/>
              <a:t>vim</a:t>
            </a:r>
            <a:r>
              <a:rPr lang="en-US" sz="2800" dirty="0"/>
              <a:t>.)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code, compile, fix, save, etc.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0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Process needed to deal with a program:         </a:t>
            </a:r>
            <a:r>
              <a:rPr lang="en-US" b="1" dirty="0"/>
              <a:t>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6"/>
            <a:ext cx="10515600" cy="51511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At this point, your work is </a:t>
            </a:r>
            <a:r>
              <a:rPr lang="en-US" sz="2800" b="1" dirty="0"/>
              <a:t>stuck</a:t>
            </a:r>
            <a:r>
              <a:rPr lang="en-US" sz="2800" dirty="0"/>
              <a:t> on the Linux machine, but you need access to the files so you can upload them via your browser to Canvas. </a:t>
            </a:r>
          </a:p>
          <a:p>
            <a:pPr marL="0" indent="0">
              <a:buNone/>
            </a:pPr>
            <a:r>
              <a:rPr lang="en-US" sz="2800" dirty="0"/>
              <a:t>       There are multiple choices with lots of help in the Plans:</a:t>
            </a:r>
          </a:p>
          <a:p>
            <a:endParaRPr lang="en-US" sz="2800" dirty="0"/>
          </a:p>
          <a:p>
            <a:pPr lvl="1"/>
            <a:r>
              <a:rPr lang="en-US" sz="2400" dirty="0"/>
              <a:t>Save your file to your campus OneDrive.  Open your Browser, look for the file on the OneDrive and upload it. (Your computer needs to know about your campus OneDrive.)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We can use File Transfer software to </a:t>
            </a:r>
            <a:r>
              <a:rPr lang="en-US" sz="2400" b="1" dirty="0"/>
              <a:t>transfer</a:t>
            </a:r>
            <a:r>
              <a:rPr lang="en-US" sz="2400" dirty="0"/>
              <a:t> the files to a place where you can open your browser and upload them to Canvas.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MAC Users can also move their file via SCP.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Many Choices </a:t>
            </a:r>
            <a:r>
              <a:rPr lang="en-US" sz="3600" dirty="0"/>
              <a:t>- </a:t>
            </a:r>
            <a:r>
              <a:rPr lang="en-US" sz="3600" b="1" dirty="0"/>
              <a:t>transfer</a:t>
            </a:r>
            <a:r>
              <a:rPr lang="en-US" sz="3600" dirty="0"/>
              <a:t> files from Linux to browser:  </a:t>
            </a:r>
            <a:r>
              <a:rPr lang="en-US" sz="3600" b="1" dirty="0"/>
              <a:t>3 of 3</a:t>
            </a:r>
            <a:br>
              <a:rPr lang="en-US" sz="3600" b="1" dirty="0"/>
            </a:br>
            <a:r>
              <a:rPr lang="en-US" sz="3600" dirty="0"/>
              <a:t>                                     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8" y="1462086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dirty="0"/>
              <a:t>Use </a:t>
            </a:r>
            <a:r>
              <a:rPr lang="en-US" sz="2600" u="sng" dirty="0"/>
              <a:t>file transfer software </a:t>
            </a:r>
            <a:r>
              <a:rPr lang="en-US" sz="2600" dirty="0"/>
              <a:t>to move the code from Linux machine to your own computer. (WinSCP, FileZilla, </a:t>
            </a:r>
            <a:r>
              <a:rPr lang="en-US" sz="2600" dirty="0" err="1"/>
              <a:t>CyberDuck</a:t>
            </a:r>
            <a:r>
              <a:rPr lang="en-US" sz="2600" dirty="0"/>
              <a:t>)</a:t>
            </a:r>
          </a:p>
          <a:p>
            <a:pPr marL="342900" lvl="1" indent="0">
              <a:buNone/>
            </a:pPr>
            <a:endParaRPr lang="en-US" sz="1500" dirty="0"/>
          </a:p>
          <a:p>
            <a:pPr lvl="1"/>
            <a:r>
              <a:rPr lang="en-US" sz="2600" dirty="0"/>
              <a:t>Mac:  Use </a:t>
            </a:r>
            <a:r>
              <a:rPr lang="en-US" sz="2600" b="1" u="sng" dirty="0" err="1"/>
              <a:t>scp</a:t>
            </a:r>
            <a:r>
              <a:rPr lang="en-US" sz="2600" dirty="0"/>
              <a:t> to transfer the file.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directions are to be found on Canvas dashboard for this class in a published course named “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ECS Resource Center – Students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2600" dirty="0"/>
              <a:t>There are directions on the use of </a:t>
            </a:r>
            <a:r>
              <a:rPr lang="en-US" sz="2600" b="1" dirty="0" err="1"/>
              <a:t>scp</a:t>
            </a:r>
            <a:r>
              <a:rPr lang="en-US" sz="2600" dirty="0"/>
              <a:t> on Canvas, under Reference, file named </a:t>
            </a:r>
            <a:r>
              <a:rPr lang="en-US" sz="2600" i="1" dirty="0"/>
              <a:t>SCP Guide for Macs.docx</a:t>
            </a:r>
          </a:p>
          <a:p>
            <a:pPr lvl="1"/>
            <a:endParaRPr lang="en-US" sz="2600" i="1" dirty="0"/>
          </a:p>
          <a:p>
            <a:pPr lvl="1"/>
            <a:r>
              <a:rPr lang="en-US" sz="2600" dirty="0"/>
              <a:t>Mac: If you can’t reference the ECS window yet, go to our class on Canvas, under Reference, file named </a:t>
            </a:r>
            <a:r>
              <a:rPr lang="en-US" sz="2600" i="1" dirty="0" err="1"/>
              <a:t>Orig</a:t>
            </a:r>
            <a:r>
              <a:rPr lang="en-US" sz="2600" i="1" dirty="0"/>
              <a:t> SCP Guide for Macs.docx</a:t>
            </a:r>
            <a:endParaRPr lang="en-US" sz="2600" dirty="0"/>
          </a:p>
          <a:p>
            <a:endParaRPr lang="en-US" sz="1900" dirty="0"/>
          </a:p>
          <a:p>
            <a:pPr lvl="1"/>
            <a:r>
              <a:rPr lang="en-US" sz="2400" dirty="0"/>
              <a:t>You can email the files to yourself and download them from there.  On the Linux computers, the email handler is named </a:t>
            </a:r>
            <a:r>
              <a:rPr lang="en-US" sz="2400" b="1" dirty="0"/>
              <a:t>Alpine.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020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15716</TotalTime>
  <Words>2562</Words>
  <Application>Microsoft Office PowerPoint</Application>
  <PresentationFormat>Widescreen</PresentationFormat>
  <Paragraphs>429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Book Antiqua</vt:lpstr>
      <vt:lpstr>Calibri</vt:lpstr>
      <vt:lpstr>Calibri Light</vt:lpstr>
      <vt:lpstr>Courier New</vt:lpstr>
      <vt:lpstr>Times</vt:lpstr>
      <vt:lpstr>Times New Roman</vt:lpstr>
      <vt:lpstr>Wingdings</vt:lpstr>
      <vt:lpstr>1_Office Theme</vt:lpstr>
      <vt:lpstr>CSC 60 Section 3  Instructor: Ruthann Biel  </vt:lpstr>
      <vt:lpstr>PowerPoint Presentation</vt:lpstr>
      <vt:lpstr>Computer Accounts</vt:lpstr>
      <vt:lpstr>Process needed to deal with a program</vt:lpstr>
      <vt:lpstr>Detailed directions depending on your computer</vt:lpstr>
      <vt:lpstr>Vocabulary</vt:lpstr>
      <vt:lpstr>General Process needed to deal with a program:                      1 of 3</vt:lpstr>
      <vt:lpstr>Process needed to deal with a program:         2 of 3</vt:lpstr>
      <vt:lpstr>Many Choices - transfer files from Linux to browser:  3 of 3                                                                                          </vt:lpstr>
      <vt:lpstr>Section 1.  Global Protect                      for your personal computer</vt:lpstr>
      <vt:lpstr>Installing Global Protect</vt:lpstr>
      <vt:lpstr>Section 2. Logging in to Linux via PuTTy</vt:lpstr>
      <vt:lpstr>Logging onto a Linux machine</vt:lpstr>
      <vt:lpstr>Putty Log-In Screen</vt:lpstr>
      <vt:lpstr>MAC Users -  Logging in</vt:lpstr>
      <vt:lpstr>Login Screen (black with white)</vt:lpstr>
      <vt:lpstr>Login Screen (white with black)</vt:lpstr>
      <vt:lpstr>Section 5. Software for moving files  between laptop/home and Linux</vt:lpstr>
      <vt:lpstr>                 WinSCP Log-in Screen with settings </vt:lpstr>
      <vt:lpstr>Transfer Software for home:</vt:lpstr>
      <vt:lpstr>Optional Transfer software for home - Windows:</vt:lpstr>
      <vt:lpstr>PowerPoint Presentation</vt:lpstr>
      <vt:lpstr>                 Filezilla Log-in Screen with settings </vt:lpstr>
      <vt:lpstr>Optional software for home (MAC &amp; Windows):</vt:lpstr>
      <vt:lpstr>Another Alternative…</vt:lpstr>
      <vt:lpstr>Files to Help…on Canvas under Reference</vt:lpstr>
      <vt:lpstr>Using the C compiler on your Mac</vt:lpstr>
      <vt:lpstr>Using the compiler on your Mac</vt:lpstr>
      <vt:lpstr>Start Understanding Linux</vt:lpstr>
      <vt:lpstr>PowerPoint Presentation</vt:lpstr>
      <vt:lpstr>PowerPoint Presentation</vt:lpstr>
      <vt:lpstr>Shell Verification</vt:lpstr>
      <vt:lpstr>Getting Linux help:</vt:lpstr>
      <vt:lpstr>Various Commands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 Change The Prompt On Our Linux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Biel, Ruthann</cp:lastModifiedBy>
  <cp:revision>171</cp:revision>
  <cp:lastPrinted>2019-01-15T00:01:35Z</cp:lastPrinted>
  <dcterms:created xsi:type="dcterms:W3CDTF">2016-01-21T17:46:39Z</dcterms:created>
  <dcterms:modified xsi:type="dcterms:W3CDTF">2023-01-25T20:55:15Z</dcterms:modified>
</cp:coreProperties>
</file>