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5412" r:id="rId1"/>
  </p:sldMasterIdLst>
  <p:notesMasterIdLst>
    <p:notesMasterId r:id="rId61"/>
  </p:notesMasterIdLst>
  <p:handoutMasterIdLst>
    <p:handoutMasterId r:id="rId62"/>
  </p:handoutMasterIdLst>
  <p:sldIdLst>
    <p:sldId id="418" r:id="rId2"/>
    <p:sldId id="256" r:id="rId3"/>
    <p:sldId id="257" r:id="rId4"/>
    <p:sldId id="376" r:id="rId5"/>
    <p:sldId id="258" r:id="rId6"/>
    <p:sldId id="259" r:id="rId7"/>
    <p:sldId id="260" r:id="rId8"/>
    <p:sldId id="261" r:id="rId9"/>
    <p:sldId id="384" r:id="rId10"/>
    <p:sldId id="385" r:id="rId11"/>
    <p:sldId id="416" r:id="rId12"/>
    <p:sldId id="417" r:id="rId13"/>
    <p:sldId id="437" r:id="rId14"/>
    <p:sldId id="263" r:id="rId15"/>
    <p:sldId id="264" r:id="rId16"/>
    <p:sldId id="381" r:id="rId17"/>
    <p:sldId id="265" r:id="rId18"/>
    <p:sldId id="420" r:id="rId19"/>
    <p:sldId id="438" r:id="rId20"/>
    <p:sldId id="397" r:id="rId21"/>
    <p:sldId id="399" r:id="rId22"/>
    <p:sldId id="422" r:id="rId23"/>
    <p:sldId id="425" r:id="rId24"/>
    <p:sldId id="426" r:id="rId25"/>
    <p:sldId id="427" r:id="rId26"/>
    <p:sldId id="441" r:id="rId27"/>
    <p:sldId id="401" r:id="rId28"/>
    <p:sldId id="402" r:id="rId29"/>
    <p:sldId id="403" r:id="rId30"/>
    <p:sldId id="404" r:id="rId31"/>
    <p:sldId id="405" r:id="rId32"/>
    <p:sldId id="407" r:id="rId33"/>
    <p:sldId id="408" r:id="rId34"/>
    <p:sldId id="439" r:id="rId35"/>
    <p:sldId id="270" r:id="rId36"/>
    <p:sldId id="271" r:id="rId37"/>
    <p:sldId id="273" r:id="rId38"/>
    <p:sldId id="274" r:id="rId39"/>
    <p:sldId id="398" r:id="rId40"/>
    <p:sldId id="275" r:id="rId41"/>
    <p:sldId id="410" r:id="rId42"/>
    <p:sldId id="276" r:id="rId43"/>
    <p:sldId id="409" r:id="rId44"/>
    <p:sldId id="279" r:id="rId45"/>
    <p:sldId id="421" r:id="rId46"/>
    <p:sldId id="281" r:id="rId47"/>
    <p:sldId id="423" r:id="rId48"/>
    <p:sldId id="424" r:id="rId49"/>
    <p:sldId id="428" r:id="rId50"/>
    <p:sldId id="442" r:id="rId51"/>
    <p:sldId id="429" r:id="rId52"/>
    <p:sldId id="430" r:id="rId53"/>
    <p:sldId id="431" r:id="rId54"/>
    <p:sldId id="432" r:id="rId55"/>
    <p:sldId id="433" r:id="rId56"/>
    <p:sldId id="434" r:id="rId57"/>
    <p:sldId id="435" r:id="rId58"/>
    <p:sldId id="436" r:id="rId59"/>
    <p:sldId id="440" r:id="rId60"/>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ＭＳ Ｐゴシック" pitchFamily="34" charset="-128"/>
        <a:cs typeface="+mn-cs"/>
      </a:defRPr>
    </a:lvl5pPr>
    <a:lvl6pPr marL="2286000" algn="l" defTabSz="914400" rtl="0" eaLnBrk="1" latinLnBrk="0" hangingPunct="1">
      <a:defRPr sz="2400" kern="1200">
        <a:solidFill>
          <a:schemeClr val="tx1"/>
        </a:solidFill>
        <a:latin typeface="Times" panose="02020603050405020304" pitchFamily="18" charset="0"/>
        <a:ea typeface="ＭＳ Ｐゴシック" pitchFamily="34" charset="-128"/>
        <a:cs typeface="+mn-cs"/>
      </a:defRPr>
    </a:lvl6pPr>
    <a:lvl7pPr marL="2743200" algn="l" defTabSz="914400" rtl="0" eaLnBrk="1" latinLnBrk="0" hangingPunct="1">
      <a:defRPr sz="2400" kern="1200">
        <a:solidFill>
          <a:schemeClr val="tx1"/>
        </a:solidFill>
        <a:latin typeface="Times" panose="02020603050405020304" pitchFamily="18" charset="0"/>
        <a:ea typeface="ＭＳ Ｐゴシック" pitchFamily="34" charset="-128"/>
        <a:cs typeface="+mn-cs"/>
      </a:defRPr>
    </a:lvl7pPr>
    <a:lvl8pPr marL="3200400" algn="l" defTabSz="914400" rtl="0" eaLnBrk="1" latinLnBrk="0" hangingPunct="1">
      <a:defRPr sz="2400" kern="1200">
        <a:solidFill>
          <a:schemeClr val="tx1"/>
        </a:solidFill>
        <a:latin typeface="Times" panose="02020603050405020304" pitchFamily="18" charset="0"/>
        <a:ea typeface="ＭＳ Ｐゴシック" pitchFamily="34" charset="-128"/>
        <a:cs typeface="+mn-cs"/>
      </a:defRPr>
    </a:lvl8pPr>
    <a:lvl9pPr marL="3657600" algn="l" defTabSz="914400" rtl="0" eaLnBrk="1" latinLnBrk="0" hangingPunct="1">
      <a:defRPr sz="2400" kern="1200">
        <a:solidFill>
          <a:schemeClr val="tx1"/>
        </a:solidFill>
        <a:latin typeface="Times" panose="02020603050405020304" pitchFamily="18"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FF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153" autoAdjust="0"/>
  </p:normalViewPr>
  <p:slideViewPr>
    <p:cSldViewPr>
      <p:cViewPr varScale="1">
        <p:scale>
          <a:sx n="80" d="100"/>
          <a:sy n="80" d="100"/>
        </p:scale>
        <p:origin x="1550" y="62"/>
      </p:cViewPr>
      <p:guideLst>
        <p:guide orient="horz" pos="2160"/>
        <p:guide pos="2880"/>
      </p:guideLst>
    </p:cSldViewPr>
  </p:slideViewPr>
  <p:outlineViewPr>
    <p:cViewPr>
      <p:scale>
        <a:sx n="33" d="100"/>
        <a:sy n="33" d="100"/>
      </p:scale>
      <p:origin x="0" y="0"/>
    </p:cViewPr>
  </p:outlineViewPr>
  <p:notesTextViewPr>
    <p:cViewPr>
      <p:scale>
        <a:sx n="300" d="100"/>
        <a:sy n="3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69920" cy="480061"/>
          </a:xfrm>
          <a:prstGeom prst="rect">
            <a:avLst/>
          </a:prstGeom>
          <a:noFill/>
          <a:ln>
            <a:noFill/>
          </a:ln>
          <a:effectLst/>
        </p:spPr>
        <p:txBody>
          <a:bodyPr vert="horz" wrap="square" lIns="96085" tIns="48043" rIns="96085" bIns="48043" numCol="1" anchor="t" anchorCtr="0" compatLnSpc="1">
            <a:prstTxWarp prst="textNoShape">
              <a:avLst/>
            </a:prstTxWarp>
          </a:bodyPr>
          <a:lstStyle>
            <a:lvl1pPr eaLnBrk="1" hangingPunct="1">
              <a:defRPr sz="1300">
                <a:latin typeface="Trebuchet MS" charset="0"/>
                <a:ea typeface="ＭＳ Ｐゴシック" charset="0"/>
                <a:cs typeface="+mn-cs"/>
              </a:defRPr>
            </a:lvl1pPr>
          </a:lstStyle>
          <a:p>
            <a:pPr>
              <a:defRPr/>
            </a:pPr>
            <a:endParaRPr lang="en-US"/>
          </a:p>
        </p:txBody>
      </p:sp>
      <p:sp>
        <p:nvSpPr>
          <p:cNvPr id="32771" name="Rectangle 3"/>
          <p:cNvSpPr>
            <a:spLocks noGrp="1" noChangeArrowheads="1"/>
          </p:cNvSpPr>
          <p:nvPr>
            <p:ph type="dt" sz="quarter" idx="1"/>
          </p:nvPr>
        </p:nvSpPr>
        <p:spPr bwMode="auto">
          <a:xfrm>
            <a:off x="4145280" y="0"/>
            <a:ext cx="3169920" cy="480061"/>
          </a:xfrm>
          <a:prstGeom prst="rect">
            <a:avLst/>
          </a:prstGeom>
          <a:noFill/>
          <a:ln>
            <a:noFill/>
          </a:ln>
          <a:effectLst/>
        </p:spPr>
        <p:txBody>
          <a:bodyPr vert="horz" wrap="square" lIns="96085" tIns="48043" rIns="96085" bIns="48043" numCol="1" anchor="t" anchorCtr="0" compatLnSpc="1">
            <a:prstTxWarp prst="textNoShape">
              <a:avLst/>
            </a:prstTxWarp>
          </a:bodyPr>
          <a:lstStyle>
            <a:lvl1pPr algn="r" eaLnBrk="1" hangingPunct="1">
              <a:defRPr sz="1300">
                <a:latin typeface="Trebuchet MS" charset="0"/>
                <a:ea typeface="ＭＳ Ｐゴシック" charset="0"/>
                <a:cs typeface="+mn-cs"/>
              </a:defRPr>
            </a:lvl1pPr>
          </a:lstStyle>
          <a:p>
            <a:pPr>
              <a:defRPr/>
            </a:pPr>
            <a:endParaRPr lang="en-US"/>
          </a:p>
        </p:txBody>
      </p:sp>
      <p:sp>
        <p:nvSpPr>
          <p:cNvPr id="32772" name="Rectangle 4"/>
          <p:cNvSpPr>
            <a:spLocks noGrp="1" noChangeArrowheads="1"/>
          </p:cNvSpPr>
          <p:nvPr>
            <p:ph type="ftr" sz="quarter" idx="2"/>
          </p:nvPr>
        </p:nvSpPr>
        <p:spPr bwMode="auto">
          <a:xfrm>
            <a:off x="0" y="9121141"/>
            <a:ext cx="3169920" cy="480059"/>
          </a:xfrm>
          <a:prstGeom prst="rect">
            <a:avLst/>
          </a:prstGeom>
          <a:noFill/>
          <a:ln>
            <a:noFill/>
          </a:ln>
          <a:effectLst/>
        </p:spPr>
        <p:txBody>
          <a:bodyPr vert="horz" wrap="square" lIns="96085" tIns="48043" rIns="96085" bIns="48043" numCol="1" anchor="b" anchorCtr="0" compatLnSpc="1">
            <a:prstTxWarp prst="textNoShape">
              <a:avLst/>
            </a:prstTxWarp>
          </a:bodyPr>
          <a:lstStyle>
            <a:lvl1pPr eaLnBrk="1" hangingPunct="1">
              <a:defRPr sz="1300">
                <a:latin typeface="Trebuchet MS" charset="0"/>
                <a:ea typeface="ＭＳ Ｐゴシック" charset="0"/>
                <a:cs typeface="+mn-cs"/>
              </a:defRPr>
            </a:lvl1pPr>
          </a:lstStyle>
          <a:p>
            <a:pPr>
              <a:defRPr/>
            </a:pPr>
            <a:endParaRPr lang="en-US"/>
          </a:p>
        </p:txBody>
      </p:sp>
      <p:sp>
        <p:nvSpPr>
          <p:cNvPr id="32773" name="Rectangle 5"/>
          <p:cNvSpPr>
            <a:spLocks noGrp="1" noChangeArrowheads="1"/>
          </p:cNvSpPr>
          <p:nvPr>
            <p:ph type="sldNum" sz="quarter" idx="3"/>
          </p:nvPr>
        </p:nvSpPr>
        <p:spPr bwMode="auto">
          <a:xfrm>
            <a:off x="4145280" y="9121141"/>
            <a:ext cx="3169920" cy="480059"/>
          </a:xfrm>
          <a:prstGeom prst="rect">
            <a:avLst/>
          </a:prstGeom>
          <a:noFill/>
          <a:ln>
            <a:noFill/>
          </a:ln>
          <a:effectLst/>
        </p:spPr>
        <p:txBody>
          <a:bodyPr vert="horz" wrap="square" lIns="96085" tIns="48043" rIns="96085" bIns="48043" numCol="1" anchor="b" anchorCtr="0" compatLnSpc="1">
            <a:prstTxWarp prst="textNoShape">
              <a:avLst/>
            </a:prstTxWarp>
          </a:bodyPr>
          <a:lstStyle>
            <a:lvl1pPr algn="r" eaLnBrk="1" hangingPunct="1">
              <a:defRPr sz="1300">
                <a:latin typeface="Trebuchet MS" panose="020B0603020202020204" pitchFamily="34" charset="0"/>
                <a:ea typeface="MS PGothic" panose="020B0600070205080204" pitchFamily="34" charset="-128"/>
              </a:defRPr>
            </a:lvl1pPr>
          </a:lstStyle>
          <a:p>
            <a:pPr>
              <a:defRPr/>
            </a:pPr>
            <a:fld id="{A6841B49-DD81-4C2C-B292-74122C83457A}" type="slidenum">
              <a:rPr lang="en-US" altLang="en-US"/>
              <a:pPr>
                <a:defRPr/>
              </a:pPr>
              <a:t>‹#›</a:t>
            </a:fld>
            <a:endParaRPr lang="en-US" altLang="en-US"/>
          </a:p>
        </p:txBody>
      </p:sp>
    </p:spTree>
    <p:extLst>
      <p:ext uri="{BB962C8B-B14F-4D97-AF65-F5344CB8AC3E}">
        <p14:creationId xmlns:p14="http://schemas.microsoft.com/office/powerpoint/2010/main" val="262122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169920" cy="480061"/>
          </a:xfrm>
          <a:prstGeom prst="rect">
            <a:avLst/>
          </a:prstGeom>
          <a:noFill/>
          <a:ln>
            <a:noFill/>
          </a:ln>
          <a:effectLst/>
        </p:spPr>
        <p:txBody>
          <a:bodyPr vert="horz" wrap="square" lIns="96085" tIns="48043" rIns="96085" bIns="48043" numCol="1" anchor="t" anchorCtr="0" compatLnSpc="1">
            <a:prstTxWarp prst="textNoShape">
              <a:avLst/>
            </a:prstTxWarp>
          </a:bodyPr>
          <a:lstStyle>
            <a:lvl1pPr eaLnBrk="1" hangingPunct="1">
              <a:defRPr sz="1300">
                <a:latin typeface="Trebuchet MS" charset="0"/>
                <a:ea typeface="ＭＳ Ｐゴシック" charset="0"/>
                <a:cs typeface="+mn-cs"/>
              </a:defRPr>
            </a:lvl1pPr>
          </a:lstStyle>
          <a:p>
            <a:pPr>
              <a:defRPr/>
            </a:pPr>
            <a:endParaRPr lang="en-US"/>
          </a:p>
        </p:txBody>
      </p:sp>
      <p:sp>
        <p:nvSpPr>
          <p:cNvPr id="30723" name="Rectangle 3"/>
          <p:cNvSpPr>
            <a:spLocks noGrp="1" noChangeArrowheads="1"/>
          </p:cNvSpPr>
          <p:nvPr>
            <p:ph type="dt" idx="1"/>
          </p:nvPr>
        </p:nvSpPr>
        <p:spPr bwMode="auto">
          <a:xfrm>
            <a:off x="4145280" y="0"/>
            <a:ext cx="3169920" cy="480061"/>
          </a:xfrm>
          <a:prstGeom prst="rect">
            <a:avLst/>
          </a:prstGeom>
          <a:noFill/>
          <a:ln>
            <a:noFill/>
          </a:ln>
          <a:effectLst/>
        </p:spPr>
        <p:txBody>
          <a:bodyPr vert="horz" wrap="square" lIns="96085" tIns="48043" rIns="96085" bIns="48043" numCol="1" anchor="t" anchorCtr="0" compatLnSpc="1">
            <a:prstTxWarp prst="textNoShape">
              <a:avLst/>
            </a:prstTxWarp>
          </a:bodyPr>
          <a:lstStyle>
            <a:lvl1pPr algn="r" eaLnBrk="1" hangingPunct="1">
              <a:defRPr sz="1300">
                <a:latin typeface="Trebuchet MS" charset="0"/>
                <a:ea typeface="ＭＳ Ｐゴシック" charset="0"/>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975360" y="4561396"/>
            <a:ext cx="5364480" cy="4320539"/>
          </a:xfrm>
          <a:prstGeom prst="rect">
            <a:avLst/>
          </a:prstGeom>
          <a:noFill/>
          <a:ln>
            <a:noFill/>
          </a:ln>
          <a:effectLst/>
        </p:spPr>
        <p:txBody>
          <a:bodyPr vert="horz" wrap="square" lIns="96085" tIns="48043" rIns="96085" bIns="4804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9121141"/>
            <a:ext cx="3169920" cy="480059"/>
          </a:xfrm>
          <a:prstGeom prst="rect">
            <a:avLst/>
          </a:prstGeom>
          <a:noFill/>
          <a:ln>
            <a:noFill/>
          </a:ln>
          <a:effectLst/>
        </p:spPr>
        <p:txBody>
          <a:bodyPr vert="horz" wrap="square" lIns="96085" tIns="48043" rIns="96085" bIns="48043" numCol="1" anchor="b" anchorCtr="0" compatLnSpc="1">
            <a:prstTxWarp prst="textNoShape">
              <a:avLst/>
            </a:prstTxWarp>
          </a:bodyPr>
          <a:lstStyle>
            <a:lvl1pPr eaLnBrk="1" hangingPunct="1">
              <a:defRPr sz="1300">
                <a:latin typeface="Trebuchet MS" charset="0"/>
                <a:ea typeface="ＭＳ Ｐゴシック" charset="0"/>
                <a:cs typeface="+mn-cs"/>
              </a:defRPr>
            </a:lvl1pPr>
          </a:lstStyle>
          <a:p>
            <a:pPr>
              <a:defRPr/>
            </a:pPr>
            <a:endParaRPr lang="en-US"/>
          </a:p>
        </p:txBody>
      </p:sp>
      <p:sp>
        <p:nvSpPr>
          <p:cNvPr id="30727" name="Rectangle 7"/>
          <p:cNvSpPr>
            <a:spLocks noGrp="1" noChangeArrowheads="1"/>
          </p:cNvSpPr>
          <p:nvPr>
            <p:ph type="sldNum" sz="quarter" idx="5"/>
          </p:nvPr>
        </p:nvSpPr>
        <p:spPr bwMode="auto">
          <a:xfrm>
            <a:off x="4145280" y="9121141"/>
            <a:ext cx="3169920" cy="480059"/>
          </a:xfrm>
          <a:prstGeom prst="rect">
            <a:avLst/>
          </a:prstGeom>
          <a:noFill/>
          <a:ln>
            <a:noFill/>
          </a:ln>
          <a:effectLst/>
        </p:spPr>
        <p:txBody>
          <a:bodyPr vert="horz" wrap="square" lIns="96085" tIns="48043" rIns="96085" bIns="48043" numCol="1" anchor="b" anchorCtr="0" compatLnSpc="1">
            <a:prstTxWarp prst="textNoShape">
              <a:avLst/>
            </a:prstTxWarp>
          </a:bodyPr>
          <a:lstStyle>
            <a:lvl1pPr algn="r" eaLnBrk="1" hangingPunct="1">
              <a:defRPr sz="1300">
                <a:latin typeface="Trebuchet MS" panose="020B0603020202020204" pitchFamily="34" charset="0"/>
                <a:ea typeface="MS PGothic" panose="020B0600070205080204" pitchFamily="34" charset="-128"/>
              </a:defRPr>
            </a:lvl1pPr>
          </a:lstStyle>
          <a:p>
            <a:pPr>
              <a:defRPr/>
            </a:pPr>
            <a:fld id="{0153EB46-4888-4FC5-AAFD-4A094D2A20C1}" type="slidenum">
              <a:rPr lang="en-US" altLang="en-US"/>
              <a:pPr>
                <a:defRPr/>
              </a:pPr>
              <a:t>‹#›</a:t>
            </a:fld>
            <a:endParaRPr lang="en-US" altLang="en-US"/>
          </a:p>
        </p:txBody>
      </p:sp>
    </p:spTree>
    <p:extLst>
      <p:ext uri="{BB962C8B-B14F-4D97-AF65-F5344CB8AC3E}">
        <p14:creationId xmlns:p14="http://schemas.microsoft.com/office/powerpoint/2010/main" val="12501643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Spent at UCB 1 year of sabbatical leave as visiting prof.</a:t>
            </a:r>
          </a:p>
        </p:txBody>
      </p:sp>
      <p:sp>
        <p:nvSpPr>
          <p:cNvPr id="2355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ea typeface="ＭＳ Ｐゴシック" pitchFamily="34" charset="-128"/>
              </a:defRPr>
            </a:lvl1pPr>
            <a:lvl2pPr marL="780692" indent="-300266">
              <a:defRPr sz="2500">
                <a:solidFill>
                  <a:schemeClr val="tx1"/>
                </a:solidFill>
                <a:latin typeface="Times" panose="02020603050405020304" pitchFamily="18" charset="0"/>
                <a:ea typeface="ＭＳ Ｐゴシック" pitchFamily="34" charset="-128"/>
              </a:defRPr>
            </a:lvl2pPr>
            <a:lvl3pPr marL="1201064" indent="-240213">
              <a:defRPr sz="2500">
                <a:solidFill>
                  <a:schemeClr val="tx1"/>
                </a:solidFill>
                <a:latin typeface="Times" panose="02020603050405020304" pitchFamily="18" charset="0"/>
                <a:ea typeface="ＭＳ Ｐゴシック" pitchFamily="34" charset="-128"/>
              </a:defRPr>
            </a:lvl3pPr>
            <a:lvl4pPr marL="1681490" indent="-240213">
              <a:defRPr sz="2500">
                <a:solidFill>
                  <a:schemeClr val="tx1"/>
                </a:solidFill>
                <a:latin typeface="Times" panose="02020603050405020304" pitchFamily="18" charset="0"/>
                <a:ea typeface="ＭＳ Ｐゴシック" pitchFamily="34" charset="-128"/>
              </a:defRPr>
            </a:lvl4pPr>
            <a:lvl5pPr marL="2161916" indent="-240213">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9pPr>
          </a:lstStyle>
          <a:p>
            <a:fld id="{57229341-EA26-4670-8C80-AC2D6ECDB57E}" type="slidenum">
              <a:rPr lang="en-US" altLang="en-US" sz="1300">
                <a:latin typeface="Trebuchet MS" panose="020B0603020202020204" pitchFamily="34" charset="0"/>
              </a:rPr>
              <a:pPr/>
              <a:t>6</a:t>
            </a:fld>
            <a:endParaRPr lang="en-US" altLang="en-US" sz="1300">
              <a:latin typeface="Trebuchet MS" panose="020B0603020202020204" pitchFamily="34" charset="0"/>
            </a:endParaRPr>
          </a:p>
        </p:txBody>
      </p:sp>
    </p:spTree>
    <p:extLst>
      <p:ext uri="{BB962C8B-B14F-4D97-AF65-F5344CB8AC3E}">
        <p14:creationId xmlns:p14="http://schemas.microsoft.com/office/powerpoint/2010/main" val="3727577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64B21306-EADE-45C8-B18E-68D607D355E5}"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20</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50179"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a:latin typeface="Times New Roman" panose="02020603050405020304" pitchFamily="18" charset="0"/>
              </a:rPr>
              <a:t>mtime — updated when the file contents change. This is the "default" file time in most cases.</a:t>
            </a:r>
          </a:p>
          <a:p>
            <a:r>
              <a:rPr lang="en-US" altLang="en-US">
                <a:latin typeface="Times New Roman" panose="02020603050405020304" pitchFamily="18" charset="0"/>
              </a:rPr>
              <a:t>ctime — updated when the file </a:t>
            </a:r>
            <a:r>
              <a:rPr lang="en-US" altLang="en-US" i="1">
                <a:latin typeface="Times New Roman" panose="02020603050405020304" pitchFamily="18" charset="0"/>
              </a:rPr>
              <a:t>or</a:t>
            </a:r>
            <a:r>
              <a:rPr lang="en-US" altLang="en-US">
                <a:latin typeface="Times New Roman" panose="02020603050405020304" pitchFamily="18" charset="0"/>
              </a:rPr>
              <a:t> its metadata (owner, permissions) change</a:t>
            </a:r>
          </a:p>
          <a:p>
            <a:r>
              <a:rPr lang="en-US" altLang="en-US">
                <a:latin typeface="Times New Roman" panose="02020603050405020304" pitchFamily="18" charset="0"/>
              </a:rPr>
              <a:t>atime — updated when the file is read</a:t>
            </a:r>
          </a:p>
          <a:p>
            <a:pPr>
              <a:spcBef>
                <a:spcPct val="0"/>
              </a:spcBef>
            </a:pPr>
            <a:endParaRPr lang="en-US" altLang="en-US">
              <a:latin typeface="Times New Roman" panose="02020603050405020304" pitchFamily="18" charset="0"/>
            </a:endParaRPr>
          </a:p>
          <a:p>
            <a:pPr>
              <a:spcBef>
                <a:spcPct val="0"/>
              </a:spcBef>
            </a:pPr>
            <a:r>
              <a:rPr lang="en-US" altLang="en-US">
                <a:latin typeface="Times New Roman" panose="02020603050405020304" pitchFamily="18" charset="0"/>
              </a:rPr>
              <a:t>Few examples:</a:t>
            </a:r>
          </a:p>
          <a:p>
            <a:pPr>
              <a:spcBef>
                <a:spcPct val="0"/>
              </a:spcBef>
            </a:pPr>
            <a:endParaRPr lang="en-US" altLang="en-US">
              <a:latin typeface="Times New Roman" panose="02020603050405020304" pitchFamily="18" charset="0"/>
            </a:endParaRPr>
          </a:p>
          <a:p>
            <a:pPr>
              <a:spcBef>
                <a:spcPct val="0"/>
              </a:spcBef>
            </a:pPr>
            <a:r>
              <a:rPr lang="en-US" altLang="en-US">
                <a:latin typeface="Times New Roman" panose="02020603050405020304" pitchFamily="18" charset="0"/>
              </a:rPr>
              <a:t>ls –l –time=atime (atime when file was read)</a:t>
            </a:r>
          </a:p>
        </p:txBody>
      </p:sp>
    </p:spTree>
    <p:extLst>
      <p:ext uri="{BB962C8B-B14F-4D97-AF65-F5344CB8AC3E}">
        <p14:creationId xmlns:p14="http://schemas.microsoft.com/office/powerpoint/2010/main" val="3872038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6B6F2599-9809-480B-AD9E-91AF97A51A6B}"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21</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52227"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8"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2275416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7D86B69E-8644-4E90-9619-B1544176B186}"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27</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56323"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772597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75F8919C-9B01-4D37-8704-26E6973E735A}"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28</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58371"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2"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2951936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4638C1F2-E58E-41A3-8D41-795A3CAFB3D8}"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29</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60419"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0"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1046920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3B4958EC-2F24-4F9D-B319-1C0F3206E5ED}"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30</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62467"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1102989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7E8A5206-B5B6-4081-AD76-A4FA5BC0E51B}"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31</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64515"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6"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1234571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0B389DB2-37A1-4FCF-B617-7A85FC601FF8}"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32</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66563"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3722465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A6F79232-D5F9-4622-9BA6-18BE8745F188}"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33</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68611"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2"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r>
              <a:rPr lang="en-US" altLang="en-US">
                <a:latin typeface="Times New Roman" panose="02020603050405020304" pitchFamily="18" charset="0"/>
              </a:rPr>
              <a:t>Note: the dash in front of </a:t>
            </a:r>
            <a:r>
              <a:rPr lang="en-US" altLang="en-US">
                <a:solidFill>
                  <a:srgbClr val="000000"/>
                </a:solidFill>
                <a:latin typeface="Calibri Light" panose="020F0302020204030204" pitchFamily="34" charset="0"/>
              </a:rPr>
              <a:t>-rwx rwx --x  (this dash means the file is a plain file, not directory or link file)</a:t>
            </a:r>
            <a:endParaRPr lang="en-US" altLang="en-US">
              <a:latin typeface="Times New Roman" panose="02020603050405020304" pitchFamily="18" charset="0"/>
            </a:endParaRPr>
          </a:p>
        </p:txBody>
      </p:sp>
    </p:spTree>
    <p:extLst>
      <p:ext uri="{BB962C8B-B14F-4D97-AF65-F5344CB8AC3E}">
        <p14:creationId xmlns:p14="http://schemas.microsoft.com/office/powerpoint/2010/main" val="2829555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16E50BBC-DBA1-4473-931C-23B595D35677}"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35</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71683"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4"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412659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Xenix is a discontinued version of the Unix operating system for various microcomputer platforms, licensed by Microsoft from AT&amp;T Corporation in the late 1970s.</a:t>
            </a:r>
          </a:p>
        </p:txBody>
      </p:sp>
      <p:sp>
        <p:nvSpPr>
          <p:cNvPr id="2560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ea typeface="ＭＳ Ｐゴシック" pitchFamily="34" charset="-128"/>
              </a:defRPr>
            </a:lvl1pPr>
            <a:lvl2pPr marL="780692" indent="-300266">
              <a:defRPr sz="2500">
                <a:solidFill>
                  <a:schemeClr val="tx1"/>
                </a:solidFill>
                <a:latin typeface="Times" panose="02020603050405020304" pitchFamily="18" charset="0"/>
                <a:ea typeface="ＭＳ Ｐゴシック" pitchFamily="34" charset="-128"/>
              </a:defRPr>
            </a:lvl2pPr>
            <a:lvl3pPr marL="1201064" indent="-240213">
              <a:defRPr sz="2500">
                <a:solidFill>
                  <a:schemeClr val="tx1"/>
                </a:solidFill>
                <a:latin typeface="Times" panose="02020603050405020304" pitchFamily="18" charset="0"/>
                <a:ea typeface="ＭＳ Ｐゴシック" pitchFamily="34" charset="-128"/>
              </a:defRPr>
            </a:lvl3pPr>
            <a:lvl4pPr marL="1681490" indent="-240213">
              <a:defRPr sz="2500">
                <a:solidFill>
                  <a:schemeClr val="tx1"/>
                </a:solidFill>
                <a:latin typeface="Times" panose="02020603050405020304" pitchFamily="18" charset="0"/>
                <a:ea typeface="ＭＳ Ｐゴシック" pitchFamily="34" charset="-128"/>
              </a:defRPr>
            </a:lvl4pPr>
            <a:lvl5pPr marL="2161916" indent="-240213">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9pPr>
          </a:lstStyle>
          <a:p>
            <a:fld id="{B192C779-A8DA-4B27-88E8-4BD84F8ABFF7}" type="slidenum">
              <a:rPr lang="en-US" altLang="en-US" sz="1300">
                <a:latin typeface="Trebuchet MS" panose="020B0603020202020204" pitchFamily="34" charset="0"/>
              </a:rPr>
              <a:pPr/>
              <a:t>7</a:t>
            </a:fld>
            <a:endParaRPr lang="en-US" altLang="en-US" sz="1300">
              <a:latin typeface="Trebuchet MS" panose="020B0603020202020204" pitchFamily="34" charset="0"/>
            </a:endParaRPr>
          </a:p>
        </p:txBody>
      </p:sp>
    </p:spTree>
    <p:extLst>
      <p:ext uri="{BB962C8B-B14F-4D97-AF65-F5344CB8AC3E}">
        <p14:creationId xmlns:p14="http://schemas.microsoft.com/office/powerpoint/2010/main" val="9095031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6C71C3FC-6343-46DB-898B-AFF6E1486776}"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36</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73731"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2"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15550780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3C4D5853-678D-4DD5-ADE1-CF0FE249BD3C}"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37</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75779"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0"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3556858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9631BAA4-E2F8-48A6-BEAC-ACDD3F44C5FE}"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38</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77827"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8"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1314173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5143DED3-D869-4E38-B887-2021AF2CC1CA}"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39</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79875"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6"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40793749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01FB9A89-B551-45B4-9C92-2523213E35AE}"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40</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81923"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4"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31237141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7DFDAB23-376C-4E0C-892C-0697D959C7D5}"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41</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83971"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2"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3498993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0C373BE5-9751-4E58-8AB4-A90F361AB6E6}"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42</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86019"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0"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330900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91EC5CD7-6EEF-4AE1-BFD0-9143F79C3A44}"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43</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88067"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8"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26252616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6E9246F1-0D4F-4293-9205-E5A1262FD94A}"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44</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92163"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4"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3242384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48D455B5-824B-4A8B-8723-D2185DADC2EF}"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45</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94211"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2"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75358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867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ea typeface="ＭＳ Ｐゴシック" pitchFamily="34" charset="-128"/>
              </a:defRPr>
            </a:lvl1pPr>
            <a:lvl2pPr marL="780692" indent="-300266">
              <a:defRPr sz="2500">
                <a:solidFill>
                  <a:schemeClr val="tx1"/>
                </a:solidFill>
                <a:latin typeface="Times" panose="02020603050405020304" pitchFamily="18" charset="0"/>
                <a:ea typeface="ＭＳ Ｐゴシック" pitchFamily="34" charset="-128"/>
              </a:defRPr>
            </a:lvl2pPr>
            <a:lvl3pPr marL="1201064" indent="-240213">
              <a:defRPr sz="2500">
                <a:solidFill>
                  <a:schemeClr val="tx1"/>
                </a:solidFill>
                <a:latin typeface="Times" panose="02020603050405020304" pitchFamily="18" charset="0"/>
                <a:ea typeface="ＭＳ Ｐゴシック" pitchFamily="34" charset="-128"/>
              </a:defRPr>
            </a:lvl3pPr>
            <a:lvl4pPr marL="1681490" indent="-240213">
              <a:defRPr sz="2500">
                <a:solidFill>
                  <a:schemeClr val="tx1"/>
                </a:solidFill>
                <a:latin typeface="Times" panose="02020603050405020304" pitchFamily="18" charset="0"/>
                <a:ea typeface="ＭＳ Ｐゴシック" pitchFamily="34" charset="-128"/>
              </a:defRPr>
            </a:lvl4pPr>
            <a:lvl5pPr marL="2161916" indent="-240213">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9pPr>
          </a:lstStyle>
          <a:p>
            <a:fld id="{70CCA157-2EB2-419A-B478-08C40277641D}" type="slidenum">
              <a:rPr lang="en-US" altLang="en-US" sz="1300">
                <a:latin typeface="Trebuchet MS" panose="020B0603020202020204" pitchFamily="34" charset="0"/>
              </a:rPr>
              <a:pPr/>
              <a:t>9</a:t>
            </a:fld>
            <a:endParaRPr lang="en-US" altLang="en-US" sz="1300">
              <a:latin typeface="Trebuchet MS" panose="020B0603020202020204" pitchFamily="34" charset="0"/>
            </a:endParaRPr>
          </a:p>
        </p:txBody>
      </p:sp>
    </p:spTree>
    <p:extLst>
      <p:ext uri="{BB962C8B-B14F-4D97-AF65-F5344CB8AC3E}">
        <p14:creationId xmlns:p14="http://schemas.microsoft.com/office/powerpoint/2010/main" val="19077015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9CAA833A-E276-4508-865C-D8DA800719FC}"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46</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96259"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60"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887049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3072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ea typeface="ＭＳ Ｐゴシック" pitchFamily="34" charset="-128"/>
              </a:defRPr>
            </a:lvl1pPr>
            <a:lvl2pPr marL="780692" indent="-300266">
              <a:defRPr sz="2500">
                <a:solidFill>
                  <a:schemeClr val="tx1"/>
                </a:solidFill>
                <a:latin typeface="Times" panose="02020603050405020304" pitchFamily="18" charset="0"/>
                <a:ea typeface="ＭＳ Ｐゴシック" pitchFamily="34" charset="-128"/>
              </a:defRPr>
            </a:lvl2pPr>
            <a:lvl3pPr marL="1201064" indent="-240213">
              <a:defRPr sz="2500">
                <a:solidFill>
                  <a:schemeClr val="tx1"/>
                </a:solidFill>
                <a:latin typeface="Times" panose="02020603050405020304" pitchFamily="18" charset="0"/>
                <a:ea typeface="ＭＳ Ｐゴシック" pitchFamily="34" charset="-128"/>
              </a:defRPr>
            </a:lvl3pPr>
            <a:lvl4pPr marL="1681490" indent="-240213">
              <a:defRPr sz="2500">
                <a:solidFill>
                  <a:schemeClr val="tx1"/>
                </a:solidFill>
                <a:latin typeface="Times" panose="02020603050405020304" pitchFamily="18" charset="0"/>
                <a:ea typeface="ＭＳ Ｐゴシック" pitchFamily="34" charset="-128"/>
              </a:defRPr>
            </a:lvl4pPr>
            <a:lvl5pPr marL="2161916" indent="-240213">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9pPr>
          </a:lstStyle>
          <a:p>
            <a:fld id="{728539BE-1BD1-4230-94BC-7BE48C24968E}" type="slidenum">
              <a:rPr lang="en-US" altLang="en-US" sz="1300">
                <a:latin typeface="Trebuchet MS" panose="020B0603020202020204" pitchFamily="34" charset="0"/>
              </a:rPr>
              <a:pPr/>
              <a:t>10</a:t>
            </a:fld>
            <a:endParaRPr lang="en-US" altLang="en-US" sz="1300">
              <a:latin typeface="Trebuchet MS" panose="020B0603020202020204" pitchFamily="34" charset="0"/>
            </a:endParaRPr>
          </a:p>
        </p:txBody>
      </p:sp>
    </p:spTree>
    <p:extLst>
      <p:ext uri="{BB962C8B-B14F-4D97-AF65-F5344CB8AC3E}">
        <p14:creationId xmlns:p14="http://schemas.microsoft.com/office/powerpoint/2010/main" val="3196116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82381893-EE8A-4760-B66B-8B66700C323E}"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14</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34819"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0"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1435965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When the CPU is in kernel mode, it is assumed to be executing trusted software, and thus it can execute any instructions and reference any memory addresses (i.e., locations in memory). The kernel (which is the core of the operating system and has complete control over everything that occurs in the system) is trusted software, but all other programs are considered untrusted software. Thus, all user mode software must request use of the kernel by means of a system call in order to perform privileged instructions, such as process creation or input/output operations.</a:t>
            </a:r>
          </a:p>
          <a:p>
            <a:endParaRPr lang="en-US" altLang="en-US">
              <a:latin typeface="Times New Roman" panose="02020603050405020304" pitchFamily="18" charset="0"/>
            </a:endParaRPr>
          </a:p>
          <a:p>
            <a:r>
              <a:rPr lang="en-US" altLang="en-US">
                <a:latin typeface="Times New Roman" panose="02020603050405020304" pitchFamily="18" charset="0"/>
              </a:rPr>
              <a:t>Reference: http://www.linfo.org/kernel_mode.html</a:t>
            </a:r>
          </a:p>
          <a:p>
            <a:endParaRPr lang="en-US" altLang="en-US">
              <a:latin typeface="Times New Roman" panose="02020603050405020304" pitchFamily="18" charset="0"/>
            </a:endParaRPr>
          </a:p>
        </p:txBody>
      </p:sp>
      <p:sp>
        <p:nvSpPr>
          <p:cNvPr id="3686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ea typeface="ＭＳ Ｐゴシック" pitchFamily="34" charset="-128"/>
              </a:defRPr>
            </a:lvl1pPr>
            <a:lvl2pPr marL="780692" indent="-300266">
              <a:defRPr sz="2500">
                <a:solidFill>
                  <a:schemeClr val="tx1"/>
                </a:solidFill>
                <a:latin typeface="Times" panose="02020603050405020304" pitchFamily="18" charset="0"/>
                <a:ea typeface="ＭＳ Ｐゴシック" pitchFamily="34" charset="-128"/>
              </a:defRPr>
            </a:lvl2pPr>
            <a:lvl3pPr marL="1201064" indent="-240213">
              <a:defRPr sz="2500">
                <a:solidFill>
                  <a:schemeClr val="tx1"/>
                </a:solidFill>
                <a:latin typeface="Times" panose="02020603050405020304" pitchFamily="18" charset="0"/>
                <a:ea typeface="ＭＳ Ｐゴシック" pitchFamily="34" charset="-128"/>
              </a:defRPr>
            </a:lvl3pPr>
            <a:lvl4pPr marL="1681490" indent="-240213">
              <a:defRPr sz="2500">
                <a:solidFill>
                  <a:schemeClr val="tx1"/>
                </a:solidFill>
                <a:latin typeface="Times" panose="02020603050405020304" pitchFamily="18" charset="0"/>
                <a:ea typeface="ＭＳ Ｐゴシック" pitchFamily="34" charset="-128"/>
              </a:defRPr>
            </a:lvl4pPr>
            <a:lvl5pPr marL="2161916" indent="-240213">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defRPr sz="2500">
                <a:solidFill>
                  <a:schemeClr val="tx1"/>
                </a:solidFill>
                <a:latin typeface="Times" panose="02020603050405020304" pitchFamily="18" charset="0"/>
                <a:ea typeface="ＭＳ Ｐゴシック" pitchFamily="34" charset="-128"/>
              </a:defRPr>
            </a:lvl9pPr>
          </a:lstStyle>
          <a:p>
            <a:fld id="{611E95EA-8357-4FEE-8DFB-6ED124BEDEBA}" type="slidenum">
              <a:rPr lang="en-US" altLang="en-US" sz="1300">
                <a:latin typeface="Trebuchet MS" panose="020B0603020202020204" pitchFamily="34" charset="0"/>
              </a:rPr>
              <a:pPr/>
              <a:t>15</a:t>
            </a:fld>
            <a:endParaRPr lang="en-US" altLang="en-US" sz="1300">
              <a:latin typeface="Trebuchet MS" panose="020B0603020202020204" pitchFamily="34" charset="0"/>
            </a:endParaRPr>
          </a:p>
        </p:txBody>
      </p:sp>
    </p:spTree>
    <p:extLst>
      <p:ext uri="{BB962C8B-B14F-4D97-AF65-F5344CB8AC3E}">
        <p14:creationId xmlns:p14="http://schemas.microsoft.com/office/powerpoint/2010/main" val="3740505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6C9DE311-3DA8-47CA-8E93-0F579E4C8B0A}"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16</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38915"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3045085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05A9C635-E884-4181-B6B1-665DAD87DBA4}"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17</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40963"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4"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2686486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8"/>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1pPr>
            <a:lvl2pPr marL="780692" indent="-300266">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2pPr>
            <a:lvl3pPr marL="1201064"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3pPr>
            <a:lvl4pPr marL="1681490"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4pPr>
            <a:lvl5pPr marL="2161916" indent="-240213">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5pPr>
            <a:lvl6pPr marL="2642342"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6pPr>
            <a:lvl7pPr marL="3122767"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7pPr>
            <a:lvl8pPr marL="3603193"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8pPr>
            <a:lvl9pPr marL="4083619" indent="-240213" eaLnBrk="0" fontAlgn="base" hangingPunct="0">
              <a:spcBef>
                <a:spcPct val="0"/>
              </a:spcBef>
              <a:spcAft>
                <a:spcPct val="0"/>
              </a:spcAft>
              <a:tabLst>
                <a:tab pos="760674" algn="l"/>
                <a:tab pos="1521348" algn="l"/>
                <a:tab pos="2282022" algn="l"/>
                <a:tab pos="3042696" algn="l"/>
              </a:tabLst>
              <a:defRPr sz="2500">
                <a:solidFill>
                  <a:schemeClr val="tx1"/>
                </a:solidFill>
                <a:latin typeface="Times" panose="02020603050405020304" pitchFamily="18" charset="0"/>
                <a:ea typeface="ＭＳ Ｐゴシック" pitchFamily="34" charset="-128"/>
              </a:defRPr>
            </a:lvl9pPr>
          </a:lstStyle>
          <a:p>
            <a:pPr>
              <a:buSzPct val="45000"/>
            </a:pPr>
            <a:fld id="{05A9C635-E884-4181-B6B1-665DAD87DBA4}" type="slidenum">
              <a:rPr lang="en-US" altLang="en-US" sz="1300">
                <a:solidFill>
                  <a:srgbClr val="000000"/>
                </a:solidFill>
                <a:latin typeface="Times New Roman" panose="02020603050405020304" pitchFamily="18" charset="0"/>
                <a:ea typeface="Microsoft YaHei" panose="020B0503020204020204" pitchFamily="34" charset="-122"/>
              </a:rPr>
              <a:pPr>
                <a:buSzPct val="45000"/>
              </a:pPr>
              <a:t>18</a:t>
            </a:fld>
            <a:endParaRPr lang="en-US" altLang="en-US" sz="1300">
              <a:solidFill>
                <a:srgbClr val="000000"/>
              </a:solidFill>
              <a:latin typeface="Times New Roman" panose="02020603050405020304" pitchFamily="18" charset="0"/>
              <a:ea typeface="Microsoft YaHei" panose="020B0503020204020204" pitchFamily="34" charset="-122"/>
            </a:endParaRPr>
          </a:p>
        </p:txBody>
      </p:sp>
      <p:sp>
        <p:nvSpPr>
          <p:cNvPr id="40963" name="Rectangle 1"/>
          <p:cNvSpPr>
            <a:spLocks noGrp="1" noRot="1" noChangeAspect="1" noChangeArrowheads="1" noTextEdit="1"/>
          </p:cNvSpPr>
          <p:nvPr>
            <p:ph type="sldImg"/>
          </p:nvPr>
        </p:nvSpPr>
        <p:spPr>
          <a:xfrm>
            <a:off x="1377950" y="755650"/>
            <a:ext cx="5033963" cy="37750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4" name="Rectangle 2"/>
          <p:cNvSpPr>
            <a:spLocks noGrp="1" noChangeArrowheads="1"/>
          </p:cNvSpPr>
          <p:nvPr>
            <p:ph type="body" idx="1"/>
          </p:nvPr>
        </p:nvSpPr>
        <p:spPr>
          <a:xfrm>
            <a:off x="1039707" y="4782454"/>
            <a:ext cx="5708227" cy="45300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743949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SC25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5"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atin typeface="Times" panose="02020603050405020304" pitchFamily="18" charset="0"/>
                <a:ea typeface="ＭＳ Ｐゴシック" pitchFamily="34" charset="-128"/>
              </a:defRPr>
            </a:lvl1pPr>
          </a:lstStyle>
          <a:p>
            <a:pPr>
              <a:defRPr/>
            </a:pPr>
            <a:fld id="{93F06077-6BF2-4346-A65B-268482A1B782}" type="slidenum">
              <a:rPr lang="en-US" altLang="en-US"/>
              <a:pPr>
                <a:defRPr/>
              </a:pPr>
              <a:t>‹#›</a:t>
            </a:fld>
            <a:endParaRPr lang="en-US" altLang="en-US"/>
          </a:p>
        </p:txBody>
      </p:sp>
    </p:spTree>
    <p:extLst>
      <p:ext uri="{BB962C8B-B14F-4D97-AF65-F5344CB8AC3E}">
        <p14:creationId xmlns:p14="http://schemas.microsoft.com/office/powerpoint/2010/main" val="1335979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6"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sz="1100" smtClean="0">
                <a:latin typeface="Times" panose="02020603050405020304" pitchFamily="18" charset="0"/>
                <a:ea typeface="ＭＳ Ｐゴシック" pitchFamily="34" charset="-128"/>
              </a:defRPr>
            </a:lvl1pPr>
          </a:lstStyle>
          <a:p>
            <a:pPr>
              <a:defRPr/>
            </a:pPr>
            <a:fld id="{C58E3357-776A-4E72-9E3B-94B5B42738DA}" type="slidenum">
              <a:rPr lang="en-US" altLang="en-US"/>
              <a:pPr>
                <a:defRPr/>
              </a:pPr>
              <a:t>‹#›</a:t>
            </a:fld>
            <a:endParaRPr lang="en-US" altLang="en-US" dirty="0"/>
          </a:p>
        </p:txBody>
      </p:sp>
    </p:spTree>
    <p:extLst>
      <p:ext uri="{BB962C8B-B14F-4D97-AF65-F5344CB8AC3E}">
        <p14:creationId xmlns:p14="http://schemas.microsoft.com/office/powerpoint/2010/main" val="20102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5"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6" name="Slide Number Placeholder 5"/>
          <p:cNvSpPr>
            <a:spLocks noGrp="1"/>
          </p:cNvSpPr>
          <p:nvPr>
            <p:ph type="sldNum" sz="quarter" idx="12"/>
          </p:nvPr>
        </p:nvSpPr>
        <p:spPr>
          <a:xfrm>
            <a:off x="6457950" y="6356350"/>
            <a:ext cx="2057400" cy="365125"/>
          </a:xfrm>
        </p:spPr>
        <p:txBody>
          <a:bodyPr/>
          <a:lstStyle>
            <a:lvl1pPr>
              <a:defRPr sz="1100">
                <a:latin typeface="Times" panose="02020603050405020304" pitchFamily="18" charset="0"/>
                <a:ea typeface="ＭＳ Ｐゴシック" pitchFamily="34" charset="-128"/>
              </a:defRPr>
            </a:lvl1pPr>
          </a:lstStyle>
          <a:p>
            <a:pPr>
              <a:defRPr/>
            </a:pPr>
            <a:fld id="{7899467B-9A6B-407E-BFB7-A491ACA2B9D6}" type="slidenum">
              <a:rPr lang="en-US" altLang="en-US" smtClean="0"/>
              <a:pPr>
                <a:defRPr/>
              </a:pPr>
              <a:t>‹#›</a:t>
            </a:fld>
            <a:endParaRPr lang="en-US" altLang="en-US" dirty="0"/>
          </a:p>
        </p:txBody>
      </p:sp>
    </p:spTree>
    <p:extLst>
      <p:ext uri="{BB962C8B-B14F-4D97-AF65-F5344CB8AC3E}">
        <p14:creationId xmlns:p14="http://schemas.microsoft.com/office/powerpoint/2010/main" val="1101834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5"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atin typeface="Times" panose="02020603050405020304" pitchFamily="18" charset="0"/>
                <a:ea typeface="ＭＳ Ｐゴシック" pitchFamily="34" charset="-128"/>
              </a:defRPr>
            </a:lvl1pPr>
          </a:lstStyle>
          <a:p>
            <a:pPr>
              <a:defRPr/>
            </a:pPr>
            <a:fld id="{C4CCCF77-17DF-47B6-96D7-1869564B865D}" type="slidenum">
              <a:rPr lang="en-US" altLang="en-US"/>
              <a:pPr>
                <a:defRPr/>
              </a:pPr>
              <a:t>‹#›</a:t>
            </a:fld>
            <a:endParaRPr lang="en-US" altLang="en-US"/>
          </a:p>
        </p:txBody>
      </p:sp>
    </p:spTree>
    <p:extLst>
      <p:ext uri="{BB962C8B-B14F-4D97-AF65-F5344CB8AC3E}">
        <p14:creationId xmlns:p14="http://schemas.microsoft.com/office/powerpoint/2010/main" val="1107428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9" y="617538"/>
            <a:ext cx="7793037" cy="1143000"/>
          </a:xfrm>
        </p:spPr>
        <p:txBody>
          <a:bodyPr/>
          <a:lstStyle/>
          <a:p>
            <a:r>
              <a:rPr lang="en-US"/>
              <a:t>Click to edit Master title style</a:t>
            </a:r>
          </a:p>
        </p:txBody>
      </p:sp>
      <p:sp>
        <p:nvSpPr>
          <p:cNvPr id="3" name="Online Image Placeholder 2"/>
          <p:cNvSpPr>
            <a:spLocks noGrp="1"/>
          </p:cNvSpPr>
          <p:nvPr>
            <p:ph type="clipArt" sz="half" idx="1"/>
          </p:nvPr>
        </p:nvSpPr>
        <p:spPr>
          <a:xfrm>
            <a:off x="1182688" y="2017713"/>
            <a:ext cx="3810000" cy="4114800"/>
          </a:xfrm>
        </p:spPr>
        <p:txBody>
          <a:bodyPr rtlCol="0">
            <a:normAutofit/>
          </a:bodyPr>
          <a:lstStyle/>
          <a:p>
            <a:pPr lvl="0"/>
            <a:endParaRPr lang="en-US" noProof="0"/>
          </a:p>
        </p:txBody>
      </p:sp>
      <p:sp>
        <p:nvSpPr>
          <p:cNvPr id="4" name="Text Placeholder 3"/>
          <p:cNvSpPr>
            <a:spLocks noGrp="1"/>
          </p:cNvSpPr>
          <p:nvPr>
            <p:ph type="body"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p:txBody>
          <a:bodyPr/>
          <a:lstStyle>
            <a:lvl1pPr defTabSz="914400">
              <a:defRPr>
                <a:solidFill>
                  <a:schemeClr val="tx1">
                    <a:tint val="75000"/>
                  </a:schemeClr>
                </a:solidFill>
                <a:latin typeface="Times" panose="02020603050405020304" pitchFamily="18" charset="0"/>
                <a:ea typeface="MS PGothic" panose="020B0600070205080204" pitchFamily="34" charset="-128"/>
              </a:defRPr>
            </a:lvl1pPr>
          </a:lstStyle>
          <a:p>
            <a:pPr>
              <a:defRPr/>
            </a:pPr>
            <a:endParaRPr lang="en-US" altLang="en-US"/>
          </a:p>
        </p:txBody>
      </p:sp>
      <p:sp>
        <p:nvSpPr>
          <p:cNvPr id="6" name="Rectangle 12"/>
          <p:cNvSpPr>
            <a:spLocks noGrp="1" noChangeArrowheads="1"/>
          </p:cNvSpPr>
          <p:nvPr>
            <p:ph type="ftr" sz="quarter" idx="11"/>
          </p:nvPr>
        </p:nvSpPr>
        <p:spPr/>
        <p:txBody>
          <a:bodyPr/>
          <a:lstStyle>
            <a:lvl1pPr defTabSz="914400">
              <a:defRPr>
                <a:solidFill>
                  <a:schemeClr val="tx1">
                    <a:tint val="75000"/>
                  </a:schemeClr>
                </a:solidFill>
                <a:latin typeface="Times" panose="02020603050405020304" pitchFamily="18" charset="0"/>
                <a:ea typeface="MS PGothic" panose="020B0600070205080204" pitchFamily="34" charset="-128"/>
              </a:defRPr>
            </a:lvl1pPr>
          </a:lstStyle>
          <a:p>
            <a:pPr>
              <a:defRPr/>
            </a:pPr>
            <a:endParaRPr lang="en-US" altLang="en-US"/>
          </a:p>
        </p:txBody>
      </p:sp>
      <p:sp>
        <p:nvSpPr>
          <p:cNvPr id="7" name="Rectangle 13"/>
          <p:cNvSpPr>
            <a:spLocks noGrp="1" noChangeArrowheads="1"/>
          </p:cNvSpPr>
          <p:nvPr>
            <p:ph type="sldNum" sz="quarter" idx="12"/>
          </p:nvPr>
        </p:nvSpPr>
        <p:spPr/>
        <p:txBody>
          <a:bodyPr/>
          <a:lstStyle>
            <a:lvl1pPr defTabSz="914400">
              <a:defRPr sz="1100">
                <a:solidFill>
                  <a:schemeClr val="tx1">
                    <a:tint val="75000"/>
                  </a:schemeClr>
                </a:solidFill>
                <a:latin typeface="Times" panose="02020603050405020304" pitchFamily="18" charset="0"/>
                <a:ea typeface="MS PGothic" panose="020B0600070205080204" pitchFamily="34" charset="-128"/>
              </a:defRPr>
            </a:lvl1pPr>
          </a:lstStyle>
          <a:p>
            <a:pPr>
              <a:defRPr/>
            </a:pPr>
            <a:fld id="{C9CAC420-3B93-48D4-9706-93256D55271D}" type="slidenum">
              <a:rPr lang="en-US" altLang="en-US" smtClean="0"/>
              <a:pPr>
                <a:defRPr/>
              </a:pPr>
              <a:t>‹#›</a:t>
            </a:fld>
            <a:endParaRPr lang="en-US" altLang="en-US" dirty="0"/>
          </a:p>
        </p:txBody>
      </p:sp>
    </p:spTree>
    <p:extLst>
      <p:ext uri="{BB962C8B-B14F-4D97-AF65-F5344CB8AC3E}">
        <p14:creationId xmlns:p14="http://schemas.microsoft.com/office/powerpoint/2010/main" val="2746705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4"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atin typeface="Times" panose="02020603050405020304" pitchFamily="18" charset="0"/>
                <a:ea typeface="ＭＳ Ｐゴシック" pitchFamily="34" charset="-128"/>
              </a:defRPr>
            </a:lvl1pPr>
          </a:lstStyle>
          <a:p>
            <a:pPr>
              <a:defRPr/>
            </a:pPr>
            <a:fld id="{B5EC7373-3246-4C4F-8BC5-EFD98FCDE174}" type="slidenum">
              <a:rPr lang="en-US" altLang="en-US"/>
              <a:pPr>
                <a:defRPr/>
              </a:pPr>
              <a:t>‹#›</a:t>
            </a:fld>
            <a:endParaRPr lang="en-US" altLang="en-US"/>
          </a:p>
        </p:txBody>
      </p:sp>
    </p:spTree>
    <p:extLst>
      <p:ext uri="{BB962C8B-B14F-4D97-AF65-F5344CB8AC3E}">
        <p14:creationId xmlns:p14="http://schemas.microsoft.com/office/powerpoint/2010/main" val="1343492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5"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atin typeface="Times" panose="02020603050405020304" pitchFamily="18" charset="0"/>
                <a:ea typeface="ＭＳ Ｐゴシック" pitchFamily="34" charset="-128"/>
              </a:defRPr>
            </a:lvl1pPr>
          </a:lstStyle>
          <a:p>
            <a:pPr>
              <a:defRPr/>
            </a:pPr>
            <a:fld id="{3CCC892A-330B-49CE-941C-801C78C4D8CC}" type="slidenum">
              <a:rPr lang="en-US" altLang="en-US"/>
              <a:pPr>
                <a:defRPr/>
              </a:pPr>
              <a:t>‹#›</a:t>
            </a:fld>
            <a:endParaRPr lang="en-US" altLang="en-US"/>
          </a:p>
        </p:txBody>
      </p:sp>
    </p:spTree>
    <p:extLst>
      <p:ext uri="{BB962C8B-B14F-4D97-AF65-F5344CB8AC3E}">
        <p14:creationId xmlns:p14="http://schemas.microsoft.com/office/powerpoint/2010/main" val="787907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5"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atin typeface="Times" panose="02020603050405020304" pitchFamily="18" charset="0"/>
                <a:ea typeface="ＭＳ Ｐゴシック" pitchFamily="34" charset="-128"/>
              </a:defRPr>
            </a:lvl1pPr>
          </a:lstStyle>
          <a:p>
            <a:pPr>
              <a:defRPr/>
            </a:pPr>
            <a:fld id="{6714A410-034D-4CB5-9EFA-AC69E8A8B130}" type="slidenum">
              <a:rPr lang="en-US" altLang="en-US"/>
              <a:pPr>
                <a:defRPr/>
              </a:pPr>
              <a:t>‹#›</a:t>
            </a:fld>
            <a:endParaRPr lang="en-US" altLang="en-US"/>
          </a:p>
        </p:txBody>
      </p:sp>
    </p:spTree>
    <p:extLst>
      <p:ext uri="{BB962C8B-B14F-4D97-AF65-F5344CB8AC3E}">
        <p14:creationId xmlns:p14="http://schemas.microsoft.com/office/powerpoint/2010/main" val="3759488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6"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atin typeface="Times" panose="02020603050405020304" pitchFamily="18" charset="0"/>
                <a:ea typeface="ＭＳ Ｐゴシック" pitchFamily="34" charset="-128"/>
              </a:defRPr>
            </a:lvl1pPr>
          </a:lstStyle>
          <a:p>
            <a:pPr>
              <a:defRPr/>
            </a:pPr>
            <a:fld id="{1B740FF6-04DA-42E0-8ACB-C285FD128C54}" type="slidenum">
              <a:rPr lang="en-US" altLang="en-US"/>
              <a:pPr>
                <a:defRPr/>
              </a:pPr>
              <a:t>‹#›</a:t>
            </a:fld>
            <a:endParaRPr lang="en-US" altLang="en-US"/>
          </a:p>
        </p:txBody>
      </p:sp>
    </p:spTree>
    <p:extLst>
      <p:ext uri="{BB962C8B-B14F-4D97-AF65-F5344CB8AC3E}">
        <p14:creationId xmlns:p14="http://schemas.microsoft.com/office/powerpoint/2010/main" val="95934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8"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atin typeface="Times" panose="02020603050405020304" pitchFamily="18" charset="0"/>
                <a:ea typeface="ＭＳ Ｐゴシック" pitchFamily="34" charset="-128"/>
              </a:defRPr>
            </a:lvl1pPr>
          </a:lstStyle>
          <a:p>
            <a:pPr>
              <a:defRPr/>
            </a:pPr>
            <a:fld id="{E4EC7E2D-9388-4E39-8EA5-D9474EC21A02}" type="slidenum">
              <a:rPr lang="en-US" altLang="en-US"/>
              <a:pPr>
                <a:defRPr/>
              </a:pPr>
              <a:t>‹#›</a:t>
            </a:fld>
            <a:endParaRPr lang="en-US" altLang="en-US"/>
          </a:p>
        </p:txBody>
      </p:sp>
    </p:spTree>
    <p:extLst>
      <p:ext uri="{BB962C8B-B14F-4D97-AF65-F5344CB8AC3E}">
        <p14:creationId xmlns:p14="http://schemas.microsoft.com/office/powerpoint/2010/main" val="1831311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4"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atin typeface="Times" panose="02020603050405020304" pitchFamily="18" charset="0"/>
                <a:ea typeface="ＭＳ Ｐゴシック" pitchFamily="34" charset="-128"/>
              </a:defRPr>
            </a:lvl1pPr>
          </a:lstStyle>
          <a:p>
            <a:pPr>
              <a:defRPr/>
            </a:pPr>
            <a:fld id="{47B32684-3AB5-4C62-967E-F020581C7962}" type="slidenum">
              <a:rPr lang="en-US" altLang="en-US"/>
              <a:pPr>
                <a:defRPr/>
              </a:pPr>
              <a:t>‹#›</a:t>
            </a:fld>
            <a:endParaRPr lang="en-US" altLang="en-US"/>
          </a:p>
        </p:txBody>
      </p:sp>
    </p:spTree>
    <p:extLst>
      <p:ext uri="{BB962C8B-B14F-4D97-AF65-F5344CB8AC3E}">
        <p14:creationId xmlns:p14="http://schemas.microsoft.com/office/powerpoint/2010/main" val="321542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sz="1100">
                <a:latin typeface="Times" panose="02020603050405020304" pitchFamily="18" charset="0"/>
                <a:ea typeface="ＭＳ Ｐゴシック" pitchFamily="34" charset="-128"/>
              </a:defRPr>
            </a:lvl1pPr>
          </a:lstStyle>
          <a:p>
            <a:pPr>
              <a:defRPr/>
            </a:pPr>
            <a:endParaRPr lang="en-US" altLang="en-US"/>
          </a:p>
        </p:txBody>
      </p:sp>
      <p:sp>
        <p:nvSpPr>
          <p:cNvPr id="3" name="Footer Placeholder 4"/>
          <p:cNvSpPr>
            <a:spLocks noGrp="1"/>
          </p:cNvSpPr>
          <p:nvPr>
            <p:ph type="ftr" sz="quarter" idx="11"/>
          </p:nvPr>
        </p:nvSpPr>
        <p:spPr/>
        <p:txBody>
          <a:bodyPr/>
          <a:lstStyle>
            <a:lvl1pPr>
              <a:defRPr sz="1100">
                <a:latin typeface="Times" panose="02020603050405020304" pitchFamily="18" charset="0"/>
                <a:ea typeface="ＭＳ Ｐゴシック" pitchFamily="34" charset="-128"/>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sz="1200" smtClean="0">
                <a:latin typeface="Times" panose="02020603050405020304" pitchFamily="18" charset="0"/>
                <a:ea typeface="ＭＳ Ｐゴシック" pitchFamily="34" charset="-128"/>
              </a:defRPr>
            </a:lvl1pPr>
          </a:lstStyle>
          <a:p>
            <a:pPr>
              <a:defRPr/>
            </a:pPr>
            <a:fld id="{017A901B-403F-4258-8A5E-EFE8CA709DC8}" type="slidenum">
              <a:rPr lang="en-US" altLang="en-US" smtClean="0"/>
              <a:pPr>
                <a:defRPr/>
              </a:pPr>
              <a:t>‹#›</a:t>
            </a:fld>
            <a:endParaRPr lang="en-US" altLang="en-US" dirty="0"/>
          </a:p>
        </p:txBody>
      </p:sp>
    </p:spTree>
    <p:extLst>
      <p:ext uri="{BB962C8B-B14F-4D97-AF65-F5344CB8AC3E}">
        <p14:creationId xmlns:p14="http://schemas.microsoft.com/office/powerpoint/2010/main" val="1346566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6" name="Footer Placeholder 4"/>
          <p:cNvSpPr>
            <a:spLocks noGrp="1"/>
          </p:cNvSpPr>
          <p:nvPr>
            <p:ph type="ftr" sz="quarter" idx="11"/>
          </p:nvPr>
        </p:nvSpPr>
        <p:spPr/>
        <p:txBody>
          <a:bodyPr/>
          <a:lstStyle>
            <a:lvl1pPr>
              <a:defRPr>
                <a:latin typeface="Times" panose="02020603050405020304" pitchFamily="18" charset="0"/>
                <a:ea typeface="ＭＳ Ｐゴシック" pitchFamily="34" charset="-128"/>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sz="1100" smtClean="0">
                <a:latin typeface="Times" panose="02020603050405020304" pitchFamily="18" charset="0"/>
                <a:ea typeface="ＭＳ Ｐゴシック" pitchFamily="34" charset="-128"/>
              </a:defRPr>
            </a:lvl1pPr>
          </a:lstStyle>
          <a:p>
            <a:pPr>
              <a:defRPr/>
            </a:pPr>
            <a:fld id="{0398EB70-D73C-4CAF-91C2-6A387964D9DD}" type="slidenum">
              <a:rPr lang="en-US" altLang="en-US"/>
              <a:pPr>
                <a:defRPr/>
              </a:pPr>
              <a:t>‹#›</a:t>
            </a:fld>
            <a:endParaRPr lang="en-US" altLang="en-US" dirty="0"/>
          </a:p>
        </p:txBody>
      </p:sp>
    </p:spTree>
    <p:extLst>
      <p:ext uri="{BB962C8B-B14F-4D97-AF65-F5344CB8AC3E}">
        <p14:creationId xmlns:p14="http://schemas.microsoft.com/office/powerpoint/2010/main" val="2264637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hangingPunct="1">
              <a:defRPr sz="900">
                <a:solidFill>
                  <a:prstClr val="black">
                    <a:tint val="75000"/>
                  </a:prstClr>
                </a:solidFill>
                <a:latin typeface="Arial" panose="020B0604020202020204" pitchFamily="34" charset="0"/>
                <a:ea typeface="+mn-ea"/>
              </a:defRPr>
            </a:lvl1pPr>
          </a:lstStyle>
          <a:p>
            <a:pPr>
              <a:defRPr/>
            </a:pPr>
            <a:endParaRPr lang="en-US"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hangingPunct="1">
              <a:defRPr sz="900">
                <a:solidFill>
                  <a:prstClr val="black">
                    <a:tint val="75000"/>
                  </a:prstClr>
                </a:solidFill>
                <a:latin typeface="Arial" panose="020B0604020202020204" pitchFamily="34" charset="0"/>
                <a:ea typeface="+mn-ea"/>
              </a:defRPr>
            </a:lvl1pPr>
          </a:lstStyle>
          <a:p>
            <a:pPr>
              <a:defRPr/>
            </a:pPr>
            <a:endParaRPr lang="en-US"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hangingPunct="1">
              <a:defRPr sz="900">
                <a:solidFill>
                  <a:prstClr val="black">
                    <a:tint val="75000"/>
                  </a:prstClr>
                </a:solidFill>
                <a:latin typeface="Arial" panose="020B0604020202020204" pitchFamily="34" charset="0"/>
                <a:ea typeface="+mn-ea"/>
              </a:defRPr>
            </a:lvl1pPr>
          </a:lstStyle>
          <a:p>
            <a:pPr>
              <a:defRPr/>
            </a:pPr>
            <a:fld id="{621FAA71-76E3-4C40-BA53-7538FB8D1E09}" type="slidenum">
              <a:rPr lang="en-US" altLang="en-US"/>
              <a:pPr>
                <a:defRPr/>
              </a:pPr>
              <a:t>‹#›</a:t>
            </a:fld>
            <a:endParaRPr lang="en-US" altLang="en-US"/>
          </a:p>
        </p:txBody>
      </p:sp>
      <p:cxnSp>
        <p:nvCxnSpPr>
          <p:cNvPr id="8" name="Straight Connector 7"/>
          <p:cNvCxnSpPr/>
          <p:nvPr userDrawn="1"/>
        </p:nvCxnSpPr>
        <p:spPr>
          <a:xfrm>
            <a:off x="152400" y="0"/>
            <a:ext cx="0" cy="685800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81000" y="0"/>
            <a:ext cx="0" cy="6858000"/>
          </a:xfrm>
          <a:prstGeom prst="line">
            <a:avLst/>
          </a:prstGeom>
          <a:ln w="76200">
            <a:solidFill>
              <a:schemeClr val="accent4"/>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5491" r:id="rId1"/>
    <p:sldLayoutId id="2147485492" r:id="rId2"/>
    <p:sldLayoutId id="2147485493" r:id="rId3"/>
    <p:sldLayoutId id="2147485494" r:id="rId4"/>
    <p:sldLayoutId id="2147485495" r:id="rId5"/>
    <p:sldLayoutId id="2147485496" r:id="rId6"/>
    <p:sldLayoutId id="2147485497" r:id="rId7"/>
    <p:sldLayoutId id="2147485498" r:id="rId8"/>
    <p:sldLayoutId id="2147485499" r:id="rId9"/>
    <p:sldLayoutId id="2147485500" r:id="rId10"/>
    <p:sldLayoutId id="2147485501" r:id="rId11"/>
    <p:sldLayoutId id="2147485502" r:id="rId12"/>
    <p:sldLayoutId id="2147485503" r:id="rId13"/>
  </p:sldLayoutIdLst>
  <p:hf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www.gnu.or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p:txBody>
          <a:bodyPr/>
          <a:lstStyle/>
          <a:p>
            <a:r>
              <a:rPr lang="en-US" altLang="en-US" dirty="0"/>
              <a:t>3-X</a:t>
            </a:r>
            <a:br>
              <a:rPr lang="en-US" altLang="en-US" dirty="0"/>
            </a:br>
            <a:r>
              <a:rPr lang="en-US" altLang="en-US" dirty="0"/>
              <a:t>History, Files, Paths</a:t>
            </a:r>
          </a:p>
        </p:txBody>
      </p:sp>
      <p:sp>
        <p:nvSpPr>
          <p:cNvPr id="17411" name="Subtitle 2"/>
          <p:cNvSpPr>
            <a:spLocks noGrp="1"/>
          </p:cNvSpPr>
          <p:nvPr>
            <p:ph type="subTitle" idx="1"/>
          </p:nvPr>
        </p:nvSpPr>
        <p:spPr/>
        <p:txBody>
          <a:bodyPr/>
          <a:lstStyle/>
          <a:p>
            <a:r>
              <a:rPr lang="en-US" altLang="en-US"/>
              <a:t> </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46088" y="-450850"/>
            <a:ext cx="8078787" cy="1657350"/>
          </a:xfrm>
        </p:spPr>
        <p:txBody>
          <a:bodyPr/>
          <a:lstStyle/>
          <a:p>
            <a:pPr algn="ctr"/>
            <a:r>
              <a:rPr lang="en-US" altLang="en-US" sz="3600"/>
              <a:t>Brief history of Unix-like operating systems</a:t>
            </a:r>
          </a:p>
        </p:txBody>
      </p:sp>
      <p:sp>
        <p:nvSpPr>
          <p:cNvPr id="29699" name="TextBox 4"/>
          <p:cNvSpPr txBox="1">
            <a:spLocks noChangeArrowheads="1"/>
          </p:cNvSpPr>
          <p:nvPr/>
        </p:nvSpPr>
        <p:spPr bwMode="auto">
          <a:xfrm>
            <a:off x="609600" y="6400800"/>
            <a:ext cx="7673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r>
              <a:rPr lang="en-US" altLang="en-US" sz="1400" dirty="0"/>
              <a:t>Source: http://en.wikipedia.org/wiki/Linux</a:t>
            </a:r>
          </a:p>
        </p:txBody>
      </p:sp>
      <p:pic>
        <p:nvPicPr>
          <p:cNvPr id="29700" name="Picture 2" descr="http://upload.wikimedia.org/wikipedia/commons/thumb/5/51/Unix_history.svg/850px-Unix_history.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425" y="685800"/>
            <a:ext cx="8096250" cy="581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84EC80A0-6B91-49C5-80D0-375B26EC752C}" type="slidenum">
              <a:rPr lang="en-US" altLang="en-US" sz="900" smtClean="0">
                <a:solidFill>
                  <a:srgbClr val="898989"/>
                </a:solidFill>
              </a:rPr>
              <a:pPr/>
              <a:t>10</a:t>
            </a:fld>
            <a:endParaRPr lang="en-US" altLang="en-US" sz="900">
              <a:solidFill>
                <a:srgbClr val="89898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28650" y="0"/>
            <a:ext cx="7886700" cy="1325563"/>
          </a:xfrm>
        </p:spPr>
        <p:txBody>
          <a:bodyPr/>
          <a:lstStyle/>
          <a:p>
            <a:r>
              <a:rPr lang="en-US" altLang="en-US" b="1"/>
              <a:t>Standardizations  (1 of 2)</a:t>
            </a:r>
          </a:p>
        </p:txBody>
      </p:sp>
      <p:sp>
        <p:nvSpPr>
          <p:cNvPr id="31747" name="Content Placeholder 2"/>
          <p:cNvSpPr>
            <a:spLocks noGrp="1"/>
          </p:cNvSpPr>
          <p:nvPr>
            <p:ph idx="1"/>
          </p:nvPr>
        </p:nvSpPr>
        <p:spPr>
          <a:xfrm>
            <a:off x="628650" y="1344613"/>
            <a:ext cx="7886700" cy="4803775"/>
          </a:xfrm>
        </p:spPr>
        <p:txBody>
          <a:bodyPr/>
          <a:lstStyle/>
          <a:p>
            <a:r>
              <a:rPr lang="en-US" altLang="en-US" sz="2800" dirty="0"/>
              <a:t>POSIX:  Portable Operating System Interface</a:t>
            </a:r>
          </a:p>
          <a:p>
            <a:pPr lvl="1"/>
            <a:r>
              <a:rPr lang="en-US" altLang="en-US" sz="2500" dirty="0"/>
              <a:t>An IEEE-standard which describe the behavior of UNIX and UNIX-like OS.</a:t>
            </a:r>
          </a:p>
          <a:p>
            <a:pPr lvl="1"/>
            <a:r>
              <a:rPr lang="en-US" altLang="en-US" sz="2500" dirty="0"/>
              <a:t>POSIX support assures code portability between systems and is increasingly mandated for commercial applications and government contracts.</a:t>
            </a:r>
          </a:p>
        </p:txBody>
      </p:sp>
      <p:sp>
        <p:nvSpPr>
          <p:cNvPr id="317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5061D012-3AB7-4C38-A6EA-6F648C401712}" type="slidenum">
              <a:rPr lang="en-US" altLang="en-US" sz="900" smtClean="0">
                <a:solidFill>
                  <a:srgbClr val="898989"/>
                </a:solidFill>
              </a:rPr>
              <a:pPr/>
              <a:t>11</a:t>
            </a:fld>
            <a:endParaRPr lang="en-US" altLang="en-US" sz="900">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28650" y="0"/>
            <a:ext cx="7886700" cy="1325563"/>
          </a:xfrm>
        </p:spPr>
        <p:txBody>
          <a:bodyPr/>
          <a:lstStyle/>
          <a:p>
            <a:r>
              <a:rPr lang="en-US" altLang="en-US" b="1"/>
              <a:t>Standardizations  (2 of 2)</a:t>
            </a:r>
          </a:p>
        </p:txBody>
      </p:sp>
      <p:sp>
        <p:nvSpPr>
          <p:cNvPr id="31747" name="Content Placeholder 2"/>
          <p:cNvSpPr>
            <a:spLocks noGrp="1"/>
          </p:cNvSpPr>
          <p:nvPr>
            <p:ph idx="1"/>
          </p:nvPr>
        </p:nvSpPr>
        <p:spPr>
          <a:xfrm>
            <a:off x="628650" y="1344613"/>
            <a:ext cx="7886700" cy="4803775"/>
          </a:xfrm>
        </p:spPr>
        <p:txBody>
          <a:bodyPr/>
          <a:lstStyle/>
          <a:p>
            <a:pPr>
              <a:defRPr/>
            </a:pPr>
            <a:r>
              <a:rPr lang="en-US" altLang="en-US" sz="2800" dirty="0"/>
              <a:t>SUSv3: Single UNIX Specification version 3</a:t>
            </a:r>
          </a:p>
          <a:p>
            <a:pPr lvl="1">
              <a:defRPr/>
            </a:pPr>
            <a:r>
              <a:rPr lang="en-US" altLang="en-US" sz="2500" dirty="0"/>
              <a:t>Beginning in 1998,joint working group known as the Austin Group began to develop the combined standard that would be know as the Single UNIX Specification Version 3 and as POSIX:2001. This name serves as referenced points throughout the book.</a:t>
            </a:r>
          </a:p>
          <a:p>
            <a:pPr marL="342900" lvl="1" indent="0">
              <a:buFont typeface="Arial" panose="020B0604020202020204" pitchFamily="34" charset="0"/>
              <a:buNone/>
              <a:defRPr/>
            </a:pPr>
            <a:endParaRPr lang="en-US" altLang="en-US" sz="2500" dirty="0"/>
          </a:p>
          <a:p>
            <a:pPr>
              <a:defRPr/>
            </a:pPr>
            <a:r>
              <a:rPr lang="en-US" altLang="en-US" sz="2800" dirty="0"/>
              <a:t>Examples from our main textbook:</a:t>
            </a:r>
          </a:p>
          <a:p>
            <a:pPr lvl="1">
              <a:defRPr/>
            </a:pPr>
            <a:r>
              <a:rPr lang="en-US" altLang="en-US" sz="2500" dirty="0"/>
              <a:t>…This 65-character set, {-._a-zA-Z0-9], is referred to in </a:t>
            </a:r>
            <a:r>
              <a:rPr lang="en-US" altLang="en-US" sz="2500" b="1" dirty="0"/>
              <a:t>SUSv3 </a:t>
            </a:r>
            <a:r>
              <a:rPr lang="en-US" altLang="en-US" sz="2500" dirty="0"/>
              <a:t>as the </a:t>
            </a:r>
            <a:r>
              <a:rPr lang="en-US" altLang="en-US" sz="2500" i="1" dirty="0"/>
              <a:t>portable filename character</a:t>
            </a:r>
            <a:r>
              <a:rPr lang="en-US" altLang="en-US" sz="2500" dirty="0"/>
              <a:t> </a:t>
            </a:r>
            <a:r>
              <a:rPr lang="en-US" altLang="en-US" sz="2500" i="1" dirty="0"/>
              <a:t>set</a:t>
            </a:r>
            <a:r>
              <a:rPr lang="en-US" altLang="en-US" sz="2500" dirty="0"/>
              <a:t>. Page 28.</a:t>
            </a:r>
          </a:p>
          <a:p>
            <a:pPr lvl="1">
              <a:defRPr/>
            </a:pPr>
            <a:r>
              <a:rPr lang="en-US" altLang="en-US" sz="2500" dirty="0"/>
              <a:t>…And Standard system defined by SUSv3…  Page 43.</a:t>
            </a:r>
          </a:p>
        </p:txBody>
      </p:sp>
      <p:sp>
        <p:nvSpPr>
          <p:cNvPr id="327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52DF2192-E618-4B91-B275-11B9A02A5808}" type="slidenum">
              <a:rPr lang="en-US" altLang="en-US" sz="900" smtClean="0">
                <a:solidFill>
                  <a:srgbClr val="898989"/>
                </a:solidFill>
              </a:rPr>
              <a:pPr/>
              <a:t>12</a:t>
            </a:fld>
            <a:endParaRPr lang="en-US" altLang="en-US" sz="900">
              <a:solidFill>
                <a:srgbClr val="89898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6CEDB-E3C8-480E-8F63-75600C7ABABF}"/>
              </a:ext>
            </a:extLst>
          </p:cNvPr>
          <p:cNvSpPr>
            <a:spLocks noGrp="1"/>
          </p:cNvSpPr>
          <p:nvPr>
            <p:ph type="title"/>
          </p:nvPr>
        </p:nvSpPr>
        <p:spPr/>
        <p:txBody>
          <a:bodyPr/>
          <a:lstStyle/>
          <a:p>
            <a:r>
              <a:rPr lang="en-US" dirty="0"/>
              <a:t>Operating Systems</a:t>
            </a:r>
          </a:p>
        </p:txBody>
      </p:sp>
      <p:sp>
        <p:nvSpPr>
          <p:cNvPr id="3" name="Text Placeholder 2">
            <a:extLst>
              <a:ext uri="{FF2B5EF4-FFF2-40B4-BE49-F238E27FC236}">
                <a16:creationId xmlns:a16="http://schemas.microsoft.com/office/drawing/2014/main" id="{173F0598-525C-4A4B-827F-CA3BB9C54D9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6B8FA8D-E570-41FC-89B6-33B4479FD51D}"/>
              </a:ext>
            </a:extLst>
          </p:cNvPr>
          <p:cNvSpPr>
            <a:spLocks noGrp="1"/>
          </p:cNvSpPr>
          <p:nvPr>
            <p:ph type="sldNum" sz="quarter" idx="12"/>
          </p:nvPr>
        </p:nvSpPr>
        <p:spPr/>
        <p:txBody>
          <a:bodyPr/>
          <a:lstStyle/>
          <a:p>
            <a:pPr>
              <a:defRPr/>
            </a:pPr>
            <a:fld id="{6714A410-034D-4CB5-9EFA-AC69E8A8B130}" type="slidenum">
              <a:rPr lang="en-US" altLang="en-US" smtClean="0"/>
              <a:pPr>
                <a:defRPr/>
              </a:pPr>
              <a:t>13</a:t>
            </a:fld>
            <a:endParaRPr lang="en-US" altLang="en-US"/>
          </a:p>
        </p:txBody>
      </p:sp>
    </p:spTree>
    <p:extLst>
      <p:ext uri="{BB962C8B-B14F-4D97-AF65-F5344CB8AC3E}">
        <p14:creationId xmlns:p14="http://schemas.microsoft.com/office/powerpoint/2010/main" val="1164794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838200" y="1600200"/>
            <a:ext cx="7467600" cy="354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1pPr>
            <a:lvl2pPr marL="739775" indent="-28257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9pPr>
          </a:lstStyle>
          <a:p>
            <a:pPr marL="0" indent="0" defTabSz="342900" eaLnBrk="1" fontAlgn="auto" hangingPunct="1">
              <a:spcBef>
                <a:spcPts val="600"/>
              </a:spcBef>
              <a:spcAft>
                <a:spcPts val="0"/>
              </a:spcAft>
              <a:buClr>
                <a:srgbClr val="6F89F7"/>
              </a:buClr>
              <a:buSzPct val="110000"/>
              <a:defRPr/>
            </a:pPr>
            <a:r>
              <a:rPr lang="en-US" altLang="en-US" dirty="0">
                <a:solidFill>
                  <a:prstClr val="black"/>
                </a:solidFill>
                <a:latin typeface="+mn-lt"/>
              </a:rPr>
              <a:t>An operating system is a control program for a computer that performs the following operations:</a:t>
            </a:r>
          </a:p>
          <a:p>
            <a:pPr marL="0" indent="0" defTabSz="342900" eaLnBrk="1" fontAlgn="auto" hangingPunct="1">
              <a:spcBef>
                <a:spcPts val="600"/>
              </a:spcBef>
              <a:spcAft>
                <a:spcPts val="0"/>
              </a:spcAft>
              <a:buClr>
                <a:srgbClr val="6F89F7"/>
              </a:buClr>
              <a:buSzPct val="110000"/>
              <a:defRPr/>
            </a:pPr>
            <a:endParaRPr lang="en-US" altLang="en-US" dirty="0">
              <a:solidFill>
                <a:prstClr val="black"/>
              </a:solidFill>
              <a:latin typeface="+mn-lt"/>
            </a:endParaRPr>
          </a:p>
          <a:p>
            <a:pPr marL="342900" indent="-342900" defTabSz="342900" eaLnBrk="1" fontAlgn="auto" hangingPunct="1">
              <a:spcBef>
                <a:spcPts val="600"/>
              </a:spcBef>
              <a:spcAft>
                <a:spcPts val="0"/>
              </a:spcAft>
              <a:buClr>
                <a:srgbClr val="6F89F7"/>
              </a:buClr>
              <a:buSzPct val="110000"/>
              <a:buFont typeface="Wingdings" panose="05000000000000000000" pitchFamily="2" charset="2"/>
              <a:buChar char="§"/>
              <a:defRPr/>
            </a:pPr>
            <a:r>
              <a:rPr lang="en-US" altLang="en-US" dirty="0">
                <a:solidFill>
                  <a:prstClr val="black"/>
                </a:solidFill>
                <a:latin typeface="+mn-lt"/>
              </a:rPr>
              <a:t>allocates computer resources</a:t>
            </a:r>
          </a:p>
          <a:p>
            <a:pPr marL="342900" indent="-342900" defTabSz="342900" eaLnBrk="1" fontAlgn="auto" hangingPunct="1">
              <a:spcBef>
                <a:spcPts val="600"/>
              </a:spcBef>
              <a:spcAft>
                <a:spcPts val="0"/>
              </a:spcAft>
              <a:buClr>
                <a:srgbClr val="6F89F7"/>
              </a:buClr>
              <a:buSzPct val="110000"/>
              <a:buFont typeface="Wingdings" panose="05000000000000000000" pitchFamily="2" charset="2"/>
              <a:buChar char="§"/>
              <a:defRPr/>
            </a:pPr>
            <a:r>
              <a:rPr lang="en-US" altLang="en-US" dirty="0">
                <a:solidFill>
                  <a:prstClr val="black"/>
                </a:solidFill>
                <a:latin typeface="+mn-lt"/>
              </a:rPr>
              <a:t>schedules tasks</a:t>
            </a:r>
          </a:p>
          <a:p>
            <a:pPr marL="342900" indent="-342900" defTabSz="342900" eaLnBrk="1" fontAlgn="auto" hangingPunct="1">
              <a:spcBef>
                <a:spcPts val="600"/>
              </a:spcBef>
              <a:spcAft>
                <a:spcPts val="0"/>
              </a:spcAft>
              <a:buClr>
                <a:srgbClr val="6F89F7"/>
              </a:buClr>
              <a:buSzPct val="110000"/>
              <a:buFont typeface="Wingdings" panose="05000000000000000000" pitchFamily="2" charset="2"/>
              <a:buChar char="§"/>
              <a:defRPr/>
            </a:pPr>
            <a:r>
              <a:rPr lang="en-US" altLang="en-US" dirty="0">
                <a:solidFill>
                  <a:prstClr val="black"/>
                </a:solidFill>
                <a:latin typeface="+mn-lt"/>
              </a:rPr>
              <a:t>provides a platform to run application software for users to accomplish tasks</a:t>
            </a:r>
          </a:p>
          <a:p>
            <a:pPr marL="342900" indent="-342900" defTabSz="342900" eaLnBrk="1" fontAlgn="auto" hangingPunct="1">
              <a:spcBef>
                <a:spcPts val="600"/>
              </a:spcBef>
              <a:spcAft>
                <a:spcPts val="0"/>
              </a:spcAft>
              <a:buClr>
                <a:srgbClr val="6F89F7"/>
              </a:buClr>
              <a:buSzPct val="110000"/>
              <a:buFont typeface="Wingdings" panose="05000000000000000000" pitchFamily="2" charset="2"/>
              <a:buChar char="§"/>
              <a:defRPr/>
            </a:pPr>
            <a:r>
              <a:rPr lang="en-US" altLang="en-US" dirty="0">
                <a:solidFill>
                  <a:prstClr val="black"/>
                </a:solidFill>
                <a:latin typeface="+mn-lt"/>
              </a:rPr>
              <a:t>provides an interface between the user &amp; the computer</a:t>
            </a:r>
          </a:p>
        </p:txBody>
      </p:sp>
      <p:sp>
        <p:nvSpPr>
          <p:cNvPr id="4" name="Rectangle 4"/>
          <p:cNvSpPr txBox="1">
            <a:spLocks noChangeArrowheads="1"/>
          </p:cNvSpPr>
          <p:nvPr/>
        </p:nvSpPr>
        <p:spPr>
          <a:xfrm>
            <a:off x="838200" y="457200"/>
            <a:ext cx="7793038" cy="857250"/>
          </a:xfrm>
          <a:prstGeom prst="rect">
            <a:avLst/>
          </a:prstGeom>
          <a:noFill/>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fontAlgn="auto">
              <a:spcAft>
                <a:spcPts val="0"/>
              </a:spcAft>
              <a:defRPr/>
            </a:pPr>
            <a:r>
              <a:rPr lang="en-US" altLang="en-US" sz="4050" b="1" dirty="0">
                <a:solidFill>
                  <a:schemeClr val="tx1"/>
                </a:solidFill>
                <a:latin typeface="+mn-lt"/>
              </a:rPr>
              <a:t>Operating System</a:t>
            </a:r>
          </a:p>
        </p:txBody>
      </p:sp>
      <p:sp>
        <p:nvSpPr>
          <p:cNvPr id="337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59F520B8-836C-44DA-A87C-FC29DA76044A}" type="slidenum">
              <a:rPr lang="en-US" altLang="en-US" sz="900">
                <a:solidFill>
                  <a:srgbClr val="898989"/>
                </a:solidFill>
              </a:rPr>
              <a:pPr/>
              <a:t>14</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8" descr="Fig01-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123950"/>
            <a:ext cx="6094413"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36AAB865-FA4C-4D7F-9B71-ED35DAC6AD65}" type="slidenum">
              <a:rPr lang="en-US" altLang="en-US" sz="900" smtClean="0">
                <a:solidFill>
                  <a:srgbClr val="898989"/>
                </a:solidFill>
              </a:rPr>
              <a:pPr/>
              <a:t>15</a:t>
            </a:fld>
            <a:endParaRPr lang="en-US" altLang="en-US" sz="900">
              <a:solidFill>
                <a:srgbClr val="89898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990600" y="479425"/>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Shell as a user interface</a:t>
            </a:r>
          </a:p>
        </p:txBody>
      </p:sp>
      <p:sp>
        <p:nvSpPr>
          <p:cNvPr id="97283" name="Text Box 2"/>
          <p:cNvSpPr txBox="1">
            <a:spLocks noChangeArrowheads="1"/>
          </p:cNvSpPr>
          <p:nvPr/>
        </p:nvSpPr>
        <p:spPr bwMode="auto">
          <a:xfrm>
            <a:off x="993775" y="1752600"/>
            <a:ext cx="7235825" cy="354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1pPr>
            <a:lvl2pPr marL="739775" indent="-28257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9pPr>
          </a:lstStyle>
          <a:p>
            <a:pPr marL="342900" indent="-342900" defTabSz="342900" eaLnBrk="1" fontAlgn="auto" hangingPunct="1">
              <a:spcBef>
                <a:spcPts val="600"/>
              </a:spcBef>
              <a:spcAft>
                <a:spcPts val="0"/>
              </a:spcAft>
              <a:buClr>
                <a:srgbClr val="6F89F7"/>
              </a:buClr>
              <a:buSzPct val="110000"/>
              <a:buFont typeface="Wingdings" panose="05000000000000000000" pitchFamily="2" charset="2"/>
              <a:buChar char="§"/>
              <a:defRPr/>
            </a:pPr>
            <a:r>
              <a:rPr lang="en-US" altLang="en-US" dirty="0">
                <a:solidFill>
                  <a:prstClr val="black"/>
                </a:solidFill>
                <a:latin typeface="+mn-lt"/>
              </a:rPr>
              <a:t>A shell is a command interpreter, an interface between a human (or another program) and the OS</a:t>
            </a:r>
          </a:p>
          <a:p>
            <a:pPr marL="685800" lvl="1" indent="-342900" defTabSz="342900" eaLnBrk="1" fontAlgn="auto" hangingPunct="1">
              <a:spcBef>
                <a:spcPts val="525"/>
              </a:spcBef>
              <a:spcAft>
                <a:spcPts val="0"/>
              </a:spcAft>
              <a:buClr>
                <a:srgbClr val="40458C"/>
              </a:buClr>
              <a:buSzPct val="60000"/>
              <a:buFont typeface="Wingdings" panose="05000000000000000000" pitchFamily="2" charset="2"/>
              <a:buChar char="§"/>
              <a:defRPr/>
            </a:pPr>
            <a:r>
              <a:rPr lang="en-US" altLang="en-US" dirty="0">
                <a:solidFill>
                  <a:prstClr val="black"/>
                </a:solidFill>
                <a:latin typeface="+mn-lt"/>
              </a:rPr>
              <a:t>runs a program, perhaps the </a:t>
            </a:r>
            <a:r>
              <a:rPr lang="en-US" altLang="en-US" b="1" dirty="0" err="1">
                <a:solidFill>
                  <a:prstClr val="black"/>
                </a:solidFill>
                <a:latin typeface="Book Antiqua" panose="02040602050305030304" pitchFamily="18" charset="0"/>
                <a:cs typeface="Times New Roman" panose="02020603050405020304" pitchFamily="18" charset="0"/>
              </a:rPr>
              <a:t>ls</a:t>
            </a:r>
            <a:r>
              <a:rPr lang="en-US" altLang="en-US" dirty="0">
                <a:solidFill>
                  <a:prstClr val="black"/>
                </a:solidFill>
                <a:latin typeface="+mn-lt"/>
              </a:rPr>
              <a:t> program.</a:t>
            </a:r>
          </a:p>
          <a:p>
            <a:pPr marL="685800" lvl="1" indent="-342900" defTabSz="342900" eaLnBrk="1" fontAlgn="auto" hangingPunct="1">
              <a:spcBef>
                <a:spcPts val="525"/>
              </a:spcBef>
              <a:spcAft>
                <a:spcPts val="0"/>
              </a:spcAft>
              <a:buClr>
                <a:srgbClr val="40458C"/>
              </a:buClr>
              <a:buSzPct val="60000"/>
              <a:buFont typeface="Wingdings" panose="05000000000000000000" pitchFamily="2" charset="2"/>
              <a:buChar char="§"/>
              <a:defRPr/>
            </a:pPr>
            <a:r>
              <a:rPr lang="en-US" altLang="en-US" dirty="0">
                <a:solidFill>
                  <a:prstClr val="black"/>
                </a:solidFill>
                <a:latin typeface="+mn-lt"/>
              </a:rPr>
              <a:t>allows you to edit a </a:t>
            </a:r>
            <a:r>
              <a:rPr lang="en-US" altLang="en-US" i="1" dirty="0">
                <a:solidFill>
                  <a:prstClr val="black"/>
                </a:solidFill>
                <a:latin typeface="+mn-lt"/>
              </a:rPr>
              <a:t>command line</a:t>
            </a:r>
            <a:r>
              <a:rPr lang="en-US" altLang="en-US" dirty="0">
                <a:solidFill>
                  <a:prstClr val="black"/>
                </a:solidFill>
                <a:latin typeface="+mn-lt"/>
              </a:rPr>
              <a:t>.</a:t>
            </a:r>
          </a:p>
          <a:p>
            <a:pPr marL="685800" lvl="1" indent="-342900" defTabSz="342900" eaLnBrk="1" fontAlgn="auto" hangingPunct="1">
              <a:spcBef>
                <a:spcPts val="525"/>
              </a:spcBef>
              <a:spcAft>
                <a:spcPts val="0"/>
              </a:spcAft>
              <a:buClr>
                <a:srgbClr val="40458C"/>
              </a:buClr>
              <a:buSzPct val="60000"/>
              <a:buFont typeface="Wingdings" panose="05000000000000000000" pitchFamily="2" charset="2"/>
              <a:buChar char="§"/>
              <a:defRPr/>
            </a:pPr>
            <a:r>
              <a:rPr lang="en-US" altLang="en-US" dirty="0">
                <a:solidFill>
                  <a:prstClr val="black"/>
                </a:solidFill>
                <a:latin typeface="+mn-lt"/>
              </a:rPr>
              <a:t>can establish alternative sources of input and destinations for output for programs.</a:t>
            </a:r>
          </a:p>
          <a:p>
            <a:pPr marL="342900" indent="-342900" defTabSz="342900" eaLnBrk="1" fontAlgn="auto" hangingPunct="1">
              <a:spcBef>
                <a:spcPts val="600"/>
              </a:spcBef>
              <a:spcAft>
                <a:spcPts val="0"/>
              </a:spcAft>
              <a:buClr>
                <a:srgbClr val="6F89F7"/>
              </a:buClr>
              <a:buSzPct val="110000"/>
              <a:buFont typeface="Wingdings" panose="05000000000000000000" pitchFamily="2" charset="2"/>
              <a:buChar char="§"/>
              <a:defRPr/>
            </a:pPr>
            <a:r>
              <a:rPr lang="en-US" altLang="en-US" b="1" dirty="0">
                <a:solidFill>
                  <a:prstClr val="black"/>
                </a:solidFill>
                <a:latin typeface="Book Antiqua" panose="02040602050305030304" pitchFamily="18" charset="0"/>
                <a:cs typeface="Times New Roman" panose="02020603050405020304" pitchFamily="18" charset="0"/>
              </a:rPr>
              <a:t>ls</a:t>
            </a:r>
            <a:r>
              <a:rPr lang="en-US" altLang="en-US" dirty="0">
                <a:solidFill>
                  <a:prstClr val="black"/>
                </a:solidFill>
                <a:latin typeface="+mn-lt"/>
              </a:rPr>
              <a:t>, itself, just another program</a:t>
            </a:r>
          </a:p>
          <a:p>
            <a:pPr marL="342900" indent="-342900" defTabSz="342900" eaLnBrk="1" fontAlgn="auto" hangingPunct="1">
              <a:spcBef>
                <a:spcPts val="600"/>
              </a:spcBef>
              <a:spcAft>
                <a:spcPts val="0"/>
              </a:spcAft>
              <a:buClr>
                <a:srgbClr val="6F89F7"/>
              </a:buClr>
              <a:buSzPct val="110000"/>
              <a:buFont typeface="Wingdings" panose="05000000000000000000" pitchFamily="2" charset="2"/>
              <a:buChar char="§"/>
              <a:defRPr/>
            </a:pPr>
            <a:r>
              <a:rPr lang="en-US" altLang="en-US" b="1" dirty="0" err="1">
                <a:solidFill>
                  <a:prstClr val="black"/>
                </a:solidFill>
                <a:latin typeface="+mn-lt"/>
              </a:rPr>
              <a:t>ps</a:t>
            </a:r>
            <a:r>
              <a:rPr lang="en-US" altLang="en-US" dirty="0">
                <a:solidFill>
                  <a:prstClr val="black"/>
                </a:solidFill>
                <a:latin typeface="+mn-lt"/>
              </a:rPr>
              <a:t> also is just another program</a:t>
            </a:r>
          </a:p>
          <a:p>
            <a:pPr lvl="1" defTabSz="342900" eaLnBrk="1" fontAlgn="auto" hangingPunct="1">
              <a:spcBef>
                <a:spcPts val="525"/>
              </a:spcBef>
              <a:spcAft>
                <a:spcPts val="0"/>
              </a:spcAft>
              <a:buClrTx/>
              <a:buSzPct val="60000"/>
              <a:defRPr/>
            </a:pPr>
            <a:endParaRPr lang="en-US" altLang="en-US" dirty="0">
              <a:solidFill>
                <a:srgbClr val="40458C"/>
              </a:solidFill>
              <a:latin typeface="+mn-lt"/>
            </a:endParaRPr>
          </a:p>
        </p:txBody>
      </p:sp>
      <p:sp>
        <p:nvSpPr>
          <p:cNvPr id="3789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8303FB95-8A5F-48D9-B02B-092AD4FC0EB6}" type="slidenum">
              <a:rPr lang="en-US" altLang="en-US" sz="900">
                <a:solidFill>
                  <a:srgbClr val="898989"/>
                </a:solidFill>
              </a:rPr>
              <a:pPr/>
              <a:t>16</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762000" y="1600200"/>
            <a:ext cx="7391400" cy="475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lnSpc>
                <a:spcPct val="90000"/>
              </a:lnSpc>
              <a:spcBef>
                <a:spcPts val="525"/>
              </a:spcBef>
              <a:buClr>
                <a:srgbClr val="6F89F7"/>
              </a:buClr>
              <a:buSzPct val="126000"/>
              <a:buFont typeface="Wingdings" panose="05000000000000000000" pitchFamily="2" charset="2"/>
              <a:buChar char="§"/>
              <a:defRPr/>
            </a:pPr>
            <a:r>
              <a:rPr lang="en-US" altLang="en-US" dirty="0">
                <a:solidFill>
                  <a:srgbClr val="000000"/>
                </a:solidFill>
                <a:latin typeface="+mn-lt"/>
                <a:ea typeface="Microsoft YaHei" panose="020B0503020204020204" pitchFamily="34" charset="-122"/>
              </a:rPr>
              <a:t>Interacts directly with the hardware through device drivers</a:t>
            </a:r>
          </a:p>
          <a:p>
            <a:pPr eaLnBrk="1" hangingPunct="1">
              <a:lnSpc>
                <a:spcPct val="90000"/>
              </a:lnSpc>
              <a:spcBef>
                <a:spcPts val="525"/>
              </a:spcBef>
              <a:buClr>
                <a:srgbClr val="6F89F7"/>
              </a:buClr>
              <a:buSzPct val="126000"/>
              <a:buFont typeface="Wingdings" panose="05000000000000000000" pitchFamily="2" charset="2"/>
              <a:buChar char="§"/>
              <a:defRPr/>
            </a:pPr>
            <a:endParaRPr lang="en-US" altLang="en-US" dirty="0">
              <a:solidFill>
                <a:srgbClr val="000000"/>
              </a:solidFill>
              <a:latin typeface="+mn-lt"/>
              <a:ea typeface="Microsoft YaHei" panose="020B0503020204020204" pitchFamily="34" charset="-122"/>
            </a:endParaRPr>
          </a:p>
          <a:p>
            <a:pPr eaLnBrk="1" hangingPunct="1">
              <a:lnSpc>
                <a:spcPct val="90000"/>
              </a:lnSpc>
              <a:spcBef>
                <a:spcPts val="525"/>
              </a:spcBef>
              <a:buClr>
                <a:srgbClr val="6F89F7"/>
              </a:buClr>
              <a:buSzPct val="126000"/>
              <a:buFont typeface="Wingdings" panose="05000000000000000000" pitchFamily="2" charset="2"/>
              <a:buChar char="§"/>
              <a:defRPr/>
            </a:pPr>
            <a:r>
              <a:rPr lang="en-US" altLang="en-US" dirty="0">
                <a:solidFill>
                  <a:srgbClr val="000000"/>
                </a:solidFill>
                <a:latin typeface="+mn-lt"/>
                <a:ea typeface="Microsoft YaHei" panose="020B0503020204020204" pitchFamily="34" charset="-122"/>
              </a:rPr>
              <a:t>Provides sets of services to programs, insulating these programs from the underlying hardware</a:t>
            </a:r>
          </a:p>
          <a:p>
            <a:pPr eaLnBrk="1" hangingPunct="1">
              <a:lnSpc>
                <a:spcPct val="90000"/>
              </a:lnSpc>
              <a:spcBef>
                <a:spcPts val="525"/>
              </a:spcBef>
              <a:buClr>
                <a:srgbClr val="6F89F7"/>
              </a:buClr>
              <a:buSzPct val="126000"/>
              <a:buFont typeface="Wingdings" panose="05000000000000000000" pitchFamily="2" charset="2"/>
              <a:buChar char="§"/>
              <a:defRPr/>
            </a:pPr>
            <a:endParaRPr lang="en-US" altLang="en-US" dirty="0">
              <a:solidFill>
                <a:srgbClr val="000000"/>
              </a:solidFill>
              <a:latin typeface="+mn-lt"/>
              <a:ea typeface="Microsoft YaHei" panose="020B0503020204020204" pitchFamily="34" charset="-122"/>
            </a:endParaRPr>
          </a:p>
          <a:p>
            <a:pPr eaLnBrk="1" hangingPunct="1">
              <a:lnSpc>
                <a:spcPct val="90000"/>
              </a:lnSpc>
              <a:spcBef>
                <a:spcPts val="525"/>
              </a:spcBef>
              <a:buClr>
                <a:srgbClr val="6F89F7"/>
              </a:buClr>
              <a:buSzPct val="126000"/>
              <a:buFont typeface="Wingdings" panose="05000000000000000000" pitchFamily="2" charset="2"/>
              <a:buChar char="§"/>
              <a:defRPr/>
            </a:pPr>
            <a:r>
              <a:rPr lang="en-US" altLang="en-US" dirty="0">
                <a:solidFill>
                  <a:srgbClr val="000000"/>
                </a:solidFill>
                <a:latin typeface="+mn-lt"/>
                <a:ea typeface="Microsoft YaHei" panose="020B0503020204020204" pitchFamily="34" charset="-122"/>
              </a:rPr>
              <a:t>Manages memory, controls access, maintains file system, handles interrupts, allocates resources of the computer</a:t>
            </a:r>
          </a:p>
          <a:p>
            <a:pPr eaLnBrk="1" hangingPunct="1">
              <a:lnSpc>
                <a:spcPct val="90000"/>
              </a:lnSpc>
              <a:spcBef>
                <a:spcPts val="525"/>
              </a:spcBef>
              <a:buClr>
                <a:srgbClr val="6F89F7"/>
              </a:buClr>
              <a:buSzPct val="126000"/>
              <a:buFont typeface="Wingdings" panose="05000000000000000000" pitchFamily="2" charset="2"/>
              <a:buChar char="§"/>
              <a:defRPr/>
            </a:pPr>
            <a:endParaRPr lang="en-US" altLang="en-US" dirty="0">
              <a:solidFill>
                <a:srgbClr val="000000"/>
              </a:solidFill>
              <a:latin typeface="+mn-lt"/>
              <a:ea typeface="Microsoft YaHei" panose="020B0503020204020204" pitchFamily="34" charset="-122"/>
            </a:endParaRPr>
          </a:p>
          <a:p>
            <a:pPr eaLnBrk="1" hangingPunct="1">
              <a:lnSpc>
                <a:spcPct val="90000"/>
              </a:lnSpc>
              <a:spcBef>
                <a:spcPts val="525"/>
              </a:spcBef>
              <a:buClr>
                <a:srgbClr val="6F89F7"/>
              </a:buClr>
              <a:buSzPct val="126000"/>
              <a:buFont typeface="Wingdings" panose="05000000000000000000" pitchFamily="2" charset="2"/>
              <a:buChar char="§"/>
              <a:defRPr/>
            </a:pPr>
            <a:r>
              <a:rPr lang="en-US" altLang="en-US" dirty="0">
                <a:solidFill>
                  <a:srgbClr val="000000"/>
                </a:solidFill>
                <a:latin typeface="+mn-lt"/>
                <a:ea typeface="Microsoft YaHei" panose="020B0503020204020204" pitchFamily="34" charset="-122"/>
              </a:rPr>
              <a:t>Programs interact with the kernel through </a:t>
            </a:r>
            <a:r>
              <a:rPr lang="en-US" altLang="en-US" i="1" dirty="0">
                <a:solidFill>
                  <a:srgbClr val="000000"/>
                </a:solidFill>
                <a:latin typeface="+mn-lt"/>
                <a:ea typeface="Microsoft YaHei" panose="020B0503020204020204" pitchFamily="34" charset="-122"/>
              </a:rPr>
              <a:t>system calls</a:t>
            </a:r>
          </a:p>
        </p:txBody>
      </p:sp>
      <p:sp>
        <p:nvSpPr>
          <p:cNvPr id="4" name="Rectangle 4"/>
          <p:cNvSpPr txBox="1">
            <a:spLocks noChangeArrowheads="1"/>
          </p:cNvSpPr>
          <p:nvPr/>
        </p:nvSpPr>
        <p:spPr>
          <a:xfrm>
            <a:off x="762000" y="457200"/>
            <a:ext cx="7793038" cy="857250"/>
          </a:xfrm>
          <a:prstGeom prst="rect">
            <a:avLst/>
          </a:prstGeom>
          <a:noFill/>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fontAlgn="auto">
              <a:spcAft>
                <a:spcPts val="0"/>
              </a:spcAft>
              <a:defRPr/>
            </a:pPr>
            <a:r>
              <a:rPr lang="en-US" altLang="en-US" sz="4050" b="1" dirty="0">
                <a:solidFill>
                  <a:schemeClr val="tx1"/>
                </a:solidFill>
                <a:latin typeface="+mn-lt"/>
              </a:rPr>
              <a:t>Kernel (OS)</a:t>
            </a:r>
          </a:p>
        </p:txBody>
      </p:sp>
      <p:sp>
        <p:nvSpPr>
          <p:cNvPr id="3994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3D67A8C7-63D4-47B0-8C68-3F1E6766CF61}" type="slidenum">
              <a:rPr lang="en-US" altLang="en-US" sz="900">
                <a:solidFill>
                  <a:srgbClr val="898989"/>
                </a:solidFill>
              </a:rPr>
              <a:pPr/>
              <a:t>17</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722312" y="-11234"/>
            <a:ext cx="7793038" cy="857250"/>
          </a:xfrm>
          <a:prstGeom prst="rect">
            <a:avLst/>
          </a:prstGeom>
          <a:noFill/>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fontAlgn="auto">
              <a:spcAft>
                <a:spcPts val="0"/>
              </a:spcAft>
              <a:defRPr/>
            </a:pPr>
            <a:r>
              <a:rPr lang="en-US" altLang="en-US" sz="3600" b="1" dirty="0">
                <a:solidFill>
                  <a:schemeClr val="tx1"/>
                </a:solidFill>
                <a:latin typeface="+mn-lt"/>
              </a:rPr>
              <a:t>UNIX Software Architecture </a:t>
            </a:r>
          </a:p>
        </p:txBody>
      </p:sp>
      <p:sp>
        <p:nvSpPr>
          <p:cNvPr id="3994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3D67A8C7-63D4-47B0-8C68-3F1E6766CF61}" type="slidenum">
              <a:rPr lang="en-US" altLang="en-US" sz="900">
                <a:solidFill>
                  <a:srgbClr val="898989"/>
                </a:solidFill>
              </a:rPr>
              <a:pPr/>
              <a:t>18</a:t>
            </a:fld>
            <a:endParaRPr lang="en-US" altLang="en-US" sz="900">
              <a:solidFill>
                <a:srgbClr val="898989"/>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010745840"/>
              </p:ext>
            </p:extLst>
          </p:nvPr>
        </p:nvGraphicFramePr>
        <p:xfrm>
          <a:off x="2833465" y="710231"/>
          <a:ext cx="5854446" cy="5349240"/>
        </p:xfrm>
        <a:graphic>
          <a:graphicData uri="http://schemas.openxmlformats.org/drawingml/2006/table">
            <a:tbl>
              <a:tblPr firstRow="1" bandRow="1">
                <a:tableStyleId>{69CF1AB2-1976-4502-BF36-3FF5EA218861}</a:tableStyleId>
              </a:tblPr>
              <a:tblGrid>
                <a:gridCol w="5854446">
                  <a:extLst>
                    <a:ext uri="{9D8B030D-6E8A-4147-A177-3AD203B41FA5}">
                      <a16:colId xmlns:a16="http://schemas.microsoft.com/office/drawing/2014/main" val="648648937"/>
                    </a:ext>
                  </a:extLst>
                </a:gridCol>
              </a:tblGrid>
              <a:tr h="370840">
                <a:tc>
                  <a:txBody>
                    <a:bodyPr/>
                    <a:lstStyle/>
                    <a:p>
                      <a:r>
                        <a:rPr lang="en-US" sz="1800" b="1" dirty="0"/>
                        <a:t>Applications</a:t>
                      </a:r>
                      <a:r>
                        <a:rPr lang="en-US" sz="1800" b="0" dirty="0"/>
                        <a:t>: Compilers, word processors, spreadsheets, ftp,</a:t>
                      </a:r>
                    </a:p>
                    <a:p>
                      <a:r>
                        <a:rPr lang="en-US" sz="1800" b="0" dirty="0"/>
                        <a:t>                         telnet, Web browser, etc.</a:t>
                      </a:r>
                    </a:p>
                  </a:txBody>
                  <a:tcPr/>
                </a:tc>
                <a:extLst>
                  <a:ext uri="{0D108BD9-81ED-4DB2-BD59-A6C34878D82A}">
                    <a16:rowId xmlns:a16="http://schemas.microsoft.com/office/drawing/2014/main" val="19931397"/>
                  </a:ext>
                </a:extLst>
              </a:tr>
              <a:tr h="370840">
                <a:tc>
                  <a:txBody>
                    <a:bodyPr/>
                    <a:lstStyle/>
                    <a:p>
                      <a:r>
                        <a:rPr lang="en-US" sz="1800" b="1" dirty="0"/>
                        <a:t>UNIX shell:</a:t>
                      </a:r>
                    </a:p>
                  </a:txBody>
                  <a:tcPr/>
                </a:tc>
                <a:extLst>
                  <a:ext uri="{0D108BD9-81ED-4DB2-BD59-A6C34878D82A}">
                    <a16:rowId xmlns:a16="http://schemas.microsoft.com/office/drawing/2014/main" val="3373740282"/>
                  </a:ext>
                </a:extLst>
              </a:tr>
              <a:tr h="370840">
                <a:tc>
                  <a:txBody>
                    <a:bodyPr/>
                    <a:lstStyle/>
                    <a:p>
                      <a:r>
                        <a:rPr lang="en-US" sz="1800" b="1" dirty="0"/>
                        <a:t>Language libraries:</a:t>
                      </a:r>
                      <a:r>
                        <a:rPr lang="en-US" sz="1800" b="0" dirty="0"/>
                        <a:t> C, C++, Java, FORTRAN, etc.</a:t>
                      </a:r>
                      <a:endParaRPr lang="en-US" sz="1800" b="1" dirty="0"/>
                    </a:p>
                  </a:txBody>
                  <a:tcPr/>
                </a:tc>
                <a:extLst>
                  <a:ext uri="{0D108BD9-81ED-4DB2-BD59-A6C34878D82A}">
                    <a16:rowId xmlns:a16="http://schemas.microsoft.com/office/drawing/2014/main" val="1795267309"/>
                  </a:ext>
                </a:extLst>
              </a:tr>
              <a:tr h="370840">
                <a:tc>
                  <a:txBody>
                    <a:bodyPr/>
                    <a:lstStyle/>
                    <a:p>
                      <a:r>
                        <a:rPr lang="en-US" sz="1800" dirty="0"/>
                        <a:t>                          System call interface (entry points to kernel)</a:t>
                      </a:r>
                    </a:p>
                  </a:txBody>
                  <a:tcPr/>
                </a:tc>
                <a:extLst>
                  <a:ext uri="{0D108BD9-81ED-4DB2-BD59-A6C34878D82A}">
                    <a16:rowId xmlns:a16="http://schemas.microsoft.com/office/drawing/2014/main" val="1357714770"/>
                  </a:ext>
                </a:extLst>
              </a:tr>
              <a:tr h="370840">
                <a:tc>
                  <a:txBody>
                    <a:bodyPr/>
                    <a:lstStyle/>
                    <a:p>
                      <a:r>
                        <a:rPr lang="en-US" sz="1600" b="1" dirty="0"/>
                        <a:t>UNIX kernel:  </a:t>
                      </a:r>
                    </a:p>
                    <a:p>
                      <a:endParaRPr lang="en-US" sz="1600" b="1" dirty="0"/>
                    </a:p>
                    <a:p>
                      <a:endParaRPr lang="en-US" sz="1600" b="1" dirty="0"/>
                    </a:p>
                    <a:p>
                      <a:endParaRPr lang="en-US" sz="1600" b="1" dirty="0"/>
                    </a:p>
                    <a:p>
                      <a:endParaRPr lang="en-US" sz="1600" b="1" dirty="0"/>
                    </a:p>
                    <a:p>
                      <a:endParaRPr lang="en-US" sz="1600" b="1" dirty="0"/>
                    </a:p>
                    <a:p>
                      <a:endParaRPr lang="en-US" sz="1600" b="1" dirty="0"/>
                    </a:p>
                    <a:p>
                      <a:endParaRPr lang="en-US" sz="1600" b="1" dirty="0"/>
                    </a:p>
                  </a:txBody>
                  <a:tcPr/>
                </a:tc>
                <a:extLst>
                  <a:ext uri="{0D108BD9-81ED-4DB2-BD59-A6C34878D82A}">
                    <a16:rowId xmlns:a16="http://schemas.microsoft.com/office/drawing/2014/main" val="3885900474"/>
                  </a:ext>
                </a:extLst>
              </a:tr>
              <a:tr h="370840">
                <a:tc>
                  <a:txBody>
                    <a:bodyPr/>
                    <a:lstStyle/>
                    <a:p>
                      <a:r>
                        <a:rPr lang="en-US" sz="1800" b="1" dirty="0"/>
                        <a:t>Device Drivers:  </a:t>
                      </a:r>
                      <a:r>
                        <a:rPr lang="en-US" sz="1800" b="0" dirty="0"/>
                        <a:t>Mouse driver, printer driver, CD-ROM driver,</a:t>
                      </a:r>
                    </a:p>
                    <a:p>
                      <a:r>
                        <a:rPr lang="en-US" sz="1800" b="0" dirty="0"/>
                        <a:t>                             hard disk driver, etc.</a:t>
                      </a:r>
                      <a:endParaRPr lang="en-US" sz="1800" b="1" dirty="0"/>
                    </a:p>
                  </a:txBody>
                  <a:tcPr/>
                </a:tc>
                <a:extLst>
                  <a:ext uri="{0D108BD9-81ED-4DB2-BD59-A6C34878D82A}">
                    <a16:rowId xmlns:a16="http://schemas.microsoft.com/office/drawing/2014/main" val="4158936611"/>
                  </a:ext>
                </a:extLst>
              </a:tr>
              <a:tr h="370840">
                <a:tc>
                  <a:txBody>
                    <a:bodyPr/>
                    <a:lstStyle/>
                    <a:p>
                      <a:r>
                        <a:rPr lang="en-US" sz="1800" b="1" dirty="0"/>
                        <a:t>Hardware:  </a:t>
                      </a:r>
                      <a:r>
                        <a:rPr lang="en-US" sz="1800" b="0" dirty="0"/>
                        <a:t>Wires, capacitors, resistors, transistors, ICs,      </a:t>
                      </a:r>
                    </a:p>
                    <a:p>
                      <a:r>
                        <a:rPr lang="en-US" sz="1800" b="0" dirty="0"/>
                        <a:t>                     mouse, display monitor, keyboard, CPU, RAM,</a:t>
                      </a:r>
                    </a:p>
                    <a:p>
                      <a:r>
                        <a:rPr lang="en-US" sz="1800" b="0" dirty="0"/>
                        <a:t>                     hard disk, CD_ROM, printer, etc.</a:t>
                      </a:r>
                      <a:endParaRPr lang="en-US" sz="1800" b="1" dirty="0"/>
                    </a:p>
                  </a:txBody>
                  <a:tcPr/>
                </a:tc>
                <a:extLst>
                  <a:ext uri="{0D108BD9-81ED-4DB2-BD59-A6C34878D82A}">
                    <a16:rowId xmlns:a16="http://schemas.microsoft.com/office/drawing/2014/main" val="1973705009"/>
                  </a:ext>
                </a:extLst>
              </a:tr>
            </a:tbl>
          </a:graphicData>
        </a:graphic>
      </p:graphicFrame>
      <p:sp>
        <p:nvSpPr>
          <p:cNvPr id="6" name="Left Brace 5"/>
          <p:cNvSpPr/>
          <p:nvPr/>
        </p:nvSpPr>
        <p:spPr>
          <a:xfrm>
            <a:off x="2364278" y="674809"/>
            <a:ext cx="451648" cy="1004888"/>
          </a:xfrm>
          <a:prstGeom prst="leftBrace">
            <a:avLst>
              <a:gd name="adj1" fmla="val 8333"/>
              <a:gd name="adj2" fmla="val 48250"/>
            </a:avLst>
          </a:prstGeom>
          <a:noFill/>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564359" y="591971"/>
            <a:ext cx="1834975" cy="923330"/>
          </a:xfrm>
          <a:prstGeom prst="rect">
            <a:avLst/>
          </a:prstGeom>
          <a:noFill/>
        </p:spPr>
        <p:txBody>
          <a:bodyPr wrap="square" rtlCol="0">
            <a:spAutoFit/>
          </a:bodyPr>
          <a:lstStyle/>
          <a:p>
            <a:pPr algn="ctr"/>
            <a:r>
              <a:rPr lang="en-US" sz="1800" dirty="0">
                <a:latin typeface="+mn-lt"/>
              </a:rPr>
              <a:t>Application</a:t>
            </a:r>
          </a:p>
          <a:p>
            <a:pPr algn="ctr"/>
            <a:r>
              <a:rPr lang="en-US" sz="1800" dirty="0">
                <a:latin typeface="+mn-lt"/>
              </a:rPr>
              <a:t>User’s Interface</a:t>
            </a:r>
          </a:p>
          <a:p>
            <a:pPr algn="ctr"/>
            <a:r>
              <a:rPr lang="en-US" sz="1800" dirty="0">
                <a:latin typeface="+mn-lt"/>
              </a:rPr>
              <a:t>(AUI)</a:t>
            </a:r>
          </a:p>
        </p:txBody>
      </p:sp>
      <p:sp>
        <p:nvSpPr>
          <p:cNvPr id="14" name="Left Brace 13"/>
          <p:cNvSpPr/>
          <p:nvPr/>
        </p:nvSpPr>
        <p:spPr>
          <a:xfrm>
            <a:off x="2355254" y="1688856"/>
            <a:ext cx="445475" cy="758702"/>
          </a:xfrm>
          <a:prstGeom prst="leftBrace">
            <a:avLst>
              <a:gd name="adj1" fmla="val 8333"/>
              <a:gd name="adj2" fmla="val 48250"/>
            </a:avLst>
          </a:prstGeom>
          <a:noFill/>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625808" y="1607298"/>
            <a:ext cx="1834975" cy="923330"/>
          </a:xfrm>
          <a:prstGeom prst="rect">
            <a:avLst/>
          </a:prstGeom>
          <a:noFill/>
        </p:spPr>
        <p:txBody>
          <a:bodyPr wrap="square" rtlCol="0">
            <a:spAutoFit/>
          </a:bodyPr>
          <a:lstStyle/>
          <a:p>
            <a:pPr algn="ctr"/>
            <a:r>
              <a:rPr lang="en-US" sz="1800" dirty="0">
                <a:latin typeface="+mn-lt"/>
              </a:rPr>
              <a:t>Application</a:t>
            </a:r>
          </a:p>
          <a:p>
            <a:pPr algn="ctr"/>
            <a:r>
              <a:rPr lang="en-US" sz="1800" dirty="0">
                <a:latin typeface="+mn-lt"/>
              </a:rPr>
              <a:t>Programmer’s Interface (API)</a:t>
            </a:r>
          </a:p>
        </p:txBody>
      </p:sp>
      <p:sp>
        <p:nvSpPr>
          <p:cNvPr id="12" name="Arc 11"/>
          <p:cNvSpPr/>
          <p:nvPr/>
        </p:nvSpPr>
        <p:spPr>
          <a:xfrm rot="14520422">
            <a:off x="2655980" y="2070158"/>
            <a:ext cx="696117" cy="469597"/>
          </a:xfrm>
          <a:prstGeom prst="arc">
            <a:avLst>
              <a:gd name="adj1" fmla="val 16200000"/>
              <a:gd name="adj2" fmla="val 2119051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a:off x="2160074" y="1750333"/>
            <a:ext cx="655852" cy="3340344"/>
          </a:xfrm>
          <a:prstGeom prst="leftBrace">
            <a:avLst>
              <a:gd name="adj1" fmla="val 0"/>
              <a:gd name="adj2" fmla="val 48250"/>
            </a:avLst>
          </a:prstGeom>
          <a:noFill/>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1172576" y="3022253"/>
            <a:ext cx="1107996" cy="646331"/>
          </a:xfrm>
          <a:prstGeom prst="rect">
            <a:avLst/>
          </a:prstGeom>
          <a:noFill/>
        </p:spPr>
        <p:txBody>
          <a:bodyPr wrap="none" rtlCol="0">
            <a:spAutoFit/>
          </a:bodyPr>
          <a:lstStyle/>
          <a:p>
            <a:pPr algn="ctr"/>
            <a:r>
              <a:rPr lang="en-US" sz="1800" dirty="0">
                <a:latin typeface="+mn-lt"/>
              </a:rPr>
              <a:t>Operating</a:t>
            </a:r>
          </a:p>
          <a:p>
            <a:pPr algn="ctr"/>
            <a:r>
              <a:rPr lang="en-US" sz="1800" dirty="0">
                <a:latin typeface="+mn-lt"/>
              </a:rPr>
              <a:t>System</a:t>
            </a:r>
          </a:p>
        </p:txBody>
      </p:sp>
      <p:sp>
        <p:nvSpPr>
          <p:cNvPr id="16" name="TextBox 15"/>
          <p:cNvSpPr txBox="1"/>
          <p:nvPr/>
        </p:nvSpPr>
        <p:spPr>
          <a:xfrm>
            <a:off x="521117" y="5410200"/>
            <a:ext cx="2068985" cy="1200329"/>
          </a:xfrm>
          <a:prstGeom prst="rect">
            <a:avLst/>
          </a:prstGeom>
          <a:noFill/>
        </p:spPr>
        <p:txBody>
          <a:bodyPr wrap="square" rtlCol="0">
            <a:spAutoFit/>
          </a:bodyPr>
          <a:lstStyle/>
          <a:p>
            <a:r>
              <a:rPr lang="en-US" sz="1800" dirty="0">
                <a:latin typeface="+mn-lt"/>
              </a:rPr>
              <a:t>Source:</a:t>
            </a:r>
          </a:p>
          <a:p>
            <a:r>
              <a:rPr lang="en-US" sz="1800" dirty="0">
                <a:latin typeface="+mn-lt"/>
              </a:rPr>
              <a:t>UNIX the textbook.</a:t>
            </a:r>
          </a:p>
          <a:p>
            <a:r>
              <a:rPr lang="en-US" sz="1800" dirty="0">
                <a:latin typeface="+mn-lt"/>
              </a:rPr>
              <a:t>By </a:t>
            </a:r>
            <a:r>
              <a:rPr lang="en-US" sz="1800" dirty="0" err="1">
                <a:latin typeface="+mn-lt"/>
              </a:rPr>
              <a:t>Sarwar</a:t>
            </a:r>
            <a:r>
              <a:rPr lang="en-US" sz="1800" dirty="0">
                <a:latin typeface="+mn-lt"/>
              </a:rPr>
              <a:t>, </a:t>
            </a:r>
            <a:r>
              <a:rPr lang="en-US" sz="1800" dirty="0" err="1">
                <a:latin typeface="+mn-lt"/>
              </a:rPr>
              <a:t>Koretsky</a:t>
            </a:r>
            <a:r>
              <a:rPr lang="en-US" sz="1800" dirty="0">
                <a:latin typeface="+mn-lt"/>
              </a:rPr>
              <a:t>, </a:t>
            </a:r>
            <a:r>
              <a:rPr lang="en-US" sz="1800" dirty="0" err="1">
                <a:latin typeface="+mn-lt"/>
              </a:rPr>
              <a:t>Sarwar</a:t>
            </a:r>
            <a:r>
              <a:rPr lang="en-US" sz="1800" dirty="0">
                <a:latin typeface="+mn-lt"/>
              </a:rPr>
              <a:t>.</a:t>
            </a:r>
          </a:p>
        </p:txBody>
      </p:sp>
      <p:sp>
        <p:nvSpPr>
          <p:cNvPr id="19" name="TextBox 18"/>
          <p:cNvSpPr txBox="1"/>
          <p:nvPr/>
        </p:nvSpPr>
        <p:spPr>
          <a:xfrm>
            <a:off x="2892590" y="3124200"/>
            <a:ext cx="877163" cy="461665"/>
          </a:xfrm>
          <a:prstGeom prst="rect">
            <a:avLst/>
          </a:prstGeom>
          <a:noFill/>
        </p:spPr>
        <p:txBody>
          <a:bodyPr wrap="none" rtlCol="0">
            <a:spAutoFit/>
          </a:bodyPr>
          <a:lstStyle/>
          <a:p>
            <a:r>
              <a:rPr lang="en-US" dirty="0"/>
              <a:t>         </a:t>
            </a:r>
          </a:p>
        </p:txBody>
      </p:sp>
      <p:sp>
        <p:nvSpPr>
          <p:cNvPr id="20" name="TextBox 19"/>
          <p:cNvSpPr txBox="1"/>
          <p:nvPr/>
        </p:nvSpPr>
        <p:spPr>
          <a:xfrm>
            <a:off x="2996313" y="2837587"/>
            <a:ext cx="2319565" cy="369332"/>
          </a:xfrm>
          <a:prstGeom prst="rect">
            <a:avLst/>
          </a:prstGeom>
          <a:noFill/>
          <a:ln w="12700">
            <a:solidFill>
              <a:schemeClr val="tx1"/>
            </a:solidFill>
          </a:ln>
        </p:spPr>
        <p:txBody>
          <a:bodyPr wrap="square" rtlCol="0">
            <a:spAutoFit/>
          </a:bodyPr>
          <a:lstStyle/>
          <a:p>
            <a:r>
              <a:rPr lang="en-US" sz="1800" dirty="0">
                <a:latin typeface="+mn-lt"/>
              </a:rPr>
              <a:t>File management</a:t>
            </a:r>
          </a:p>
        </p:txBody>
      </p:sp>
      <p:sp>
        <p:nvSpPr>
          <p:cNvPr id="24" name="TextBox 23"/>
          <p:cNvSpPr txBox="1"/>
          <p:nvPr/>
        </p:nvSpPr>
        <p:spPr>
          <a:xfrm>
            <a:off x="6096000" y="2590080"/>
            <a:ext cx="2254426" cy="646331"/>
          </a:xfrm>
          <a:prstGeom prst="rect">
            <a:avLst/>
          </a:prstGeom>
          <a:noFill/>
          <a:ln w="12700">
            <a:solidFill>
              <a:schemeClr val="tx1"/>
            </a:solidFill>
          </a:ln>
        </p:spPr>
        <p:txBody>
          <a:bodyPr wrap="square" rtlCol="0">
            <a:spAutoFit/>
          </a:bodyPr>
          <a:lstStyle/>
          <a:p>
            <a:pPr algn="ctr"/>
            <a:r>
              <a:rPr lang="en-US" sz="1800" dirty="0">
                <a:latin typeface="+mn-lt"/>
              </a:rPr>
              <a:t>Interprocess</a:t>
            </a:r>
          </a:p>
          <a:p>
            <a:pPr algn="ctr"/>
            <a:r>
              <a:rPr lang="en-US" sz="1800" dirty="0">
                <a:latin typeface="+mn-lt"/>
              </a:rPr>
              <a:t>Communication (IPC)</a:t>
            </a:r>
          </a:p>
        </p:txBody>
      </p:sp>
      <p:sp>
        <p:nvSpPr>
          <p:cNvPr id="25" name="TextBox 24"/>
          <p:cNvSpPr txBox="1"/>
          <p:nvPr/>
        </p:nvSpPr>
        <p:spPr>
          <a:xfrm>
            <a:off x="2976391" y="3384851"/>
            <a:ext cx="2339487" cy="646331"/>
          </a:xfrm>
          <a:prstGeom prst="rect">
            <a:avLst/>
          </a:prstGeom>
          <a:noFill/>
          <a:ln w="12700">
            <a:solidFill>
              <a:schemeClr val="tx1"/>
            </a:solidFill>
          </a:ln>
        </p:spPr>
        <p:txBody>
          <a:bodyPr wrap="none" rtlCol="0">
            <a:spAutoFit/>
          </a:bodyPr>
          <a:lstStyle/>
          <a:p>
            <a:r>
              <a:rPr lang="en-US" sz="1800" dirty="0">
                <a:latin typeface="+mn-lt"/>
              </a:rPr>
              <a:t>Primary and secondary</a:t>
            </a:r>
          </a:p>
          <a:p>
            <a:r>
              <a:rPr lang="en-US" sz="1800" dirty="0">
                <a:latin typeface="+mn-lt"/>
              </a:rPr>
              <a:t>storage management</a:t>
            </a:r>
          </a:p>
        </p:txBody>
      </p:sp>
      <p:sp>
        <p:nvSpPr>
          <p:cNvPr id="26" name="TextBox 25"/>
          <p:cNvSpPr txBox="1"/>
          <p:nvPr/>
        </p:nvSpPr>
        <p:spPr>
          <a:xfrm>
            <a:off x="6096000" y="3384851"/>
            <a:ext cx="2254426" cy="369332"/>
          </a:xfrm>
          <a:prstGeom prst="rect">
            <a:avLst/>
          </a:prstGeom>
          <a:noFill/>
          <a:ln w="12700">
            <a:solidFill>
              <a:schemeClr val="tx1"/>
            </a:solidFill>
          </a:ln>
        </p:spPr>
        <p:txBody>
          <a:bodyPr wrap="square" rtlCol="0">
            <a:spAutoFit/>
          </a:bodyPr>
          <a:lstStyle/>
          <a:p>
            <a:pPr algn="ctr"/>
            <a:r>
              <a:rPr lang="en-US" sz="1800" dirty="0">
                <a:latin typeface="+mn-lt"/>
              </a:rPr>
              <a:t>Process Management</a:t>
            </a:r>
          </a:p>
        </p:txBody>
      </p:sp>
      <p:sp>
        <p:nvSpPr>
          <p:cNvPr id="28" name="TextBox 27"/>
          <p:cNvSpPr txBox="1"/>
          <p:nvPr/>
        </p:nvSpPr>
        <p:spPr>
          <a:xfrm>
            <a:off x="6096000" y="3954620"/>
            <a:ext cx="2254426" cy="369332"/>
          </a:xfrm>
          <a:prstGeom prst="rect">
            <a:avLst/>
          </a:prstGeom>
          <a:noFill/>
          <a:ln w="12700">
            <a:solidFill>
              <a:schemeClr val="tx1"/>
            </a:solidFill>
          </a:ln>
        </p:spPr>
        <p:txBody>
          <a:bodyPr wrap="square" rtlCol="0">
            <a:spAutoFit/>
          </a:bodyPr>
          <a:lstStyle/>
          <a:p>
            <a:pPr algn="ctr"/>
            <a:r>
              <a:rPr lang="en-US" sz="1800" dirty="0">
                <a:latin typeface="+mn-lt"/>
              </a:rPr>
              <a:t>CPU scheduler</a:t>
            </a:r>
          </a:p>
        </p:txBody>
      </p:sp>
    </p:spTree>
    <p:extLst>
      <p:ext uri="{BB962C8B-B14F-4D97-AF65-F5344CB8AC3E}">
        <p14:creationId xmlns:p14="http://schemas.microsoft.com/office/powerpoint/2010/main" val="38486725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FA96-8DEB-4D0B-9F22-7D6A4C36AC8C}"/>
              </a:ext>
            </a:extLst>
          </p:cNvPr>
          <p:cNvSpPr>
            <a:spLocks noGrp="1"/>
          </p:cNvSpPr>
          <p:nvPr>
            <p:ph type="title"/>
          </p:nvPr>
        </p:nvSpPr>
        <p:spPr/>
        <p:txBody>
          <a:bodyPr/>
          <a:lstStyle/>
          <a:p>
            <a:r>
              <a:rPr lang="en-US" dirty="0"/>
              <a:t>Linux File Attributes</a:t>
            </a:r>
            <a:br>
              <a:rPr lang="en-US" dirty="0"/>
            </a:br>
            <a:endParaRPr lang="en-US" dirty="0"/>
          </a:p>
        </p:txBody>
      </p:sp>
      <p:sp>
        <p:nvSpPr>
          <p:cNvPr id="3" name="Text Placeholder 2">
            <a:extLst>
              <a:ext uri="{FF2B5EF4-FFF2-40B4-BE49-F238E27FC236}">
                <a16:creationId xmlns:a16="http://schemas.microsoft.com/office/drawing/2014/main" id="{B425388E-790B-4B0B-ADE1-6729205068C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41D77AE-9832-4489-AC76-4321E9118A51}"/>
              </a:ext>
            </a:extLst>
          </p:cNvPr>
          <p:cNvSpPr>
            <a:spLocks noGrp="1"/>
          </p:cNvSpPr>
          <p:nvPr>
            <p:ph type="sldNum" sz="quarter" idx="12"/>
          </p:nvPr>
        </p:nvSpPr>
        <p:spPr/>
        <p:txBody>
          <a:bodyPr/>
          <a:lstStyle/>
          <a:p>
            <a:pPr>
              <a:defRPr/>
            </a:pPr>
            <a:fld id="{6714A410-034D-4CB5-9EFA-AC69E8A8B130}" type="slidenum">
              <a:rPr lang="en-US" altLang="en-US" smtClean="0"/>
              <a:pPr>
                <a:defRPr/>
              </a:pPr>
              <a:t>19</a:t>
            </a:fld>
            <a:endParaRPr lang="en-US" altLang="en-US"/>
          </a:p>
        </p:txBody>
      </p:sp>
    </p:spTree>
    <p:extLst>
      <p:ext uri="{BB962C8B-B14F-4D97-AF65-F5344CB8AC3E}">
        <p14:creationId xmlns:p14="http://schemas.microsoft.com/office/powerpoint/2010/main" val="1417174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a:xfrm>
            <a:off x="354013" y="984250"/>
            <a:ext cx="8293100" cy="3789363"/>
          </a:xfrm>
        </p:spPr>
        <p:txBody>
          <a:bodyPr/>
          <a:lstStyle/>
          <a:p>
            <a:pPr eaLnBrk="1" hangingPunct="1"/>
            <a:br>
              <a:rPr lang="en-US" altLang="en-US"/>
            </a:br>
            <a:r>
              <a:rPr lang="en-US" altLang="en-US" b="1">
                <a:latin typeface="Times New Roman" panose="02020603050405020304" pitchFamily="18" charset="0"/>
              </a:rPr>
              <a:t>CSC-60 </a:t>
            </a:r>
            <a:br>
              <a:rPr lang="en-US" altLang="en-US"/>
            </a:br>
            <a:br>
              <a:rPr lang="en-US" altLang="en-US"/>
            </a:br>
            <a:r>
              <a:rPr lang="en-US" altLang="en-US"/>
              <a:t>Unix History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1"/>
          <p:cNvSpPr txBox="1">
            <a:spLocks noChangeArrowheads="1"/>
          </p:cNvSpPr>
          <p:nvPr/>
        </p:nvSpPr>
        <p:spPr bwMode="auto">
          <a:xfrm>
            <a:off x="1066800" y="466725"/>
            <a:ext cx="58293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File attributes</a:t>
            </a:r>
          </a:p>
        </p:txBody>
      </p:sp>
      <p:sp>
        <p:nvSpPr>
          <p:cNvPr id="68611" name="Text Box 2"/>
          <p:cNvSpPr txBox="1">
            <a:spLocks noChangeArrowheads="1"/>
          </p:cNvSpPr>
          <p:nvPr/>
        </p:nvSpPr>
        <p:spPr bwMode="auto">
          <a:xfrm>
            <a:off x="1066800" y="1447800"/>
            <a:ext cx="5829300"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6858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942975" indent="-257175"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spcBef>
                <a:spcPts val="600"/>
              </a:spcBef>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Every file has some attributes:</a:t>
            </a:r>
          </a:p>
          <a:p>
            <a:pPr lvl="1" eaLnBrk="1" hangingPunct="1">
              <a:spcBef>
                <a:spcPts val="525"/>
              </a:spcBef>
              <a:buSzPct val="60000"/>
              <a:buFont typeface="Wingdings" panose="05000000000000000000" pitchFamily="2" charset="2"/>
              <a:buChar char="v"/>
              <a:defRPr/>
            </a:pPr>
            <a:r>
              <a:rPr lang="en-US" altLang="en-US" dirty="0">
                <a:solidFill>
                  <a:srgbClr val="000000"/>
                </a:solidFill>
                <a:latin typeface="+mn-lt"/>
                <a:ea typeface="Microsoft YaHei" panose="020B0503020204020204" pitchFamily="34" charset="-122"/>
              </a:rPr>
              <a:t>Access Times: </a:t>
            </a:r>
          </a:p>
          <a:p>
            <a:pPr marL="1028700" lvl="2" indent="-342900" eaLnBrk="1" hangingPunct="1">
              <a:spcBef>
                <a:spcPts val="450"/>
              </a:spcBef>
              <a:buSzPct val="95000"/>
              <a:buFont typeface="Arial" panose="020B0604020202020204" pitchFamily="34" charset="0"/>
              <a:buChar char="•"/>
              <a:defRPr/>
            </a:pPr>
            <a:r>
              <a:rPr lang="en-US" altLang="en-US" dirty="0">
                <a:solidFill>
                  <a:srgbClr val="000000"/>
                </a:solidFill>
                <a:latin typeface="+mn-lt"/>
                <a:ea typeface="Microsoft YaHei" panose="020B0503020204020204" pitchFamily="34" charset="-122"/>
              </a:rPr>
              <a:t>when the file was created</a:t>
            </a:r>
          </a:p>
          <a:p>
            <a:pPr marL="1028700" lvl="2" indent="-342900" eaLnBrk="1" hangingPunct="1">
              <a:spcBef>
                <a:spcPts val="450"/>
              </a:spcBef>
              <a:buSzPct val="95000"/>
              <a:buFont typeface="Arial" panose="020B0604020202020204" pitchFamily="34" charset="0"/>
              <a:buChar char="•"/>
              <a:defRPr/>
            </a:pPr>
            <a:r>
              <a:rPr lang="en-US" altLang="en-US" dirty="0">
                <a:solidFill>
                  <a:srgbClr val="000000"/>
                </a:solidFill>
                <a:latin typeface="+mn-lt"/>
                <a:ea typeface="Microsoft YaHei" panose="020B0503020204020204" pitchFamily="34" charset="-122"/>
              </a:rPr>
              <a:t>when the file was last changed</a:t>
            </a:r>
          </a:p>
          <a:p>
            <a:pPr marL="1028700" lvl="2" indent="-342900" eaLnBrk="1" hangingPunct="1">
              <a:spcBef>
                <a:spcPts val="450"/>
              </a:spcBef>
              <a:buSzPct val="95000"/>
              <a:buFont typeface="Arial" panose="020B0604020202020204" pitchFamily="34" charset="0"/>
              <a:buChar char="•"/>
              <a:defRPr/>
            </a:pPr>
            <a:r>
              <a:rPr lang="en-US" altLang="en-US" dirty="0">
                <a:solidFill>
                  <a:srgbClr val="000000"/>
                </a:solidFill>
                <a:latin typeface="+mn-lt"/>
                <a:ea typeface="Microsoft YaHei" panose="020B0503020204020204" pitchFamily="34" charset="-122"/>
              </a:rPr>
              <a:t>when the file was last read</a:t>
            </a:r>
          </a:p>
          <a:p>
            <a:pPr lvl="1" eaLnBrk="1" hangingPunct="1">
              <a:spcBef>
                <a:spcPts val="525"/>
              </a:spcBef>
              <a:buSzPct val="60000"/>
              <a:buFont typeface="Wingdings" panose="05000000000000000000" pitchFamily="2" charset="2"/>
              <a:buChar char="v"/>
              <a:defRPr/>
            </a:pPr>
            <a:r>
              <a:rPr lang="en-US" altLang="en-US" dirty="0">
                <a:solidFill>
                  <a:srgbClr val="000000"/>
                </a:solidFill>
                <a:latin typeface="+mn-lt"/>
                <a:ea typeface="Microsoft YaHei" panose="020B0503020204020204" pitchFamily="34" charset="-122"/>
              </a:rPr>
              <a:t>Size</a:t>
            </a:r>
          </a:p>
          <a:p>
            <a:pPr lvl="1" eaLnBrk="1" hangingPunct="1">
              <a:spcBef>
                <a:spcPts val="525"/>
              </a:spcBef>
              <a:buSzPct val="60000"/>
              <a:buFont typeface="Wingdings" panose="05000000000000000000" pitchFamily="2" charset="2"/>
              <a:buChar char="v"/>
              <a:defRPr/>
            </a:pPr>
            <a:r>
              <a:rPr lang="en-US" altLang="en-US" dirty="0">
                <a:solidFill>
                  <a:srgbClr val="000000"/>
                </a:solidFill>
                <a:latin typeface="+mn-lt"/>
                <a:ea typeface="Microsoft YaHei" panose="020B0503020204020204" pitchFamily="34" charset="-122"/>
              </a:rPr>
              <a:t>Owners (user and group)</a:t>
            </a:r>
          </a:p>
          <a:p>
            <a:pPr lvl="1" eaLnBrk="1" hangingPunct="1">
              <a:spcBef>
                <a:spcPts val="525"/>
              </a:spcBef>
              <a:buSzPct val="60000"/>
              <a:buFont typeface="Wingdings" panose="05000000000000000000" pitchFamily="2" charset="2"/>
              <a:buChar char="v"/>
              <a:defRPr/>
            </a:pPr>
            <a:r>
              <a:rPr lang="en-US" altLang="en-US" dirty="0">
                <a:solidFill>
                  <a:srgbClr val="000000"/>
                </a:solidFill>
                <a:latin typeface="+mn-lt"/>
                <a:ea typeface="Microsoft YaHei" panose="020B0503020204020204" pitchFamily="34" charset="-122"/>
              </a:rPr>
              <a:t>Permissions</a:t>
            </a:r>
          </a:p>
          <a:p>
            <a:pPr lvl="1" eaLnBrk="1" hangingPunct="1">
              <a:spcBef>
                <a:spcPts val="525"/>
              </a:spcBef>
              <a:buSzPct val="60000"/>
              <a:buFont typeface="Wingdings" panose="05000000000000000000" pitchFamily="2" charset="2"/>
              <a:buChar char="v"/>
              <a:defRPr/>
            </a:pPr>
            <a:r>
              <a:rPr lang="en-US" altLang="en-US" dirty="0">
                <a:solidFill>
                  <a:srgbClr val="000000"/>
                </a:solidFill>
                <a:latin typeface="+mn-lt"/>
                <a:ea typeface="Microsoft YaHei" panose="020B0503020204020204" pitchFamily="34" charset="-122"/>
              </a:rPr>
              <a:t>Type – directory, link, regular file, etc.</a:t>
            </a:r>
          </a:p>
          <a:p>
            <a:pPr lvl="1" eaLnBrk="1" hangingPunct="1">
              <a:spcBef>
                <a:spcPts val="525"/>
              </a:spcBef>
              <a:buSzPct val="60000"/>
              <a:buFont typeface="Wingdings" panose="05000000000000000000" pitchFamily="2" charset="2"/>
              <a:buChar char="§"/>
              <a:defRPr/>
            </a:pPr>
            <a:endParaRPr lang="en-US" altLang="en-US" dirty="0">
              <a:solidFill>
                <a:srgbClr val="000000"/>
              </a:solidFill>
              <a:latin typeface="Calibri Light" panose="020F0302020204030204" pitchFamily="34" charset="0"/>
              <a:ea typeface="Microsoft YaHei" panose="020B0503020204020204" pitchFamily="34" charset="-122"/>
            </a:endParaRPr>
          </a:p>
        </p:txBody>
      </p:sp>
      <p:sp>
        <p:nvSpPr>
          <p:cNvPr id="4915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6CCA3B15-D11D-4C95-AE88-53474468D85A}" type="slidenum">
              <a:rPr lang="en-US" altLang="en-US" sz="1100">
                <a:solidFill>
                  <a:srgbClr val="898989"/>
                </a:solidFill>
              </a:rPr>
              <a:pPr/>
              <a:t>20</a:t>
            </a:fld>
            <a:endParaRPr lang="en-US" altLang="en-US" sz="900" dirty="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table&#10;&#10;Description automatically generated">
            <a:extLst>
              <a:ext uri="{FF2B5EF4-FFF2-40B4-BE49-F238E27FC236}">
                <a16:creationId xmlns:a16="http://schemas.microsoft.com/office/drawing/2014/main" id="{7C029565-CDBD-4000-B558-212DE1BBB4B3}"/>
              </a:ext>
            </a:extLst>
          </p:cNvPr>
          <p:cNvPicPr>
            <a:picLocks noChangeAspect="1"/>
          </p:cNvPicPr>
          <p:nvPr/>
        </p:nvPicPr>
        <p:blipFill>
          <a:blip r:embed="rId3"/>
          <a:stretch>
            <a:fillRect/>
          </a:stretch>
        </p:blipFill>
        <p:spPr>
          <a:xfrm>
            <a:off x="533400" y="2378638"/>
            <a:ext cx="8610600" cy="3541466"/>
          </a:xfrm>
          <a:prstGeom prst="rect">
            <a:avLst/>
          </a:prstGeom>
        </p:spPr>
      </p:pic>
      <p:sp>
        <p:nvSpPr>
          <p:cNvPr id="72706" name="Text Box 1"/>
          <p:cNvSpPr txBox="1">
            <a:spLocks noChangeArrowheads="1"/>
          </p:cNvSpPr>
          <p:nvPr/>
        </p:nvSpPr>
        <p:spPr bwMode="auto">
          <a:xfrm>
            <a:off x="910539" y="229902"/>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File Owners</a:t>
            </a:r>
          </a:p>
        </p:txBody>
      </p:sp>
      <p:sp>
        <p:nvSpPr>
          <p:cNvPr id="76803" name="Text Box 2"/>
          <p:cNvSpPr txBox="1">
            <a:spLocks noChangeArrowheads="1"/>
          </p:cNvSpPr>
          <p:nvPr/>
        </p:nvSpPr>
        <p:spPr bwMode="auto">
          <a:xfrm>
            <a:off x="886125" y="937896"/>
            <a:ext cx="7097712" cy="5702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9pPr>
          </a:lstStyle>
          <a:p>
            <a:pPr marL="342900" indent="-342900" defTabSz="342900" eaLnBrk="1" fontAlgn="auto" hangingPunct="1">
              <a:spcBef>
                <a:spcPts val="600"/>
              </a:spcBef>
              <a:spcAft>
                <a:spcPts val="0"/>
              </a:spcAft>
              <a:buClr>
                <a:srgbClr val="6F89F7"/>
              </a:buClr>
              <a:buSzPct val="110000"/>
              <a:buFont typeface="Wingdings" panose="05000000000000000000" pitchFamily="2" charset="2"/>
              <a:buChar char="§"/>
              <a:defRPr/>
            </a:pPr>
            <a:r>
              <a:rPr lang="en-US" altLang="en-US" dirty="0">
                <a:solidFill>
                  <a:prstClr val="black"/>
                </a:solidFill>
                <a:latin typeface="+mn-lt"/>
              </a:rPr>
              <a:t>Each file is owned by a user.</a:t>
            </a:r>
          </a:p>
          <a:p>
            <a:pPr marL="342900" indent="-342900" defTabSz="342900" eaLnBrk="1" fontAlgn="auto" hangingPunct="1">
              <a:spcBef>
                <a:spcPts val="600"/>
              </a:spcBef>
              <a:spcAft>
                <a:spcPts val="0"/>
              </a:spcAft>
              <a:buClr>
                <a:srgbClr val="6F89F7"/>
              </a:buClr>
              <a:buSzPct val="110000"/>
              <a:buFont typeface="Wingdings" panose="05000000000000000000" pitchFamily="2" charset="2"/>
              <a:buChar char="§"/>
              <a:defRPr/>
            </a:pPr>
            <a:r>
              <a:rPr lang="en-US" altLang="en-US" dirty="0">
                <a:solidFill>
                  <a:prstClr val="black"/>
                </a:solidFill>
                <a:latin typeface="+mn-lt"/>
              </a:rPr>
              <a:t>You can find out the username of the file's owner with the </a:t>
            </a:r>
            <a:r>
              <a:rPr lang="en-US" altLang="en-US" dirty="0">
                <a:solidFill>
                  <a:prstClr val="black"/>
                </a:solidFill>
                <a:latin typeface="Times New Roman" panose="02020603050405020304" pitchFamily="18" charset="0"/>
                <a:cs typeface="Times New Roman" panose="02020603050405020304" pitchFamily="18" charset="0"/>
              </a:rPr>
              <a:t>-l</a:t>
            </a:r>
            <a:r>
              <a:rPr lang="en-US" altLang="en-US" dirty="0">
                <a:solidFill>
                  <a:prstClr val="black"/>
                </a:solidFill>
                <a:latin typeface="+mn-lt"/>
              </a:rPr>
              <a:t> or -o option to </a:t>
            </a:r>
            <a:r>
              <a:rPr lang="en-US" altLang="en-US" dirty="0">
                <a:solidFill>
                  <a:prstClr val="black"/>
                </a:solidFill>
                <a:latin typeface="Times New Roman" panose="02020603050405020304" pitchFamily="18" charset="0"/>
                <a:cs typeface="Times New Roman" panose="02020603050405020304" pitchFamily="18" charset="0"/>
              </a:rPr>
              <a:t>ls</a:t>
            </a:r>
            <a:r>
              <a:rPr lang="en-US" altLang="en-US" dirty="0">
                <a:solidFill>
                  <a:prstClr val="black"/>
                </a:solidFill>
                <a:latin typeface="+mn-lt"/>
              </a:rPr>
              <a:t>:</a:t>
            </a:r>
          </a:p>
          <a:p>
            <a:pPr defTabSz="342900" eaLnBrk="1" fontAlgn="auto" hangingPunct="1">
              <a:spcBef>
                <a:spcPts val="300"/>
              </a:spcBef>
              <a:spcAft>
                <a:spcPts val="0"/>
              </a:spcAft>
              <a:buClrTx/>
              <a:buSzPct val="110000"/>
              <a:defRPr/>
            </a:pPr>
            <a:endParaRPr lang="en-US" altLang="en-US" sz="1200" dirty="0">
              <a:solidFill>
                <a:prstClr val="black"/>
              </a:solidFill>
              <a:latin typeface="+mn-lt"/>
            </a:endParaRPr>
          </a:p>
        </p:txBody>
      </p:sp>
      <p:sp>
        <p:nvSpPr>
          <p:cNvPr id="5120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CDC8A759-302D-41C8-9D94-B14F96CBC210}" type="slidenum">
              <a:rPr lang="en-US" altLang="en-US" sz="1100">
                <a:solidFill>
                  <a:srgbClr val="898989"/>
                </a:solidFill>
              </a:rPr>
              <a:pPr/>
              <a:t>21</a:t>
            </a:fld>
            <a:endParaRPr lang="en-US" altLang="en-US" sz="900" dirty="0">
              <a:solidFill>
                <a:srgbClr val="898989"/>
              </a:solidFill>
            </a:endParaRPr>
          </a:p>
        </p:txBody>
      </p:sp>
      <p:cxnSp>
        <p:nvCxnSpPr>
          <p:cNvPr id="10" name="Straight Arrow Connector 9"/>
          <p:cNvCxnSpPr>
            <a:cxnSpLocks/>
          </p:cNvCxnSpPr>
          <p:nvPr/>
        </p:nvCxnSpPr>
        <p:spPr>
          <a:xfrm flipH="1">
            <a:off x="2514600" y="1752600"/>
            <a:ext cx="1447800" cy="1219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846" y="381000"/>
            <a:ext cx="7886700" cy="533399"/>
          </a:xfrm>
        </p:spPr>
        <p:txBody>
          <a:bodyPr/>
          <a:lstStyle/>
          <a:p>
            <a:r>
              <a:rPr lang="en-US" dirty="0"/>
              <a:t>File Attributes shown by </a:t>
            </a:r>
            <a:r>
              <a:rPr lang="en-US" b="1" dirty="0">
                <a:latin typeface="Bookman Old Style" panose="02050604050505020204" pitchFamily="18" charset="0"/>
              </a:rPr>
              <a:t>ls –l</a:t>
            </a:r>
            <a:endParaRPr lang="en-US" dirty="0">
              <a:latin typeface="+mn-lt"/>
            </a:endParaRPr>
          </a:p>
        </p:txBody>
      </p:sp>
      <p:sp>
        <p:nvSpPr>
          <p:cNvPr id="4" name="Slide Number Placeholder 3"/>
          <p:cNvSpPr>
            <a:spLocks noGrp="1"/>
          </p:cNvSpPr>
          <p:nvPr>
            <p:ph type="sldNum" sz="quarter" idx="12"/>
          </p:nvPr>
        </p:nvSpPr>
        <p:spPr/>
        <p:txBody>
          <a:bodyPr/>
          <a:lstStyle/>
          <a:p>
            <a:pPr>
              <a:defRPr/>
            </a:pPr>
            <a:fld id="{3CCC892A-330B-49CE-941C-801C78C4D8CC}" type="slidenum">
              <a:rPr lang="en-US" altLang="en-US" smtClean="0"/>
              <a:pPr>
                <a:defRPr/>
              </a:pPr>
              <a:t>22</a:t>
            </a:fld>
            <a:endParaRPr lang="en-US" alt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21075458"/>
              </p:ext>
            </p:extLst>
          </p:nvPr>
        </p:nvGraphicFramePr>
        <p:xfrm>
          <a:off x="533400" y="2590800"/>
          <a:ext cx="7886700" cy="302260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1357057791"/>
                    </a:ext>
                  </a:extLst>
                </a:gridCol>
                <a:gridCol w="4686300">
                  <a:extLst>
                    <a:ext uri="{9D8B030D-6E8A-4147-A177-3AD203B41FA5}">
                      <a16:colId xmlns:a16="http://schemas.microsoft.com/office/drawing/2014/main" val="2610035222"/>
                    </a:ext>
                  </a:extLst>
                </a:gridCol>
              </a:tblGrid>
              <a:tr h="370840">
                <a:tc>
                  <a:txBody>
                    <a:bodyPr/>
                    <a:lstStyle/>
                    <a:p>
                      <a:r>
                        <a:rPr lang="en-US" sz="1800" dirty="0"/>
                        <a:t>Field</a:t>
                      </a:r>
                    </a:p>
                  </a:txBody>
                  <a:tcPr/>
                </a:tc>
                <a:tc>
                  <a:txBody>
                    <a:bodyPr/>
                    <a:lstStyle/>
                    <a:p>
                      <a:r>
                        <a:rPr lang="en-US" sz="1800" dirty="0"/>
                        <a:t>Meaning</a:t>
                      </a:r>
                    </a:p>
                  </a:txBody>
                  <a:tcPr/>
                </a:tc>
                <a:extLst>
                  <a:ext uri="{0D108BD9-81ED-4DB2-BD59-A6C34878D82A}">
                    <a16:rowId xmlns:a16="http://schemas.microsoft.com/office/drawing/2014/main" val="1360757775"/>
                  </a:ext>
                </a:extLst>
              </a:tr>
              <a:tr h="370840">
                <a:tc>
                  <a:txBody>
                    <a:bodyPr/>
                    <a:lstStyle/>
                    <a:p>
                      <a:r>
                        <a:rPr lang="en-US" sz="2400" dirty="0"/>
                        <a:t>First letter of first field</a:t>
                      </a:r>
                    </a:p>
                  </a:txBody>
                  <a:tcPr/>
                </a:tc>
                <a:tc>
                  <a:txBody>
                    <a:bodyPr/>
                    <a:lstStyle/>
                    <a:p>
                      <a:r>
                        <a:rPr lang="en-US" sz="2400" dirty="0"/>
                        <a:t>File type</a:t>
                      </a:r>
                      <a:r>
                        <a:rPr lang="en-US" sz="2400" b="1" dirty="0"/>
                        <a:t>:  -</a:t>
                      </a:r>
                      <a:r>
                        <a:rPr lang="en-US" sz="2400" dirty="0"/>
                        <a:t>  ordinary file</a:t>
                      </a:r>
                    </a:p>
                    <a:p>
                      <a:r>
                        <a:rPr lang="en-US" sz="2400" dirty="0"/>
                        <a:t>                 </a:t>
                      </a:r>
                      <a:r>
                        <a:rPr lang="en-US" sz="2400" b="1" dirty="0"/>
                        <a:t> b </a:t>
                      </a:r>
                      <a:r>
                        <a:rPr lang="en-US" sz="2400" dirty="0"/>
                        <a:t>block special file</a:t>
                      </a:r>
                    </a:p>
                    <a:p>
                      <a:r>
                        <a:rPr lang="en-US" sz="2400" dirty="0"/>
                        <a:t>                  </a:t>
                      </a:r>
                      <a:r>
                        <a:rPr lang="en-US" sz="2400" b="1" dirty="0"/>
                        <a:t>c</a:t>
                      </a:r>
                      <a:r>
                        <a:rPr lang="en-US" sz="2400" b="0" dirty="0"/>
                        <a:t>  character special file</a:t>
                      </a:r>
                    </a:p>
                    <a:p>
                      <a:r>
                        <a:rPr lang="en-US" sz="2400" b="0" dirty="0"/>
                        <a:t>                  </a:t>
                      </a:r>
                      <a:r>
                        <a:rPr lang="en-US" sz="2400" b="1" dirty="0"/>
                        <a:t>d</a:t>
                      </a:r>
                      <a:r>
                        <a:rPr lang="en-US" sz="2400" b="0" dirty="0"/>
                        <a:t> directory</a:t>
                      </a:r>
                    </a:p>
                    <a:p>
                      <a:r>
                        <a:rPr lang="en-US" sz="2400" b="1" dirty="0">
                          <a:latin typeface="Bookman Old Style" panose="02050604050505020204" pitchFamily="18" charset="0"/>
                        </a:rPr>
                        <a:t>            </a:t>
                      </a:r>
                      <a:r>
                        <a:rPr lang="en-US" sz="2400" b="1" dirty="0">
                          <a:latin typeface="Times New Roman" panose="02020603050405020304" pitchFamily="18" charset="0"/>
                          <a:cs typeface="Times New Roman" panose="02020603050405020304" pitchFamily="18" charset="0"/>
                        </a:rPr>
                        <a:t>l</a:t>
                      </a:r>
                      <a:r>
                        <a:rPr lang="en-US" sz="2400" b="1" dirty="0">
                          <a:latin typeface="Bookman Old Style" panose="02050604050505020204" pitchFamily="18" charset="0"/>
                        </a:rPr>
                        <a:t>  </a:t>
                      </a:r>
                      <a:r>
                        <a:rPr lang="en-US" sz="2400" b="0" dirty="0"/>
                        <a:t>link</a:t>
                      </a:r>
                    </a:p>
                    <a:p>
                      <a:r>
                        <a:rPr lang="en-US" sz="2400" b="0" dirty="0"/>
                        <a:t>                  </a:t>
                      </a:r>
                      <a:r>
                        <a:rPr lang="en-US" sz="2400" b="1" dirty="0"/>
                        <a:t>p</a:t>
                      </a:r>
                      <a:r>
                        <a:rPr lang="en-US" sz="2400" b="0" dirty="0"/>
                        <a:t> named pipe (FIFO)</a:t>
                      </a:r>
                    </a:p>
                    <a:p>
                      <a:r>
                        <a:rPr lang="en-US" sz="2400" b="0" dirty="0"/>
                        <a:t>                  </a:t>
                      </a:r>
                      <a:r>
                        <a:rPr lang="en-US" sz="2400" b="1" dirty="0"/>
                        <a:t>s</a:t>
                      </a:r>
                      <a:r>
                        <a:rPr lang="en-US" sz="2400" b="0" dirty="0"/>
                        <a:t>  socket</a:t>
                      </a:r>
                    </a:p>
                  </a:txBody>
                  <a:tcPr/>
                </a:tc>
                <a:extLst>
                  <a:ext uri="{0D108BD9-81ED-4DB2-BD59-A6C34878D82A}">
                    <a16:rowId xmlns:a16="http://schemas.microsoft.com/office/drawing/2014/main" val="2728212877"/>
                  </a:ext>
                </a:extLst>
              </a:tr>
            </a:tbl>
          </a:graphicData>
        </a:graphic>
      </p:graphicFrame>
      <p:sp>
        <p:nvSpPr>
          <p:cNvPr id="3" name="TextBox 2"/>
          <p:cNvSpPr txBox="1"/>
          <p:nvPr/>
        </p:nvSpPr>
        <p:spPr>
          <a:xfrm>
            <a:off x="417278" y="1617017"/>
            <a:ext cx="8689495" cy="461665"/>
          </a:xfrm>
          <a:prstGeom prst="rect">
            <a:avLst/>
          </a:prstGeom>
          <a:noFill/>
          <a:ln w="28575">
            <a:solidFill>
              <a:schemeClr val="accent1">
                <a:lumMod val="75000"/>
              </a:schemeClr>
            </a:solidFill>
          </a:ln>
        </p:spPr>
        <p:txBody>
          <a:bodyPr wrap="none" rtlCol="0">
            <a:spAutoFit/>
          </a:bodyPr>
          <a:lstStyle/>
          <a:p>
            <a:r>
              <a:rPr lang="fr-FR" b="1" dirty="0" err="1"/>
              <a:t>d</a:t>
            </a:r>
            <a:r>
              <a:rPr lang="fr-FR" dirty="0" err="1"/>
              <a:t>rwxr</a:t>
            </a:r>
            <a:r>
              <a:rPr lang="fr-FR" dirty="0"/>
              <a:t>-</a:t>
            </a:r>
            <a:r>
              <a:rPr lang="fr-FR" dirty="0" err="1"/>
              <a:t>xr</a:t>
            </a:r>
            <a:r>
              <a:rPr lang="fr-FR" dirty="0"/>
              <a:t>-x  2 </a:t>
            </a:r>
            <a:r>
              <a:rPr lang="fr-FR" dirty="0" err="1"/>
              <a:t>bielr</a:t>
            </a:r>
            <a:r>
              <a:rPr lang="fr-FR" dirty="0"/>
              <a:t> </a:t>
            </a:r>
            <a:r>
              <a:rPr lang="fr-FR" dirty="0" err="1"/>
              <a:t>domain</a:t>
            </a:r>
            <a:r>
              <a:rPr lang="fr-FR" dirty="0"/>
              <a:t> </a:t>
            </a:r>
            <a:r>
              <a:rPr lang="fr-FR" dirty="0" err="1"/>
              <a:t>users</a:t>
            </a:r>
            <a:r>
              <a:rPr lang="fr-FR" dirty="0"/>
              <a:t> 4096 </a:t>
            </a:r>
            <a:r>
              <a:rPr lang="fr-FR" dirty="0" err="1"/>
              <a:t>Apr</a:t>
            </a:r>
            <a:r>
              <a:rPr lang="fr-FR" dirty="0"/>
              <a:t> 27 15:43 </a:t>
            </a:r>
            <a:r>
              <a:rPr lang="fr-FR" dirty="0" err="1"/>
              <a:t>ClassExamples</a:t>
            </a:r>
            <a:r>
              <a:rPr lang="fr-FR" dirty="0"/>
              <a:t>/</a:t>
            </a:r>
            <a:endParaRPr lang="en-US" dirty="0"/>
          </a:p>
        </p:txBody>
      </p:sp>
      <p:cxnSp>
        <p:nvCxnSpPr>
          <p:cNvPr id="7" name="Straight Arrow Connector 6"/>
          <p:cNvCxnSpPr>
            <a:cxnSpLocks/>
          </p:cNvCxnSpPr>
          <p:nvPr/>
        </p:nvCxnSpPr>
        <p:spPr>
          <a:xfrm flipH="1" flipV="1">
            <a:off x="609600" y="1986433"/>
            <a:ext cx="609600" cy="106680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410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285" y="29308"/>
            <a:ext cx="7886700" cy="1418491"/>
          </a:xfrm>
        </p:spPr>
        <p:txBody>
          <a:bodyPr/>
          <a:lstStyle/>
          <a:p>
            <a:r>
              <a:rPr lang="en-US" dirty="0"/>
              <a:t>File Attributes shown by </a:t>
            </a:r>
            <a:r>
              <a:rPr lang="en-US" b="1" dirty="0">
                <a:latin typeface="Bookman Old Style" panose="02050604050505020204" pitchFamily="18" charset="0"/>
              </a:rPr>
              <a:t>ls –l</a:t>
            </a:r>
            <a:endParaRPr lang="en-US" dirty="0">
              <a:latin typeface="+mn-lt"/>
            </a:endParaRPr>
          </a:p>
        </p:txBody>
      </p:sp>
      <p:sp>
        <p:nvSpPr>
          <p:cNvPr id="4" name="Slide Number Placeholder 3"/>
          <p:cNvSpPr>
            <a:spLocks noGrp="1"/>
          </p:cNvSpPr>
          <p:nvPr>
            <p:ph type="sldNum" sz="quarter" idx="12"/>
          </p:nvPr>
        </p:nvSpPr>
        <p:spPr/>
        <p:txBody>
          <a:bodyPr/>
          <a:lstStyle/>
          <a:p>
            <a:pPr>
              <a:defRPr/>
            </a:pPr>
            <a:fld id="{3CCC892A-330B-49CE-941C-801C78C4D8CC}" type="slidenum">
              <a:rPr lang="en-US" altLang="en-US" smtClean="0"/>
              <a:pPr>
                <a:defRPr/>
              </a:pPr>
              <a:t>23</a:t>
            </a:fld>
            <a:endParaRPr lang="en-US" alt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67538616"/>
              </p:ext>
            </p:extLst>
          </p:nvPr>
        </p:nvGraphicFramePr>
        <p:xfrm>
          <a:off x="628650" y="2590800"/>
          <a:ext cx="7886700" cy="138176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1357057791"/>
                    </a:ext>
                  </a:extLst>
                </a:gridCol>
                <a:gridCol w="3943350">
                  <a:extLst>
                    <a:ext uri="{9D8B030D-6E8A-4147-A177-3AD203B41FA5}">
                      <a16:colId xmlns:a16="http://schemas.microsoft.com/office/drawing/2014/main" val="2610035222"/>
                    </a:ext>
                  </a:extLst>
                </a:gridCol>
              </a:tblGrid>
              <a:tr h="370840">
                <a:tc>
                  <a:txBody>
                    <a:bodyPr/>
                    <a:lstStyle/>
                    <a:p>
                      <a:r>
                        <a:rPr lang="en-US" sz="1800" dirty="0"/>
                        <a:t>Field</a:t>
                      </a:r>
                    </a:p>
                  </a:txBody>
                  <a:tcPr/>
                </a:tc>
                <a:tc>
                  <a:txBody>
                    <a:bodyPr/>
                    <a:lstStyle/>
                    <a:p>
                      <a:r>
                        <a:rPr lang="en-US" sz="1800" dirty="0"/>
                        <a:t>Meaning</a:t>
                      </a:r>
                    </a:p>
                  </a:txBody>
                  <a:tcPr/>
                </a:tc>
                <a:extLst>
                  <a:ext uri="{0D108BD9-81ED-4DB2-BD59-A6C34878D82A}">
                    <a16:rowId xmlns:a16="http://schemas.microsoft.com/office/drawing/2014/main" val="1360757775"/>
                  </a:ext>
                </a:extLst>
              </a:tr>
              <a:tr h="370840">
                <a:tc>
                  <a:txBody>
                    <a:bodyPr/>
                    <a:lstStyle/>
                    <a:p>
                      <a:r>
                        <a:rPr lang="en-US" sz="1800" dirty="0"/>
                        <a:t>Remaining letters of first field</a:t>
                      </a:r>
                    </a:p>
                  </a:txBody>
                  <a:tcPr/>
                </a:tc>
                <a:tc>
                  <a:txBody>
                    <a:bodyPr/>
                    <a:lstStyle/>
                    <a:p>
                      <a:r>
                        <a:rPr lang="en-US" sz="1800" dirty="0"/>
                        <a:t>Access permissions for owner, group, and others (r w x)</a:t>
                      </a:r>
                    </a:p>
                  </a:txBody>
                  <a:tcPr/>
                </a:tc>
                <a:extLst>
                  <a:ext uri="{0D108BD9-81ED-4DB2-BD59-A6C34878D82A}">
                    <a16:rowId xmlns:a16="http://schemas.microsoft.com/office/drawing/2014/main" val="3353608773"/>
                  </a:ext>
                </a:extLst>
              </a:tr>
              <a:tr h="370840">
                <a:tc>
                  <a:txBody>
                    <a:bodyPr/>
                    <a:lstStyle/>
                    <a:p>
                      <a:r>
                        <a:rPr lang="en-US" sz="1800" dirty="0"/>
                        <a:t>Second field</a:t>
                      </a:r>
                    </a:p>
                  </a:txBody>
                  <a:tcPr/>
                </a:tc>
                <a:tc>
                  <a:txBody>
                    <a:bodyPr/>
                    <a:lstStyle/>
                    <a:p>
                      <a:r>
                        <a:rPr lang="en-US" sz="1800" dirty="0"/>
                        <a:t>Number of links</a:t>
                      </a:r>
                    </a:p>
                  </a:txBody>
                  <a:tcPr/>
                </a:tc>
                <a:extLst>
                  <a:ext uri="{0D108BD9-81ED-4DB2-BD59-A6C34878D82A}">
                    <a16:rowId xmlns:a16="http://schemas.microsoft.com/office/drawing/2014/main" val="297560305"/>
                  </a:ext>
                </a:extLst>
              </a:tr>
            </a:tbl>
          </a:graphicData>
        </a:graphic>
      </p:graphicFrame>
      <p:sp>
        <p:nvSpPr>
          <p:cNvPr id="5" name="TextBox 4"/>
          <p:cNvSpPr txBox="1"/>
          <p:nvPr/>
        </p:nvSpPr>
        <p:spPr>
          <a:xfrm>
            <a:off x="304800" y="1624728"/>
            <a:ext cx="8996630" cy="461665"/>
          </a:xfrm>
          <a:prstGeom prst="rect">
            <a:avLst/>
          </a:prstGeom>
          <a:noFill/>
          <a:ln w="28575">
            <a:solidFill>
              <a:schemeClr val="accent1">
                <a:lumMod val="75000"/>
              </a:schemeClr>
            </a:solidFill>
          </a:ln>
        </p:spPr>
        <p:txBody>
          <a:bodyPr wrap="none" rtlCol="0">
            <a:spAutoFit/>
          </a:bodyPr>
          <a:lstStyle/>
          <a:p>
            <a:r>
              <a:rPr lang="fr-FR" dirty="0" err="1"/>
              <a:t>d</a:t>
            </a:r>
            <a:r>
              <a:rPr lang="fr-FR" b="1" dirty="0" err="1"/>
              <a:t>rwxr</a:t>
            </a:r>
            <a:r>
              <a:rPr lang="fr-FR" b="1" dirty="0"/>
              <a:t>-</a:t>
            </a:r>
            <a:r>
              <a:rPr lang="fr-FR" b="1" dirty="0" err="1"/>
              <a:t>xr</a:t>
            </a:r>
            <a:r>
              <a:rPr lang="fr-FR" b="1" dirty="0"/>
              <a:t>-x  </a:t>
            </a:r>
            <a:r>
              <a:rPr lang="fr-FR" dirty="0"/>
              <a:t>2 </a:t>
            </a:r>
            <a:r>
              <a:rPr lang="fr-FR" dirty="0" err="1"/>
              <a:t>bielr</a:t>
            </a:r>
            <a:r>
              <a:rPr lang="fr-FR" dirty="0"/>
              <a:t> </a:t>
            </a:r>
            <a:r>
              <a:rPr lang="fr-FR" dirty="0" err="1"/>
              <a:t>domain</a:t>
            </a:r>
            <a:r>
              <a:rPr lang="fr-FR" dirty="0"/>
              <a:t> </a:t>
            </a:r>
            <a:r>
              <a:rPr lang="fr-FR" dirty="0" err="1"/>
              <a:t>users</a:t>
            </a:r>
            <a:r>
              <a:rPr lang="fr-FR" dirty="0"/>
              <a:t>   4096 </a:t>
            </a:r>
            <a:r>
              <a:rPr lang="fr-FR" dirty="0" err="1"/>
              <a:t>Apr</a:t>
            </a:r>
            <a:r>
              <a:rPr lang="fr-FR" dirty="0"/>
              <a:t> 27 15:43 </a:t>
            </a:r>
            <a:r>
              <a:rPr lang="fr-FR" dirty="0" err="1"/>
              <a:t>ClassExamples</a:t>
            </a:r>
            <a:r>
              <a:rPr lang="fr-FR" dirty="0"/>
              <a:t>/</a:t>
            </a:r>
            <a:endParaRPr lang="en-US" dirty="0"/>
          </a:p>
        </p:txBody>
      </p:sp>
      <p:sp>
        <p:nvSpPr>
          <p:cNvPr id="3" name="Right Brace 2"/>
          <p:cNvSpPr/>
          <p:nvPr/>
        </p:nvSpPr>
        <p:spPr>
          <a:xfrm rot="16200000" flipH="1">
            <a:off x="1009051" y="1460358"/>
            <a:ext cx="267899" cy="1370725"/>
          </a:xfrm>
          <a:prstGeom prst="rightBrace">
            <a:avLst>
              <a:gd name="adj1" fmla="val 8333"/>
              <a:gd name="adj2" fmla="val 51816"/>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Arrow Connector 6"/>
          <p:cNvCxnSpPr>
            <a:cxnSpLocks/>
          </p:cNvCxnSpPr>
          <p:nvPr/>
        </p:nvCxnSpPr>
        <p:spPr>
          <a:xfrm flipV="1">
            <a:off x="665285" y="2471470"/>
            <a:ext cx="534865" cy="65273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flipV="1">
            <a:off x="1981200" y="1973938"/>
            <a:ext cx="0" cy="168366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798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285" y="29308"/>
            <a:ext cx="7886700" cy="1418491"/>
          </a:xfrm>
        </p:spPr>
        <p:txBody>
          <a:bodyPr/>
          <a:lstStyle/>
          <a:p>
            <a:r>
              <a:rPr lang="en-US" dirty="0"/>
              <a:t>File Attributes shown by </a:t>
            </a:r>
            <a:r>
              <a:rPr lang="en-US" b="1" dirty="0">
                <a:latin typeface="Bookman Old Style" panose="02050604050505020204" pitchFamily="18" charset="0"/>
              </a:rPr>
              <a:t>ls –l</a:t>
            </a:r>
            <a:endParaRPr lang="en-US" dirty="0">
              <a:latin typeface="+mn-lt"/>
            </a:endParaRPr>
          </a:p>
        </p:txBody>
      </p:sp>
      <p:sp>
        <p:nvSpPr>
          <p:cNvPr id="4" name="Slide Number Placeholder 3"/>
          <p:cNvSpPr>
            <a:spLocks noGrp="1"/>
          </p:cNvSpPr>
          <p:nvPr>
            <p:ph type="sldNum" sz="quarter" idx="12"/>
          </p:nvPr>
        </p:nvSpPr>
        <p:spPr/>
        <p:txBody>
          <a:bodyPr/>
          <a:lstStyle/>
          <a:p>
            <a:pPr>
              <a:defRPr/>
            </a:pPr>
            <a:fld id="{3CCC892A-330B-49CE-941C-801C78C4D8CC}" type="slidenum">
              <a:rPr lang="en-US" altLang="en-US" smtClean="0"/>
              <a:pPr>
                <a:defRPr/>
              </a:pPr>
              <a:t>24</a:t>
            </a:fld>
            <a:endParaRPr lang="en-US" alt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22598969"/>
              </p:ext>
            </p:extLst>
          </p:nvPr>
        </p:nvGraphicFramePr>
        <p:xfrm>
          <a:off x="628650" y="2590800"/>
          <a:ext cx="7886700" cy="138176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1357057791"/>
                    </a:ext>
                  </a:extLst>
                </a:gridCol>
                <a:gridCol w="3943350">
                  <a:extLst>
                    <a:ext uri="{9D8B030D-6E8A-4147-A177-3AD203B41FA5}">
                      <a16:colId xmlns:a16="http://schemas.microsoft.com/office/drawing/2014/main" val="2610035222"/>
                    </a:ext>
                  </a:extLst>
                </a:gridCol>
              </a:tblGrid>
              <a:tr h="370840">
                <a:tc>
                  <a:txBody>
                    <a:bodyPr/>
                    <a:lstStyle/>
                    <a:p>
                      <a:r>
                        <a:rPr lang="en-US" sz="1800" dirty="0"/>
                        <a:t>Field</a:t>
                      </a:r>
                    </a:p>
                  </a:txBody>
                  <a:tcPr/>
                </a:tc>
                <a:tc>
                  <a:txBody>
                    <a:bodyPr/>
                    <a:lstStyle/>
                    <a:p>
                      <a:r>
                        <a:rPr lang="en-US" sz="1800" dirty="0"/>
                        <a:t>Meaning</a:t>
                      </a:r>
                    </a:p>
                  </a:txBody>
                  <a:tcPr/>
                </a:tc>
                <a:extLst>
                  <a:ext uri="{0D108BD9-81ED-4DB2-BD59-A6C34878D82A}">
                    <a16:rowId xmlns:a16="http://schemas.microsoft.com/office/drawing/2014/main" val="1360757775"/>
                  </a:ext>
                </a:extLst>
              </a:tr>
              <a:tr h="370840">
                <a:tc>
                  <a:txBody>
                    <a:bodyPr/>
                    <a:lstStyle/>
                    <a:p>
                      <a:r>
                        <a:rPr lang="en-US" sz="1800" dirty="0"/>
                        <a:t>Third field</a:t>
                      </a:r>
                    </a:p>
                  </a:txBody>
                  <a:tcPr/>
                </a:tc>
                <a:tc>
                  <a:txBody>
                    <a:bodyPr/>
                    <a:lstStyle/>
                    <a:p>
                      <a:r>
                        <a:rPr lang="en-US" sz="1800" dirty="0"/>
                        <a:t>Owner’s login name</a:t>
                      </a:r>
                    </a:p>
                  </a:txBody>
                  <a:tcPr/>
                </a:tc>
                <a:extLst>
                  <a:ext uri="{0D108BD9-81ED-4DB2-BD59-A6C34878D82A}">
                    <a16:rowId xmlns:a16="http://schemas.microsoft.com/office/drawing/2014/main" val="3895403915"/>
                  </a:ext>
                </a:extLst>
              </a:tr>
              <a:tr h="370840">
                <a:tc>
                  <a:txBody>
                    <a:bodyPr/>
                    <a:lstStyle/>
                    <a:p>
                      <a:r>
                        <a:rPr lang="en-US" sz="1800" dirty="0"/>
                        <a:t>Fourth field</a:t>
                      </a:r>
                    </a:p>
                  </a:txBody>
                  <a:tcPr/>
                </a:tc>
                <a:tc>
                  <a:txBody>
                    <a:bodyPr/>
                    <a:lstStyle/>
                    <a:p>
                      <a:r>
                        <a:rPr lang="en-US" sz="1800" dirty="0"/>
                        <a:t>Owner’s group name (can also be a number)</a:t>
                      </a:r>
                    </a:p>
                  </a:txBody>
                  <a:tcPr/>
                </a:tc>
                <a:extLst>
                  <a:ext uri="{0D108BD9-81ED-4DB2-BD59-A6C34878D82A}">
                    <a16:rowId xmlns:a16="http://schemas.microsoft.com/office/drawing/2014/main" val="3102184659"/>
                  </a:ext>
                </a:extLst>
              </a:tr>
            </a:tbl>
          </a:graphicData>
        </a:graphic>
      </p:graphicFrame>
      <p:sp>
        <p:nvSpPr>
          <p:cNvPr id="5" name="TextBox 4"/>
          <p:cNvSpPr txBox="1"/>
          <p:nvPr/>
        </p:nvSpPr>
        <p:spPr>
          <a:xfrm>
            <a:off x="457200" y="1530001"/>
            <a:ext cx="8498049" cy="461665"/>
          </a:xfrm>
          <a:prstGeom prst="rect">
            <a:avLst/>
          </a:prstGeom>
          <a:noFill/>
          <a:ln w="28575">
            <a:solidFill>
              <a:schemeClr val="accent1">
                <a:lumMod val="75000"/>
              </a:schemeClr>
            </a:solidFill>
          </a:ln>
        </p:spPr>
        <p:txBody>
          <a:bodyPr wrap="square" rtlCol="0">
            <a:spAutoFit/>
          </a:bodyPr>
          <a:lstStyle/>
          <a:p>
            <a:r>
              <a:rPr lang="fr-FR" dirty="0" err="1"/>
              <a:t>drwx</a:t>
            </a:r>
            <a:r>
              <a:rPr lang="fr-FR" dirty="0"/>
              <a:t>------  2 </a:t>
            </a:r>
            <a:r>
              <a:rPr lang="fr-FR" dirty="0" err="1"/>
              <a:t>bielr</a:t>
            </a:r>
            <a:r>
              <a:rPr lang="fr-FR" dirty="0"/>
              <a:t> </a:t>
            </a:r>
            <a:r>
              <a:rPr lang="fr-FR" dirty="0" err="1"/>
              <a:t>domain</a:t>
            </a:r>
            <a:r>
              <a:rPr lang="fr-FR" dirty="0"/>
              <a:t> </a:t>
            </a:r>
            <a:r>
              <a:rPr lang="fr-FR" dirty="0" err="1"/>
              <a:t>users</a:t>
            </a:r>
            <a:r>
              <a:rPr lang="fr-FR" dirty="0"/>
              <a:t> 4096 </a:t>
            </a:r>
            <a:r>
              <a:rPr lang="fr-FR" dirty="0" err="1"/>
              <a:t>Apr</a:t>
            </a:r>
            <a:r>
              <a:rPr lang="fr-FR" dirty="0"/>
              <a:t> 27 15:43 </a:t>
            </a:r>
            <a:r>
              <a:rPr lang="fr-FR" dirty="0" err="1"/>
              <a:t>ClassExamples</a:t>
            </a:r>
            <a:r>
              <a:rPr lang="fr-FR" dirty="0"/>
              <a:t>/</a:t>
            </a:r>
            <a:endParaRPr lang="en-US" dirty="0"/>
          </a:p>
        </p:txBody>
      </p:sp>
      <p:cxnSp>
        <p:nvCxnSpPr>
          <p:cNvPr id="7" name="Straight Arrow Connector 6"/>
          <p:cNvCxnSpPr>
            <a:cxnSpLocks/>
          </p:cNvCxnSpPr>
          <p:nvPr/>
        </p:nvCxnSpPr>
        <p:spPr>
          <a:xfrm flipV="1">
            <a:off x="1295400" y="1995707"/>
            <a:ext cx="1066800" cy="97609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flipV="1">
            <a:off x="1905000" y="2087186"/>
            <a:ext cx="1312416" cy="140154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5611EE6-FA8C-402F-8CB2-3B1BF1D855BF}"/>
              </a:ext>
            </a:extLst>
          </p:cNvPr>
          <p:cNvCxnSpPr/>
          <p:nvPr/>
        </p:nvCxnSpPr>
        <p:spPr>
          <a:xfrm>
            <a:off x="2819400" y="2073868"/>
            <a:ext cx="1600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305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285" y="29308"/>
            <a:ext cx="7886700" cy="1418491"/>
          </a:xfrm>
        </p:spPr>
        <p:txBody>
          <a:bodyPr/>
          <a:lstStyle/>
          <a:p>
            <a:r>
              <a:rPr lang="en-US" dirty="0"/>
              <a:t>File Attributes shown by </a:t>
            </a:r>
            <a:r>
              <a:rPr lang="en-US" b="1" dirty="0">
                <a:latin typeface="Bookman Old Style" panose="02050604050505020204" pitchFamily="18" charset="0"/>
              </a:rPr>
              <a:t>ls –l</a:t>
            </a:r>
            <a:endParaRPr lang="en-US" dirty="0">
              <a:latin typeface="+mn-lt"/>
            </a:endParaRPr>
          </a:p>
        </p:txBody>
      </p:sp>
      <p:sp>
        <p:nvSpPr>
          <p:cNvPr id="4" name="Slide Number Placeholder 3"/>
          <p:cNvSpPr>
            <a:spLocks noGrp="1"/>
          </p:cNvSpPr>
          <p:nvPr>
            <p:ph type="sldNum" sz="quarter" idx="12"/>
          </p:nvPr>
        </p:nvSpPr>
        <p:spPr/>
        <p:txBody>
          <a:bodyPr/>
          <a:lstStyle/>
          <a:p>
            <a:pPr>
              <a:defRPr/>
            </a:pPr>
            <a:fld id="{3CCC892A-330B-49CE-941C-801C78C4D8CC}" type="slidenum">
              <a:rPr lang="en-US" altLang="en-US" smtClean="0"/>
              <a:pPr>
                <a:defRPr/>
              </a:pPr>
              <a:t>25</a:t>
            </a:fld>
            <a:endParaRPr lang="en-US" alt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93449991"/>
              </p:ext>
            </p:extLst>
          </p:nvPr>
        </p:nvGraphicFramePr>
        <p:xfrm>
          <a:off x="628650" y="2590800"/>
          <a:ext cx="7886700" cy="148336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1357057791"/>
                    </a:ext>
                  </a:extLst>
                </a:gridCol>
                <a:gridCol w="3943350">
                  <a:extLst>
                    <a:ext uri="{9D8B030D-6E8A-4147-A177-3AD203B41FA5}">
                      <a16:colId xmlns:a16="http://schemas.microsoft.com/office/drawing/2014/main" val="2610035222"/>
                    </a:ext>
                  </a:extLst>
                </a:gridCol>
              </a:tblGrid>
              <a:tr h="370840">
                <a:tc>
                  <a:txBody>
                    <a:bodyPr/>
                    <a:lstStyle/>
                    <a:p>
                      <a:r>
                        <a:rPr lang="en-US" sz="1800" dirty="0"/>
                        <a:t>Field</a:t>
                      </a:r>
                    </a:p>
                  </a:txBody>
                  <a:tcPr/>
                </a:tc>
                <a:tc>
                  <a:txBody>
                    <a:bodyPr/>
                    <a:lstStyle/>
                    <a:p>
                      <a:r>
                        <a:rPr lang="en-US" sz="1800" dirty="0"/>
                        <a:t>Meaning</a:t>
                      </a:r>
                    </a:p>
                  </a:txBody>
                  <a:tcPr/>
                </a:tc>
                <a:extLst>
                  <a:ext uri="{0D108BD9-81ED-4DB2-BD59-A6C34878D82A}">
                    <a16:rowId xmlns:a16="http://schemas.microsoft.com/office/drawing/2014/main" val="1360757775"/>
                  </a:ext>
                </a:extLst>
              </a:tr>
              <a:tr h="370840">
                <a:tc>
                  <a:txBody>
                    <a:bodyPr/>
                    <a:lstStyle/>
                    <a:p>
                      <a:r>
                        <a:rPr lang="en-US" sz="1800" dirty="0"/>
                        <a:t>Fifth field</a:t>
                      </a:r>
                    </a:p>
                  </a:txBody>
                  <a:tcPr/>
                </a:tc>
                <a:tc>
                  <a:txBody>
                    <a:bodyPr/>
                    <a:lstStyle/>
                    <a:p>
                      <a:r>
                        <a:rPr lang="en-US" sz="1800" dirty="0"/>
                        <a:t>File size in bytes</a:t>
                      </a:r>
                    </a:p>
                  </a:txBody>
                  <a:tcPr/>
                </a:tc>
                <a:extLst>
                  <a:ext uri="{0D108BD9-81ED-4DB2-BD59-A6C34878D82A}">
                    <a16:rowId xmlns:a16="http://schemas.microsoft.com/office/drawing/2014/main" val="3844622464"/>
                  </a:ext>
                </a:extLst>
              </a:tr>
              <a:tr h="370840">
                <a:tc>
                  <a:txBody>
                    <a:bodyPr/>
                    <a:lstStyle/>
                    <a:p>
                      <a:r>
                        <a:rPr lang="en-US" sz="1800" dirty="0"/>
                        <a:t>Sixth, seventh, and eighth field</a:t>
                      </a:r>
                    </a:p>
                  </a:txBody>
                  <a:tcPr/>
                </a:tc>
                <a:tc>
                  <a:txBody>
                    <a:bodyPr/>
                    <a:lstStyle/>
                    <a:p>
                      <a:r>
                        <a:rPr lang="en-US" sz="1800" dirty="0"/>
                        <a:t>Date and time of last modification </a:t>
                      </a:r>
                    </a:p>
                  </a:txBody>
                  <a:tcPr/>
                </a:tc>
                <a:extLst>
                  <a:ext uri="{0D108BD9-81ED-4DB2-BD59-A6C34878D82A}">
                    <a16:rowId xmlns:a16="http://schemas.microsoft.com/office/drawing/2014/main" val="3158092555"/>
                  </a:ext>
                </a:extLst>
              </a:tr>
              <a:tr h="370840">
                <a:tc>
                  <a:txBody>
                    <a:bodyPr/>
                    <a:lstStyle/>
                    <a:p>
                      <a:r>
                        <a:rPr lang="en-US" sz="1800" dirty="0"/>
                        <a:t>Ninth field</a:t>
                      </a:r>
                    </a:p>
                  </a:txBody>
                  <a:tcPr/>
                </a:tc>
                <a:tc>
                  <a:txBody>
                    <a:bodyPr/>
                    <a:lstStyle/>
                    <a:p>
                      <a:r>
                        <a:rPr lang="en-US" sz="1800" dirty="0"/>
                        <a:t>File name</a:t>
                      </a:r>
                    </a:p>
                  </a:txBody>
                  <a:tcPr/>
                </a:tc>
                <a:extLst>
                  <a:ext uri="{0D108BD9-81ED-4DB2-BD59-A6C34878D82A}">
                    <a16:rowId xmlns:a16="http://schemas.microsoft.com/office/drawing/2014/main" val="2713853015"/>
                  </a:ext>
                </a:extLst>
              </a:tr>
            </a:tbl>
          </a:graphicData>
        </a:graphic>
      </p:graphicFrame>
      <p:sp>
        <p:nvSpPr>
          <p:cNvPr id="5" name="TextBox 4"/>
          <p:cNvSpPr txBox="1"/>
          <p:nvPr/>
        </p:nvSpPr>
        <p:spPr>
          <a:xfrm>
            <a:off x="402370" y="1581228"/>
            <a:ext cx="8758360" cy="461665"/>
          </a:xfrm>
          <a:prstGeom prst="rect">
            <a:avLst/>
          </a:prstGeom>
          <a:noFill/>
          <a:ln w="28575">
            <a:solidFill>
              <a:schemeClr val="accent1">
                <a:lumMod val="75000"/>
              </a:schemeClr>
            </a:solidFill>
          </a:ln>
        </p:spPr>
        <p:txBody>
          <a:bodyPr wrap="none" rtlCol="0">
            <a:spAutoFit/>
          </a:bodyPr>
          <a:lstStyle/>
          <a:p>
            <a:r>
              <a:rPr lang="fr-FR" dirty="0" err="1"/>
              <a:t>drwx</a:t>
            </a:r>
            <a:r>
              <a:rPr lang="fr-FR" dirty="0"/>
              <a:t>------  2 </a:t>
            </a:r>
            <a:r>
              <a:rPr lang="fr-FR" dirty="0" err="1"/>
              <a:t>bielr</a:t>
            </a:r>
            <a:r>
              <a:rPr lang="fr-FR" dirty="0"/>
              <a:t> </a:t>
            </a:r>
            <a:r>
              <a:rPr lang="fr-FR" dirty="0" err="1"/>
              <a:t>domain</a:t>
            </a:r>
            <a:r>
              <a:rPr lang="fr-FR" dirty="0"/>
              <a:t> </a:t>
            </a:r>
            <a:r>
              <a:rPr lang="fr-FR" dirty="0" err="1"/>
              <a:t>users</a:t>
            </a:r>
            <a:r>
              <a:rPr lang="fr-FR" dirty="0"/>
              <a:t> 4096 </a:t>
            </a:r>
            <a:r>
              <a:rPr lang="fr-FR" b="1" dirty="0" err="1"/>
              <a:t>Apr</a:t>
            </a:r>
            <a:r>
              <a:rPr lang="fr-FR" b="1" dirty="0"/>
              <a:t> 27 15:43 </a:t>
            </a:r>
            <a:r>
              <a:rPr lang="fr-FR" dirty="0" err="1"/>
              <a:t>ClassExamples</a:t>
            </a:r>
            <a:r>
              <a:rPr lang="fr-FR" dirty="0"/>
              <a:t>/</a:t>
            </a:r>
            <a:endParaRPr lang="en-US" dirty="0"/>
          </a:p>
        </p:txBody>
      </p:sp>
      <p:cxnSp>
        <p:nvCxnSpPr>
          <p:cNvPr id="7" name="Straight Arrow Connector 6"/>
          <p:cNvCxnSpPr>
            <a:cxnSpLocks/>
          </p:cNvCxnSpPr>
          <p:nvPr/>
        </p:nvCxnSpPr>
        <p:spPr>
          <a:xfrm flipV="1">
            <a:off x="1752600" y="1995706"/>
            <a:ext cx="2819400" cy="112849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flipV="1">
            <a:off x="3733800" y="2008412"/>
            <a:ext cx="2028827" cy="149678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flipV="1">
            <a:off x="5637640" y="2004346"/>
            <a:ext cx="1866026" cy="195805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247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B5FBA-E377-B77D-D202-750E412BA3FB}"/>
              </a:ext>
            </a:extLst>
          </p:cNvPr>
          <p:cNvSpPr>
            <a:spLocks noGrp="1"/>
          </p:cNvSpPr>
          <p:nvPr>
            <p:ph type="title"/>
          </p:nvPr>
        </p:nvSpPr>
        <p:spPr/>
        <p:txBody>
          <a:bodyPr/>
          <a:lstStyle/>
          <a:p>
            <a:r>
              <a:rPr lang="en-US" dirty="0"/>
              <a:t>File Permissions</a:t>
            </a:r>
          </a:p>
        </p:txBody>
      </p:sp>
      <p:sp>
        <p:nvSpPr>
          <p:cNvPr id="3" name="Text Placeholder 2">
            <a:extLst>
              <a:ext uri="{FF2B5EF4-FFF2-40B4-BE49-F238E27FC236}">
                <a16:creationId xmlns:a16="http://schemas.microsoft.com/office/drawing/2014/main" id="{A41974A4-72DA-AEEA-74AC-0E4C00B9EA2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A296E8F-476E-9E5D-97B8-4A024FA0050C}"/>
              </a:ext>
            </a:extLst>
          </p:cNvPr>
          <p:cNvSpPr>
            <a:spLocks noGrp="1"/>
          </p:cNvSpPr>
          <p:nvPr>
            <p:ph type="sldNum" sz="quarter" idx="12"/>
          </p:nvPr>
        </p:nvSpPr>
        <p:spPr/>
        <p:txBody>
          <a:bodyPr/>
          <a:lstStyle/>
          <a:p>
            <a:pPr>
              <a:defRPr/>
            </a:pPr>
            <a:fld id="{6714A410-034D-4CB5-9EFA-AC69E8A8B130}" type="slidenum">
              <a:rPr lang="en-US" altLang="en-US" smtClean="0"/>
              <a:pPr>
                <a:defRPr/>
              </a:pPr>
              <a:t>26</a:t>
            </a:fld>
            <a:endParaRPr lang="en-US" altLang="en-US"/>
          </a:p>
        </p:txBody>
      </p:sp>
    </p:spTree>
    <p:extLst>
      <p:ext uri="{BB962C8B-B14F-4D97-AF65-F5344CB8AC3E}">
        <p14:creationId xmlns:p14="http://schemas.microsoft.com/office/powerpoint/2010/main" val="2501042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1"/>
          <p:cNvSpPr txBox="1">
            <a:spLocks noChangeArrowheads="1"/>
          </p:cNvSpPr>
          <p:nvPr/>
        </p:nvSpPr>
        <p:spPr bwMode="auto">
          <a:xfrm>
            <a:off x="990600" y="381000"/>
            <a:ext cx="58293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File Permissions</a:t>
            </a:r>
          </a:p>
        </p:txBody>
      </p:sp>
      <p:sp>
        <p:nvSpPr>
          <p:cNvPr id="76803" name="Text Box 2"/>
          <p:cNvSpPr txBox="1">
            <a:spLocks noChangeArrowheads="1"/>
          </p:cNvSpPr>
          <p:nvPr/>
        </p:nvSpPr>
        <p:spPr bwMode="auto">
          <a:xfrm>
            <a:off x="990600" y="1371600"/>
            <a:ext cx="7010400" cy="388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606425" indent="-606425" defTabSz="342900">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sz="2400">
                <a:solidFill>
                  <a:schemeClr val="tx1"/>
                </a:solidFill>
                <a:latin typeface="Times" panose="02020603050405020304" pitchFamily="18" charset="0"/>
                <a:ea typeface="ＭＳ Ｐゴシック" pitchFamily="34" charset="-128"/>
              </a:defRPr>
            </a:lvl1pPr>
            <a:lvl2pPr marL="987425" indent="-530225" defTabSz="342900">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606425" algn="l"/>
                <a:tab pos="1063625" algn="l"/>
                <a:tab pos="1520825" algn="l"/>
                <a:tab pos="1978025" algn="l"/>
                <a:tab pos="2435225" algn="l"/>
                <a:tab pos="2892425" algn="l"/>
                <a:tab pos="3349625" algn="l"/>
                <a:tab pos="3806825" algn="l"/>
                <a:tab pos="4264025" algn="l"/>
                <a:tab pos="4721225" algn="l"/>
                <a:tab pos="5178425" algn="l"/>
                <a:tab pos="5635625" algn="l"/>
                <a:tab pos="6092825" algn="l"/>
                <a:tab pos="6550025" algn="l"/>
                <a:tab pos="7007225" algn="l"/>
                <a:tab pos="7464425" algn="l"/>
                <a:tab pos="7921625" algn="l"/>
                <a:tab pos="8378825" algn="l"/>
                <a:tab pos="8836025" algn="l"/>
                <a:tab pos="9293225" algn="l"/>
                <a:tab pos="9750425" algn="l"/>
              </a:tabLst>
              <a:defRPr sz="2400">
                <a:solidFill>
                  <a:schemeClr val="tx1"/>
                </a:solidFill>
                <a:latin typeface="Times" panose="02020603050405020304" pitchFamily="18" charset="0"/>
                <a:ea typeface="ＭＳ Ｐゴシック" pitchFamily="34" charset="-128"/>
              </a:defRPr>
            </a:lvl9pPr>
          </a:lstStyle>
          <a:p>
            <a:pPr eaLnBrk="1" hangingPunct="1">
              <a:lnSpc>
                <a:spcPct val="90000"/>
              </a:lnSpc>
              <a:spcBef>
                <a:spcPts val="600"/>
              </a:spcBef>
              <a:buSzPct val="110000"/>
              <a:buFont typeface="Arial" panose="020B0604020202020204" pitchFamily="34" charset="0"/>
              <a:buChar char="•"/>
              <a:defRPr/>
            </a:pPr>
            <a:r>
              <a:rPr lang="en-US" altLang="en-US" dirty="0">
                <a:solidFill>
                  <a:srgbClr val="000000"/>
                </a:solidFill>
                <a:latin typeface="Calibri Light" panose="020F0302020204030204" pitchFamily="34" charset="0"/>
                <a:ea typeface="Microsoft YaHei" panose="020B0503020204020204" pitchFamily="34" charset="-122"/>
              </a:rPr>
              <a:t>Each file has a set of permissions that control who can work with the file.</a:t>
            </a:r>
          </a:p>
          <a:p>
            <a:pPr eaLnBrk="1" hangingPunct="1">
              <a:lnSpc>
                <a:spcPct val="90000"/>
              </a:lnSpc>
              <a:spcBef>
                <a:spcPts val="600"/>
              </a:spcBef>
              <a:buSzPct val="110000"/>
              <a:buFont typeface="Arial" panose="020B0604020202020204" pitchFamily="34" charset="0"/>
              <a:buChar char="•"/>
              <a:defRPr/>
            </a:pPr>
            <a:endParaRPr lang="en-US" altLang="en-US" dirty="0">
              <a:solidFill>
                <a:srgbClr val="000000"/>
              </a:solidFill>
              <a:latin typeface="Calibri Light" panose="020F0302020204030204" pitchFamily="34" charset="0"/>
              <a:ea typeface="Microsoft YaHei" panose="020B0503020204020204" pitchFamily="34" charset="-122"/>
            </a:endParaRPr>
          </a:p>
          <a:p>
            <a:pPr eaLnBrk="1" hangingPunct="1">
              <a:lnSpc>
                <a:spcPct val="90000"/>
              </a:lnSpc>
              <a:spcBef>
                <a:spcPts val="600"/>
              </a:spcBef>
              <a:buSzPct val="110000"/>
              <a:buFont typeface="Arial" panose="020B0604020202020204" pitchFamily="34" charset="0"/>
              <a:buChar char="•"/>
              <a:defRPr/>
            </a:pPr>
            <a:r>
              <a:rPr lang="en-US" altLang="en-US" dirty="0">
                <a:solidFill>
                  <a:srgbClr val="000000"/>
                </a:solidFill>
                <a:latin typeface="Calibri Light" panose="020F0302020204030204" pitchFamily="34" charset="0"/>
                <a:ea typeface="Microsoft YaHei" panose="020B0503020204020204" pitchFamily="34" charset="-122"/>
              </a:rPr>
              <a:t>There are three </a:t>
            </a:r>
            <a:r>
              <a:rPr lang="en-US" altLang="en-US" b="1" i="1" dirty="0">
                <a:solidFill>
                  <a:srgbClr val="000000"/>
                </a:solidFill>
                <a:latin typeface="Calibri Light" panose="020F0302020204030204" pitchFamily="34" charset="0"/>
                <a:ea typeface="Microsoft YaHei" panose="020B0503020204020204" pitchFamily="34" charset="-122"/>
              </a:rPr>
              <a:t>types</a:t>
            </a:r>
            <a:r>
              <a:rPr lang="en-US" altLang="en-US" dirty="0">
                <a:solidFill>
                  <a:srgbClr val="000000"/>
                </a:solidFill>
                <a:latin typeface="Calibri Light" panose="020F0302020204030204" pitchFamily="34" charset="0"/>
                <a:ea typeface="Microsoft YaHei" panose="020B0503020204020204" pitchFamily="34" charset="-122"/>
              </a:rPr>
              <a:t> of permissions:</a:t>
            </a:r>
          </a:p>
          <a:p>
            <a:pPr lvl="1" eaLnBrk="1" hangingPunct="1">
              <a:lnSpc>
                <a:spcPct val="90000"/>
              </a:lnSpc>
              <a:spcBef>
                <a:spcPts val="525"/>
              </a:spcBef>
              <a:buSzPct val="60000"/>
              <a:buFont typeface="Arial" panose="020B0604020202020204" pitchFamily="34" charset="0"/>
              <a:buChar char="•"/>
              <a:defRPr/>
            </a:pPr>
            <a:r>
              <a:rPr lang="en-US" altLang="en-US" sz="2100" dirty="0">
                <a:solidFill>
                  <a:srgbClr val="000000"/>
                </a:solidFill>
                <a:latin typeface="+mn-lt"/>
                <a:ea typeface="Microsoft YaHei" panose="020B0503020204020204" pitchFamily="34" charset="-122"/>
              </a:rPr>
              <a:t>read		abbreviated </a:t>
            </a:r>
            <a:r>
              <a:rPr lang="en-US" altLang="en-US" sz="2100" b="1" dirty="0">
                <a:solidFill>
                  <a:srgbClr val="000000"/>
                </a:solidFill>
                <a:latin typeface="+mn-lt"/>
                <a:ea typeface="Microsoft YaHei" panose="020B0503020204020204" pitchFamily="34" charset="-122"/>
              </a:rPr>
              <a:t>r</a:t>
            </a:r>
          </a:p>
          <a:p>
            <a:pPr lvl="1" eaLnBrk="1" hangingPunct="1">
              <a:lnSpc>
                <a:spcPct val="90000"/>
              </a:lnSpc>
              <a:spcBef>
                <a:spcPts val="525"/>
              </a:spcBef>
              <a:buSzPct val="60000"/>
              <a:buFont typeface="Arial" panose="020B0604020202020204" pitchFamily="34" charset="0"/>
              <a:buChar char="•"/>
              <a:defRPr/>
            </a:pPr>
            <a:r>
              <a:rPr lang="en-US" altLang="en-US" sz="2100" dirty="0">
                <a:solidFill>
                  <a:srgbClr val="000000"/>
                </a:solidFill>
                <a:latin typeface="+mn-lt"/>
                <a:ea typeface="Microsoft YaHei" panose="020B0503020204020204" pitchFamily="34" charset="-122"/>
              </a:rPr>
              <a:t>write	abbreviated </a:t>
            </a:r>
            <a:r>
              <a:rPr lang="en-US" altLang="en-US" sz="2100" b="1" dirty="0">
                <a:solidFill>
                  <a:srgbClr val="000000"/>
                </a:solidFill>
                <a:latin typeface="+mn-lt"/>
                <a:ea typeface="Microsoft YaHei" panose="020B0503020204020204" pitchFamily="34" charset="-122"/>
              </a:rPr>
              <a:t>w</a:t>
            </a:r>
          </a:p>
          <a:p>
            <a:pPr lvl="1" eaLnBrk="1" hangingPunct="1">
              <a:lnSpc>
                <a:spcPct val="90000"/>
              </a:lnSpc>
              <a:spcBef>
                <a:spcPts val="525"/>
              </a:spcBef>
              <a:buSzPct val="60000"/>
              <a:buFont typeface="Arial" panose="020B0604020202020204" pitchFamily="34" charset="0"/>
              <a:buChar char="•"/>
              <a:defRPr/>
            </a:pPr>
            <a:r>
              <a:rPr lang="en-US" altLang="en-US" sz="2100" dirty="0">
                <a:solidFill>
                  <a:srgbClr val="000000"/>
                </a:solidFill>
                <a:latin typeface="+mn-lt"/>
                <a:ea typeface="Microsoft YaHei" panose="020B0503020204020204" pitchFamily="34" charset="-122"/>
              </a:rPr>
              <a:t>execute 	abbreviated </a:t>
            </a:r>
            <a:r>
              <a:rPr lang="en-US" altLang="en-US" sz="2100" b="1" dirty="0">
                <a:solidFill>
                  <a:srgbClr val="000000"/>
                </a:solidFill>
                <a:latin typeface="+mn-lt"/>
                <a:ea typeface="Microsoft YaHei" panose="020B0503020204020204" pitchFamily="34" charset="-122"/>
              </a:rPr>
              <a:t>x</a:t>
            </a:r>
          </a:p>
          <a:p>
            <a:pPr lvl="1" eaLnBrk="1" hangingPunct="1">
              <a:lnSpc>
                <a:spcPct val="90000"/>
              </a:lnSpc>
              <a:spcBef>
                <a:spcPts val="525"/>
              </a:spcBef>
              <a:buSzPct val="60000"/>
              <a:buFont typeface="Arial" panose="020B0604020202020204" pitchFamily="34" charset="0"/>
              <a:buChar char="•"/>
              <a:defRPr/>
            </a:pPr>
            <a:endParaRPr lang="en-US" altLang="en-US" sz="2100" b="1" dirty="0">
              <a:solidFill>
                <a:srgbClr val="000000"/>
              </a:solidFill>
              <a:latin typeface="+mn-lt"/>
              <a:ea typeface="Microsoft YaHei" panose="020B0503020204020204" pitchFamily="34" charset="-122"/>
            </a:endParaRPr>
          </a:p>
          <a:p>
            <a:pPr eaLnBrk="1" hangingPunct="1">
              <a:lnSpc>
                <a:spcPct val="90000"/>
              </a:lnSpc>
              <a:spcBef>
                <a:spcPts val="600"/>
              </a:spcBef>
              <a:buSzPct val="110000"/>
              <a:buFont typeface="Arial" panose="020B0604020202020204" pitchFamily="34" charset="0"/>
              <a:buChar char="•"/>
              <a:defRPr/>
            </a:pPr>
            <a:r>
              <a:rPr lang="en-US" altLang="en-US" dirty="0">
                <a:solidFill>
                  <a:srgbClr val="000000"/>
                </a:solidFill>
                <a:latin typeface="Calibri Light" panose="020F0302020204030204" pitchFamily="34" charset="0"/>
                <a:ea typeface="Microsoft YaHei" panose="020B0503020204020204" pitchFamily="34" charset="-122"/>
              </a:rPr>
              <a:t>There are 3 </a:t>
            </a:r>
            <a:r>
              <a:rPr lang="en-US" altLang="en-US" b="1" i="1" dirty="0">
                <a:solidFill>
                  <a:srgbClr val="000000"/>
                </a:solidFill>
                <a:latin typeface="Calibri Light" panose="020F0302020204030204" pitchFamily="34" charset="0"/>
                <a:ea typeface="Microsoft YaHei" panose="020B0503020204020204" pitchFamily="34" charset="-122"/>
              </a:rPr>
              <a:t>sets</a:t>
            </a:r>
            <a:r>
              <a:rPr lang="en-US" altLang="en-US" i="1" dirty="0">
                <a:solidFill>
                  <a:srgbClr val="000000"/>
                </a:solidFill>
                <a:latin typeface="Calibri Light" panose="020F0302020204030204" pitchFamily="34" charset="0"/>
                <a:ea typeface="Microsoft YaHei" panose="020B0503020204020204" pitchFamily="34" charset="-122"/>
              </a:rPr>
              <a:t> </a:t>
            </a:r>
            <a:r>
              <a:rPr lang="en-US" altLang="en-US" dirty="0">
                <a:solidFill>
                  <a:srgbClr val="000000"/>
                </a:solidFill>
                <a:latin typeface="Calibri Light" panose="020F0302020204030204" pitchFamily="34" charset="0"/>
                <a:ea typeface="Microsoft YaHei" panose="020B0503020204020204" pitchFamily="34" charset="-122"/>
              </a:rPr>
              <a:t>of permission:</a:t>
            </a:r>
          </a:p>
          <a:p>
            <a:pPr lvl="1" eaLnBrk="1" hangingPunct="1">
              <a:lnSpc>
                <a:spcPct val="90000"/>
              </a:lnSpc>
              <a:spcBef>
                <a:spcPts val="525"/>
              </a:spcBef>
              <a:buSzPct val="60000"/>
              <a:buFont typeface="Arial" panose="020B0604020202020204" pitchFamily="34" charset="0"/>
              <a:buChar char="•"/>
              <a:defRPr/>
            </a:pPr>
            <a:r>
              <a:rPr lang="en-US" altLang="en-US" sz="2100" dirty="0">
                <a:solidFill>
                  <a:srgbClr val="000000"/>
                </a:solidFill>
                <a:latin typeface="+mn-lt"/>
                <a:ea typeface="Microsoft YaHei" panose="020B0503020204020204" pitchFamily="34" charset="-122"/>
              </a:rPr>
              <a:t>User/owner</a:t>
            </a:r>
          </a:p>
          <a:p>
            <a:pPr lvl="1" eaLnBrk="1" hangingPunct="1">
              <a:lnSpc>
                <a:spcPct val="90000"/>
              </a:lnSpc>
              <a:spcBef>
                <a:spcPts val="525"/>
              </a:spcBef>
              <a:buSzPct val="60000"/>
              <a:buFont typeface="Arial" panose="020B0604020202020204" pitchFamily="34" charset="0"/>
              <a:buChar char="•"/>
              <a:defRPr/>
            </a:pPr>
            <a:r>
              <a:rPr lang="en-US" altLang="en-US" sz="2100" dirty="0">
                <a:solidFill>
                  <a:srgbClr val="000000"/>
                </a:solidFill>
                <a:latin typeface="+mn-lt"/>
                <a:ea typeface="Microsoft YaHei" panose="020B0503020204020204" pitchFamily="34" charset="-122"/>
              </a:rPr>
              <a:t>group</a:t>
            </a:r>
          </a:p>
          <a:p>
            <a:pPr lvl="1" eaLnBrk="1" hangingPunct="1">
              <a:lnSpc>
                <a:spcPct val="90000"/>
              </a:lnSpc>
              <a:spcBef>
                <a:spcPts val="525"/>
              </a:spcBef>
              <a:buSzPct val="60000"/>
              <a:buFont typeface="Arial" panose="020B0604020202020204" pitchFamily="34" charset="0"/>
              <a:buChar char="•"/>
              <a:defRPr/>
            </a:pPr>
            <a:r>
              <a:rPr lang="en-US" altLang="en-US" sz="2100" dirty="0">
                <a:solidFill>
                  <a:srgbClr val="000000"/>
                </a:solidFill>
                <a:latin typeface="+mn-lt"/>
                <a:ea typeface="Microsoft YaHei" panose="020B0503020204020204" pitchFamily="34" charset="-122"/>
              </a:rPr>
              <a:t>other (the world, everybody else)</a:t>
            </a:r>
          </a:p>
        </p:txBody>
      </p:sp>
      <p:sp>
        <p:nvSpPr>
          <p:cNvPr id="5530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F0AC691E-4F60-48D1-BA24-45F827C4C8F7}" type="slidenum">
              <a:rPr lang="en-US" altLang="en-US" sz="900">
                <a:solidFill>
                  <a:srgbClr val="898989"/>
                </a:solidFill>
              </a:rPr>
              <a:pPr/>
              <a:t>27</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1"/>
          <p:cNvSpPr txBox="1">
            <a:spLocks noChangeArrowheads="1"/>
          </p:cNvSpPr>
          <p:nvPr/>
        </p:nvSpPr>
        <p:spPr bwMode="auto">
          <a:xfrm>
            <a:off x="1600200" y="1085850"/>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pPr>
            <a:r>
              <a:rPr lang="en-US" altLang="en-US" sz="3600" b="1" dirty="0">
                <a:solidFill>
                  <a:srgbClr val="660066"/>
                </a:solidFill>
                <a:latin typeface="Courier New" panose="02070309020205020404" pitchFamily="49" charset="0"/>
                <a:ea typeface="Microsoft YaHei" panose="020B0503020204020204" pitchFamily="34" charset="-122"/>
              </a:rPr>
              <a:t>ls -l</a:t>
            </a:r>
            <a:r>
              <a:rPr lang="en-US" altLang="en-US" sz="3300" dirty="0">
                <a:solidFill>
                  <a:srgbClr val="660066"/>
                </a:solidFill>
                <a:latin typeface="Tahoma" panose="020B0604030504040204" pitchFamily="34" charset="0"/>
                <a:ea typeface="Microsoft YaHei" panose="020B0503020204020204" pitchFamily="34" charset="-122"/>
              </a:rPr>
              <a:t> and permissions</a:t>
            </a:r>
          </a:p>
        </p:txBody>
      </p:sp>
      <p:sp>
        <p:nvSpPr>
          <p:cNvPr id="59395" name="Text Box 2"/>
          <p:cNvSpPr txBox="1">
            <a:spLocks noChangeArrowheads="1"/>
          </p:cNvSpPr>
          <p:nvPr/>
        </p:nvSpPr>
        <p:spPr bwMode="auto">
          <a:xfrm>
            <a:off x="1657350" y="1981200"/>
            <a:ext cx="5829300" cy="154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9725"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50"/>
              </a:spcBef>
              <a:buSzPct val="110000"/>
              <a:defRPr/>
            </a:pPr>
            <a:r>
              <a:rPr lang="en-US" altLang="en-US" sz="5400" b="1" dirty="0">
                <a:solidFill>
                  <a:srgbClr val="40458C"/>
                </a:solidFill>
                <a:latin typeface="Courier New" panose="02070309020205020404" pitchFamily="49" charset="0"/>
                <a:ea typeface="Microsoft YaHei" panose="020B0503020204020204" pitchFamily="34" charset="-122"/>
              </a:rPr>
              <a:t>-</a:t>
            </a:r>
            <a:r>
              <a:rPr lang="en-US" altLang="en-US" sz="5400" b="1" dirty="0" err="1">
                <a:solidFill>
                  <a:schemeClr val="bg2">
                    <a:lumMod val="50000"/>
                  </a:schemeClr>
                </a:solidFill>
                <a:latin typeface="Courier New" panose="02070309020205020404" pitchFamily="49" charset="0"/>
                <a:ea typeface="Microsoft YaHei" panose="020B0503020204020204" pitchFamily="34" charset="-122"/>
              </a:rPr>
              <a:t>rwx</a:t>
            </a:r>
            <a:r>
              <a:rPr lang="en-US" altLang="en-US" sz="5400" b="1" dirty="0" err="1">
                <a:solidFill>
                  <a:schemeClr val="accent2">
                    <a:lumMod val="75000"/>
                  </a:schemeClr>
                </a:solidFill>
                <a:latin typeface="Courier New" panose="02070309020205020404" pitchFamily="49" charset="0"/>
                <a:ea typeface="Microsoft YaHei" panose="020B0503020204020204" pitchFamily="34" charset="-122"/>
              </a:rPr>
              <a:t>rwx</a:t>
            </a:r>
            <a:r>
              <a:rPr lang="en-US" altLang="en-US" sz="5400" b="1" dirty="0" err="1">
                <a:solidFill>
                  <a:srgbClr val="6F89F7"/>
                </a:solidFill>
                <a:latin typeface="Courier New" panose="02070309020205020404" pitchFamily="49" charset="0"/>
                <a:ea typeface="Microsoft YaHei" panose="020B0503020204020204" pitchFamily="34" charset="-122"/>
              </a:rPr>
              <a:t>rwx</a:t>
            </a:r>
            <a:endParaRPr lang="en-US" altLang="en-US" sz="5400" b="1" dirty="0">
              <a:solidFill>
                <a:srgbClr val="6F89F7"/>
              </a:solidFill>
              <a:latin typeface="Courier New" panose="02070309020205020404" pitchFamily="49" charset="0"/>
              <a:ea typeface="Microsoft YaHei" panose="020B0503020204020204" pitchFamily="34" charset="-122"/>
            </a:endParaRPr>
          </a:p>
          <a:p>
            <a:pPr algn="ctr" eaLnBrk="1" hangingPunct="1">
              <a:spcBef>
                <a:spcPts val="600"/>
              </a:spcBef>
              <a:buSzPct val="110000"/>
              <a:defRPr/>
            </a:pPr>
            <a:r>
              <a:rPr lang="en-US" altLang="en-US" b="1" dirty="0">
                <a:solidFill>
                  <a:srgbClr val="B2B2B2"/>
                </a:solidFill>
                <a:latin typeface="Tahoma" panose="020B0604030504040204" pitchFamily="34" charset="0"/>
                <a:ea typeface="Microsoft YaHei" panose="020B0503020204020204" pitchFamily="34" charset="-122"/>
              </a:rPr>
              <a:t>      </a:t>
            </a:r>
            <a:r>
              <a:rPr lang="en-US" altLang="en-US" b="1" dirty="0">
                <a:solidFill>
                  <a:schemeClr val="bg2">
                    <a:lumMod val="50000"/>
                  </a:schemeClr>
                </a:solidFill>
                <a:latin typeface="Tahoma" panose="020B0604030504040204" pitchFamily="34" charset="0"/>
                <a:ea typeface="Microsoft YaHei" panose="020B0503020204020204" pitchFamily="34" charset="-122"/>
              </a:rPr>
              <a:t>User</a:t>
            </a:r>
            <a:r>
              <a:rPr lang="en-US" altLang="en-US" b="1" dirty="0">
                <a:solidFill>
                  <a:srgbClr val="6F89F7"/>
                </a:solidFill>
                <a:latin typeface="Tahoma" panose="020B0604030504040204" pitchFamily="34" charset="0"/>
                <a:ea typeface="Microsoft YaHei" panose="020B0503020204020204" pitchFamily="34" charset="-122"/>
              </a:rPr>
              <a:t>     </a:t>
            </a:r>
            <a:r>
              <a:rPr lang="en-US" altLang="en-US" b="1" dirty="0">
                <a:solidFill>
                  <a:schemeClr val="accent2">
                    <a:lumMod val="75000"/>
                  </a:schemeClr>
                </a:solidFill>
                <a:latin typeface="Tahoma" panose="020B0604030504040204" pitchFamily="34" charset="0"/>
                <a:ea typeface="Microsoft YaHei" panose="020B0503020204020204" pitchFamily="34" charset="-122"/>
              </a:rPr>
              <a:t>Group</a:t>
            </a:r>
            <a:r>
              <a:rPr lang="en-US" altLang="en-US" b="1" dirty="0">
                <a:solidFill>
                  <a:srgbClr val="6F89F7"/>
                </a:solidFill>
                <a:latin typeface="Tahoma" panose="020B0604030504040204" pitchFamily="34" charset="0"/>
                <a:ea typeface="Microsoft YaHei" panose="020B0503020204020204" pitchFamily="34" charset="-122"/>
              </a:rPr>
              <a:t>    Others</a:t>
            </a:r>
          </a:p>
        </p:txBody>
      </p:sp>
      <p:sp>
        <p:nvSpPr>
          <p:cNvPr id="57348" name="Text Box 3"/>
          <p:cNvSpPr txBox="1">
            <a:spLocks noChangeArrowheads="1"/>
          </p:cNvSpPr>
          <p:nvPr/>
        </p:nvSpPr>
        <p:spPr bwMode="auto">
          <a:xfrm>
            <a:off x="1428750" y="3630613"/>
            <a:ext cx="6057900" cy="1547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pPr>
            <a:r>
              <a:rPr lang="en-US" altLang="en-US" b="1">
                <a:solidFill>
                  <a:srgbClr val="40458C"/>
                </a:solidFill>
                <a:latin typeface="Times New Roman" panose="02020603050405020304" pitchFamily="18" charset="0"/>
                <a:ea typeface="Microsoft YaHei" panose="020B0503020204020204" pitchFamily="34" charset="-122"/>
              </a:rPr>
              <a:t>Type of file:</a:t>
            </a:r>
          </a:p>
          <a:p>
            <a:pPr eaLnBrk="1" hangingPunct="1">
              <a:buSzPct val="100000"/>
            </a:pPr>
            <a:r>
              <a:rPr lang="en-US" altLang="en-US" b="1">
                <a:solidFill>
                  <a:srgbClr val="40458C"/>
                </a:solidFill>
                <a:latin typeface="Times New Roman" panose="02020603050405020304" pitchFamily="18" charset="0"/>
                <a:ea typeface="Microsoft YaHei" panose="020B0503020204020204" pitchFamily="34" charset="-122"/>
              </a:rPr>
              <a:t>	- </a:t>
            </a:r>
            <a:r>
              <a:rPr lang="en-US" altLang="en-US" sz="1800" b="1">
                <a:solidFill>
                  <a:srgbClr val="40458C"/>
                </a:solidFill>
                <a:latin typeface="Tahoma" panose="020B0604030504040204" pitchFamily="34" charset="0"/>
                <a:ea typeface="Microsoft YaHei" panose="020B0503020204020204" pitchFamily="34" charset="-122"/>
              </a:rPr>
              <a:t>–</a:t>
            </a:r>
            <a:r>
              <a:rPr lang="en-US" altLang="en-US" sz="1800">
                <a:solidFill>
                  <a:srgbClr val="40458C"/>
                </a:solidFill>
                <a:latin typeface="Tahoma" panose="020B0604030504040204" pitchFamily="34" charset="0"/>
                <a:ea typeface="Microsoft YaHei" panose="020B0503020204020204" pitchFamily="34" charset="-122"/>
              </a:rPr>
              <a:t> </a:t>
            </a:r>
            <a:r>
              <a:rPr lang="en-US" altLang="en-US" b="1">
                <a:solidFill>
                  <a:srgbClr val="40458C"/>
                </a:solidFill>
                <a:latin typeface="Times New Roman" panose="02020603050405020304" pitchFamily="18" charset="0"/>
                <a:ea typeface="Microsoft YaHei" panose="020B0503020204020204" pitchFamily="34" charset="-122"/>
              </a:rPr>
              <a:t>plain file</a:t>
            </a:r>
          </a:p>
          <a:p>
            <a:pPr eaLnBrk="1" hangingPunct="1">
              <a:buSzPct val="100000"/>
            </a:pPr>
            <a:r>
              <a:rPr lang="en-US" altLang="en-US" b="1">
                <a:solidFill>
                  <a:srgbClr val="40458C"/>
                </a:solidFill>
                <a:latin typeface="Times New Roman" panose="02020603050405020304" pitchFamily="18" charset="0"/>
                <a:ea typeface="Microsoft YaHei" panose="020B0503020204020204" pitchFamily="34" charset="-122"/>
              </a:rPr>
              <a:t>	d </a:t>
            </a:r>
            <a:r>
              <a:rPr lang="en-US" altLang="en-US" sz="1800" b="1">
                <a:solidFill>
                  <a:srgbClr val="40458C"/>
                </a:solidFill>
                <a:latin typeface="Tahoma" panose="020B0604030504040204" pitchFamily="34" charset="0"/>
                <a:ea typeface="Microsoft YaHei" panose="020B0503020204020204" pitchFamily="34" charset="-122"/>
              </a:rPr>
              <a:t>–</a:t>
            </a:r>
            <a:r>
              <a:rPr lang="en-US" altLang="en-US" sz="1800">
                <a:solidFill>
                  <a:srgbClr val="40458C"/>
                </a:solidFill>
                <a:latin typeface="Tahoma" panose="020B0604030504040204" pitchFamily="34" charset="0"/>
                <a:ea typeface="Microsoft YaHei" panose="020B0503020204020204" pitchFamily="34" charset="-122"/>
              </a:rPr>
              <a:t> </a:t>
            </a:r>
            <a:r>
              <a:rPr lang="en-US" altLang="en-US" b="1">
                <a:solidFill>
                  <a:srgbClr val="40458C"/>
                </a:solidFill>
                <a:latin typeface="Times New Roman" panose="02020603050405020304" pitchFamily="18" charset="0"/>
                <a:ea typeface="Microsoft YaHei" panose="020B0503020204020204" pitchFamily="34" charset="-122"/>
              </a:rPr>
              <a:t>directory</a:t>
            </a:r>
          </a:p>
          <a:p>
            <a:pPr eaLnBrk="1" hangingPunct="1">
              <a:buSzPct val="100000"/>
            </a:pPr>
            <a:r>
              <a:rPr lang="en-US" altLang="en-US" b="1">
                <a:solidFill>
                  <a:srgbClr val="40458C"/>
                </a:solidFill>
                <a:latin typeface="Times New Roman" panose="02020603050405020304" pitchFamily="18" charset="0"/>
                <a:ea typeface="Microsoft YaHei" panose="020B0503020204020204" pitchFamily="34" charset="-122"/>
              </a:rPr>
              <a:t>	s – symbolic link</a:t>
            </a:r>
          </a:p>
        </p:txBody>
      </p:sp>
      <p:sp>
        <p:nvSpPr>
          <p:cNvPr id="78853" name="Line 4"/>
          <p:cNvSpPr>
            <a:spLocks noChangeShapeType="1"/>
          </p:cNvSpPr>
          <p:nvPr/>
        </p:nvSpPr>
        <p:spPr bwMode="auto">
          <a:xfrm flipV="1">
            <a:off x="1752600" y="2743200"/>
            <a:ext cx="838200" cy="914400"/>
          </a:xfrm>
          <a:prstGeom prst="line">
            <a:avLst/>
          </a:prstGeom>
          <a:noFill/>
          <a:ln w="57240">
            <a:solidFill>
              <a:srgbClr val="40458C"/>
            </a:solidFill>
            <a:miter lim="800000"/>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S PGothic" panose="020B0600070205080204" pitchFamily="34" charset="-128"/>
            </a:endParaRPr>
          </a:p>
        </p:txBody>
      </p:sp>
      <p:sp>
        <p:nvSpPr>
          <p:cNvPr id="5735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D730FA20-FDDE-4FB0-8040-5D07FA822023}" type="slidenum">
              <a:rPr lang="en-US" altLang="en-US" sz="900">
                <a:solidFill>
                  <a:srgbClr val="898989"/>
                </a:solidFill>
              </a:rPr>
              <a:pPr/>
              <a:t>28</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p:cNvSpPr txBox="1">
            <a:spLocks noChangeArrowheads="1"/>
          </p:cNvSpPr>
          <p:nvPr/>
        </p:nvSpPr>
        <p:spPr bwMode="auto">
          <a:xfrm>
            <a:off x="1219200" y="457200"/>
            <a:ext cx="58293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pPr>
            <a:r>
              <a:rPr lang="en-US" altLang="en-US" sz="3300" b="1">
                <a:solidFill>
                  <a:srgbClr val="660066"/>
                </a:solidFill>
                <a:latin typeface="Courier New" panose="02070309020205020404" pitchFamily="49" charset="0"/>
                <a:ea typeface="Microsoft YaHei" panose="020B0503020204020204" pitchFamily="34" charset="-122"/>
              </a:rPr>
              <a:t>rwx</a:t>
            </a:r>
          </a:p>
        </p:txBody>
      </p:sp>
      <p:sp>
        <p:nvSpPr>
          <p:cNvPr id="80899" name="Text Box 2"/>
          <p:cNvSpPr txBox="1">
            <a:spLocks noChangeArrowheads="1"/>
          </p:cNvSpPr>
          <p:nvPr/>
        </p:nvSpPr>
        <p:spPr bwMode="auto">
          <a:xfrm>
            <a:off x="1219200" y="1447800"/>
            <a:ext cx="7391400" cy="472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6858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marL="0" indent="0" eaLnBrk="1" hangingPunct="1">
              <a:spcBef>
                <a:spcPts val="600"/>
              </a:spcBef>
              <a:buSzPct val="110000"/>
              <a:defRPr/>
            </a:pPr>
            <a:r>
              <a:rPr lang="en-US" altLang="en-US" dirty="0">
                <a:latin typeface="+mn-lt"/>
                <a:ea typeface="Microsoft YaHei" panose="020B0503020204020204" pitchFamily="34" charset="-122"/>
              </a:rPr>
              <a:t>Since files and directories are related but not the same, their approach to permissions is a bit different.</a:t>
            </a:r>
          </a:p>
          <a:p>
            <a:pPr marL="0" indent="0" eaLnBrk="1" hangingPunct="1">
              <a:spcBef>
                <a:spcPts val="600"/>
              </a:spcBef>
              <a:buSzPct val="110000"/>
              <a:defRPr/>
            </a:pPr>
            <a:r>
              <a:rPr lang="en-US" altLang="en-US" sz="1050" dirty="0">
                <a:latin typeface="+mn-lt"/>
                <a:ea typeface="Microsoft YaHei" panose="020B0503020204020204" pitchFamily="34" charset="-122"/>
              </a:rPr>
              <a:t> </a:t>
            </a:r>
          </a:p>
          <a:p>
            <a:pPr eaLnBrk="1" hangingPunct="1">
              <a:spcBef>
                <a:spcPts val="600"/>
              </a:spcBef>
              <a:buSzPct val="110000"/>
              <a:buFont typeface="Arial" panose="020B0604020202020204" pitchFamily="34" charset="0"/>
              <a:buChar char="•"/>
              <a:defRPr/>
            </a:pPr>
            <a:r>
              <a:rPr lang="en-US" altLang="en-US" dirty="0">
                <a:latin typeface="+mn-lt"/>
                <a:ea typeface="Microsoft YaHei" panose="020B0503020204020204" pitchFamily="34" charset="-122"/>
              </a:rPr>
              <a:t>Files:</a:t>
            </a:r>
          </a:p>
          <a:p>
            <a:pPr lvl="1" eaLnBrk="1" hangingPunct="1">
              <a:spcBef>
                <a:spcPts val="525"/>
              </a:spcBef>
              <a:buSzPct val="60000"/>
              <a:buFont typeface="Arial" panose="020B0604020202020204" pitchFamily="34" charset="0"/>
              <a:buChar char="•"/>
              <a:defRPr/>
            </a:pPr>
            <a:r>
              <a:rPr lang="en-US" altLang="en-US" b="1" dirty="0">
                <a:latin typeface="+mn-lt"/>
                <a:ea typeface="Microsoft YaHei" panose="020B0503020204020204" pitchFamily="34" charset="-122"/>
              </a:rPr>
              <a:t>r - </a:t>
            </a:r>
            <a:r>
              <a:rPr lang="en-US" altLang="en-US" dirty="0">
                <a:latin typeface="+mn-lt"/>
                <a:ea typeface="Microsoft YaHei" panose="020B0503020204020204" pitchFamily="34" charset="-122"/>
              </a:rPr>
              <a:t>allowed to read.</a:t>
            </a:r>
          </a:p>
          <a:p>
            <a:pPr lvl="1" eaLnBrk="1" hangingPunct="1">
              <a:spcBef>
                <a:spcPts val="525"/>
              </a:spcBef>
              <a:buSzPct val="60000"/>
              <a:buFont typeface="Arial" panose="020B0604020202020204" pitchFamily="34" charset="0"/>
              <a:buChar char="•"/>
              <a:defRPr/>
            </a:pPr>
            <a:r>
              <a:rPr lang="en-US" altLang="en-US" b="1" dirty="0">
                <a:latin typeface="+mn-lt"/>
                <a:ea typeface="Microsoft YaHei" panose="020B0503020204020204" pitchFamily="34" charset="-122"/>
              </a:rPr>
              <a:t>w - </a:t>
            </a:r>
            <a:r>
              <a:rPr lang="en-US" altLang="en-US" dirty="0">
                <a:latin typeface="+mn-lt"/>
                <a:ea typeface="Microsoft YaHei" panose="020B0503020204020204" pitchFamily="34" charset="-122"/>
              </a:rPr>
              <a:t>allowed to write</a:t>
            </a:r>
          </a:p>
          <a:p>
            <a:pPr lvl="1" eaLnBrk="1" hangingPunct="1">
              <a:spcBef>
                <a:spcPts val="525"/>
              </a:spcBef>
              <a:buSzPct val="60000"/>
              <a:buFont typeface="Arial" panose="020B0604020202020204" pitchFamily="34" charset="0"/>
              <a:buChar char="•"/>
              <a:defRPr/>
            </a:pPr>
            <a:r>
              <a:rPr lang="en-US" altLang="en-US" b="1" dirty="0">
                <a:latin typeface="+mn-lt"/>
                <a:ea typeface="Microsoft YaHei" panose="020B0503020204020204" pitchFamily="34" charset="-122"/>
              </a:rPr>
              <a:t>x - </a:t>
            </a:r>
            <a:r>
              <a:rPr lang="en-US" altLang="en-US" dirty="0">
                <a:latin typeface="+mn-lt"/>
                <a:ea typeface="Microsoft YaHei" panose="020B0503020204020204" pitchFamily="34" charset="-122"/>
              </a:rPr>
              <a:t>allowed to execute</a:t>
            </a:r>
          </a:p>
          <a:p>
            <a:pPr eaLnBrk="1" hangingPunct="1">
              <a:spcBef>
                <a:spcPts val="600"/>
              </a:spcBef>
              <a:buSzPct val="110000"/>
              <a:buFont typeface="Arial" panose="020B0604020202020204" pitchFamily="34" charset="0"/>
              <a:buChar char="•"/>
              <a:defRPr/>
            </a:pPr>
            <a:r>
              <a:rPr lang="en-US" altLang="en-US" dirty="0">
                <a:latin typeface="+mn-lt"/>
                <a:ea typeface="Microsoft YaHei" panose="020B0503020204020204" pitchFamily="34" charset="-122"/>
              </a:rPr>
              <a:t>Directories:</a:t>
            </a:r>
          </a:p>
          <a:p>
            <a:pPr lvl="1" eaLnBrk="1" hangingPunct="1">
              <a:spcBef>
                <a:spcPts val="525"/>
              </a:spcBef>
              <a:buSzPct val="60000"/>
              <a:buFont typeface="Arial" panose="020B0604020202020204" pitchFamily="34" charset="0"/>
              <a:buChar char="•"/>
              <a:defRPr/>
            </a:pPr>
            <a:r>
              <a:rPr lang="en-US" altLang="en-US" b="1" dirty="0">
                <a:latin typeface="+mn-lt"/>
                <a:ea typeface="Microsoft YaHei" panose="020B0503020204020204" pitchFamily="34" charset="-122"/>
              </a:rPr>
              <a:t>r - </a:t>
            </a:r>
            <a:r>
              <a:rPr lang="en-US" altLang="en-US" dirty="0">
                <a:latin typeface="+mn-lt"/>
                <a:ea typeface="Microsoft YaHei" panose="020B0503020204020204" pitchFamily="34" charset="-122"/>
              </a:rPr>
              <a:t>allowed to see the names of the files.</a:t>
            </a:r>
          </a:p>
          <a:p>
            <a:pPr lvl="1" eaLnBrk="1" hangingPunct="1">
              <a:spcBef>
                <a:spcPts val="525"/>
              </a:spcBef>
              <a:buSzPct val="60000"/>
              <a:buFont typeface="Arial" panose="020B0604020202020204" pitchFamily="34" charset="0"/>
              <a:buChar char="•"/>
              <a:defRPr/>
            </a:pPr>
            <a:r>
              <a:rPr lang="en-US" altLang="en-US" b="1" dirty="0">
                <a:latin typeface="+mn-lt"/>
                <a:ea typeface="Microsoft YaHei" panose="020B0503020204020204" pitchFamily="34" charset="-122"/>
              </a:rPr>
              <a:t>w - </a:t>
            </a:r>
            <a:r>
              <a:rPr lang="en-US" altLang="en-US" dirty="0">
                <a:latin typeface="+mn-lt"/>
                <a:ea typeface="Microsoft YaHei" panose="020B0503020204020204" pitchFamily="34" charset="-122"/>
              </a:rPr>
              <a:t>allowed to add and remove files.</a:t>
            </a:r>
          </a:p>
          <a:p>
            <a:pPr lvl="1" eaLnBrk="1" hangingPunct="1">
              <a:spcBef>
                <a:spcPts val="525"/>
              </a:spcBef>
              <a:buSzPct val="60000"/>
              <a:buFont typeface="Arial" panose="020B0604020202020204" pitchFamily="34" charset="0"/>
              <a:buChar char="•"/>
              <a:defRPr/>
            </a:pPr>
            <a:r>
              <a:rPr lang="en-US" altLang="en-US" b="1" dirty="0">
                <a:latin typeface="+mn-lt"/>
                <a:ea typeface="Microsoft YaHei" panose="020B0503020204020204" pitchFamily="34" charset="-122"/>
              </a:rPr>
              <a:t>x - </a:t>
            </a:r>
            <a:r>
              <a:rPr lang="en-US" altLang="en-US" dirty="0">
                <a:latin typeface="+mn-lt"/>
                <a:ea typeface="Microsoft YaHei" panose="020B0503020204020204" pitchFamily="34" charset="-122"/>
              </a:rPr>
              <a:t>allowed to enter the directory</a:t>
            </a:r>
          </a:p>
        </p:txBody>
      </p:sp>
      <p:sp>
        <p:nvSpPr>
          <p:cNvPr id="593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8036DF5A-8057-4E5F-9D4C-6731BDE2B0B8}" type="slidenum">
              <a:rPr lang="en-US" altLang="en-US" sz="900">
                <a:solidFill>
                  <a:srgbClr val="898989"/>
                </a:solidFill>
              </a:rPr>
              <a:pPr/>
              <a:t>29</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657350" y="5600700"/>
            <a:ext cx="14287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8195" name="Rectangle 3"/>
          <p:cNvSpPr>
            <a:spLocks noChangeArrowheads="1"/>
          </p:cNvSpPr>
          <p:nvPr/>
        </p:nvSpPr>
        <p:spPr bwMode="auto">
          <a:xfrm>
            <a:off x="3486150" y="5600700"/>
            <a:ext cx="21717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12292" name="Rectangle 4"/>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lstStyle/>
          <a:p>
            <a:pPr algn="ctr" eaLnBrk="1" fontAlgn="auto" hangingPunct="1">
              <a:spcAft>
                <a:spcPts val="0"/>
              </a:spcAft>
              <a:defRPr/>
            </a:pPr>
            <a:r>
              <a:rPr lang="en-US" altLang="en-US" sz="4050" i="1" dirty="0"/>
              <a:t>A brief history of UNIX OS</a:t>
            </a:r>
          </a:p>
        </p:txBody>
      </p:sp>
      <p:sp>
        <p:nvSpPr>
          <p:cNvPr id="12293" name="Rectangle 5"/>
          <p:cNvSpPr>
            <a:spLocks noGrp="1" noChangeArrowheads="1"/>
          </p:cNvSpPr>
          <p:nvPr>
            <p:ph idx="1"/>
          </p:nvPr>
        </p:nvSpPr>
        <p:spPr>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rtlCol="0">
            <a:normAutofit/>
          </a:bodyPr>
          <a:lstStyle/>
          <a:p>
            <a:pPr marL="68580" indent="-68580" eaLnBrk="1" fontAlgn="auto" hangingPunct="1">
              <a:spcAft>
                <a:spcPts val="0"/>
              </a:spcAft>
              <a:buFont typeface="Wingdings" panose="05000000000000000000" pitchFamily="2" charset="2"/>
              <a:buChar char="§"/>
              <a:defRPr/>
            </a:pPr>
            <a:r>
              <a:rPr lang="en-US" altLang="en-US" sz="2400" dirty="0">
                <a:solidFill>
                  <a:schemeClr val="tx1">
                    <a:lumMod val="85000"/>
                    <a:lumOff val="15000"/>
                  </a:schemeClr>
                </a:solidFill>
              </a:rPr>
              <a:t>The Unix OS was developed (based on </a:t>
            </a:r>
            <a:r>
              <a:rPr lang="en-US" altLang="en-US" sz="2400" dirty="0" err="1">
                <a:solidFill>
                  <a:schemeClr val="tx1">
                    <a:lumMod val="85000"/>
                    <a:lumOff val="15000"/>
                  </a:schemeClr>
                </a:solidFill>
              </a:rPr>
              <a:t>Multics</a:t>
            </a:r>
            <a:r>
              <a:rPr lang="en-US" altLang="en-US" sz="2400" dirty="0">
                <a:solidFill>
                  <a:schemeClr val="tx1">
                    <a:lumMod val="85000"/>
                    <a:lumOff val="15000"/>
                  </a:schemeClr>
                </a:solidFill>
              </a:rPr>
              <a:t> &amp; CTSS operating systems) by Ken Thompson at the AT&amp;T Bell Laboratories in 1969. He wanted to create a multi-user operating system to run “Space Wars” game.</a:t>
            </a:r>
          </a:p>
          <a:p>
            <a:pPr marL="0" indent="0" eaLnBrk="1" fontAlgn="auto" hangingPunct="1">
              <a:spcAft>
                <a:spcPts val="0"/>
              </a:spcAft>
              <a:buFont typeface="Arial" panose="020B0604020202020204" pitchFamily="34" charset="0"/>
              <a:buNone/>
              <a:defRPr/>
            </a:pPr>
            <a:endParaRPr lang="en-US" altLang="en-US" sz="2400" dirty="0">
              <a:solidFill>
                <a:schemeClr val="tx1">
                  <a:lumMod val="85000"/>
                  <a:lumOff val="15000"/>
                </a:schemeClr>
              </a:solidFill>
            </a:endParaRPr>
          </a:p>
          <a:p>
            <a:pPr marL="68580" indent="-68580" eaLnBrk="1" fontAlgn="auto" hangingPunct="1">
              <a:spcAft>
                <a:spcPts val="0"/>
              </a:spcAft>
              <a:buFont typeface="Wingdings" panose="05000000000000000000" pitchFamily="2" charset="2"/>
              <a:buChar char="§"/>
              <a:defRPr/>
            </a:pPr>
            <a:r>
              <a:rPr lang="en-US" altLang="en-US" sz="2400" dirty="0">
                <a:solidFill>
                  <a:schemeClr val="tx1">
                    <a:lumMod val="85000"/>
                    <a:lumOff val="15000"/>
                  </a:schemeClr>
                </a:solidFill>
              </a:rPr>
              <a:t>Ken’s philosophy was to create an operating system with commands or “utilities” that would do one thing well (i.e.</a:t>
            </a:r>
            <a:r>
              <a:rPr lang="en-US" altLang="en-US" sz="2400" b="1" dirty="0">
                <a:solidFill>
                  <a:srgbClr val="0000FF"/>
                </a:solidFill>
              </a:rPr>
              <a:t> </a:t>
            </a:r>
            <a:r>
              <a:rPr lang="en-US" altLang="en-US" sz="2400" b="1" dirty="0">
                <a:solidFill>
                  <a:srgbClr val="0070C0"/>
                </a:solidFill>
              </a:rPr>
              <a:t>UNIX</a:t>
            </a:r>
            <a:r>
              <a:rPr lang="en-US" altLang="en-US" sz="2400" dirty="0">
                <a:solidFill>
                  <a:schemeClr val="tx1">
                    <a:lumMod val="85000"/>
                    <a:lumOff val="15000"/>
                  </a:schemeClr>
                </a:solidFill>
              </a:rPr>
              <a:t>). Pipes could be used combine commands...</a:t>
            </a:r>
          </a:p>
          <a:p>
            <a:pPr marL="68580" indent="-68580" eaLnBrk="1" fontAlgn="auto" hangingPunct="1">
              <a:spcAft>
                <a:spcPts val="0"/>
              </a:spcAft>
              <a:buFont typeface="Arial" panose="020B0604020202020204" pitchFamily="34" charset="0"/>
              <a:buNone/>
              <a:defRPr/>
            </a:pPr>
            <a:endParaRPr lang="en-US" altLang="en-US" dirty="0">
              <a:solidFill>
                <a:schemeClr val="tx1">
                  <a:lumMod val="85000"/>
                  <a:lumOff val="15000"/>
                </a:schemeClr>
              </a:solidFill>
            </a:endParaRPr>
          </a:p>
          <a:p>
            <a:pPr marL="68580" indent="-68580" eaLnBrk="1" fontAlgn="auto" hangingPunct="1">
              <a:spcAft>
                <a:spcPts val="0"/>
              </a:spcAft>
              <a:buFont typeface="Arial" panose="020B0604020202020204" pitchFamily="34" charset="0"/>
              <a:buNone/>
              <a:defRPr/>
            </a:pPr>
            <a:endParaRPr lang="en-US" altLang="en-US" dirty="0">
              <a:solidFill>
                <a:schemeClr val="tx1">
                  <a:lumMod val="85000"/>
                  <a:lumOff val="15000"/>
                </a:schemeClr>
              </a:solidFill>
            </a:endParaRPr>
          </a:p>
        </p:txBody>
      </p:sp>
      <p:sp>
        <p:nvSpPr>
          <p:cNvPr id="1946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F3C95434-AEF1-4A82-B727-917C47220FAF}" type="slidenum">
              <a:rPr lang="en-US" altLang="en-US" sz="900" smtClean="0">
                <a:solidFill>
                  <a:srgbClr val="898989"/>
                </a:solidFill>
              </a:rPr>
              <a:pPr/>
              <a:t>3</a:t>
            </a:fld>
            <a:endParaRPr lang="en-US" altLang="en-US" sz="900">
              <a:solidFill>
                <a:srgbClr val="898989"/>
              </a:solidFill>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1"/>
          <p:cNvSpPr txBox="1">
            <a:spLocks noChangeArrowheads="1"/>
          </p:cNvSpPr>
          <p:nvPr/>
        </p:nvSpPr>
        <p:spPr bwMode="auto">
          <a:xfrm>
            <a:off x="1143000" y="730250"/>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600" b="1" dirty="0">
                <a:latin typeface="+mn-lt"/>
                <a:ea typeface="Microsoft YaHei" panose="020B0503020204020204" pitchFamily="34" charset="-122"/>
              </a:rPr>
              <a:t>Changing Permissions </a:t>
            </a:r>
          </a:p>
        </p:txBody>
      </p:sp>
      <p:sp>
        <p:nvSpPr>
          <p:cNvPr id="61443" name="Text Box 2"/>
          <p:cNvSpPr txBox="1">
            <a:spLocks noChangeArrowheads="1"/>
          </p:cNvSpPr>
          <p:nvPr/>
        </p:nvSpPr>
        <p:spPr bwMode="auto">
          <a:xfrm>
            <a:off x="1143000" y="1828800"/>
            <a:ext cx="6938962" cy="354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spcBef>
                <a:spcPts val="600"/>
              </a:spcBef>
              <a:buSzPct val="110000"/>
              <a:buFont typeface="Arial" panose="020B0604020202020204" pitchFamily="34" charset="0"/>
              <a:buChar char="•"/>
            </a:pPr>
            <a:r>
              <a:rPr lang="en-US" altLang="en-US" dirty="0">
                <a:solidFill>
                  <a:srgbClr val="000000"/>
                </a:solidFill>
                <a:latin typeface="Calibri Light" panose="020F0302020204030204" pitchFamily="34" charset="0"/>
                <a:ea typeface="Microsoft YaHei" panose="020B0503020204020204" pitchFamily="34" charset="-122"/>
              </a:rPr>
              <a:t>The </a:t>
            </a:r>
            <a:r>
              <a:rPr lang="en-US" altLang="en-US" b="1" dirty="0" err="1">
                <a:solidFill>
                  <a:srgbClr val="000000"/>
                </a:solidFill>
                <a:latin typeface="Calibri Light" panose="020F0302020204030204" pitchFamily="34" charset="0"/>
                <a:ea typeface="Microsoft YaHei" panose="020B0503020204020204" pitchFamily="34" charset="-122"/>
              </a:rPr>
              <a:t>chmod</a:t>
            </a:r>
            <a:r>
              <a:rPr lang="en-US" altLang="en-US" dirty="0">
                <a:solidFill>
                  <a:srgbClr val="000000"/>
                </a:solidFill>
                <a:latin typeface="Calibri Light" panose="020F0302020204030204" pitchFamily="34" charset="0"/>
                <a:ea typeface="Microsoft YaHei" panose="020B0503020204020204" pitchFamily="34" charset="-122"/>
              </a:rPr>
              <a:t> command changes the permissions associated with a file or directory.</a:t>
            </a:r>
          </a:p>
          <a:p>
            <a:pPr eaLnBrk="1" hangingPunct="1">
              <a:spcBef>
                <a:spcPts val="600"/>
              </a:spcBef>
              <a:buSzPct val="110000"/>
              <a:buFont typeface="Arial" panose="020B0604020202020204" pitchFamily="34" charset="0"/>
              <a:buChar char="•"/>
            </a:pPr>
            <a:r>
              <a:rPr lang="en-US" altLang="en-US" dirty="0">
                <a:solidFill>
                  <a:srgbClr val="000000"/>
                </a:solidFill>
                <a:latin typeface="Calibri Light" panose="020F0302020204030204" pitchFamily="34" charset="0"/>
                <a:ea typeface="Microsoft YaHei" panose="020B0503020204020204" pitchFamily="34" charset="-122"/>
              </a:rPr>
              <a:t>There are a number of forms of </a:t>
            </a:r>
            <a:r>
              <a:rPr lang="en-US" altLang="en-US" dirty="0" err="1">
                <a:solidFill>
                  <a:srgbClr val="000000"/>
                </a:solidFill>
                <a:latin typeface="Calibri Light" panose="020F0302020204030204" pitchFamily="34" charset="0"/>
                <a:ea typeface="Microsoft YaHei" panose="020B0503020204020204" pitchFamily="34" charset="-122"/>
              </a:rPr>
              <a:t>chmod</a:t>
            </a:r>
            <a:r>
              <a:rPr lang="en-US" altLang="en-US" dirty="0">
                <a:solidFill>
                  <a:srgbClr val="000000"/>
                </a:solidFill>
                <a:latin typeface="Calibri Light" panose="020F0302020204030204" pitchFamily="34" charset="0"/>
                <a:ea typeface="Microsoft YaHei" panose="020B0503020204020204" pitchFamily="34" charset="-122"/>
              </a:rPr>
              <a:t>. This is the simplest:</a:t>
            </a:r>
          </a:p>
          <a:p>
            <a:pPr lvl="1" eaLnBrk="1" hangingPunct="1">
              <a:spcBef>
                <a:spcPts val="600"/>
              </a:spcBef>
              <a:buSzPct val="110000"/>
              <a:buFont typeface="Arial" panose="020B0604020202020204" pitchFamily="34" charset="0"/>
              <a:buChar char="•"/>
            </a:pPr>
            <a:r>
              <a:rPr lang="en-US" altLang="en-US" dirty="0" err="1">
                <a:solidFill>
                  <a:srgbClr val="000000"/>
                </a:solidFill>
                <a:latin typeface="Calibri Light" panose="020F0302020204030204" pitchFamily="34" charset="0"/>
                <a:ea typeface="Microsoft YaHei" panose="020B0503020204020204" pitchFamily="34" charset="-122"/>
              </a:rPr>
              <a:t>chmod</a:t>
            </a:r>
            <a:r>
              <a:rPr lang="en-US" altLang="en-US" dirty="0">
                <a:solidFill>
                  <a:srgbClr val="000000"/>
                </a:solidFill>
                <a:latin typeface="Calibri Light" panose="020F0302020204030204" pitchFamily="34" charset="0"/>
                <a:ea typeface="Microsoft YaHei" panose="020B0503020204020204" pitchFamily="34" charset="-122"/>
              </a:rPr>
              <a:t> mode file</a:t>
            </a:r>
          </a:p>
          <a:p>
            <a:pPr eaLnBrk="1" hangingPunct="1">
              <a:spcBef>
                <a:spcPts val="600"/>
              </a:spcBef>
              <a:buSzPct val="110000"/>
              <a:buFont typeface="Arial" panose="020B0604020202020204" pitchFamily="34" charset="0"/>
              <a:buChar char="•"/>
            </a:pPr>
            <a:r>
              <a:rPr lang="en-US" altLang="en-US" dirty="0">
                <a:solidFill>
                  <a:srgbClr val="000000"/>
                </a:solidFill>
                <a:latin typeface="Calibri Light" panose="020F0302020204030204" pitchFamily="34" charset="0"/>
                <a:ea typeface="Microsoft YaHei" panose="020B0503020204020204" pitchFamily="34" charset="-122"/>
              </a:rPr>
              <a:t>Examples follow on the next slides.</a:t>
            </a:r>
          </a:p>
        </p:txBody>
      </p:sp>
      <p:sp>
        <p:nvSpPr>
          <p:cNvPr id="6144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208B77AB-FAF9-4C3A-B0FF-9E48400FA573}" type="slidenum">
              <a:rPr lang="en-US" altLang="en-US" sz="900">
                <a:solidFill>
                  <a:srgbClr val="898989"/>
                </a:solidFill>
              </a:rPr>
              <a:pPr/>
              <a:t>30</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1031043" y="0"/>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err="1">
                <a:latin typeface="+mn-lt"/>
                <a:ea typeface="Microsoft YaHei" panose="020B0503020204020204" pitchFamily="34" charset="-122"/>
              </a:rPr>
              <a:t>chmod</a:t>
            </a:r>
            <a:r>
              <a:rPr lang="en-US" altLang="en-US" sz="3300" b="1" dirty="0">
                <a:latin typeface="+mn-lt"/>
                <a:ea typeface="Microsoft YaHei" panose="020B0503020204020204" pitchFamily="34" charset="-122"/>
              </a:rPr>
              <a:t> – numeric modes</a:t>
            </a:r>
            <a:r>
              <a:rPr lang="en-US" altLang="en-US" sz="3300" dirty="0">
                <a:solidFill>
                  <a:srgbClr val="50B4C8"/>
                </a:solidFill>
                <a:latin typeface="Calibri Light" panose="020F0302020204030204" pitchFamily="34" charset="0"/>
                <a:ea typeface="Microsoft YaHei" panose="020B0503020204020204" pitchFamily="34" charset="-122"/>
              </a:rPr>
              <a:t>	</a:t>
            </a:r>
          </a:p>
        </p:txBody>
      </p:sp>
      <p:sp>
        <p:nvSpPr>
          <p:cNvPr id="89091" name="Text Box 2"/>
          <p:cNvSpPr txBox="1">
            <a:spLocks noChangeArrowheads="1"/>
          </p:cNvSpPr>
          <p:nvPr/>
        </p:nvSpPr>
        <p:spPr bwMode="auto">
          <a:xfrm>
            <a:off x="1031043" y="793749"/>
            <a:ext cx="7493000" cy="592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1pPr>
            <a:lvl2pPr marL="739775" indent="-28257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9pPr>
          </a:lstStyle>
          <a:p>
            <a:pPr marL="342900" indent="-342900" defTabSz="342900" eaLnBrk="1" fontAlgn="auto" hangingPunct="1">
              <a:spcBef>
                <a:spcPts val="525"/>
              </a:spcBef>
              <a:spcAft>
                <a:spcPts val="0"/>
              </a:spcAft>
              <a:buClrTx/>
              <a:buSzPct val="126000"/>
              <a:buFont typeface="Arial" panose="020B0604020202020204" pitchFamily="34" charset="0"/>
              <a:buChar char="•"/>
              <a:defRPr/>
            </a:pPr>
            <a:r>
              <a:rPr lang="en-US" altLang="en-US" dirty="0">
                <a:solidFill>
                  <a:schemeClr val="tx1"/>
                </a:solidFill>
                <a:latin typeface="+mn-lt"/>
              </a:rPr>
              <a:t>Consider permission for each set of users (user, group, other) as a 3-bit #</a:t>
            </a:r>
          </a:p>
          <a:p>
            <a:pPr marL="685800" lvl="1" indent="-342900" defTabSz="342900" eaLnBrk="1" fontAlgn="auto" hangingPunct="1">
              <a:spcBef>
                <a:spcPts val="450"/>
              </a:spcBef>
              <a:spcAft>
                <a:spcPts val="0"/>
              </a:spcAft>
              <a:buClrTx/>
              <a:buSzPct val="60000"/>
              <a:buFont typeface="Arial" panose="020B0604020202020204" pitchFamily="34" charset="0"/>
              <a:buChar char="•"/>
              <a:defRPr/>
            </a:pPr>
            <a:r>
              <a:rPr lang="en-US" altLang="en-US" dirty="0">
                <a:solidFill>
                  <a:schemeClr val="tx1"/>
                </a:solidFill>
                <a:latin typeface="+mn-lt"/>
              </a:rPr>
              <a:t>r – 4</a:t>
            </a:r>
          </a:p>
          <a:p>
            <a:pPr marL="685800" lvl="1" indent="-342900" defTabSz="342900" eaLnBrk="1" fontAlgn="auto" hangingPunct="1">
              <a:spcBef>
                <a:spcPts val="450"/>
              </a:spcBef>
              <a:spcAft>
                <a:spcPts val="0"/>
              </a:spcAft>
              <a:buClrTx/>
              <a:buSzPct val="60000"/>
              <a:buFont typeface="Arial" panose="020B0604020202020204" pitchFamily="34" charset="0"/>
              <a:buChar char="•"/>
              <a:defRPr/>
            </a:pPr>
            <a:r>
              <a:rPr lang="en-US" altLang="en-US" dirty="0">
                <a:solidFill>
                  <a:schemeClr val="tx1"/>
                </a:solidFill>
                <a:latin typeface="+mn-lt"/>
              </a:rPr>
              <a:t>w – 2</a:t>
            </a:r>
          </a:p>
          <a:p>
            <a:pPr marL="685800" lvl="1" indent="-342900" defTabSz="342900" eaLnBrk="1" fontAlgn="auto" hangingPunct="1">
              <a:spcBef>
                <a:spcPts val="450"/>
              </a:spcBef>
              <a:spcAft>
                <a:spcPts val="0"/>
              </a:spcAft>
              <a:buClrTx/>
              <a:buSzPct val="60000"/>
              <a:buFont typeface="Arial" panose="020B0604020202020204" pitchFamily="34" charset="0"/>
              <a:buChar char="•"/>
              <a:defRPr/>
            </a:pPr>
            <a:r>
              <a:rPr lang="en-US" altLang="en-US" dirty="0">
                <a:solidFill>
                  <a:schemeClr val="tx1"/>
                </a:solidFill>
                <a:latin typeface="+mn-lt"/>
              </a:rPr>
              <a:t>x – 1</a:t>
            </a:r>
          </a:p>
          <a:p>
            <a:pPr marL="342900" indent="-342900" defTabSz="342900" eaLnBrk="1" fontAlgn="auto" hangingPunct="1">
              <a:spcBef>
                <a:spcPts val="525"/>
              </a:spcBef>
              <a:spcAft>
                <a:spcPts val="0"/>
              </a:spcAft>
              <a:buClrTx/>
              <a:buSzPct val="126000"/>
              <a:buFont typeface="Arial" panose="020B0604020202020204" pitchFamily="34" charset="0"/>
              <a:buChar char="•"/>
              <a:defRPr/>
            </a:pPr>
            <a:r>
              <a:rPr lang="en-US" altLang="en-US" dirty="0">
                <a:solidFill>
                  <a:schemeClr val="tx1"/>
                </a:solidFill>
                <a:latin typeface="+mn-lt"/>
              </a:rPr>
              <a:t>A permission (mode) for all 3 classes is a 3-digit octal #</a:t>
            </a:r>
          </a:p>
          <a:p>
            <a:pPr marL="685800" lvl="1" indent="-342900" defTabSz="342900" eaLnBrk="1" fontAlgn="auto" hangingPunct="1">
              <a:spcBef>
                <a:spcPts val="450"/>
              </a:spcBef>
              <a:spcAft>
                <a:spcPts val="0"/>
              </a:spcAft>
              <a:buClrTx/>
              <a:buSzPct val="60000"/>
              <a:buFont typeface="Arial" panose="020B0604020202020204" pitchFamily="34" charset="0"/>
              <a:buChar char="•"/>
              <a:defRPr/>
            </a:pPr>
            <a:r>
              <a:rPr lang="en-US" altLang="en-US" dirty="0">
                <a:solidFill>
                  <a:schemeClr val="tx1"/>
                </a:solidFill>
                <a:latin typeface="+mn-lt"/>
              </a:rPr>
              <a:t>755 – </a:t>
            </a:r>
            <a:r>
              <a:rPr lang="en-US" altLang="en-US" dirty="0" err="1">
                <a:solidFill>
                  <a:schemeClr val="tx1"/>
                </a:solidFill>
                <a:latin typeface="+mn-lt"/>
              </a:rPr>
              <a:t>rwx</a:t>
            </a:r>
            <a:r>
              <a:rPr lang="en-US" altLang="en-US" dirty="0">
                <a:solidFill>
                  <a:schemeClr val="tx1"/>
                </a:solidFill>
                <a:latin typeface="+mn-lt"/>
              </a:rPr>
              <a:t> r-x </a:t>
            </a:r>
            <a:r>
              <a:rPr lang="en-US" altLang="en-US" dirty="0" err="1">
                <a:solidFill>
                  <a:schemeClr val="tx1"/>
                </a:solidFill>
                <a:latin typeface="+mn-lt"/>
              </a:rPr>
              <a:t>r-x</a:t>
            </a:r>
            <a:r>
              <a:rPr lang="en-US" altLang="en-US" dirty="0">
                <a:solidFill>
                  <a:schemeClr val="tx1"/>
                </a:solidFill>
                <a:latin typeface="+mn-lt"/>
              </a:rPr>
              <a:t> (user: read/write/execute, </a:t>
            </a:r>
            <a:r>
              <a:rPr lang="en-US" altLang="en-US" dirty="0" err="1">
                <a:solidFill>
                  <a:schemeClr val="tx1"/>
                </a:solidFill>
                <a:latin typeface="+mn-lt"/>
              </a:rPr>
              <a:t>group:read</a:t>
            </a:r>
            <a:r>
              <a:rPr lang="en-US" altLang="en-US" dirty="0">
                <a:solidFill>
                  <a:schemeClr val="tx1"/>
                </a:solidFill>
                <a:latin typeface="+mn-lt"/>
              </a:rPr>
              <a:t>/execute, </a:t>
            </a:r>
            <a:r>
              <a:rPr lang="en-US" altLang="en-US" dirty="0" err="1">
                <a:solidFill>
                  <a:schemeClr val="tx1"/>
                </a:solidFill>
                <a:latin typeface="+mn-lt"/>
              </a:rPr>
              <a:t>others:read</a:t>
            </a:r>
            <a:r>
              <a:rPr lang="en-US" altLang="en-US" dirty="0">
                <a:solidFill>
                  <a:schemeClr val="tx1"/>
                </a:solidFill>
                <a:latin typeface="+mn-lt"/>
              </a:rPr>
              <a:t>/execute)</a:t>
            </a:r>
          </a:p>
          <a:p>
            <a:pPr marL="685800" lvl="1" indent="-342900" defTabSz="342900" eaLnBrk="1" fontAlgn="auto" hangingPunct="1">
              <a:spcBef>
                <a:spcPts val="450"/>
              </a:spcBef>
              <a:spcAft>
                <a:spcPts val="0"/>
              </a:spcAft>
              <a:buClrTx/>
              <a:buSzPct val="60000"/>
              <a:buFont typeface="Arial" panose="020B0604020202020204" pitchFamily="34" charset="0"/>
              <a:buChar char="•"/>
              <a:defRPr/>
            </a:pPr>
            <a:r>
              <a:rPr lang="en-US" altLang="en-US" dirty="0">
                <a:solidFill>
                  <a:schemeClr val="tx1"/>
                </a:solidFill>
                <a:latin typeface="+mn-lt"/>
              </a:rPr>
              <a:t>Example:  &gt; </a:t>
            </a:r>
            <a:r>
              <a:rPr lang="en-US" altLang="en-US" b="1" dirty="0" err="1">
                <a:solidFill>
                  <a:schemeClr val="tx1"/>
                </a:solidFill>
                <a:latin typeface="+mn-lt"/>
              </a:rPr>
              <a:t>chmod</a:t>
            </a:r>
            <a:r>
              <a:rPr lang="en-US" altLang="en-US" b="1" dirty="0">
                <a:solidFill>
                  <a:schemeClr val="tx1"/>
                </a:solidFill>
                <a:latin typeface="+mn-lt"/>
              </a:rPr>
              <a:t> 755 lab1.c</a:t>
            </a:r>
          </a:p>
          <a:p>
            <a:pPr marL="514350" lvl="1" indent="-171450" defTabSz="342900" eaLnBrk="1" fontAlgn="auto" hangingPunct="1">
              <a:spcBef>
                <a:spcPts val="450"/>
              </a:spcBef>
              <a:spcAft>
                <a:spcPts val="0"/>
              </a:spcAft>
              <a:buClrTx/>
              <a:buSzPct val="60000"/>
              <a:buFont typeface="Arial" panose="020B0604020202020204" pitchFamily="34" charset="0"/>
              <a:buChar char="•"/>
              <a:defRPr/>
            </a:pPr>
            <a:endParaRPr lang="en-US" altLang="en-US" sz="1100" b="1" dirty="0">
              <a:solidFill>
                <a:schemeClr val="tx1"/>
              </a:solidFill>
              <a:latin typeface="+mn-lt"/>
            </a:endParaRPr>
          </a:p>
          <a:p>
            <a:pPr marL="685800" lvl="1" indent="-342900" defTabSz="342900" eaLnBrk="1" fontAlgn="auto" hangingPunct="1">
              <a:spcBef>
                <a:spcPts val="450"/>
              </a:spcBef>
              <a:spcAft>
                <a:spcPts val="0"/>
              </a:spcAft>
              <a:buClrTx/>
              <a:buSzPct val="60000"/>
              <a:buFont typeface="Arial" panose="020B0604020202020204" pitchFamily="34" charset="0"/>
              <a:buChar char="•"/>
              <a:defRPr/>
            </a:pPr>
            <a:r>
              <a:rPr lang="en-US" altLang="en-US" dirty="0">
                <a:solidFill>
                  <a:schemeClr val="tx1"/>
                </a:solidFill>
                <a:latin typeface="+mn-lt"/>
              </a:rPr>
              <a:t>644 – </a:t>
            </a:r>
            <a:r>
              <a:rPr lang="en-US" altLang="en-US" dirty="0" err="1">
                <a:solidFill>
                  <a:schemeClr val="tx1"/>
                </a:solidFill>
                <a:latin typeface="+mn-lt"/>
              </a:rPr>
              <a:t>rw</a:t>
            </a:r>
            <a:r>
              <a:rPr lang="en-US" altLang="en-US" dirty="0">
                <a:solidFill>
                  <a:schemeClr val="tx1"/>
                </a:solidFill>
                <a:latin typeface="+mn-lt"/>
              </a:rPr>
              <a:t>- r— r– (user: read/write, </a:t>
            </a:r>
            <a:r>
              <a:rPr lang="en-US" altLang="en-US" dirty="0" err="1">
                <a:solidFill>
                  <a:schemeClr val="tx1"/>
                </a:solidFill>
                <a:latin typeface="+mn-lt"/>
              </a:rPr>
              <a:t>group:read</a:t>
            </a:r>
            <a:r>
              <a:rPr lang="en-US" altLang="en-US" dirty="0">
                <a:solidFill>
                  <a:schemeClr val="tx1"/>
                </a:solidFill>
                <a:latin typeface="+mn-lt"/>
              </a:rPr>
              <a:t>, </a:t>
            </a:r>
            <a:r>
              <a:rPr lang="en-US" altLang="en-US" dirty="0" err="1">
                <a:solidFill>
                  <a:schemeClr val="tx1"/>
                </a:solidFill>
                <a:latin typeface="+mn-lt"/>
              </a:rPr>
              <a:t>others:read</a:t>
            </a:r>
            <a:r>
              <a:rPr lang="en-US" altLang="en-US" dirty="0">
                <a:solidFill>
                  <a:schemeClr val="tx1"/>
                </a:solidFill>
                <a:latin typeface="+mn-lt"/>
              </a:rPr>
              <a:t>)</a:t>
            </a:r>
          </a:p>
          <a:p>
            <a:pPr marL="600075" lvl="1" indent="-257175" defTabSz="342900" eaLnBrk="1" fontAlgn="auto" hangingPunct="1">
              <a:spcBef>
                <a:spcPts val="450"/>
              </a:spcBef>
              <a:spcAft>
                <a:spcPts val="0"/>
              </a:spcAft>
              <a:buClrTx/>
              <a:buSzPct val="60000"/>
              <a:buFont typeface="Arial" panose="020B0604020202020204" pitchFamily="34" charset="0"/>
              <a:buChar char="•"/>
              <a:defRPr/>
            </a:pPr>
            <a:endParaRPr lang="en-US" altLang="en-US" sz="1100" dirty="0">
              <a:solidFill>
                <a:schemeClr val="tx1"/>
              </a:solidFill>
              <a:latin typeface="+mn-lt"/>
            </a:endParaRPr>
          </a:p>
          <a:p>
            <a:pPr marL="685800" lvl="1" indent="-342900" defTabSz="342900" eaLnBrk="1" fontAlgn="auto" hangingPunct="1">
              <a:spcBef>
                <a:spcPts val="450"/>
              </a:spcBef>
              <a:spcAft>
                <a:spcPts val="0"/>
              </a:spcAft>
              <a:buClrTx/>
              <a:buSzPct val="60000"/>
              <a:buFont typeface="Arial" panose="020B0604020202020204" pitchFamily="34" charset="0"/>
              <a:buChar char="•"/>
              <a:defRPr/>
            </a:pPr>
            <a:r>
              <a:rPr lang="en-US" altLang="en-US" dirty="0">
                <a:solidFill>
                  <a:schemeClr val="tx1"/>
                </a:solidFill>
                <a:latin typeface="+mn-lt"/>
              </a:rPr>
              <a:t>700 – </a:t>
            </a:r>
            <a:r>
              <a:rPr lang="en-US" altLang="en-US" dirty="0" err="1">
                <a:solidFill>
                  <a:schemeClr val="tx1"/>
                </a:solidFill>
                <a:latin typeface="+mn-lt"/>
              </a:rPr>
              <a:t>rwx</a:t>
            </a:r>
            <a:r>
              <a:rPr lang="en-US" altLang="en-US">
                <a:solidFill>
                  <a:schemeClr val="tx1"/>
                </a:solidFill>
                <a:latin typeface="+mn-lt"/>
              </a:rPr>
              <a:t> --- --- </a:t>
            </a:r>
            <a:r>
              <a:rPr lang="en-US" altLang="en-US" dirty="0">
                <a:solidFill>
                  <a:schemeClr val="tx1"/>
                </a:solidFill>
                <a:latin typeface="+mn-lt"/>
              </a:rPr>
              <a:t>(user: read/write/execute, group: no access, others: no access)</a:t>
            </a:r>
          </a:p>
          <a:p>
            <a:pPr marL="342900" lvl="1" indent="0" defTabSz="342900" eaLnBrk="1" fontAlgn="auto" hangingPunct="1">
              <a:spcBef>
                <a:spcPts val="450"/>
              </a:spcBef>
              <a:spcAft>
                <a:spcPts val="0"/>
              </a:spcAft>
              <a:buClr>
                <a:srgbClr val="40458C"/>
              </a:buClr>
              <a:buSzPct val="60000"/>
              <a:defRPr/>
            </a:pPr>
            <a:endParaRPr lang="en-US" altLang="en-US" sz="1800" dirty="0">
              <a:solidFill>
                <a:srgbClr val="40458C"/>
              </a:solidFill>
              <a:latin typeface="Calibri Light" panose="020F0302020204030204"/>
            </a:endParaRPr>
          </a:p>
        </p:txBody>
      </p:sp>
      <p:sp>
        <p:nvSpPr>
          <p:cNvPr id="6349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BE706C53-B50D-477D-A890-89F17778C4A5}" type="slidenum">
              <a:rPr lang="en-US" altLang="en-US" sz="900">
                <a:solidFill>
                  <a:srgbClr val="898989"/>
                </a:solidFill>
              </a:rPr>
              <a:pPr/>
              <a:t>31</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1"/>
          <p:cNvSpPr txBox="1">
            <a:spLocks noChangeArrowheads="1"/>
          </p:cNvSpPr>
          <p:nvPr/>
        </p:nvSpPr>
        <p:spPr bwMode="auto">
          <a:xfrm>
            <a:off x="1143000" y="407988"/>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err="1">
                <a:latin typeface="+mn-lt"/>
                <a:ea typeface="Microsoft YaHei" panose="020B0503020204020204" pitchFamily="34" charset="-122"/>
              </a:rPr>
              <a:t>chmod</a:t>
            </a:r>
            <a:r>
              <a:rPr lang="en-US" altLang="en-US" sz="3300" b="1" dirty="0">
                <a:latin typeface="+mn-lt"/>
                <a:ea typeface="Microsoft YaHei" panose="020B0503020204020204" pitchFamily="34" charset="-122"/>
              </a:rPr>
              <a:t> – symbolic modes</a:t>
            </a:r>
          </a:p>
        </p:txBody>
      </p:sp>
      <p:sp>
        <p:nvSpPr>
          <p:cNvPr id="93187" name="Text Box 2"/>
          <p:cNvSpPr txBox="1">
            <a:spLocks noChangeArrowheads="1"/>
          </p:cNvSpPr>
          <p:nvPr/>
        </p:nvSpPr>
        <p:spPr bwMode="auto">
          <a:xfrm>
            <a:off x="1066800" y="1372457"/>
            <a:ext cx="7696200"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1pPr>
            <a:lvl2pPr indent="-28257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9pPr>
          </a:lstStyle>
          <a:p>
            <a:pPr marL="457200" indent="-457200" defTabSz="342900" eaLnBrk="1" fontAlgn="auto" hangingPunct="1">
              <a:spcBef>
                <a:spcPts val="675"/>
              </a:spcBef>
              <a:spcAft>
                <a:spcPts val="0"/>
              </a:spcAft>
              <a:buClrTx/>
              <a:buSzPct val="98000"/>
              <a:buFont typeface="Arial" panose="020B0604020202020204" pitchFamily="34" charset="0"/>
              <a:buChar char="•"/>
              <a:defRPr/>
            </a:pPr>
            <a:r>
              <a:rPr lang="en-US" altLang="en-US" sz="2800" dirty="0">
                <a:solidFill>
                  <a:schemeClr val="tx1"/>
                </a:solidFill>
                <a:latin typeface="+mn-lt"/>
              </a:rPr>
              <a:t>Can be used to set, add, or remove permissions</a:t>
            </a:r>
          </a:p>
          <a:p>
            <a:pPr marL="457200" indent="-457200" defTabSz="342900" eaLnBrk="1" fontAlgn="auto" hangingPunct="1">
              <a:spcBef>
                <a:spcPts val="675"/>
              </a:spcBef>
              <a:spcAft>
                <a:spcPts val="0"/>
              </a:spcAft>
              <a:buClrTx/>
              <a:buSzPct val="98000"/>
              <a:buFont typeface="Arial" panose="020B0604020202020204" pitchFamily="34" charset="0"/>
              <a:buChar char="•"/>
              <a:defRPr/>
            </a:pPr>
            <a:r>
              <a:rPr lang="en-US" altLang="en-US" sz="2800" dirty="0">
                <a:solidFill>
                  <a:schemeClr val="tx1"/>
                </a:solidFill>
                <a:latin typeface="+mn-lt"/>
              </a:rPr>
              <a:t>Mode has the following form:</a:t>
            </a:r>
          </a:p>
          <a:p>
            <a:pPr marL="470694" indent="-457200" algn="ctr" defTabSz="342900" eaLnBrk="1" fontAlgn="auto" hangingPunct="1">
              <a:spcBef>
                <a:spcPts val="600"/>
              </a:spcBef>
              <a:spcAft>
                <a:spcPts val="0"/>
              </a:spcAft>
              <a:buClrTx/>
              <a:buSzPct val="60000"/>
              <a:buFont typeface="Arial" panose="020B0604020202020204" pitchFamily="34" charset="0"/>
              <a:buChar char="•"/>
              <a:defRPr/>
            </a:pPr>
            <a:r>
              <a:rPr lang="en-US" altLang="en-US" sz="2800" b="1" dirty="0">
                <a:solidFill>
                  <a:schemeClr val="tx1"/>
                </a:solidFill>
                <a:latin typeface="+mn-lt"/>
              </a:rPr>
              <a:t>[</a:t>
            </a:r>
            <a:r>
              <a:rPr lang="en-US" altLang="en-US" sz="2800" b="1" dirty="0" err="1">
                <a:solidFill>
                  <a:schemeClr val="tx1"/>
                </a:solidFill>
                <a:latin typeface="+mn-lt"/>
              </a:rPr>
              <a:t>ugoa</a:t>
            </a:r>
            <a:r>
              <a:rPr lang="en-US" altLang="en-US" sz="2800" b="1" dirty="0">
                <a:solidFill>
                  <a:schemeClr val="tx1"/>
                </a:solidFill>
                <a:latin typeface="+mn-lt"/>
              </a:rPr>
              <a:t>][+-=][</a:t>
            </a:r>
            <a:r>
              <a:rPr lang="en-US" altLang="en-US" sz="2800" b="1" dirty="0" err="1">
                <a:solidFill>
                  <a:schemeClr val="tx1"/>
                </a:solidFill>
                <a:latin typeface="+mn-lt"/>
              </a:rPr>
              <a:t>rwx</a:t>
            </a:r>
            <a:r>
              <a:rPr lang="en-US" altLang="en-US" sz="2800" b="1" dirty="0">
                <a:solidFill>
                  <a:schemeClr val="tx1"/>
                </a:solidFill>
                <a:latin typeface="+mn-lt"/>
              </a:rPr>
              <a:t>]</a:t>
            </a:r>
          </a:p>
          <a:p>
            <a:pPr marL="13494" indent="0" algn="ctr" defTabSz="342900" eaLnBrk="1" fontAlgn="auto" hangingPunct="1">
              <a:spcBef>
                <a:spcPts val="600"/>
              </a:spcBef>
              <a:spcAft>
                <a:spcPts val="0"/>
              </a:spcAft>
              <a:buClrTx/>
              <a:buSzPct val="60000"/>
              <a:defRPr/>
            </a:pPr>
            <a:endParaRPr lang="en-US" altLang="en-US" sz="2800" b="1" dirty="0">
              <a:solidFill>
                <a:schemeClr val="tx1"/>
              </a:solidFill>
              <a:latin typeface="+mn-lt"/>
            </a:endParaRPr>
          </a:p>
          <a:p>
            <a:pPr marL="588169" lvl="1" indent="-457200" defTabSz="342900" eaLnBrk="1" fontAlgn="auto" hangingPunct="1">
              <a:spcBef>
                <a:spcPts val="450"/>
              </a:spcBef>
              <a:spcAft>
                <a:spcPts val="0"/>
              </a:spcAft>
              <a:buClrTx/>
              <a:buSzPct val="60000"/>
              <a:buFont typeface="Arial" panose="020B0604020202020204" pitchFamily="34" charset="0"/>
              <a:buChar char="•"/>
              <a:defRPr/>
            </a:pPr>
            <a:r>
              <a:rPr lang="en-US" altLang="en-US" sz="2800" dirty="0">
                <a:solidFill>
                  <a:schemeClr val="tx1"/>
                </a:solidFill>
                <a:latin typeface="+mn-lt"/>
              </a:rPr>
              <a:t>u </a:t>
            </a:r>
            <a:r>
              <a:rPr lang="en-US" altLang="en-US" sz="2800" b="1" dirty="0">
                <a:solidFill>
                  <a:schemeClr val="tx1"/>
                </a:solidFill>
                <a:latin typeface="+mn-lt"/>
              </a:rPr>
              <a:t>–</a:t>
            </a:r>
            <a:r>
              <a:rPr lang="en-US" altLang="en-US" sz="2800" dirty="0">
                <a:solidFill>
                  <a:schemeClr val="tx1"/>
                </a:solidFill>
                <a:latin typeface="+mn-lt"/>
              </a:rPr>
              <a:t> user      g </a:t>
            </a:r>
            <a:r>
              <a:rPr lang="en-US" altLang="en-US" sz="2800" b="1" dirty="0">
                <a:solidFill>
                  <a:schemeClr val="tx1"/>
                </a:solidFill>
                <a:latin typeface="+mn-lt"/>
              </a:rPr>
              <a:t>–</a:t>
            </a:r>
            <a:r>
              <a:rPr lang="en-US" altLang="en-US" sz="2800" dirty="0">
                <a:solidFill>
                  <a:schemeClr val="tx1"/>
                </a:solidFill>
                <a:latin typeface="+mn-lt"/>
              </a:rPr>
              <a:t> group       o </a:t>
            </a:r>
            <a:r>
              <a:rPr lang="en-US" altLang="en-US" sz="2800" b="1" dirty="0">
                <a:solidFill>
                  <a:schemeClr val="tx1"/>
                </a:solidFill>
                <a:latin typeface="+mn-lt"/>
              </a:rPr>
              <a:t>–</a:t>
            </a:r>
            <a:r>
              <a:rPr lang="en-US" altLang="en-US" sz="2800" dirty="0">
                <a:solidFill>
                  <a:schemeClr val="tx1"/>
                </a:solidFill>
                <a:latin typeface="+mn-lt"/>
              </a:rPr>
              <a:t> other      a </a:t>
            </a:r>
            <a:r>
              <a:rPr lang="en-US" altLang="en-US" sz="2800" b="1" dirty="0">
                <a:solidFill>
                  <a:schemeClr val="tx1"/>
                </a:solidFill>
                <a:latin typeface="+mn-lt"/>
              </a:rPr>
              <a:t>–</a:t>
            </a:r>
            <a:r>
              <a:rPr lang="en-US" altLang="en-US" sz="2800" dirty="0">
                <a:solidFill>
                  <a:schemeClr val="tx1"/>
                </a:solidFill>
                <a:latin typeface="+mn-lt"/>
              </a:rPr>
              <a:t> all</a:t>
            </a:r>
          </a:p>
          <a:p>
            <a:pPr marL="1045369" lvl="2" indent="-457200" defTabSz="342900" eaLnBrk="1" fontAlgn="auto" hangingPunct="1">
              <a:spcBef>
                <a:spcPts val="450"/>
              </a:spcBef>
              <a:spcAft>
                <a:spcPts val="0"/>
              </a:spcAft>
              <a:buClrTx/>
              <a:buSzPct val="60000"/>
              <a:buFont typeface="Arial" panose="020B0604020202020204" pitchFamily="34" charset="0"/>
              <a:buChar char="•"/>
              <a:defRPr/>
            </a:pPr>
            <a:r>
              <a:rPr lang="en-US" altLang="en-US" sz="2800" dirty="0">
                <a:solidFill>
                  <a:schemeClr val="tx1"/>
                </a:solidFill>
                <a:latin typeface="+mn-lt"/>
              </a:rPr>
              <a:t>+ add permission  </a:t>
            </a:r>
          </a:p>
          <a:p>
            <a:pPr marL="1045369" lvl="2" indent="-457200" defTabSz="342900" eaLnBrk="1" fontAlgn="auto" hangingPunct="1">
              <a:spcBef>
                <a:spcPts val="450"/>
              </a:spcBef>
              <a:spcAft>
                <a:spcPts val="0"/>
              </a:spcAft>
              <a:buClrTx/>
              <a:buSzPct val="60000"/>
              <a:buFont typeface="Arial" panose="020B0604020202020204" pitchFamily="34" charset="0"/>
              <a:buChar char="•"/>
              <a:defRPr/>
            </a:pPr>
            <a:r>
              <a:rPr lang="en-US" altLang="en-US" sz="2800" dirty="0">
                <a:solidFill>
                  <a:schemeClr val="tx1"/>
                </a:solidFill>
                <a:latin typeface="+mn-lt"/>
              </a:rPr>
              <a:t>- remove permission       </a:t>
            </a:r>
          </a:p>
          <a:p>
            <a:pPr marL="1045369" lvl="2" indent="-457200" defTabSz="342900" eaLnBrk="1" fontAlgn="auto" hangingPunct="1">
              <a:spcBef>
                <a:spcPts val="450"/>
              </a:spcBef>
              <a:spcAft>
                <a:spcPts val="0"/>
              </a:spcAft>
              <a:buClrTx/>
              <a:buSzPct val="60000"/>
              <a:buFont typeface="Arial" panose="020B0604020202020204" pitchFamily="34" charset="0"/>
              <a:buChar char="•"/>
              <a:defRPr/>
            </a:pPr>
            <a:r>
              <a:rPr lang="en-US" altLang="en-US" sz="2800" dirty="0">
                <a:solidFill>
                  <a:schemeClr val="tx1"/>
                </a:solidFill>
                <a:latin typeface="+mn-lt"/>
              </a:rPr>
              <a:t>= set permission</a:t>
            </a:r>
          </a:p>
        </p:txBody>
      </p:sp>
      <p:sp>
        <p:nvSpPr>
          <p:cNvPr id="6554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B78C8309-C646-4E1A-83DE-21FEE2FB4ADB}" type="slidenum">
              <a:rPr lang="en-US" altLang="en-US" sz="900">
                <a:solidFill>
                  <a:srgbClr val="898989"/>
                </a:solidFill>
              </a:rPr>
              <a:pPr/>
              <a:t>32</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1"/>
          <p:cNvSpPr txBox="1">
            <a:spLocks noChangeArrowheads="1"/>
          </p:cNvSpPr>
          <p:nvPr/>
        </p:nvSpPr>
        <p:spPr bwMode="auto">
          <a:xfrm>
            <a:off x="990600" y="457200"/>
            <a:ext cx="69342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err="1">
                <a:latin typeface="+mn-lt"/>
                <a:ea typeface="Microsoft YaHei" panose="020B0503020204020204" pitchFamily="34" charset="-122"/>
              </a:rPr>
              <a:t>chmod</a:t>
            </a:r>
            <a:r>
              <a:rPr lang="en-US" altLang="en-US" sz="3300" b="1" dirty="0">
                <a:latin typeface="+mn-lt"/>
                <a:ea typeface="Microsoft YaHei" panose="020B0503020204020204" pitchFamily="34" charset="-122"/>
              </a:rPr>
              <a:t> examples, symbolic mode</a:t>
            </a:r>
          </a:p>
        </p:txBody>
      </p:sp>
      <p:sp>
        <p:nvSpPr>
          <p:cNvPr id="89091" name="Text Box 2"/>
          <p:cNvSpPr txBox="1">
            <a:spLocks noChangeArrowheads="1"/>
          </p:cNvSpPr>
          <p:nvPr/>
        </p:nvSpPr>
        <p:spPr bwMode="auto">
          <a:xfrm>
            <a:off x="1371600" y="1184275"/>
            <a:ext cx="64770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9725"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tx1"/>
                </a:solidFill>
                <a:latin typeface="Times" panose="02020603050405020304" pitchFamily="18" charset="0"/>
                <a:ea typeface="ＭＳ Ｐゴシック" pitchFamily="34" charset="-128"/>
              </a:defRPr>
            </a:lvl9pPr>
          </a:lstStyle>
          <a:p>
            <a:pPr eaLnBrk="1" hangingPunct="1">
              <a:spcBef>
                <a:spcPts val="450"/>
              </a:spcBef>
              <a:buSzPct val="110000"/>
              <a:buFont typeface="Times New Roman" panose="02020603050405020304" pitchFamily="18" charset="0"/>
              <a:buNone/>
              <a:defRPr/>
            </a:pPr>
            <a:r>
              <a:rPr lang="en-US" altLang="en-US" sz="2800" dirty="0">
                <a:solidFill>
                  <a:srgbClr val="000000"/>
                </a:solidFill>
                <a:latin typeface="+mn-lt"/>
                <a:ea typeface="Microsoft YaHei" panose="020B0503020204020204" pitchFamily="34" charset="-122"/>
              </a:rPr>
              <a:t>$ </a:t>
            </a:r>
            <a:r>
              <a:rPr lang="en-US" altLang="en-US" sz="2800" b="1" dirty="0">
                <a:solidFill>
                  <a:srgbClr val="000000"/>
                </a:solidFill>
                <a:latin typeface="+mn-lt"/>
                <a:ea typeface="Microsoft YaHei" panose="020B0503020204020204" pitchFamily="34" charset="-122"/>
              </a:rPr>
              <a:t>ls -al foo</a:t>
            </a:r>
          </a:p>
          <a:p>
            <a:pPr eaLnBrk="1" hangingPunct="1">
              <a:spcBef>
                <a:spcPts val="450"/>
              </a:spcBef>
              <a:buSzPct val="110000"/>
              <a:buFont typeface="Times New Roman" panose="02020603050405020304" pitchFamily="18" charset="0"/>
              <a:buNone/>
              <a:defRPr/>
            </a:pPr>
            <a:r>
              <a:rPr lang="en-US" altLang="en-US" sz="2800" dirty="0">
                <a:solidFill>
                  <a:srgbClr val="000000"/>
                </a:solidFill>
                <a:latin typeface="+mn-lt"/>
                <a:ea typeface="Microsoft YaHei" panose="020B0503020204020204" pitchFamily="34" charset="-122"/>
              </a:rPr>
              <a:t>-</a:t>
            </a:r>
            <a:r>
              <a:rPr lang="en-US" altLang="en-US" sz="2800" dirty="0" err="1">
                <a:solidFill>
                  <a:srgbClr val="000000"/>
                </a:solidFill>
                <a:latin typeface="+mn-lt"/>
                <a:ea typeface="Microsoft YaHei" panose="020B0503020204020204" pitchFamily="34" charset="-122"/>
              </a:rPr>
              <a:t>rwx</a:t>
            </a:r>
            <a:r>
              <a:rPr lang="en-US" altLang="en-US" sz="2800" dirty="0">
                <a:solidFill>
                  <a:srgbClr val="000000"/>
                </a:solidFill>
                <a:latin typeface="+mn-lt"/>
                <a:ea typeface="Microsoft YaHei" panose="020B0503020204020204" pitchFamily="34" charset="-122"/>
              </a:rPr>
              <a:t> </a:t>
            </a:r>
            <a:r>
              <a:rPr lang="en-US" altLang="en-US" sz="2800" dirty="0" err="1">
                <a:solidFill>
                  <a:srgbClr val="000000"/>
                </a:solidFill>
                <a:latin typeface="+mn-lt"/>
                <a:ea typeface="Microsoft YaHei" panose="020B0503020204020204" pitchFamily="34" charset="-122"/>
              </a:rPr>
              <a:t>rwx</a:t>
            </a:r>
            <a:r>
              <a:rPr lang="en-US" altLang="en-US" sz="2800" dirty="0">
                <a:solidFill>
                  <a:srgbClr val="000000"/>
                </a:solidFill>
                <a:latin typeface="+mn-lt"/>
                <a:ea typeface="Microsoft YaHei" panose="020B0503020204020204" pitchFamily="34" charset="-122"/>
              </a:rPr>
              <a:t> --x   1 </a:t>
            </a:r>
            <a:r>
              <a:rPr lang="en-US" altLang="en-US" sz="2800" dirty="0" err="1">
                <a:solidFill>
                  <a:srgbClr val="000000"/>
                </a:solidFill>
                <a:latin typeface="+mn-lt"/>
                <a:ea typeface="Microsoft YaHei" panose="020B0503020204020204" pitchFamily="34" charset="-122"/>
              </a:rPr>
              <a:t>hollingd</a:t>
            </a:r>
            <a:r>
              <a:rPr lang="en-US" altLang="en-US" sz="2800" dirty="0">
                <a:solidFill>
                  <a:srgbClr val="000000"/>
                </a:solidFill>
                <a:latin typeface="+mn-lt"/>
                <a:ea typeface="Microsoft YaHei" panose="020B0503020204020204" pitchFamily="34" charset="-122"/>
              </a:rPr>
              <a:t> grads foo</a:t>
            </a:r>
          </a:p>
          <a:p>
            <a:pPr eaLnBrk="1" hangingPunct="1">
              <a:spcBef>
                <a:spcPts val="450"/>
              </a:spcBef>
              <a:buSzPct val="110000"/>
              <a:buFont typeface="Times New Roman" panose="02020603050405020304" pitchFamily="18" charset="0"/>
              <a:buNone/>
              <a:defRPr/>
            </a:pPr>
            <a:endParaRPr lang="en-US" altLang="en-US" sz="2800" dirty="0">
              <a:solidFill>
                <a:srgbClr val="000000"/>
              </a:solidFill>
              <a:latin typeface="+mn-lt"/>
              <a:ea typeface="Microsoft YaHei" panose="020B0503020204020204" pitchFamily="34" charset="-122"/>
            </a:endParaRPr>
          </a:p>
          <a:p>
            <a:pPr eaLnBrk="1" hangingPunct="1">
              <a:spcBef>
                <a:spcPts val="450"/>
              </a:spcBef>
              <a:buSzPct val="110000"/>
              <a:buFont typeface="Times New Roman" panose="02020603050405020304" pitchFamily="18" charset="0"/>
              <a:buNone/>
              <a:defRPr/>
            </a:pPr>
            <a:r>
              <a:rPr lang="en-US" altLang="en-US" sz="2800" dirty="0">
                <a:solidFill>
                  <a:srgbClr val="000000"/>
                </a:solidFill>
                <a:latin typeface="+mn-lt"/>
                <a:ea typeface="Microsoft YaHei" panose="020B0503020204020204" pitchFamily="34" charset="-122"/>
              </a:rPr>
              <a:t>$ </a:t>
            </a:r>
            <a:r>
              <a:rPr lang="en-US" altLang="en-US" sz="2800" b="1" dirty="0" err="1">
                <a:solidFill>
                  <a:srgbClr val="000000"/>
                </a:solidFill>
                <a:latin typeface="+mn-lt"/>
                <a:ea typeface="Microsoft YaHei" panose="020B0503020204020204" pitchFamily="34" charset="-122"/>
              </a:rPr>
              <a:t>chmod</a:t>
            </a:r>
            <a:r>
              <a:rPr lang="en-US" altLang="en-US" sz="2800" b="1" dirty="0">
                <a:solidFill>
                  <a:srgbClr val="000000"/>
                </a:solidFill>
                <a:latin typeface="+mn-lt"/>
                <a:ea typeface="Microsoft YaHei" panose="020B0503020204020204" pitchFamily="34" charset="-122"/>
              </a:rPr>
              <a:t> g-</a:t>
            </a:r>
            <a:r>
              <a:rPr lang="en-US" altLang="en-US" sz="2800" b="1" dirty="0" err="1">
                <a:solidFill>
                  <a:srgbClr val="000000"/>
                </a:solidFill>
                <a:latin typeface="+mn-lt"/>
                <a:ea typeface="Microsoft YaHei" panose="020B0503020204020204" pitchFamily="34" charset="-122"/>
              </a:rPr>
              <a:t>wx</a:t>
            </a:r>
            <a:r>
              <a:rPr lang="en-US" altLang="en-US" sz="2800" b="1" dirty="0">
                <a:solidFill>
                  <a:srgbClr val="000000"/>
                </a:solidFill>
                <a:latin typeface="+mn-lt"/>
                <a:ea typeface="Microsoft YaHei" panose="020B0503020204020204" pitchFamily="34" charset="-122"/>
              </a:rPr>
              <a:t> foo		</a:t>
            </a:r>
          </a:p>
          <a:p>
            <a:pPr eaLnBrk="1" hangingPunct="1">
              <a:spcBef>
                <a:spcPts val="450"/>
              </a:spcBef>
              <a:buSzPct val="110000"/>
              <a:buFont typeface="Times New Roman" panose="02020603050405020304" pitchFamily="18" charset="0"/>
              <a:buNone/>
              <a:defRPr/>
            </a:pPr>
            <a:r>
              <a:rPr lang="en-US" altLang="en-US" sz="2800" dirty="0">
                <a:solidFill>
                  <a:srgbClr val="000000"/>
                </a:solidFill>
                <a:latin typeface="+mn-lt"/>
                <a:ea typeface="Microsoft YaHei" panose="020B0503020204020204" pitchFamily="34" charset="-122"/>
              </a:rPr>
              <a:t>$ </a:t>
            </a:r>
            <a:r>
              <a:rPr lang="en-US" altLang="en-US" sz="2800" b="1" dirty="0">
                <a:solidFill>
                  <a:srgbClr val="000000"/>
                </a:solidFill>
                <a:latin typeface="+mn-lt"/>
                <a:ea typeface="Microsoft YaHei" panose="020B0503020204020204" pitchFamily="34" charset="-122"/>
              </a:rPr>
              <a:t>ls -al foo</a:t>
            </a:r>
          </a:p>
          <a:p>
            <a:pPr eaLnBrk="1" hangingPunct="1">
              <a:spcBef>
                <a:spcPts val="450"/>
              </a:spcBef>
              <a:buSzPct val="110000"/>
              <a:buFont typeface="Times New Roman" panose="02020603050405020304" pitchFamily="18" charset="0"/>
              <a:buNone/>
              <a:defRPr/>
            </a:pPr>
            <a:r>
              <a:rPr lang="en-US" altLang="en-US" sz="2800" dirty="0">
                <a:solidFill>
                  <a:srgbClr val="000000"/>
                </a:solidFill>
                <a:latin typeface="+mn-lt"/>
                <a:ea typeface="Microsoft YaHei" panose="020B0503020204020204" pitchFamily="34" charset="-122"/>
              </a:rPr>
              <a:t>-</a:t>
            </a:r>
            <a:r>
              <a:rPr lang="en-US" altLang="en-US" sz="2800" dirty="0" err="1">
                <a:solidFill>
                  <a:srgbClr val="000000"/>
                </a:solidFill>
                <a:latin typeface="+mn-lt"/>
                <a:ea typeface="Microsoft YaHei" panose="020B0503020204020204" pitchFamily="34" charset="-122"/>
              </a:rPr>
              <a:t>rwx</a:t>
            </a:r>
            <a:r>
              <a:rPr lang="en-US" altLang="en-US" sz="2800" dirty="0">
                <a:solidFill>
                  <a:srgbClr val="000000"/>
                </a:solidFill>
                <a:latin typeface="+mn-lt"/>
                <a:ea typeface="Microsoft YaHei" panose="020B0503020204020204" pitchFamily="34" charset="-122"/>
              </a:rPr>
              <a:t> r-- --x   1 </a:t>
            </a:r>
            <a:r>
              <a:rPr lang="en-US" altLang="en-US" sz="2800" dirty="0" err="1">
                <a:solidFill>
                  <a:srgbClr val="000000"/>
                </a:solidFill>
                <a:latin typeface="+mn-lt"/>
                <a:ea typeface="Microsoft YaHei" panose="020B0503020204020204" pitchFamily="34" charset="-122"/>
              </a:rPr>
              <a:t>hollingd</a:t>
            </a:r>
            <a:r>
              <a:rPr lang="en-US" altLang="en-US" sz="2800" dirty="0">
                <a:solidFill>
                  <a:srgbClr val="000000"/>
                </a:solidFill>
                <a:latin typeface="+mn-lt"/>
                <a:ea typeface="Microsoft YaHei" panose="020B0503020204020204" pitchFamily="34" charset="-122"/>
              </a:rPr>
              <a:t> grads foo</a:t>
            </a:r>
          </a:p>
          <a:p>
            <a:pPr eaLnBrk="1" hangingPunct="1">
              <a:spcBef>
                <a:spcPts val="450"/>
              </a:spcBef>
              <a:buSzPct val="110000"/>
              <a:buFont typeface="Times New Roman" panose="02020603050405020304" pitchFamily="18" charset="0"/>
              <a:buNone/>
              <a:defRPr/>
            </a:pPr>
            <a:endParaRPr lang="en-US" altLang="en-US" sz="2800" dirty="0">
              <a:solidFill>
                <a:srgbClr val="000000"/>
              </a:solidFill>
              <a:latin typeface="+mn-lt"/>
              <a:ea typeface="Microsoft YaHei" panose="020B0503020204020204" pitchFamily="34" charset="-122"/>
            </a:endParaRPr>
          </a:p>
          <a:p>
            <a:pPr eaLnBrk="1" hangingPunct="1">
              <a:spcBef>
                <a:spcPts val="450"/>
              </a:spcBef>
              <a:buSzPct val="110000"/>
              <a:buFont typeface="Times New Roman" panose="02020603050405020304" pitchFamily="18" charset="0"/>
              <a:buNone/>
              <a:defRPr/>
            </a:pPr>
            <a:r>
              <a:rPr lang="en-US" altLang="en-US" sz="2800" dirty="0">
                <a:solidFill>
                  <a:srgbClr val="000000"/>
                </a:solidFill>
                <a:latin typeface="+mn-lt"/>
                <a:ea typeface="Microsoft YaHei" panose="020B0503020204020204" pitchFamily="34" charset="-122"/>
              </a:rPr>
              <a:t>$ </a:t>
            </a:r>
            <a:r>
              <a:rPr lang="en-US" altLang="en-US" sz="2800" b="1" dirty="0" err="1">
                <a:solidFill>
                  <a:srgbClr val="000000"/>
                </a:solidFill>
                <a:latin typeface="+mn-lt"/>
                <a:ea typeface="Microsoft YaHei" panose="020B0503020204020204" pitchFamily="34" charset="-122"/>
              </a:rPr>
              <a:t>chmod</a:t>
            </a:r>
            <a:r>
              <a:rPr lang="en-US" altLang="en-US" sz="2800" b="1" dirty="0">
                <a:solidFill>
                  <a:srgbClr val="000000"/>
                </a:solidFill>
                <a:latin typeface="+mn-lt"/>
                <a:ea typeface="Microsoft YaHei" panose="020B0503020204020204" pitchFamily="34" charset="-122"/>
              </a:rPr>
              <a:t> u-r .</a:t>
            </a:r>
          </a:p>
          <a:p>
            <a:pPr eaLnBrk="1" hangingPunct="1">
              <a:spcBef>
                <a:spcPts val="450"/>
              </a:spcBef>
              <a:buSzPct val="110000"/>
              <a:buFont typeface="Times New Roman" panose="02020603050405020304" pitchFamily="18" charset="0"/>
              <a:buNone/>
              <a:defRPr/>
            </a:pPr>
            <a:r>
              <a:rPr lang="en-US" altLang="en-US" sz="2800" dirty="0">
                <a:solidFill>
                  <a:srgbClr val="000000"/>
                </a:solidFill>
                <a:latin typeface="+mn-lt"/>
                <a:ea typeface="Microsoft YaHei" panose="020B0503020204020204" pitchFamily="34" charset="-122"/>
              </a:rPr>
              <a:t>$ </a:t>
            </a:r>
            <a:r>
              <a:rPr lang="en-US" altLang="en-US" sz="2800" b="1" dirty="0">
                <a:solidFill>
                  <a:srgbClr val="000000"/>
                </a:solidFill>
                <a:latin typeface="+mn-lt"/>
                <a:ea typeface="Microsoft YaHei" panose="020B0503020204020204" pitchFamily="34" charset="-122"/>
              </a:rPr>
              <a:t>ls</a:t>
            </a:r>
          </a:p>
          <a:p>
            <a:pPr eaLnBrk="1" hangingPunct="1">
              <a:spcBef>
                <a:spcPts val="450"/>
              </a:spcBef>
              <a:buSzPct val="110000"/>
              <a:buFont typeface="Times New Roman" panose="02020603050405020304" pitchFamily="18" charset="0"/>
              <a:buNone/>
              <a:defRPr/>
            </a:pPr>
            <a:r>
              <a:rPr lang="en-US" altLang="en-US" sz="2800" dirty="0">
                <a:solidFill>
                  <a:srgbClr val="000000"/>
                </a:solidFill>
                <a:latin typeface="+mn-lt"/>
                <a:ea typeface="Microsoft YaHei" panose="020B0503020204020204" pitchFamily="34" charset="-122"/>
              </a:rPr>
              <a:t>ls: .: Permission denied</a:t>
            </a:r>
          </a:p>
        </p:txBody>
      </p:sp>
      <p:sp>
        <p:nvSpPr>
          <p:cNvPr id="6758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877C1ECC-6BF4-42A4-ACD3-7F34E62B9521}" type="slidenum">
              <a:rPr lang="en-US" altLang="en-US" sz="900">
                <a:solidFill>
                  <a:srgbClr val="898989"/>
                </a:solidFill>
              </a:rPr>
              <a:pPr/>
              <a:t>33</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D6ADD-8221-4868-A1C2-C033BB1A5A94}"/>
              </a:ext>
            </a:extLst>
          </p:cNvPr>
          <p:cNvSpPr>
            <a:spLocks noGrp="1"/>
          </p:cNvSpPr>
          <p:nvPr>
            <p:ph type="title"/>
          </p:nvPr>
        </p:nvSpPr>
        <p:spPr/>
        <p:txBody>
          <a:bodyPr/>
          <a:lstStyle/>
          <a:p>
            <a:r>
              <a:rPr lang="en-US" dirty="0"/>
              <a:t>Unix/Linux File System</a:t>
            </a:r>
            <a:br>
              <a:rPr lang="en-US" dirty="0"/>
            </a:br>
            <a:endParaRPr lang="en-US" dirty="0"/>
          </a:p>
        </p:txBody>
      </p:sp>
      <p:sp>
        <p:nvSpPr>
          <p:cNvPr id="3" name="Text Placeholder 2">
            <a:extLst>
              <a:ext uri="{FF2B5EF4-FFF2-40B4-BE49-F238E27FC236}">
                <a16:creationId xmlns:a16="http://schemas.microsoft.com/office/drawing/2014/main" id="{582049D3-BC71-4E12-B051-B4E0BEA0068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737EA3B-43CA-4764-BD58-E5DD7E1994E1}"/>
              </a:ext>
            </a:extLst>
          </p:cNvPr>
          <p:cNvSpPr>
            <a:spLocks noGrp="1"/>
          </p:cNvSpPr>
          <p:nvPr>
            <p:ph type="sldNum" sz="quarter" idx="12"/>
          </p:nvPr>
        </p:nvSpPr>
        <p:spPr/>
        <p:txBody>
          <a:bodyPr/>
          <a:lstStyle/>
          <a:p>
            <a:pPr>
              <a:defRPr/>
            </a:pPr>
            <a:fld id="{6714A410-034D-4CB5-9EFA-AC69E8A8B130}" type="slidenum">
              <a:rPr lang="en-US" altLang="en-US" smtClean="0"/>
              <a:pPr>
                <a:defRPr/>
              </a:pPr>
              <a:t>34</a:t>
            </a:fld>
            <a:endParaRPr lang="en-US" altLang="en-US"/>
          </a:p>
        </p:txBody>
      </p:sp>
    </p:spTree>
    <p:extLst>
      <p:ext uri="{BB962C8B-B14F-4D97-AF65-F5344CB8AC3E}">
        <p14:creationId xmlns:p14="http://schemas.microsoft.com/office/powerpoint/2010/main" val="264410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1"/>
          <p:cNvSpPr txBox="1">
            <a:spLocks noChangeArrowheads="1"/>
          </p:cNvSpPr>
          <p:nvPr/>
        </p:nvSpPr>
        <p:spPr bwMode="auto">
          <a:xfrm>
            <a:off x="1219200" y="619125"/>
            <a:ext cx="582930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Home Directory</a:t>
            </a:r>
          </a:p>
        </p:txBody>
      </p:sp>
      <p:sp>
        <p:nvSpPr>
          <p:cNvPr id="92163" name="Text Box 2"/>
          <p:cNvSpPr txBox="1">
            <a:spLocks noChangeArrowheads="1"/>
          </p:cNvSpPr>
          <p:nvPr/>
        </p:nvSpPr>
        <p:spPr bwMode="auto">
          <a:xfrm>
            <a:off x="1295400" y="1752600"/>
            <a:ext cx="7010400" cy="449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6858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spcBef>
                <a:spcPts val="600"/>
              </a:spcBef>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The user’s personal directory.  E.g.,</a:t>
            </a:r>
          </a:p>
          <a:p>
            <a:pPr eaLnBrk="1" hangingPunct="1">
              <a:spcBef>
                <a:spcPts val="600"/>
              </a:spcBef>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Student</a:t>
            </a:r>
          </a:p>
          <a:p>
            <a:pPr lvl="1" eaLnBrk="1" hangingPunct="1">
              <a:spcBef>
                <a:spcPts val="525"/>
              </a:spcBef>
              <a:buSzPct val="60000"/>
              <a:buFont typeface="Arial" panose="020B0604020202020204" pitchFamily="34" charset="0"/>
              <a:buChar char="•"/>
              <a:defRPr/>
            </a:pPr>
            <a:r>
              <a:rPr lang="en-US" dirty="0">
                <a:solidFill>
                  <a:srgbClr val="353535"/>
                </a:solidFill>
                <a:effectLst/>
                <a:latin typeface="+mn-lt"/>
              </a:rPr>
              <a:t>/home/student/</a:t>
            </a:r>
            <a:r>
              <a:rPr lang="en-US" dirty="0" err="1">
                <a:solidFill>
                  <a:srgbClr val="353535"/>
                </a:solidFill>
                <a:effectLst/>
                <a:latin typeface="+mn-lt"/>
              </a:rPr>
              <a:t>SaclinkUsername</a:t>
            </a:r>
            <a:endParaRPr lang="en-US" dirty="0">
              <a:solidFill>
                <a:srgbClr val="353535"/>
              </a:solidFill>
              <a:effectLst/>
              <a:latin typeface="+mn-lt"/>
            </a:endParaRPr>
          </a:p>
          <a:p>
            <a:pPr lvl="1" eaLnBrk="1" hangingPunct="1">
              <a:spcBef>
                <a:spcPts val="525"/>
              </a:spcBef>
              <a:buSzPct val="60000"/>
              <a:buFont typeface="Arial" panose="020B0604020202020204" pitchFamily="34" charset="0"/>
              <a:buChar char="•"/>
              <a:defRPr/>
            </a:pPr>
            <a:r>
              <a:rPr lang="en-US" altLang="en-US" dirty="0">
                <a:solidFill>
                  <a:srgbClr val="000000"/>
                </a:solidFill>
                <a:latin typeface="+mn-lt"/>
                <a:ea typeface="Microsoft YaHei" panose="020B0503020204020204" pitchFamily="34" charset="-122"/>
              </a:rPr>
              <a:t>/home/student/</a:t>
            </a:r>
            <a:r>
              <a:rPr lang="en-US" altLang="en-US" dirty="0" err="1">
                <a:solidFill>
                  <a:srgbClr val="000000"/>
                </a:solidFill>
                <a:latin typeface="+mn-lt"/>
                <a:ea typeface="Microsoft YaHei" panose="020B0503020204020204" pitchFamily="34" charset="-122"/>
              </a:rPr>
              <a:t>smithjohn</a:t>
            </a:r>
            <a:endParaRPr lang="en-US" altLang="en-US" dirty="0">
              <a:solidFill>
                <a:srgbClr val="000000"/>
              </a:solidFill>
              <a:latin typeface="+mn-lt"/>
              <a:ea typeface="Microsoft YaHei" panose="020B0503020204020204" pitchFamily="34" charset="-122"/>
            </a:endParaRPr>
          </a:p>
          <a:p>
            <a:pPr eaLnBrk="1" hangingPunct="1">
              <a:spcBef>
                <a:spcPts val="525"/>
              </a:spcBef>
              <a:buSzPct val="6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Faculty</a:t>
            </a:r>
          </a:p>
          <a:p>
            <a:pPr lvl="1" eaLnBrk="1" hangingPunct="1">
              <a:spcBef>
                <a:spcPts val="525"/>
              </a:spcBef>
              <a:buSzPct val="60000"/>
              <a:buFont typeface="Arial" panose="020B0604020202020204" pitchFamily="34" charset="0"/>
              <a:buChar char="•"/>
              <a:defRPr/>
            </a:pPr>
            <a:r>
              <a:rPr lang="en-US" altLang="en-US" dirty="0">
                <a:solidFill>
                  <a:srgbClr val="000000"/>
                </a:solidFill>
                <a:latin typeface="+mn-lt"/>
                <a:ea typeface="Microsoft YaHei" panose="020B0503020204020204" pitchFamily="34" charset="-122"/>
              </a:rPr>
              <a:t>/home/college/</a:t>
            </a:r>
            <a:r>
              <a:rPr lang="en-US" altLang="en-US" dirty="0" err="1">
                <a:solidFill>
                  <a:srgbClr val="000000"/>
                </a:solidFill>
                <a:latin typeface="+mn-lt"/>
                <a:ea typeface="Microsoft YaHei" panose="020B0503020204020204" pitchFamily="34" charset="-122"/>
              </a:rPr>
              <a:t>bielr</a:t>
            </a:r>
            <a:endParaRPr lang="en-US" altLang="en-US" dirty="0">
              <a:solidFill>
                <a:srgbClr val="000000"/>
              </a:solidFill>
              <a:latin typeface="+mn-lt"/>
              <a:ea typeface="Microsoft YaHei" panose="020B0503020204020204" pitchFamily="34" charset="-122"/>
            </a:endParaRPr>
          </a:p>
          <a:p>
            <a:pPr eaLnBrk="1" hangingPunct="1">
              <a:spcBef>
                <a:spcPts val="600"/>
              </a:spcBef>
              <a:buSzPct val="110000"/>
              <a:buFont typeface="Arial" panose="020B0604020202020204" pitchFamily="34" charset="0"/>
              <a:buChar char="•"/>
              <a:defRPr/>
            </a:pPr>
            <a:endParaRPr lang="en-US" altLang="en-US" sz="2800" dirty="0">
              <a:solidFill>
                <a:srgbClr val="000000"/>
              </a:solidFill>
              <a:latin typeface="+mn-lt"/>
              <a:ea typeface="Microsoft YaHei" panose="020B0503020204020204" pitchFamily="34" charset="-122"/>
            </a:endParaRPr>
          </a:p>
          <a:p>
            <a:pPr eaLnBrk="1" hangingPunct="1">
              <a:spcBef>
                <a:spcPts val="600"/>
              </a:spcBef>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Where all your files go (hopefully organized into subdirectories)</a:t>
            </a:r>
          </a:p>
        </p:txBody>
      </p:sp>
      <p:sp>
        <p:nvSpPr>
          <p:cNvPr id="7066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F20372A8-DA73-4D73-B3DE-2191D2CF3705}" type="slidenum">
              <a:rPr lang="en-US" altLang="en-US" sz="900">
                <a:solidFill>
                  <a:srgbClr val="898989"/>
                </a:solidFill>
              </a:rPr>
              <a:pPr/>
              <a:t>35</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1"/>
          <p:cNvSpPr txBox="1">
            <a:spLocks noChangeArrowheads="1"/>
          </p:cNvSpPr>
          <p:nvPr/>
        </p:nvSpPr>
        <p:spPr bwMode="auto">
          <a:xfrm>
            <a:off x="1066800" y="685800"/>
            <a:ext cx="582930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Home Directory</a:t>
            </a:r>
          </a:p>
        </p:txBody>
      </p:sp>
      <p:sp>
        <p:nvSpPr>
          <p:cNvPr id="94211" name="Text Box 2"/>
          <p:cNvSpPr txBox="1">
            <a:spLocks noChangeArrowheads="1"/>
          </p:cNvSpPr>
          <p:nvPr/>
        </p:nvSpPr>
        <p:spPr bwMode="auto">
          <a:xfrm>
            <a:off x="1089025" y="1676400"/>
            <a:ext cx="6454775" cy="449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473075"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marL="457200" indent="-457200" eaLnBrk="1" hangingPunct="1">
              <a:spcBef>
                <a:spcPts val="600"/>
              </a:spcBef>
              <a:buSzPct val="110000"/>
              <a:buFont typeface="Arial" panose="020B0604020202020204" pitchFamily="34" charset="0"/>
              <a:buChar char="•"/>
              <a:defRPr/>
            </a:pPr>
            <a:r>
              <a:rPr lang="en-US" altLang="en-US" sz="2800" dirty="0">
                <a:solidFill>
                  <a:srgbClr val="162F33"/>
                </a:solidFill>
                <a:latin typeface="+mn-lt"/>
                <a:ea typeface="Microsoft YaHei" panose="020B0503020204020204" pitchFamily="34" charset="-122"/>
              </a:rPr>
              <a:t>Your </a:t>
            </a:r>
            <a:r>
              <a:rPr lang="en-US" altLang="en-US" sz="2800" i="1" dirty="0">
                <a:solidFill>
                  <a:srgbClr val="162F33"/>
                </a:solidFill>
                <a:latin typeface="+mn-lt"/>
                <a:ea typeface="Microsoft YaHei" panose="020B0503020204020204" pitchFamily="34" charset="-122"/>
              </a:rPr>
              <a:t>current directory</a:t>
            </a:r>
            <a:r>
              <a:rPr lang="en-US" altLang="en-US" sz="2800" dirty="0">
                <a:solidFill>
                  <a:srgbClr val="162F33"/>
                </a:solidFill>
                <a:latin typeface="+mn-lt"/>
                <a:ea typeface="Microsoft YaHei" panose="020B0503020204020204" pitchFamily="34" charset="-122"/>
              </a:rPr>
              <a:t> is where you land when you log in.</a:t>
            </a:r>
          </a:p>
          <a:p>
            <a:pPr marL="457200" indent="-457200" eaLnBrk="1" hangingPunct="1">
              <a:spcBef>
                <a:spcPts val="600"/>
              </a:spcBef>
              <a:buSzPct val="110000"/>
              <a:buFont typeface="Arial" panose="020B0604020202020204" pitchFamily="34" charset="0"/>
              <a:buChar char="•"/>
              <a:defRPr/>
            </a:pPr>
            <a:endParaRPr lang="en-US" altLang="en-US" sz="2800" dirty="0">
              <a:solidFill>
                <a:srgbClr val="162F33"/>
              </a:solidFill>
              <a:latin typeface="+mn-lt"/>
              <a:ea typeface="Microsoft YaHei" panose="020B0503020204020204" pitchFamily="34" charset="-122"/>
            </a:endParaRPr>
          </a:p>
          <a:p>
            <a:pPr marL="457200" indent="-457200" eaLnBrk="1" hangingPunct="1">
              <a:spcBef>
                <a:spcPts val="600"/>
              </a:spcBef>
              <a:buSzPct val="110000"/>
              <a:buFont typeface="Arial" panose="020B0604020202020204" pitchFamily="34" charset="0"/>
              <a:buChar char="•"/>
              <a:defRPr/>
            </a:pPr>
            <a:r>
              <a:rPr lang="en-US" altLang="en-US" sz="2800" b="1" dirty="0">
                <a:solidFill>
                  <a:srgbClr val="162F33"/>
                </a:solidFill>
                <a:latin typeface="+mn-lt"/>
                <a:ea typeface="Microsoft YaHei" panose="020B0503020204020204" pitchFamily="34" charset="-122"/>
              </a:rPr>
              <a:t>cd</a:t>
            </a:r>
            <a:r>
              <a:rPr lang="en-US" altLang="en-US" sz="2800" dirty="0">
                <a:solidFill>
                  <a:srgbClr val="162F33"/>
                </a:solidFill>
                <a:latin typeface="+mn-lt"/>
                <a:ea typeface="Microsoft YaHei" panose="020B0503020204020204" pitchFamily="34" charset="-122"/>
              </a:rPr>
              <a:t> (by itself) takes you home from anywhere on the system.</a:t>
            </a:r>
          </a:p>
          <a:p>
            <a:pPr marL="0" indent="0" eaLnBrk="1" hangingPunct="1">
              <a:spcBef>
                <a:spcPts val="600"/>
              </a:spcBef>
              <a:buSzPct val="110000"/>
              <a:defRPr/>
            </a:pPr>
            <a:endParaRPr lang="en-US" altLang="en-US" sz="2800" dirty="0">
              <a:solidFill>
                <a:srgbClr val="162F33"/>
              </a:solidFill>
              <a:latin typeface="+mn-lt"/>
              <a:ea typeface="Microsoft YaHei" panose="020B0503020204020204" pitchFamily="34" charset="-122"/>
            </a:endParaRPr>
          </a:p>
        </p:txBody>
      </p:sp>
      <p:sp>
        <p:nvSpPr>
          <p:cNvPr id="7270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C309D2FD-81BD-4CFE-83FF-9E1F3CAC92B2}" type="slidenum">
              <a:rPr lang="en-US" altLang="en-US" sz="900">
                <a:solidFill>
                  <a:srgbClr val="898989"/>
                </a:solidFill>
              </a:rPr>
              <a:pPr/>
              <a:t>36</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1"/>
          <p:cNvSpPr txBox="1">
            <a:spLocks noChangeArrowheads="1"/>
          </p:cNvSpPr>
          <p:nvPr/>
        </p:nvSpPr>
        <p:spPr bwMode="auto">
          <a:xfrm>
            <a:off x="1113692" y="228600"/>
            <a:ext cx="58293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Directories</a:t>
            </a:r>
          </a:p>
        </p:txBody>
      </p:sp>
      <p:sp>
        <p:nvSpPr>
          <p:cNvPr id="96259" name="Text Box 2"/>
          <p:cNvSpPr txBox="1">
            <a:spLocks noChangeArrowheads="1"/>
          </p:cNvSpPr>
          <p:nvPr/>
        </p:nvSpPr>
        <p:spPr bwMode="auto">
          <a:xfrm>
            <a:off x="1113692" y="1219200"/>
            <a:ext cx="6648450" cy="424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spcBef>
                <a:spcPts val="600"/>
              </a:spcBef>
              <a:buClr>
                <a:schemeClr val="tx1"/>
              </a:buClr>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A directory is a special kind of file - Unix uses a directory to hold information about other files and directories.</a:t>
            </a:r>
          </a:p>
          <a:p>
            <a:pPr eaLnBrk="1" hangingPunct="1">
              <a:spcBef>
                <a:spcPts val="600"/>
              </a:spcBef>
              <a:buClr>
                <a:schemeClr val="tx1"/>
              </a:buClr>
              <a:buSzPct val="110000"/>
              <a:buFont typeface="Arial" panose="020B0604020202020204" pitchFamily="34" charset="0"/>
              <a:buChar char="•"/>
              <a:defRPr/>
            </a:pPr>
            <a:endParaRPr lang="en-US" altLang="en-US" sz="2800" dirty="0">
              <a:solidFill>
                <a:srgbClr val="000000"/>
              </a:solidFill>
              <a:latin typeface="+mn-lt"/>
              <a:ea typeface="Microsoft YaHei" panose="020B0503020204020204" pitchFamily="34" charset="-122"/>
            </a:endParaRPr>
          </a:p>
          <a:p>
            <a:pPr eaLnBrk="1" hangingPunct="1">
              <a:spcBef>
                <a:spcPts val="600"/>
              </a:spcBef>
              <a:buClr>
                <a:schemeClr val="tx1"/>
              </a:buClr>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We think of a directory as a container that holds other files (or directories).</a:t>
            </a:r>
          </a:p>
          <a:p>
            <a:pPr eaLnBrk="1" hangingPunct="1">
              <a:spcBef>
                <a:spcPts val="600"/>
              </a:spcBef>
              <a:buClr>
                <a:schemeClr val="tx1"/>
              </a:buClr>
              <a:buSzPct val="110000"/>
              <a:buFont typeface="Arial" panose="020B0604020202020204" pitchFamily="34" charset="0"/>
              <a:buChar char="•"/>
              <a:defRPr/>
            </a:pPr>
            <a:endParaRPr lang="en-US" altLang="en-US" sz="2800" dirty="0">
              <a:solidFill>
                <a:srgbClr val="000000"/>
              </a:solidFill>
              <a:latin typeface="+mn-lt"/>
              <a:ea typeface="Microsoft YaHei" panose="020B0503020204020204" pitchFamily="34" charset="-122"/>
            </a:endParaRPr>
          </a:p>
          <a:p>
            <a:pPr eaLnBrk="1" hangingPunct="1">
              <a:spcBef>
                <a:spcPts val="600"/>
              </a:spcBef>
              <a:buClr>
                <a:schemeClr val="tx1"/>
              </a:buClr>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A directory is the same idea as a </a:t>
            </a:r>
            <a:r>
              <a:rPr lang="en-US" altLang="en-US" sz="2800" i="1" dirty="0">
                <a:solidFill>
                  <a:srgbClr val="000000"/>
                </a:solidFill>
                <a:latin typeface="+mn-lt"/>
                <a:ea typeface="Microsoft YaHei" panose="020B0503020204020204" pitchFamily="34" charset="-122"/>
              </a:rPr>
              <a:t>folder </a:t>
            </a:r>
            <a:r>
              <a:rPr lang="en-US" altLang="en-US" sz="2800" dirty="0">
                <a:solidFill>
                  <a:srgbClr val="000000"/>
                </a:solidFill>
                <a:latin typeface="+mn-lt"/>
                <a:ea typeface="Microsoft YaHei" panose="020B0503020204020204" pitchFamily="34" charset="-122"/>
              </a:rPr>
              <a:t>on Windows</a:t>
            </a:r>
            <a:r>
              <a:rPr lang="en-US" altLang="en-US" sz="2800" i="1" dirty="0">
                <a:solidFill>
                  <a:srgbClr val="000000"/>
                </a:solidFill>
                <a:latin typeface="+mn-lt"/>
                <a:ea typeface="Microsoft YaHei" panose="020B0503020204020204" pitchFamily="34" charset="-122"/>
              </a:rPr>
              <a:t>.</a:t>
            </a:r>
          </a:p>
        </p:txBody>
      </p:sp>
      <p:sp>
        <p:nvSpPr>
          <p:cNvPr id="7475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CF40A552-409F-448E-8726-66B7BABDFDBB}" type="slidenum">
              <a:rPr lang="en-US" altLang="en-US" sz="900">
                <a:solidFill>
                  <a:srgbClr val="898989"/>
                </a:solidFill>
              </a:rPr>
              <a:pPr/>
              <a:t>37</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762000" y="387350"/>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More about File Names </a:t>
            </a:r>
          </a:p>
        </p:txBody>
      </p:sp>
      <p:sp>
        <p:nvSpPr>
          <p:cNvPr id="98307" name="Text Box 2"/>
          <p:cNvSpPr txBox="1">
            <a:spLocks noChangeArrowheads="1"/>
          </p:cNvSpPr>
          <p:nvPr/>
        </p:nvSpPr>
        <p:spPr bwMode="auto">
          <a:xfrm>
            <a:off x="762000" y="1524000"/>
            <a:ext cx="7086600" cy="354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spcBef>
                <a:spcPts val="600"/>
              </a:spcBef>
              <a:buSzPct val="110000"/>
              <a:buFont typeface="Arial" panose="020B0604020202020204" pitchFamily="34" charset="0"/>
              <a:buChar char="•"/>
              <a:defRPr/>
            </a:pPr>
            <a:r>
              <a:rPr lang="en-US" altLang="en-US" sz="2800" dirty="0">
                <a:latin typeface="+mn-lt"/>
                <a:ea typeface="Microsoft YaHei" panose="020B0503020204020204" pitchFamily="34" charset="-122"/>
              </a:rPr>
              <a:t>Review: every file has a name (at least one).</a:t>
            </a:r>
          </a:p>
          <a:p>
            <a:pPr eaLnBrk="1" hangingPunct="1">
              <a:spcBef>
                <a:spcPts val="600"/>
              </a:spcBef>
              <a:buSzPct val="110000"/>
              <a:buFont typeface="Arial" panose="020B0604020202020204" pitchFamily="34" charset="0"/>
              <a:buChar char="•"/>
              <a:defRPr/>
            </a:pPr>
            <a:endParaRPr lang="en-US" altLang="en-US" sz="2800" dirty="0">
              <a:latin typeface="+mn-lt"/>
              <a:ea typeface="Microsoft YaHei" panose="020B0503020204020204" pitchFamily="34" charset="-122"/>
            </a:endParaRPr>
          </a:p>
          <a:p>
            <a:pPr eaLnBrk="1" hangingPunct="1">
              <a:spcBef>
                <a:spcPts val="600"/>
              </a:spcBef>
              <a:buSzPct val="110000"/>
              <a:buFont typeface="Arial" panose="020B0604020202020204" pitchFamily="34" charset="0"/>
              <a:buChar char="•"/>
              <a:defRPr/>
            </a:pPr>
            <a:r>
              <a:rPr lang="en-US" altLang="en-US" sz="2800" dirty="0">
                <a:latin typeface="+mn-lt"/>
                <a:ea typeface="Microsoft YaHei" panose="020B0503020204020204" pitchFamily="34" charset="-122"/>
              </a:rPr>
              <a:t>Each file </a:t>
            </a:r>
            <a:r>
              <a:rPr lang="en-US" altLang="en-US" sz="2800" i="1" dirty="0">
                <a:latin typeface="+mn-lt"/>
                <a:ea typeface="Microsoft YaHei" panose="020B0503020204020204" pitchFamily="34" charset="-122"/>
              </a:rPr>
              <a:t>in the same directory</a:t>
            </a:r>
            <a:r>
              <a:rPr lang="en-US" altLang="en-US" sz="2800" dirty="0">
                <a:latin typeface="+mn-lt"/>
                <a:ea typeface="Microsoft YaHei" panose="020B0503020204020204" pitchFamily="34" charset="-122"/>
              </a:rPr>
              <a:t> must have a unique name.</a:t>
            </a:r>
          </a:p>
          <a:p>
            <a:pPr eaLnBrk="1" hangingPunct="1">
              <a:spcBef>
                <a:spcPts val="600"/>
              </a:spcBef>
              <a:buSzPct val="110000"/>
              <a:buFont typeface="Arial" panose="020B0604020202020204" pitchFamily="34" charset="0"/>
              <a:buChar char="•"/>
              <a:defRPr/>
            </a:pPr>
            <a:endParaRPr lang="en-US" altLang="en-US" sz="2800" dirty="0">
              <a:latin typeface="+mn-lt"/>
              <a:ea typeface="Microsoft YaHei" panose="020B0503020204020204" pitchFamily="34" charset="-122"/>
            </a:endParaRPr>
          </a:p>
          <a:p>
            <a:pPr eaLnBrk="1" hangingPunct="1">
              <a:spcBef>
                <a:spcPts val="600"/>
              </a:spcBef>
              <a:buSzPct val="110000"/>
              <a:buFont typeface="Arial" panose="020B0604020202020204" pitchFamily="34" charset="0"/>
              <a:buChar char="•"/>
              <a:defRPr/>
            </a:pPr>
            <a:r>
              <a:rPr lang="en-US" altLang="en-US" sz="2800" dirty="0">
                <a:latin typeface="+mn-lt"/>
                <a:ea typeface="Microsoft YaHei" panose="020B0503020204020204" pitchFamily="34" charset="-122"/>
              </a:rPr>
              <a:t>Files that are in different directories can have the same name.</a:t>
            </a:r>
          </a:p>
        </p:txBody>
      </p:sp>
      <p:sp>
        <p:nvSpPr>
          <p:cNvPr id="7680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539155B1-9D60-4F7F-B96E-B6E457293E0C}" type="slidenum">
              <a:rPr lang="en-US" altLang="en-US" sz="900">
                <a:solidFill>
                  <a:srgbClr val="898989"/>
                </a:solidFill>
              </a:rPr>
              <a:pPr/>
              <a:t>38</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1"/>
          <p:cNvSpPr txBox="1">
            <a:spLocks noChangeArrowheads="1"/>
          </p:cNvSpPr>
          <p:nvPr/>
        </p:nvSpPr>
        <p:spPr bwMode="auto">
          <a:xfrm>
            <a:off x="1066800" y="730250"/>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File Time Attributes</a:t>
            </a:r>
          </a:p>
        </p:txBody>
      </p:sp>
      <p:sp>
        <p:nvSpPr>
          <p:cNvPr id="80899" name="Text Box 2"/>
          <p:cNvSpPr txBox="1">
            <a:spLocks noChangeArrowheads="1"/>
          </p:cNvSpPr>
          <p:nvPr/>
        </p:nvSpPr>
        <p:spPr bwMode="auto">
          <a:xfrm>
            <a:off x="1066800" y="1905000"/>
            <a:ext cx="693420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6858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marL="457200" indent="-457200" eaLnBrk="1" hangingPunct="1">
              <a:spcBef>
                <a:spcPts val="600"/>
              </a:spcBef>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Time Attributes:</a:t>
            </a:r>
          </a:p>
          <a:p>
            <a:pPr marL="800100" lvl="1" indent="-457200" eaLnBrk="1" hangingPunct="1">
              <a:spcBef>
                <a:spcPts val="525"/>
              </a:spcBef>
              <a:buSzPct val="6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when the file was last changed	</a:t>
            </a:r>
            <a:r>
              <a:rPr lang="en-US" altLang="en-US" sz="28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ls -l</a:t>
            </a:r>
            <a:r>
              <a:rPr lang="en-US" altLang="en-US" sz="2800" b="1" dirty="0">
                <a:solidFill>
                  <a:srgbClr val="000000"/>
                </a:solidFill>
                <a:latin typeface="+mn-lt"/>
                <a:ea typeface="Microsoft YaHei" panose="020B0503020204020204" pitchFamily="34" charset="-122"/>
              </a:rPr>
              <a:t>	</a:t>
            </a:r>
          </a:p>
          <a:p>
            <a:pPr marL="800100" lvl="1" indent="-457200" eaLnBrk="1" hangingPunct="1">
              <a:spcBef>
                <a:spcPts val="525"/>
              </a:spcBef>
              <a:buSzPct val="6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sort by modification time		</a:t>
            </a:r>
            <a:r>
              <a:rPr lang="en-US" altLang="en-US" sz="28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ls -</a:t>
            </a:r>
            <a:r>
              <a:rPr lang="en-US" altLang="en-US" sz="2800" b="1"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endParaRPr lang="en-US" altLang="en-US" sz="28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885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02F85D10-D10C-49E8-BA3A-626CA3E458B6}" type="slidenum">
              <a:rPr lang="en-US" altLang="en-US" sz="900">
                <a:solidFill>
                  <a:srgbClr val="898989"/>
                </a:solidFill>
              </a:rPr>
              <a:pPr/>
              <a:t>39</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657350" y="5600700"/>
            <a:ext cx="14287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9219" name="Rectangle 3"/>
          <p:cNvSpPr>
            <a:spLocks noChangeArrowheads="1"/>
          </p:cNvSpPr>
          <p:nvPr/>
        </p:nvSpPr>
        <p:spPr bwMode="auto">
          <a:xfrm>
            <a:off x="3486150" y="5600700"/>
            <a:ext cx="21717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13316" name="Rectangle 4"/>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lstStyle/>
          <a:p>
            <a:pPr algn="ctr" eaLnBrk="1" fontAlgn="auto" hangingPunct="1">
              <a:spcAft>
                <a:spcPts val="0"/>
              </a:spcAft>
              <a:defRPr/>
            </a:pPr>
            <a:r>
              <a:rPr lang="en-US" altLang="en-US" sz="4050" i="1" dirty="0"/>
              <a:t>History of Unix OS</a:t>
            </a:r>
          </a:p>
        </p:txBody>
      </p:sp>
      <p:sp>
        <p:nvSpPr>
          <p:cNvPr id="20485" name="Rectangle 5"/>
          <p:cNvSpPr>
            <a:spLocks noGrp="1" noChangeArrowheads="1"/>
          </p:cNvSpPr>
          <p:nvPr>
            <p:ph idx="1"/>
          </p:nvPr>
        </p:nvSpPr>
        <p:spPr>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lstStyle/>
          <a:p>
            <a:pPr eaLnBrk="1" hangingPunct="1">
              <a:buFont typeface="Wingdings" panose="05000000000000000000" pitchFamily="2" charset="2"/>
              <a:buChar char="§"/>
            </a:pPr>
            <a:r>
              <a:rPr lang="en-US" altLang="en-US" sz="2800" dirty="0"/>
              <a:t>The first versions of UNIX were written in “machine-dependent” program (such as PDP-7).</a:t>
            </a:r>
          </a:p>
          <a:p>
            <a:pPr eaLnBrk="1" hangingPunct="1">
              <a:buFont typeface="Wingdings" panose="05000000000000000000" pitchFamily="2" charset="2"/>
              <a:buChar char="§"/>
            </a:pPr>
            <a:endParaRPr lang="en-US" altLang="en-US" sz="2800" dirty="0"/>
          </a:p>
          <a:p>
            <a:pPr eaLnBrk="1" hangingPunct="1">
              <a:buFont typeface="Wingdings" panose="05000000000000000000" pitchFamily="2" charset="2"/>
              <a:buChar char="§"/>
            </a:pPr>
            <a:r>
              <a:rPr lang="en-US" altLang="en-US" sz="2800"/>
              <a:t>Ken Thompson approached Dennis Ritchie, developer of C language, and in 1973 they compiled UNIX in C to make operating system “portable” to other computer’s systems.</a:t>
            </a:r>
          </a:p>
          <a:p>
            <a:pPr eaLnBrk="1" hangingPunct="1"/>
            <a:endParaRPr lang="en-US" altLang="en-US" dirty="0"/>
          </a:p>
        </p:txBody>
      </p:sp>
      <p:sp>
        <p:nvSpPr>
          <p:cNvPr id="2048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BC2BF895-A208-458B-962B-5F21A591DFFE}" type="slidenum">
              <a:rPr lang="en-US" altLang="en-US" sz="900" smtClean="0">
                <a:solidFill>
                  <a:srgbClr val="898989"/>
                </a:solidFill>
              </a:rPr>
              <a:pPr/>
              <a:t>4</a:t>
            </a:fld>
            <a:endParaRPr lang="en-US" altLang="en-US" sz="900">
              <a:solidFill>
                <a:srgbClr val="898989"/>
              </a:solidFill>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1"/>
          <p:cNvSpPr txBox="1">
            <a:spLocks noChangeArrowheads="1"/>
          </p:cNvSpPr>
          <p:nvPr/>
        </p:nvSpPr>
        <p:spPr bwMode="auto">
          <a:xfrm>
            <a:off x="838200" y="396142"/>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Unix Filesystem</a:t>
            </a:r>
          </a:p>
        </p:txBody>
      </p:sp>
      <p:sp>
        <p:nvSpPr>
          <p:cNvPr id="100355" name="Text Box 2"/>
          <p:cNvSpPr txBox="1">
            <a:spLocks noChangeArrowheads="1"/>
          </p:cNvSpPr>
          <p:nvPr/>
        </p:nvSpPr>
        <p:spPr bwMode="auto">
          <a:xfrm>
            <a:off x="838200" y="1485900"/>
            <a:ext cx="7467600" cy="354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spcBef>
                <a:spcPts val="600"/>
              </a:spcBef>
              <a:buSzPct val="110000"/>
              <a:buFont typeface="Arial" panose="020B0604020202020204" pitchFamily="34" charset="0"/>
              <a:buChar char="•"/>
              <a:defRPr/>
            </a:pPr>
            <a:r>
              <a:rPr lang="en-US" altLang="en-US" dirty="0">
                <a:solidFill>
                  <a:srgbClr val="162F33"/>
                </a:solidFill>
                <a:latin typeface="+mn-lt"/>
                <a:ea typeface="Microsoft YaHei" panose="020B0503020204020204" pitchFamily="34" charset="-122"/>
              </a:rPr>
              <a:t>The filesystem is a hierarchical system of organizing files and directories.</a:t>
            </a:r>
          </a:p>
          <a:p>
            <a:pPr eaLnBrk="1" hangingPunct="1">
              <a:spcBef>
                <a:spcPts val="600"/>
              </a:spcBef>
              <a:buSzPct val="110000"/>
              <a:buFont typeface="Arial" panose="020B0604020202020204" pitchFamily="34" charset="0"/>
              <a:buChar char="•"/>
              <a:defRPr/>
            </a:pPr>
            <a:endParaRPr lang="en-US" altLang="en-US" dirty="0">
              <a:solidFill>
                <a:srgbClr val="162F33"/>
              </a:solidFill>
              <a:latin typeface="+mn-lt"/>
              <a:ea typeface="Microsoft YaHei" panose="020B0503020204020204" pitchFamily="34" charset="-122"/>
            </a:endParaRPr>
          </a:p>
          <a:p>
            <a:pPr eaLnBrk="1" hangingPunct="1">
              <a:spcBef>
                <a:spcPts val="600"/>
              </a:spcBef>
              <a:buSzPct val="110000"/>
              <a:buFont typeface="Arial" panose="020B0604020202020204" pitchFamily="34" charset="0"/>
              <a:buChar char="•"/>
              <a:defRPr/>
            </a:pPr>
            <a:r>
              <a:rPr lang="en-US" altLang="en-US" dirty="0">
                <a:solidFill>
                  <a:srgbClr val="162F33"/>
                </a:solidFill>
                <a:latin typeface="+mn-lt"/>
                <a:ea typeface="Microsoft YaHei" panose="020B0503020204020204" pitchFamily="34" charset="-122"/>
              </a:rPr>
              <a:t>The top level in the hierarchy is called the "root" and holds </a:t>
            </a:r>
            <a:r>
              <a:rPr lang="en-US" altLang="en-US" i="1" dirty="0">
                <a:solidFill>
                  <a:srgbClr val="162F33"/>
                </a:solidFill>
                <a:latin typeface="+mn-lt"/>
                <a:ea typeface="Microsoft YaHei" panose="020B0503020204020204" pitchFamily="34" charset="-122"/>
              </a:rPr>
              <a:t>all</a:t>
            </a:r>
            <a:r>
              <a:rPr lang="en-US" altLang="en-US" dirty="0">
                <a:solidFill>
                  <a:srgbClr val="162F33"/>
                </a:solidFill>
                <a:latin typeface="+mn-lt"/>
                <a:ea typeface="Microsoft YaHei" panose="020B0503020204020204" pitchFamily="34" charset="-122"/>
              </a:rPr>
              <a:t> files and directories in the filesystem.</a:t>
            </a:r>
          </a:p>
          <a:p>
            <a:pPr eaLnBrk="1" hangingPunct="1">
              <a:spcBef>
                <a:spcPts val="600"/>
              </a:spcBef>
              <a:buSzPct val="110000"/>
              <a:buFont typeface="Arial" panose="020B0604020202020204" pitchFamily="34" charset="0"/>
              <a:buChar char="•"/>
              <a:defRPr/>
            </a:pPr>
            <a:endParaRPr lang="en-US" altLang="en-US" dirty="0">
              <a:solidFill>
                <a:srgbClr val="162F33"/>
              </a:solidFill>
              <a:latin typeface="+mn-lt"/>
              <a:ea typeface="Microsoft YaHei" panose="020B0503020204020204" pitchFamily="34" charset="-122"/>
            </a:endParaRPr>
          </a:p>
          <a:p>
            <a:pPr eaLnBrk="1" hangingPunct="1">
              <a:spcBef>
                <a:spcPts val="600"/>
              </a:spcBef>
              <a:buSzPct val="110000"/>
              <a:buFont typeface="Arial" panose="020B0604020202020204" pitchFamily="34" charset="0"/>
              <a:buChar char="•"/>
              <a:defRPr/>
            </a:pPr>
            <a:r>
              <a:rPr lang="en-US" altLang="en-US" dirty="0">
                <a:solidFill>
                  <a:srgbClr val="162F33"/>
                </a:solidFill>
                <a:latin typeface="+mn-lt"/>
                <a:ea typeface="Microsoft YaHei" panose="020B0503020204020204" pitchFamily="34" charset="-122"/>
              </a:rPr>
              <a:t>The </a:t>
            </a:r>
            <a:r>
              <a:rPr lang="en-US" altLang="en-US" b="1" dirty="0">
                <a:solidFill>
                  <a:srgbClr val="162F33"/>
                </a:solidFill>
                <a:latin typeface="+mn-lt"/>
                <a:ea typeface="Microsoft YaHei" panose="020B0503020204020204" pitchFamily="34" charset="-122"/>
              </a:rPr>
              <a:t>name</a:t>
            </a:r>
            <a:r>
              <a:rPr lang="en-US" altLang="en-US" dirty="0">
                <a:solidFill>
                  <a:srgbClr val="162F33"/>
                </a:solidFill>
                <a:latin typeface="+mn-lt"/>
                <a:ea typeface="Microsoft YaHei" panose="020B0503020204020204" pitchFamily="34" charset="-122"/>
              </a:rPr>
              <a:t> of the root directory is  </a:t>
            </a:r>
            <a:r>
              <a:rPr lang="en-US" altLang="en-US" dirty="0">
                <a:solidFill>
                  <a:srgbClr val="162F33"/>
                </a:solidFill>
                <a:highlight>
                  <a:srgbClr val="FFFF00"/>
                </a:highlight>
                <a:latin typeface="+mn-lt"/>
                <a:ea typeface="Microsoft YaHei" panose="020B0503020204020204" pitchFamily="34" charset="-122"/>
              </a:rPr>
              <a:t>“ </a:t>
            </a:r>
            <a:r>
              <a:rPr lang="en-US" altLang="en-US" b="1" dirty="0">
                <a:solidFill>
                  <a:srgbClr val="162F33"/>
                </a:solidFill>
                <a:highlight>
                  <a:srgbClr val="FFFF00"/>
                </a:highlight>
                <a:latin typeface="+mn-lt"/>
                <a:ea typeface="Microsoft YaHei" panose="020B0503020204020204" pitchFamily="34" charset="-122"/>
              </a:rPr>
              <a:t>/ “</a:t>
            </a:r>
          </a:p>
        </p:txBody>
      </p:sp>
      <p:sp>
        <p:nvSpPr>
          <p:cNvPr id="8090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9624C84B-2CD5-4B1E-BCC2-0B7AA6824C67}" type="slidenum">
              <a:rPr lang="en-US" altLang="en-US" sz="900">
                <a:solidFill>
                  <a:srgbClr val="898989"/>
                </a:solidFill>
              </a:rPr>
              <a:pPr/>
              <a:t>40</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1"/>
          <p:cNvSpPr txBox="1">
            <a:spLocks noChangeArrowheads="1"/>
          </p:cNvSpPr>
          <p:nvPr/>
        </p:nvSpPr>
        <p:spPr bwMode="auto">
          <a:xfrm>
            <a:off x="85725" y="394716"/>
            <a:ext cx="58293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buSzPct val="100000"/>
              <a:buFont typeface="Times New Roman" panose="02020603050405020304" pitchFamily="18" charset="0"/>
              <a:buNone/>
            </a:pPr>
            <a:r>
              <a:rPr lang="en-US" altLang="en-US" sz="3600" dirty="0">
                <a:latin typeface="+mn-lt"/>
                <a:ea typeface="Microsoft YaHei" panose="020B0503020204020204" pitchFamily="34" charset="-122"/>
              </a:rPr>
              <a:t>Pathname Examples</a:t>
            </a:r>
          </a:p>
        </p:txBody>
      </p:sp>
      <p:sp>
        <p:nvSpPr>
          <p:cNvPr id="43011" name="Rectangle 2"/>
          <p:cNvSpPr>
            <a:spLocks noChangeArrowheads="1"/>
          </p:cNvSpPr>
          <p:nvPr/>
        </p:nvSpPr>
        <p:spPr bwMode="auto">
          <a:xfrm>
            <a:off x="1186840" y="1473918"/>
            <a:ext cx="6858000" cy="4057650"/>
          </a:xfrm>
          <a:prstGeom prst="rect">
            <a:avLst/>
          </a:prstGeom>
          <a:solidFill>
            <a:srgbClr val="40458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buClr>
                <a:srgbClr val="000000"/>
              </a:buClr>
              <a:buSzPct val="100000"/>
              <a:defRPr/>
            </a:pPr>
            <a:endParaRPr lang="en-US" altLang="en-US" sz="1350">
              <a:solidFill>
                <a:prstClr val="black"/>
              </a:solidFill>
              <a:ea typeface="+mn-ea"/>
            </a:endParaRPr>
          </a:p>
        </p:txBody>
      </p:sp>
      <p:sp>
        <p:nvSpPr>
          <p:cNvPr id="82948" name="Text Box 3"/>
          <p:cNvSpPr txBox="1">
            <a:spLocks noChangeArrowheads="1"/>
          </p:cNvSpPr>
          <p:nvPr/>
        </p:nvSpPr>
        <p:spPr bwMode="auto">
          <a:xfrm>
            <a:off x="4343400" y="1673225"/>
            <a:ext cx="457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a:t>
            </a:r>
          </a:p>
        </p:txBody>
      </p:sp>
      <p:sp>
        <p:nvSpPr>
          <p:cNvPr id="82949" name="Text Box 4"/>
          <p:cNvSpPr txBox="1">
            <a:spLocks noChangeArrowheads="1"/>
          </p:cNvSpPr>
          <p:nvPr/>
        </p:nvSpPr>
        <p:spPr bwMode="auto">
          <a:xfrm>
            <a:off x="1885950" y="2417763"/>
            <a:ext cx="854075"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bin/</a:t>
            </a:r>
          </a:p>
        </p:txBody>
      </p:sp>
      <p:sp>
        <p:nvSpPr>
          <p:cNvPr id="82950" name="Text Box 5"/>
          <p:cNvSpPr txBox="1">
            <a:spLocks noChangeArrowheads="1"/>
          </p:cNvSpPr>
          <p:nvPr/>
        </p:nvSpPr>
        <p:spPr bwMode="auto">
          <a:xfrm>
            <a:off x="3086100" y="2417763"/>
            <a:ext cx="8001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etc/</a:t>
            </a:r>
          </a:p>
        </p:txBody>
      </p:sp>
      <p:sp>
        <p:nvSpPr>
          <p:cNvPr id="82951" name="Text Box 6"/>
          <p:cNvSpPr txBox="1">
            <a:spLocks noChangeArrowheads="1"/>
          </p:cNvSpPr>
          <p:nvPr/>
        </p:nvSpPr>
        <p:spPr bwMode="auto">
          <a:xfrm>
            <a:off x="4132263" y="2417763"/>
            <a:ext cx="1023937"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home/</a:t>
            </a:r>
          </a:p>
        </p:txBody>
      </p:sp>
      <p:sp>
        <p:nvSpPr>
          <p:cNvPr id="82952" name="Text Box 7"/>
          <p:cNvSpPr txBox="1">
            <a:spLocks noChangeArrowheads="1"/>
          </p:cNvSpPr>
          <p:nvPr/>
        </p:nvSpPr>
        <p:spPr bwMode="auto">
          <a:xfrm>
            <a:off x="5372100" y="2417763"/>
            <a:ext cx="79375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tmp/</a:t>
            </a:r>
          </a:p>
        </p:txBody>
      </p:sp>
      <p:sp>
        <p:nvSpPr>
          <p:cNvPr id="82953" name="Text Box 8"/>
          <p:cNvSpPr txBox="1">
            <a:spLocks noChangeArrowheads="1"/>
          </p:cNvSpPr>
          <p:nvPr/>
        </p:nvSpPr>
        <p:spPr bwMode="auto">
          <a:xfrm>
            <a:off x="6457950" y="2417763"/>
            <a:ext cx="85725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usr/</a:t>
            </a:r>
          </a:p>
        </p:txBody>
      </p:sp>
      <p:sp>
        <p:nvSpPr>
          <p:cNvPr id="82954" name="Text Box 9"/>
          <p:cNvSpPr txBox="1">
            <a:spLocks noChangeArrowheads="1"/>
          </p:cNvSpPr>
          <p:nvPr/>
        </p:nvSpPr>
        <p:spPr bwMode="auto">
          <a:xfrm>
            <a:off x="2057400" y="3143250"/>
            <a:ext cx="1600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dirty="0" err="1">
                <a:solidFill>
                  <a:srgbClr val="B7C1EB"/>
                </a:solidFill>
                <a:latin typeface="Courier New" panose="02070309020205020404" pitchFamily="49" charset="0"/>
                <a:ea typeface="Microsoft YaHei" panose="020B0503020204020204" pitchFamily="34" charset="-122"/>
              </a:rPr>
              <a:t>bielr</a:t>
            </a:r>
            <a:r>
              <a:rPr lang="en-US" altLang="en-US" sz="2100" b="1" dirty="0">
                <a:solidFill>
                  <a:srgbClr val="B7C1EB"/>
                </a:solidFill>
                <a:latin typeface="Courier New" panose="02070309020205020404" pitchFamily="49" charset="0"/>
                <a:ea typeface="Microsoft YaHei" panose="020B0503020204020204" pitchFamily="34" charset="-122"/>
              </a:rPr>
              <a:t>/</a:t>
            </a:r>
          </a:p>
        </p:txBody>
      </p:sp>
      <p:sp>
        <p:nvSpPr>
          <p:cNvPr id="82955" name="Text Box 10"/>
          <p:cNvSpPr txBox="1">
            <a:spLocks noChangeArrowheads="1"/>
          </p:cNvSpPr>
          <p:nvPr/>
        </p:nvSpPr>
        <p:spPr bwMode="auto">
          <a:xfrm>
            <a:off x="3829050" y="3143250"/>
            <a:ext cx="13589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scully/</a:t>
            </a:r>
          </a:p>
        </p:txBody>
      </p:sp>
      <p:sp>
        <p:nvSpPr>
          <p:cNvPr id="82956" name="Text Box 11"/>
          <p:cNvSpPr txBox="1">
            <a:spLocks noChangeArrowheads="1"/>
          </p:cNvSpPr>
          <p:nvPr/>
        </p:nvSpPr>
        <p:spPr bwMode="auto">
          <a:xfrm>
            <a:off x="5715000" y="3143250"/>
            <a:ext cx="815975"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bin/</a:t>
            </a:r>
          </a:p>
        </p:txBody>
      </p:sp>
      <p:sp>
        <p:nvSpPr>
          <p:cNvPr id="82957" name="Text Box 12"/>
          <p:cNvSpPr txBox="1">
            <a:spLocks noChangeArrowheads="1"/>
          </p:cNvSpPr>
          <p:nvPr/>
        </p:nvSpPr>
        <p:spPr bwMode="auto">
          <a:xfrm>
            <a:off x="6572250" y="3143250"/>
            <a:ext cx="120015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local/</a:t>
            </a:r>
          </a:p>
        </p:txBody>
      </p:sp>
      <p:sp>
        <p:nvSpPr>
          <p:cNvPr id="82958" name="Text Box 13"/>
          <p:cNvSpPr txBox="1">
            <a:spLocks noChangeArrowheads="1"/>
          </p:cNvSpPr>
          <p:nvPr/>
        </p:nvSpPr>
        <p:spPr bwMode="auto">
          <a:xfrm>
            <a:off x="1371600" y="3911600"/>
            <a:ext cx="154305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netprog</a:t>
            </a:r>
          </a:p>
        </p:txBody>
      </p:sp>
      <p:sp>
        <p:nvSpPr>
          <p:cNvPr id="82959" name="Text Box 14"/>
          <p:cNvSpPr txBox="1">
            <a:spLocks noChangeArrowheads="1"/>
          </p:cNvSpPr>
          <p:nvPr/>
        </p:nvSpPr>
        <p:spPr bwMode="auto">
          <a:xfrm>
            <a:off x="2914650" y="3911600"/>
            <a:ext cx="1028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unix/</a:t>
            </a:r>
          </a:p>
        </p:txBody>
      </p:sp>
      <p:sp>
        <p:nvSpPr>
          <p:cNvPr id="82960" name="Text Box 15"/>
          <p:cNvSpPr txBox="1">
            <a:spLocks noChangeArrowheads="1"/>
          </p:cNvSpPr>
          <p:nvPr/>
        </p:nvSpPr>
        <p:spPr bwMode="auto">
          <a:xfrm>
            <a:off x="4229100" y="3911600"/>
            <a:ext cx="62865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X</a:t>
            </a:r>
          </a:p>
        </p:txBody>
      </p:sp>
      <p:sp>
        <p:nvSpPr>
          <p:cNvPr id="82961" name="Text Box 16"/>
          <p:cNvSpPr txBox="1">
            <a:spLocks noChangeArrowheads="1"/>
          </p:cNvSpPr>
          <p:nvPr/>
        </p:nvSpPr>
        <p:spPr bwMode="auto">
          <a:xfrm>
            <a:off x="5372100" y="3911600"/>
            <a:ext cx="1028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ls</a:t>
            </a:r>
          </a:p>
        </p:txBody>
      </p:sp>
      <p:sp>
        <p:nvSpPr>
          <p:cNvPr id="82962" name="Text Box 17"/>
          <p:cNvSpPr txBox="1">
            <a:spLocks noChangeArrowheads="1"/>
          </p:cNvSpPr>
          <p:nvPr/>
        </p:nvSpPr>
        <p:spPr bwMode="auto">
          <a:xfrm>
            <a:off x="6286500" y="3911600"/>
            <a:ext cx="1028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who</a:t>
            </a:r>
          </a:p>
        </p:txBody>
      </p:sp>
      <p:sp>
        <p:nvSpPr>
          <p:cNvPr id="43027" name="Line 18"/>
          <p:cNvSpPr>
            <a:spLocks noChangeShapeType="1"/>
          </p:cNvSpPr>
          <p:nvPr/>
        </p:nvSpPr>
        <p:spPr bwMode="auto">
          <a:xfrm>
            <a:off x="4572000" y="1998663"/>
            <a:ext cx="1588" cy="280987"/>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28" name="Line 19"/>
          <p:cNvSpPr>
            <a:spLocks noChangeShapeType="1"/>
          </p:cNvSpPr>
          <p:nvPr/>
        </p:nvSpPr>
        <p:spPr bwMode="auto">
          <a:xfrm>
            <a:off x="2343150" y="2278063"/>
            <a:ext cx="4514850" cy="1587"/>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29" name="Line 20"/>
          <p:cNvSpPr>
            <a:spLocks noChangeShapeType="1"/>
          </p:cNvSpPr>
          <p:nvPr/>
        </p:nvSpPr>
        <p:spPr bwMode="auto">
          <a:xfrm>
            <a:off x="2343150" y="2278063"/>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30" name="Line 21"/>
          <p:cNvSpPr>
            <a:spLocks noChangeShapeType="1"/>
          </p:cNvSpPr>
          <p:nvPr/>
        </p:nvSpPr>
        <p:spPr bwMode="auto">
          <a:xfrm>
            <a:off x="3371850" y="2278063"/>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31" name="Line 22"/>
          <p:cNvSpPr>
            <a:spLocks noChangeShapeType="1"/>
          </p:cNvSpPr>
          <p:nvPr/>
        </p:nvSpPr>
        <p:spPr bwMode="auto">
          <a:xfrm>
            <a:off x="4572000" y="2279650"/>
            <a:ext cx="1588" cy="177800"/>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32" name="Line 23"/>
          <p:cNvSpPr>
            <a:spLocks noChangeShapeType="1"/>
          </p:cNvSpPr>
          <p:nvPr/>
        </p:nvSpPr>
        <p:spPr bwMode="auto">
          <a:xfrm>
            <a:off x="5829300" y="2278063"/>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33" name="Line 24"/>
          <p:cNvSpPr>
            <a:spLocks noChangeShapeType="1"/>
          </p:cNvSpPr>
          <p:nvPr/>
        </p:nvSpPr>
        <p:spPr bwMode="auto">
          <a:xfrm>
            <a:off x="6858000" y="2278063"/>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34" name="Line 25"/>
          <p:cNvSpPr>
            <a:spLocks noChangeShapeType="1"/>
          </p:cNvSpPr>
          <p:nvPr/>
        </p:nvSpPr>
        <p:spPr bwMode="auto">
          <a:xfrm>
            <a:off x="4572000" y="2698750"/>
            <a:ext cx="1588" cy="279400"/>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35" name="Line 26"/>
          <p:cNvSpPr>
            <a:spLocks noChangeShapeType="1"/>
          </p:cNvSpPr>
          <p:nvPr/>
        </p:nvSpPr>
        <p:spPr bwMode="auto">
          <a:xfrm>
            <a:off x="2971800" y="2978150"/>
            <a:ext cx="1600200" cy="1588"/>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36" name="Line 27"/>
          <p:cNvSpPr>
            <a:spLocks noChangeShapeType="1"/>
          </p:cNvSpPr>
          <p:nvPr/>
        </p:nvSpPr>
        <p:spPr bwMode="auto">
          <a:xfrm>
            <a:off x="2971800" y="2978150"/>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37" name="Line 28"/>
          <p:cNvSpPr>
            <a:spLocks noChangeShapeType="1"/>
          </p:cNvSpPr>
          <p:nvPr/>
        </p:nvSpPr>
        <p:spPr bwMode="auto">
          <a:xfrm>
            <a:off x="4572000" y="2978150"/>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38" name="Line 29"/>
          <p:cNvSpPr>
            <a:spLocks noChangeShapeType="1"/>
          </p:cNvSpPr>
          <p:nvPr/>
        </p:nvSpPr>
        <p:spPr bwMode="auto">
          <a:xfrm>
            <a:off x="6172200" y="2978150"/>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39" name="Line 30"/>
          <p:cNvSpPr>
            <a:spLocks noChangeShapeType="1"/>
          </p:cNvSpPr>
          <p:nvPr/>
        </p:nvSpPr>
        <p:spPr bwMode="auto">
          <a:xfrm>
            <a:off x="7143750" y="2978150"/>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40" name="Line 31"/>
          <p:cNvSpPr>
            <a:spLocks noChangeShapeType="1"/>
          </p:cNvSpPr>
          <p:nvPr/>
        </p:nvSpPr>
        <p:spPr bwMode="auto">
          <a:xfrm>
            <a:off x="6172200" y="2978150"/>
            <a:ext cx="971550" cy="1588"/>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41" name="Line 32"/>
          <p:cNvSpPr>
            <a:spLocks noChangeShapeType="1"/>
          </p:cNvSpPr>
          <p:nvPr/>
        </p:nvSpPr>
        <p:spPr bwMode="auto">
          <a:xfrm>
            <a:off x="6858000" y="2698750"/>
            <a:ext cx="1588" cy="279400"/>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42" name="Line 33"/>
          <p:cNvSpPr>
            <a:spLocks noChangeShapeType="1"/>
          </p:cNvSpPr>
          <p:nvPr/>
        </p:nvSpPr>
        <p:spPr bwMode="auto">
          <a:xfrm>
            <a:off x="2971800" y="3444875"/>
            <a:ext cx="1588" cy="279400"/>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43" name="Line 34"/>
          <p:cNvSpPr>
            <a:spLocks noChangeShapeType="1"/>
          </p:cNvSpPr>
          <p:nvPr/>
        </p:nvSpPr>
        <p:spPr bwMode="auto">
          <a:xfrm>
            <a:off x="2114550" y="3724275"/>
            <a:ext cx="1257300" cy="1588"/>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44" name="Line 35"/>
          <p:cNvSpPr>
            <a:spLocks noChangeShapeType="1"/>
          </p:cNvSpPr>
          <p:nvPr/>
        </p:nvSpPr>
        <p:spPr bwMode="auto">
          <a:xfrm>
            <a:off x="2114550" y="3724275"/>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45" name="Line 36"/>
          <p:cNvSpPr>
            <a:spLocks noChangeShapeType="1"/>
          </p:cNvSpPr>
          <p:nvPr/>
        </p:nvSpPr>
        <p:spPr bwMode="auto">
          <a:xfrm>
            <a:off x="3371850" y="3724275"/>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46" name="Line 37"/>
          <p:cNvSpPr>
            <a:spLocks noChangeShapeType="1"/>
          </p:cNvSpPr>
          <p:nvPr/>
        </p:nvSpPr>
        <p:spPr bwMode="auto">
          <a:xfrm>
            <a:off x="4572000" y="3490913"/>
            <a:ext cx="1588" cy="373062"/>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47" name="Line 38"/>
          <p:cNvSpPr>
            <a:spLocks noChangeShapeType="1"/>
          </p:cNvSpPr>
          <p:nvPr/>
        </p:nvSpPr>
        <p:spPr bwMode="auto">
          <a:xfrm>
            <a:off x="5886450" y="3724275"/>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48" name="Line 39"/>
          <p:cNvSpPr>
            <a:spLocks noChangeShapeType="1"/>
          </p:cNvSpPr>
          <p:nvPr/>
        </p:nvSpPr>
        <p:spPr bwMode="auto">
          <a:xfrm>
            <a:off x="6800850" y="3724275"/>
            <a:ext cx="1588" cy="187325"/>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49" name="Line 40"/>
          <p:cNvSpPr>
            <a:spLocks noChangeShapeType="1"/>
          </p:cNvSpPr>
          <p:nvPr/>
        </p:nvSpPr>
        <p:spPr bwMode="auto">
          <a:xfrm>
            <a:off x="5886450" y="3724275"/>
            <a:ext cx="914400" cy="1588"/>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50" name="Line 41"/>
          <p:cNvSpPr>
            <a:spLocks noChangeShapeType="1"/>
          </p:cNvSpPr>
          <p:nvPr/>
        </p:nvSpPr>
        <p:spPr bwMode="auto">
          <a:xfrm>
            <a:off x="6172200" y="3444875"/>
            <a:ext cx="1588" cy="279400"/>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51" name="Oval 42"/>
          <p:cNvSpPr>
            <a:spLocks noChangeArrowheads="1"/>
          </p:cNvSpPr>
          <p:nvPr/>
        </p:nvSpPr>
        <p:spPr bwMode="auto">
          <a:xfrm>
            <a:off x="5657850" y="3886200"/>
            <a:ext cx="514350" cy="457200"/>
          </a:xfrm>
          <a:prstGeom prst="ellipse">
            <a:avLst/>
          </a:prstGeom>
          <a:noFill/>
          <a:ln w="57240">
            <a:solidFill>
              <a:srgbClr val="6F89F7"/>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buClr>
                <a:srgbClr val="000000"/>
              </a:buClr>
              <a:buSzPct val="100000"/>
              <a:defRPr/>
            </a:pPr>
            <a:endParaRPr lang="en-US" altLang="en-US" sz="1350">
              <a:solidFill>
                <a:prstClr val="black"/>
              </a:solidFill>
              <a:ea typeface="+mn-ea"/>
            </a:endParaRPr>
          </a:p>
        </p:txBody>
      </p:sp>
      <p:sp>
        <p:nvSpPr>
          <p:cNvPr id="82988" name="Text Box 43"/>
          <p:cNvSpPr txBox="1">
            <a:spLocks noChangeArrowheads="1"/>
          </p:cNvSpPr>
          <p:nvPr/>
        </p:nvSpPr>
        <p:spPr bwMode="auto">
          <a:xfrm>
            <a:off x="5713413" y="4800600"/>
            <a:ext cx="1917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pPr>
            <a:r>
              <a:rPr lang="en-US" altLang="en-US" sz="2100" b="1">
                <a:solidFill>
                  <a:srgbClr val="6F89F7"/>
                </a:solidFill>
                <a:latin typeface="Courier New" panose="02070309020205020404" pitchFamily="49" charset="0"/>
                <a:ea typeface="Microsoft YaHei" panose="020B0503020204020204" pitchFamily="34" charset="-122"/>
              </a:rPr>
              <a:t>/usr/bin/ls</a:t>
            </a:r>
          </a:p>
        </p:txBody>
      </p:sp>
      <p:sp>
        <p:nvSpPr>
          <p:cNvPr id="43053" name="Line 44"/>
          <p:cNvSpPr>
            <a:spLocks noChangeShapeType="1"/>
          </p:cNvSpPr>
          <p:nvPr/>
        </p:nvSpPr>
        <p:spPr bwMode="auto">
          <a:xfrm>
            <a:off x="5943600" y="4343400"/>
            <a:ext cx="114300" cy="400050"/>
          </a:xfrm>
          <a:prstGeom prst="line">
            <a:avLst/>
          </a:prstGeom>
          <a:noFill/>
          <a:ln w="38160">
            <a:solidFill>
              <a:srgbClr val="6F89F7"/>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82990" name="Text Box 45"/>
          <p:cNvSpPr txBox="1">
            <a:spLocks noChangeArrowheads="1"/>
          </p:cNvSpPr>
          <p:nvPr/>
        </p:nvSpPr>
        <p:spPr bwMode="auto">
          <a:xfrm>
            <a:off x="2571750" y="4629150"/>
            <a:ext cx="1600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algn="ctr" eaLnBrk="1" hangingPunct="1">
              <a:spcBef>
                <a:spcPts val="1313"/>
              </a:spcBef>
              <a:buSzPct val="100000"/>
            </a:pPr>
            <a:r>
              <a:rPr lang="en-US" altLang="en-US" sz="2100" b="1">
                <a:solidFill>
                  <a:srgbClr val="B7C1EB"/>
                </a:solidFill>
                <a:latin typeface="Courier New" panose="02070309020205020404" pitchFamily="49" charset="0"/>
                <a:ea typeface="Microsoft YaHei" panose="020B0503020204020204" pitchFamily="34" charset="-122"/>
              </a:rPr>
              <a:t>Syllabus</a:t>
            </a:r>
          </a:p>
        </p:txBody>
      </p:sp>
      <p:sp>
        <p:nvSpPr>
          <p:cNvPr id="43055" name="Line 46"/>
          <p:cNvSpPr>
            <a:spLocks noChangeShapeType="1"/>
          </p:cNvSpPr>
          <p:nvPr/>
        </p:nvSpPr>
        <p:spPr bwMode="auto">
          <a:xfrm>
            <a:off x="3371850" y="4265613"/>
            <a:ext cx="1588" cy="373062"/>
          </a:xfrm>
          <a:prstGeom prst="line">
            <a:avLst/>
          </a:prstGeom>
          <a:noFill/>
          <a:ln w="38160">
            <a:solidFill>
              <a:srgbClr val="B7C1E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43056" name="Oval 47"/>
          <p:cNvSpPr>
            <a:spLocks noChangeArrowheads="1"/>
          </p:cNvSpPr>
          <p:nvPr/>
        </p:nvSpPr>
        <p:spPr bwMode="auto">
          <a:xfrm>
            <a:off x="2514600" y="4629150"/>
            <a:ext cx="1657350" cy="400050"/>
          </a:xfrm>
          <a:prstGeom prst="ellipse">
            <a:avLst/>
          </a:prstGeom>
          <a:noFill/>
          <a:ln w="57240">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buClr>
                <a:srgbClr val="000000"/>
              </a:buClr>
              <a:buSzPct val="100000"/>
              <a:defRPr/>
            </a:pPr>
            <a:endParaRPr lang="en-US" altLang="en-US" sz="1350">
              <a:solidFill>
                <a:prstClr val="black"/>
              </a:solidFill>
              <a:ea typeface="+mn-ea"/>
            </a:endParaRPr>
          </a:p>
        </p:txBody>
      </p:sp>
      <p:sp>
        <p:nvSpPr>
          <p:cNvPr id="82993" name="Text Box 48"/>
          <p:cNvSpPr txBox="1">
            <a:spLocks noChangeArrowheads="1"/>
          </p:cNvSpPr>
          <p:nvPr/>
        </p:nvSpPr>
        <p:spPr bwMode="auto">
          <a:xfrm>
            <a:off x="1366838" y="5143500"/>
            <a:ext cx="4183901" cy="3940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pPr>
            <a:r>
              <a:rPr lang="en-US" altLang="en-US" sz="2100" b="1" dirty="0">
                <a:solidFill>
                  <a:srgbClr val="FFFFFF"/>
                </a:solidFill>
                <a:latin typeface="Courier New" panose="02070309020205020404" pitchFamily="49" charset="0"/>
                <a:ea typeface="Microsoft YaHei" panose="020B0503020204020204" pitchFamily="34" charset="-122"/>
              </a:rPr>
              <a:t>/home/</a:t>
            </a:r>
            <a:r>
              <a:rPr lang="en-US" altLang="en-US" sz="2100" b="1" dirty="0" err="1">
                <a:solidFill>
                  <a:srgbClr val="FFFFFF"/>
                </a:solidFill>
                <a:latin typeface="Courier New" panose="02070309020205020404" pitchFamily="49" charset="0"/>
                <a:ea typeface="Microsoft YaHei" panose="020B0503020204020204" pitchFamily="34" charset="-122"/>
              </a:rPr>
              <a:t>bielr</a:t>
            </a:r>
            <a:r>
              <a:rPr lang="en-US" altLang="en-US" sz="2100" b="1" dirty="0">
                <a:solidFill>
                  <a:srgbClr val="FFFFFF"/>
                </a:solidFill>
                <a:latin typeface="Courier New" panose="02070309020205020404" pitchFamily="49" charset="0"/>
                <a:ea typeface="Microsoft YaHei" panose="020B0503020204020204" pitchFamily="34" charset="-122"/>
              </a:rPr>
              <a:t>/</a:t>
            </a:r>
            <a:r>
              <a:rPr lang="en-US" altLang="en-US" sz="2100" b="1" dirty="0" err="1">
                <a:solidFill>
                  <a:srgbClr val="FFFFFF"/>
                </a:solidFill>
                <a:latin typeface="Courier New" panose="02070309020205020404" pitchFamily="49" charset="0"/>
                <a:ea typeface="Microsoft YaHei" panose="020B0503020204020204" pitchFamily="34" charset="-122"/>
              </a:rPr>
              <a:t>unix</a:t>
            </a:r>
            <a:r>
              <a:rPr lang="en-US" altLang="en-US" sz="2100" b="1" dirty="0">
                <a:solidFill>
                  <a:srgbClr val="FFFFFF"/>
                </a:solidFill>
                <a:latin typeface="Courier New" panose="02070309020205020404" pitchFamily="49" charset="0"/>
                <a:ea typeface="Microsoft YaHei" panose="020B0503020204020204" pitchFamily="34" charset="-122"/>
              </a:rPr>
              <a:t>/Syllabus</a:t>
            </a:r>
          </a:p>
        </p:txBody>
      </p:sp>
      <p:sp>
        <p:nvSpPr>
          <p:cNvPr id="43058" name="Line 49"/>
          <p:cNvSpPr>
            <a:spLocks noChangeShapeType="1"/>
          </p:cNvSpPr>
          <p:nvPr/>
        </p:nvSpPr>
        <p:spPr bwMode="auto">
          <a:xfrm>
            <a:off x="3371850" y="5029200"/>
            <a:ext cx="1588" cy="171450"/>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82995" name="Rectangle 1"/>
          <p:cNvSpPr>
            <a:spLocks noChangeArrowheads="1"/>
          </p:cNvSpPr>
          <p:nvPr/>
        </p:nvSpPr>
        <p:spPr bwMode="auto">
          <a:xfrm>
            <a:off x="1252549" y="6126460"/>
            <a:ext cx="55563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r>
              <a:rPr lang="en-US" altLang="en-US" b="1" dirty="0"/>
              <a:t>/home/</a:t>
            </a:r>
            <a:r>
              <a:rPr lang="en-US" altLang="en-US" b="1" dirty="0" err="1"/>
              <a:t>bielr</a:t>
            </a:r>
            <a:r>
              <a:rPr lang="en-US" altLang="en-US" b="1" dirty="0"/>
              <a:t>/</a:t>
            </a:r>
            <a:r>
              <a:rPr lang="en-US" altLang="en-US" b="1" dirty="0" err="1"/>
              <a:t>unix</a:t>
            </a:r>
            <a:r>
              <a:rPr lang="en-US" altLang="en-US" b="1" dirty="0"/>
              <a:t>/Syllabus </a:t>
            </a:r>
            <a:r>
              <a:rPr lang="en-US" altLang="en-US" dirty="0"/>
              <a:t>is the pathname</a:t>
            </a:r>
          </a:p>
        </p:txBody>
      </p:sp>
      <p:sp>
        <p:nvSpPr>
          <p:cNvPr id="829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BAE34F22-17FE-472B-A810-9B39255549B6}" type="slidenum">
              <a:rPr lang="en-US" altLang="en-US" sz="900">
                <a:solidFill>
                  <a:srgbClr val="898989"/>
                </a:solidFill>
              </a:rPr>
              <a:pPr/>
              <a:t>41</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1"/>
          <p:cNvSpPr txBox="1">
            <a:spLocks noChangeArrowheads="1"/>
          </p:cNvSpPr>
          <p:nvPr/>
        </p:nvSpPr>
        <p:spPr bwMode="auto">
          <a:xfrm>
            <a:off x="1066800" y="609600"/>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Pathnames</a:t>
            </a:r>
          </a:p>
        </p:txBody>
      </p:sp>
      <p:sp>
        <p:nvSpPr>
          <p:cNvPr id="104451" name="Text Box 2"/>
          <p:cNvSpPr txBox="1">
            <a:spLocks noChangeArrowheads="1"/>
          </p:cNvSpPr>
          <p:nvPr/>
        </p:nvSpPr>
        <p:spPr bwMode="auto">
          <a:xfrm>
            <a:off x="1066800" y="1752600"/>
            <a:ext cx="7162800" cy="354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spcBef>
                <a:spcPts val="600"/>
              </a:spcBef>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The </a:t>
            </a:r>
            <a:r>
              <a:rPr lang="en-US" altLang="en-US" sz="2800" i="1" dirty="0">
                <a:solidFill>
                  <a:srgbClr val="000000"/>
                </a:solidFill>
                <a:latin typeface="+mn-lt"/>
                <a:ea typeface="Microsoft YaHei" panose="020B0503020204020204" pitchFamily="34" charset="-122"/>
              </a:rPr>
              <a:t>pathname</a:t>
            </a:r>
            <a:r>
              <a:rPr lang="en-US" altLang="en-US" sz="2800" dirty="0">
                <a:solidFill>
                  <a:srgbClr val="000000"/>
                </a:solidFill>
                <a:latin typeface="+mn-lt"/>
                <a:ea typeface="Microsoft YaHei" panose="020B0503020204020204" pitchFamily="34" charset="-122"/>
              </a:rPr>
              <a:t> of a file includes the file name and the name of the directory that holds the file, and the name of the directory that holds the directory that holds the file, and the name of the … up to the root.</a:t>
            </a:r>
          </a:p>
          <a:p>
            <a:pPr eaLnBrk="1" hangingPunct="1">
              <a:spcBef>
                <a:spcPts val="600"/>
              </a:spcBef>
              <a:buSzPct val="110000"/>
              <a:buFont typeface="Arial" panose="020B0604020202020204" pitchFamily="34" charset="0"/>
              <a:buChar char="•"/>
              <a:defRPr/>
            </a:pPr>
            <a:endParaRPr lang="en-US" altLang="en-US" sz="2800" dirty="0">
              <a:solidFill>
                <a:srgbClr val="000000"/>
              </a:solidFill>
              <a:latin typeface="+mn-lt"/>
              <a:ea typeface="Microsoft YaHei" panose="020B0503020204020204" pitchFamily="34" charset="-122"/>
            </a:endParaRPr>
          </a:p>
          <a:p>
            <a:pPr eaLnBrk="1" hangingPunct="1">
              <a:spcBef>
                <a:spcPts val="600"/>
              </a:spcBef>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The pathname of every file in each </a:t>
            </a:r>
            <a:r>
              <a:rPr lang="en-US" altLang="en-US" sz="2800" i="1" dirty="0">
                <a:solidFill>
                  <a:srgbClr val="000000"/>
                </a:solidFill>
                <a:latin typeface="+mn-lt"/>
                <a:ea typeface="Microsoft YaHei" panose="020B0503020204020204" pitchFamily="34" charset="-122"/>
              </a:rPr>
              <a:t>filesystem</a:t>
            </a:r>
            <a:r>
              <a:rPr lang="en-US" altLang="en-US" sz="2800" dirty="0">
                <a:solidFill>
                  <a:srgbClr val="000000"/>
                </a:solidFill>
                <a:latin typeface="+mn-lt"/>
                <a:ea typeface="Microsoft YaHei" panose="020B0503020204020204" pitchFamily="34" charset="-122"/>
              </a:rPr>
              <a:t> is unique.</a:t>
            </a:r>
          </a:p>
        </p:txBody>
      </p:sp>
      <p:sp>
        <p:nvSpPr>
          <p:cNvPr id="849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DC461AB3-0E5E-43C7-8BF7-3B2DF6649242}" type="slidenum">
              <a:rPr lang="en-US" altLang="en-US" sz="900">
                <a:solidFill>
                  <a:srgbClr val="898989"/>
                </a:solidFill>
              </a:rPr>
              <a:pPr/>
              <a:t>42</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1"/>
          <p:cNvSpPr txBox="1">
            <a:spLocks noChangeArrowheads="1"/>
          </p:cNvSpPr>
          <p:nvPr/>
        </p:nvSpPr>
        <p:spPr bwMode="auto">
          <a:xfrm>
            <a:off x="1066800" y="609600"/>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Pathnames (cont.)</a:t>
            </a:r>
          </a:p>
        </p:txBody>
      </p:sp>
      <p:sp>
        <p:nvSpPr>
          <p:cNvPr id="87043" name="Text Box 2"/>
          <p:cNvSpPr txBox="1">
            <a:spLocks noChangeArrowheads="1"/>
          </p:cNvSpPr>
          <p:nvPr/>
        </p:nvSpPr>
        <p:spPr bwMode="auto">
          <a:xfrm>
            <a:off x="1066800" y="1676400"/>
            <a:ext cx="7010400" cy="354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spcBef>
                <a:spcPts val="600"/>
              </a:spcBef>
              <a:buSzPct val="110000"/>
              <a:buFont typeface="Arial" panose="020B0604020202020204" pitchFamily="34" charset="0"/>
              <a:buChar char="•"/>
            </a:pPr>
            <a:r>
              <a:rPr lang="en-US" altLang="en-US" sz="2800" dirty="0">
                <a:solidFill>
                  <a:srgbClr val="000000"/>
                </a:solidFill>
                <a:latin typeface="Calibri" panose="020F0502020204030204" pitchFamily="34" charset="0"/>
                <a:ea typeface="Microsoft YaHei" panose="020B0503020204020204" pitchFamily="34" charset="-122"/>
              </a:rPr>
              <a:t>To create a pathname you start at the root (so you start with "/"), then follow the path down the hierarchy (including each directory name) and you end with the filename.</a:t>
            </a:r>
          </a:p>
          <a:p>
            <a:pPr eaLnBrk="1" hangingPunct="1">
              <a:spcBef>
                <a:spcPts val="600"/>
              </a:spcBef>
              <a:buSzPct val="110000"/>
              <a:buFont typeface="Arial" panose="020B0604020202020204" pitchFamily="34" charset="0"/>
              <a:buChar char="•"/>
            </a:pPr>
            <a:endParaRPr lang="en-US" altLang="en-US" sz="2800" dirty="0">
              <a:solidFill>
                <a:srgbClr val="000000"/>
              </a:solidFill>
              <a:latin typeface="Calibri" panose="020F0502020204030204" pitchFamily="34" charset="0"/>
              <a:ea typeface="Microsoft YaHei" panose="020B0503020204020204" pitchFamily="34" charset="-122"/>
            </a:endParaRPr>
          </a:p>
          <a:p>
            <a:pPr eaLnBrk="1" hangingPunct="1">
              <a:spcBef>
                <a:spcPts val="600"/>
              </a:spcBef>
              <a:buSzPct val="110000"/>
              <a:buFont typeface="Arial" panose="020B0604020202020204" pitchFamily="34" charset="0"/>
              <a:buChar char="•"/>
            </a:pPr>
            <a:r>
              <a:rPr lang="en-US" altLang="en-US" sz="2800" dirty="0">
                <a:solidFill>
                  <a:srgbClr val="000000"/>
                </a:solidFill>
                <a:latin typeface="Calibri" panose="020F0502020204030204" pitchFamily="34" charset="0"/>
                <a:ea typeface="Microsoft YaHei" panose="020B0503020204020204" pitchFamily="34" charset="-122"/>
              </a:rPr>
              <a:t>In between every directory name, we use a delimiter of  "/". </a:t>
            </a:r>
          </a:p>
        </p:txBody>
      </p:sp>
      <p:sp>
        <p:nvSpPr>
          <p:cNvPr id="8704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0D82CAF0-0E8C-48FC-A94C-A88E80C68193}" type="slidenum">
              <a:rPr lang="en-US" altLang="en-US" sz="900">
                <a:solidFill>
                  <a:srgbClr val="898989"/>
                </a:solidFill>
              </a:rPr>
              <a:pPr/>
              <a:t>43</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1"/>
          <p:cNvSpPr txBox="1">
            <a:spLocks noChangeArrowheads="1"/>
          </p:cNvSpPr>
          <p:nvPr/>
        </p:nvSpPr>
        <p:spPr bwMode="auto">
          <a:xfrm>
            <a:off x="1143000" y="479425"/>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pPr>
            <a:r>
              <a:rPr lang="en-US" altLang="en-US" sz="3300" b="1">
                <a:latin typeface="Calibri" panose="020F0502020204030204" pitchFamily="34" charset="0"/>
                <a:ea typeface="Microsoft YaHei" panose="020B0503020204020204" pitchFamily="34" charset="-122"/>
              </a:rPr>
              <a:t>Absolute Pathnames</a:t>
            </a:r>
          </a:p>
        </p:txBody>
      </p:sp>
      <p:sp>
        <p:nvSpPr>
          <p:cNvPr id="94211" name="Text Box 2"/>
          <p:cNvSpPr txBox="1">
            <a:spLocks noChangeArrowheads="1"/>
          </p:cNvSpPr>
          <p:nvPr/>
        </p:nvSpPr>
        <p:spPr bwMode="auto">
          <a:xfrm>
            <a:off x="1143000" y="1676400"/>
            <a:ext cx="6858000" cy="354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1pPr>
            <a:lvl2pPr marL="685800" indent="-3429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panose="02020603050405020304" pitchFamily="18" charset="0"/>
                <a:ea typeface="ＭＳ Ｐゴシック" pitchFamily="34" charset="-128"/>
              </a:defRPr>
            </a:lvl9pPr>
          </a:lstStyle>
          <a:p>
            <a:pPr eaLnBrk="1" hangingPunct="1">
              <a:spcBef>
                <a:spcPts val="600"/>
              </a:spcBef>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The pathnames described in the previous slides start at the </a:t>
            </a:r>
            <a:r>
              <a:rPr lang="en-US" altLang="en-US" sz="2800" i="1" dirty="0">
                <a:solidFill>
                  <a:srgbClr val="000000"/>
                </a:solidFill>
                <a:latin typeface="+mn-lt"/>
                <a:ea typeface="Microsoft YaHei" panose="020B0503020204020204" pitchFamily="34" charset="-122"/>
              </a:rPr>
              <a:t>root</a:t>
            </a:r>
            <a:r>
              <a:rPr lang="en-US" altLang="en-US" sz="2800" dirty="0">
                <a:solidFill>
                  <a:srgbClr val="000000"/>
                </a:solidFill>
                <a:latin typeface="+mn-lt"/>
                <a:ea typeface="Microsoft YaHei" panose="020B0503020204020204" pitchFamily="34" charset="-122"/>
              </a:rPr>
              <a:t>.</a:t>
            </a:r>
          </a:p>
          <a:p>
            <a:pPr eaLnBrk="1" hangingPunct="1">
              <a:spcBef>
                <a:spcPts val="600"/>
              </a:spcBef>
              <a:buSzPct val="110000"/>
              <a:buFont typeface="Arial" panose="020B0604020202020204" pitchFamily="34" charset="0"/>
              <a:buChar char="•"/>
              <a:defRPr/>
            </a:pPr>
            <a:endParaRPr lang="en-US" altLang="en-US" sz="2800" dirty="0">
              <a:solidFill>
                <a:srgbClr val="000000"/>
              </a:solidFill>
              <a:latin typeface="+mn-lt"/>
              <a:ea typeface="Microsoft YaHei" panose="020B0503020204020204" pitchFamily="34" charset="-122"/>
            </a:endParaRPr>
          </a:p>
          <a:p>
            <a:pPr eaLnBrk="1" hangingPunct="1">
              <a:spcBef>
                <a:spcPts val="600"/>
              </a:spcBef>
              <a:buSzPct val="110000"/>
              <a:buFont typeface="Arial" panose="020B0604020202020204" pitchFamily="34" charset="0"/>
              <a:buChar char="•"/>
              <a:defRPr/>
            </a:pPr>
            <a:r>
              <a:rPr lang="en-US" altLang="en-US" sz="2800" dirty="0">
                <a:solidFill>
                  <a:srgbClr val="000000"/>
                </a:solidFill>
                <a:latin typeface="+mn-lt"/>
                <a:ea typeface="Microsoft YaHei" panose="020B0503020204020204" pitchFamily="34" charset="-122"/>
              </a:rPr>
              <a:t>These pathnames are called "absolute pathnames".</a:t>
            </a:r>
          </a:p>
          <a:p>
            <a:pPr eaLnBrk="1" hangingPunct="1">
              <a:spcBef>
                <a:spcPts val="600"/>
              </a:spcBef>
              <a:buClr>
                <a:srgbClr val="6F89F7"/>
              </a:buClr>
              <a:buSzPct val="110000"/>
              <a:buFont typeface="Wingdings" panose="05000000000000000000" pitchFamily="2" charset="2"/>
              <a:buChar char="§"/>
              <a:defRPr/>
            </a:pPr>
            <a:endParaRPr lang="en-US" altLang="en-US" sz="2800" dirty="0">
              <a:solidFill>
                <a:srgbClr val="000000"/>
              </a:solidFill>
              <a:latin typeface="+mn-lt"/>
              <a:ea typeface="Microsoft YaHei" panose="020B0503020204020204" pitchFamily="34" charset="-122"/>
            </a:endParaRPr>
          </a:p>
        </p:txBody>
      </p:sp>
      <p:sp>
        <p:nvSpPr>
          <p:cNvPr id="9114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037212D5-B5FA-4252-A3CD-03741FCDBD86}" type="slidenum">
              <a:rPr lang="en-US" altLang="en-US" sz="900">
                <a:solidFill>
                  <a:srgbClr val="898989"/>
                </a:solidFill>
              </a:rPr>
              <a:pPr/>
              <a:t>44</a:t>
            </a:fld>
            <a:endParaRPr lang="en-US" altLang="en-US" sz="900">
              <a:solidFill>
                <a:srgbClr val="898989"/>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1"/>
          <p:cNvSpPr txBox="1">
            <a:spLocks noChangeArrowheads="1"/>
          </p:cNvSpPr>
          <p:nvPr/>
        </p:nvSpPr>
        <p:spPr bwMode="auto">
          <a:xfrm>
            <a:off x="628650" y="228600"/>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pPr>
            <a:r>
              <a:rPr lang="en-US" altLang="en-US" sz="3300" b="1">
                <a:latin typeface="Calibri" panose="020F0502020204030204" pitchFamily="34" charset="0"/>
                <a:ea typeface="Microsoft YaHei" panose="020B0503020204020204" pitchFamily="34" charset="-122"/>
              </a:rPr>
              <a:t>Relative Pathnames</a:t>
            </a:r>
          </a:p>
        </p:txBody>
      </p:sp>
      <p:sp>
        <p:nvSpPr>
          <p:cNvPr id="49155" name="Text Box 2"/>
          <p:cNvSpPr txBox="1">
            <a:spLocks noChangeArrowheads="1"/>
          </p:cNvSpPr>
          <p:nvPr/>
        </p:nvSpPr>
        <p:spPr bwMode="auto">
          <a:xfrm>
            <a:off x="-4439" y="1676400"/>
            <a:ext cx="5257800" cy="4528344"/>
          </a:xfrm>
          <a:prstGeom prst="rect">
            <a:avLst/>
          </a:prstGeom>
          <a:solidFill>
            <a:schemeClr val="bg1"/>
          </a:solidFill>
          <a:ln>
            <a:noFill/>
          </a:ln>
          <a:effectLst/>
        </p:spPr>
        <p:txBody>
          <a:bodyPr/>
          <a:lstStyle>
            <a:lvl1pPr marL="339725" indent="-33972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9pPr>
          </a:lstStyle>
          <a:p>
            <a:pPr marL="0" indent="0" defTabSz="342900" eaLnBrk="1" fontAlgn="auto" hangingPunct="1">
              <a:lnSpc>
                <a:spcPct val="80000"/>
              </a:lnSpc>
              <a:spcBef>
                <a:spcPts val="525"/>
              </a:spcBef>
              <a:spcAft>
                <a:spcPts val="0"/>
              </a:spcAft>
              <a:buClrTx/>
              <a:buSzPct val="126000"/>
              <a:defRPr/>
            </a:pPr>
            <a:r>
              <a:rPr lang="en-US" altLang="en-US" sz="2200" dirty="0">
                <a:solidFill>
                  <a:prstClr val="black"/>
                </a:solidFill>
                <a:latin typeface="+mn-lt"/>
              </a:rPr>
              <a:t>Prefixed w/the current directory, $PWD</a:t>
            </a:r>
          </a:p>
          <a:p>
            <a:pPr marL="0" indent="0" defTabSz="342900" eaLnBrk="1" fontAlgn="auto" hangingPunct="1">
              <a:lnSpc>
                <a:spcPct val="80000"/>
              </a:lnSpc>
              <a:spcBef>
                <a:spcPts val="525"/>
              </a:spcBef>
              <a:spcAft>
                <a:spcPts val="0"/>
              </a:spcAft>
              <a:buClrTx/>
              <a:buSzPct val="126000"/>
              <a:defRPr/>
            </a:pPr>
            <a:r>
              <a:rPr lang="en-US" altLang="en-US" sz="2200" dirty="0">
                <a:solidFill>
                  <a:prstClr val="black"/>
                </a:solidFill>
                <a:latin typeface="+mn-lt"/>
              </a:rPr>
              <a:t>So, </a:t>
            </a:r>
            <a:r>
              <a:rPr lang="en-US" altLang="en-US" sz="2200" b="1" dirty="0">
                <a:solidFill>
                  <a:srgbClr val="FF0000"/>
                </a:solidFill>
                <a:latin typeface="+mn-lt"/>
              </a:rPr>
              <a:t>relative</a:t>
            </a:r>
            <a:r>
              <a:rPr lang="en-US" altLang="en-US" sz="2200" dirty="0">
                <a:solidFill>
                  <a:prstClr val="black"/>
                </a:solidFill>
                <a:latin typeface="+mn-lt"/>
              </a:rPr>
              <a:t> to the current working directory</a:t>
            </a:r>
          </a:p>
          <a:p>
            <a:pPr marL="0" indent="0" defTabSz="342900" eaLnBrk="1" fontAlgn="auto" hangingPunct="1">
              <a:lnSpc>
                <a:spcPct val="80000"/>
              </a:lnSpc>
              <a:spcBef>
                <a:spcPts val="525"/>
              </a:spcBef>
              <a:spcAft>
                <a:spcPts val="0"/>
              </a:spcAft>
              <a:buClrTx/>
              <a:buSzPct val="126000"/>
              <a:defRPr/>
            </a:pPr>
            <a:r>
              <a:rPr lang="en-US" altLang="en-US" sz="900" dirty="0">
                <a:solidFill>
                  <a:prstClr val="black"/>
                </a:solidFill>
                <a:latin typeface="+mn-lt"/>
              </a:rPr>
              <a:t> </a:t>
            </a:r>
          </a:p>
          <a:p>
            <a:pPr marL="0" indent="0" defTabSz="342900" eaLnBrk="1" fontAlgn="auto" hangingPunct="1">
              <a:lnSpc>
                <a:spcPct val="80000"/>
              </a:lnSpc>
              <a:spcBef>
                <a:spcPts val="525"/>
              </a:spcBef>
              <a:spcAft>
                <a:spcPts val="0"/>
              </a:spcAft>
              <a:buClrTx/>
              <a:buSzPct val="110000"/>
              <a:defRPr/>
            </a:pPr>
            <a:r>
              <a:rPr lang="en-US" altLang="en-US" sz="2200" dirty="0">
                <a:solidFill>
                  <a:prstClr val="black"/>
                </a:solidFill>
                <a:latin typeface="+mn-lt"/>
              </a:rPr>
              <a:t>	$ </a:t>
            </a:r>
            <a:r>
              <a:rPr lang="en-US" altLang="en-US" sz="2200" b="1" dirty="0">
                <a:solidFill>
                  <a:prstClr val="black"/>
                </a:solidFill>
                <a:latin typeface="+mn-lt"/>
              </a:rPr>
              <a:t>cd /home/</a:t>
            </a:r>
            <a:r>
              <a:rPr lang="en-US" altLang="en-US" sz="2200" b="1" dirty="0" err="1">
                <a:solidFill>
                  <a:prstClr val="black"/>
                </a:solidFill>
                <a:latin typeface="+mn-lt"/>
              </a:rPr>
              <a:t>bielr</a:t>
            </a:r>
            <a:endParaRPr lang="en-US" altLang="en-US" sz="2200" b="1" dirty="0">
              <a:solidFill>
                <a:prstClr val="black"/>
              </a:solidFill>
              <a:latin typeface="+mn-lt"/>
            </a:endParaRPr>
          </a:p>
          <a:p>
            <a:pPr marL="0" indent="0" defTabSz="342900" eaLnBrk="1" fontAlgn="auto" hangingPunct="1">
              <a:lnSpc>
                <a:spcPct val="80000"/>
              </a:lnSpc>
              <a:spcBef>
                <a:spcPts val="525"/>
              </a:spcBef>
              <a:spcAft>
                <a:spcPts val="0"/>
              </a:spcAft>
              <a:buClrTx/>
              <a:buSzPct val="110000"/>
              <a:defRPr/>
            </a:pPr>
            <a:r>
              <a:rPr lang="en-US" altLang="en-US" sz="2200" b="1" dirty="0">
                <a:solidFill>
                  <a:prstClr val="black"/>
                </a:solidFill>
                <a:latin typeface="+mn-lt"/>
              </a:rPr>
              <a:t>	</a:t>
            </a:r>
            <a:r>
              <a:rPr lang="en-US" altLang="en-US" sz="2200" dirty="0">
                <a:solidFill>
                  <a:prstClr val="black"/>
                </a:solidFill>
                <a:latin typeface="+mn-lt"/>
              </a:rPr>
              <a:t>$</a:t>
            </a:r>
            <a:r>
              <a:rPr lang="en-US" altLang="en-US" sz="2200" b="1" dirty="0">
                <a:solidFill>
                  <a:prstClr val="black"/>
                </a:solidFill>
                <a:latin typeface="+mn-lt"/>
              </a:rPr>
              <a:t> </a:t>
            </a:r>
            <a:r>
              <a:rPr lang="en-US" altLang="en-US" sz="2200" b="1" dirty="0" err="1">
                <a:solidFill>
                  <a:prstClr val="black"/>
                </a:solidFill>
                <a:latin typeface="+mn-lt"/>
              </a:rPr>
              <a:t>pwd</a:t>
            </a:r>
            <a:endParaRPr lang="en-US" altLang="en-US" sz="2200" b="1" dirty="0">
              <a:solidFill>
                <a:prstClr val="black"/>
              </a:solidFill>
              <a:latin typeface="+mn-lt"/>
            </a:endParaRPr>
          </a:p>
          <a:p>
            <a:pPr marL="0" indent="0" defTabSz="342900" eaLnBrk="1" fontAlgn="auto" hangingPunct="1">
              <a:lnSpc>
                <a:spcPct val="80000"/>
              </a:lnSpc>
              <a:spcBef>
                <a:spcPts val="525"/>
              </a:spcBef>
              <a:spcAft>
                <a:spcPts val="0"/>
              </a:spcAft>
              <a:buClrTx/>
              <a:buSzPct val="110000"/>
              <a:defRPr/>
            </a:pPr>
            <a:r>
              <a:rPr lang="en-US" altLang="en-US" sz="2200" b="1" dirty="0">
                <a:solidFill>
                  <a:prstClr val="black"/>
                </a:solidFill>
                <a:latin typeface="+mn-lt"/>
              </a:rPr>
              <a:t>	</a:t>
            </a:r>
            <a:r>
              <a:rPr lang="en-US" altLang="en-US" sz="2200" b="1" dirty="0">
                <a:solidFill>
                  <a:schemeClr val="accent1">
                    <a:lumMod val="75000"/>
                  </a:schemeClr>
                </a:solidFill>
                <a:latin typeface="+mn-lt"/>
              </a:rPr>
              <a:t>/home/</a:t>
            </a:r>
            <a:r>
              <a:rPr lang="en-US" altLang="en-US" sz="2200" b="1" dirty="0" err="1">
                <a:solidFill>
                  <a:schemeClr val="accent1">
                    <a:lumMod val="75000"/>
                  </a:schemeClr>
                </a:solidFill>
                <a:latin typeface="+mn-lt"/>
              </a:rPr>
              <a:t>bielr</a:t>
            </a:r>
            <a:r>
              <a:rPr lang="en-US" altLang="en-US" sz="2200" b="1" dirty="0">
                <a:solidFill>
                  <a:schemeClr val="accent1">
                    <a:lumMod val="75000"/>
                  </a:schemeClr>
                </a:solidFill>
                <a:latin typeface="+mn-lt"/>
              </a:rPr>
              <a:t>        </a:t>
            </a:r>
            <a:r>
              <a:rPr lang="en-US" altLang="en-US" sz="2200" i="1" dirty="0">
                <a:solidFill>
                  <a:prstClr val="black"/>
                </a:solidFill>
                <a:latin typeface="+mn-lt"/>
              </a:rPr>
              <a:t>(current working </a:t>
            </a:r>
            <a:r>
              <a:rPr lang="en-US" altLang="en-US" sz="2200" i="1" dirty="0" err="1">
                <a:solidFill>
                  <a:prstClr val="black"/>
                </a:solidFill>
                <a:latin typeface="+mn-lt"/>
              </a:rPr>
              <a:t>dir</a:t>
            </a:r>
            <a:r>
              <a:rPr lang="en-US" altLang="en-US" sz="2200" i="1" dirty="0">
                <a:solidFill>
                  <a:prstClr val="black"/>
                </a:solidFill>
                <a:latin typeface="+mn-lt"/>
              </a:rPr>
              <a:t>)</a:t>
            </a:r>
          </a:p>
          <a:p>
            <a:pPr marL="0" indent="0" defTabSz="342900" eaLnBrk="1" fontAlgn="auto" hangingPunct="1">
              <a:lnSpc>
                <a:spcPct val="80000"/>
              </a:lnSpc>
              <a:spcBef>
                <a:spcPts val="525"/>
              </a:spcBef>
              <a:spcAft>
                <a:spcPts val="0"/>
              </a:spcAft>
              <a:buClrTx/>
              <a:buSzPct val="110000"/>
              <a:defRPr/>
            </a:pPr>
            <a:r>
              <a:rPr lang="en-US" altLang="en-US" sz="800" i="1" dirty="0">
                <a:solidFill>
                  <a:prstClr val="black"/>
                </a:solidFill>
                <a:latin typeface="+mn-lt"/>
              </a:rPr>
              <a:t> </a:t>
            </a:r>
          </a:p>
          <a:p>
            <a:pPr marL="0" indent="0" defTabSz="342900" eaLnBrk="1" fontAlgn="auto" hangingPunct="1">
              <a:lnSpc>
                <a:spcPct val="80000"/>
              </a:lnSpc>
              <a:spcBef>
                <a:spcPts val="525"/>
              </a:spcBef>
              <a:spcAft>
                <a:spcPts val="0"/>
              </a:spcAft>
              <a:buClrTx/>
              <a:buSzPct val="110000"/>
              <a:defRPr/>
            </a:pPr>
            <a:r>
              <a:rPr lang="en-US" altLang="en-US" sz="2200" b="1" dirty="0">
                <a:solidFill>
                  <a:prstClr val="black"/>
                </a:solidFill>
                <a:latin typeface="+mn-lt"/>
              </a:rPr>
              <a:t>	</a:t>
            </a:r>
            <a:r>
              <a:rPr lang="en-US" altLang="en-US" sz="2200" dirty="0">
                <a:solidFill>
                  <a:prstClr val="black"/>
                </a:solidFill>
                <a:latin typeface="+mn-lt"/>
              </a:rPr>
              <a:t>$</a:t>
            </a:r>
            <a:r>
              <a:rPr lang="en-US" altLang="en-US" sz="2200" b="1" dirty="0">
                <a:solidFill>
                  <a:prstClr val="black"/>
                </a:solidFill>
                <a:latin typeface="+mn-lt"/>
              </a:rPr>
              <a:t> ls </a:t>
            </a:r>
            <a:r>
              <a:rPr lang="en-US" altLang="en-US" sz="2200" b="1" dirty="0" err="1">
                <a:solidFill>
                  <a:prstClr val="black"/>
                </a:solidFill>
                <a:latin typeface="+mn-lt"/>
              </a:rPr>
              <a:t>unix</a:t>
            </a:r>
            <a:r>
              <a:rPr lang="en-US" altLang="en-US" sz="2200" b="1" dirty="0">
                <a:solidFill>
                  <a:prstClr val="black"/>
                </a:solidFill>
                <a:latin typeface="+mn-lt"/>
              </a:rPr>
              <a:t>/Syllabus    </a:t>
            </a:r>
            <a:r>
              <a:rPr lang="en-US" altLang="en-US" sz="2200" i="1" dirty="0">
                <a:solidFill>
                  <a:prstClr val="black"/>
                </a:solidFill>
                <a:latin typeface="+mn-lt"/>
              </a:rPr>
              <a:t>(relative pathname)</a:t>
            </a:r>
            <a:endParaRPr lang="en-US" altLang="en-US" sz="2200" b="1" i="1" dirty="0">
              <a:solidFill>
                <a:prstClr val="black"/>
              </a:solidFill>
              <a:latin typeface="+mn-lt"/>
            </a:endParaRPr>
          </a:p>
          <a:p>
            <a:pPr marL="0" indent="0" defTabSz="342900" eaLnBrk="1" fontAlgn="auto" hangingPunct="1">
              <a:lnSpc>
                <a:spcPct val="80000"/>
              </a:lnSpc>
              <a:spcBef>
                <a:spcPts val="525"/>
              </a:spcBef>
              <a:spcAft>
                <a:spcPts val="0"/>
              </a:spcAft>
              <a:buClrTx/>
              <a:buSzPct val="110000"/>
              <a:defRPr/>
            </a:pPr>
            <a:r>
              <a:rPr lang="en-US" altLang="en-US" sz="2200" b="1" dirty="0">
                <a:solidFill>
                  <a:prstClr val="black"/>
                </a:solidFill>
                <a:latin typeface="+mn-lt"/>
              </a:rPr>
              <a:t>	</a:t>
            </a:r>
            <a:r>
              <a:rPr lang="en-US" altLang="en-US" sz="2200" b="1" dirty="0" err="1">
                <a:solidFill>
                  <a:schemeClr val="accent1">
                    <a:lumMod val="75000"/>
                  </a:schemeClr>
                </a:solidFill>
                <a:latin typeface="+mn-lt"/>
              </a:rPr>
              <a:t>unix</a:t>
            </a:r>
            <a:r>
              <a:rPr lang="en-US" altLang="en-US" sz="2200" b="1" dirty="0">
                <a:solidFill>
                  <a:schemeClr val="accent1">
                    <a:lumMod val="75000"/>
                  </a:schemeClr>
                </a:solidFill>
                <a:latin typeface="+mn-lt"/>
              </a:rPr>
              <a:t>/Syllabus</a:t>
            </a:r>
            <a:r>
              <a:rPr lang="en-US" altLang="en-US" i="1" dirty="0">
                <a:solidFill>
                  <a:prstClr val="black"/>
                </a:solidFill>
              </a:rPr>
              <a:t> </a:t>
            </a:r>
          </a:p>
          <a:p>
            <a:pPr marL="0" indent="0" defTabSz="342900" eaLnBrk="1" fontAlgn="auto" hangingPunct="1">
              <a:lnSpc>
                <a:spcPct val="80000"/>
              </a:lnSpc>
              <a:spcBef>
                <a:spcPts val="525"/>
              </a:spcBef>
              <a:spcAft>
                <a:spcPts val="0"/>
              </a:spcAft>
              <a:buClrTx/>
              <a:buSzPct val="110000"/>
              <a:defRPr/>
            </a:pPr>
            <a:r>
              <a:rPr lang="en-US" altLang="en-US" sz="800" b="1" dirty="0">
                <a:solidFill>
                  <a:schemeClr val="accent1">
                    <a:lumMod val="75000"/>
                  </a:schemeClr>
                </a:solidFill>
                <a:latin typeface="+mn-lt"/>
              </a:rPr>
              <a:t> </a:t>
            </a:r>
          </a:p>
          <a:p>
            <a:pPr marL="0" indent="0" defTabSz="342900" eaLnBrk="1" fontAlgn="auto" hangingPunct="1">
              <a:lnSpc>
                <a:spcPct val="80000"/>
              </a:lnSpc>
              <a:spcBef>
                <a:spcPts val="525"/>
              </a:spcBef>
              <a:spcAft>
                <a:spcPts val="0"/>
              </a:spcAft>
              <a:buClrTx/>
              <a:buSzPct val="110000"/>
              <a:defRPr/>
            </a:pPr>
            <a:r>
              <a:rPr lang="en-US" altLang="en-US" sz="2200" b="1" dirty="0">
                <a:solidFill>
                  <a:prstClr val="black"/>
                </a:solidFill>
                <a:latin typeface="+mn-lt"/>
              </a:rPr>
              <a:t>	</a:t>
            </a:r>
            <a:r>
              <a:rPr lang="en-US" altLang="en-US" sz="2200" dirty="0">
                <a:solidFill>
                  <a:prstClr val="black"/>
                </a:solidFill>
                <a:latin typeface="+mn-lt"/>
              </a:rPr>
              <a:t>$</a:t>
            </a:r>
            <a:r>
              <a:rPr lang="en-US" altLang="en-US" sz="2200" b="1" dirty="0">
                <a:solidFill>
                  <a:prstClr val="black"/>
                </a:solidFill>
                <a:latin typeface="+mn-lt"/>
              </a:rPr>
              <a:t> </a:t>
            </a:r>
            <a:r>
              <a:rPr lang="en-US" altLang="en-US" sz="2200" b="1" dirty="0" err="1">
                <a:solidFill>
                  <a:prstClr val="black"/>
                </a:solidFill>
                <a:latin typeface="+mn-lt"/>
              </a:rPr>
              <a:t>ls</a:t>
            </a:r>
            <a:r>
              <a:rPr lang="en-US" altLang="en-US" sz="2200" b="1" dirty="0">
                <a:solidFill>
                  <a:prstClr val="black"/>
                </a:solidFill>
                <a:latin typeface="+mn-lt"/>
              </a:rPr>
              <a:t> X</a:t>
            </a:r>
          </a:p>
          <a:p>
            <a:pPr marL="0" indent="0" defTabSz="342900" eaLnBrk="1" fontAlgn="auto" hangingPunct="1">
              <a:lnSpc>
                <a:spcPct val="80000"/>
              </a:lnSpc>
              <a:spcBef>
                <a:spcPts val="525"/>
              </a:spcBef>
              <a:spcAft>
                <a:spcPts val="0"/>
              </a:spcAft>
              <a:buClrTx/>
              <a:buSzPct val="110000"/>
              <a:defRPr/>
            </a:pPr>
            <a:r>
              <a:rPr lang="en-US" altLang="en-US" sz="2200" b="1" dirty="0">
                <a:solidFill>
                  <a:prstClr val="black"/>
                </a:solidFill>
                <a:latin typeface="+mn-lt"/>
              </a:rPr>
              <a:t>	</a:t>
            </a:r>
            <a:r>
              <a:rPr lang="en-US" altLang="en-US" sz="2200" dirty="0">
                <a:solidFill>
                  <a:schemeClr val="accent1">
                    <a:lumMod val="75000"/>
                  </a:schemeClr>
                </a:solidFill>
                <a:latin typeface="+mn-lt"/>
              </a:rPr>
              <a:t>ls: X: No such file or directory </a:t>
            </a:r>
            <a:r>
              <a:rPr lang="en-US" altLang="en-US" sz="2200" dirty="0">
                <a:solidFill>
                  <a:prstClr val="black"/>
                </a:solidFill>
                <a:latin typeface="+mn-lt"/>
              </a:rPr>
              <a:t>(? )</a:t>
            </a:r>
          </a:p>
          <a:p>
            <a:pPr marL="0" indent="0" defTabSz="342900" eaLnBrk="1" fontAlgn="auto" hangingPunct="1">
              <a:lnSpc>
                <a:spcPct val="80000"/>
              </a:lnSpc>
              <a:spcBef>
                <a:spcPts val="525"/>
              </a:spcBef>
              <a:spcAft>
                <a:spcPts val="0"/>
              </a:spcAft>
              <a:buClrTx/>
              <a:buSzPct val="110000"/>
              <a:defRPr/>
            </a:pPr>
            <a:r>
              <a:rPr lang="en-US" altLang="en-US" sz="800" dirty="0">
                <a:solidFill>
                  <a:prstClr val="black"/>
                </a:solidFill>
                <a:latin typeface="+mn-lt"/>
              </a:rPr>
              <a:t> </a:t>
            </a:r>
          </a:p>
          <a:p>
            <a:pPr marL="0" indent="0" defTabSz="342900" eaLnBrk="1" fontAlgn="auto" hangingPunct="1">
              <a:lnSpc>
                <a:spcPct val="80000"/>
              </a:lnSpc>
              <a:spcBef>
                <a:spcPts val="525"/>
              </a:spcBef>
              <a:spcAft>
                <a:spcPts val="0"/>
              </a:spcAft>
              <a:buClrTx/>
              <a:buSzPct val="110000"/>
              <a:defRPr/>
            </a:pPr>
            <a:r>
              <a:rPr lang="en-US" altLang="en-US" sz="2200" dirty="0">
                <a:solidFill>
                  <a:prstClr val="black"/>
                </a:solidFill>
                <a:latin typeface="+mn-lt"/>
              </a:rPr>
              <a:t>	$</a:t>
            </a:r>
            <a:r>
              <a:rPr lang="en-US" altLang="en-US" sz="2200" b="1" dirty="0">
                <a:solidFill>
                  <a:prstClr val="black"/>
                </a:solidFill>
                <a:latin typeface="+mn-lt"/>
              </a:rPr>
              <a:t> </a:t>
            </a:r>
            <a:r>
              <a:rPr lang="en-US" altLang="en-US" sz="2200" b="1" dirty="0" err="1">
                <a:solidFill>
                  <a:prstClr val="black"/>
                </a:solidFill>
                <a:latin typeface="+mn-lt"/>
              </a:rPr>
              <a:t>ls</a:t>
            </a:r>
            <a:r>
              <a:rPr lang="en-US" altLang="en-US" sz="2200" b="1" dirty="0">
                <a:solidFill>
                  <a:prstClr val="black"/>
                </a:solidFill>
                <a:latin typeface="+mn-lt"/>
              </a:rPr>
              <a:t> /home/</a:t>
            </a:r>
            <a:r>
              <a:rPr lang="en-US" altLang="en-US" sz="2200" b="1" dirty="0" err="1">
                <a:solidFill>
                  <a:prstClr val="black"/>
                </a:solidFill>
                <a:latin typeface="+mn-lt"/>
              </a:rPr>
              <a:t>scully</a:t>
            </a:r>
            <a:r>
              <a:rPr lang="en-US" altLang="en-US" sz="2200" b="1" dirty="0">
                <a:solidFill>
                  <a:prstClr val="black"/>
                </a:solidFill>
                <a:latin typeface="+mn-lt"/>
              </a:rPr>
              <a:t>/X</a:t>
            </a:r>
          </a:p>
          <a:p>
            <a:pPr marL="0" indent="0" defTabSz="342900" eaLnBrk="1" fontAlgn="auto" hangingPunct="1">
              <a:lnSpc>
                <a:spcPct val="80000"/>
              </a:lnSpc>
              <a:spcBef>
                <a:spcPts val="525"/>
              </a:spcBef>
              <a:spcAft>
                <a:spcPts val="0"/>
              </a:spcAft>
              <a:buClrTx/>
              <a:buSzPct val="110000"/>
              <a:defRPr/>
            </a:pPr>
            <a:r>
              <a:rPr lang="en-US" altLang="en-US" sz="2200" dirty="0">
                <a:solidFill>
                  <a:prstClr val="black"/>
                </a:solidFill>
                <a:latin typeface="+mn-lt"/>
              </a:rPr>
              <a:t>	</a:t>
            </a:r>
            <a:r>
              <a:rPr lang="en-US" altLang="en-US" sz="2200" dirty="0">
                <a:solidFill>
                  <a:schemeClr val="accent1">
                    <a:lumMod val="75000"/>
                  </a:schemeClr>
                </a:solidFill>
                <a:latin typeface="+mn-lt"/>
              </a:rPr>
              <a:t>/home/</a:t>
            </a:r>
            <a:r>
              <a:rPr lang="en-US" altLang="en-US" sz="2200" dirty="0" err="1">
                <a:solidFill>
                  <a:schemeClr val="accent1">
                    <a:lumMod val="75000"/>
                  </a:schemeClr>
                </a:solidFill>
                <a:latin typeface="+mn-lt"/>
              </a:rPr>
              <a:t>scully</a:t>
            </a:r>
            <a:r>
              <a:rPr lang="en-US" altLang="en-US" sz="2100" dirty="0">
                <a:solidFill>
                  <a:schemeClr val="accent1">
                    <a:lumMod val="75000"/>
                  </a:schemeClr>
                </a:solidFill>
                <a:latin typeface="+mn-lt"/>
              </a:rPr>
              <a:t>/X</a:t>
            </a:r>
            <a:r>
              <a:rPr lang="en-US" altLang="en-US" sz="2100" dirty="0">
                <a:solidFill>
                  <a:prstClr val="black"/>
                </a:solidFill>
                <a:latin typeface="+mn-lt"/>
              </a:rPr>
              <a:t>      </a:t>
            </a:r>
            <a:r>
              <a:rPr lang="en-US" altLang="en-US" sz="2100" i="1" dirty="0">
                <a:solidFill>
                  <a:prstClr val="black"/>
                </a:solidFill>
                <a:latin typeface="+mn-lt"/>
              </a:rPr>
              <a:t>(found it!)</a:t>
            </a:r>
          </a:p>
        </p:txBody>
      </p:sp>
      <p:sp>
        <p:nvSpPr>
          <p:cNvPr id="9319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7CB5FF61-221B-4766-89AB-1B332021CA3F}" type="slidenum">
              <a:rPr lang="en-US" altLang="en-US" sz="900">
                <a:solidFill>
                  <a:srgbClr val="898989"/>
                </a:solidFill>
              </a:rPr>
              <a:pPr/>
              <a:t>45</a:t>
            </a:fld>
            <a:endParaRPr lang="en-US" altLang="en-US" sz="900">
              <a:solidFill>
                <a:srgbClr val="898989"/>
              </a:solidFill>
            </a:endParaRPr>
          </a:p>
        </p:txBody>
      </p:sp>
      <p:pic>
        <p:nvPicPr>
          <p:cNvPr id="2" name="Picture 1"/>
          <p:cNvPicPr>
            <a:picLocks noChangeAspect="1"/>
          </p:cNvPicPr>
          <p:nvPr/>
        </p:nvPicPr>
        <p:blipFill>
          <a:blip r:embed="rId3"/>
          <a:stretch>
            <a:fillRect/>
          </a:stretch>
        </p:blipFill>
        <p:spPr>
          <a:xfrm>
            <a:off x="5105400" y="1524000"/>
            <a:ext cx="4038600" cy="4401164"/>
          </a:xfrm>
          <a:prstGeom prst="rect">
            <a:avLst/>
          </a:prstGeom>
        </p:spPr>
      </p:pic>
      <p:cxnSp>
        <p:nvCxnSpPr>
          <p:cNvPr id="53" name="Straight Arrow Connector 52"/>
          <p:cNvCxnSpPr>
            <a:cxnSpLocks/>
          </p:cNvCxnSpPr>
          <p:nvPr/>
        </p:nvCxnSpPr>
        <p:spPr>
          <a:xfrm>
            <a:off x="4724400" y="3276600"/>
            <a:ext cx="1079500" cy="3254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9505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641350" y="298450"/>
            <a:ext cx="582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1pPr>
            <a:lvl2pPr marL="742950" indent="-28575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2pPr>
            <a:lvl3pPr marL="11430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3pPr>
            <a:lvl4pPr marL="16002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4pPr>
            <a:lvl5pPr marL="2057400" indent="-228600" defTabSz="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5pPr>
            <a:lvl6pPr marL="25146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6pPr>
            <a:lvl7pPr marL="29718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7pPr>
            <a:lvl8pPr marL="34290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8pPr>
            <a:lvl9pPr marL="3886200" indent="-228600" defTabSz="3429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ea typeface="ＭＳ Ｐゴシック" pitchFamily="34" charset="-128"/>
              </a:defRPr>
            </a:lvl9pPr>
          </a:lstStyle>
          <a:p>
            <a:pPr eaLnBrk="1" hangingPunct="1">
              <a:buSzPct val="100000"/>
              <a:buFont typeface="Times New Roman" panose="02020603050405020304" pitchFamily="18" charset="0"/>
              <a:buNone/>
              <a:defRPr/>
            </a:pPr>
            <a:r>
              <a:rPr lang="en-US" altLang="en-US" sz="3300" b="1" dirty="0">
                <a:latin typeface="+mn-lt"/>
                <a:ea typeface="Microsoft YaHei" panose="020B0503020204020204" pitchFamily="34" charset="-122"/>
              </a:rPr>
              <a:t>Special Relative paths…</a:t>
            </a:r>
          </a:p>
        </p:txBody>
      </p:sp>
      <p:sp>
        <p:nvSpPr>
          <p:cNvPr id="51203" name="Text Box 2"/>
          <p:cNvSpPr txBox="1">
            <a:spLocks noChangeArrowheads="1"/>
          </p:cNvSpPr>
          <p:nvPr/>
        </p:nvSpPr>
        <p:spPr bwMode="auto">
          <a:xfrm>
            <a:off x="457200" y="1676400"/>
            <a:ext cx="3657600"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1pPr>
            <a:lvl2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2pPr>
            <a:lvl3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3pPr>
            <a:lvl4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4pPr>
            <a:lvl5pPr>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ahoma" panose="020B0604030504040204" pitchFamily="34" charset="0"/>
                <a:ea typeface="Microsoft YaHei" panose="020B0503020204020204" pitchFamily="34" charset="-122"/>
              </a:defRPr>
            </a:lvl9pPr>
          </a:lstStyle>
          <a:p>
            <a:pPr marL="0" indent="0" defTabSz="342900" eaLnBrk="1" fontAlgn="auto" hangingPunct="1">
              <a:spcBef>
                <a:spcPts val="600"/>
              </a:spcBef>
              <a:spcAft>
                <a:spcPts val="0"/>
              </a:spcAft>
              <a:buClrTx/>
              <a:buSzPct val="110000"/>
              <a:defRPr/>
            </a:pPr>
            <a:r>
              <a:rPr lang="en-US" altLang="en-US" b="1" dirty="0">
                <a:solidFill>
                  <a:srgbClr val="40458C"/>
                </a:solidFill>
                <a:latin typeface="Calibri" panose="020F0502020204030204" pitchFamily="34" charset="0"/>
              </a:rPr>
              <a:t> </a:t>
            </a:r>
            <a:r>
              <a:rPr lang="en-US" altLang="en-US" b="1" dirty="0">
                <a:solidFill>
                  <a:prstClr val="black"/>
                </a:solidFill>
                <a:latin typeface="Calibri" panose="020F0502020204030204" pitchFamily="34" charset="0"/>
              </a:rPr>
              <a:t>.</a:t>
            </a:r>
            <a:r>
              <a:rPr lang="en-US" altLang="en-US" dirty="0">
                <a:solidFill>
                  <a:prstClr val="black"/>
                </a:solidFill>
                <a:latin typeface="Calibri" panose="020F0502020204030204" pitchFamily="34" charset="0"/>
              </a:rPr>
              <a:t>   The current directory</a:t>
            </a:r>
          </a:p>
          <a:p>
            <a:pPr marL="0" indent="0" defTabSz="342900" eaLnBrk="1" fontAlgn="auto" hangingPunct="1">
              <a:spcBef>
                <a:spcPts val="600"/>
              </a:spcBef>
              <a:spcAft>
                <a:spcPts val="0"/>
              </a:spcAft>
              <a:buClrTx/>
              <a:buSzPct val="110000"/>
              <a:defRPr/>
            </a:pPr>
            <a:r>
              <a:rPr lang="en-US" altLang="en-US" dirty="0">
                <a:solidFill>
                  <a:prstClr val="black"/>
                </a:solidFill>
                <a:latin typeface="Calibri" panose="020F0502020204030204" pitchFamily="34" charset="0"/>
              </a:rPr>
              <a:t> </a:t>
            </a:r>
            <a:r>
              <a:rPr lang="en-US" altLang="en-US" b="1" dirty="0">
                <a:solidFill>
                  <a:prstClr val="black"/>
                </a:solidFill>
                <a:latin typeface="Calibri" panose="020F0502020204030204" pitchFamily="34" charset="0"/>
              </a:rPr>
              <a:t>.. </a:t>
            </a:r>
            <a:r>
              <a:rPr lang="en-US" altLang="en-US" dirty="0">
                <a:solidFill>
                  <a:prstClr val="black"/>
                </a:solidFill>
                <a:latin typeface="Calibri" panose="020F0502020204030204" pitchFamily="34" charset="0"/>
              </a:rPr>
              <a:t>  The </a:t>
            </a:r>
            <a:r>
              <a:rPr lang="en-US" altLang="en-US" i="1" dirty="0">
                <a:solidFill>
                  <a:prstClr val="black"/>
                </a:solidFill>
                <a:latin typeface="Calibri" panose="020F0502020204030204" pitchFamily="34" charset="0"/>
              </a:rPr>
              <a:t>parent</a:t>
            </a:r>
            <a:r>
              <a:rPr lang="en-US" altLang="en-US" dirty="0">
                <a:solidFill>
                  <a:prstClr val="black"/>
                </a:solidFill>
                <a:latin typeface="Calibri" panose="020F0502020204030204" pitchFamily="34" charset="0"/>
              </a:rPr>
              <a:t> directory</a:t>
            </a:r>
          </a:p>
          <a:p>
            <a:pPr marL="0" indent="0" defTabSz="342900" eaLnBrk="1" fontAlgn="auto" hangingPunct="1">
              <a:spcBef>
                <a:spcPts val="600"/>
              </a:spcBef>
              <a:spcAft>
                <a:spcPts val="0"/>
              </a:spcAft>
              <a:buClrTx/>
              <a:buSzPct val="110000"/>
              <a:defRPr/>
            </a:pPr>
            <a:r>
              <a:rPr lang="en-US" altLang="en-US" sz="900" dirty="0">
                <a:solidFill>
                  <a:prstClr val="black"/>
                </a:solidFill>
                <a:latin typeface="Calibri" panose="020F0502020204030204" pitchFamily="34" charset="0"/>
              </a:rPr>
              <a:t> </a:t>
            </a:r>
          </a:p>
          <a:p>
            <a:pPr marL="0" indent="0" defTabSz="342900" eaLnBrk="1" fontAlgn="auto" hangingPunct="1">
              <a:spcBef>
                <a:spcPts val="600"/>
              </a:spcBef>
              <a:spcAft>
                <a:spcPts val="0"/>
              </a:spcAft>
              <a:buClrTx/>
              <a:buSzPct val="110000"/>
              <a:defRPr/>
            </a:pPr>
            <a:r>
              <a:rPr lang="en-US" altLang="en-US" dirty="0">
                <a:solidFill>
                  <a:prstClr val="black"/>
                </a:solidFill>
                <a:latin typeface="Calibri" panose="020F0502020204030204" pitchFamily="34" charset="0"/>
              </a:rPr>
              <a:t>	$ </a:t>
            </a:r>
            <a:r>
              <a:rPr lang="en-US" altLang="en-US" b="1" dirty="0" err="1">
                <a:solidFill>
                  <a:prstClr val="black"/>
                </a:solidFill>
                <a:latin typeface="Calibri" panose="020F0502020204030204" pitchFamily="34" charset="0"/>
              </a:rPr>
              <a:t>pwd</a:t>
            </a:r>
            <a:endParaRPr lang="en-US" altLang="en-US" b="1" dirty="0">
              <a:solidFill>
                <a:prstClr val="black"/>
              </a:solidFill>
              <a:latin typeface="Calibri" panose="020F0502020204030204" pitchFamily="34" charset="0"/>
            </a:endParaRPr>
          </a:p>
          <a:p>
            <a:pPr marL="0" indent="0" defTabSz="342900" eaLnBrk="1" fontAlgn="auto" hangingPunct="1">
              <a:spcBef>
                <a:spcPts val="600"/>
              </a:spcBef>
              <a:spcAft>
                <a:spcPts val="0"/>
              </a:spcAft>
              <a:buClrTx/>
              <a:buSzPct val="110000"/>
              <a:defRPr/>
            </a:pPr>
            <a:r>
              <a:rPr lang="en-US" altLang="en-US" dirty="0">
                <a:solidFill>
                  <a:prstClr val="black"/>
                </a:solidFill>
                <a:latin typeface="Calibri" panose="020F0502020204030204" pitchFamily="34" charset="0"/>
              </a:rPr>
              <a:t>	</a:t>
            </a:r>
            <a:r>
              <a:rPr lang="en-US" altLang="en-US" dirty="0">
                <a:solidFill>
                  <a:schemeClr val="accent1">
                    <a:lumMod val="75000"/>
                  </a:schemeClr>
                </a:solidFill>
                <a:latin typeface="Calibri" panose="020F0502020204030204" pitchFamily="34" charset="0"/>
              </a:rPr>
              <a:t>/home/</a:t>
            </a:r>
            <a:r>
              <a:rPr lang="en-US" altLang="en-US" dirty="0" err="1">
                <a:solidFill>
                  <a:schemeClr val="accent1">
                    <a:lumMod val="75000"/>
                  </a:schemeClr>
                </a:solidFill>
                <a:latin typeface="Calibri" panose="020F0502020204030204" pitchFamily="34" charset="0"/>
              </a:rPr>
              <a:t>bielr</a:t>
            </a:r>
            <a:endParaRPr lang="en-US" altLang="en-US" dirty="0">
              <a:solidFill>
                <a:schemeClr val="accent1">
                  <a:lumMod val="75000"/>
                </a:schemeClr>
              </a:solidFill>
              <a:latin typeface="Calibri" panose="020F0502020204030204" pitchFamily="34" charset="0"/>
            </a:endParaRPr>
          </a:p>
          <a:p>
            <a:pPr marL="0" indent="0" defTabSz="342900" eaLnBrk="1" fontAlgn="auto" hangingPunct="1">
              <a:spcBef>
                <a:spcPts val="600"/>
              </a:spcBef>
              <a:spcAft>
                <a:spcPts val="0"/>
              </a:spcAft>
              <a:buClrTx/>
              <a:buSzPct val="110000"/>
              <a:defRPr/>
            </a:pPr>
            <a:r>
              <a:rPr lang="en-US" altLang="en-US" sz="800" dirty="0">
                <a:solidFill>
                  <a:schemeClr val="accent1">
                    <a:lumMod val="75000"/>
                  </a:schemeClr>
                </a:solidFill>
                <a:latin typeface="Calibri" panose="020F0502020204030204" pitchFamily="34" charset="0"/>
              </a:rPr>
              <a:t> </a:t>
            </a:r>
          </a:p>
          <a:p>
            <a:pPr marL="0" indent="0" defTabSz="342900" eaLnBrk="1" fontAlgn="auto" hangingPunct="1">
              <a:spcBef>
                <a:spcPts val="600"/>
              </a:spcBef>
              <a:spcAft>
                <a:spcPts val="0"/>
              </a:spcAft>
              <a:buClrTx/>
              <a:buSzPct val="110000"/>
              <a:defRPr/>
            </a:pPr>
            <a:r>
              <a:rPr lang="en-US" altLang="en-US" dirty="0">
                <a:solidFill>
                  <a:prstClr val="black"/>
                </a:solidFill>
                <a:latin typeface="Calibri" panose="020F0502020204030204" pitchFamily="34" charset="0"/>
              </a:rPr>
              <a:t>	$ </a:t>
            </a:r>
            <a:r>
              <a:rPr lang="en-US" altLang="en-US" b="1" dirty="0" err="1">
                <a:solidFill>
                  <a:prstClr val="black"/>
                </a:solidFill>
                <a:latin typeface="Calibri" panose="020F0502020204030204" pitchFamily="34" charset="0"/>
              </a:rPr>
              <a:t>ls</a:t>
            </a:r>
            <a:r>
              <a:rPr lang="en-US" altLang="en-US" b="1" dirty="0">
                <a:solidFill>
                  <a:prstClr val="black"/>
                </a:solidFill>
                <a:latin typeface="Calibri" panose="020F0502020204030204" pitchFamily="34" charset="0"/>
              </a:rPr>
              <a:t> ./</a:t>
            </a:r>
            <a:r>
              <a:rPr lang="en-US" altLang="en-US" b="1" dirty="0" err="1">
                <a:solidFill>
                  <a:prstClr val="black"/>
                </a:solidFill>
                <a:latin typeface="Calibri" panose="020F0502020204030204" pitchFamily="34" charset="0"/>
              </a:rPr>
              <a:t>netprog</a:t>
            </a:r>
            <a:endParaRPr lang="en-US" altLang="en-US" b="1" dirty="0">
              <a:solidFill>
                <a:prstClr val="black"/>
              </a:solidFill>
              <a:latin typeface="Calibri" panose="020F0502020204030204" pitchFamily="34" charset="0"/>
            </a:endParaRPr>
          </a:p>
          <a:p>
            <a:pPr marL="0" indent="0" defTabSz="342900" eaLnBrk="1" fontAlgn="auto" hangingPunct="1">
              <a:spcBef>
                <a:spcPts val="600"/>
              </a:spcBef>
              <a:spcAft>
                <a:spcPts val="0"/>
              </a:spcAft>
              <a:buClrTx/>
              <a:buSzPct val="110000"/>
              <a:defRPr/>
            </a:pPr>
            <a:r>
              <a:rPr lang="en-US" altLang="en-US" dirty="0">
                <a:solidFill>
                  <a:prstClr val="black"/>
                </a:solidFill>
                <a:latin typeface="Calibri" panose="020F0502020204030204" pitchFamily="34" charset="0"/>
              </a:rPr>
              <a:t>	</a:t>
            </a:r>
            <a:r>
              <a:rPr lang="en-US" altLang="en-US" dirty="0">
                <a:solidFill>
                  <a:schemeClr val="accent1">
                    <a:lumMod val="75000"/>
                  </a:schemeClr>
                </a:solidFill>
                <a:latin typeface="Calibri" panose="020F0502020204030204" pitchFamily="34" charset="0"/>
              </a:rPr>
              <a:t>./</a:t>
            </a:r>
            <a:r>
              <a:rPr lang="en-US" altLang="en-US" dirty="0" err="1">
                <a:solidFill>
                  <a:schemeClr val="accent1">
                    <a:lumMod val="75000"/>
                  </a:schemeClr>
                </a:solidFill>
                <a:latin typeface="Calibri" panose="020F0502020204030204" pitchFamily="34" charset="0"/>
              </a:rPr>
              <a:t>netprog</a:t>
            </a:r>
            <a:endParaRPr lang="en-US" altLang="en-US" dirty="0">
              <a:solidFill>
                <a:schemeClr val="accent1">
                  <a:lumMod val="75000"/>
                </a:schemeClr>
              </a:solidFill>
              <a:latin typeface="Calibri" panose="020F0502020204030204" pitchFamily="34" charset="0"/>
            </a:endParaRPr>
          </a:p>
          <a:p>
            <a:pPr marL="0" indent="0" defTabSz="342900" eaLnBrk="1" fontAlgn="auto" hangingPunct="1">
              <a:spcBef>
                <a:spcPts val="600"/>
              </a:spcBef>
              <a:spcAft>
                <a:spcPts val="0"/>
              </a:spcAft>
              <a:buClrTx/>
              <a:buSzPct val="110000"/>
              <a:defRPr/>
            </a:pPr>
            <a:r>
              <a:rPr lang="en-US" altLang="en-US" sz="900" dirty="0">
                <a:solidFill>
                  <a:schemeClr val="accent1">
                    <a:lumMod val="75000"/>
                  </a:schemeClr>
                </a:solidFill>
                <a:latin typeface="Calibri" panose="020F0502020204030204" pitchFamily="34" charset="0"/>
              </a:rPr>
              <a:t> </a:t>
            </a:r>
          </a:p>
          <a:p>
            <a:pPr marL="0" indent="0" defTabSz="342900" eaLnBrk="1" fontAlgn="auto" hangingPunct="1">
              <a:spcBef>
                <a:spcPts val="600"/>
              </a:spcBef>
              <a:spcAft>
                <a:spcPts val="0"/>
              </a:spcAft>
              <a:buClrTx/>
              <a:buSzPct val="110000"/>
              <a:defRPr/>
            </a:pPr>
            <a:r>
              <a:rPr lang="en-US" altLang="en-US" dirty="0">
                <a:solidFill>
                  <a:prstClr val="black"/>
                </a:solidFill>
                <a:latin typeface="Calibri" panose="020F0502020204030204" pitchFamily="34" charset="0"/>
              </a:rPr>
              <a:t>	$ </a:t>
            </a:r>
            <a:r>
              <a:rPr lang="en-US" altLang="en-US" b="1" dirty="0" err="1">
                <a:solidFill>
                  <a:prstClr val="black"/>
                </a:solidFill>
                <a:latin typeface="Calibri" panose="020F0502020204030204" pitchFamily="34" charset="0"/>
              </a:rPr>
              <a:t>ls</a:t>
            </a:r>
            <a:r>
              <a:rPr lang="en-US" altLang="en-US" b="1" dirty="0">
                <a:solidFill>
                  <a:prstClr val="black"/>
                </a:solidFill>
                <a:latin typeface="Calibri" panose="020F0502020204030204" pitchFamily="34" charset="0"/>
              </a:rPr>
              <a:t> ../</a:t>
            </a:r>
            <a:r>
              <a:rPr lang="en-US" altLang="en-US" b="1" dirty="0" err="1">
                <a:solidFill>
                  <a:prstClr val="black"/>
                </a:solidFill>
                <a:latin typeface="Calibri" panose="020F0502020204030204" pitchFamily="34" charset="0"/>
              </a:rPr>
              <a:t>scully</a:t>
            </a:r>
            <a:endParaRPr lang="en-US" altLang="en-US" b="1" dirty="0">
              <a:solidFill>
                <a:prstClr val="black"/>
              </a:solidFill>
              <a:latin typeface="Calibri" panose="020F0502020204030204" pitchFamily="34" charset="0"/>
            </a:endParaRPr>
          </a:p>
          <a:p>
            <a:pPr marL="0" indent="0" defTabSz="342900" eaLnBrk="1" fontAlgn="auto" hangingPunct="1">
              <a:spcBef>
                <a:spcPts val="600"/>
              </a:spcBef>
              <a:spcAft>
                <a:spcPts val="0"/>
              </a:spcAft>
              <a:buClrTx/>
              <a:buSzPct val="110000"/>
              <a:defRPr/>
            </a:pPr>
            <a:r>
              <a:rPr lang="en-US" altLang="en-US" dirty="0">
                <a:solidFill>
                  <a:prstClr val="black"/>
                </a:solidFill>
                <a:latin typeface="Calibri" panose="020F0502020204030204" pitchFamily="34" charset="0"/>
              </a:rPr>
              <a:t>	</a:t>
            </a:r>
            <a:r>
              <a:rPr lang="en-US" altLang="en-US" dirty="0">
                <a:solidFill>
                  <a:schemeClr val="accent1">
                    <a:lumMod val="75000"/>
                  </a:schemeClr>
                </a:solidFill>
                <a:latin typeface="Calibri" panose="020F0502020204030204" pitchFamily="34" charset="0"/>
              </a:rPr>
              <a:t>X</a:t>
            </a:r>
          </a:p>
        </p:txBody>
      </p:sp>
      <p:sp>
        <p:nvSpPr>
          <p:cNvPr id="9523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CF963AC9-FA25-42E6-A5C4-C5CAB713FDFE}" type="slidenum">
              <a:rPr lang="en-US" altLang="en-US" sz="900">
                <a:solidFill>
                  <a:srgbClr val="898989"/>
                </a:solidFill>
              </a:rPr>
              <a:pPr/>
              <a:t>46</a:t>
            </a:fld>
            <a:endParaRPr lang="en-US" altLang="en-US" sz="900">
              <a:solidFill>
                <a:srgbClr val="898989"/>
              </a:solidFill>
            </a:endParaRPr>
          </a:p>
        </p:txBody>
      </p:sp>
      <p:pic>
        <p:nvPicPr>
          <p:cNvPr id="2" name="Picture 1"/>
          <p:cNvPicPr>
            <a:picLocks noChangeAspect="1"/>
          </p:cNvPicPr>
          <p:nvPr/>
        </p:nvPicPr>
        <p:blipFill>
          <a:blip r:embed="rId3"/>
          <a:stretch>
            <a:fillRect/>
          </a:stretch>
        </p:blipFill>
        <p:spPr>
          <a:xfrm>
            <a:off x="4114800" y="1600200"/>
            <a:ext cx="5029199" cy="402938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996" y="38100"/>
            <a:ext cx="7886700" cy="1325563"/>
          </a:xfrm>
        </p:spPr>
        <p:txBody>
          <a:bodyPr/>
          <a:lstStyle/>
          <a:p>
            <a:r>
              <a:rPr lang="en-US" dirty="0"/>
              <a:t>Some Standard Directories &amp; Files           1 of 2</a:t>
            </a:r>
          </a:p>
        </p:txBody>
      </p:sp>
      <p:sp>
        <p:nvSpPr>
          <p:cNvPr id="3" name="Content Placeholder 2"/>
          <p:cNvSpPr>
            <a:spLocks noGrp="1"/>
          </p:cNvSpPr>
          <p:nvPr>
            <p:ph idx="1"/>
          </p:nvPr>
        </p:nvSpPr>
        <p:spPr>
          <a:xfrm>
            <a:off x="628650" y="1363662"/>
            <a:ext cx="7886700" cy="4992687"/>
          </a:xfrm>
        </p:spPr>
        <p:txBody>
          <a:bodyPr/>
          <a:lstStyle/>
          <a:p>
            <a:r>
              <a:rPr lang="en-US" sz="2400" b="1" dirty="0"/>
              <a:t>Root Directory </a:t>
            </a:r>
            <a:r>
              <a:rPr lang="en-US" sz="2400" dirty="0"/>
              <a:t>( </a:t>
            </a:r>
            <a:r>
              <a:rPr lang="en-US" sz="2400" b="1" dirty="0"/>
              <a:t>/</a:t>
            </a:r>
            <a:r>
              <a:rPr lang="en-US" sz="2400" dirty="0"/>
              <a:t> ). The top of the file system</a:t>
            </a:r>
          </a:p>
          <a:p>
            <a:pPr marL="0" indent="0">
              <a:buNone/>
            </a:pPr>
            <a:endParaRPr lang="en-US" sz="900" dirty="0"/>
          </a:p>
          <a:p>
            <a:r>
              <a:rPr lang="en-US" sz="2400" b="1" dirty="0"/>
              <a:t>/bin</a:t>
            </a:r>
            <a:r>
              <a:rPr lang="en-US" sz="2400" dirty="0"/>
              <a:t>. The binary directory. Contains binary (executable) images of most UNIX/Linux commands.</a:t>
            </a:r>
          </a:p>
          <a:p>
            <a:pPr marL="0" indent="0">
              <a:buNone/>
            </a:pPr>
            <a:endParaRPr lang="en-US" sz="900" dirty="0"/>
          </a:p>
          <a:p>
            <a:r>
              <a:rPr lang="en-US" sz="2400" b="1" dirty="0"/>
              <a:t>/dev</a:t>
            </a:r>
            <a:r>
              <a:rPr lang="en-US" sz="2400" dirty="0"/>
              <a:t>. The device directory. Has files corresponding to all the devices connected to the computer.</a:t>
            </a:r>
          </a:p>
          <a:p>
            <a:pPr marL="0" indent="0">
              <a:buNone/>
            </a:pPr>
            <a:endParaRPr lang="en-US" sz="900" dirty="0"/>
          </a:p>
          <a:p>
            <a:r>
              <a:rPr lang="en-US" sz="2400" b="1" dirty="0"/>
              <a:t>/etc</a:t>
            </a:r>
            <a:r>
              <a:rPr lang="en-US" sz="2400" dirty="0"/>
              <a:t>. Contains commands and file for system administration. The typical user is usually not allowed to use these commands and files.</a:t>
            </a:r>
          </a:p>
          <a:p>
            <a:endParaRPr lang="en-US" dirty="0"/>
          </a:p>
        </p:txBody>
      </p:sp>
      <p:sp>
        <p:nvSpPr>
          <p:cNvPr id="4" name="Slide Number Placeholder 3"/>
          <p:cNvSpPr>
            <a:spLocks noGrp="1"/>
          </p:cNvSpPr>
          <p:nvPr>
            <p:ph type="sldNum" sz="quarter" idx="12"/>
          </p:nvPr>
        </p:nvSpPr>
        <p:spPr/>
        <p:txBody>
          <a:bodyPr/>
          <a:lstStyle/>
          <a:p>
            <a:pPr>
              <a:defRPr/>
            </a:pPr>
            <a:fld id="{3CCC892A-330B-49CE-941C-801C78C4D8CC}" type="slidenum">
              <a:rPr lang="en-US" altLang="en-US" smtClean="0"/>
              <a:pPr>
                <a:defRPr/>
              </a:pPr>
              <a:t>47</a:t>
            </a:fld>
            <a:endParaRPr lang="en-US" altLang="en-US"/>
          </a:p>
        </p:txBody>
      </p:sp>
    </p:spTree>
    <p:extLst>
      <p:ext uri="{BB962C8B-B14F-4D97-AF65-F5344CB8AC3E}">
        <p14:creationId xmlns:p14="http://schemas.microsoft.com/office/powerpoint/2010/main" val="35835674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996" y="38100"/>
            <a:ext cx="7886700" cy="1325563"/>
          </a:xfrm>
        </p:spPr>
        <p:txBody>
          <a:bodyPr/>
          <a:lstStyle/>
          <a:p>
            <a:r>
              <a:rPr lang="en-US" dirty="0"/>
              <a:t>Some Standard Directories &amp; Files          2 of 2</a:t>
            </a:r>
          </a:p>
        </p:txBody>
      </p:sp>
      <p:sp>
        <p:nvSpPr>
          <p:cNvPr id="3" name="Content Placeholder 2"/>
          <p:cNvSpPr>
            <a:spLocks noGrp="1"/>
          </p:cNvSpPr>
          <p:nvPr>
            <p:ph idx="1"/>
          </p:nvPr>
        </p:nvSpPr>
        <p:spPr>
          <a:xfrm>
            <a:off x="628650" y="1219200"/>
            <a:ext cx="7886700" cy="4992687"/>
          </a:xfrm>
        </p:spPr>
        <p:txBody>
          <a:bodyPr/>
          <a:lstStyle/>
          <a:p>
            <a:pPr marL="0" indent="0">
              <a:buNone/>
            </a:pPr>
            <a:endParaRPr lang="en-US" sz="900" dirty="0"/>
          </a:p>
          <a:p>
            <a:r>
              <a:rPr lang="en-US" sz="2400" b="1" dirty="0"/>
              <a:t>/lib</a:t>
            </a:r>
            <a:r>
              <a:rPr lang="en-US" sz="2400" dirty="0"/>
              <a:t>. The library directory.  Contains a collection of related files for a given language in a single file called </a:t>
            </a:r>
            <a:r>
              <a:rPr lang="en-US" sz="2400" b="1" dirty="0"/>
              <a:t>archive</a:t>
            </a:r>
            <a:r>
              <a:rPr lang="en-US" sz="2400" dirty="0"/>
              <a:t>. Many UNIX/Linux systems contain libraries for C, C++, and FORTRAN.</a:t>
            </a:r>
          </a:p>
          <a:p>
            <a:pPr marL="0" indent="0">
              <a:buNone/>
            </a:pPr>
            <a:endParaRPr lang="en-US" sz="900" dirty="0"/>
          </a:p>
          <a:p>
            <a:r>
              <a:rPr lang="en-US" sz="2400" b="1" dirty="0"/>
              <a:t>/</a:t>
            </a:r>
            <a:r>
              <a:rPr lang="en-US" sz="2400" b="1" dirty="0" err="1"/>
              <a:t>tmp</a:t>
            </a:r>
            <a:r>
              <a:rPr lang="en-US" sz="2400" dirty="0"/>
              <a:t>. Contains temporary files. The system admin determines the length of their life, usually only a few minutes.</a:t>
            </a:r>
          </a:p>
          <a:p>
            <a:pPr marL="0" indent="0">
              <a:buNone/>
            </a:pPr>
            <a:endParaRPr lang="en-US" sz="900" dirty="0"/>
          </a:p>
          <a:p>
            <a:r>
              <a:rPr lang="en-US" sz="2400" b="1" dirty="0"/>
              <a:t>/users</a:t>
            </a:r>
            <a:r>
              <a:rPr lang="en-US" sz="2400" dirty="0"/>
              <a:t>. The home directory for all the users on a system.</a:t>
            </a:r>
          </a:p>
          <a:p>
            <a:pPr marL="0" indent="0">
              <a:buNone/>
            </a:pPr>
            <a:endParaRPr lang="en-US" sz="900" dirty="0"/>
          </a:p>
          <a:p>
            <a:r>
              <a:rPr lang="en-US" sz="2400" b="1" dirty="0"/>
              <a:t>/</a:t>
            </a:r>
            <a:r>
              <a:rPr lang="en-US" sz="2400" b="1" dirty="0" err="1"/>
              <a:t>usr</a:t>
            </a:r>
            <a:r>
              <a:rPr lang="en-US" sz="2400" dirty="0"/>
              <a:t>. UNIX System Resource. Contains subdirectories:  utilities, tools, language libraries, manual pages.</a:t>
            </a:r>
          </a:p>
          <a:p>
            <a:endParaRPr lang="en-US" dirty="0"/>
          </a:p>
        </p:txBody>
      </p:sp>
      <p:sp>
        <p:nvSpPr>
          <p:cNvPr id="4" name="Slide Number Placeholder 3"/>
          <p:cNvSpPr>
            <a:spLocks noGrp="1"/>
          </p:cNvSpPr>
          <p:nvPr>
            <p:ph type="sldNum" sz="quarter" idx="12"/>
          </p:nvPr>
        </p:nvSpPr>
        <p:spPr/>
        <p:txBody>
          <a:bodyPr/>
          <a:lstStyle/>
          <a:p>
            <a:pPr>
              <a:defRPr/>
            </a:pPr>
            <a:fld id="{3CCC892A-330B-49CE-941C-801C78C4D8CC}" type="slidenum">
              <a:rPr lang="en-US" altLang="en-US" smtClean="0"/>
              <a:pPr>
                <a:defRPr/>
              </a:pPr>
              <a:t>48</a:t>
            </a:fld>
            <a:endParaRPr lang="en-US" altLang="en-US"/>
          </a:p>
        </p:txBody>
      </p:sp>
    </p:spTree>
    <p:extLst>
      <p:ext uri="{BB962C8B-B14F-4D97-AF65-F5344CB8AC3E}">
        <p14:creationId xmlns:p14="http://schemas.microsoft.com/office/powerpoint/2010/main" val="690074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4308D1A-05BE-4CB7-9752-FD0D3E75AD03}" type="slidenum">
              <a:rPr lang="en-US" altLang="en-US"/>
              <a:pPr/>
              <a:t>49</a:t>
            </a:fld>
            <a:endParaRPr lang="en-US" altLang="en-US"/>
          </a:p>
        </p:txBody>
      </p:sp>
      <p:sp>
        <p:nvSpPr>
          <p:cNvPr id="11266" name="Text Box 2"/>
          <p:cNvSpPr txBox="1">
            <a:spLocks noChangeArrowheads="1"/>
          </p:cNvSpPr>
          <p:nvPr/>
        </p:nvSpPr>
        <p:spPr bwMode="auto">
          <a:xfrm>
            <a:off x="2031637" y="1981200"/>
            <a:ext cx="450956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altLang="en-US" sz="4400" dirty="0"/>
          </a:p>
          <a:p>
            <a:pPr algn="ctr"/>
            <a:r>
              <a:rPr lang="en-US" altLang="en-US" sz="4400" dirty="0"/>
              <a:t>Directories &amp; Files</a:t>
            </a:r>
          </a:p>
        </p:txBody>
      </p:sp>
    </p:spTree>
    <p:extLst>
      <p:ext uri="{BB962C8B-B14F-4D97-AF65-F5344CB8AC3E}">
        <p14:creationId xmlns:p14="http://schemas.microsoft.com/office/powerpoint/2010/main" val="358171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657350" y="5600700"/>
            <a:ext cx="14287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9219" name="Rectangle 3"/>
          <p:cNvSpPr>
            <a:spLocks noChangeArrowheads="1"/>
          </p:cNvSpPr>
          <p:nvPr/>
        </p:nvSpPr>
        <p:spPr bwMode="auto">
          <a:xfrm>
            <a:off x="3486150" y="5600700"/>
            <a:ext cx="21717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13316" name="Rectangle 4"/>
          <p:cNvSpPr>
            <a:spLocks noGrp="1" noChangeArrowheads="1"/>
          </p:cNvSpPr>
          <p:nvPr>
            <p:ph type="title"/>
          </p:nvPr>
        </p:nvSpPr>
        <p:spPr>
          <a:xfrm>
            <a:off x="457200" y="-228600"/>
            <a:ext cx="8078788" cy="1657350"/>
          </a:xfrm>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lstStyle/>
          <a:p>
            <a:pPr algn="ctr" eaLnBrk="1" fontAlgn="auto" hangingPunct="1">
              <a:spcAft>
                <a:spcPts val="0"/>
              </a:spcAft>
              <a:defRPr/>
            </a:pPr>
            <a:r>
              <a:rPr lang="en-US" altLang="en-US" sz="4050" i="1" dirty="0"/>
              <a:t>History of Unix OS</a:t>
            </a:r>
          </a:p>
        </p:txBody>
      </p:sp>
      <p:pic>
        <p:nvPicPr>
          <p:cNvPr id="21509" name="Picture 7" descr="The PDP-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84288"/>
            <a:ext cx="403860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9" descr="http://catb.org/esr/writings/taoup/html/graphics/kd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1988" y="1284288"/>
            <a:ext cx="4646612"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TextBox 1"/>
          <p:cNvSpPr txBox="1">
            <a:spLocks noChangeArrowheads="1"/>
          </p:cNvSpPr>
          <p:nvPr/>
        </p:nvSpPr>
        <p:spPr bwMode="auto">
          <a:xfrm>
            <a:off x="927100" y="6096000"/>
            <a:ext cx="2159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r>
              <a:rPr lang="en-US" altLang="en-US"/>
              <a:t>PDP-7 Machine</a:t>
            </a:r>
          </a:p>
        </p:txBody>
      </p:sp>
      <p:sp>
        <p:nvSpPr>
          <p:cNvPr id="21512" name="TextBox 2"/>
          <p:cNvSpPr txBox="1">
            <a:spLocks noChangeArrowheads="1"/>
          </p:cNvSpPr>
          <p:nvPr/>
        </p:nvSpPr>
        <p:spPr bwMode="auto">
          <a:xfrm>
            <a:off x="4572000" y="6096000"/>
            <a:ext cx="4406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r>
              <a:rPr lang="en-US" altLang="en-US" sz="1600" b="1"/>
              <a:t>Ken (seated) and Dennis (standing) at a PDP-11 </a:t>
            </a:r>
          </a:p>
          <a:p>
            <a:r>
              <a:rPr lang="en-US" altLang="en-US" sz="1600" b="1"/>
              <a:t>in 1972.</a:t>
            </a:r>
          </a:p>
        </p:txBody>
      </p:sp>
      <p:sp>
        <p:nvSpPr>
          <p:cNvPr id="2151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E0943950-3D18-420B-BF5B-B4E6D51AD30A}" type="slidenum">
              <a:rPr lang="en-US" altLang="en-US" sz="900" smtClean="0">
                <a:solidFill>
                  <a:srgbClr val="898989"/>
                </a:solidFill>
              </a:rPr>
              <a:pPr/>
              <a:t>5</a:t>
            </a:fld>
            <a:endParaRPr lang="en-US" altLang="en-US" sz="900">
              <a:solidFill>
                <a:srgbClr val="898989"/>
              </a:solidFill>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2789-4CB8-C81A-B8B0-04C381D8520A}"/>
              </a:ext>
            </a:extLst>
          </p:cNvPr>
          <p:cNvSpPr>
            <a:spLocks noGrp="1"/>
          </p:cNvSpPr>
          <p:nvPr>
            <p:ph type="title"/>
          </p:nvPr>
        </p:nvSpPr>
        <p:spPr/>
        <p:txBody>
          <a:bodyPr/>
          <a:lstStyle/>
          <a:p>
            <a:r>
              <a:rPr lang="en-US" altLang="en-US" sz="3600" dirty="0">
                <a:solidFill>
                  <a:srgbClr val="162F33"/>
                </a:solidFill>
                <a:latin typeface="+mn-lt"/>
                <a:ea typeface="Microsoft YaHei" panose="020B0503020204020204" pitchFamily="34" charset="-122"/>
              </a:rPr>
              <a:t>Location of many Startup and Customization files.</a:t>
            </a:r>
            <a:endParaRPr lang="en-US" dirty="0"/>
          </a:p>
        </p:txBody>
      </p:sp>
      <p:sp>
        <p:nvSpPr>
          <p:cNvPr id="3" name="Content Placeholder 2">
            <a:extLst>
              <a:ext uri="{FF2B5EF4-FFF2-40B4-BE49-F238E27FC236}">
                <a16:creationId xmlns:a16="http://schemas.microsoft.com/office/drawing/2014/main" id="{9E03F57F-1021-0822-70A6-D60F126EF22A}"/>
              </a:ext>
            </a:extLst>
          </p:cNvPr>
          <p:cNvSpPr>
            <a:spLocks noGrp="1"/>
          </p:cNvSpPr>
          <p:nvPr>
            <p:ph idx="1"/>
          </p:nvPr>
        </p:nvSpPr>
        <p:spPr/>
        <p:txBody>
          <a:bodyPr/>
          <a:lstStyle/>
          <a:p>
            <a:pPr marL="0" indent="0" eaLnBrk="1" hangingPunct="1">
              <a:spcBef>
                <a:spcPts val="600"/>
              </a:spcBef>
              <a:buSzPct val="110000"/>
              <a:buNone/>
              <a:defRPr/>
            </a:pPr>
            <a:r>
              <a:rPr lang="en-US" altLang="en-US" sz="2800" dirty="0">
                <a:solidFill>
                  <a:srgbClr val="162F33"/>
                </a:solidFill>
                <a:latin typeface="+mn-lt"/>
                <a:ea typeface="Microsoft YaHei" panose="020B0503020204020204" pitchFamily="34" charset="-122"/>
              </a:rPr>
              <a:t>This type of file is most often located in a user’s home directory or off the root for a system file.</a:t>
            </a:r>
          </a:p>
          <a:p>
            <a:pPr marL="0" indent="0" eaLnBrk="1" hangingPunct="1">
              <a:spcBef>
                <a:spcPts val="600"/>
              </a:spcBef>
              <a:buSzPct val="110000"/>
              <a:buNone/>
              <a:defRPr/>
            </a:pPr>
            <a:endParaRPr lang="en-US" altLang="en-US" sz="2800" dirty="0">
              <a:solidFill>
                <a:srgbClr val="162F33"/>
              </a:solidFill>
              <a:ea typeface="Microsoft YaHei" panose="020B0503020204020204" pitchFamily="34" charset="-122"/>
            </a:endParaRPr>
          </a:p>
          <a:p>
            <a:pPr marL="0" indent="0" eaLnBrk="1" hangingPunct="1">
              <a:spcBef>
                <a:spcPts val="600"/>
              </a:spcBef>
              <a:buSzPct val="110000"/>
              <a:buNone/>
              <a:defRPr/>
            </a:pPr>
            <a:r>
              <a:rPr lang="en-US" altLang="en-US" sz="2800" dirty="0">
                <a:solidFill>
                  <a:srgbClr val="162F33"/>
                </a:solidFill>
                <a:latin typeface="+mn-lt"/>
                <a:ea typeface="Microsoft YaHei" panose="020B0503020204020204" pitchFamily="34" charset="-122"/>
              </a:rPr>
              <a:t>Some Examples:</a:t>
            </a:r>
          </a:p>
          <a:p>
            <a:pPr marL="685800" lvl="2" indent="0" eaLnBrk="1" hangingPunct="1">
              <a:spcBef>
                <a:spcPts val="525"/>
              </a:spcBef>
              <a:buSzPct val="60000"/>
              <a:buNone/>
              <a:defRPr/>
            </a:pPr>
            <a:r>
              <a:rPr lang="en-US" altLang="en-US" sz="2400" dirty="0">
                <a:solidFill>
                  <a:srgbClr val="162F33"/>
                </a:solidFill>
                <a:latin typeface="+mn-lt"/>
                <a:ea typeface="Microsoft YaHei" panose="020B0503020204020204" pitchFamily="34" charset="-122"/>
              </a:rPr>
              <a:t>/</a:t>
            </a:r>
            <a:r>
              <a:rPr lang="en-US" altLang="en-US" sz="2400" dirty="0" err="1">
                <a:solidFill>
                  <a:srgbClr val="162F33"/>
                </a:solidFill>
                <a:latin typeface="+mn-lt"/>
                <a:ea typeface="Microsoft YaHei" panose="020B0503020204020204" pitchFamily="34" charset="-122"/>
              </a:rPr>
              <a:t>vimrc</a:t>
            </a:r>
            <a:r>
              <a:rPr lang="en-US" altLang="en-US" sz="2400" dirty="0">
                <a:solidFill>
                  <a:srgbClr val="162F33"/>
                </a:solidFill>
                <a:latin typeface="+mn-lt"/>
                <a:ea typeface="Microsoft YaHei" panose="020B0503020204020204" pitchFamily="34" charset="-122"/>
              </a:rPr>
              <a:t>         /</a:t>
            </a:r>
            <a:r>
              <a:rPr lang="en-US" altLang="en-US" sz="2400" dirty="0" err="1">
                <a:solidFill>
                  <a:srgbClr val="162F33"/>
                </a:solidFill>
                <a:latin typeface="+mn-lt"/>
                <a:ea typeface="Microsoft YaHei" panose="020B0503020204020204" pitchFamily="34" charset="-122"/>
              </a:rPr>
              <a:t>bashrc</a:t>
            </a:r>
            <a:r>
              <a:rPr lang="en-US" altLang="en-US" sz="2400" dirty="0">
                <a:solidFill>
                  <a:srgbClr val="162F33"/>
                </a:solidFill>
                <a:latin typeface="+mn-lt"/>
                <a:ea typeface="Microsoft YaHei" panose="020B0503020204020204" pitchFamily="34" charset="-122"/>
              </a:rPr>
              <a:t>   /</a:t>
            </a:r>
            <a:r>
              <a:rPr lang="en-US" altLang="en-US" sz="2400" dirty="0" err="1">
                <a:solidFill>
                  <a:srgbClr val="162F33"/>
                </a:solidFill>
                <a:latin typeface="+mn-lt"/>
                <a:ea typeface="Microsoft YaHei" panose="020B0503020204020204" pitchFamily="34" charset="-122"/>
              </a:rPr>
              <a:t>bash_profile</a:t>
            </a:r>
            <a:r>
              <a:rPr lang="en-US" altLang="en-US" sz="2400" dirty="0">
                <a:solidFill>
                  <a:srgbClr val="162F33"/>
                </a:solidFill>
                <a:latin typeface="+mn-lt"/>
                <a:ea typeface="Microsoft YaHei" panose="020B0503020204020204" pitchFamily="34" charset="-122"/>
              </a:rPr>
              <a:t>   /forward .plan    </a:t>
            </a:r>
          </a:p>
          <a:p>
            <a:pPr marL="685800" lvl="2" indent="0" eaLnBrk="1" hangingPunct="1">
              <a:spcBef>
                <a:spcPts val="525"/>
              </a:spcBef>
              <a:buSzPct val="60000"/>
              <a:buNone/>
              <a:defRPr/>
            </a:pPr>
            <a:r>
              <a:rPr lang="en-US" altLang="en-US" sz="2400" dirty="0">
                <a:solidFill>
                  <a:srgbClr val="162F33"/>
                </a:solidFill>
                <a:latin typeface="+mn-lt"/>
                <a:ea typeface="Microsoft YaHei" panose="020B0503020204020204" pitchFamily="34" charset="-122"/>
              </a:rPr>
              <a:t>/</a:t>
            </a:r>
            <a:r>
              <a:rPr lang="en-US" altLang="en-US" sz="2400" dirty="0" err="1">
                <a:solidFill>
                  <a:srgbClr val="162F33"/>
                </a:solidFill>
                <a:latin typeface="+mn-lt"/>
                <a:ea typeface="Microsoft YaHei" panose="020B0503020204020204" pitchFamily="34" charset="-122"/>
              </a:rPr>
              <a:t>mozilla</a:t>
            </a:r>
            <a:r>
              <a:rPr lang="en-US" altLang="en-US" sz="2400" dirty="0">
                <a:solidFill>
                  <a:srgbClr val="162F33"/>
                </a:solidFill>
                <a:latin typeface="+mn-lt"/>
                <a:ea typeface="Microsoft YaHei" panose="020B0503020204020204" pitchFamily="34" charset="-122"/>
              </a:rPr>
              <a:t>/    /elm/       /logout</a:t>
            </a:r>
          </a:p>
          <a:p>
            <a:endParaRPr lang="en-US" dirty="0"/>
          </a:p>
        </p:txBody>
      </p:sp>
      <p:sp>
        <p:nvSpPr>
          <p:cNvPr id="4" name="Slide Number Placeholder 3">
            <a:extLst>
              <a:ext uri="{FF2B5EF4-FFF2-40B4-BE49-F238E27FC236}">
                <a16:creationId xmlns:a16="http://schemas.microsoft.com/office/drawing/2014/main" id="{59494B24-686C-4047-C6EA-E4E925164C40}"/>
              </a:ext>
            </a:extLst>
          </p:cNvPr>
          <p:cNvSpPr>
            <a:spLocks noGrp="1"/>
          </p:cNvSpPr>
          <p:nvPr>
            <p:ph type="sldNum" sz="quarter" idx="12"/>
          </p:nvPr>
        </p:nvSpPr>
        <p:spPr/>
        <p:txBody>
          <a:bodyPr/>
          <a:lstStyle/>
          <a:p>
            <a:pPr>
              <a:defRPr/>
            </a:pPr>
            <a:fld id="{3CCC892A-330B-49CE-941C-801C78C4D8CC}" type="slidenum">
              <a:rPr lang="en-US" altLang="en-US" smtClean="0"/>
              <a:pPr>
                <a:defRPr/>
              </a:pPr>
              <a:t>50</a:t>
            </a:fld>
            <a:endParaRPr lang="en-US" altLang="en-US"/>
          </a:p>
        </p:txBody>
      </p:sp>
    </p:spTree>
    <p:extLst>
      <p:ext uri="{BB962C8B-B14F-4D97-AF65-F5344CB8AC3E}">
        <p14:creationId xmlns:p14="http://schemas.microsoft.com/office/powerpoint/2010/main" val="6629376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
          <p:cNvSpPr>
            <a:spLocks noGrp="1"/>
          </p:cNvSpPr>
          <p:nvPr>
            <p:ph type="sldNum" sz="quarter" idx="12"/>
          </p:nvPr>
        </p:nvSpPr>
        <p:spPr/>
        <p:txBody>
          <a:bodyPr/>
          <a:lstStyle/>
          <a:p>
            <a:fld id="{B2D1A1E3-4802-41AF-BEA6-D442E1C71ECF}" type="slidenum">
              <a:rPr lang="en-US" altLang="en-US"/>
              <a:pPr/>
              <a:t>51</a:t>
            </a:fld>
            <a:endParaRPr lang="en-US" altLang="en-US"/>
          </a:p>
        </p:txBody>
      </p:sp>
      <p:sp>
        <p:nvSpPr>
          <p:cNvPr id="12293" name="Rectangle 5"/>
          <p:cNvSpPr>
            <a:spLocks noChangeArrowheads="1"/>
          </p:cNvSpPr>
          <p:nvPr/>
        </p:nvSpPr>
        <p:spPr bwMode="auto">
          <a:xfrm>
            <a:off x="3886200" y="685800"/>
            <a:ext cx="9144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4" name="Rectangle 6"/>
          <p:cNvSpPr>
            <a:spLocks noChangeArrowheads="1"/>
          </p:cNvSpPr>
          <p:nvPr/>
        </p:nvSpPr>
        <p:spPr bwMode="auto">
          <a:xfrm>
            <a:off x="990600" y="2362200"/>
            <a:ext cx="9144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5" name="Rectangle 7"/>
          <p:cNvSpPr>
            <a:spLocks noChangeArrowheads="1"/>
          </p:cNvSpPr>
          <p:nvPr/>
        </p:nvSpPr>
        <p:spPr bwMode="auto">
          <a:xfrm>
            <a:off x="2819400" y="2362200"/>
            <a:ext cx="9144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6" name="Rectangle 8"/>
          <p:cNvSpPr>
            <a:spLocks noChangeArrowheads="1"/>
          </p:cNvSpPr>
          <p:nvPr/>
        </p:nvSpPr>
        <p:spPr bwMode="auto">
          <a:xfrm>
            <a:off x="4419600" y="2286000"/>
            <a:ext cx="9144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7" name="Rectangle 9"/>
          <p:cNvSpPr>
            <a:spLocks noChangeArrowheads="1"/>
          </p:cNvSpPr>
          <p:nvPr/>
        </p:nvSpPr>
        <p:spPr bwMode="auto">
          <a:xfrm>
            <a:off x="6172199" y="2300395"/>
            <a:ext cx="1981193"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a:t>users or home</a:t>
            </a:r>
          </a:p>
        </p:txBody>
      </p:sp>
      <p:sp>
        <p:nvSpPr>
          <p:cNvPr id="12298" name="Rectangle 10"/>
          <p:cNvSpPr>
            <a:spLocks noChangeArrowheads="1"/>
          </p:cNvSpPr>
          <p:nvPr/>
        </p:nvSpPr>
        <p:spPr bwMode="auto">
          <a:xfrm>
            <a:off x="2133600" y="4572000"/>
            <a:ext cx="9144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9" name="Rectangle 11"/>
          <p:cNvSpPr>
            <a:spLocks noChangeArrowheads="1"/>
          </p:cNvSpPr>
          <p:nvPr/>
        </p:nvSpPr>
        <p:spPr bwMode="auto">
          <a:xfrm>
            <a:off x="3657600" y="4572000"/>
            <a:ext cx="9144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0" name="Rectangle 12"/>
          <p:cNvSpPr>
            <a:spLocks noChangeArrowheads="1"/>
          </p:cNvSpPr>
          <p:nvPr/>
        </p:nvSpPr>
        <p:spPr bwMode="auto">
          <a:xfrm>
            <a:off x="5181600" y="4572000"/>
            <a:ext cx="9144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1" name="Line 13"/>
          <p:cNvSpPr>
            <a:spLocks noChangeShapeType="1"/>
          </p:cNvSpPr>
          <p:nvPr/>
        </p:nvSpPr>
        <p:spPr bwMode="auto">
          <a:xfrm>
            <a:off x="1447800" y="1905000"/>
            <a:ext cx="518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2" name="Line 14"/>
          <p:cNvSpPr>
            <a:spLocks noChangeShapeType="1"/>
          </p:cNvSpPr>
          <p:nvPr/>
        </p:nvSpPr>
        <p:spPr bwMode="auto">
          <a:xfrm flipV="1">
            <a:off x="4267200" y="1371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3" name="Line 15"/>
          <p:cNvSpPr>
            <a:spLocks noChangeShapeType="1"/>
          </p:cNvSpPr>
          <p:nvPr/>
        </p:nvSpPr>
        <p:spPr bwMode="auto">
          <a:xfrm>
            <a:off x="1447800" y="1905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4" name="Line 16"/>
          <p:cNvSpPr>
            <a:spLocks noChangeShapeType="1"/>
          </p:cNvSpPr>
          <p:nvPr/>
        </p:nvSpPr>
        <p:spPr bwMode="auto">
          <a:xfrm>
            <a:off x="3200400" y="1905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5" name="Line 17"/>
          <p:cNvSpPr>
            <a:spLocks noChangeShapeType="1"/>
          </p:cNvSpPr>
          <p:nvPr/>
        </p:nvSpPr>
        <p:spPr bwMode="auto">
          <a:xfrm>
            <a:off x="4876800" y="1905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6" name="Line 18"/>
          <p:cNvSpPr>
            <a:spLocks noChangeShapeType="1"/>
          </p:cNvSpPr>
          <p:nvPr/>
        </p:nvSpPr>
        <p:spPr bwMode="auto">
          <a:xfrm>
            <a:off x="6629400" y="1905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7" name="Line 19"/>
          <p:cNvSpPr>
            <a:spLocks noChangeShapeType="1"/>
          </p:cNvSpPr>
          <p:nvPr/>
        </p:nvSpPr>
        <p:spPr bwMode="auto">
          <a:xfrm>
            <a:off x="2514600" y="4267200"/>
            <a:ext cx="480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8" name="Line 20"/>
          <p:cNvSpPr>
            <a:spLocks noChangeShapeType="1"/>
          </p:cNvSpPr>
          <p:nvPr/>
        </p:nvSpPr>
        <p:spPr bwMode="auto">
          <a:xfrm>
            <a:off x="6629400" y="29718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9" name="Line 21"/>
          <p:cNvSpPr>
            <a:spLocks noChangeShapeType="1"/>
          </p:cNvSpPr>
          <p:nvPr/>
        </p:nvSpPr>
        <p:spPr bwMode="auto">
          <a:xfrm>
            <a:off x="2590800" y="4267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0" name="Line 22"/>
          <p:cNvSpPr>
            <a:spLocks noChangeShapeType="1"/>
          </p:cNvSpPr>
          <p:nvPr/>
        </p:nvSpPr>
        <p:spPr bwMode="auto">
          <a:xfrm>
            <a:off x="4114800" y="4267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1" name="Line 23"/>
          <p:cNvSpPr>
            <a:spLocks noChangeShapeType="1"/>
          </p:cNvSpPr>
          <p:nvPr/>
        </p:nvSpPr>
        <p:spPr bwMode="auto">
          <a:xfrm>
            <a:off x="5638800" y="4267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2" name="Text Box 24"/>
          <p:cNvSpPr txBox="1">
            <a:spLocks noChangeArrowheads="1"/>
          </p:cNvSpPr>
          <p:nvPr/>
        </p:nvSpPr>
        <p:spPr bwMode="auto">
          <a:xfrm>
            <a:off x="4175125" y="725488"/>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a:t>
            </a:r>
          </a:p>
        </p:txBody>
      </p:sp>
      <p:sp>
        <p:nvSpPr>
          <p:cNvPr id="12313" name="Text Box 25"/>
          <p:cNvSpPr txBox="1">
            <a:spLocks noChangeArrowheads="1"/>
          </p:cNvSpPr>
          <p:nvPr/>
        </p:nvSpPr>
        <p:spPr bwMode="auto">
          <a:xfrm>
            <a:off x="1066800" y="25146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bin</a:t>
            </a:r>
          </a:p>
        </p:txBody>
      </p:sp>
      <p:sp>
        <p:nvSpPr>
          <p:cNvPr id="12315" name="Text Box 27"/>
          <p:cNvSpPr txBox="1">
            <a:spLocks noChangeArrowheads="1"/>
          </p:cNvSpPr>
          <p:nvPr/>
        </p:nvSpPr>
        <p:spPr bwMode="auto">
          <a:xfrm>
            <a:off x="2895600" y="2489200"/>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lib</a:t>
            </a:r>
          </a:p>
        </p:txBody>
      </p:sp>
      <p:sp>
        <p:nvSpPr>
          <p:cNvPr id="12316" name="Text Box 28"/>
          <p:cNvSpPr txBox="1">
            <a:spLocks noChangeArrowheads="1"/>
          </p:cNvSpPr>
          <p:nvPr/>
        </p:nvSpPr>
        <p:spPr bwMode="auto">
          <a:xfrm>
            <a:off x="4572000" y="2438400"/>
            <a:ext cx="552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dev</a:t>
            </a:r>
          </a:p>
        </p:txBody>
      </p:sp>
      <p:sp>
        <p:nvSpPr>
          <p:cNvPr id="12319" name="Text Box 31"/>
          <p:cNvSpPr txBox="1">
            <a:spLocks noChangeArrowheads="1"/>
          </p:cNvSpPr>
          <p:nvPr/>
        </p:nvSpPr>
        <p:spPr bwMode="auto">
          <a:xfrm>
            <a:off x="2057400" y="4648200"/>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carson</a:t>
            </a:r>
          </a:p>
        </p:txBody>
      </p:sp>
      <p:sp>
        <p:nvSpPr>
          <p:cNvPr id="12320" name="Text Box 32"/>
          <p:cNvSpPr txBox="1">
            <a:spLocks noChangeArrowheads="1"/>
          </p:cNvSpPr>
          <p:nvPr/>
        </p:nvSpPr>
        <p:spPr bwMode="auto">
          <a:xfrm>
            <a:off x="3717925" y="4659313"/>
            <a:ext cx="792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david</a:t>
            </a:r>
          </a:p>
        </p:txBody>
      </p:sp>
      <p:sp>
        <p:nvSpPr>
          <p:cNvPr id="12321" name="Text Box 33"/>
          <p:cNvSpPr txBox="1">
            <a:spLocks noChangeArrowheads="1"/>
          </p:cNvSpPr>
          <p:nvPr/>
        </p:nvSpPr>
        <p:spPr bwMode="auto">
          <a:xfrm>
            <a:off x="5241925" y="4659313"/>
            <a:ext cx="665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joan</a:t>
            </a:r>
          </a:p>
        </p:txBody>
      </p:sp>
      <p:sp>
        <p:nvSpPr>
          <p:cNvPr id="12322" name="Text Box 34"/>
          <p:cNvSpPr txBox="1">
            <a:spLocks noChangeArrowheads="1"/>
          </p:cNvSpPr>
          <p:nvPr/>
        </p:nvSpPr>
        <p:spPr bwMode="auto">
          <a:xfrm>
            <a:off x="5029200" y="685800"/>
            <a:ext cx="2339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.profile, </a:t>
            </a:r>
            <a:r>
              <a:rPr lang="en-US" altLang="en-US" dirty="0" err="1"/>
              <a:t>mbox</a:t>
            </a:r>
            <a:r>
              <a:rPr lang="en-US" altLang="en-US" dirty="0"/>
              <a:t>, boot</a:t>
            </a:r>
          </a:p>
        </p:txBody>
      </p:sp>
      <p:sp>
        <p:nvSpPr>
          <p:cNvPr id="12323" name="Text Box 35"/>
          <p:cNvSpPr txBox="1">
            <a:spLocks noChangeArrowheads="1"/>
          </p:cNvSpPr>
          <p:nvPr/>
        </p:nvSpPr>
        <p:spPr bwMode="auto">
          <a:xfrm>
            <a:off x="990600" y="3124200"/>
            <a:ext cx="8572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t>write</a:t>
            </a:r>
          </a:p>
          <a:p>
            <a:r>
              <a:rPr lang="en-US" altLang="en-US" sz="1800"/>
              <a:t>sort</a:t>
            </a:r>
          </a:p>
          <a:p>
            <a:r>
              <a:rPr lang="en-US" altLang="en-US" sz="1800"/>
              <a:t>whodo</a:t>
            </a:r>
          </a:p>
        </p:txBody>
      </p:sp>
      <p:sp>
        <p:nvSpPr>
          <p:cNvPr id="12324" name="Text Box 36"/>
          <p:cNvSpPr txBox="1">
            <a:spLocks noChangeArrowheads="1"/>
          </p:cNvSpPr>
          <p:nvPr/>
        </p:nvSpPr>
        <p:spPr bwMode="auto">
          <a:xfrm>
            <a:off x="2819400" y="3149600"/>
            <a:ext cx="933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cutdate</a:t>
            </a:r>
          </a:p>
          <a:p>
            <a:r>
              <a:rPr lang="en-US" altLang="en-US" sz="1800"/>
              <a:t>ldr</a:t>
            </a:r>
          </a:p>
        </p:txBody>
      </p:sp>
      <p:sp>
        <p:nvSpPr>
          <p:cNvPr id="12325" name="Text Box 37"/>
          <p:cNvSpPr txBox="1">
            <a:spLocks noChangeArrowheads="1"/>
          </p:cNvSpPr>
          <p:nvPr/>
        </p:nvSpPr>
        <p:spPr bwMode="auto">
          <a:xfrm>
            <a:off x="4419600" y="3073400"/>
            <a:ext cx="679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tty01</a:t>
            </a:r>
          </a:p>
          <a:p>
            <a:r>
              <a:rPr lang="en-US" altLang="en-US" sz="1800"/>
              <a:t>tty02</a:t>
            </a:r>
          </a:p>
        </p:txBody>
      </p:sp>
      <p:sp>
        <p:nvSpPr>
          <p:cNvPr id="12326" name="Text Box 38"/>
          <p:cNvSpPr txBox="1">
            <a:spLocks noChangeArrowheads="1"/>
          </p:cNvSpPr>
          <p:nvPr/>
        </p:nvSpPr>
        <p:spPr bwMode="auto">
          <a:xfrm>
            <a:off x="2193925" y="5497513"/>
            <a:ext cx="5175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Each of these user then have their own files.</a:t>
            </a:r>
          </a:p>
        </p:txBody>
      </p:sp>
      <p:sp>
        <p:nvSpPr>
          <p:cNvPr id="12327" name="Text Box 39"/>
          <p:cNvSpPr txBox="1">
            <a:spLocks noChangeArrowheads="1"/>
          </p:cNvSpPr>
          <p:nvPr/>
        </p:nvSpPr>
        <p:spPr bwMode="auto">
          <a:xfrm>
            <a:off x="541468" y="220663"/>
            <a:ext cx="272709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dirty="0"/>
              <a:t>LINUX </a:t>
            </a:r>
            <a:r>
              <a:rPr lang="en-US" altLang="en-US" b="1" dirty="0"/>
              <a:t>g</a:t>
            </a:r>
            <a:r>
              <a:rPr lang="en-US" altLang="en-US" sz="2400" b="1" dirty="0"/>
              <a:t>eneric </a:t>
            </a:r>
          </a:p>
          <a:p>
            <a:r>
              <a:rPr lang="en-US" altLang="en-US" sz="2400" b="1"/>
              <a:t>directory </a:t>
            </a:r>
            <a:r>
              <a:rPr lang="en-US" altLang="en-US" sz="2400" b="1" dirty="0"/>
              <a:t>structure</a:t>
            </a:r>
          </a:p>
        </p:txBody>
      </p:sp>
    </p:spTree>
    <p:extLst>
      <p:ext uri="{BB962C8B-B14F-4D97-AF65-F5344CB8AC3E}">
        <p14:creationId xmlns:p14="http://schemas.microsoft.com/office/powerpoint/2010/main" val="36627992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6D60CF7-E022-478B-A515-37115E632D5A}" type="slidenum">
              <a:rPr lang="en-US" altLang="en-US"/>
              <a:pPr/>
              <a:t>52</a:t>
            </a:fld>
            <a:endParaRPr lang="en-US" altLang="en-US"/>
          </a:p>
        </p:txBody>
      </p:sp>
      <p:sp>
        <p:nvSpPr>
          <p:cNvPr id="13316" name="Text Box 4"/>
          <p:cNvSpPr txBox="1">
            <a:spLocks noChangeArrowheads="1"/>
          </p:cNvSpPr>
          <p:nvPr/>
        </p:nvSpPr>
        <p:spPr bwMode="auto">
          <a:xfrm>
            <a:off x="609600" y="1143000"/>
            <a:ext cx="775725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latin typeface="+mn-lt"/>
              </a:rPr>
              <a:t>The </a:t>
            </a:r>
            <a:r>
              <a:rPr lang="en-US" altLang="en-US" sz="2800" b="1" dirty="0">
                <a:latin typeface="+mn-lt"/>
              </a:rPr>
              <a:t>root</a:t>
            </a:r>
            <a:r>
              <a:rPr lang="en-US" altLang="en-US" sz="2800" dirty="0">
                <a:latin typeface="+mn-lt"/>
              </a:rPr>
              <a:t> directory is always named </a:t>
            </a:r>
            <a:r>
              <a:rPr lang="en-US" altLang="en-US" sz="2800" dirty="0">
                <a:highlight>
                  <a:srgbClr val="FFFF00"/>
                </a:highlight>
                <a:latin typeface="+mn-lt"/>
              </a:rPr>
              <a:t>“ / ”</a:t>
            </a:r>
            <a:r>
              <a:rPr lang="en-US" altLang="en-US" sz="2800" dirty="0">
                <a:latin typeface="+mn-lt"/>
              </a:rPr>
              <a:t>.</a:t>
            </a:r>
          </a:p>
          <a:p>
            <a:endParaRPr lang="en-US" altLang="en-US" sz="2800" dirty="0">
              <a:latin typeface="+mn-lt"/>
            </a:endParaRPr>
          </a:p>
          <a:p>
            <a:endParaRPr lang="en-US" altLang="en-US" sz="2800" dirty="0">
              <a:latin typeface="+mn-lt"/>
            </a:endParaRPr>
          </a:p>
          <a:p>
            <a:r>
              <a:rPr lang="en-US" altLang="en-US" sz="2800" b="1" dirty="0">
                <a:latin typeface="+mn-lt"/>
              </a:rPr>
              <a:t>Parent</a:t>
            </a:r>
            <a:r>
              <a:rPr lang="en-US" altLang="en-US" sz="2800" dirty="0">
                <a:latin typeface="+mn-lt"/>
              </a:rPr>
              <a:t> directory is the one directly above another </a:t>
            </a:r>
          </a:p>
          <a:p>
            <a:r>
              <a:rPr lang="en-US" altLang="en-US" sz="2800" dirty="0">
                <a:latin typeface="+mn-lt"/>
              </a:rPr>
              <a:t>directory.</a:t>
            </a:r>
          </a:p>
          <a:p>
            <a:endParaRPr lang="en-US" altLang="en-US" sz="2800" dirty="0">
              <a:latin typeface="+mn-lt"/>
            </a:endParaRPr>
          </a:p>
          <a:p>
            <a:r>
              <a:rPr lang="en-US" altLang="en-US" sz="2800" b="1" dirty="0">
                <a:latin typeface="+mn-lt"/>
              </a:rPr>
              <a:t>Child</a:t>
            </a:r>
            <a:r>
              <a:rPr lang="en-US" altLang="en-US" sz="2800" dirty="0">
                <a:latin typeface="+mn-lt"/>
              </a:rPr>
              <a:t> directory is a directory directly below another </a:t>
            </a:r>
          </a:p>
          <a:p>
            <a:r>
              <a:rPr lang="en-US" altLang="en-US" sz="2800" dirty="0">
                <a:latin typeface="+mn-lt"/>
              </a:rPr>
              <a:t>directory.</a:t>
            </a:r>
          </a:p>
          <a:p>
            <a:endParaRPr lang="en-US" altLang="en-US" sz="2800" dirty="0">
              <a:latin typeface="+mn-lt"/>
            </a:endParaRPr>
          </a:p>
          <a:p>
            <a:r>
              <a:rPr lang="en-US" altLang="en-US" sz="2800" b="1" dirty="0">
                <a:latin typeface="+mn-lt"/>
              </a:rPr>
              <a:t>Sub-directory </a:t>
            </a:r>
            <a:r>
              <a:rPr lang="en-US" altLang="en-US" sz="2800" dirty="0">
                <a:latin typeface="+mn-lt"/>
              </a:rPr>
              <a:t>– another name for a </a:t>
            </a:r>
            <a:r>
              <a:rPr lang="en-US" altLang="en-US" sz="2800" b="1" dirty="0">
                <a:latin typeface="+mn-lt"/>
              </a:rPr>
              <a:t>child</a:t>
            </a:r>
            <a:r>
              <a:rPr lang="en-US" altLang="en-US" sz="2800" dirty="0">
                <a:latin typeface="+mn-lt"/>
              </a:rPr>
              <a:t> directory.</a:t>
            </a:r>
            <a:endParaRPr lang="en-US" altLang="en-US" sz="2800" b="1" dirty="0">
              <a:latin typeface="+mn-lt"/>
            </a:endParaRPr>
          </a:p>
        </p:txBody>
      </p:sp>
    </p:spTree>
    <p:extLst>
      <p:ext uri="{BB962C8B-B14F-4D97-AF65-F5344CB8AC3E}">
        <p14:creationId xmlns:p14="http://schemas.microsoft.com/office/powerpoint/2010/main" val="3317423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9F62A67-5238-4807-AEA3-962562C44C50}" type="slidenum">
              <a:rPr lang="en-US" altLang="en-US"/>
              <a:pPr/>
              <a:t>53</a:t>
            </a:fld>
            <a:endParaRPr lang="en-US" altLang="en-US"/>
          </a:p>
        </p:txBody>
      </p:sp>
      <p:sp>
        <p:nvSpPr>
          <p:cNvPr id="15364" name="Text Box 4"/>
          <p:cNvSpPr txBox="1">
            <a:spLocks noChangeArrowheads="1"/>
          </p:cNvSpPr>
          <p:nvPr/>
        </p:nvSpPr>
        <p:spPr bwMode="auto">
          <a:xfrm>
            <a:off x="762000" y="457200"/>
            <a:ext cx="7086600" cy="680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latin typeface="+mn-lt"/>
              </a:rPr>
              <a:t>When you log on, you are put into your </a:t>
            </a:r>
            <a:r>
              <a:rPr lang="en-US" altLang="en-US" sz="2400" b="1" dirty="0">
                <a:latin typeface="+mn-lt"/>
              </a:rPr>
              <a:t>home </a:t>
            </a:r>
            <a:r>
              <a:rPr lang="en-US" altLang="en-US" sz="2400" dirty="0">
                <a:latin typeface="+mn-lt"/>
              </a:rPr>
              <a:t>directory.</a:t>
            </a:r>
          </a:p>
          <a:p>
            <a:r>
              <a:rPr lang="en-US" altLang="en-US" sz="2400" dirty="0">
                <a:latin typeface="+mn-lt"/>
              </a:rPr>
              <a:t>Notice the full path name, starting with “/” for the root.</a:t>
            </a:r>
          </a:p>
          <a:p>
            <a:endParaRPr lang="en-US" altLang="en-US" sz="2400" dirty="0">
              <a:latin typeface="+mn-lt"/>
            </a:endParaRPr>
          </a:p>
          <a:p>
            <a:r>
              <a:rPr lang="en-US" altLang="en-US" sz="2400" b="1" dirty="0">
                <a:latin typeface="+mn-lt"/>
              </a:rPr>
              <a:t>&gt;</a:t>
            </a:r>
            <a:r>
              <a:rPr lang="en-US" altLang="en-US" sz="2400" b="1" dirty="0" err="1">
                <a:latin typeface="+mn-lt"/>
              </a:rPr>
              <a:t>pwd</a:t>
            </a:r>
            <a:r>
              <a:rPr lang="en-US" altLang="en-US" sz="2400" b="1" dirty="0">
                <a:latin typeface="+mn-lt"/>
              </a:rPr>
              <a:t> 		/* </a:t>
            </a:r>
            <a:r>
              <a:rPr lang="en-US" altLang="en-US" sz="2400" b="1" u="sng" dirty="0">
                <a:latin typeface="+mn-lt"/>
              </a:rPr>
              <a:t>p</a:t>
            </a:r>
            <a:r>
              <a:rPr lang="en-US" altLang="en-US" sz="2400" dirty="0">
                <a:latin typeface="+mn-lt"/>
              </a:rPr>
              <a:t>ath of the </a:t>
            </a:r>
            <a:r>
              <a:rPr lang="en-US" altLang="en-US" sz="2400" b="1" u="sng" dirty="0">
                <a:latin typeface="+mn-lt"/>
              </a:rPr>
              <a:t>w</a:t>
            </a:r>
            <a:r>
              <a:rPr lang="en-US" altLang="en-US" sz="2400" dirty="0">
                <a:latin typeface="+mn-lt"/>
              </a:rPr>
              <a:t>orking </a:t>
            </a:r>
            <a:r>
              <a:rPr lang="en-US" altLang="en-US" sz="2400" b="1" u="sng" dirty="0">
                <a:latin typeface="+mn-lt"/>
              </a:rPr>
              <a:t>d</a:t>
            </a:r>
            <a:r>
              <a:rPr lang="en-US" altLang="en-US" sz="2400" dirty="0">
                <a:latin typeface="+mn-lt"/>
              </a:rPr>
              <a:t>irectory */</a:t>
            </a:r>
          </a:p>
          <a:p>
            <a:endParaRPr lang="en-US" altLang="en-US" sz="2000" dirty="0">
              <a:latin typeface="+mn-lt"/>
            </a:endParaRPr>
          </a:p>
          <a:p>
            <a:endParaRPr lang="en-US" altLang="en-US" sz="2000" dirty="0">
              <a:latin typeface="+mn-lt"/>
            </a:endParaRPr>
          </a:p>
          <a:p>
            <a:r>
              <a:rPr lang="en-US" altLang="en-US" sz="2400" i="1" dirty="0">
                <a:latin typeface="+mn-lt"/>
              </a:rPr>
              <a:t>Result of a </a:t>
            </a:r>
            <a:r>
              <a:rPr lang="en-US" altLang="en-US" sz="2400" b="1" i="1" dirty="0" err="1">
                <a:latin typeface="+mn-lt"/>
              </a:rPr>
              <a:t>pwd</a:t>
            </a:r>
            <a:r>
              <a:rPr lang="en-US" altLang="en-US" sz="2400" i="1" dirty="0">
                <a:latin typeface="+mn-lt"/>
              </a:rPr>
              <a:t> in my own directory:</a:t>
            </a:r>
          </a:p>
          <a:p>
            <a:r>
              <a:rPr lang="en-US" altLang="en-US" sz="1400" i="1" dirty="0">
                <a:latin typeface="+mn-lt"/>
              </a:rPr>
              <a:t> </a:t>
            </a:r>
          </a:p>
          <a:p>
            <a:r>
              <a:rPr lang="en-US" altLang="en-US" sz="1400" dirty="0">
                <a:latin typeface="+mn-lt"/>
              </a:rPr>
              <a:t> </a:t>
            </a:r>
          </a:p>
          <a:p>
            <a:r>
              <a:rPr lang="en-US" altLang="en-US" sz="2400" dirty="0">
                <a:solidFill>
                  <a:srgbClr val="FF0000"/>
                </a:solidFill>
                <a:latin typeface="+mn-lt"/>
              </a:rPr>
              <a:t>  	</a:t>
            </a:r>
            <a:r>
              <a:rPr lang="en-US" altLang="en-US" sz="2400" dirty="0">
                <a:latin typeface="+mn-lt"/>
              </a:rPr>
              <a:t>[bielr@ecs-pa-coding1 csc60]$</a:t>
            </a:r>
            <a:r>
              <a:rPr lang="en-US" altLang="en-US" dirty="0">
                <a:latin typeface="+mn-lt"/>
              </a:rPr>
              <a:t> </a:t>
            </a:r>
            <a:r>
              <a:rPr lang="en-US" altLang="en-US" dirty="0" err="1">
                <a:latin typeface="+mn-lt"/>
              </a:rPr>
              <a:t>pwd</a:t>
            </a:r>
            <a:endParaRPr lang="en-US" altLang="en-US" dirty="0">
              <a:latin typeface="+mn-lt"/>
            </a:endParaRPr>
          </a:p>
          <a:p>
            <a:r>
              <a:rPr lang="en-US" altLang="en-US" dirty="0">
                <a:latin typeface="+mn-lt"/>
              </a:rPr>
              <a:t>	/home/college/</a:t>
            </a:r>
            <a:r>
              <a:rPr lang="en-US" altLang="en-US" dirty="0" err="1">
                <a:latin typeface="+mn-lt"/>
              </a:rPr>
              <a:t>bielr</a:t>
            </a:r>
            <a:r>
              <a:rPr lang="en-US" altLang="en-US" dirty="0">
                <a:latin typeface="+mn-lt"/>
              </a:rPr>
              <a:t>/csc60		</a:t>
            </a:r>
            <a:endParaRPr lang="en-US" altLang="en-US" sz="2400" dirty="0">
              <a:latin typeface="+mn-lt"/>
            </a:endParaRPr>
          </a:p>
          <a:p>
            <a:endParaRPr lang="en-US" altLang="en-US" sz="2000" dirty="0">
              <a:latin typeface="+mn-lt"/>
            </a:endParaRPr>
          </a:p>
          <a:p>
            <a:endParaRPr lang="en-US" altLang="en-US" sz="2000" dirty="0">
              <a:latin typeface="+mn-lt"/>
            </a:endParaRPr>
          </a:p>
          <a:p>
            <a:r>
              <a:rPr lang="en-US" altLang="en-US" sz="2400" i="1" dirty="0">
                <a:latin typeface="+mn-lt"/>
              </a:rPr>
              <a:t>Result of a </a:t>
            </a:r>
            <a:r>
              <a:rPr lang="en-US" altLang="en-US" sz="2400" b="1" i="1" dirty="0" err="1">
                <a:latin typeface="+mn-lt"/>
              </a:rPr>
              <a:t>pwd</a:t>
            </a:r>
            <a:r>
              <a:rPr lang="en-US" altLang="en-US" sz="2400" i="1" dirty="0">
                <a:latin typeface="+mn-lt"/>
              </a:rPr>
              <a:t> in a student directory:</a:t>
            </a:r>
          </a:p>
          <a:p>
            <a:endParaRPr lang="en-US" altLang="en-US" sz="2400" dirty="0">
              <a:latin typeface="+mn-lt"/>
            </a:endParaRPr>
          </a:p>
          <a:p>
            <a:r>
              <a:rPr lang="en-US" altLang="en-US" sz="2400" dirty="0">
                <a:latin typeface="+mn-lt"/>
              </a:rPr>
              <a:t>    	[doejohn@ecs-pa-coding1] $ </a:t>
            </a:r>
            <a:r>
              <a:rPr lang="en-US" altLang="en-US" sz="2400" dirty="0" err="1">
                <a:latin typeface="+mn-lt"/>
              </a:rPr>
              <a:t>pwd</a:t>
            </a:r>
            <a:endParaRPr lang="en-US" altLang="en-US" sz="2400" dirty="0">
              <a:latin typeface="+mn-lt"/>
            </a:endParaRPr>
          </a:p>
          <a:p>
            <a:r>
              <a:rPr lang="en-US" altLang="en-US" sz="2400" dirty="0">
                <a:latin typeface="+mn-lt"/>
              </a:rPr>
              <a:t>	</a:t>
            </a:r>
            <a:r>
              <a:rPr lang="en-US" dirty="0">
                <a:solidFill>
                  <a:srgbClr val="353535"/>
                </a:solidFill>
                <a:effectLst/>
                <a:latin typeface="+mn-lt"/>
              </a:rPr>
              <a:t>/home/student/</a:t>
            </a:r>
            <a:r>
              <a:rPr lang="en-US" altLang="en-US" sz="2400" dirty="0" err="1">
                <a:latin typeface="+mn-lt"/>
              </a:rPr>
              <a:t>doejohn</a:t>
            </a:r>
            <a:endParaRPr lang="en-US" altLang="en-US" sz="2400" dirty="0">
              <a:latin typeface="+mn-lt"/>
            </a:endParaRPr>
          </a:p>
          <a:p>
            <a:r>
              <a:rPr lang="en-US" altLang="en-US" dirty="0">
                <a:latin typeface="+mn-lt"/>
              </a:rPr>
              <a:t>	</a:t>
            </a:r>
            <a:endParaRPr lang="en-US" altLang="en-US" sz="2400" dirty="0">
              <a:latin typeface="+mn-lt"/>
            </a:endParaRPr>
          </a:p>
          <a:p>
            <a:endParaRPr lang="en-US" altLang="en-US" sz="2400" dirty="0">
              <a:latin typeface="+mn-lt"/>
            </a:endParaRPr>
          </a:p>
        </p:txBody>
      </p:sp>
    </p:spTree>
    <p:extLst>
      <p:ext uri="{BB962C8B-B14F-4D97-AF65-F5344CB8AC3E}">
        <p14:creationId xmlns:p14="http://schemas.microsoft.com/office/powerpoint/2010/main" val="29572775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9977250-8BED-4511-9D28-3F425D2EBCEA}" type="slidenum">
              <a:rPr lang="en-US" altLang="en-US"/>
              <a:pPr/>
              <a:t>54</a:t>
            </a:fld>
            <a:endParaRPr lang="en-US" altLang="en-US"/>
          </a:p>
        </p:txBody>
      </p:sp>
      <p:sp>
        <p:nvSpPr>
          <p:cNvPr id="16388" name="Text Box 4"/>
          <p:cNvSpPr txBox="1">
            <a:spLocks noChangeArrowheads="1"/>
          </p:cNvSpPr>
          <p:nvPr/>
        </p:nvSpPr>
        <p:spPr bwMode="auto">
          <a:xfrm>
            <a:off x="838200" y="350500"/>
            <a:ext cx="6760697"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latin typeface="Calibri" panose="020F0502020204030204" pitchFamily="34" charset="0"/>
                <a:cs typeface="Calibri" panose="020F0502020204030204" pitchFamily="34" charset="0"/>
              </a:rPr>
              <a:t>To return to your home directory:</a:t>
            </a:r>
          </a:p>
          <a:p>
            <a:endParaRPr lang="en-US" altLang="en-US" sz="2400" dirty="0">
              <a:latin typeface="Calibri" panose="020F0502020204030204" pitchFamily="34" charset="0"/>
              <a:cs typeface="Calibri" panose="020F0502020204030204" pitchFamily="34" charset="0"/>
            </a:endParaRPr>
          </a:p>
          <a:p>
            <a:r>
              <a:rPr lang="en-US" altLang="en-US" sz="2400" dirty="0">
                <a:latin typeface="Calibri" panose="020F0502020204030204" pitchFamily="34" charset="0"/>
                <a:cs typeface="Calibri" panose="020F0502020204030204" pitchFamily="34" charset="0"/>
              </a:rPr>
              <a:t>	&gt; </a:t>
            </a:r>
            <a:r>
              <a:rPr lang="en-US" altLang="en-US" sz="2400" b="1" dirty="0">
                <a:latin typeface="Calibri" panose="020F0502020204030204" pitchFamily="34" charset="0"/>
                <a:cs typeface="Calibri" panose="020F0502020204030204" pitchFamily="34" charset="0"/>
              </a:rPr>
              <a:t>cd	/* C</a:t>
            </a:r>
            <a:r>
              <a:rPr lang="en-US" altLang="en-US" sz="2400" dirty="0">
                <a:latin typeface="Calibri" panose="020F0502020204030204" pitchFamily="34" charset="0"/>
                <a:cs typeface="Calibri" panose="020F0502020204030204" pitchFamily="34" charset="0"/>
              </a:rPr>
              <a:t>hange </a:t>
            </a:r>
            <a:r>
              <a:rPr lang="en-US" altLang="en-US" sz="2400" b="1" dirty="0">
                <a:latin typeface="Calibri" panose="020F0502020204030204" pitchFamily="34" charset="0"/>
                <a:cs typeface="Calibri" panose="020F0502020204030204" pitchFamily="34" charset="0"/>
              </a:rPr>
              <a:t>D</a:t>
            </a:r>
            <a:r>
              <a:rPr lang="en-US" altLang="en-US" sz="2400" dirty="0">
                <a:latin typeface="Calibri" panose="020F0502020204030204" pitchFamily="34" charset="0"/>
                <a:cs typeface="Calibri" panose="020F0502020204030204" pitchFamily="34" charset="0"/>
              </a:rPr>
              <a:t>irectory  */</a:t>
            </a:r>
          </a:p>
          <a:p>
            <a:endParaRPr lang="en-US" altLang="en-US" sz="2400" dirty="0">
              <a:latin typeface="Calibri" panose="020F0502020204030204" pitchFamily="34" charset="0"/>
              <a:cs typeface="Calibri" panose="020F0502020204030204" pitchFamily="34" charset="0"/>
            </a:endParaRPr>
          </a:p>
          <a:p>
            <a:endParaRPr lang="en-US" altLang="en-US" sz="2400" dirty="0">
              <a:latin typeface="Calibri" panose="020F0502020204030204" pitchFamily="34" charset="0"/>
              <a:cs typeface="Calibri" panose="020F0502020204030204" pitchFamily="34" charset="0"/>
            </a:endParaRPr>
          </a:p>
          <a:p>
            <a:r>
              <a:rPr lang="en-US" altLang="en-US" sz="2400" dirty="0">
                <a:latin typeface="Calibri" panose="020F0502020204030204" pitchFamily="34" charset="0"/>
                <a:cs typeface="Calibri" panose="020F0502020204030204" pitchFamily="34" charset="0"/>
              </a:rPr>
              <a:t>To go to a sub-directory:</a:t>
            </a:r>
          </a:p>
          <a:p>
            <a:endParaRPr lang="en-US" altLang="en-US" sz="2400" dirty="0">
              <a:latin typeface="Calibri" panose="020F0502020204030204" pitchFamily="34" charset="0"/>
              <a:cs typeface="Calibri" panose="020F0502020204030204" pitchFamily="34" charset="0"/>
            </a:endParaRPr>
          </a:p>
          <a:p>
            <a:r>
              <a:rPr lang="en-US" altLang="en-US" sz="2400" dirty="0">
                <a:latin typeface="Calibri" panose="020F0502020204030204" pitchFamily="34" charset="0"/>
                <a:cs typeface="Calibri" panose="020F0502020204030204" pitchFamily="34" charset="0"/>
              </a:rPr>
              <a:t>	&gt; </a:t>
            </a:r>
            <a:r>
              <a:rPr lang="en-US" altLang="en-US" sz="2400" b="1" dirty="0">
                <a:latin typeface="Calibri" panose="020F0502020204030204" pitchFamily="34" charset="0"/>
                <a:cs typeface="Calibri" panose="020F0502020204030204" pitchFamily="34" charset="0"/>
              </a:rPr>
              <a:t>cd </a:t>
            </a:r>
            <a:r>
              <a:rPr lang="en-US" altLang="en-US" sz="2400" i="1" dirty="0">
                <a:latin typeface="Calibri" panose="020F0502020204030204" pitchFamily="34" charset="0"/>
                <a:cs typeface="Calibri" panose="020F0502020204030204" pitchFamily="34" charset="0"/>
              </a:rPr>
              <a:t>directory-name</a:t>
            </a:r>
          </a:p>
          <a:p>
            <a:endParaRPr lang="en-US" altLang="en-US" sz="2400" i="1" dirty="0">
              <a:latin typeface="Calibri" panose="020F0502020204030204" pitchFamily="34" charset="0"/>
              <a:cs typeface="Calibri" panose="020F0502020204030204" pitchFamily="34" charset="0"/>
            </a:endParaRPr>
          </a:p>
          <a:p>
            <a:r>
              <a:rPr lang="en-US" altLang="en-US" sz="2400" dirty="0">
                <a:latin typeface="Calibri" panose="020F0502020204030204" pitchFamily="34" charset="0"/>
                <a:cs typeface="Calibri" panose="020F0502020204030204" pitchFamily="34" charset="0"/>
              </a:rPr>
              <a:t>From my home directory, to get to the sub-directory:</a:t>
            </a:r>
          </a:p>
          <a:p>
            <a:endParaRPr lang="en-US" altLang="en-US" sz="2400" dirty="0">
              <a:latin typeface="Calibri" panose="020F0502020204030204" pitchFamily="34" charset="0"/>
              <a:cs typeface="Calibri" panose="020F0502020204030204" pitchFamily="34" charset="0"/>
            </a:endParaRPr>
          </a:p>
          <a:p>
            <a:r>
              <a:rPr lang="en-US" altLang="en-US" sz="2400" dirty="0">
                <a:latin typeface="Calibri" panose="020F0502020204030204" pitchFamily="34" charset="0"/>
                <a:cs typeface="Calibri" panose="020F0502020204030204" pitchFamily="34" charset="0"/>
              </a:rPr>
              <a:t>	&gt; </a:t>
            </a:r>
            <a:r>
              <a:rPr lang="en-US" altLang="en-US" sz="2400" b="1" dirty="0">
                <a:latin typeface="Calibri" panose="020F0502020204030204" pitchFamily="34" charset="0"/>
                <a:cs typeface="Calibri" panose="020F0502020204030204" pitchFamily="34" charset="0"/>
              </a:rPr>
              <a:t>cd</a:t>
            </a:r>
            <a:r>
              <a:rPr lang="en-US" altLang="en-US" sz="2400" dirty="0">
                <a:latin typeface="Calibri" panose="020F0502020204030204" pitchFamily="34" charset="0"/>
                <a:cs typeface="Calibri" panose="020F0502020204030204" pitchFamily="34" charset="0"/>
              </a:rPr>
              <a:t> csc60</a:t>
            </a:r>
          </a:p>
          <a:p>
            <a:endParaRPr lang="en-US" altLang="en-US" sz="2400" dirty="0">
              <a:latin typeface="Calibri" panose="020F0502020204030204" pitchFamily="34" charset="0"/>
              <a:cs typeface="Calibri" panose="020F0502020204030204" pitchFamily="34" charset="0"/>
            </a:endParaRPr>
          </a:p>
          <a:p>
            <a:endParaRPr lang="en-US" altLang="en-US" sz="2400" dirty="0">
              <a:latin typeface="Calibri" panose="020F0502020204030204" pitchFamily="34" charset="0"/>
              <a:cs typeface="Calibri" panose="020F0502020204030204" pitchFamily="34" charset="0"/>
            </a:endParaRPr>
          </a:p>
          <a:p>
            <a:r>
              <a:rPr lang="en-US" altLang="en-US" sz="2400" dirty="0">
                <a:latin typeface="Calibri" panose="020F0502020204030204" pitchFamily="34" charset="0"/>
                <a:cs typeface="Calibri" panose="020F0502020204030204" pitchFamily="34" charset="0"/>
              </a:rPr>
              <a:t>An alternate to </a:t>
            </a:r>
            <a:r>
              <a:rPr lang="en-US" altLang="en-US" sz="2400" b="1" dirty="0">
                <a:latin typeface="Calibri" panose="020F0502020204030204" pitchFamily="34" charset="0"/>
                <a:cs typeface="Calibri" panose="020F0502020204030204" pitchFamily="34" charset="0"/>
              </a:rPr>
              <a:t>cd</a:t>
            </a:r>
            <a:r>
              <a:rPr lang="en-US" altLang="en-US" sz="2400" dirty="0">
                <a:latin typeface="Calibri" panose="020F0502020204030204" pitchFamily="34" charset="0"/>
                <a:cs typeface="Calibri" panose="020F0502020204030204" pitchFamily="34" charset="0"/>
              </a:rPr>
              <a:t> is </a:t>
            </a:r>
            <a:r>
              <a:rPr lang="en-US" altLang="en-US" sz="2400" b="1" dirty="0" err="1">
                <a:latin typeface="Calibri" panose="020F0502020204030204" pitchFamily="34" charset="0"/>
                <a:cs typeface="Calibri" panose="020F0502020204030204" pitchFamily="34" charset="0"/>
              </a:rPr>
              <a:t>chdir</a:t>
            </a:r>
            <a:r>
              <a:rPr lang="en-US" altLang="en-US" sz="2400" b="1" dirty="0">
                <a:latin typeface="Calibri" panose="020F0502020204030204" pitchFamily="34" charset="0"/>
                <a:cs typeface="Calibri" panose="020F0502020204030204" pitchFamily="34" charset="0"/>
              </a:rPr>
              <a:t>.</a:t>
            </a:r>
            <a:endParaRPr lang="en-US" altLang="en-US" sz="2400" dirty="0">
              <a:latin typeface="Calibri" panose="020F0502020204030204" pitchFamily="34" charset="0"/>
              <a:cs typeface="Calibri" panose="020F0502020204030204" pitchFamily="34" charset="0"/>
            </a:endParaRPr>
          </a:p>
          <a:p>
            <a:endParaRPr lang="en-US" altLang="en-US" sz="2400" dirty="0">
              <a:latin typeface="Calibri" panose="020F0502020204030204" pitchFamily="34" charset="0"/>
              <a:cs typeface="Calibri" panose="020F0502020204030204" pitchFamily="34" charset="0"/>
            </a:endParaRPr>
          </a:p>
          <a:p>
            <a:endParaRPr lang="en-US" altLang="en-US" sz="2400" dirty="0">
              <a:solidFill>
                <a:schemeClr val="accent2"/>
              </a:solidFill>
              <a:latin typeface="Calibri" panose="020F0502020204030204" pitchFamily="34" charset="0"/>
              <a:cs typeface="Calibri" panose="020F0502020204030204" pitchFamily="34" charset="0"/>
            </a:endParaRPr>
          </a:p>
        </p:txBody>
      </p:sp>
      <p:cxnSp>
        <p:nvCxnSpPr>
          <p:cNvPr id="6" name="Straight Connector 5">
            <a:extLst>
              <a:ext uri="{FF2B5EF4-FFF2-40B4-BE49-F238E27FC236}">
                <a16:creationId xmlns:a16="http://schemas.microsoft.com/office/drawing/2014/main" id="{1CDD708C-B14E-423D-B082-3974DE11CE71}"/>
              </a:ext>
            </a:extLst>
          </p:cNvPr>
          <p:cNvCxnSpPr/>
          <p:nvPr/>
        </p:nvCxnSpPr>
        <p:spPr>
          <a:xfrm>
            <a:off x="838200" y="1905000"/>
            <a:ext cx="60198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3C19127-DE8C-4655-98BC-FBF40A5151A3}"/>
              </a:ext>
            </a:extLst>
          </p:cNvPr>
          <p:cNvCxnSpPr/>
          <p:nvPr/>
        </p:nvCxnSpPr>
        <p:spPr>
          <a:xfrm>
            <a:off x="990600" y="3535987"/>
            <a:ext cx="60198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B2939DB-70BD-4DE2-A84E-27674690DB2A}"/>
              </a:ext>
            </a:extLst>
          </p:cNvPr>
          <p:cNvCxnSpPr/>
          <p:nvPr/>
        </p:nvCxnSpPr>
        <p:spPr>
          <a:xfrm>
            <a:off x="990600" y="5181600"/>
            <a:ext cx="60198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7352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219211F-407C-4F9D-AA9B-EF7710522F79}" type="slidenum">
              <a:rPr lang="en-US" altLang="en-US"/>
              <a:pPr/>
              <a:t>55</a:t>
            </a:fld>
            <a:endParaRPr lang="en-US" altLang="en-US"/>
          </a:p>
        </p:txBody>
      </p:sp>
      <p:sp>
        <p:nvSpPr>
          <p:cNvPr id="39938" name="Text Box 2"/>
          <p:cNvSpPr txBox="1">
            <a:spLocks noChangeArrowheads="1"/>
          </p:cNvSpPr>
          <p:nvPr/>
        </p:nvSpPr>
        <p:spPr bwMode="auto">
          <a:xfrm>
            <a:off x="762000" y="152400"/>
            <a:ext cx="6873998"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latin typeface="+mn-lt"/>
              </a:rPr>
              <a:t>Forming File Names:</a:t>
            </a:r>
          </a:p>
          <a:p>
            <a:endParaRPr lang="en-US" altLang="en-US" sz="2400" dirty="0">
              <a:latin typeface="+mn-lt"/>
            </a:endParaRPr>
          </a:p>
          <a:p>
            <a:r>
              <a:rPr lang="en-US" altLang="en-US" sz="2400" dirty="0">
                <a:latin typeface="+mn-lt"/>
              </a:rPr>
              <a:t>All UNIX/Linux systems can handle file names of up to</a:t>
            </a:r>
          </a:p>
          <a:p>
            <a:r>
              <a:rPr lang="en-US" altLang="en-US" sz="2400" dirty="0">
                <a:latin typeface="+mn-lt"/>
              </a:rPr>
              <a:t>14 characters.  Some can use names as long as 256.</a:t>
            </a:r>
          </a:p>
          <a:p>
            <a:endParaRPr lang="en-US" altLang="en-US" sz="2400" dirty="0">
              <a:latin typeface="+mn-lt"/>
            </a:endParaRPr>
          </a:p>
          <a:p>
            <a:r>
              <a:rPr lang="en-US" altLang="en-US" sz="2400" dirty="0">
                <a:latin typeface="+mn-lt"/>
              </a:rPr>
              <a:t>Names are formed from:</a:t>
            </a:r>
          </a:p>
          <a:p>
            <a:endParaRPr lang="en-US" altLang="en-US" sz="1400" dirty="0">
              <a:latin typeface="+mn-lt"/>
            </a:endParaRPr>
          </a:p>
          <a:p>
            <a:r>
              <a:rPr lang="en-US" altLang="en-US" sz="2400" dirty="0">
                <a:latin typeface="+mn-lt"/>
              </a:rPr>
              <a:t>	A to Z</a:t>
            </a:r>
          </a:p>
          <a:p>
            <a:r>
              <a:rPr lang="en-US" altLang="en-US" sz="2400" dirty="0">
                <a:latin typeface="+mn-lt"/>
              </a:rPr>
              <a:t>	a  to z</a:t>
            </a:r>
          </a:p>
          <a:p>
            <a:r>
              <a:rPr lang="en-US" altLang="en-US" sz="2400" dirty="0">
                <a:latin typeface="+mn-lt"/>
              </a:rPr>
              <a:t>	0 to 9</a:t>
            </a:r>
          </a:p>
          <a:p>
            <a:r>
              <a:rPr lang="en-US" altLang="en-US" sz="2400" dirty="0">
                <a:latin typeface="+mn-lt"/>
              </a:rPr>
              <a:t>	_ (underscore)</a:t>
            </a:r>
          </a:p>
          <a:p>
            <a:r>
              <a:rPr lang="en-US" altLang="en-US" sz="2400" dirty="0">
                <a:latin typeface="+mn-lt"/>
              </a:rPr>
              <a:t>	.  (period)</a:t>
            </a:r>
          </a:p>
          <a:p>
            <a:r>
              <a:rPr lang="en-US" altLang="en-US" sz="2400" dirty="0">
                <a:latin typeface="+mn-lt"/>
              </a:rPr>
              <a:t>	,  (comma)</a:t>
            </a:r>
          </a:p>
          <a:p>
            <a:endParaRPr lang="en-US" altLang="en-US" sz="2400" dirty="0">
              <a:latin typeface="+mn-lt"/>
            </a:endParaRPr>
          </a:p>
          <a:p>
            <a:r>
              <a:rPr lang="en-US" altLang="en-US" sz="2400" dirty="0">
                <a:latin typeface="+mn-lt"/>
              </a:rPr>
              <a:t>NO slash.  Better not to use Space or Dash.</a:t>
            </a:r>
          </a:p>
          <a:p>
            <a:endParaRPr lang="en-US" altLang="en-US" sz="2400" dirty="0">
              <a:latin typeface="+mn-lt"/>
            </a:endParaRPr>
          </a:p>
          <a:p>
            <a:endParaRPr lang="en-US" altLang="en-US" sz="2400" dirty="0">
              <a:solidFill>
                <a:schemeClr val="accent2"/>
              </a:solidFill>
              <a:latin typeface="+mn-lt"/>
            </a:endParaRPr>
          </a:p>
        </p:txBody>
      </p:sp>
    </p:spTree>
    <p:extLst>
      <p:ext uri="{BB962C8B-B14F-4D97-AF65-F5344CB8AC3E}">
        <p14:creationId xmlns:p14="http://schemas.microsoft.com/office/powerpoint/2010/main" val="38140692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E0F0EBE-95AF-4D0B-843C-839B3F9A9A24}" type="slidenum">
              <a:rPr lang="en-US" altLang="en-US"/>
              <a:pPr/>
              <a:t>56</a:t>
            </a:fld>
            <a:endParaRPr lang="en-US" altLang="en-US"/>
          </a:p>
        </p:txBody>
      </p:sp>
      <p:sp>
        <p:nvSpPr>
          <p:cNvPr id="37890" name="Text Box 2"/>
          <p:cNvSpPr txBox="1">
            <a:spLocks noChangeArrowheads="1"/>
          </p:cNvSpPr>
          <p:nvPr/>
        </p:nvSpPr>
        <p:spPr bwMode="auto">
          <a:xfrm>
            <a:off x="1524000" y="812800"/>
            <a:ext cx="337297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dirty="0">
                <a:latin typeface="+mn-lt"/>
              </a:rPr>
              <a:t>Creating a Directory</a:t>
            </a:r>
            <a:r>
              <a:rPr lang="en-US" altLang="en-US" sz="2800" dirty="0">
                <a:latin typeface="+mn-lt"/>
              </a:rPr>
              <a:t>:</a:t>
            </a:r>
          </a:p>
          <a:p>
            <a:endParaRPr lang="en-US" altLang="en-US" sz="2800" dirty="0">
              <a:latin typeface="+mn-lt"/>
            </a:endParaRPr>
          </a:p>
          <a:p>
            <a:r>
              <a:rPr lang="en-US" altLang="en-US" sz="2800" b="1" dirty="0" err="1">
                <a:latin typeface="+mn-lt"/>
              </a:rPr>
              <a:t>mkdir</a:t>
            </a:r>
            <a:endParaRPr lang="en-US" altLang="en-US" sz="2800" b="1" dirty="0">
              <a:latin typeface="+mn-lt"/>
            </a:endParaRPr>
          </a:p>
          <a:p>
            <a:endParaRPr lang="en-US" altLang="en-US" sz="2800" b="1" dirty="0">
              <a:latin typeface="+mn-lt"/>
            </a:endParaRPr>
          </a:p>
          <a:p>
            <a:endParaRPr lang="en-US" altLang="en-US" sz="2800" b="1" dirty="0">
              <a:latin typeface="+mn-lt"/>
            </a:endParaRPr>
          </a:p>
          <a:p>
            <a:r>
              <a:rPr lang="en-US" altLang="en-US" sz="2800" dirty="0">
                <a:latin typeface="+mn-lt"/>
              </a:rPr>
              <a:t>Example:</a:t>
            </a:r>
          </a:p>
          <a:p>
            <a:endParaRPr lang="en-US" altLang="en-US" sz="2800" dirty="0">
              <a:latin typeface="+mn-lt"/>
            </a:endParaRPr>
          </a:p>
          <a:p>
            <a:r>
              <a:rPr lang="en-US" altLang="en-US" sz="2800" dirty="0">
                <a:latin typeface="+mn-lt"/>
              </a:rPr>
              <a:t>	&gt; </a:t>
            </a:r>
            <a:r>
              <a:rPr lang="en-US" altLang="en-US" sz="2800" b="1" dirty="0" err="1">
                <a:latin typeface="+mn-lt"/>
              </a:rPr>
              <a:t>mkdir</a:t>
            </a:r>
            <a:r>
              <a:rPr lang="en-US" altLang="en-US" sz="2800" b="1" dirty="0">
                <a:latin typeface="+mn-lt"/>
              </a:rPr>
              <a:t> </a:t>
            </a:r>
            <a:r>
              <a:rPr lang="en-US" altLang="en-US" sz="2800" dirty="0">
                <a:latin typeface="+mn-lt"/>
              </a:rPr>
              <a:t>csc60   </a:t>
            </a:r>
          </a:p>
          <a:p>
            <a:endParaRPr lang="en-US" altLang="en-US" sz="2800" dirty="0">
              <a:solidFill>
                <a:schemeClr val="accent2"/>
              </a:solidFill>
              <a:latin typeface="+mn-lt"/>
            </a:endParaRPr>
          </a:p>
        </p:txBody>
      </p:sp>
    </p:spTree>
    <p:extLst>
      <p:ext uri="{BB962C8B-B14F-4D97-AF65-F5344CB8AC3E}">
        <p14:creationId xmlns:p14="http://schemas.microsoft.com/office/powerpoint/2010/main" val="42365042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F629569-8F27-4D30-99E1-8717D80BFDA5}" type="slidenum">
              <a:rPr lang="en-US" altLang="en-US"/>
              <a:pPr/>
              <a:t>57</a:t>
            </a:fld>
            <a:endParaRPr lang="en-US" altLang="en-US"/>
          </a:p>
        </p:txBody>
      </p:sp>
      <p:sp>
        <p:nvSpPr>
          <p:cNvPr id="38914" name="Text Box 2"/>
          <p:cNvSpPr txBox="1">
            <a:spLocks noChangeArrowheads="1"/>
          </p:cNvSpPr>
          <p:nvPr/>
        </p:nvSpPr>
        <p:spPr bwMode="auto">
          <a:xfrm>
            <a:off x="914400" y="381000"/>
            <a:ext cx="6057299"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dirty="0">
                <a:latin typeface="+mn-lt"/>
              </a:rPr>
              <a:t>Renaming Directories:</a:t>
            </a:r>
          </a:p>
          <a:p>
            <a:endParaRPr lang="en-US" altLang="en-US" sz="2800" dirty="0">
              <a:latin typeface="+mn-lt"/>
            </a:endParaRPr>
          </a:p>
          <a:p>
            <a:r>
              <a:rPr lang="en-US" altLang="en-US" sz="2800" dirty="0">
                <a:latin typeface="+mn-lt"/>
              </a:rPr>
              <a:t>You must first be in the parent directory.</a:t>
            </a:r>
          </a:p>
          <a:p>
            <a:endParaRPr lang="en-US" altLang="en-US" sz="2800" dirty="0">
              <a:latin typeface="+mn-lt"/>
            </a:endParaRPr>
          </a:p>
          <a:p>
            <a:r>
              <a:rPr lang="en-US" altLang="en-US" sz="2800" b="1" dirty="0">
                <a:latin typeface="+mn-lt"/>
              </a:rPr>
              <a:t>	&gt;mv </a:t>
            </a:r>
            <a:r>
              <a:rPr lang="en-US" altLang="en-US" sz="2800" i="1" dirty="0">
                <a:latin typeface="+mn-lt"/>
              </a:rPr>
              <a:t>original-name new-name</a:t>
            </a:r>
          </a:p>
          <a:p>
            <a:endParaRPr lang="en-US" altLang="en-US" sz="2800" b="1" dirty="0">
              <a:latin typeface="+mn-lt"/>
            </a:endParaRPr>
          </a:p>
          <a:p>
            <a:endParaRPr lang="en-US" altLang="en-US" sz="2800" dirty="0">
              <a:latin typeface="+mn-lt"/>
            </a:endParaRPr>
          </a:p>
          <a:p>
            <a:r>
              <a:rPr lang="en-US" altLang="en-US" sz="2800" dirty="0">
                <a:latin typeface="+mn-lt"/>
              </a:rPr>
              <a:t>----------------------------------------------------</a:t>
            </a:r>
          </a:p>
          <a:p>
            <a:r>
              <a:rPr lang="en-US" altLang="en-US" sz="2800" dirty="0">
                <a:latin typeface="+mn-lt"/>
              </a:rPr>
              <a:t>Removing Empty Directories:</a:t>
            </a:r>
          </a:p>
          <a:p>
            <a:endParaRPr lang="en-US" altLang="en-US" sz="2800" dirty="0">
              <a:latin typeface="+mn-lt"/>
            </a:endParaRPr>
          </a:p>
          <a:p>
            <a:r>
              <a:rPr lang="en-US" altLang="en-US" sz="2800" b="1" dirty="0">
                <a:latin typeface="+mn-lt"/>
              </a:rPr>
              <a:t>	&gt;</a:t>
            </a:r>
            <a:r>
              <a:rPr lang="en-US" altLang="en-US" sz="2800" b="1" dirty="0" err="1">
                <a:latin typeface="+mn-lt"/>
              </a:rPr>
              <a:t>rmdir</a:t>
            </a:r>
            <a:r>
              <a:rPr lang="en-US" altLang="en-US" sz="2800" b="1" dirty="0">
                <a:latin typeface="+mn-lt"/>
              </a:rPr>
              <a:t> </a:t>
            </a:r>
            <a:r>
              <a:rPr lang="en-US" altLang="en-US" sz="2800" i="1" dirty="0">
                <a:latin typeface="+mn-lt"/>
              </a:rPr>
              <a:t>directory-name</a:t>
            </a:r>
          </a:p>
          <a:p>
            <a:endParaRPr lang="en-US" altLang="en-US" sz="2800" i="1" dirty="0">
              <a:latin typeface="+mn-lt"/>
            </a:endParaRPr>
          </a:p>
          <a:p>
            <a:endParaRPr lang="en-US" altLang="en-US" sz="2800" dirty="0">
              <a:solidFill>
                <a:schemeClr val="accent2"/>
              </a:solidFill>
              <a:latin typeface="+mn-lt"/>
            </a:endParaRPr>
          </a:p>
        </p:txBody>
      </p:sp>
    </p:spTree>
    <p:extLst>
      <p:ext uri="{BB962C8B-B14F-4D97-AF65-F5344CB8AC3E}">
        <p14:creationId xmlns:p14="http://schemas.microsoft.com/office/powerpoint/2010/main" val="35647416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06BE57-C700-4000-A455-F73F0C7108D3}" type="slidenum">
              <a:rPr lang="en-US" altLang="en-US"/>
              <a:pPr/>
              <a:t>58</a:t>
            </a:fld>
            <a:endParaRPr lang="en-US" altLang="en-US"/>
          </a:p>
        </p:txBody>
      </p:sp>
      <p:sp>
        <p:nvSpPr>
          <p:cNvPr id="40962" name="Text Box 2"/>
          <p:cNvSpPr txBox="1">
            <a:spLocks noChangeArrowheads="1"/>
          </p:cNvSpPr>
          <p:nvPr/>
        </p:nvSpPr>
        <p:spPr bwMode="auto">
          <a:xfrm>
            <a:off x="628650" y="354707"/>
            <a:ext cx="8487323"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dirty="0">
                <a:latin typeface="+mn-lt"/>
              </a:rPr>
              <a:t>Ambiguous File Names:</a:t>
            </a:r>
          </a:p>
          <a:p>
            <a:endParaRPr lang="en-US" altLang="en-US" sz="2400" dirty="0">
              <a:latin typeface="+mn-lt"/>
            </a:endParaRPr>
          </a:p>
          <a:p>
            <a:r>
              <a:rPr lang="en-US" altLang="en-US" sz="2400" dirty="0">
                <a:latin typeface="+mn-lt"/>
              </a:rPr>
              <a:t>? 	Represents any other character</a:t>
            </a:r>
          </a:p>
          <a:p>
            <a:r>
              <a:rPr lang="en-US" altLang="en-US" sz="2400" dirty="0">
                <a:latin typeface="+mn-lt"/>
              </a:rPr>
              <a:t>*	Represents no character or any number of characters.</a:t>
            </a:r>
          </a:p>
          <a:p>
            <a:endParaRPr lang="en-US" altLang="en-US" sz="2400" dirty="0">
              <a:latin typeface="+mn-lt"/>
            </a:endParaRPr>
          </a:p>
          <a:p>
            <a:r>
              <a:rPr lang="en-US" altLang="en-US" sz="2400" b="1" u="sng" dirty="0">
                <a:latin typeface="+mn-lt"/>
              </a:rPr>
              <a:t>Examples</a:t>
            </a:r>
            <a:r>
              <a:rPr lang="en-US" altLang="en-US" sz="2400" b="1" dirty="0">
                <a:latin typeface="+mn-lt"/>
              </a:rPr>
              <a:t>:</a:t>
            </a:r>
          </a:p>
          <a:p>
            <a:r>
              <a:rPr lang="en-US" altLang="en-US" sz="2400" b="1" dirty="0">
                <a:latin typeface="+mn-lt"/>
              </a:rPr>
              <a:t>*a</a:t>
            </a:r>
            <a:r>
              <a:rPr lang="en-US" altLang="en-US" sz="2400" dirty="0">
                <a:latin typeface="+mn-lt"/>
              </a:rPr>
              <a:t>	All files with names ending in </a:t>
            </a:r>
            <a:r>
              <a:rPr lang="en-US" altLang="en-US" sz="2400" b="1" dirty="0">
                <a:latin typeface="+mn-lt"/>
              </a:rPr>
              <a:t>a</a:t>
            </a:r>
          </a:p>
          <a:p>
            <a:endParaRPr lang="en-US" altLang="en-US" sz="1000" b="1" dirty="0">
              <a:latin typeface="+mn-lt"/>
            </a:endParaRPr>
          </a:p>
          <a:p>
            <a:r>
              <a:rPr lang="en-US" altLang="en-US" sz="2400" b="1" dirty="0">
                <a:latin typeface="+mn-lt"/>
              </a:rPr>
              <a:t>*[xyz]</a:t>
            </a:r>
            <a:r>
              <a:rPr lang="en-US" altLang="en-US" sz="2400" dirty="0">
                <a:latin typeface="+mn-lt"/>
              </a:rPr>
              <a:t>	All files with names ending in </a:t>
            </a:r>
            <a:r>
              <a:rPr lang="en-US" altLang="en-US" sz="2400" b="1" dirty="0">
                <a:latin typeface="+mn-lt"/>
              </a:rPr>
              <a:t>x</a:t>
            </a:r>
            <a:r>
              <a:rPr lang="en-US" altLang="en-US" sz="2400" dirty="0">
                <a:latin typeface="+mn-lt"/>
              </a:rPr>
              <a:t>, </a:t>
            </a:r>
            <a:r>
              <a:rPr lang="en-US" altLang="en-US" sz="2400" b="1" dirty="0">
                <a:latin typeface="+mn-lt"/>
              </a:rPr>
              <a:t>y</a:t>
            </a:r>
            <a:r>
              <a:rPr lang="en-US" altLang="en-US" sz="2400" dirty="0">
                <a:latin typeface="+mn-lt"/>
              </a:rPr>
              <a:t>, or </a:t>
            </a:r>
            <a:r>
              <a:rPr lang="en-US" altLang="en-US" sz="2400" b="1" dirty="0">
                <a:latin typeface="+mn-lt"/>
              </a:rPr>
              <a:t>z.</a:t>
            </a:r>
          </a:p>
          <a:p>
            <a:endParaRPr lang="en-US" altLang="en-US" sz="1000" b="1" dirty="0">
              <a:latin typeface="+mn-lt"/>
            </a:endParaRPr>
          </a:p>
          <a:p>
            <a:r>
              <a:rPr lang="en-US" altLang="en-US" sz="2400" b="1" dirty="0">
                <a:latin typeface="+mn-lt"/>
              </a:rPr>
              <a:t>*.?</a:t>
            </a:r>
            <a:r>
              <a:rPr lang="en-US" altLang="en-US" sz="2400" dirty="0">
                <a:latin typeface="+mn-lt"/>
              </a:rPr>
              <a:t>	All files that contain a period with exactly one character</a:t>
            </a:r>
          </a:p>
          <a:p>
            <a:r>
              <a:rPr lang="en-US" altLang="en-US" sz="2400" dirty="0">
                <a:latin typeface="+mn-lt"/>
              </a:rPr>
              <a:t>		following.</a:t>
            </a:r>
          </a:p>
          <a:p>
            <a:endParaRPr lang="en-US" altLang="en-US" sz="1000" dirty="0">
              <a:latin typeface="+mn-lt"/>
            </a:endParaRPr>
          </a:p>
          <a:p>
            <a:r>
              <a:rPr lang="en-US" altLang="en-US" sz="2400" b="1" dirty="0">
                <a:latin typeface="+mn-lt"/>
              </a:rPr>
              <a:t>??</a:t>
            </a:r>
            <a:r>
              <a:rPr lang="en-US" altLang="en-US" sz="2400" dirty="0">
                <a:latin typeface="+mn-lt"/>
              </a:rPr>
              <a:t>	All files with two-character names.</a:t>
            </a:r>
          </a:p>
          <a:p>
            <a:endParaRPr lang="en-US" altLang="en-US" sz="1000" dirty="0">
              <a:latin typeface="+mn-lt"/>
            </a:endParaRPr>
          </a:p>
          <a:p>
            <a:r>
              <a:rPr lang="en-US" altLang="en-US" sz="2400" b="1" dirty="0">
                <a:latin typeface="+mn-lt"/>
              </a:rPr>
              <a:t>*.</a:t>
            </a:r>
            <a:r>
              <a:rPr lang="en-US" altLang="en-US" sz="2400" b="1" dirty="0" err="1">
                <a:latin typeface="+mn-lt"/>
              </a:rPr>
              <a:t>obj</a:t>
            </a:r>
            <a:r>
              <a:rPr lang="en-US" altLang="en-US" sz="2400" dirty="0">
                <a:latin typeface="+mn-lt"/>
              </a:rPr>
              <a:t>	All files with </a:t>
            </a:r>
            <a:r>
              <a:rPr lang="en-US" altLang="en-US" sz="2400" b="1" dirty="0">
                <a:latin typeface="+mn-lt"/>
              </a:rPr>
              <a:t>.</a:t>
            </a:r>
            <a:r>
              <a:rPr lang="en-US" altLang="en-US" sz="2400" b="1" dirty="0" err="1">
                <a:latin typeface="+mn-lt"/>
              </a:rPr>
              <a:t>obj</a:t>
            </a:r>
            <a:r>
              <a:rPr lang="en-US" altLang="en-US" sz="2400" dirty="0">
                <a:latin typeface="+mn-lt"/>
              </a:rPr>
              <a:t> as the last four characters.</a:t>
            </a:r>
          </a:p>
          <a:p>
            <a:endParaRPr lang="en-US" altLang="en-US" dirty="0">
              <a:solidFill>
                <a:schemeClr val="accent2"/>
              </a:solidFill>
              <a:latin typeface="+mn-lt"/>
            </a:endParaRPr>
          </a:p>
          <a:p>
            <a:r>
              <a:rPr lang="en-US" altLang="en-US" dirty="0">
                <a:solidFill>
                  <a:schemeClr val="accent2"/>
                </a:solidFill>
                <a:latin typeface="+mn-lt"/>
              </a:rPr>
              <a:t>Be very careful using these symbols so you don’t delete everything.</a:t>
            </a:r>
          </a:p>
        </p:txBody>
      </p:sp>
    </p:spTree>
    <p:extLst>
      <p:ext uri="{BB962C8B-B14F-4D97-AF65-F5344CB8AC3E}">
        <p14:creationId xmlns:p14="http://schemas.microsoft.com/office/powerpoint/2010/main" val="5479616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p:txBody>
          <a:bodyPr/>
          <a:lstStyle/>
          <a:p>
            <a:r>
              <a:rPr lang="en-US" altLang="en-US" dirty="0"/>
              <a:t>3-X</a:t>
            </a:r>
            <a:br>
              <a:rPr lang="en-US" altLang="en-US" dirty="0"/>
            </a:br>
            <a:r>
              <a:rPr lang="en-US" altLang="en-US" dirty="0"/>
              <a:t>History, Files, Paths</a:t>
            </a:r>
          </a:p>
        </p:txBody>
      </p:sp>
      <p:sp>
        <p:nvSpPr>
          <p:cNvPr id="17411" name="Subtitle 2"/>
          <p:cNvSpPr>
            <a:spLocks noGrp="1"/>
          </p:cNvSpPr>
          <p:nvPr>
            <p:ph type="subTitle" idx="1"/>
          </p:nvPr>
        </p:nvSpPr>
        <p:spPr/>
        <p:txBody>
          <a:bodyPr/>
          <a:lstStyle/>
          <a:p>
            <a:endParaRPr lang="en-US" altLang="en-US" dirty="0"/>
          </a:p>
          <a:p>
            <a:endParaRPr lang="en-US" altLang="en-US" dirty="0"/>
          </a:p>
          <a:p>
            <a:r>
              <a:rPr lang="en-US" altLang="en-US" sz="3600" dirty="0"/>
              <a:t>END</a:t>
            </a:r>
          </a:p>
          <a:p>
            <a:endParaRPr lang="en-US" altLang="en-US" dirty="0"/>
          </a:p>
        </p:txBody>
      </p:sp>
    </p:spTree>
    <p:extLst>
      <p:ext uri="{BB962C8B-B14F-4D97-AF65-F5344CB8AC3E}">
        <p14:creationId xmlns:p14="http://schemas.microsoft.com/office/powerpoint/2010/main" val="2052338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657350" y="5600700"/>
            <a:ext cx="14287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10243" name="Rectangle 3"/>
          <p:cNvSpPr>
            <a:spLocks noChangeArrowheads="1"/>
          </p:cNvSpPr>
          <p:nvPr/>
        </p:nvSpPr>
        <p:spPr bwMode="auto">
          <a:xfrm>
            <a:off x="3486150" y="5600700"/>
            <a:ext cx="21717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18436" name="Rectangle 4"/>
          <p:cNvSpPr>
            <a:spLocks noGrp="1" noChangeArrowheads="1"/>
          </p:cNvSpPr>
          <p:nvPr>
            <p:ph type="title"/>
          </p:nvPr>
        </p:nvSpPr>
        <p:spPr>
          <a:xfrm>
            <a:off x="531813" y="355600"/>
            <a:ext cx="8080375" cy="1244600"/>
          </a:xfrm>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lstStyle/>
          <a:p>
            <a:pPr algn="ctr" eaLnBrk="1" fontAlgn="auto" hangingPunct="1">
              <a:spcAft>
                <a:spcPts val="0"/>
              </a:spcAft>
              <a:defRPr/>
            </a:pPr>
            <a:r>
              <a:rPr lang="en-US" altLang="en-US" sz="4050" i="1" dirty="0"/>
              <a:t>Development of Unix OS</a:t>
            </a:r>
          </a:p>
        </p:txBody>
      </p:sp>
      <p:sp>
        <p:nvSpPr>
          <p:cNvPr id="22533" name="Rectangle 5"/>
          <p:cNvSpPr>
            <a:spLocks noGrp="1" noChangeArrowheads="1"/>
          </p:cNvSpPr>
          <p:nvPr>
            <p:ph idx="1"/>
          </p:nvPr>
        </p:nvSpPr>
        <p:spPr>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lstStyle/>
          <a:p>
            <a:pPr eaLnBrk="1" hangingPunct="1">
              <a:buFontTx/>
              <a:buChar char=" "/>
            </a:pPr>
            <a:r>
              <a:rPr lang="en-US" altLang="en-US" sz="2800" dirty="0"/>
              <a:t>Students at University of California (in Berkeley) further developed the UNIX operating system and introduced the BSD version of Unix</a:t>
            </a:r>
          </a:p>
        </p:txBody>
      </p:sp>
      <p:sp>
        <p:nvSpPr>
          <p:cNvPr id="10246" name="Rectangle 6"/>
          <p:cNvSpPr>
            <a:spLocks noChangeArrowheads="1"/>
          </p:cNvSpPr>
          <p:nvPr/>
        </p:nvSpPr>
        <p:spPr bwMode="auto">
          <a:xfrm>
            <a:off x="3640138" y="3060700"/>
            <a:ext cx="600075"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r>
              <a:rPr lang="en-US" altLang="en-US" sz="1800">
                <a:solidFill>
                  <a:prstClr val="black"/>
                </a:solidFill>
                <a:latin typeface="Times New Roman" panose="02020603050405020304" pitchFamily="18" charset="0"/>
                <a:ea typeface="+mn-ea"/>
              </a:rPr>
              <a:t>Unix</a:t>
            </a:r>
          </a:p>
        </p:txBody>
      </p:sp>
      <p:sp>
        <p:nvSpPr>
          <p:cNvPr id="10247" name="Rectangle 7"/>
          <p:cNvSpPr>
            <a:spLocks noChangeArrowheads="1"/>
          </p:cNvSpPr>
          <p:nvPr/>
        </p:nvSpPr>
        <p:spPr bwMode="auto">
          <a:xfrm>
            <a:off x="803275" y="3689350"/>
            <a:ext cx="2949575" cy="200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spcBef>
                <a:spcPct val="50000"/>
              </a:spcBef>
              <a:defRPr/>
            </a:pPr>
            <a:r>
              <a:rPr lang="en-US" altLang="en-US" sz="1800" dirty="0">
                <a:solidFill>
                  <a:prstClr val="black"/>
                </a:solidFill>
                <a:latin typeface="Times New Roman" panose="02020603050405020304" pitchFamily="18" charset="0"/>
                <a:ea typeface="+mn-ea"/>
              </a:rPr>
              <a:t>Bell Labs</a:t>
            </a:r>
            <a:br>
              <a:rPr lang="en-US" altLang="en-US" sz="1800" dirty="0">
                <a:solidFill>
                  <a:prstClr val="black"/>
                </a:solidFill>
                <a:latin typeface="Times New Roman" panose="02020603050405020304" pitchFamily="18" charset="0"/>
                <a:ea typeface="+mn-ea"/>
              </a:rPr>
            </a:br>
            <a:r>
              <a:rPr lang="en-US" altLang="en-US" sz="1800" dirty="0">
                <a:solidFill>
                  <a:prstClr val="black"/>
                </a:solidFill>
                <a:latin typeface="Times New Roman" panose="02020603050405020304" pitchFamily="18" charset="0"/>
                <a:ea typeface="+mn-ea"/>
              </a:rPr>
              <a:t>UNIX System V (5)</a:t>
            </a:r>
            <a:br>
              <a:rPr lang="en-US" altLang="en-US" sz="1800" dirty="0">
                <a:solidFill>
                  <a:prstClr val="black"/>
                </a:solidFill>
                <a:latin typeface="Times New Roman" panose="02020603050405020304" pitchFamily="18" charset="0"/>
                <a:ea typeface="+mn-ea"/>
              </a:rPr>
            </a:br>
            <a:r>
              <a:rPr lang="en-US" altLang="en-US" sz="1800" dirty="0">
                <a:solidFill>
                  <a:prstClr val="black"/>
                </a:solidFill>
                <a:latin typeface="Times New Roman" panose="02020603050405020304" pitchFamily="18" charset="0"/>
                <a:ea typeface="+mn-ea"/>
              </a:rPr>
              <a:t>Proprietary (Commercial Implementations)</a:t>
            </a:r>
          </a:p>
          <a:p>
            <a:pPr defTabSz="342900" eaLnBrk="1" hangingPunct="1">
              <a:spcBef>
                <a:spcPct val="50000"/>
              </a:spcBef>
              <a:defRPr/>
            </a:pPr>
            <a:endParaRPr lang="en-US" altLang="en-US" sz="1800" dirty="0">
              <a:solidFill>
                <a:prstClr val="black"/>
              </a:solidFill>
              <a:latin typeface="Times New Roman" panose="02020603050405020304" pitchFamily="18" charset="0"/>
              <a:ea typeface="+mn-ea"/>
            </a:endParaRPr>
          </a:p>
          <a:p>
            <a:pPr defTabSz="342900" eaLnBrk="1" hangingPunct="1">
              <a:spcBef>
                <a:spcPct val="50000"/>
              </a:spcBef>
              <a:defRPr/>
            </a:pPr>
            <a:endParaRPr lang="en-US" altLang="en-US" sz="1800" dirty="0">
              <a:solidFill>
                <a:prstClr val="black"/>
              </a:solidFill>
              <a:latin typeface="Times New Roman" panose="02020603050405020304" pitchFamily="18" charset="0"/>
              <a:ea typeface="+mn-ea"/>
            </a:endParaRPr>
          </a:p>
        </p:txBody>
      </p:sp>
      <p:sp>
        <p:nvSpPr>
          <p:cNvPr id="10248" name="Rectangle 8"/>
          <p:cNvSpPr>
            <a:spLocks noChangeArrowheads="1"/>
          </p:cNvSpPr>
          <p:nvPr/>
        </p:nvSpPr>
        <p:spPr bwMode="auto">
          <a:xfrm>
            <a:off x="4727575" y="3689350"/>
            <a:ext cx="3859213"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spcBef>
                <a:spcPct val="50000"/>
              </a:spcBef>
              <a:defRPr/>
            </a:pPr>
            <a:r>
              <a:rPr lang="en-US" altLang="en-US" sz="1800">
                <a:solidFill>
                  <a:prstClr val="black"/>
                </a:solidFill>
                <a:latin typeface="Times New Roman" panose="02020603050405020304" pitchFamily="18" charset="0"/>
                <a:ea typeface="+mn-ea"/>
              </a:rPr>
              <a:t>Berkeley Software Distribution (BSD - 1979) Free</a:t>
            </a:r>
          </a:p>
          <a:p>
            <a:pPr lvl="1" defTabSz="342900" eaLnBrk="1" hangingPunct="1">
              <a:spcBef>
                <a:spcPct val="50000"/>
              </a:spcBef>
              <a:defRPr/>
            </a:pPr>
            <a:r>
              <a:rPr lang="en-US" altLang="en-US" sz="1350" dirty="0">
                <a:solidFill>
                  <a:prstClr val="black"/>
                </a:solidFill>
                <a:latin typeface="Times New Roman" panose="02020603050405020304" pitchFamily="18" charset="0"/>
                <a:ea typeface="+mn-ea"/>
              </a:rPr>
              <a:t>1981: Berkeley UNIX 4.1 BSD (enhanced with vi, </a:t>
            </a:r>
            <a:r>
              <a:rPr lang="en-US" altLang="en-US" sz="1350" dirty="0" err="1">
                <a:solidFill>
                  <a:prstClr val="black"/>
                </a:solidFill>
                <a:latin typeface="Times New Roman" panose="02020603050405020304" pitchFamily="18" charset="0"/>
                <a:ea typeface="+mn-ea"/>
              </a:rPr>
              <a:t>csh</a:t>
            </a:r>
            <a:r>
              <a:rPr lang="en-US" altLang="en-US" sz="1350" dirty="0">
                <a:solidFill>
                  <a:prstClr val="black"/>
                </a:solidFill>
                <a:latin typeface="Times New Roman" panose="02020603050405020304" pitchFamily="18" charset="0"/>
                <a:ea typeface="+mn-ea"/>
              </a:rPr>
              <a:t>, and virtual memory management)</a:t>
            </a:r>
          </a:p>
          <a:p>
            <a:pPr lvl="1" defTabSz="342900" eaLnBrk="1" hangingPunct="1">
              <a:spcBef>
                <a:spcPct val="50000"/>
              </a:spcBef>
              <a:defRPr/>
            </a:pPr>
            <a:r>
              <a:rPr lang="en-US" altLang="en-US" sz="1350" dirty="0">
                <a:solidFill>
                  <a:prstClr val="black"/>
                </a:solidFill>
                <a:latin typeface="Times New Roman" panose="02020603050405020304" pitchFamily="18" charset="0"/>
                <a:ea typeface="+mn-ea"/>
              </a:rPr>
              <a:t>1983: Berkeley UNIX 4.2 BSD (added TCP/IP networking, sockets and a new file system)</a:t>
            </a:r>
            <a:endParaRPr lang="en-US" altLang="en-US" sz="1800" dirty="0">
              <a:solidFill>
                <a:prstClr val="black"/>
              </a:solidFill>
              <a:latin typeface="Times New Roman" panose="02020603050405020304" pitchFamily="18" charset="0"/>
              <a:ea typeface="+mn-ea"/>
            </a:endParaRPr>
          </a:p>
          <a:p>
            <a:pPr defTabSz="342900" eaLnBrk="1" hangingPunct="1">
              <a:spcBef>
                <a:spcPct val="50000"/>
              </a:spcBef>
              <a:defRPr/>
            </a:pPr>
            <a:endParaRPr lang="en-US" altLang="en-US" sz="1800" dirty="0">
              <a:solidFill>
                <a:prstClr val="black"/>
              </a:solidFill>
              <a:latin typeface="Times New Roman" panose="02020603050405020304" pitchFamily="18" charset="0"/>
              <a:ea typeface="+mn-ea"/>
            </a:endParaRPr>
          </a:p>
        </p:txBody>
      </p:sp>
      <p:sp>
        <p:nvSpPr>
          <p:cNvPr id="10249" name="Line 9"/>
          <p:cNvSpPr>
            <a:spLocks noChangeShapeType="1"/>
          </p:cNvSpPr>
          <p:nvPr/>
        </p:nvSpPr>
        <p:spPr bwMode="auto">
          <a:xfrm flipV="1">
            <a:off x="2782888" y="3344863"/>
            <a:ext cx="857250" cy="28575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10250" name="Line 10"/>
          <p:cNvSpPr>
            <a:spLocks noChangeShapeType="1"/>
          </p:cNvSpPr>
          <p:nvPr/>
        </p:nvSpPr>
        <p:spPr bwMode="auto">
          <a:xfrm>
            <a:off x="4211638" y="3344863"/>
            <a:ext cx="514350" cy="2857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a:defRPr/>
            </a:pPr>
            <a:endParaRPr lang="en-US" sz="1350">
              <a:solidFill>
                <a:prstClr val="black"/>
              </a:solidFill>
              <a:latin typeface="Calibri Light" panose="020F0302020204030204" pitchFamily="34" charset="0"/>
              <a:ea typeface="+mn-ea"/>
            </a:endParaRPr>
          </a:p>
        </p:txBody>
      </p:sp>
      <p:sp>
        <p:nvSpPr>
          <p:cNvPr id="2253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43E56316-0FD9-417E-BB69-B17B4F920C4A}" type="slidenum">
              <a:rPr lang="en-US" altLang="en-US" sz="900" smtClean="0">
                <a:solidFill>
                  <a:srgbClr val="898989"/>
                </a:solidFill>
              </a:rPr>
              <a:pPr/>
              <a:t>6</a:t>
            </a:fld>
            <a:endParaRPr lang="en-US" altLang="en-US" sz="900">
              <a:solidFill>
                <a:srgbClr val="898989"/>
              </a:solidFill>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657350" y="5600700"/>
            <a:ext cx="14287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11267" name="Rectangle 3"/>
          <p:cNvSpPr>
            <a:spLocks noChangeArrowheads="1"/>
          </p:cNvSpPr>
          <p:nvPr/>
        </p:nvSpPr>
        <p:spPr bwMode="auto">
          <a:xfrm>
            <a:off x="3486150" y="5600700"/>
            <a:ext cx="21717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19460" name="Rectangle 4"/>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lstStyle/>
          <a:p>
            <a:pPr algn="ctr" eaLnBrk="1" fontAlgn="auto" hangingPunct="1">
              <a:spcAft>
                <a:spcPts val="0"/>
              </a:spcAft>
              <a:defRPr/>
            </a:pPr>
            <a:r>
              <a:rPr lang="en-US" altLang="en-US" sz="4050" i="1"/>
              <a:t>Development of Unix OS</a:t>
            </a:r>
          </a:p>
        </p:txBody>
      </p:sp>
      <p:sp>
        <p:nvSpPr>
          <p:cNvPr id="24581" name="Rectangle 5"/>
          <p:cNvSpPr>
            <a:spLocks noGrp="1" noChangeArrowheads="1"/>
          </p:cNvSpPr>
          <p:nvPr>
            <p:ph idx="1"/>
          </p:nvPr>
        </p:nvSpPr>
        <p:spPr>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lstStyle/>
          <a:p>
            <a:pPr eaLnBrk="1" hangingPunct="1">
              <a:buFontTx/>
              <a:buChar char=" "/>
            </a:pPr>
            <a:r>
              <a:rPr lang="en-US" altLang="en-US" sz="2800"/>
              <a:t>There were versions of UNIX for the Personal Computer (PC), such as XENIX, etc., but they didn’t catch on in popularity until Linux was developed in the early 90’s.</a:t>
            </a:r>
          </a:p>
        </p:txBody>
      </p:sp>
      <p:sp>
        <p:nvSpPr>
          <p:cNvPr id="2458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2CB1C633-440D-455F-86E8-1266FC5532AB}" type="slidenum">
              <a:rPr lang="en-US" altLang="en-US" sz="900" smtClean="0">
                <a:solidFill>
                  <a:srgbClr val="898989"/>
                </a:solidFill>
              </a:rPr>
              <a:pPr/>
              <a:t>7</a:t>
            </a:fld>
            <a:endParaRPr lang="en-US" altLang="en-US" sz="900">
              <a:solidFill>
                <a:srgbClr val="898989"/>
              </a:solidFill>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657350" y="5600700"/>
            <a:ext cx="14287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12291" name="Rectangle 3"/>
          <p:cNvSpPr>
            <a:spLocks noChangeArrowheads="1"/>
          </p:cNvSpPr>
          <p:nvPr/>
        </p:nvSpPr>
        <p:spPr bwMode="auto">
          <a:xfrm>
            <a:off x="3486150" y="5600700"/>
            <a:ext cx="21717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fontAlgn="base">
              <a:spcBef>
                <a:spcPct val="0"/>
              </a:spcBef>
              <a:spcAft>
                <a:spcPct val="0"/>
              </a:spcAft>
              <a:defRPr>
                <a:solidFill>
                  <a:schemeClr val="tx1"/>
                </a:solidFill>
                <a:latin typeface="Calibri Light" panose="020F0302020204030204" pitchFamily="34" charset="0"/>
              </a:defRPr>
            </a:lvl6pPr>
            <a:lvl7pPr marL="2971800" indent="-228600" defTabSz="457200" fontAlgn="base">
              <a:spcBef>
                <a:spcPct val="0"/>
              </a:spcBef>
              <a:spcAft>
                <a:spcPct val="0"/>
              </a:spcAft>
              <a:defRPr>
                <a:solidFill>
                  <a:schemeClr val="tx1"/>
                </a:solidFill>
                <a:latin typeface="Calibri Light" panose="020F0302020204030204" pitchFamily="34" charset="0"/>
              </a:defRPr>
            </a:lvl7pPr>
            <a:lvl8pPr marL="3429000" indent="-228600" defTabSz="457200" fontAlgn="base">
              <a:spcBef>
                <a:spcPct val="0"/>
              </a:spcBef>
              <a:spcAft>
                <a:spcPct val="0"/>
              </a:spcAft>
              <a:defRPr>
                <a:solidFill>
                  <a:schemeClr val="tx1"/>
                </a:solidFill>
                <a:latin typeface="Calibri Light" panose="020F0302020204030204" pitchFamily="34" charset="0"/>
              </a:defRPr>
            </a:lvl8pPr>
            <a:lvl9pPr marL="3886200" indent="-228600" defTabSz="457200" fontAlgn="base">
              <a:spcBef>
                <a:spcPct val="0"/>
              </a:spcBef>
              <a:spcAft>
                <a:spcPct val="0"/>
              </a:spcAft>
              <a:defRPr>
                <a:solidFill>
                  <a:schemeClr val="tx1"/>
                </a:solidFill>
                <a:latin typeface="Calibri Light" panose="020F0302020204030204" pitchFamily="34" charset="0"/>
              </a:defRPr>
            </a:lvl9pPr>
          </a:lstStyle>
          <a:p>
            <a:pPr defTabSz="342900" eaLnBrk="1" hangingPunct="1">
              <a:defRPr/>
            </a:pPr>
            <a:endParaRPr lang="en-US" altLang="en-US" sz="1800">
              <a:solidFill>
                <a:prstClr val="black"/>
              </a:solidFill>
              <a:latin typeface="Tahoma" panose="020B0604030504040204" pitchFamily="34" charset="0"/>
              <a:ea typeface="+mn-ea"/>
            </a:endParaRPr>
          </a:p>
        </p:txBody>
      </p:sp>
      <p:sp>
        <p:nvSpPr>
          <p:cNvPr id="20484" name="Rectangle 4"/>
          <p:cNvSpPr>
            <a:spLocks noGrp="1" noChangeArrowheads="1"/>
          </p:cNvSpPr>
          <p:nvPr>
            <p:ph type="title"/>
          </p:nvPr>
        </p:nvSpPr>
        <p:spPr>
          <a:xfrm>
            <a:off x="860425" y="176213"/>
            <a:ext cx="7793038" cy="857250"/>
          </a:xfrm>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lstStyle/>
          <a:p>
            <a:pPr algn="ctr" eaLnBrk="1" fontAlgn="auto" hangingPunct="1">
              <a:spcAft>
                <a:spcPts val="0"/>
              </a:spcAft>
              <a:defRPr/>
            </a:pPr>
            <a:r>
              <a:rPr lang="en-US" altLang="en-US" sz="4050" i="1" dirty="0"/>
              <a:t>History of Linux</a:t>
            </a:r>
          </a:p>
        </p:txBody>
      </p:sp>
      <p:sp>
        <p:nvSpPr>
          <p:cNvPr id="20485" name="Rectangle 5"/>
          <p:cNvSpPr>
            <a:spLocks noGrp="1" noChangeArrowheads="1"/>
          </p:cNvSpPr>
          <p:nvPr>
            <p:ph type="body" sz="half" idx="2"/>
          </p:nvPr>
        </p:nvSpPr>
        <p:spPr>
          <a:xfrm>
            <a:off x="4757738" y="1428750"/>
            <a:ext cx="3810000" cy="3086100"/>
          </a:xfrm>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rtlCol="0">
            <a:noAutofit/>
          </a:bodyPr>
          <a:lstStyle/>
          <a:p>
            <a:pPr marL="68580" indent="-68580" eaLnBrk="1" fontAlgn="auto" hangingPunct="1">
              <a:spcAft>
                <a:spcPts val="0"/>
              </a:spcAft>
              <a:defRPr/>
            </a:pPr>
            <a:r>
              <a:rPr lang="en-US" altLang="en-US" sz="2400" dirty="0">
                <a:solidFill>
                  <a:schemeClr val="tx1">
                    <a:lumMod val="85000"/>
                    <a:lumOff val="15000"/>
                  </a:schemeClr>
                </a:solidFill>
              </a:rPr>
              <a:t>Linux operating system developed by programming student  Linus Torvalds (1991)</a:t>
            </a:r>
          </a:p>
          <a:p>
            <a:pPr marL="68580" indent="-68580" eaLnBrk="1" fontAlgn="auto" hangingPunct="1">
              <a:spcAft>
                <a:spcPts val="0"/>
              </a:spcAft>
              <a:buFont typeface="Arial" panose="020B0604020202020204" pitchFamily="34" charset="0"/>
              <a:buNone/>
              <a:defRPr/>
            </a:pPr>
            <a:endParaRPr lang="en-US" altLang="en-US" sz="2400" dirty="0">
              <a:solidFill>
                <a:schemeClr val="tx1">
                  <a:lumMod val="85000"/>
                  <a:lumOff val="15000"/>
                </a:schemeClr>
              </a:solidFill>
            </a:endParaRPr>
          </a:p>
          <a:p>
            <a:pPr marL="68580" indent="-68580" eaLnBrk="1" fontAlgn="auto" hangingPunct="1">
              <a:spcAft>
                <a:spcPts val="0"/>
              </a:spcAft>
              <a:defRPr/>
            </a:pPr>
            <a:r>
              <a:rPr lang="en-US" altLang="en-US" sz="2400" dirty="0">
                <a:solidFill>
                  <a:schemeClr val="tx1">
                    <a:lumMod val="85000"/>
                    <a:lumOff val="15000"/>
                  </a:schemeClr>
                </a:solidFill>
              </a:rPr>
              <a:t>Linus wanted to develop Unix-like OS </a:t>
            </a:r>
            <a:r>
              <a:rPr lang="en-US" altLang="en-US" sz="2400" u="sng" dirty="0">
                <a:solidFill>
                  <a:schemeClr val="tx1">
                    <a:lumMod val="85000"/>
                    <a:lumOff val="15000"/>
                  </a:schemeClr>
                </a:solidFill>
              </a:rPr>
              <a:t>just</a:t>
            </a:r>
            <a:r>
              <a:rPr lang="en-US" altLang="en-US" sz="2400" dirty="0">
                <a:solidFill>
                  <a:schemeClr val="tx1">
                    <a:lumMod val="85000"/>
                    <a:lumOff val="15000"/>
                  </a:schemeClr>
                </a:solidFill>
              </a:rPr>
              <a:t> to experiment with new 386 computer at the time... </a:t>
            </a:r>
          </a:p>
          <a:p>
            <a:pPr marL="68580" indent="-68580" eaLnBrk="1" fontAlgn="auto" hangingPunct="1">
              <a:spcAft>
                <a:spcPts val="0"/>
              </a:spcAft>
              <a:defRPr/>
            </a:pPr>
            <a:endParaRPr lang="en-US" altLang="en-US" sz="2400" dirty="0">
              <a:solidFill>
                <a:schemeClr val="tx1">
                  <a:lumMod val="85000"/>
                  <a:lumOff val="15000"/>
                </a:schemeClr>
              </a:solidFill>
            </a:endParaRPr>
          </a:p>
          <a:p>
            <a:pPr marL="68580" indent="-68580" eaLnBrk="1" fontAlgn="auto" hangingPunct="1">
              <a:spcAft>
                <a:spcPts val="0"/>
              </a:spcAft>
              <a:defRPr/>
            </a:pPr>
            <a:r>
              <a:rPr lang="en-US" altLang="en-US" sz="2400" dirty="0">
                <a:solidFill>
                  <a:schemeClr val="tx1">
                    <a:lumMod val="85000"/>
                    <a:lumOff val="15000"/>
                  </a:schemeClr>
                </a:solidFill>
              </a:rPr>
              <a:t>Linus invited other programmers to improve the Kernel. Overtime, it was ported to various hardware architectures</a:t>
            </a:r>
          </a:p>
        </p:txBody>
      </p:sp>
      <p:graphicFrame>
        <p:nvGraphicFramePr>
          <p:cNvPr id="26630" name="Object 6">
            <a:hlinkClick r:id="" action="ppaction://ole?verb=0"/>
          </p:cNvPr>
          <p:cNvGraphicFramePr>
            <a:graphicFrameLocks/>
          </p:cNvGraphicFramePr>
          <p:nvPr/>
        </p:nvGraphicFramePr>
        <p:xfrm>
          <a:off x="1222375" y="2068513"/>
          <a:ext cx="2478088" cy="3105150"/>
        </p:xfrm>
        <a:graphic>
          <a:graphicData uri="http://schemas.openxmlformats.org/presentationml/2006/ole">
            <mc:AlternateContent xmlns:mc="http://schemas.openxmlformats.org/markup-compatibility/2006">
              <mc:Choice xmlns:v="urn:schemas-microsoft-com:vml" Requires="v">
                <p:oleObj name="Clip" r:id="rId2" imgW="3303588" imgH="4140200" progId="MS_ClipArt_Gallery.5">
                  <p:embed/>
                </p:oleObj>
              </mc:Choice>
              <mc:Fallback>
                <p:oleObj name="Clip" r:id="rId2" imgW="3303588" imgH="4140200" progId="MS_ClipArt_Gallery.5">
                  <p:embed/>
                  <p:pic>
                    <p:nvPicPr>
                      <p:cNvPr id="0" name="Object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2068513"/>
                        <a:ext cx="2478088"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EFBEF94E-922A-4A65-98E0-C34B81F60CD3}" type="slidenum">
              <a:rPr lang="en-US" altLang="en-US" smtClean="0"/>
              <a:pPr>
                <a:defRPr/>
              </a:pPr>
              <a:t>8</a:t>
            </a:fld>
            <a:endParaRPr lang="en-US" altLang="en-US"/>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209550" y="225423"/>
            <a:ext cx="7794625" cy="857250"/>
          </a:xfrm>
          <a:extLst>
            <a:ext uri="{91240B29-F687-4F45-9708-019B960494DF}">
              <a14:hiddenLine xmlns:a14="http://schemas.microsoft.com/office/drawing/2010/main" w="12700">
                <a:solidFill>
                  <a:schemeClr val="tx1"/>
                </a:solidFill>
                <a:miter lim="800000"/>
                <a:headEnd/>
                <a:tailEnd/>
              </a14:hiddenLine>
            </a:ext>
          </a:extLst>
        </p:spPr>
        <p:txBody>
          <a:bodyPr lIns="67866" tIns="33338" rIns="67866" bIns="33338"/>
          <a:lstStyle/>
          <a:p>
            <a:pPr algn="ctr" eaLnBrk="1" fontAlgn="auto" hangingPunct="1">
              <a:spcAft>
                <a:spcPts val="0"/>
              </a:spcAft>
              <a:defRPr/>
            </a:pPr>
            <a:r>
              <a:rPr lang="en-US" altLang="en-US" sz="4050" i="1" dirty="0"/>
              <a:t>GNU (GNU ‘s NOT UNIX) Project </a:t>
            </a:r>
          </a:p>
        </p:txBody>
      </p:sp>
      <p:sp>
        <p:nvSpPr>
          <p:cNvPr id="4099" name="Rectangle 3"/>
          <p:cNvSpPr>
            <a:spLocks noGrp="1" noChangeArrowheads="1"/>
          </p:cNvSpPr>
          <p:nvPr>
            <p:ph idx="1"/>
          </p:nvPr>
        </p:nvSpPr>
        <p:spPr>
          <a:xfrm>
            <a:off x="4572000" y="1431558"/>
            <a:ext cx="4278313" cy="5264883"/>
          </a:xfrm>
        </p:spPr>
        <p:txBody>
          <a:bodyPr rtlCol="0">
            <a:noAutofit/>
          </a:bodyPr>
          <a:lstStyle/>
          <a:p>
            <a:pPr marL="68580" indent="-68580" eaLnBrk="1" fontAlgn="auto" hangingPunct="1">
              <a:lnSpc>
                <a:spcPct val="80000"/>
              </a:lnSpc>
              <a:spcAft>
                <a:spcPts val="0"/>
              </a:spcAft>
              <a:buFont typeface="Wingdings" panose="05000000000000000000" pitchFamily="2" charset="2"/>
              <a:buChar char="§"/>
              <a:defRPr/>
            </a:pPr>
            <a:r>
              <a:rPr lang="en-US" sz="2400" dirty="0">
                <a:solidFill>
                  <a:schemeClr val="tx1">
                    <a:lumMod val="85000"/>
                    <a:lumOff val="15000"/>
                  </a:schemeClr>
                </a:solidFill>
                <a:sym typeface="Wingdings" pitchFamily="2" charset="2"/>
              </a:rPr>
              <a:t>Launched in 1984 to develop a complete UNIX Operating system that is free software:  </a:t>
            </a:r>
            <a:r>
              <a:rPr lang="en-US" sz="2400" dirty="0">
                <a:solidFill>
                  <a:srgbClr val="FF0000"/>
                </a:solidFill>
                <a:sym typeface="Wingdings" pitchFamily="2" charset="2"/>
                <a:hlinkClick r:id="rId3"/>
              </a:rPr>
              <a:t>www.gnu.org</a:t>
            </a:r>
            <a:r>
              <a:rPr lang="en-US" sz="2400" dirty="0">
                <a:solidFill>
                  <a:srgbClr val="FF0000"/>
                </a:solidFill>
                <a:sym typeface="Wingdings" pitchFamily="2" charset="2"/>
              </a:rPr>
              <a:t> </a:t>
            </a:r>
            <a:r>
              <a:rPr lang="en-US" sz="2400" dirty="0">
                <a:sym typeface="Wingdings" pitchFamily="2" charset="2"/>
              </a:rPr>
              <a:t>(Free Software Foundation - founded by </a:t>
            </a:r>
            <a:r>
              <a:rPr lang="en-US" sz="2400" b="1" dirty="0">
                <a:sym typeface="Wingdings" pitchFamily="2" charset="2"/>
              </a:rPr>
              <a:t>Richard Stallman</a:t>
            </a:r>
            <a:r>
              <a:rPr lang="en-US" sz="2400" dirty="0">
                <a:sym typeface="Wingdings" pitchFamily="2" charset="2"/>
              </a:rPr>
              <a:t>)</a:t>
            </a:r>
            <a:endParaRPr lang="en-US" sz="2400" dirty="0">
              <a:solidFill>
                <a:srgbClr val="FF0000"/>
              </a:solidFill>
              <a:sym typeface="Wingdings" pitchFamily="2" charset="2"/>
            </a:endParaRPr>
          </a:p>
          <a:p>
            <a:pPr marL="68580" indent="-68580" eaLnBrk="1" fontAlgn="auto" hangingPunct="1">
              <a:lnSpc>
                <a:spcPct val="80000"/>
              </a:lnSpc>
              <a:spcAft>
                <a:spcPts val="0"/>
              </a:spcAft>
              <a:buFont typeface="Arial" panose="020B0604020202020204" pitchFamily="34" charset="0"/>
              <a:buNone/>
              <a:defRPr/>
            </a:pPr>
            <a:r>
              <a:rPr lang="en-US" sz="2400" dirty="0">
                <a:solidFill>
                  <a:schemeClr val="tx1">
                    <a:lumMod val="85000"/>
                    <a:lumOff val="15000"/>
                  </a:schemeClr>
                </a:solidFill>
                <a:sym typeface="Wingdings" pitchFamily="2" charset="2"/>
              </a:rPr>
              <a:t> Usually C code, but some C++</a:t>
            </a:r>
          </a:p>
          <a:p>
            <a:pPr marL="68580" indent="-68580" eaLnBrk="1" fontAlgn="auto" hangingPunct="1">
              <a:lnSpc>
                <a:spcPct val="80000"/>
              </a:lnSpc>
              <a:spcAft>
                <a:spcPts val="0"/>
              </a:spcAft>
              <a:buFont typeface="Arial" panose="020B0604020202020204" pitchFamily="34" charset="0"/>
              <a:buNone/>
              <a:defRPr/>
            </a:pPr>
            <a:endParaRPr lang="en-US" sz="1600" dirty="0">
              <a:solidFill>
                <a:schemeClr val="tx1">
                  <a:lumMod val="85000"/>
                  <a:lumOff val="15000"/>
                </a:schemeClr>
              </a:solidFill>
              <a:sym typeface="Wingdings" pitchFamily="2" charset="2"/>
            </a:endParaRPr>
          </a:p>
          <a:p>
            <a:pPr marL="68580" indent="-68580" eaLnBrk="1" fontAlgn="auto" hangingPunct="1">
              <a:lnSpc>
                <a:spcPct val="80000"/>
              </a:lnSpc>
              <a:spcAft>
                <a:spcPts val="0"/>
              </a:spcAft>
              <a:defRPr/>
            </a:pPr>
            <a:r>
              <a:rPr lang="en-US" sz="2400" dirty="0">
                <a:solidFill>
                  <a:schemeClr val="tx1">
                    <a:lumMod val="85000"/>
                    <a:lumOff val="15000"/>
                  </a:schemeClr>
                </a:solidFill>
                <a:sym typeface="Wingdings" pitchFamily="2" charset="2"/>
              </a:rPr>
              <a:t>GNU has a 72-page document of coding standards – well-written code. It provides useful tools such as </a:t>
            </a:r>
            <a:r>
              <a:rPr lang="en-US" sz="2400" dirty="0" err="1">
                <a:solidFill>
                  <a:schemeClr val="tx1">
                    <a:lumMod val="85000"/>
                    <a:lumOff val="15000"/>
                  </a:schemeClr>
                </a:solidFill>
                <a:sym typeface="Wingdings" pitchFamily="2" charset="2"/>
              </a:rPr>
              <a:t>Emacs</a:t>
            </a:r>
            <a:r>
              <a:rPr lang="en-US" sz="2400" dirty="0">
                <a:solidFill>
                  <a:schemeClr val="tx1">
                    <a:lumMod val="85000"/>
                    <a:lumOff val="15000"/>
                  </a:schemeClr>
                </a:solidFill>
                <a:sym typeface="Wingdings" pitchFamily="2" charset="2"/>
              </a:rPr>
              <a:t>, </a:t>
            </a:r>
            <a:r>
              <a:rPr lang="en-US" sz="2400" dirty="0" err="1">
                <a:solidFill>
                  <a:schemeClr val="tx1">
                    <a:lumMod val="85000"/>
                    <a:lumOff val="15000"/>
                  </a:schemeClr>
                </a:solidFill>
                <a:sym typeface="Wingdings" pitchFamily="2" charset="2"/>
              </a:rPr>
              <a:t>Gcc</a:t>
            </a:r>
            <a:r>
              <a:rPr lang="en-US" sz="2400" dirty="0">
                <a:solidFill>
                  <a:schemeClr val="tx1">
                    <a:lumMod val="85000"/>
                    <a:lumOff val="15000"/>
                  </a:schemeClr>
                </a:solidFill>
                <a:sym typeface="Wingdings" pitchFamily="2" charset="2"/>
              </a:rPr>
              <a:t>, Bash shell, </a:t>
            </a:r>
            <a:r>
              <a:rPr lang="en-US" sz="2400" dirty="0" err="1">
                <a:solidFill>
                  <a:schemeClr val="tx1">
                    <a:lumMod val="85000"/>
                    <a:lumOff val="15000"/>
                  </a:schemeClr>
                </a:solidFill>
                <a:sym typeface="Wingdings" pitchFamily="2" charset="2"/>
              </a:rPr>
              <a:t>glibc</a:t>
            </a:r>
            <a:r>
              <a:rPr lang="en-US" sz="2400" dirty="0">
                <a:solidFill>
                  <a:schemeClr val="tx1">
                    <a:lumMod val="85000"/>
                    <a:lumOff val="15000"/>
                  </a:schemeClr>
                </a:solidFill>
                <a:sym typeface="Wingdings" pitchFamily="2" charset="2"/>
              </a:rPr>
              <a:t> (C library)</a:t>
            </a:r>
          </a:p>
          <a:p>
            <a:pPr marL="68580" indent="-68580" eaLnBrk="1" fontAlgn="auto" hangingPunct="1">
              <a:lnSpc>
                <a:spcPct val="80000"/>
              </a:lnSpc>
              <a:spcAft>
                <a:spcPts val="0"/>
              </a:spcAft>
              <a:defRPr/>
            </a:pPr>
            <a:endParaRPr lang="en-US" sz="1600" dirty="0">
              <a:solidFill>
                <a:schemeClr val="tx1">
                  <a:lumMod val="85000"/>
                  <a:lumOff val="15000"/>
                </a:schemeClr>
              </a:solidFill>
              <a:sym typeface="Wingdings" pitchFamily="2" charset="2"/>
            </a:endParaRPr>
          </a:p>
          <a:p>
            <a:pPr marL="68580" indent="-68580" eaLnBrk="1" fontAlgn="auto" hangingPunct="1">
              <a:lnSpc>
                <a:spcPct val="80000"/>
              </a:lnSpc>
              <a:spcAft>
                <a:spcPts val="0"/>
              </a:spcAft>
              <a:defRPr/>
            </a:pPr>
            <a:r>
              <a:rPr lang="en-US" sz="2400" dirty="0">
                <a:solidFill>
                  <a:schemeClr val="tx1">
                    <a:lumMod val="85000"/>
                    <a:lumOff val="15000"/>
                  </a:schemeClr>
                </a:solidFill>
                <a:sym typeface="Wingdings" pitchFamily="2" charset="2"/>
              </a:rPr>
              <a:t>GNU’s kernel (Called Hurd) was not working (not stable).</a:t>
            </a:r>
          </a:p>
          <a:p>
            <a:pPr marL="68580" indent="-68580" eaLnBrk="1" fontAlgn="auto" hangingPunct="1">
              <a:lnSpc>
                <a:spcPct val="80000"/>
              </a:lnSpc>
              <a:spcAft>
                <a:spcPts val="0"/>
              </a:spcAft>
              <a:buFont typeface="Arial" panose="020B0604020202020204" pitchFamily="34" charset="0"/>
              <a:buNone/>
              <a:defRPr/>
            </a:pPr>
            <a:endParaRPr lang="en-US" sz="2400" dirty="0">
              <a:solidFill>
                <a:schemeClr val="tx1">
                  <a:lumMod val="85000"/>
                  <a:lumOff val="15000"/>
                </a:schemeClr>
              </a:solidFill>
              <a:sym typeface="Wingdings" pitchFamily="2" charset="2"/>
            </a:endParaRPr>
          </a:p>
          <a:p>
            <a:pPr marL="342900" lvl="2" indent="0" eaLnBrk="1" fontAlgn="auto" hangingPunct="1">
              <a:lnSpc>
                <a:spcPct val="80000"/>
              </a:lnSpc>
              <a:spcAft>
                <a:spcPts val="0"/>
              </a:spcAft>
              <a:buFont typeface="Arial" panose="020B0604020202020204" pitchFamily="34" charset="0"/>
              <a:buNone/>
              <a:defRPr/>
            </a:pPr>
            <a:endParaRPr lang="en-US" sz="2400" b="1" dirty="0"/>
          </a:p>
          <a:p>
            <a:pPr marL="192088" lvl="1" indent="0" eaLnBrk="1" fontAlgn="auto" hangingPunct="1">
              <a:lnSpc>
                <a:spcPct val="80000"/>
              </a:lnSpc>
              <a:spcAft>
                <a:spcPts val="0"/>
              </a:spcAft>
              <a:buFont typeface="Arial" panose="020B0604020202020204" pitchFamily="34" charset="0"/>
              <a:buNone/>
              <a:defRPr/>
            </a:pPr>
            <a:endParaRPr lang="en-US" sz="2400" b="1" dirty="0">
              <a:solidFill>
                <a:schemeClr val="tx1">
                  <a:lumMod val="85000"/>
                  <a:lumOff val="15000"/>
                </a:schemeClr>
              </a:solidFill>
              <a:sym typeface="Wingdings" pitchFamily="2" charset="2"/>
            </a:endParaRPr>
          </a:p>
          <a:p>
            <a:pPr marL="192088" lvl="1" indent="0" eaLnBrk="1" fontAlgn="auto" hangingPunct="1">
              <a:lnSpc>
                <a:spcPct val="80000"/>
              </a:lnSpc>
              <a:spcAft>
                <a:spcPts val="0"/>
              </a:spcAft>
              <a:buFont typeface="Arial" panose="020B0604020202020204" pitchFamily="34" charset="0"/>
              <a:buNone/>
              <a:defRPr/>
            </a:pPr>
            <a:endParaRPr lang="en-US" sz="2400" dirty="0">
              <a:solidFill>
                <a:schemeClr val="tx1">
                  <a:lumMod val="85000"/>
                  <a:lumOff val="15000"/>
                </a:schemeClr>
              </a:solidFill>
              <a:sym typeface="Wingdings" pitchFamily="2" charset="2"/>
            </a:endParaRPr>
          </a:p>
          <a:p>
            <a:pPr marL="192088" lvl="1" indent="0" eaLnBrk="1" fontAlgn="auto" hangingPunct="1">
              <a:lnSpc>
                <a:spcPct val="80000"/>
              </a:lnSpc>
              <a:spcAft>
                <a:spcPts val="0"/>
              </a:spcAft>
              <a:buFont typeface="Arial" panose="020B0604020202020204" pitchFamily="34" charset="0"/>
              <a:buNone/>
              <a:defRPr/>
            </a:pPr>
            <a:endParaRPr lang="en-US" sz="2400" dirty="0">
              <a:solidFill>
                <a:schemeClr val="tx1">
                  <a:lumMod val="85000"/>
                  <a:lumOff val="15000"/>
                </a:schemeClr>
              </a:solidFill>
              <a:sym typeface="Wingdings" pitchFamily="2" charset="2"/>
            </a:endParaRPr>
          </a:p>
          <a:p>
            <a:pPr marL="534988" lvl="1" indent="-342900" eaLnBrk="1" fontAlgn="auto" hangingPunct="1">
              <a:lnSpc>
                <a:spcPct val="80000"/>
              </a:lnSpc>
              <a:spcAft>
                <a:spcPts val="0"/>
              </a:spcAft>
              <a:buFont typeface="+mj-lt"/>
              <a:buAutoNum type="arabicPeriod"/>
              <a:defRPr/>
            </a:pPr>
            <a:endParaRPr lang="en-US" sz="2400" dirty="0">
              <a:solidFill>
                <a:schemeClr val="tx1">
                  <a:lumMod val="85000"/>
                  <a:lumOff val="15000"/>
                </a:schemeClr>
              </a:solidFill>
              <a:sym typeface="Wingdings" pitchFamily="2" charset="2"/>
            </a:endParaRPr>
          </a:p>
          <a:p>
            <a:pPr marL="534988" lvl="1" indent="-342900" eaLnBrk="1" fontAlgn="auto" hangingPunct="1">
              <a:lnSpc>
                <a:spcPct val="80000"/>
              </a:lnSpc>
              <a:spcAft>
                <a:spcPts val="0"/>
              </a:spcAft>
              <a:buFont typeface="+mj-lt"/>
              <a:buAutoNum type="arabicPeriod"/>
              <a:defRPr/>
            </a:pPr>
            <a:endParaRPr lang="en-US" sz="2400" dirty="0">
              <a:solidFill>
                <a:schemeClr val="tx1">
                  <a:lumMod val="85000"/>
                  <a:lumOff val="15000"/>
                </a:schemeClr>
              </a:solidFill>
              <a:sym typeface="Wingdings" pitchFamily="2" charset="2"/>
            </a:endParaRPr>
          </a:p>
          <a:p>
            <a:pPr marL="534988" lvl="1" indent="-342900" eaLnBrk="1" fontAlgn="auto" hangingPunct="1">
              <a:lnSpc>
                <a:spcPct val="80000"/>
              </a:lnSpc>
              <a:spcAft>
                <a:spcPts val="0"/>
              </a:spcAft>
              <a:buFont typeface="+mj-lt"/>
              <a:buAutoNum type="arabicPeriod"/>
              <a:defRPr/>
            </a:pPr>
            <a:endParaRPr lang="en-US" sz="2400" dirty="0">
              <a:solidFill>
                <a:schemeClr val="tx1">
                  <a:lumMod val="85000"/>
                  <a:lumOff val="15000"/>
                </a:schemeClr>
              </a:solidFill>
              <a:sym typeface="Wingdings" pitchFamily="2" charset="2"/>
            </a:endParaRPr>
          </a:p>
        </p:txBody>
      </p:sp>
      <p:pic>
        <p:nvPicPr>
          <p:cNvPr id="27652"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6449" y="1524000"/>
            <a:ext cx="3192463"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Box 1"/>
          <p:cNvSpPr txBox="1">
            <a:spLocks noChangeArrowheads="1"/>
          </p:cNvSpPr>
          <p:nvPr/>
        </p:nvSpPr>
        <p:spPr bwMode="auto">
          <a:xfrm>
            <a:off x="794726" y="3858420"/>
            <a:ext cx="2519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r>
              <a:rPr lang="en-US" altLang="en-US" b="1" dirty="0">
                <a:sym typeface="Wingdings" panose="05000000000000000000" pitchFamily="2" charset="2"/>
              </a:rPr>
              <a:t>Richard Stallman</a:t>
            </a:r>
            <a:endParaRPr lang="en-US" altLang="en-US" dirty="0"/>
          </a:p>
        </p:txBody>
      </p:sp>
      <p:sp>
        <p:nvSpPr>
          <p:cNvPr id="2765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panose="02020603050405020304" pitchFamily="18" charset="0"/>
                <a:ea typeface="ＭＳ Ｐゴシック" pitchFamily="34" charset="-128"/>
              </a:defRPr>
            </a:lvl1pPr>
            <a:lvl2pPr marL="742950" indent="-285750">
              <a:defRPr sz="2400">
                <a:solidFill>
                  <a:schemeClr val="tx1"/>
                </a:solidFill>
                <a:latin typeface="Times" panose="02020603050405020304" pitchFamily="18" charset="0"/>
                <a:ea typeface="ＭＳ Ｐゴシック" pitchFamily="34" charset="-128"/>
              </a:defRPr>
            </a:lvl2pPr>
            <a:lvl3pPr marL="1143000" indent="-228600">
              <a:defRPr sz="2400">
                <a:solidFill>
                  <a:schemeClr val="tx1"/>
                </a:solidFill>
                <a:latin typeface="Times" panose="02020603050405020304" pitchFamily="18" charset="0"/>
                <a:ea typeface="ＭＳ Ｐゴシック" pitchFamily="34" charset="-128"/>
              </a:defRPr>
            </a:lvl3pPr>
            <a:lvl4pPr marL="1600200" indent="-228600">
              <a:defRPr sz="2400">
                <a:solidFill>
                  <a:schemeClr val="tx1"/>
                </a:solidFill>
                <a:latin typeface="Times" panose="02020603050405020304" pitchFamily="18" charset="0"/>
                <a:ea typeface="ＭＳ Ｐゴシック" pitchFamily="34" charset="-128"/>
              </a:defRPr>
            </a:lvl4pPr>
            <a:lvl5pPr marL="2057400" indent="-228600">
              <a:defRPr sz="2400">
                <a:solidFill>
                  <a:schemeClr val="tx1"/>
                </a:solidFill>
                <a:latin typeface="Times" panose="02020603050405020304"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itchFamily="34" charset="-128"/>
              </a:defRPr>
            </a:lvl9pPr>
          </a:lstStyle>
          <a:p>
            <a:fld id="{19FEF360-BD33-46F9-A3CD-7BC4F80A771A}" type="slidenum">
              <a:rPr lang="en-US" altLang="en-US" sz="900" smtClean="0">
                <a:solidFill>
                  <a:srgbClr val="898989"/>
                </a:solidFill>
              </a:rPr>
              <a:pPr/>
              <a:t>9</a:t>
            </a:fld>
            <a:endParaRPr lang="en-US" altLang="en-US" sz="900" dirty="0">
              <a:solidFill>
                <a:srgbClr val="898989"/>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62016</TotalTime>
  <Words>3171</Words>
  <Application>Microsoft Office PowerPoint</Application>
  <PresentationFormat>On-screen Show (4:3)</PresentationFormat>
  <Paragraphs>573</Paragraphs>
  <Slides>59</Slides>
  <Notes>30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72" baseType="lpstr">
      <vt:lpstr>Arial</vt:lpstr>
      <vt:lpstr>Book Antiqua</vt:lpstr>
      <vt:lpstr>Bookman Old Style</vt:lpstr>
      <vt:lpstr>Calibri</vt:lpstr>
      <vt:lpstr>Calibri Light</vt:lpstr>
      <vt:lpstr>Courier New</vt:lpstr>
      <vt:lpstr>Tahoma</vt:lpstr>
      <vt:lpstr>Times</vt:lpstr>
      <vt:lpstr>Times New Roman</vt:lpstr>
      <vt:lpstr>Trebuchet MS</vt:lpstr>
      <vt:lpstr>Wingdings</vt:lpstr>
      <vt:lpstr>Office Theme</vt:lpstr>
      <vt:lpstr>Clip</vt:lpstr>
      <vt:lpstr>3-X History, Files, Paths</vt:lpstr>
      <vt:lpstr> CSC-60   Unix History</vt:lpstr>
      <vt:lpstr>A brief history of UNIX OS</vt:lpstr>
      <vt:lpstr>History of Unix OS</vt:lpstr>
      <vt:lpstr>History of Unix OS</vt:lpstr>
      <vt:lpstr>Development of Unix OS</vt:lpstr>
      <vt:lpstr>Development of Unix OS</vt:lpstr>
      <vt:lpstr>History of Linux</vt:lpstr>
      <vt:lpstr>GNU (GNU ‘s NOT UNIX) Project </vt:lpstr>
      <vt:lpstr>Brief history of Unix-like operating systems</vt:lpstr>
      <vt:lpstr>Standardizations  (1 of 2)</vt:lpstr>
      <vt:lpstr>Standardizations  (2 of 2)</vt:lpstr>
      <vt:lpstr>Operating Systems</vt:lpstr>
      <vt:lpstr>PowerPoint Presentation</vt:lpstr>
      <vt:lpstr>PowerPoint Presentation</vt:lpstr>
      <vt:lpstr>PowerPoint Presentation</vt:lpstr>
      <vt:lpstr>PowerPoint Presentation</vt:lpstr>
      <vt:lpstr>PowerPoint Presentation</vt:lpstr>
      <vt:lpstr>Linux File Attributes </vt:lpstr>
      <vt:lpstr>PowerPoint Presentation</vt:lpstr>
      <vt:lpstr>PowerPoint Presentation</vt:lpstr>
      <vt:lpstr>File Attributes shown by ls –l</vt:lpstr>
      <vt:lpstr>File Attributes shown by ls –l</vt:lpstr>
      <vt:lpstr>File Attributes shown by ls –l</vt:lpstr>
      <vt:lpstr>File Attributes shown by ls –l</vt:lpstr>
      <vt:lpstr>File Permissions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Unix/Linux File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Standard Directories &amp; Files           1 of 2</vt:lpstr>
      <vt:lpstr>Some Standard Directories &amp; Files          2 of 2</vt:lpstr>
      <vt:lpstr>PowerPoint Presentation</vt:lpstr>
      <vt:lpstr>Location of many Startup and Customization files.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3-X History, Files, Paths</vt:lpstr>
    </vt:vector>
  </TitlesOfParts>
  <Company>CETS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Intro</dc:title>
  <dc:creator>doan nguyen</dc:creator>
  <cp:lastModifiedBy>Biel, Ruthann</cp:lastModifiedBy>
  <cp:revision>534</cp:revision>
  <cp:lastPrinted>2017-09-11T16:57:22Z</cp:lastPrinted>
  <dcterms:created xsi:type="dcterms:W3CDTF">2002-03-04T21:55:41Z</dcterms:created>
  <dcterms:modified xsi:type="dcterms:W3CDTF">2023-02-02T21:11:20Z</dcterms:modified>
</cp:coreProperties>
</file>