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14" r:id="rId1"/>
  </p:sldMasterIdLst>
  <p:notesMasterIdLst>
    <p:notesMasterId r:id="rId38"/>
  </p:notesMasterIdLst>
  <p:handoutMasterIdLst>
    <p:handoutMasterId r:id="rId39"/>
  </p:handoutMasterIdLst>
  <p:sldIdLst>
    <p:sldId id="308" r:id="rId2"/>
    <p:sldId id="320" r:id="rId3"/>
    <p:sldId id="327" r:id="rId4"/>
    <p:sldId id="322" r:id="rId5"/>
    <p:sldId id="321" r:id="rId6"/>
    <p:sldId id="310" r:id="rId7"/>
    <p:sldId id="323" r:id="rId8"/>
    <p:sldId id="325" r:id="rId9"/>
    <p:sldId id="331" r:id="rId10"/>
    <p:sldId id="280" r:id="rId11"/>
    <p:sldId id="332" r:id="rId12"/>
    <p:sldId id="266" r:id="rId13"/>
    <p:sldId id="268" r:id="rId14"/>
    <p:sldId id="274" r:id="rId15"/>
    <p:sldId id="276" r:id="rId16"/>
    <p:sldId id="270" r:id="rId17"/>
    <p:sldId id="277" r:id="rId18"/>
    <p:sldId id="326" r:id="rId19"/>
    <p:sldId id="333" r:id="rId20"/>
    <p:sldId id="334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328" r:id="rId29"/>
    <p:sldId id="330" r:id="rId30"/>
    <p:sldId id="288" r:id="rId31"/>
    <p:sldId id="289" r:id="rId32"/>
    <p:sldId id="290" r:id="rId33"/>
    <p:sldId id="291" r:id="rId34"/>
    <p:sldId id="292" r:id="rId35"/>
    <p:sldId id="324" r:id="rId36"/>
    <p:sldId id="319" r:id="rId37"/>
  </p:sldIdLst>
  <p:sldSz cx="10080625" cy="7559675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9" userDrawn="1">
          <p15:clr>
            <a:srgbClr val="A4A3A4"/>
          </p15:clr>
        </p15:guide>
        <p15:guide id="2" pos="203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0182" autoAdjust="0"/>
  </p:normalViewPr>
  <p:slideViewPr>
    <p:cSldViewPr>
      <p:cViewPr varScale="1">
        <p:scale>
          <a:sx n="66" d="100"/>
          <a:sy n="66" d="100"/>
        </p:scale>
        <p:origin x="1440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49"/>
        <p:guide pos="2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86744" tIns="43372" rIns="86744" bIns="4337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86744" tIns="43372" rIns="86744" bIns="43372" rtlCol="0"/>
          <a:lstStyle>
            <a:lvl1pPr algn="r">
              <a:defRPr sz="1200"/>
            </a:lvl1pPr>
          </a:lstStyle>
          <a:p>
            <a:pPr>
              <a:defRPr/>
            </a:pPr>
            <a:fld id="{50F84A17-6EA8-4608-8AD2-5B3BB2A69B62}" type="datetimeFigureOut">
              <a:rPr lang="en-US"/>
              <a:pPr>
                <a:defRPr/>
              </a:pPr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6744" tIns="43372" rIns="86744" bIns="4337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86744" tIns="43372" rIns="86744" bIns="433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0A43FA-99D7-48EB-BDD1-4DB6B7312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6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21:11:06.2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947.60107"/>
      <inkml:brushProperty name="anchorY" value="-6159.19531"/>
      <inkml:brushProperty name="scaleFactor" value="0.5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62088" y="960438"/>
            <a:ext cx="4389437" cy="329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15908" y="4570572"/>
            <a:ext cx="5088466" cy="365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442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177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 err="1"/>
              <a:t>a.out</a:t>
            </a:r>
            <a:r>
              <a:rPr lang="en-US" altLang="en-US" dirty="0"/>
              <a:t>? Assembler ‘s output (according to Richie)</a:t>
            </a:r>
          </a:p>
        </p:txBody>
      </p:sp>
    </p:spTree>
    <p:extLst>
      <p:ext uri="{BB962C8B-B14F-4D97-AF65-F5344CB8AC3E}">
        <p14:creationId xmlns:p14="http://schemas.microsoft.com/office/powerpoint/2010/main" val="349352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“Program exited with code 025” when exit/return statement is not specified.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A44C5-2A69-4641-81F8-C37ED72D6102}" type="slidenum">
              <a:rPr lang="en-US" altLang="en-US"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42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“Program exited with code 025” when exit/return statement is not specified.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A44C5-2A69-4641-81F8-C37ED72D6102}" type="slidenum">
              <a:rPr lang="en-US" altLang="en-US"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20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47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21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18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8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0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5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54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0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rtlCol="0">
            <a:normAutofit/>
          </a:bodyPr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28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52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3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00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68010" y="104996"/>
            <a:ext cx="10080625" cy="1763924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205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014165"/>
            <a:ext cx="9072563" cy="2395646"/>
          </a:xfrm>
        </p:spPr>
        <p:txBody>
          <a:bodyPr lIns="0" tIns="0" rIns="0" bIns="0"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4661800"/>
            <a:ext cx="9072563" cy="2393897"/>
          </a:xfrm>
        </p:spPr>
        <p:txBody>
          <a:bodyPr lIns="0" tIns="0" rIns="0" bIns="0"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04031" y="125995"/>
            <a:ext cx="9072563" cy="1511935"/>
          </a:xfrm>
          <a:noFill/>
        </p:spPr>
        <p:txBody>
          <a:bodyPr lIns="0" tIns="0" rIns="0" bIns="0">
            <a:normAutofit/>
          </a:bodyPr>
          <a:lstStyle>
            <a:lvl1pPr>
              <a:defRPr sz="440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04031" y="7055697"/>
            <a:ext cx="2016125" cy="5039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92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A29F20DE-72E5-44D5-94FE-DA4C1F07B512}" type="datetime1">
              <a:rPr lang="en-US"/>
              <a:pPr>
                <a:defRPr/>
              </a:pPr>
              <a:t>9/20/2022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646164" y="7055697"/>
            <a:ext cx="4788297" cy="5039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92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560469" y="7055697"/>
            <a:ext cx="2016125" cy="5039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92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456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198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54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9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5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91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43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510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98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3043" y="2012414"/>
            <a:ext cx="8694539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92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92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1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8010" y="0"/>
            <a:ext cx="0" cy="7559675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20026" y="0"/>
            <a:ext cx="0" cy="755967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  <p:sldLayoutId id="2147484526" r:id="rId12"/>
    <p:sldLayoutId id="2147484527" r:id="rId13"/>
    <p:sldLayoutId id="2147484528" r:id="rId14"/>
  </p:sldLayoutIdLst>
  <p:hf hdr="0" ftr="0" dt="0"/>
  <p:txStyles>
    <p:titleStyle>
      <a:lvl1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2pPr>
      <a:lvl3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3pPr>
      <a:lvl4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4pPr>
      <a:lvl5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5pPr>
      <a:lvl6pPr marL="503972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6pPr>
      <a:lvl7pPr marL="1007943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7pPr>
      <a:lvl8pPr marL="1511915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8pPr>
      <a:lvl9pPr marL="2015886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88989" indent="-188989" algn="l" defTabSz="755957" rtl="0" eaLnBrk="0" fontAlgn="base" hangingPunct="0">
        <a:lnSpc>
          <a:spcPct val="90000"/>
        </a:lnSpc>
        <a:spcBef>
          <a:spcPts val="827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68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44947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925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904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496" y="3492847"/>
            <a:ext cx="8567632" cy="475981"/>
          </a:xfrm>
        </p:spPr>
        <p:txBody>
          <a:bodyPr anchor="ctr"/>
          <a:lstStyle/>
          <a:p>
            <a:pPr eaLnBrk="1" hangingPunct="1"/>
            <a:r>
              <a:rPr lang="en-US" altLang="en-US" sz="4850" dirty="0"/>
              <a:t>4-UNIX Tools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464" y="4283815"/>
            <a:ext cx="7055697" cy="1931917"/>
          </a:xfrm>
        </p:spPr>
        <p:txBody>
          <a:bodyPr/>
          <a:lstStyle/>
          <a:p>
            <a:pPr eaLnBrk="1" hangingPunct="1"/>
            <a:r>
              <a:rPr lang="en-US" altLang="en-US" sz="3527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30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1084263"/>
            <a:ext cx="9142413" cy="417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altLang="en-US" b="1" dirty="0">
                <a:latin typeface="Times New Roman" panose="02020603050405020304" pitchFamily="18" charset="0"/>
              </a:rPr>
              <a:t>CSC-60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about </a:t>
            </a:r>
            <a:r>
              <a:rPr lang="en-US" b="1" dirty="0"/>
              <a:t>vi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CEEF-999E-402A-A9A5-F9BFD45A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highlight>
                  <a:srgbClr val="FFFF00"/>
                </a:highlight>
              </a:rPr>
              <a:t>Yellow</a:t>
            </a:r>
            <a:r>
              <a:rPr lang="en-US" dirty="0"/>
              <a:t> highlight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32E9-BF00-4CFE-9CA1-3E151F05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 lot of commands in Linux.  We will learn some quickly, and add others in as the need demands.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highlight in yellow the commands that I use frequently.  I have not excluded the ones I don’t always remember.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C318-E3FB-4761-A3F2-FFCCC93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89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198438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Simple vi editing commands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41437"/>
            <a:ext cx="8607425" cy="3962400"/>
          </a:xfrm>
        </p:spPr>
        <p:txBody>
          <a:bodyPr/>
          <a:lstStyle/>
          <a:p>
            <a:pPr lvl="1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/>
          </a:p>
          <a:p>
            <a:pPr lvl="1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While in Command mode, type:</a:t>
            </a:r>
          </a:p>
          <a:p>
            <a:pPr lvl="1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/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>
                <a:highlight>
                  <a:srgbClr val="FFFF00"/>
                </a:highlight>
              </a:rPr>
              <a:t>r</a:t>
            </a:r>
            <a:r>
              <a:rPr lang="en-GB" altLang="en-US" dirty="0">
                <a:highlight>
                  <a:srgbClr val="FFFF00"/>
                </a:highlight>
              </a:rPr>
              <a:t>	</a:t>
            </a:r>
            <a:r>
              <a:rPr lang="en-GB" altLang="en-US" dirty="0"/>
              <a:t>	    replace one character under the cursor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>
                <a:highlight>
                  <a:srgbClr val="FFFF00"/>
                </a:highlight>
              </a:rPr>
              <a:t>x</a:t>
            </a:r>
            <a:r>
              <a:rPr lang="en-GB" altLang="en-US" dirty="0"/>
              <a:t>      delete 1 character under the cursor.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2x</a:t>
            </a:r>
            <a:r>
              <a:rPr lang="en-GB" altLang="en-US" dirty="0"/>
              <a:t>    delete 2 characters (3x, etc.)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>
                <a:highlight>
                  <a:srgbClr val="FFFF00"/>
                </a:highlight>
              </a:rPr>
              <a:t>u</a:t>
            </a:r>
            <a:r>
              <a:rPr lang="en-GB" altLang="en-US" b="1" i="1" dirty="0"/>
              <a:t>	</a:t>
            </a:r>
            <a:r>
              <a:rPr lang="en-GB" altLang="en-US" dirty="0"/>
              <a:t>    undo the last change to the file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2" y="198437"/>
            <a:ext cx="8607425" cy="1152525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Cutting text in Vi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773113" y="1493838"/>
            <a:ext cx="8607425" cy="5867400"/>
          </a:xfrm>
        </p:spPr>
        <p:txBody>
          <a:bodyPr/>
          <a:lstStyle/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d^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from current cursor position to the 			beginning of the line</a:t>
            </a:r>
          </a:p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d$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from current cursor position to the 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end of the line</a:t>
            </a:r>
          </a:p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 err="1"/>
              <a:t>dw</a:t>
            </a:r>
            <a:endParaRPr lang="en-GB" altLang="en-US" b="1" i="1" dirty="0"/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from current cursor position to the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end of the word</a:t>
            </a:r>
          </a:p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 err="1">
                <a:highlight>
                  <a:srgbClr val="FFFF00"/>
                </a:highlight>
              </a:rPr>
              <a:t>dd</a:t>
            </a:r>
            <a:endParaRPr lang="en-GB" altLang="en-US" b="1" i="1" dirty="0">
              <a:highlight>
                <a:srgbClr val="FFFF00"/>
              </a:highlight>
            </a:endParaRP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one line from current cursor position.  	Specify count to delete many lines.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98438"/>
            <a:ext cx="8607425" cy="1152525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Cutting  &amp; Yanking Text in Vi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849312" y="1874837"/>
            <a:ext cx="9372600" cy="5867400"/>
          </a:xfrm>
        </p:spPr>
        <p:txBody>
          <a:bodyPr/>
          <a:lstStyle/>
          <a:p>
            <a:pPr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dirty="0"/>
              <a:t>While in Command mode, type:</a:t>
            </a:r>
          </a:p>
          <a:p>
            <a:pPr lvl="2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altLang="en-US" dirty="0"/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i="1" dirty="0" err="1">
                <a:highlight>
                  <a:srgbClr val="FFFF00"/>
                </a:highlight>
              </a:rPr>
              <a:t>dd</a:t>
            </a:r>
            <a:r>
              <a:rPr lang="en-GB" sz="2800" dirty="0"/>
              <a:t>		Delete (cut) 1 line from current cursor position</a:t>
            </a:r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800" dirty="0"/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i="1" dirty="0"/>
              <a:t>2dd</a:t>
            </a:r>
            <a:r>
              <a:rPr lang="en-GB" sz="2800" dirty="0"/>
              <a:t>	 	Delete (cut) 2 lines (</a:t>
            </a:r>
            <a:r>
              <a:rPr lang="en-GB" sz="2800" b="1" i="1" dirty="0"/>
              <a:t>3dd</a:t>
            </a:r>
            <a:r>
              <a:rPr lang="en-GB" sz="2800" dirty="0"/>
              <a:t> to cut 3 lines, etc.)</a:t>
            </a:r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800" dirty="0"/>
          </a:p>
          <a:p>
            <a:pPr marL="881820" lvl="1" indent="-251960" defTabSz="1007838" eaLnBrk="1" fontAlgn="auto" hangingPunct="1">
              <a:spcAft>
                <a:spcPts val="0"/>
              </a:spcAft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i="1" dirty="0">
                <a:highlight>
                  <a:srgbClr val="FFFF00"/>
                </a:highlight>
              </a:rPr>
              <a:t>p</a:t>
            </a:r>
            <a:r>
              <a:rPr lang="en-GB" sz="2800" dirty="0">
                <a:highlight>
                  <a:srgbClr val="FFFF00"/>
                </a:highlight>
              </a:rPr>
              <a:t>	</a:t>
            </a:r>
            <a:r>
              <a:rPr lang="en-GB" sz="2800" dirty="0"/>
              <a:t>		paste lines </a:t>
            </a:r>
            <a:r>
              <a:rPr lang="en-GB" sz="2800" u="sng" dirty="0"/>
              <a:t>below </a:t>
            </a:r>
            <a:r>
              <a:rPr lang="en-GB" sz="2800" dirty="0"/>
              <a:t>current line (lower case </a:t>
            </a:r>
            <a:r>
              <a:rPr lang="en-GB" sz="2800" b="1" dirty="0"/>
              <a:t>p</a:t>
            </a:r>
            <a:r>
              <a:rPr lang="en-GB" sz="2800" dirty="0"/>
              <a:t>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98438"/>
            <a:ext cx="8607425" cy="1152525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Copy/Yank  &amp; Put Text in Vi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849312" y="1951037"/>
            <a:ext cx="9231313" cy="5867400"/>
          </a:xfrm>
        </p:spPr>
        <p:txBody>
          <a:bodyPr/>
          <a:lstStyle/>
          <a:p>
            <a:pPr lvl="1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b="1" i="1" dirty="0" err="1">
                <a:highlight>
                  <a:srgbClr val="FFFF00"/>
                </a:highlight>
              </a:rPr>
              <a:t>yy</a:t>
            </a:r>
            <a:r>
              <a:rPr lang="en-GB" altLang="en-US" sz="2800" dirty="0">
                <a:highlight>
                  <a:srgbClr val="FFFF00"/>
                </a:highlight>
              </a:rPr>
              <a:t>	</a:t>
            </a:r>
            <a:r>
              <a:rPr lang="en-GB" altLang="en-US" sz="2800" dirty="0"/>
              <a:t>	yank (copy) a single line </a:t>
            </a:r>
          </a:p>
          <a:p>
            <a:pPr lvl="1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800" dirty="0"/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b="1" i="1" dirty="0"/>
              <a:t>2yy</a:t>
            </a:r>
            <a:r>
              <a:rPr lang="en-GB" altLang="en-US" sz="2800" dirty="0"/>
              <a:t>	yank (copy) 2 lines (</a:t>
            </a:r>
            <a:r>
              <a:rPr lang="en-GB" altLang="en-US" sz="2800" b="1" i="1" dirty="0"/>
              <a:t>3yy</a:t>
            </a:r>
            <a:r>
              <a:rPr lang="en-GB" altLang="en-US" sz="2800" dirty="0"/>
              <a:t> to copy 3 lines, etc.)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800" dirty="0"/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b="1" i="1" dirty="0"/>
              <a:t>P	</a:t>
            </a:r>
            <a:r>
              <a:rPr lang="en-GB" altLang="en-US" sz="2800" dirty="0"/>
              <a:t>		paste lines </a:t>
            </a:r>
            <a:r>
              <a:rPr lang="en-GB" altLang="en-US" sz="2800" u="sng" dirty="0"/>
              <a:t>before</a:t>
            </a:r>
            <a:r>
              <a:rPr lang="en-GB" altLang="en-US" sz="2800" dirty="0"/>
              <a:t> current line (upper case </a:t>
            </a:r>
            <a:r>
              <a:rPr lang="en-GB" altLang="en-US" sz="2800" b="1" dirty="0"/>
              <a:t>P</a:t>
            </a:r>
            <a:r>
              <a:rPr lang="en-GB" altLang="en-US" sz="2800" dirty="0"/>
              <a:t>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198438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Vim Editor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696913" y="1341438"/>
            <a:ext cx="8455025" cy="1219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To go to a specific line in the file</a:t>
            </a:r>
          </a:p>
          <a:p>
            <a:pPr lvl="1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:</a:t>
            </a:r>
            <a:r>
              <a:rPr lang="en-GB" altLang="en-US" b="1" i="1" dirty="0" err="1"/>
              <a:t>linenumber</a:t>
            </a:r>
            <a:endParaRPr lang="en-GB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96913" y="2789237"/>
            <a:ext cx="8229600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Examples (in Command Mode):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Go to the 3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rd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line by typing  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:3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Go to the 1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st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line by typing  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:1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Go to the last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line by typing  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G</a:t>
            </a:r>
          </a:p>
          <a:p>
            <a:pPr marL="457200" indent="-457200">
              <a:buFontTx/>
              <a:buAutoNum type="arabicPeriod"/>
              <a:defRPr/>
            </a:pPr>
            <a:endParaRPr lang="en-US" sz="2800" b="1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Notes: 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(1) :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set number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(to set line numbers) 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(2)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control-f/b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move forward (one page)/backward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   (one page)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 string/search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701675" y="1112838"/>
            <a:ext cx="8607425" cy="2057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b="1" dirty="0"/>
              <a:t>/[pattern] </a:t>
            </a:r>
            <a:r>
              <a:rPr lang="en-GB" altLang="en-US" sz="3200" dirty="0"/>
              <a:t> search forward for the pattern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b="1" dirty="0"/>
              <a:t>?[pattern] </a:t>
            </a:r>
            <a:r>
              <a:rPr lang="en-GB" altLang="en-US" sz="3200" dirty="0"/>
              <a:t> search backward for the pattern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b="1" dirty="0"/>
              <a:t>n</a:t>
            </a:r>
            <a:r>
              <a:rPr lang="en-GB" altLang="en-US" sz="3200" dirty="0"/>
              <a:t>		       search for the next instance of a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912" y="3170238"/>
            <a:ext cx="9220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Examples: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forward for the next line containing the word “printf” by typing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/printf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forward for the next instance of 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by typing 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backward for the most recent instance of 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by 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typing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?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backward for the next most recent instance of 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by typing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 string/search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696912" y="1336665"/>
            <a:ext cx="8607425" cy="4348172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When you search for a word or pattern, all occurrences will show in highlight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The highlight will not go away by its self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Make it go away by: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Getting into Command Mode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Typing:    </a:t>
            </a:r>
            <a:r>
              <a:rPr lang="en-GB" altLang="en-US" sz="3000" b="1" dirty="0"/>
              <a:t>:</a:t>
            </a:r>
            <a:r>
              <a:rPr lang="en-GB" altLang="en-US" sz="3000" b="1" dirty="0" err="1"/>
              <a:t>noh</a:t>
            </a:r>
            <a:endParaRPr lang="en-GB" altLang="en-US" sz="3000" b="1" dirty="0"/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Short for </a:t>
            </a:r>
            <a:r>
              <a:rPr lang="en-GB" altLang="en-US" sz="3000" b="1" dirty="0"/>
              <a:t>No</a:t>
            </a:r>
            <a:r>
              <a:rPr lang="en-GB" altLang="en-US" sz="3000" dirty="0"/>
              <a:t> </a:t>
            </a:r>
            <a:r>
              <a:rPr lang="en-GB" altLang="en-US" sz="3000" b="1" dirty="0"/>
              <a:t>H</a:t>
            </a:r>
            <a:r>
              <a:rPr lang="en-GB" altLang="en-US" sz="3000" dirty="0"/>
              <a:t>ighlight</a:t>
            </a:r>
          </a:p>
        </p:txBody>
      </p:sp>
    </p:spTree>
    <p:extLst>
      <p:ext uri="{BB962C8B-B14F-4D97-AF65-F5344CB8AC3E}">
        <p14:creationId xmlns:p14="http://schemas.microsoft.com/office/powerpoint/2010/main" val="28677237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 string/search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696912" y="1336665"/>
            <a:ext cx="8607425" cy="4348172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When you search for a word or pattern, all occurrences will show in highlight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The highlight will not go away by its self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Make it go away by: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Getting into Command Mode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Typing:    </a:t>
            </a:r>
            <a:r>
              <a:rPr lang="en-GB" altLang="en-US" sz="3000" b="1" dirty="0"/>
              <a:t>:</a:t>
            </a:r>
            <a:r>
              <a:rPr lang="en-GB" altLang="en-US" sz="3000" b="1" dirty="0" err="1"/>
              <a:t>noh</a:t>
            </a:r>
            <a:endParaRPr lang="en-GB" altLang="en-US" sz="3000" b="1" dirty="0"/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Short for </a:t>
            </a:r>
            <a:r>
              <a:rPr lang="en-GB" altLang="en-US" sz="3000" b="1" dirty="0"/>
              <a:t>No</a:t>
            </a:r>
            <a:r>
              <a:rPr lang="en-GB" altLang="en-US" sz="3000" dirty="0"/>
              <a:t> </a:t>
            </a:r>
            <a:r>
              <a:rPr lang="en-GB" altLang="en-US" sz="3000" b="1" dirty="0"/>
              <a:t>H</a:t>
            </a:r>
            <a:r>
              <a:rPr lang="en-GB" altLang="en-US" sz="3000" dirty="0"/>
              <a:t>ighlight</a:t>
            </a:r>
          </a:p>
        </p:txBody>
      </p:sp>
    </p:spTree>
    <p:extLst>
      <p:ext uri="{BB962C8B-B14F-4D97-AF65-F5344CB8AC3E}">
        <p14:creationId xmlns:p14="http://schemas.microsoft.com/office/powerpoint/2010/main" val="2020517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b="1" dirty="0"/>
              <a:t>grep</a:t>
            </a:r>
            <a:r>
              <a:rPr lang="en-US" dirty="0"/>
              <a:t> Command  – UNIX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565" y="1493837"/>
            <a:ext cx="90429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The grep command is used to search text or searches the given file for </a:t>
            </a:r>
          </a:p>
          <a:p>
            <a:r>
              <a:rPr lang="en-US" dirty="0">
                <a:latin typeface="+mn-lt"/>
              </a:rPr>
              <a:t>lines containing a match to the given strings or words. 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>
                <a:latin typeface="+mn-lt"/>
              </a:rPr>
              <a:t>By default, grep displays the matching lines. </a:t>
            </a:r>
          </a:p>
          <a:p>
            <a:r>
              <a:rPr lang="en-US" dirty="0">
                <a:latin typeface="+mn-lt"/>
              </a:rPr>
              <a:t>Use grep to search for lines of text that match one or many regular </a:t>
            </a:r>
          </a:p>
          <a:p>
            <a:r>
              <a:rPr lang="en-US" dirty="0">
                <a:latin typeface="+mn-lt"/>
              </a:rPr>
              <a:t>expressions, and outputs only the matching lines. 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>
                <a:latin typeface="+mn-lt"/>
              </a:rPr>
              <a:t>grep is considered as one of the most useful commands on Linux and </a:t>
            </a:r>
          </a:p>
          <a:p>
            <a:r>
              <a:rPr lang="en-US" dirty="0">
                <a:latin typeface="+mn-lt"/>
              </a:rPr>
              <a:t>Unix-like operating systems.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Simple Syntax:   grep “word” filename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Sample Use:       grep boo  /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passwd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37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Standardizing your indentation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696912" y="1336665"/>
            <a:ext cx="8839200" cy="4348172"/>
          </a:xfrm>
        </p:spPr>
        <p:txBody>
          <a:bodyPr/>
          <a:lstStyle/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Standardize your indentation: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you are not sure about your indentation, 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out of Insert Mode by 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typing:  </a:t>
            </a:r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type:   :1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which takes you to line 1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type:   =G     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which will standardize your indentation</a:t>
            </a: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682246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475" y="1581150"/>
            <a:ext cx="8915400" cy="2773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CSC-60</a:t>
            </a:r>
            <a:br>
              <a:rPr lang="en-US" altLang="en-US" dirty="0"/>
            </a:br>
            <a:r>
              <a:rPr lang="en-US" altLang="en-US" dirty="0"/>
              <a:t>Compilation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F4-BF40-43B7-AA77-1C7278B19A9B}"/>
              </a:ext>
            </a:extLst>
          </p:cNvPr>
          <p:cNvSpPr txBox="1"/>
          <p:nvPr/>
        </p:nvSpPr>
        <p:spPr>
          <a:xfrm>
            <a:off x="468312" y="5151437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Very Important Information!!! </a:t>
            </a:r>
          </a:p>
          <a:p>
            <a:pPr algn="ctr"/>
            <a:r>
              <a:rPr lang="en-US" sz="3200" dirty="0"/>
              <a:t>It will be on tests.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042" y="274637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What is </a:t>
            </a:r>
            <a:r>
              <a:rPr lang="en-US" altLang="en-US" sz="4464" dirty="0" err="1"/>
              <a:t>gcc</a:t>
            </a:r>
            <a:r>
              <a:rPr lang="en-US" altLang="en-US" sz="4464" dirty="0"/>
              <a:t>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93043" y="2012414"/>
            <a:ext cx="8843069" cy="4796544"/>
          </a:xfrm>
        </p:spPr>
        <p:txBody>
          <a:bodyPr rtlCol="0">
            <a:normAutofit/>
          </a:bodyPr>
          <a:lstStyle/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the GNU Project C compiler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command-line program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takes C source files as input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Outputs an executable: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a.out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453575" lvl="1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specify a different output filename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 Although we call this process “</a:t>
            </a:r>
            <a:r>
              <a:rPr lang="en-US" alt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compiling a program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,” what happens is more complicated. It is a  series of three steps.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2" y="117816"/>
            <a:ext cx="8907463" cy="1371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Program Development and Using </a:t>
            </a:r>
            <a:r>
              <a:rPr lang="en-US" altLang="en-US" sz="3200" b="1" dirty="0" err="1">
                <a:solidFill>
                  <a:srgbClr val="FF0000"/>
                </a:solidFill>
              </a:rPr>
              <a:t>gcc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3539" name="Rectangle 8"/>
          <p:cNvSpPr>
            <a:spLocks noChangeArrowheads="1"/>
          </p:cNvSpPr>
          <p:nvPr/>
        </p:nvSpPr>
        <p:spPr bwMode="auto">
          <a:xfrm>
            <a:off x="2246313" y="4702175"/>
            <a:ext cx="215201" cy="35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193540" name="Rectangle 21"/>
          <p:cNvSpPr>
            <a:spLocks noChangeArrowheads="1"/>
          </p:cNvSpPr>
          <p:nvPr/>
        </p:nvSpPr>
        <p:spPr bwMode="auto">
          <a:xfrm>
            <a:off x="3895612" y="2168338"/>
            <a:ext cx="2371241" cy="38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Source File  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pgm.c</a:t>
            </a: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1" name="AutoShape 22"/>
          <p:cNvSpPr>
            <a:spLocks noChangeArrowheads="1"/>
          </p:cNvSpPr>
          <p:nvPr/>
        </p:nvSpPr>
        <p:spPr bwMode="auto">
          <a:xfrm rot="16200000" flipH="1">
            <a:off x="4781551" y="2559416"/>
            <a:ext cx="115887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2" name="AutoShape 23"/>
          <p:cNvSpPr>
            <a:spLocks noChangeArrowheads="1"/>
          </p:cNvSpPr>
          <p:nvPr/>
        </p:nvSpPr>
        <p:spPr bwMode="auto">
          <a:xfrm rot="16200000" flipH="1">
            <a:off x="4755356" y="3744119"/>
            <a:ext cx="115888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3" name="AutoShape 24"/>
          <p:cNvSpPr>
            <a:spLocks noChangeArrowheads="1"/>
          </p:cNvSpPr>
          <p:nvPr/>
        </p:nvSpPr>
        <p:spPr bwMode="auto">
          <a:xfrm rot="16200000" flipH="1">
            <a:off x="4733131" y="5437964"/>
            <a:ext cx="115888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4" name="AutoShape 25"/>
          <p:cNvSpPr>
            <a:spLocks noChangeArrowheads="1"/>
          </p:cNvSpPr>
          <p:nvPr/>
        </p:nvSpPr>
        <p:spPr bwMode="auto">
          <a:xfrm rot="16200000" flipH="1">
            <a:off x="4744244" y="4441032"/>
            <a:ext cx="115887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5" name="AutoShape 26"/>
          <p:cNvSpPr>
            <a:spLocks noChangeArrowheads="1"/>
          </p:cNvSpPr>
          <p:nvPr/>
        </p:nvSpPr>
        <p:spPr bwMode="auto">
          <a:xfrm rot="16200000" flipH="1">
            <a:off x="4682614" y="1481350"/>
            <a:ext cx="115888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6" name="Rectangle 27"/>
          <p:cNvSpPr>
            <a:spLocks noChangeArrowheads="1"/>
          </p:cNvSpPr>
          <p:nvPr/>
        </p:nvSpPr>
        <p:spPr bwMode="auto">
          <a:xfrm>
            <a:off x="3094110" y="4620040"/>
            <a:ext cx="4150574" cy="38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Program Object Code File  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pgm.o</a:t>
            </a: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7" name="Rectangle 31"/>
          <p:cNvSpPr>
            <a:spLocks noChangeArrowheads="1"/>
          </p:cNvSpPr>
          <p:nvPr/>
        </p:nvSpPr>
        <p:spPr bwMode="auto">
          <a:xfrm>
            <a:off x="3792291" y="6324260"/>
            <a:ext cx="2727107" cy="38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Executable File  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a.out</a:t>
            </a: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8" name="Rectangle 32"/>
          <p:cNvSpPr>
            <a:spLocks noChangeArrowheads="1"/>
          </p:cNvSpPr>
          <p:nvPr/>
        </p:nvSpPr>
        <p:spPr bwMode="auto">
          <a:xfrm>
            <a:off x="3682659" y="2750321"/>
            <a:ext cx="2273301" cy="377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Preprocessor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9" name="AutoShape 33"/>
          <p:cNvSpPr>
            <a:spLocks noChangeArrowheads="1"/>
          </p:cNvSpPr>
          <p:nvPr/>
        </p:nvSpPr>
        <p:spPr bwMode="auto">
          <a:xfrm rot="16200000" flipH="1">
            <a:off x="4745037" y="3076552"/>
            <a:ext cx="114300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0" name="Text Box 36"/>
          <p:cNvSpPr txBox="1">
            <a:spLocks noChangeArrowheads="1"/>
          </p:cNvSpPr>
          <p:nvPr/>
        </p:nvSpPr>
        <p:spPr bwMode="auto">
          <a:xfrm>
            <a:off x="2830512" y="3328406"/>
            <a:ext cx="388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spcBef>
                <a:spcPct val="50000"/>
              </a:spcBef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Modified Source Code in RAM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1" name="Rectangle 37"/>
          <p:cNvSpPr>
            <a:spLocks noChangeArrowheads="1"/>
          </p:cNvSpPr>
          <p:nvPr/>
        </p:nvSpPr>
        <p:spPr bwMode="auto">
          <a:xfrm>
            <a:off x="4067572" y="3954462"/>
            <a:ext cx="1574800" cy="439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Compiler</a:t>
            </a:r>
          </a:p>
        </p:txBody>
      </p:sp>
      <p:sp>
        <p:nvSpPr>
          <p:cNvPr id="193552" name="Rectangle 39"/>
          <p:cNvSpPr>
            <a:spLocks noChangeArrowheads="1"/>
          </p:cNvSpPr>
          <p:nvPr/>
        </p:nvSpPr>
        <p:spPr bwMode="auto">
          <a:xfrm>
            <a:off x="4224734" y="5625550"/>
            <a:ext cx="126047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Linker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3" name="Text Box 41"/>
          <p:cNvSpPr txBox="1">
            <a:spLocks noChangeArrowheads="1"/>
          </p:cNvSpPr>
          <p:nvPr/>
        </p:nvSpPr>
        <p:spPr bwMode="auto">
          <a:xfrm>
            <a:off x="3022512" y="4949143"/>
            <a:ext cx="41174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spcBef>
                <a:spcPct val="50000"/>
              </a:spcBef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Other Object Code Files (if any)</a:t>
            </a:r>
          </a:p>
        </p:txBody>
      </p:sp>
      <p:sp>
        <p:nvSpPr>
          <p:cNvPr id="193554" name="Rectangle 42"/>
          <p:cNvSpPr>
            <a:spLocks noChangeArrowheads="1"/>
          </p:cNvSpPr>
          <p:nvPr/>
        </p:nvSpPr>
        <p:spPr bwMode="auto">
          <a:xfrm>
            <a:off x="4146405" y="1161092"/>
            <a:ext cx="1322388" cy="38046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Editor</a:t>
            </a:r>
          </a:p>
        </p:txBody>
      </p:sp>
      <p:sp>
        <p:nvSpPr>
          <p:cNvPr id="193555" name="AutoShape 43"/>
          <p:cNvSpPr>
            <a:spLocks noChangeArrowheads="1"/>
          </p:cNvSpPr>
          <p:nvPr/>
        </p:nvSpPr>
        <p:spPr bwMode="auto">
          <a:xfrm>
            <a:off x="4670425" y="6101948"/>
            <a:ext cx="252412" cy="125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6" name="Line 45"/>
          <p:cNvSpPr>
            <a:spLocks noChangeShapeType="1"/>
          </p:cNvSpPr>
          <p:nvPr/>
        </p:nvSpPr>
        <p:spPr bwMode="auto">
          <a:xfrm>
            <a:off x="2429486" y="4121408"/>
            <a:ext cx="1626974" cy="123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8" name="Line 47"/>
          <p:cNvSpPr>
            <a:spLocks noChangeShapeType="1"/>
          </p:cNvSpPr>
          <p:nvPr/>
        </p:nvSpPr>
        <p:spPr bwMode="auto">
          <a:xfrm>
            <a:off x="2429486" y="1344024"/>
            <a:ext cx="1737701" cy="73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9" name="Line 48"/>
          <p:cNvSpPr>
            <a:spLocks noChangeShapeType="1"/>
          </p:cNvSpPr>
          <p:nvPr/>
        </p:nvSpPr>
        <p:spPr bwMode="auto">
          <a:xfrm>
            <a:off x="5479452" y="5761036"/>
            <a:ext cx="18768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60" name="Line 49"/>
          <p:cNvSpPr>
            <a:spLocks noChangeShapeType="1"/>
          </p:cNvSpPr>
          <p:nvPr/>
        </p:nvSpPr>
        <p:spPr bwMode="auto">
          <a:xfrm flipV="1">
            <a:off x="7349309" y="1351324"/>
            <a:ext cx="0" cy="4409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61" name="Line 50"/>
          <p:cNvSpPr>
            <a:spLocks noChangeShapeType="1"/>
          </p:cNvSpPr>
          <p:nvPr/>
        </p:nvSpPr>
        <p:spPr bwMode="auto">
          <a:xfrm flipH="1">
            <a:off x="5468793" y="1351325"/>
            <a:ext cx="18740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 flipH="1" flipV="1">
            <a:off x="2408416" y="1351325"/>
            <a:ext cx="13704" cy="27700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F5A84-9F86-43F6-8464-6BDFCAED14B5}"/>
              </a:ext>
            </a:extLst>
          </p:cNvPr>
          <p:cNvSpPr/>
          <p:nvPr/>
        </p:nvSpPr>
        <p:spPr>
          <a:xfrm>
            <a:off x="2771876" y="2121967"/>
            <a:ext cx="4459104" cy="4202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8F504-EA93-4EDB-83F1-CDCDA3C1EAAE}"/>
              </a:ext>
            </a:extLst>
          </p:cNvPr>
          <p:cNvSpPr txBox="1"/>
          <p:nvPr/>
        </p:nvSpPr>
        <p:spPr>
          <a:xfrm>
            <a:off x="463733" y="2622122"/>
            <a:ext cx="188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“Compiler”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A36E0-3ECF-4A0B-88B5-42F45BF57ECA}"/>
              </a:ext>
            </a:extLst>
          </p:cNvPr>
          <p:cNvCxnSpPr/>
          <p:nvPr/>
        </p:nvCxnSpPr>
        <p:spPr>
          <a:xfrm flipV="1">
            <a:off x="2068512" y="2750321"/>
            <a:ext cx="703364" cy="267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5512" y="427037"/>
            <a:ext cx="8905875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1 of 3 Stages of Compilation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25512" y="1951037"/>
            <a:ext cx="8686800" cy="3970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Stage 1: </a:t>
            </a:r>
            <a:r>
              <a:rPr lang="en-US" altLang="en-US" sz="2800" b="1" dirty="0"/>
              <a:t>Preprocessing</a:t>
            </a:r>
          </a:p>
          <a:p>
            <a:pPr eaLnBrk="1" hangingPunct="1">
              <a:buFontTx/>
              <a:buNone/>
            </a:pPr>
            <a:endParaRPr lang="en-US" altLang="en-US" sz="1600" b="1" dirty="0"/>
          </a:p>
          <a:p>
            <a:pPr lvl="1" eaLnBrk="1" hangingPunct="1">
              <a:buSzPct val="75000"/>
            </a:pPr>
            <a:r>
              <a:rPr lang="en-US" altLang="en-US" sz="2800" dirty="0"/>
              <a:t>Performed by a program called the </a:t>
            </a:r>
            <a:r>
              <a:rPr lang="en-US" altLang="en-US" sz="2800" b="1" dirty="0"/>
              <a:t>preprocessor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buSzPct val="75000"/>
              <a:buNone/>
            </a:pPr>
            <a:endParaRPr lang="en-US" altLang="en-US" sz="800" dirty="0"/>
          </a:p>
          <a:p>
            <a:pPr lvl="1" eaLnBrk="1" hangingPunct="1">
              <a:buSzPct val="75000"/>
            </a:pPr>
            <a:r>
              <a:rPr lang="en-US" altLang="en-US" sz="2800" dirty="0"/>
              <a:t>Modifies the source code (in RAM) according to </a:t>
            </a:r>
            <a:r>
              <a:rPr lang="en-US" altLang="en-US" sz="2800" b="1" dirty="0"/>
              <a:t>preprocessor directives (preprocessor commands</a:t>
            </a:r>
            <a:r>
              <a:rPr lang="en-US" altLang="en-US" sz="2800" dirty="0"/>
              <a:t>) embedded in the source code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dirty="0"/>
              <a:t>Strips comments and  white space from the code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dirty="0"/>
              <a:t>The source code as stored on disk is </a:t>
            </a:r>
            <a:r>
              <a:rPr lang="en-US" altLang="en-US" sz="2800" u="sng" dirty="0"/>
              <a:t>not</a:t>
            </a:r>
            <a:r>
              <a:rPr lang="en-US" altLang="en-US" sz="2800" dirty="0"/>
              <a:t> modified.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32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1" y="46037"/>
            <a:ext cx="8907463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2 of 3 Stages of Compilation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20710" y="1417637"/>
            <a:ext cx="8907463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Stage 2: </a:t>
            </a:r>
            <a:r>
              <a:rPr lang="en-US" altLang="en-US" sz="2800" b="1" dirty="0"/>
              <a:t>Compilation</a:t>
            </a:r>
          </a:p>
          <a:p>
            <a:pPr eaLnBrk="1" hangingPunct="1">
              <a:buFontTx/>
              <a:buNone/>
            </a:pPr>
            <a:endParaRPr lang="en-US" altLang="en-US" sz="1800" b="1" dirty="0"/>
          </a:p>
          <a:p>
            <a:pPr lvl="1" eaLnBrk="1" hangingPunct="1"/>
            <a:r>
              <a:rPr lang="en-US" altLang="en-US" sz="2800" dirty="0"/>
              <a:t>Performed by a program called the </a:t>
            </a:r>
            <a:r>
              <a:rPr lang="en-US" altLang="en-US" sz="2800" b="1" dirty="0"/>
              <a:t>compiler</a:t>
            </a:r>
          </a:p>
          <a:p>
            <a:pPr lvl="1" eaLnBrk="1" hangingPunct="1"/>
            <a:endParaRPr lang="en-US" altLang="en-US" sz="800" b="1" dirty="0"/>
          </a:p>
          <a:p>
            <a:pPr lvl="1" eaLnBrk="1" hangingPunct="1"/>
            <a:r>
              <a:rPr lang="en-US" altLang="en-US" sz="2800" dirty="0"/>
              <a:t>Translates the preprocessor-modified source code into </a:t>
            </a:r>
            <a:r>
              <a:rPr lang="en-US" altLang="en-US" sz="2800" b="1" dirty="0"/>
              <a:t>object code (machine code)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Checks for </a:t>
            </a:r>
            <a:r>
              <a:rPr lang="en-US" altLang="en-US" sz="2800" b="1" dirty="0"/>
              <a:t>syntax errors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warnings</a:t>
            </a:r>
          </a:p>
          <a:p>
            <a:pPr marL="377979" lvl="1" indent="0" eaLnBrk="1" hangingPunct="1">
              <a:buNone/>
            </a:pPr>
            <a:endParaRPr lang="en-US" altLang="en-US" sz="800" b="1" dirty="0"/>
          </a:p>
          <a:p>
            <a:pPr lvl="1" eaLnBrk="1" hangingPunct="1"/>
            <a:r>
              <a:rPr lang="en-US" altLang="en-US" sz="2800" dirty="0"/>
              <a:t>Saves the object code to a disk file, if instructed to do so 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If any compiler errors are received, no object code file will be generated.</a:t>
            </a:r>
          </a:p>
          <a:p>
            <a:pPr lvl="2" eaLnBrk="1" hangingPunct="1">
              <a:buFontTx/>
              <a:buChar char="o"/>
            </a:pPr>
            <a:r>
              <a:rPr lang="en-US" altLang="en-US" sz="2800" dirty="0"/>
              <a:t>  An object code file </a:t>
            </a:r>
            <a:r>
              <a:rPr lang="en-US" altLang="en-US" sz="2800" u="sng" dirty="0"/>
              <a:t>will</a:t>
            </a:r>
            <a:r>
              <a:rPr lang="en-US" altLang="en-US" sz="2800" dirty="0"/>
              <a:t> be generated if only  warnings, not errors, are received.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231" y="274637"/>
            <a:ext cx="8905875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3 of 3 Stages of Compilation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80231" y="1681388"/>
            <a:ext cx="8955881" cy="52661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Stage 3: </a:t>
            </a:r>
            <a:r>
              <a:rPr lang="en-US" altLang="en-US" sz="2800" b="1" dirty="0"/>
              <a:t>Linking</a:t>
            </a:r>
          </a:p>
          <a:p>
            <a:pPr eaLnBrk="1" hangingPunct="1">
              <a:buFontTx/>
              <a:buNone/>
            </a:pPr>
            <a:endParaRPr lang="en-US" altLang="en-US" sz="1800" b="1" dirty="0"/>
          </a:p>
          <a:p>
            <a:pPr lvl="1" eaLnBrk="1" hangingPunct="1"/>
            <a:r>
              <a:rPr lang="en-US" altLang="en-US" sz="2800" dirty="0"/>
              <a:t>Combines the program object code with other object code files to produce the executable file.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The other object code can come from the </a:t>
            </a:r>
            <a:r>
              <a:rPr lang="en-US" altLang="en-US" sz="2800" b="1" dirty="0"/>
              <a:t>Run-Time Library</a:t>
            </a:r>
            <a:r>
              <a:rPr lang="en-US" altLang="en-US" sz="2800" dirty="0"/>
              <a:t>, other libraries, or object files that you have created.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Saves the executable code to a disk file.  On the Linux system, that file is called </a:t>
            </a:r>
            <a:r>
              <a:rPr lang="en-US" altLang="en-US" sz="2800" b="1" dirty="0" err="1"/>
              <a:t>a.out</a:t>
            </a:r>
            <a:r>
              <a:rPr lang="en-US" altLang="en-US" sz="2800" dirty="0"/>
              <a:t>.</a:t>
            </a:r>
          </a:p>
          <a:p>
            <a:pPr lvl="2" eaLnBrk="1" hangingPunct="1">
              <a:buFontTx/>
              <a:buChar char="o"/>
            </a:pPr>
            <a:r>
              <a:rPr lang="en-US" altLang="en-US" sz="2800" dirty="0"/>
              <a:t>  If any linker errors are received, no executable file will be generated.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0053" y="-19285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Gcc</a:t>
            </a:r>
            <a:r>
              <a:rPr lang="en-US" altLang="en-US" sz="4464" dirty="0"/>
              <a:t> example: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20712" y="1417637"/>
            <a:ext cx="8694539" cy="52578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- the name of the file with the following contents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&gt;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a.out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name of executable file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#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stdio.h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#include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stdlib.h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main(void)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{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printf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(“Hello\n“);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return (EXIT_SUCCESS);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3B91-FF75-438C-B4E1-5247089BCA70}"/>
              </a:ext>
            </a:extLst>
          </p:cNvPr>
          <p:cNvSpPr/>
          <p:nvPr/>
        </p:nvSpPr>
        <p:spPr>
          <a:xfrm>
            <a:off x="690122" y="3475037"/>
            <a:ext cx="4267200" cy="3352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0053" y="-19285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Gcc</a:t>
            </a:r>
            <a:r>
              <a:rPr lang="en-US" altLang="en-US" sz="4464" dirty="0"/>
              <a:t> example - Alternative: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20712" y="1417637"/>
            <a:ext cx="8849860" cy="52578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- the name of the file with the following contents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–o hello  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//renames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a.out</a:t>
            </a: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&gt; hello		 	 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new name of executable file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#include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stdio.h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#include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stdlib.h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main(void)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{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printf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(“Hello\n“);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return (EXIT_SUCCESS);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3B91-FF75-438C-B4E1-5247089BCA70}"/>
              </a:ext>
            </a:extLst>
          </p:cNvPr>
          <p:cNvSpPr/>
          <p:nvPr/>
        </p:nvSpPr>
        <p:spPr>
          <a:xfrm>
            <a:off x="690122" y="3475037"/>
            <a:ext cx="4267200" cy="3352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6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231" y="274637"/>
            <a:ext cx="8905875" cy="1371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300" i="1" dirty="0"/>
              <a:t>man </a:t>
            </a:r>
            <a:r>
              <a:rPr lang="en-US" altLang="en-US" sz="4300" i="1" dirty="0" err="1"/>
              <a:t>gcc</a:t>
            </a:r>
            <a:r>
              <a:rPr lang="en-US" altLang="en-US" sz="4300" dirty="0"/>
              <a:t>:  Information from the source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18532" y="1493837"/>
            <a:ext cx="8955881" cy="52661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-o </a:t>
            </a:r>
            <a:r>
              <a:rPr lang="en-US" altLang="en-US" sz="2800" u="sng" dirty="0"/>
              <a:t>file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       Place output in file named </a:t>
            </a:r>
            <a:r>
              <a:rPr lang="en-US" altLang="en-US" sz="2800" b="1" u="sng" dirty="0"/>
              <a:t>file</a:t>
            </a:r>
            <a:r>
              <a:rPr lang="en-US" altLang="en-US" sz="2800" dirty="0"/>
              <a:t>.  This applies regardless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	  to whatever sort of output is being produced,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  whether it be an executable file, an object file, an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  assembler file or preprocessed C code.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           If -o is not specified, the default is to put an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  executable file in </a:t>
            </a:r>
            <a:r>
              <a:rPr lang="en-US" altLang="en-US" sz="2800" dirty="0" err="1"/>
              <a:t>a.out</a:t>
            </a: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Copied from</a:t>
            </a:r>
            <a:r>
              <a:rPr lang="en-US" altLang="en-US" sz="2800" i="1" dirty="0"/>
              <a:t>:  man </a:t>
            </a:r>
            <a:r>
              <a:rPr lang="en-US" altLang="en-US" sz="2800" i="1" dirty="0" err="1"/>
              <a:t>gcc</a:t>
            </a:r>
            <a:endParaRPr lang="en-US" altLang="en-US" sz="1800" i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D9534B-A399-4A6B-939E-414AC32941CB}"/>
                  </a:ext>
                </a:extLst>
              </p14:cNvPr>
              <p14:cNvContentPartPr/>
              <p14:nvPr/>
            </p14:nvContentPartPr>
            <p14:xfrm>
              <a:off x="-686160" y="189382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D9534B-A399-4A6B-939E-414AC3294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03800" y="187618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436DA9-A0DA-45C1-95F7-A15DFF56DD89}"/>
              </a:ext>
            </a:extLst>
          </p:cNvPr>
          <p:cNvCxnSpPr>
            <a:cxnSpLocks/>
          </p:cNvCxnSpPr>
          <p:nvPr/>
        </p:nvCxnSpPr>
        <p:spPr>
          <a:xfrm flipH="1" flipV="1">
            <a:off x="1073417" y="1328169"/>
            <a:ext cx="4354059" cy="636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D230AA-B2A8-4BD0-A5B0-78E0E6EAEDA0}"/>
              </a:ext>
            </a:extLst>
          </p:cNvPr>
          <p:cNvCxnSpPr/>
          <p:nvPr/>
        </p:nvCxnSpPr>
        <p:spPr>
          <a:xfrm>
            <a:off x="1067253" y="1269124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025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b="1" dirty="0"/>
              <a:t>grep</a:t>
            </a:r>
            <a:r>
              <a:rPr lang="en-US" dirty="0"/>
              <a:t> Command 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564" y="1493837"/>
            <a:ext cx="78405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+mn-lt"/>
              </a:rPr>
              <a:t> Simple Syntax:   grep “word” filename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>
                <a:latin typeface="+mn-lt"/>
              </a:rPr>
              <a:t>Sample Use:       grep boo  /</a:t>
            </a:r>
            <a:r>
              <a:rPr lang="en-US" sz="2500" dirty="0" err="1">
                <a:latin typeface="+mn-lt"/>
              </a:rPr>
              <a:t>etc</a:t>
            </a:r>
            <a:r>
              <a:rPr lang="en-US" sz="2500" dirty="0">
                <a:latin typeface="+mn-lt"/>
              </a:rPr>
              <a:t>/passwd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>
                <a:solidFill>
                  <a:srgbClr val="FF0000"/>
                </a:solidFill>
                <a:latin typeface="+mn-lt"/>
              </a:rPr>
              <a:t>Example of a successful find:</a:t>
            </a:r>
          </a:p>
          <a:p>
            <a:r>
              <a:rPr lang="en-US" sz="2500" dirty="0">
                <a:latin typeface="+mn-lt"/>
              </a:rPr>
              <a:t>[bielr@ecs-pa-coding2 lab2]&gt; grep Ruthann lab2.c</a:t>
            </a:r>
          </a:p>
          <a:p>
            <a:r>
              <a:rPr lang="en-US" sz="2500" dirty="0">
                <a:latin typeface="+mn-lt"/>
              </a:rPr>
              <a:t>    </a:t>
            </a:r>
            <a:r>
              <a:rPr lang="en-US" sz="2500" b="1" dirty="0">
                <a:latin typeface="+mn-lt"/>
              </a:rPr>
              <a:t>/* Ruthann Biel */</a:t>
            </a:r>
          </a:p>
          <a:p>
            <a:r>
              <a:rPr lang="en-US" sz="2500" b="1" dirty="0">
                <a:latin typeface="+mn-lt"/>
              </a:rPr>
              <a:t>    printf("Hi, Ruthann Biel. \n\n");</a:t>
            </a:r>
          </a:p>
          <a:p>
            <a:r>
              <a:rPr lang="en-US" sz="2500" dirty="0">
                <a:latin typeface="+mn-lt"/>
              </a:rPr>
              <a:t>[</a:t>
            </a:r>
            <a:r>
              <a:rPr lang="en-US" sz="2500" dirty="0" err="1">
                <a:latin typeface="+mn-lt"/>
              </a:rPr>
              <a:t>bielr</a:t>
            </a:r>
            <a:r>
              <a:rPr lang="en-US" sz="2500" dirty="0">
                <a:latin typeface="+mn-lt"/>
              </a:rPr>
              <a:t>@ ecs-pa-coding2 lab2]&gt;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>
                <a:solidFill>
                  <a:srgbClr val="FF0000"/>
                </a:solidFill>
                <a:latin typeface="+mn-lt"/>
              </a:rPr>
              <a:t>Example of an unsuccessful find:</a:t>
            </a:r>
          </a:p>
          <a:p>
            <a:r>
              <a:rPr lang="en-US" sz="2500" dirty="0">
                <a:latin typeface="+mn-lt"/>
              </a:rPr>
              <a:t>[</a:t>
            </a:r>
            <a:r>
              <a:rPr lang="en-US" sz="2500" dirty="0" err="1">
                <a:latin typeface="+mn-lt"/>
              </a:rPr>
              <a:t>bielr</a:t>
            </a:r>
            <a:r>
              <a:rPr lang="en-US" sz="2500" dirty="0">
                <a:latin typeface="+mn-lt"/>
              </a:rPr>
              <a:t>@ ecs-pa-coding2 lab2]&gt; grep </a:t>
            </a:r>
            <a:r>
              <a:rPr lang="en-US" sz="2500">
                <a:latin typeface="+mn-lt"/>
              </a:rPr>
              <a:t>lab3 lab2.</a:t>
            </a:r>
            <a:r>
              <a:rPr lang="en-US" sz="2500" dirty="0">
                <a:latin typeface="+mn-lt"/>
              </a:rPr>
              <a:t>c</a:t>
            </a:r>
          </a:p>
          <a:p>
            <a:r>
              <a:rPr lang="en-US" sz="2500" dirty="0">
                <a:latin typeface="+mn-lt"/>
              </a:rPr>
              <a:t>[</a:t>
            </a:r>
            <a:r>
              <a:rPr lang="en-US" sz="2500" dirty="0" err="1">
                <a:latin typeface="+mn-lt"/>
              </a:rPr>
              <a:t>bielr</a:t>
            </a:r>
            <a:r>
              <a:rPr lang="en-US" sz="2500" dirty="0">
                <a:latin typeface="+mn-lt"/>
              </a:rPr>
              <a:t>@ ecs-pa-coding2 lab2]&gt;</a:t>
            </a:r>
          </a:p>
          <a:p>
            <a:endParaRPr lang="en-U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85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475" y="1581150"/>
            <a:ext cx="8915400" cy="2773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CSC-60</a:t>
            </a:r>
            <a:br>
              <a:rPr lang="en-US" altLang="en-US" dirty="0"/>
            </a:br>
            <a:r>
              <a:rPr lang="en-US" altLang="en-US" dirty="0"/>
              <a:t>Debugging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466" y="122237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What is </a:t>
            </a:r>
            <a:r>
              <a:rPr lang="en-US" altLang="en-US" sz="4464" dirty="0" err="1"/>
              <a:t>gdb</a:t>
            </a:r>
            <a:r>
              <a:rPr lang="en-US" altLang="en-US" sz="4464" dirty="0"/>
              <a:t>?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01466" y="1583425"/>
            <a:ext cx="8694539" cy="4129623"/>
          </a:xfrm>
        </p:spPr>
        <p:txBody>
          <a:bodyPr/>
          <a:lstStyle/>
          <a:p>
            <a:pPr eaLnBrk="1" hangingPunct="1"/>
            <a:r>
              <a:rPr lang="en-US" altLang="en-US" sz="2800" b="1" dirty="0" err="1"/>
              <a:t>gdb</a:t>
            </a:r>
            <a:r>
              <a:rPr lang="en-US" altLang="en-US" sz="2800" dirty="0"/>
              <a:t> is the GNU Project debugger 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eaLnBrk="1" hangingPunct="1"/>
            <a:r>
              <a:rPr lang="en-US" altLang="en-US" sz="2800" b="1" dirty="0" err="1"/>
              <a:t>gdb</a:t>
            </a:r>
            <a:r>
              <a:rPr lang="en-US" altLang="en-US" sz="2800" dirty="0"/>
              <a:t> provides some helpful functionality</a:t>
            </a:r>
          </a:p>
          <a:p>
            <a:pPr lvl="1" eaLnBrk="1" hangingPunct="1"/>
            <a:r>
              <a:rPr lang="en-US" altLang="en-US" sz="2800" dirty="0"/>
              <a:t>Allows you to stop your program at any given point. </a:t>
            </a:r>
          </a:p>
          <a:p>
            <a:pPr lvl="1" eaLnBrk="1" hangingPunct="1"/>
            <a:r>
              <a:rPr lang="en-US" altLang="en-US" sz="2800" dirty="0"/>
              <a:t>You can examine the state of your program when it’s stopped. </a:t>
            </a:r>
          </a:p>
          <a:p>
            <a:pPr lvl="1" eaLnBrk="1" hangingPunct="1"/>
            <a:r>
              <a:rPr lang="en-US" altLang="en-US" sz="2800" dirty="0"/>
              <a:t>Change things in your program, so you can experiment with correcting the effects of a bug.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eaLnBrk="1" hangingPunct="1"/>
            <a:r>
              <a:rPr lang="en-US" altLang="en-US" sz="2800" dirty="0"/>
              <a:t>Also a command-line program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Using </a:t>
            </a:r>
            <a:r>
              <a:rPr lang="en-US" altLang="en-US" sz="4464" dirty="0" err="1"/>
              <a:t>gdb</a:t>
            </a:r>
            <a:r>
              <a:rPr lang="en-US" altLang="en-US" sz="4464" dirty="0"/>
              <a:t>: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Compile with the </a:t>
            </a:r>
            <a:r>
              <a:rPr lang="en-US" altLang="en-US" sz="2800" b="1" dirty="0"/>
              <a:t>–g</a:t>
            </a:r>
            <a:r>
              <a:rPr lang="en-US" altLang="en-US" sz="2800" dirty="0"/>
              <a:t> flag to set up for debugging</a:t>
            </a:r>
          </a:p>
          <a:p>
            <a:pPr eaLnBrk="1" hangingPunct="1"/>
            <a:r>
              <a:rPr lang="en-US" altLang="en-US" sz="2800" dirty="0"/>
              <a:t>To start </a:t>
            </a:r>
            <a:r>
              <a:rPr lang="en-US" altLang="en-US" sz="2800" dirty="0" err="1"/>
              <a:t>gdb</a:t>
            </a:r>
            <a:r>
              <a:rPr lang="en-US" altLang="en-US" sz="2800" dirty="0"/>
              <a:t> with your hello program type:     </a:t>
            </a:r>
          </a:p>
          <a:p>
            <a:pPr marL="0" indent="0" eaLnBrk="1" hangingPunct="1">
              <a:buNone/>
            </a:pPr>
            <a:r>
              <a:rPr lang="en-US" altLang="en-US" sz="2800" b="1" i="1" dirty="0"/>
              <a:t>		</a:t>
            </a:r>
            <a:r>
              <a:rPr lang="en-US" altLang="en-US" sz="2800" b="1" i="1" dirty="0" err="1"/>
              <a:t>gdb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HelloProg</a:t>
            </a:r>
            <a:endParaRPr lang="en-US" altLang="en-US" sz="2800" b="1" i="1" dirty="0"/>
          </a:p>
          <a:p>
            <a:pPr eaLnBrk="1" hangingPunct="1"/>
            <a:r>
              <a:rPr lang="en-US" altLang="en-US" sz="2800" dirty="0"/>
              <a:t>When </a:t>
            </a:r>
            <a:r>
              <a:rPr lang="en-US" altLang="en-US" sz="2800" dirty="0" err="1"/>
              <a:t>gdb</a:t>
            </a:r>
            <a:r>
              <a:rPr lang="en-US" altLang="en-US" sz="2800" dirty="0"/>
              <a:t> starts, your program is not actually running.</a:t>
            </a:r>
          </a:p>
          <a:p>
            <a:pPr eaLnBrk="1" hangingPunct="1"/>
            <a:r>
              <a:rPr lang="en-US" altLang="en-US" sz="2800" dirty="0"/>
              <a:t>Before you do try to run, you should place some break points.</a:t>
            </a:r>
          </a:p>
          <a:p>
            <a:pPr eaLnBrk="1" hangingPunct="1"/>
            <a:r>
              <a:rPr lang="en-US" altLang="en-US" sz="2800" dirty="0"/>
              <a:t>To start execution, you have to use the </a:t>
            </a:r>
            <a:r>
              <a:rPr lang="en-US" altLang="en-US" sz="2800" b="1" i="1" dirty="0"/>
              <a:t>run</a:t>
            </a:r>
            <a:r>
              <a:rPr lang="en-US" altLang="en-US" sz="2800" dirty="0"/>
              <a:t> command. Once you hit a break point, you can examine any variable</a:t>
            </a:r>
            <a:r>
              <a:rPr lang="en-US" altLang="en-US" sz="3600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9811" y="0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Useful </a:t>
            </a:r>
            <a:r>
              <a:rPr lang="en-US" altLang="en-US" sz="4464" dirty="0" err="1"/>
              <a:t>gdb</a:t>
            </a:r>
            <a:r>
              <a:rPr lang="en-US" altLang="en-US" sz="4464" dirty="0"/>
              <a:t> commands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15267" y="1461187"/>
            <a:ext cx="8694539" cy="75764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break</a:t>
            </a:r>
            <a:r>
              <a:rPr lang="en-US" altLang="en-US" sz="2800" i="1" dirty="0"/>
              <a:t> place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i="1" dirty="0"/>
              <a:t>place</a:t>
            </a:r>
            <a:r>
              <a:rPr lang="en-US" altLang="en-US" sz="2800" dirty="0"/>
              <a:t> can be the name of a function or a line number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For example: </a:t>
            </a:r>
            <a:r>
              <a:rPr lang="en-US" altLang="en-US" sz="2800" b="1" dirty="0"/>
              <a:t>break main</a:t>
            </a:r>
            <a:r>
              <a:rPr lang="en-US" altLang="en-US" sz="2800" dirty="0"/>
              <a:t> will stop execution at the first instruction of your program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run</a:t>
            </a:r>
            <a:r>
              <a:rPr lang="en-US" altLang="en-US" sz="2800" dirty="0"/>
              <a:t> </a:t>
            </a:r>
            <a:r>
              <a:rPr lang="en-US" altLang="en-US" sz="2800" i="1" dirty="0"/>
              <a:t>command-line-arguments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Begin execution of your program with arguments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241" b="1" dirty="0"/>
              <a:t>c 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241" b="1" dirty="0"/>
              <a:t>    </a:t>
            </a:r>
            <a:r>
              <a:rPr lang="en-US" altLang="en-US" sz="2800" dirty="0"/>
              <a:t>Continue running your program (after stopping, e.g. at 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     break-point).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delete</a:t>
            </a:r>
            <a:r>
              <a:rPr lang="en-US" altLang="en-US" sz="2800" i="1" dirty="0"/>
              <a:t> N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Removes breakpoints, where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the number of the breakpoint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76" y="14661"/>
            <a:ext cx="8694539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Gdb</a:t>
            </a:r>
            <a:r>
              <a:rPr lang="en-US" altLang="en-US" sz="4464" dirty="0"/>
              <a:t> commands cont.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698776" y="1087157"/>
            <a:ext cx="8919270" cy="6324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step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Executes current instruction and stops on the next one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1600" b="1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next</a:t>
            </a:r>
            <a:r>
              <a:rPr lang="en-US" altLang="en-US" sz="2800" dirty="0"/>
              <a:t>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Same as </a:t>
            </a:r>
            <a:r>
              <a:rPr lang="en-US" altLang="en-US" sz="2800" b="1" dirty="0"/>
              <a:t>step</a:t>
            </a:r>
            <a:r>
              <a:rPr lang="en-US" altLang="en-US" sz="2800" dirty="0"/>
              <a:t> except this doesn’t step into functions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print</a:t>
            </a:r>
            <a:r>
              <a:rPr lang="en-US" altLang="en-US" sz="2800" dirty="0"/>
              <a:t> </a:t>
            </a:r>
            <a:r>
              <a:rPr lang="en-US" altLang="en-US" sz="2800" i="1" dirty="0"/>
              <a:t>E</a:t>
            </a:r>
            <a:r>
              <a:rPr lang="en-US" altLang="en-US" sz="2800" dirty="0"/>
              <a:t>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Prints the value of any variable in your program when you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are at a breakpoint, where </a:t>
            </a:r>
            <a:r>
              <a:rPr lang="en-US" altLang="en-US" sz="2800" i="1" dirty="0"/>
              <a:t>E</a:t>
            </a:r>
            <a:r>
              <a:rPr lang="en-US" altLang="en-US" sz="2800" dirty="0"/>
              <a:t> is the name of the variable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you want to print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print/x 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i.e</a:t>
            </a:r>
            <a:r>
              <a:rPr lang="en-US" altLang="en-US" sz="2800" dirty="0"/>
              <a:t> p/x S_IFREG where x is the hex value), other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options include: d (decimal), o (octal), t(two - binary), etc.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 dirty="0"/>
              <a:t> </a:t>
            </a:r>
          </a:p>
          <a:p>
            <a:pPr marL="73496" indent="-73496" eaLnBrk="1" hangingPunct="1">
              <a:lnSpc>
                <a:spcPct val="8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76" y="14661"/>
            <a:ext cx="8694539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Gdb</a:t>
            </a:r>
            <a:r>
              <a:rPr lang="en-US" altLang="en-US" sz="4464" dirty="0"/>
              <a:t> commands cont.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698776" y="1087157"/>
            <a:ext cx="8919270" cy="6324600"/>
          </a:xfrm>
        </p:spPr>
        <p:txBody>
          <a:bodyPr/>
          <a:lstStyle/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/>
              <a:t> </a:t>
            </a: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help</a:t>
            </a:r>
            <a:r>
              <a:rPr lang="en-US" altLang="en-US" sz="2800" dirty="0"/>
              <a:t> </a:t>
            </a:r>
            <a:r>
              <a:rPr lang="en-US" altLang="en-US" sz="2800" i="1" dirty="0"/>
              <a:t>command</a:t>
            </a:r>
            <a:r>
              <a:rPr lang="en-US" altLang="en-US" sz="2800" dirty="0"/>
              <a:t>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Gives you more information about any command or all if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you leave out command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quit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dirty="0"/>
              <a:t>   When time to exit </a:t>
            </a:r>
            <a:r>
              <a:rPr lang="en-US" altLang="en-US" sz="2800" dirty="0" err="1"/>
              <a:t>gdb</a:t>
            </a:r>
            <a:endParaRPr lang="en-US" altLang="en-US" sz="2800" dirty="0"/>
          </a:p>
          <a:p>
            <a:pPr marL="73496" indent="-73496" eaLnBrk="1" hangingPunct="1">
              <a:lnSpc>
                <a:spcPct val="80000"/>
              </a:lnSpc>
              <a:defRPr/>
            </a:pPr>
            <a:endParaRPr lang="en-US" altLang="en-US" sz="2800" dirty="0"/>
          </a:p>
          <a:p>
            <a:pPr marL="73496" indent="-73496" eaLnBrk="1" hangingPunct="1">
              <a:lnSpc>
                <a:spcPct val="80000"/>
              </a:lnSpc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37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496" y="2348399"/>
            <a:ext cx="8567632" cy="1620430"/>
          </a:xfrm>
        </p:spPr>
        <p:txBody>
          <a:bodyPr anchor="ctr"/>
          <a:lstStyle/>
          <a:p>
            <a:pPr eaLnBrk="1" hangingPunct="1"/>
            <a:r>
              <a:rPr lang="en-US" altLang="en-US" sz="4850" dirty="0"/>
              <a:t>4-UNIX Tools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464" y="4283815"/>
            <a:ext cx="7055697" cy="1931917"/>
          </a:xfrm>
        </p:spPr>
        <p:txBody>
          <a:bodyPr/>
          <a:lstStyle/>
          <a:p>
            <a:pPr eaLnBrk="1" hangingPunct="1"/>
            <a:r>
              <a:rPr lang="en-US" altLang="en-US" sz="3527" dirty="0"/>
              <a:t>The End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1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b="1" dirty="0" err="1"/>
              <a:t>chmod</a:t>
            </a:r>
            <a:r>
              <a:rPr lang="en-US" dirty="0"/>
              <a:t> Command  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52" y="1546090"/>
            <a:ext cx="9401573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/>
              <a:t>chmod</a:t>
            </a:r>
            <a:r>
              <a:rPr lang="en-US" sz="3200" dirty="0"/>
              <a:t> - change the access permissions </a:t>
            </a:r>
          </a:p>
          <a:p>
            <a:pPr marL="0" indent="0">
              <a:buNone/>
            </a:pPr>
            <a:r>
              <a:rPr lang="en-US" sz="3200" dirty="0"/>
              <a:t>                to file system objects like files and directories.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Syntax:   </a:t>
            </a:r>
            <a:r>
              <a:rPr lang="en-US" sz="3200" dirty="0" err="1"/>
              <a:t>chmod</a:t>
            </a:r>
            <a:r>
              <a:rPr lang="en-US" sz="3200" dirty="0"/>
              <a:t> </a:t>
            </a:r>
            <a:r>
              <a:rPr lang="en-US" sz="3200" i="1" dirty="0"/>
              <a:t>options permissions filename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Two Examples: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chmod</a:t>
            </a:r>
            <a:r>
              <a:rPr lang="en-US" sz="3200" dirty="0"/>
              <a:t> 754 </a:t>
            </a:r>
            <a:r>
              <a:rPr lang="en-US" sz="3200" dirty="0" err="1"/>
              <a:t>myfile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chmod</a:t>
            </a:r>
            <a:r>
              <a:rPr lang="en-US" sz="3200" dirty="0"/>
              <a:t> </a:t>
            </a:r>
            <a:r>
              <a:rPr lang="en-US" sz="3200" dirty="0" err="1"/>
              <a:t>u+rwx,g+rx,o+r</a:t>
            </a:r>
            <a:r>
              <a:rPr lang="en-US" sz="3200" dirty="0"/>
              <a:t> </a:t>
            </a:r>
            <a:r>
              <a:rPr lang="en-US" sz="3200" dirty="0" err="1"/>
              <a:t>myfile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(The two commands are equivalent.)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9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b="1" dirty="0"/>
              <a:t>diff</a:t>
            </a:r>
            <a:r>
              <a:rPr lang="en-US" dirty="0"/>
              <a:t> Command  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52" y="1583425"/>
            <a:ext cx="8694539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	- report the difference between 2 text files</a:t>
            </a:r>
          </a:p>
          <a:p>
            <a:pPr marL="0" indent="0">
              <a:buNone/>
            </a:pPr>
            <a:r>
              <a:rPr lang="en-US" sz="3200" dirty="0"/>
              <a:t>           compare files line by line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Syntax:   diff </a:t>
            </a:r>
            <a:r>
              <a:rPr lang="en-US" sz="3200" i="1" dirty="0"/>
              <a:t>options</a:t>
            </a:r>
            <a:r>
              <a:rPr lang="en-US" sz="3200" dirty="0"/>
              <a:t> filenames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  diff file1 file2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2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</a:t>
            </a:r>
            <a:r>
              <a:rPr lang="en-US" dirty="0"/>
              <a:t>  Command - UNIX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2" y="1875642"/>
            <a:ext cx="8694539" cy="479654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find		search for files in a directory hierarchy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Syntax:  find </a:t>
            </a:r>
            <a:r>
              <a:rPr lang="en-US" sz="3200" i="1" dirty="0"/>
              <a:t>options</a:t>
            </a:r>
            <a:r>
              <a:rPr lang="en-US" sz="3200" dirty="0"/>
              <a:t> path expressions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  find  *4*</a:t>
            </a:r>
          </a:p>
          <a:p>
            <a:pPr marL="0" indent="0">
              <a:buNone/>
            </a:pPr>
            <a:r>
              <a:rPr lang="en-US" sz="3200" dirty="0"/>
              <a:t>		  Would find all the filenames in the</a:t>
            </a:r>
          </a:p>
          <a:p>
            <a:pPr marL="0" indent="0">
              <a:buNone/>
            </a:pPr>
            <a:r>
              <a:rPr lang="en-US" sz="3200" dirty="0"/>
              <a:t>		  current directory that contain the </a:t>
            </a:r>
          </a:p>
          <a:p>
            <a:pPr marL="0" indent="0">
              <a:buNone/>
            </a:pPr>
            <a:r>
              <a:rPr lang="en-US" sz="3200" dirty="0"/>
              <a:t>                  character “4”.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3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122237"/>
            <a:ext cx="8694539" cy="1461188"/>
          </a:xfrm>
        </p:spPr>
        <p:txBody>
          <a:bodyPr/>
          <a:lstStyle/>
          <a:p>
            <a:r>
              <a:rPr lang="en-US" b="1" dirty="0"/>
              <a:t>finger </a:t>
            </a:r>
            <a:r>
              <a:rPr lang="en-US" dirty="0"/>
              <a:t>Command</a:t>
            </a:r>
            <a:r>
              <a:rPr lang="en-US" b="1" dirty="0"/>
              <a:t> </a:t>
            </a:r>
            <a:r>
              <a:rPr lang="en-US" dirty="0"/>
              <a:t>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029" y="1658728"/>
            <a:ext cx="9602596" cy="554921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finger	displays information about the system</a:t>
            </a:r>
          </a:p>
          <a:p>
            <a:pPr marL="0" indent="0">
              <a:buNone/>
            </a:pPr>
            <a:r>
              <a:rPr lang="en-US" sz="3200" dirty="0"/>
              <a:t>                users. This tool is generally used by system</a:t>
            </a:r>
          </a:p>
          <a:p>
            <a:pPr marL="0" indent="0">
              <a:buNone/>
            </a:pPr>
            <a:r>
              <a:rPr lang="en-US" sz="3200" dirty="0"/>
              <a:t> 		administrators.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Example: </a:t>
            </a:r>
            <a:r>
              <a:rPr lang="en-US" sz="3200" dirty="0">
                <a:solidFill>
                  <a:srgbClr val="FF0000"/>
                </a:solidFill>
              </a:rPr>
              <a:t>Not available to us on the Coding computers.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-[</a:t>
            </a:r>
            <a:r>
              <a:rPr lang="en-US" sz="3200" dirty="0" err="1"/>
              <a:t>bielr@athena</a:t>
            </a:r>
            <a:r>
              <a:rPr lang="en-US" sz="3200" dirty="0"/>
              <a:t> ~]&gt; finger</a:t>
            </a:r>
          </a:p>
          <a:p>
            <a:pPr marL="0" indent="0">
              <a:buNone/>
            </a:pPr>
            <a:r>
              <a:rPr lang="en-US" sz="2000" dirty="0"/>
              <a:t>Login         Name                  </a:t>
            </a:r>
            <a:r>
              <a:rPr lang="en-US" sz="2000" dirty="0" err="1"/>
              <a:t>Tty</a:t>
            </a:r>
            <a:r>
              <a:rPr lang="en-US" sz="2000" dirty="0"/>
              <a:t>      Idle      Login Time     Office     </a:t>
            </a:r>
            <a:r>
              <a:rPr lang="en-US" sz="2000" dirty="0" err="1"/>
              <a:t>Office</a:t>
            </a:r>
            <a:r>
              <a:rPr lang="en-US" sz="2000" dirty="0"/>
              <a:t> Phone</a:t>
            </a:r>
          </a:p>
          <a:p>
            <a:pPr marL="0" indent="0">
              <a:buNone/>
            </a:pPr>
            <a:r>
              <a:rPr lang="en-US" sz="2000" dirty="0" err="1"/>
              <a:t>bielr</a:t>
            </a:r>
            <a:r>
              <a:rPr lang="en-US" sz="2000" dirty="0"/>
              <a:t>          Ruthann Biel      pts/1               Sep  9 07:37   (10.114.2.69)</a:t>
            </a:r>
          </a:p>
          <a:p>
            <a:pPr marL="0" indent="0">
              <a:buNone/>
            </a:pPr>
            <a:r>
              <a:rPr lang="en-US" sz="2000" dirty="0" err="1"/>
              <a:t>boudreat</a:t>
            </a:r>
            <a:r>
              <a:rPr lang="en-US" sz="2000" dirty="0"/>
              <a:t>  Troy Boudreau  *pts/6   7:18  Sep  4 13:48   (destroyer.troyspaws.com)</a:t>
            </a:r>
          </a:p>
          <a:p>
            <a:pPr marL="0" indent="0">
              <a:buNone/>
            </a:pPr>
            <a:r>
              <a:rPr lang="en-US" sz="2000" dirty="0" err="1"/>
              <a:t>lynne</a:t>
            </a:r>
            <a:r>
              <a:rPr lang="en-US" sz="2000" dirty="0"/>
              <a:t>         Lynne </a:t>
            </a:r>
            <a:r>
              <a:rPr lang="en-US" sz="2000" dirty="0" err="1"/>
              <a:t>Koropp</a:t>
            </a:r>
            <a:r>
              <a:rPr lang="en-US" sz="2000" dirty="0"/>
              <a:t>    pts/2        39  Sep  9 07:01   (10.114.16.82)</a:t>
            </a:r>
          </a:p>
          <a:p>
            <a:pPr marL="0" indent="0">
              <a:buNone/>
            </a:pPr>
            <a:r>
              <a:rPr lang="en-US" sz="2000" dirty="0" err="1"/>
              <a:t>puriys</a:t>
            </a:r>
            <a:r>
              <a:rPr lang="en-US" sz="2000" dirty="0"/>
              <a:t>        Sergey </a:t>
            </a:r>
            <a:r>
              <a:rPr lang="en-US" sz="2000" dirty="0" err="1"/>
              <a:t>Puriy</a:t>
            </a:r>
            <a:r>
              <a:rPr lang="en-US" sz="2000" dirty="0"/>
              <a:t>      pts/0   19:33  Sep  8 08:06   (162.119.128.144)</a:t>
            </a:r>
          </a:p>
          <a:p>
            <a:pPr marL="0" indent="0">
              <a:buNone/>
            </a:pPr>
            <a:r>
              <a:rPr lang="en-US" sz="2000" dirty="0" err="1"/>
              <a:t>thaova</a:t>
            </a:r>
            <a:r>
              <a:rPr lang="en-US" sz="2000" dirty="0"/>
              <a:t>       </a:t>
            </a:r>
            <a:r>
              <a:rPr lang="en-US" sz="2000" dirty="0" err="1"/>
              <a:t>Vang</a:t>
            </a:r>
            <a:r>
              <a:rPr lang="en-US" sz="2000" dirty="0"/>
              <a:t> Thao         pts/10   7:31  Sep  8 18:21   (c-73-242-66-9.hsd1.wi.comcast.net)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z="1400" smtClean="0"/>
              <a:pPr>
                <a:defRPr/>
              </a:pPr>
              <a:t>7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947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122237"/>
            <a:ext cx="8694539" cy="1461188"/>
          </a:xfrm>
        </p:spPr>
        <p:txBody>
          <a:bodyPr/>
          <a:lstStyle/>
          <a:p>
            <a:r>
              <a:rPr lang="en-US" b="1" dirty="0"/>
              <a:t>who </a:t>
            </a:r>
            <a:r>
              <a:rPr lang="en-US" dirty="0"/>
              <a:t>Command</a:t>
            </a:r>
            <a:r>
              <a:rPr lang="en-US" b="1" dirty="0"/>
              <a:t> </a:t>
            </a:r>
            <a:r>
              <a:rPr lang="en-US" dirty="0"/>
              <a:t>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47" y="1583425"/>
            <a:ext cx="9124565" cy="5549212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who	   - show who is logged on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0" indent="0">
              <a:buNone/>
            </a:pPr>
            <a:r>
              <a:rPr lang="en-US" sz="3200" dirty="0"/>
              <a:t>[bielr@ecs-pa-coding1 csc60]$ who</a:t>
            </a:r>
          </a:p>
          <a:p>
            <a:pPr marL="0" indent="0">
              <a:buNone/>
            </a:pPr>
            <a:r>
              <a:rPr lang="en-US" sz="2400" dirty="0" err="1"/>
              <a:t>ethantrinh</a:t>
            </a:r>
            <a:r>
              <a:rPr lang="en-US" sz="2400" dirty="0"/>
              <a:t> pts/1        2021-08-25 10:36 (floydpepper.ecs.csus.edu)</a:t>
            </a:r>
          </a:p>
          <a:p>
            <a:pPr marL="0" indent="0">
              <a:buNone/>
            </a:pPr>
            <a:r>
              <a:rPr lang="en-US" sz="2400" dirty="0" err="1"/>
              <a:t>bielr</a:t>
            </a:r>
            <a:r>
              <a:rPr lang="en-US" sz="2400" dirty="0"/>
              <a:t>    pts/2        2021-08-25 10:48 (10.114.0.86)</a:t>
            </a:r>
          </a:p>
          <a:p>
            <a:pPr marL="0" indent="0">
              <a:buNone/>
            </a:pPr>
            <a:r>
              <a:rPr lang="en-US" sz="3200" dirty="0"/>
              <a:t>[bielr@ecs-pa-coding1 csc60]$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z="1400" smtClean="0"/>
              <a:pPr>
                <a:defRPr/>
              </a:pPr>
              <a:t>8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947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122237"/>
            <a:ext cx="8694539" cy="1461188"/>
          </a:xfrm>
        </p:spPr>
        <p:txBody>
          <a:bodyPr/>
          <a:lstStyle/>
          <a:p>
            <a:r>
              <a:rPr lang="en-US" b="1" dirty="0"/>
              <a:t>w </a:t>
            </a:r>
            <a:r>
              <a:rPr lang="en-US" dirty="0"/>
              <a:t>Command</a:t>
            </a:r>
            <a:r>
              <a:rPr lang="en-US" b="1" dirty="0"/>
              <a:t> </a:t>
            </a:r>
            <a:r>
              <a:rPr lang="en-US" dirty="0"/>
              <a:t>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47" y="1583425"/>
            <a:ext cx="9124565" cy="5549212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W   - show who is logged on. </a:t>
            </a:r>
          </a:p>
          <a:p>
            <a:pPr marL="0" indent="0">
              <a:buNone/>
            </a:pPr>
            <a:r>
              <a:rPr lang="en-US" sz="3200" i="1" dirty="0"/>
              <a:t>	Information presented differently from </a:t>
            </a:r>
          </a:p>
          <a:p>
            <a:pPr marL="0" indent="0">
              <a:buNone/>
            </a:pPr>
            <a:r>
              <a:rPr lang="en-US" sz="3200" i="1" dirty="0"/>
              <a:t>	the </a:t>
            </a:r>
            <a:r>
              <a:rPr lang="en-US" sz="3200" b="1" i="1" dirty="0"/>
              <a:t>who</a:t>
            </a:r>
            <a:r>
              <a:rPr lang="en-US" sz="3200" i="1" dirty="0"/>
              <a:t> command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0" indent="0">
              <a:buNone/>
            </a:pPr>
            <a:r>
              <a:rPr lang="en-US" sz="3200" dirty="0"/>
              <a:t>[bielr@ecs-pa-coding1 csc60]$ w</a:t>
            </a:r>
          </a:p>
          <a:p>
            <a:pPr marL="0" indent="0">
              <a:buNone/>
            </a:pPr>
            <a:r>
              <a:rPr lang="en-US" sz="2400" dirty="0"/>
              <a:t> 13:48:45 up 69 days,  1:16,  2 users,  load average: 0.00, 0.01, 0.05</a:t>
            </a:r>
          </a:p>
          <a:p>
            <a:pPr marL="0" indent="0">
              <a:buNone/>
            </a:pPr>
            <a:r>
              <a:rPr lang="en-US" sz="2400" dirty="0"/>
              <a:t>USER     TTY      FROM             LOGIN@   IDLE   JCPU   PCPU WHAT</a:t>
            </a:r>
          </a:p>
          <a:p>
            <a:pPr marL="0" indent="0">
              <a:buNone/>
            </a:pPr>
            <a:r>
              <a:rPr lang="en-US" sz="2400" dirty="0" err="1"/>
              <a:t>bielr</a:t>
            </a:r>
            <a:r>
              <a:rPr lang="en-US" sz="2400" dirty="0"/>
              <a:t>    pts/0    10.114.0.86      13:46      5.00s    0.00s  </a:t>
            </a:r>
            <a:r>
              <a:rPr lang="en-US" sz="2400" dirty="0" err="1"/>
              <a:t>0.00s</a:t>
            </a:r>
            <a:r>
              <a:rPr lang="en-US" sz="2400" dirty="0"/>
              <a:t> w</a:t>
            </a:r>
          </a:p>
          <a:p>
            <a:pPr marL="0" indent="0">
              <a:buNone/>
            </a:pPr>
            <a:r>
              <a:rPr lang="en-US" sz="2400" dirty="0" err="1"/>
              <a:t>bielr</a:t>
            </a:r>
            <a:r>
              <a:rPr lang="en-US" sz="2400" dirty="0"/>
              <a:t>    pts/2    10.114.0.86      10:48      2:36m  0.00s  </a:t>
            </a:r>
            <a:r>
              <a:rPr lang="en-US" sz="2400" dirty="0" err="1"/>
              <a:t>0.00s</a:t>
            </a:r>
            <a:r>
              <a:rPr lang="en-US" sz="2400" dirty="0"/>
              <a:t> -bash</a:t>
            </a:r>
          </a:p>
          <a:p>
            <a:pPr marL="0" indent="0">
              <a:buNone/>
            </a:pPr>
            <a:r>
              <a:rPr lang="en-US" sz="3200" dirty="0"/>
              <a:t>[bielr@ecs-pa-coding1 csc60]$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z="1400" smtClean="0"/>
              <a:pPr>
                <a:defRPr/>
              </a:pPr>
              <a:t>9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16479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8804</TotalTime>
  <Words>2184</Words>
  <Application>Microsoft Office PowerPoint</Application>
  <PresentationFormat>Custom</PresentationFormat>
  <Paragraphs>339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StarSymbol</vt:lpstr>
      <vt:lpstr>Times New Roman</vt:lpstr>
      <vt:lpstr>Trebuchet MS</vt:lpstr>
      <vt:lpstr>Wingdings</vt:lpstr>
      <vt:lpstr>1_Office Theme</vt:lpstr>
      <vt:lpstr>4-UNIX Tools</vt:lpstr>
      <vt:lpstr>grep Command  – UNIX</vt:lpstr>
      <vt:lpstr>grep Command  examples</vt:lpstr>
      <vt:lpstr>chmod Command  – UNIX</vt:lpstr>
      <vt:lpstr>diff Command  – UNIX</vt:lpstr>
      <vt:lpstr>find  Command - UNIX </vt:lpstr>
      <vt:lpstr>finger Command – UNIX</vt:lpstr>
      <vt:lpstr>who Command – UNIX</vt:lpstr>
      <vt:lpstr>w Command – UNIX</vt:lpstr>
      <vt:lpstr> CSC-60   More about vi</vt:lpstr>
      <vt:lpstr>Why Yellow highlight </vt:lpstr>
      <vt:lpstr>Simple vi editing commands</vt:lpstr>
      <vt:lpstr>Cutting text in Vi</vt:lpstr>
      <vt:lpstr>Cutting  &amp; Yanking Text in Vi</vt:lpstr>
      <vt:lpstr>Copy/Yank  &amp; Put Text in Vi</vt:lpstr>
      <vt:lpstr>Vim Editor</vt:lpstr>
      <vt:lpstr>Vi string/search</vt:lpstr>
      <vt:lpstr>Vi string/search</vt:lpstr>
      <vt:lpstr>Vi string/search</vt:lpstr>
      <vt:lpstr>Standardizing your indentation</vt:lpstr>
      <vt:lpstr>CSC-60 Compilation</vt:lpstr>
      <vt:lpstr>What is gcc?</vt:lpstr>
      <vt:lpstr>Program Development and Using gcc</vt:lpstr>
      <vt:lpstr>1 of 3 Stages of Compilation</vt:lpstr>
      <vt:lpstr>2 of 3 Stages of Compilation</vt:lpstr>
      <vt:lpstr>3 of 3 Stages of Compilation</vt:lpstr>
      <vt:lpstr>Gcc example:</vt:lpstr>
      <vt:lpstr>Gcc example - Alternative:</vt:lpstr>
      <vt:lpstr>man gcc:  Information from the source</vt:lpstr>
      <vt:lpstr>CSC-60 Debugging </vt:lpstr>
      <vt:lpstr>What is gdb? </vt:lpstr>
      <vt:lpstr>Using gdb:</vt:lpstr>
      <vt:lpstr>Useful gdb commands</vt:lpstr>
      <vt:lpstr>Gdb commands cont.</vt:lpstr>
      <vt:lpstr>Gdb commands cont.</vt:lpstr>
      <vt:lpstr>4-UNIX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Tools</dc:title>
  <dc:creator>Doan Nguyen</dc:creator>
  <cp:lastModifiedBy>Biel, Ruthann</cp:lastModifiedBy>
  <cp:revision>201</cp:revision>
  <cp:lastPrinted>2017-09-15T15:40:19Z</cp:lastPrinted>
  <dcterms:modified xsi:type="dcterms:W3CDTF">2022-09-20T16:56:25Z</dcterms:modified>
</cp:coreProperties>
</file>