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3"/>
  </p:notesMasterIdLst>
  <p:sldIdLst>
    <p:sldId id="257" r:id="rId2"/>
    <p:sldId id="258" r:id="rId3"/>
    <p:sldId id="260" r:id="rId4"/>
    <p:sldId id="297" r:id="rId5"/>
    <p:sldId id="282" r:id="rId6"/>
    <p:sldId id="283" r:id="rId7"/>
    <p:sldId id="284" r:id="rId8"/>
    <p:sldId id="285" r:id="rId9"/>
    <p:sldId id="290" r:id="rId10"/>
    <p:sldId id="286" r:id="rId11"/>
    <p:sldId id="287" r:id="rId12"/>
    <p:sldId id="288" r:id="rId13"/>
    <p:sldId id="289" r:id="rId14"/>
    <p:sldId id="302" r:id="rId15"/>
    <p:sldId id="303" r:id="rId16"/>
    <p:sldId id="298" r:id="rId17"/>
    <p:sldId id="261" r:id="rId18"/>
    <p:sldId id="262" r:id="rId19"/>
    <p:sldId id="263" r:id="rId20"/>
    <p:sldId id="264" r:id="rId21"/>
    <p:sldId id="265" r:id="rId22"/>
    <p:sldId id="308" r:id="rId23"/>
    <p:sldId id="305" r:id="rId24"/>
    <p:sldId id="306" r:id="rId25"/>
    <p:sldId id="307" r:id="rId26"/>
    <p:sldId id="299" r:id="rId27"/>
    <p:sldId id="266" r:id="rId28"/>
    <p:sldId id="267" r:id="rId29"/>
    <p:sldId id="293" r:id="rId30"/>
    <p:sldId id="269" r:id="rId31"/>
    <p:sldId id="294" r:id="rId32"/>
    <p:sldId id="301" r:id="rId33"/>
    <p:sldId id="271" r:id="rId34"/>
    <p:sldId id="295" r:id="rId35"/>
    <p:sldId id="275" r:id="rId36"/>
    <p:sldId id="276" r:id="rId37"/>
    <p:sldId id="277" r:id="rId38"/>
    <p:sldId id="309" r:id="rId39"/>
    <p:sldId id="279" r:id="rId40"/>
    <p:sldId id="280" r:id="rId41"/>
    <p:sldId id="292" r:id="rId4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97" d="100"/>
          <a:sy n="97" d="100"/>
        </p:scale>
        <p:origin x="144" y="77"/>
      </p:cViewPr>
      <p:guideLst/>
    </p:cSldViewPr>
  </p:slideViewPr>
  <p:notesTextViewPr>
    <p:cViewPr>
      <p:scale>
        <a:sx n="3" d="2"/>
        <a:sy n="3" d="2"/>
      </p:scale>
      <p:origin x="0" y="0"/>
    </p:cViewPr>
  </p:notesTextViewPr>
  <p:sorterViewPr>
    <p:cViewPr>
      <p:scale>
        <a:sx n="100" d="100"/>
        <a:sy n="100" d="100"/>
      </p:scale>
      <p:origin x="0" y="-131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8A30FB3-6840-4966-B5A1-9328EC2CBD2A}" type="datetimeFigureOut">
              <a:rPr lang="en-US" smtClean="0"/>
              <a:t>2/23/2023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F14470C-EB64-4A2B-9318-3EB73F8A7F42}" type="slidenum">
              <a:rPr lang="en-US" smtClean="0"/>
              <a:t>‹#›</a:t>
            </a:fld>
            <a:endParaRPr lang="en-US"/>
          </a:p>
        </p:txBody>
      </p:sp>
    </p:spTree>
    <p:extLst>
      <p:ext uri="{BB962C8B-B14F-4D97-AF65-F5344CB8AC3E}">
        <p14:creationId xmlns:p14="http://schemas.microsoft.com/office/powerpoint/2010/main" val="226406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in  csc60/</a:t>
            </a:r>
            <a:r>
              <a:rPr lang="en-US" dirty="0" err="1"/>
              <a:t>ClassExamples</a:t>
            </a:r>
            <a:r>
              <a:rPr lang="en-US" dirty="0"/>
              <a:t>/power2</a:t>
            </a:r>
          </a:p>
        </p:txBody>
      </p:sp>
      <p:sp>
        <p:nvSpPr>
          <p:cNvPr id="4" name="Slide Number Placeholder 3"/>
          <p:cNvSpPr>
            <a:spLocks noGrp="1"/>
          </p:cNvSpPr>
          <p:nvPr>
            <p:ph type="sldNum" sz="quarter" idx="10"/>
          </p:nvPr>
        </p:nvSpPr>
        <p:spPr/>
        <p:txBody>
          <a:bodyPr/>
          <a:lstStyle/>
          <a:p>
            <a:fld id="{4F14470C-EB64-4A2B-9318-3EB73F8A7F42}" type="slidenum">
              <a:rPr lang="en-US" smtClean="0"/>
              <a:t>10</a:t>
            </a:fld>
            <a:endParaRPr lang="en-US"/>
          </a:p>
        </p:txBody>
      </p:sp>
    </p:spTree>
    <p:extLst>
      <p:ext uri="{BB962C8B-B14F-4D97-AF65-F5344CB8AC3E}">
        <p14:creationId xmlns:p14="http://schemas.microsoft.com/office/powerpoint/2010/main" val="363732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SC25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499"/>
            </a:lvl1pPr>
          </a:lstStyle>
          <a:p>
            <a:r>
              <a:rPr lang="en-US"/>
              <a:t>Click to edit Master title style</a:t>
            </a:r>
          </a:p>
        </p:txBody>
      </p:sp>
      <p:sp>
        <p:nvSpPr>
          <p:cNvPr id="3" name="Subtitle 2"/>
          <p:cNvSpPr>
            <a:spLocks noGrp="1"/>
          </p:cNvSpPr>
          <p:nvPr>
            <p:ph type="subTitle" idx="1"/>
          </p:nvPr>
        </p:nvSpPr>
        <p:spPr>
          <a:xfrm>
            <a:off x="1524000" y="3602039"/>
            <a:ext cx="9144000" cy="1655762"/>
          </a:xfrm>
        </p:spPr>
        <p:txBody>
          <a:bodyPr/>
          <a:lstStyle>
            <a:lvl1pPr marL="0" indent="0" algn="ctr">
              <a:buNone/>
              <a:defRPr sz="1800"/>
            </a:lvl1pPr>
            <a:lvl2pPr marL="342865" indent="0" algn="ctr">
              <a:buNone/>
              <a:defRPr sz="1499"/>
            </a:lvl2pPr>
            <a:lvl3pPr marL="685729" indent="0" algn="ctr">
              <a:buNone/>
              <a:defRPr sz="1350"/>
            </a:lvl3pPr>
            <a:lvl4pPr marL="1028593" indent="0" algn="ctr">
              <a:buNone/>
              <a:defRPr sz="1200"/>
            </a:lvl4pPr>
            <a:lvl5pPr marL="1371458" indent="0" algn="ctr">
              <a:buNone/>
              <a:defRPr sz="1200"/>
            </a:lvl5pPr>
            <a:lvl6pPr marL="1714322" indent="0" algn="ctr">
              <a:buNone/>
              <a:defRPr sz="1200"/>
            </a:lvl6pPr>
            <a:lvl7pPr marL="2057187" indent="0" algn="ctr">
              <a:buNone/>
              <a:defRPr sz="1200"/>
            </a:lvl7pPr>
            <a:lvl8pPr marL="2400051" indent="0" algn="ctr">
              <a:buNone/>
              <a:defRPr sz="1200"/>
            </a:lvl8pPr>
            <a:lvl9pPr marL="2742915"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998">
                <a:cs typeface="+mn-cs"/>
              </a:defRPr>
            </a:lvl1pPr>
          </a:lstStyle>
          <a:p>
            <a:pPr>
              <a:defRPr/>
            </a:pPr>
            <a:fld id="{B3CAFF67-6B97-4A19-9413-6CC77AD5CA67}" type="slidenum">
              <a:rPr lang="en-US" altLang="en-US" smtClean="0"/>
              <a:pPr>
                <a:defRPr/>
              </a:pPr>
              <a:t>‹#›</a:t>
            </a:fld>
            <a:endParaRPr lang="en-US" altLang="en-US" dirty="0"/>
          </a:p>
        </p:txBody>
      </p:sp>
    </p:spTree>
    <p:extLst>
      <p:ext uri="{BB962C8B-B14F-4D97-AF65-F5344CB8AC3E}">
        <p14:creationId xmlns:p14="http://schemas.microsoft.com/office/powerpoint/2010/main" val="3445952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rtlCol="0">
            <a:normAutofit/>
          </a:bodyPr>
          <a:lstStyle>
            <a:lvl1pPr marL="0" indent="0">
              <a:buNone/>
              <a:defRPr sz="2400"/>
            </a:lvl1pPr>
            <a:lvl2pPr marL="342865" indent="0">
              <a:buNone/>
              <a:defRPr sz="2100"/>
            </a:lvl2pPr>
            <a:lvl3pPr marL="685729" indent="0">
              <a:buNone/>
              <a:defRPr sz="1800"/>
            </a:lvl3pPr>
            <a:lvl4pPr marL="1028593" indent="0">
              <a:buNone/>
              <a:defRPr sz="1499"/>
            </a:lvl4pPr>
            <a:lvl5pPr marL="1371458" indent="0">
              <a:buNone/>
              <a:defRPr sz="1499"/>
            </a:lvl5pPr>
            <a:lvl6pPr marL="1714322" indent="0">
              <a:buNone/>
              <a:defRPr sz="1499"/>
            </a:lvl6pPr>
            <a:lvl7pPr marL="2057187" indent="0">
              <a:buNone/>
              <a:defRPr sz="1499"/>
            </a:lvl7pPr>
            <a:lvl8pPr marL="2400051" indent="0">
              <a:buNone/>
              <a:defRPr sz="1499"/>
            </a:lvl8pPr>
            <a:lvl9pPr marL="2742915" indent="0">
              <a:buNone/>
              <a:defRPr sz="1499"/>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65" indent="0">
              <a:buNone/>
              <a:defRPr sz="1050"/>
            </a:lvl2pPr>
            <a:lvl3pPr marL="685729" indent="0">
              <a:buNone/>
              <a:defRPr sz="900"/>
            </a:lvl3pPr>
            <a:lvl4pPr marL="1028593" indent="0">
              <a:buNone/>
              <a:defRPr sz="750"/>
            </a:lvl4pPr>
            <a:lvl5pPr marL="1371458" indent="0">
              <a:buNone/>
              <a:defRPr sz="750"/>
            </a:lvl5pPr>
            <a:lvl6pPr marL="1714322" indent="0">
              <a:buNone/>
              <a:defRPr sz="750"/>
            </a:lvl6pPr>
            <a:lvl7pPr marL="2057187" indent="0">
              <a:buNone/>
              <a:defRPr sz="750"/>
            </a:lvl7pPr>
            <a:lvl8pPr marL="2400051" indent="0">
              <a:buNone/>
              <a:defRPr sz="750"/>
            </a:lvl8pPr>
            <a:lvl9pPr marL="2742915"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59A0F273-5BE3-4B4F-9458-2CD09E848395}" type="slidenum">
              <a:rPr lang="en-US" altLang="en-US"/>
              <a:pPr>
                <a:defRPr/>
              </a:pPr>
              <a:t>‹#›</a:t>
            </a:fld>
            <a:endParaRPr lang="en-US" altLang="en-US"/>
          </a:p>
        </p:txBody>
      </p:sp>
    </p:spTree>
    <p:extLst>
      <p:ext uri="{BB962C8B-B14F-4D97-AF65-F5344CB8AC3E}">
        <p14:creationId xmlns:p14="http://schemas.microsoft.com/office/powerpoint/2010/main" val="246693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9EE20897-C9B4-42DE-B53C-43D58C458368}" type="slidenum">
              <a:rPr lang="en-US" altLang="en-US"/>
              <a:pPr>
                <a:defRPr/>
              </a:pPr>
              <a:t>‹#›</a:t>
            </a:fld>
            <a:endParaRPr lang="en-US" altLang="en-US"/>
          </a:p>
        </p:txBody>
      </p:sp>
    </p:spTree>
    <p:extLst>
      <p:ext uri="{BB962C8B-B14F-4D97-AF65-F5344CB8AC3E}">
        <p14:creationId xmlns:p14="http://schemas.microsoft.com/office/powerpoint/2010/main" val="1349583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6"/>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6"/>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EEEA8D0C-029C-4445-8585-69DC4BBB4325}" type="slidenum">
              <a:rPr lang="en-US" altLang="en-US"/>
              <a:pPr>
                <a:defRPr/>
              </a:pPr>
              <a:t>‹#›</a:t>
            </a:fld>
            <a:endParaRPr lang="en-US" altLang="en-US"/>
          </a:p>
        </p:txBody>
      </p:sp>
    </p:spTree>
    <p:extLst>
      <p:ext uri="{BB962C8B-B14F-4D97-AF65-F5344CB8AC3E}">
        <p14:creationId xmlns:p14="http://schemas.microsoft.com/office/powerpoint/2010/main" val="4248757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cs typeface="+mn-cs"/>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cs typeface="+mn-cs"/>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cs typeface="+mn-cs"/>
              </a:defRPr>
            </a:lvl1pPr>
          </a:lstStyle>
          <a:p>
            <a:pPr>
              <a:defRPr/>
            </a:pPr>
            <a:fld id="{134A3DDB-F478-4630-9C1E-A97BEAF523A1}" type="slidenum">
              <a:rPr lang="en-US" altLang="en-US"/>
              <a:pPr>
                <a:defRPr/>
              </a:pPr>
              <a:t>‹#›</a:t>
            </a:fld>
            <a:endParaRPr lang="en-US" altLang="en-US"/>
          </a:p>
        </p:txBody>
      </p:sp>
    </p:spTree>
    <p:extLst>
      <p:ext uri="{BB962C8B-B14F-4D97-AF65-F5344CB8AC3E}">
        <p14:creationId xmlns:p14="http://schemas.microsoft.com/office/powerpoint/2010/main" val="2389082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 Horizontal">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a:off x="-203199" y="95250"/>
            <a:ext cx="12192000" cy="1600200"/>
          </a:xfrm>
          <a:prstGeom prst="rect">
            <a:avLst/>
          </a:prstGeom>
          <a:gradFill rotWithShape="1">
            <a:gsLst>
              <a:gs pos="0">
                <a:schemeClr val="tx2">
                  <a:lumMod val="50000"/>
                </a:schemeClr>
              </a:gs>
              <a:gs pos="0">
                <a:schemeClr val="bg1"/>
              </a:gs>
            </a:gsLst>
            <a:lin ang="5400000" scaled="1"/>
          </a:gradFill>
          <a:ln>
            <a:noFill/>
          </a:ln>
          <a:effectLst/>
        </p:spPr>
        <p:txBody>
          <a:bodyPr lIns="0" rIns="0" anchor="ctr">
            <a:normAutofit/>
          </a:bodyPr>
          <a:lstStyle/>
          <a:p>
            <a:pPr eaLnBrk="0" fontAlgn="base" hangingPunct="0">
              <a:spcBef>
                <a:spcPct val="0"/>
              </a:spcBef>
              <a:spcAft>
                <a:spcPct val="0"/>
              </a:spcAft>
              <a:buFont typeface="Wingdings" pitchFamily="2" charset="2"/>
              <a:buNone/>
              <a:defRPr/>
            </a:pPr>
            <a:endParaRPr lang="en-US" sz="2000">
              <a:solidFill>
                <a:prstClr val="black"/>
              </a:solidFill>
              <a:latin typeface="Times New Roman" panose="02020603050405020304" pitchFamily="18" charset="0"/>
              <a:cs typeface="Arial" panose="020B0604020202020204" pitchFamily="34" charset="0"/>
            </a:endParaRPr>
          </a:p>
        </p:txBody>
      </p:sp>
      <p:sp>
        <p:nvSpPr>
          <p:cNvPr id="3" name="Content Placeholder 2"/>
          <p:cNvSpPr>
            <a:spLocks noGrp="1"/>
          </p:cNvSpPr>
          <p:nvPr>
            <p:ph sz="half" idx="1"/>
          </p:nvPr>
        </p:nvSpPr>
        <p:spPr>
          <a:xfrm>
            <a:off x="609600" y="1827215"/>
            <a:ext cx="10972800" cy="2173287"/>
          </a:xfrm>
        </p:spPr>
        <p:txBody>
          <a:bodyPr lIns="0" tIns="0" rIns="0" bIns="0"/>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 y="4229101"/>
            <a:ext cx="10972800" cy="2171700"/>
          </a:xfrm>
        </p:spPr>
        <p:txBody>
          <a:bodyPr lIns="0" tIns="0" rIns="0" bIns="0"/>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1"/>
          <p:cNvSpPr>
            <a:spLocks noGrp="1"/>
          </p:cNvSpPr>
          <p:nvPr>
            <p:ph type="title"/>
          </p:nvPr>
        </p:nvSpPr>
        <p:spPr>
          <a:xfrm>
            <a:off x="609600" y="114301"/>
            <a:ext cx="10972800" cy="1371600"/>
          </a:xfrm>
          <a:noFill/>
        </p:spPr>
        <p:txBody>
          <a:bodyPr lIns="0" tIns="0" rIns="0" bIns="0">
            <a:normAutofit/>
          </a:bodyPr>
          <a:lstStyle>
            <a:lvl1pPr>
              <a:defRPr sz="3999" b="1">
                <a:solidFill>
                  <a:schemeClr val="tx1"/>
                </a:solidFill>
              </a:defRPr>
            </a:lvl1pPr>
          </a:lstStyle>
          <a:p>
            <a:r>
              <a:rPr lang="en-US" dirty="0"/>
              <a:t>Click to edit Master title style</a:t>
            </a:r>
          </a:p>
        </p:txBody>
      </p:sp>
      <p:sp>
        <p:nvSpPr>
          <p:cNvPr id="6" name="Rectangle 4"/>
          <p:cNvSpPr>
            <a:spLocks noGrp="1" noChangeArrowheads="1"/>
          </p:cNvSpPr>
          <p:nvPr>
            <p:ph type="dt" sz="half" idx="10"/>
          </p:nvPr>
        </p:nvSpPr>
        <p:spPr bwMode="auto">
          <a:xfrm>
            <a:off x="609600" y="6400800"/>
            <a:ext cx="24384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gn="l">
              <a:lnSpc>
                <a:spcPct val="100000"/>
              </a:lnSpc>
              <a:spcBef>
                <a:spcPct val="0"/>
              </a:spcBef>
              <a:buClrTx/>
              <a:defRPr sz="900" u="none">
                <a:solidFill>
                  <a:srgbClr val="00563C"/>
                </a:solidFill>
                <a:cs typeface="+mn-cs"/>
              </a:defRPr>
            </a:lvl1pPr>
          </a:lstStyle>
          <a:p>
            <a:pPr>
              <a:defRPr/>
            </a:pPr>
            <a:fld id="{A29F20DE-72E5-44D5-94FE-DA4C1F07B512}" type="datetime1">
              <a:rPr lang="en-US"/>
              <a:pPr>
                <a:defRPr/>
              </a:pPr>
              <a:t>2/23/2023</a:t>
            </a:fld>
            <a:endParaRPr lang="en-US" dirty="0"/>
          </a:p>
        </p:txBody>
      </p:sp>
      <p:sp>
        <p:nvSpPr>
          <p:cNvPr id="7" name="Rectangle 5"/>
          <p:cNvSpPr>
            <a:spLocks noGrp="1" noChangeArrowheads="1"/>
          </p:cNvSpPr>
          <p:nvPr>
            <p:ph type="ftr" sz="quarter" idx="11"/>
          </p:nvPr>
        </p:nvSpPr>
        <p:spPr bwMode="auto">
          <a:xfrm>
            <a:off x="3200400" y="6400800"/>
            <a:ext cx="57912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nSpc>
                <a:spcPct val="100000"/>
              </a:lnSpc>
              <a:spcBef>
                <a:spcPct val="0"/>
              </a:spcBef>
              <a:buClrTx/>
              <a:defRPr sz="900" u="none">
                <a:solidFill>
                  <a:srgbClr val="00563C"/>
                </a:solidFill>
                <a:cs typeface="+mn-cs"/>
              </a:defRPr>
            </a:lvl1pPr>
          </a:lstStyle>
          <a:p>
            <a:pPr>
              <a:defRPr/>
            </a:pPr>
            <a:r>
              <a:rPr lang="en-US"/>
              <a:t>Sacramento State - CSc 25 - Fall 2015</a:t>
            </a:r>
            <a:endParaRPr lang="en-US" dirty="0"/>
          </a:p>
        </p:txBody>
      </p:sp>
      <p:sp>
        <p:nvSpPr>
          <p:cNvPr id="8" name="Rectangle 6"/>
          <p:cNvSpPr>
            <a:spLocks noGrp="1" noChangeArrowheads="1"/>
          </p:cNvSpPr>
          <p:nvPr>
            <p:ph type="sldNum" sz="quarter" idx="12"/>
          </p:nvPr>
        </p:nvSpPr>
        <p:spPr bwMode="auto">
          <a:xfrm>
            <a:off x="9144001" y="6400800"/>
            <a:ext cx="24384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gn="r">
              <a:lnSpc>
                <a:spcPct val="100000"/>
              </a:lnSpc>
              <a:spcBef>
                <a:spcPct val="0"/>
              </a:spcBef>
              <a:buClrTx/>
              <a:defRPr sz="900" u="none">
                <a:solidFill>
                  <a:srgbClr val="00563C"/>
                </a:solidFill>
                <a:cs typeface="+mn-cs"/>
              </a:defRPr>
            </a:lvl1pPr>
          </a:lstStyle>
          <a:p>
            <a:pPr>
              <a:defRPr/>
            </a:pPr>
            <a:fld id="{D6BF93EB-1C27-4463-AB87-A2C24DEC713F}" type="slidenum">
              <a:rPr lang="en-US"/>
              <a:pPr>
                <a:defRPr/>
              </a:pPr>
              <a:t>‹#›</a:t>
            </a:fld>
            <a:endParaRPr lang="en-US" dirty="0"/>
          </a:p>
        </p:txBody>
      </p:sp>
    </p:spTree>
    <p:extLst>
      <p:ext uri="{BB962C8B-B14F-4D97-AF65-F5344CB8AC3E}">
        <p14:creationId xmlns:p14="http://schemas.microsoft.com/office/powerpoint/2010/main" val="308835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cs typeface="+mn-cs"/>
              </a:defRPr>
            </a:lvl1pPr>
          </a:lstStyle>
          <a:p>
            <a:pPr>
              <a:defRPr/>
            </a:pPr>
            <a:endParaRPr lang="en-US" altLang="en-US"/>
          </a:p>
        </p:txBody>
      </p:sp>
      <p:sp>
        <p:nvSpPr>
          <p:cNvPr id="4" name="Footer Placeholder 3"/>
          <p:cNvSpPr>
            <a:spLocks noGrp="1"/>
          </p:cNvSpPr>
          <p:nvPr>
            <p:ph type="ftr" sz="quarter" idx="11"/>
          </p:nvPr>
        </p:nvSpPr>
        <p:spPr/>
        <p:txBody>
          <a:bodyPr/>
          <a:lstStyle>
            <a:lvl1pPr>
              <a:defRPr>
                <a:cs typeface="+mn-cs"/>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sz="998">
                <a:cs typeface="+mn-cs"/>
              </a:defRPr>
            </a:lvl1pPr>
          </a:lstStyle>
          <a:p>
            <a:pPr>
              <a:defRPr/>
            </a:pPr>
            <a:fld id="{834F86E5-40C1-4933-B112-558E868C15C8}" type="slidenum">
              <a:rPr lang="en-US" altLang="en-US" smtClean="0"/>
              <a:pPr>
                <a:defRPr/>
              </a:pPr>
              <a:t>‹#›</a:t>
            </a:fld>
            <a:endParaRPr lang="en-US" altLang="en-US" dirty="0"/>
          </a:p>
        </p:txBody>
      </p:sp>
    </p:spTree>
    <p:extLst>
      <p:ext uri="{BB962C8B-B14F-4D97-AF65-F5344CB8AC3E}">
        <p14:creationId xmlns:p14="http://schemas.microsoft.com/office/powerpoint/2010/main" val="281340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999">
                <a:latin typeface="+mn-lt"/>
              </a:defRPr>
            </a:lvl1pPr>
          </a:lstStyle>
          <a:p>
            <a:r>
              <a:rPr lang="en-US" dirty="0"/>
              <a:t>Click to edit Master title style</a:t>
            </a:r>
          </a:p>
        </p:txBody>
      </p:sp>
      <p:sp>
        <p:nvSpPr>
          <p:cNvPr id="3" name="Content Placeholder 2"/>
          <p:cNvSpPr>
            <a:spLocks noGrp="1"/>
          </p:cNvSpPr>
          <p:nvPr>
            <p:ph idx="1"/>
          </p:nvPr>
        </p:nvSpPr>
        <p:spPr/>
        <p:txBody>
          <a:bodyPr/>
          <a:lstStyle>
            <a:lvl1pPr>
              <a:defRPr sz="3199"/>
            </a:lvl1pPr>
            <a:lvl2pPr>
              <a:defRPr sz="2799"/>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1089">
                <a:cs typeface="+mn-cs"/>
              </a:defRPr>
            </a:lvl1pPr>
          </a:lstStyle>
          <a:p>
            <a:pPr>
              <a:defRPr/>
            </a:pPr>
            <a:fld id="{147B7589-DB2F-4407-9F21-8206E52DC899}" type="slidenum">
              <a:rPr lang="en-US" altLang="en-US" smtClean="0"/>
              <a:pPr>
                <a:defRPr/>
              </a:pPr>
              <a:t>‹#›</a:t>
            </a:fld>
            <a:endParaRPr lang="en-US" altLang="en-US" dirty="0"/>
          </a:p>
        </p:txBody>
      </p:sp>
    </p:spTree>
    <p:extLst>
      <p:ext uri="{BB962C8B-B14F-4D97-AF65-F5344CB8AC3E}">
        <p14:creationId xmlns:p14="http://schemas.microsoft.com/office/powerpoint/2010/main" val="279183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499"/>
            </a:lvl1pPr>
          </a:lstStyle>
          <a:p>
            <a:r>
              <a:rPr lang="en-US"/>
              <a:t>Click to edit Master title style</a:t>
            </a:r>
          </a:p>
        </p:txBody>
      </p:sp>
      <p:sp>
        <p:nvSpPr>
          <p:cNvPr id="3" name="Text Placeholder 2"/>
          <p:cNvSpPr>
            <a:spLocks noGrp="1"/>
          </p:cNvSpPr>
          <p:nvPr>
            <p:ph type="body" idx="1"/>
          </p:nvPr>
        </p:nvSpPr>
        <p:spPr>
          <a:xfrm>
            <a:off x="831851" y="4589466"/>
            <a:ext cx="10515600" cy="1500187"/>
          </a:xfrm>
        </p:spPr>
        <p:txBody>
          <a:bodyPr/>
          <a:lstStyle>
            <a:lvl1pPr marL="0" indent="0">
              <a:buNone/>
              <a:defRPr sz="1800">
                <a:solidFill>
                  <a:schemeClr val="tx1">
                    <a:tint val="75000"/>
                  </a:schemeClr>
                </a:solidFill>
              </a:defRPr>
            </a:lvl1pPr>
            <a:lvl2pPr marL="342865" indent="0">
              <a:buNone/>
              <a:defRPr sz="1499">
                <a:solidFill>
                  <a:schemeClr val="tx1">
                    <a:tint val="75000"/>
                  </a:schemeClr>
                </a:solidFill>
              </a:defRPr>
            </a:lvl2pPr>
            <a:lvl3pPr marL="685729" indent="0">
              <a:buNone/>
              <a:defRPr sz="1350">
                <a:solidFill>
                  <a:schemeClr val="tx1">
                    <a:tint val="75000"/>
                  </a:schemeClr>
                </a:solidFill>
              </a:defRPr>
            </a:lvl3pPr>
            <a:lvl4pPr marL="1028593" indent="0">
              <a:buNone/>
              <a:defRPr sz="1200">
                <a:solidFill>
                  <a:schemeClr val="tx1">
                    <a:tint val="75000"/>
                  </a:schemeClr>
                </a:solidFill>
              </a:defRPr>
            </a:lvl4pPr>
            <a:lvl5pPr marL="1371458" indent="0">
              <a:buNone/>
              <a:defRPr sz="1200">
                <a:solidFill>
                  <a:schemeClr val="tx1">
                    <a:tint val="75000"/>
                  </a:schemeClr>
                </a:solidFill>
              </a:defRPr>
            </a:lvl5pPr>
            <a:lvl6pPr marL="1714322" indent="0">
              <a:buNone/>
              <a:defRPr sz="1200">
                <a:solidFill>
                  <a:schemeClr val="tx1">
                    <a:tint val="75000"/>
                  </a:schemeClr>
                </a:solidFill>
              </a:defRPr>
            </a:lvl6pPr>
            <a:lvl7pPr marL="2057187" indent="0">
              <a:buNone/>
              <a:defRPr sz="1200">
                <a:solidFill>
                  <a:schemeClr val="tx1">
                    <a:tint val="75000"/>
                  </a:schemeClr>
                </a:solidFill>
              </a:defRPr>
            </a:lvl7pPr>
            <a:lvl8pPr marL="2400051" indent="0">
              <a:buNone/>
              <a:defRPr sz="1200">
                <a:solidFill>
                  <a:schemeClr val="tx1">
                    <a:tint val="75000"/>
                  </a:schemeClr>
                </a:solidFill>
              </a:defRPr>
            </a:lvl8pPr>
            <a:lvl9pPr marL="2742915"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36F6E454-C63B-4691-B3A5-9A6B261691DB}" type="slidenum">
              <a:rPr lang="en-US" altLang="en-US"/>
              <a:pPr>
                <a:defRPr/>
              </a:pPr>
              <a:t>‹#›</a:t>
            </a:fld>
            <a:endParaRPr lang="en-US" altLang="en-US"/>
          </a:p>
        </p:txBody>
      </p:sp>
    </p:spTree>
    <p:extLst>
      <p:ext uri="{BB962C8B-B14F-4D97-AF65-F5344CB8AC3E}">
        <p14:creationId xmlns:p14="http://schemas.microsoft.com/office/powerpoint/2010/main" val="179651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9658BE90-D830-4FBF-BCEC-228CA5AC5B93}" type="slidenum">
              <a:rPr lang="en-US" altLang="en-US"/>
              <a:pPr>
                <a:defRPr/>
              </a:pPr>
              <a:t>‹#›</a:t>
            </a:fld>
            <a:endParaRPr lang="en-US" altLang="en-US"/>
          </a:p>
        </p:txBody>
      </p:sp>
    </p:spTree>
    <p:extLst>
      <p:ext uri="{BB962C8B-B14F-4D97-AF65-F5344CB8AC3E}">
        <p14:creationId xmlns:p14="http://schemas.microsoft.com/office/powerpoint/2010/main" val="352821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65" indent="0">
              <a:buNone/>
              <a:defRPr sz="1499" b="1"/>
            </a:lvl2pPr>
            <a:lvl3pPr marL="685729" indent="0">
              <a:buNone/>
              <a:defRPr sz="1350" b="1"/>
            </a:lvl3pPr>
            <a:lvl4pPr marL="1028593" indent="0">
              <a:buNone/>
              <a:defRPr sz="1200" b="1"/>
            </a:lvl4pPr>
            <a:lvl5pPr marL="1371458" indent="0">
              <a:buNone/>
              <a:defRPr sz="1200" b="1"/>
            </a:lvl5pPr>
            <a:lvl6pPr marL="1714322" indent="0">
              <a:buNone/>
              <a:defRPr sz="1200" b="1"/>
            </a:lvl6pPr>
            <a:lvl7pPr marL="2057187" indent="0">
              <a:buNone/>
              <a:defRPr sz="1200" b="1"/>
            </a:lvl7pPr>
            <a:lvl8pPr marL="2400051" indent="0">
              <a:buNone/>
              <a:defRPr sz="1200" b="1"/>
            </a:lvl8pPr>
            <a:lvl9pPr marL="2742915"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865" indent="0">
              <a:buNone/>
              <a:defRPr sz="1499" b="1"/>
            </a:lvl2pPr>
            <a:lvl3pPr marL="685729" indent="0">
              <a:buNone/>
              <a:defRPr sz="1350" b="1"/>
            </a:lvl3pPr>
            <a:lvl4pPr marL="1028593" indent="0">
              <a:buNone/>
              <a:defRPr sz="1200" b="1"/>
            </a:lvl4pPr>
            <a:lvl5pPr marL="1371458" indent="0">
              <a:buNone/>
              <a:defRPr sz="1200" b="1"/>
            </a:lvl5pPr>
            <a:lvl6pPr marL="1714322" indent="0">
              <a:buNone/>
              <a:defRPr sz="1200" b="1"/>
            </a:lvl6pPr>
            <a:lvl7pPr marL="2057187" indent="0">
              <a:buNone/>
              <a:defRPr sz="1200" b="1"/>
            </a:lvl7pPr>
            <a:lvl8pPr marL="2400051" indent="0">
              <a:buNone/>
              <a:defRPr sz="1200" b="1"/>
            </a:lvl8pPr>
            <a:lvl9pPr marL="274291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cs typeface="+mn-cs"/>
              </a:defRPr>
            </a:lvl1pPr>
          </a:lstStyle>
          <a:p>
            <a:pPr>
              <a:defRPr/>
            </a:pPr>
            <a:endParaRPr lang="en-US" altLang="en-US"/>
          </a:p>
        </p:txBody>
      </p:sp>
      <p:sp>
        <p:nvSpPr>
          <p:cNvPr id="8" name="Footer Placeholder 7"/>
          <p:cNvSpPr>
            <a:spLocks noGrp="1"/>
          </p:cNvSpPr>
          <p:nvPr>
            <p:ph type="ftr" sz="quarter" idx="11"/>
          </p:nvPr>
        </p:nvSpPr>
        <p:spPr/>
        <p:txBody>
          <a:bodyPr/>
          <a:lstStyle>
            <a:lvl1pPr>
              <a:defRPr>
                <a:cs typeface="+mn-cs"/>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a:cs typeface="+mn-cs"/>
              </a:defRPr>
            </a:lvl1pPr>
          </a:lstStyle>
          <a:p>
            <a:pPr>
              <a:defRPr/>
            </a:pPr>
            <a:fld id="{BB29C562-280F-45F8-B1E5-89B86F4A889B}" type="slidenum">
              <a:rPr lang="en-US" altLang="en-US"/>
              <a:pPr>
                <a:defRPr/>
              </a:pPr>
              <a:t>‹#›</a:t>
            </a:fld>
            <a:endParaRPr lang="en-US" altLang="en-US"/>
          </a:p>
        </p:txBody>
      </p:sp>
    </p:spTree>
    <p:extLst>
      <p:ext uri="{BB962C8B-B14F-4D97-AF65-F5344CB8AC3E}">
        <p14:creationId xmlns:p14="http://schemas.microsoft.com/office/powerpoint/2010/main" val="65589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cs typeface="+mn-cs"/>
              </a:defRPr>
            </a:lvl1pPr>
          </a:lstStyle>
          <a:p>
            <a:pPr>
              <a:defRPr/>
            </a:pPr>
            <a:endParaRPr lang="en-US" altLang="en-US"/>
          </a:p>
        </p:txBody>
      </p:sp>
      <p:sp>
        <p:nvSpPr>
          <p:cNvPr id="4" name="Footer Placeholder 3"/>
          <p:cNvSpPr>
            <a:spLocks noGrp="1"/>
          </p:cNvSpPr>
          <p:nvPr>
            <p:ph type="ftr" sz="quarter" idx="11"/>
          </p:nvPr>
        </p:nvSpPr>
        <p:spPr/>
        <p:txBody>
          <a:bodyPr/>
          <a:lstStyle>
            <a:lvl1pPr>
              <a:defRPr>
                <a:cs typeface="+mn-cs"/>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cs typeface="+mn-cs"/>
              </a:defRPr>
            </a:lvl1pPr>
          </a:lstStyle>
          <a:p>
            <a:pPr>
              <a:defRPr/>
            </a:pPr>
            <a:fld id="{4E858C5C-53ED-4E76-BFB8-7C2C4C9AED51}" type="slidenum">
              <a:rPr lang="en-US" altLang="en-US"/>
              <a:pPr>
                <a:defRPr/>
              </a:pPr>
              <a:t>‹#›</a:t>
            </a:fld>
            <a:endParaRPr lang="en-US" altLang="en-US"/>
          </a:p>
        </p:txBody>
      </p:sp>
    </p:spTree>
    <p:extLst>
      <p:ext uri="{BB962C8B-B14F-4D97-AF65-F5344CB8AC3E}">
        <p14:creationId xmlns:p14="http://schemas.microsoft.com/office/powerpoint/2010/main" val="242911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mn-cs"/>
              </a:defRPr>
            </a:lvl1pPr>
          </a:lstStyle>
          <a:p>
            <a:pPr>
              <a:defRPr/>
            </a:pPr>
            <a:endParaRPr lang="en-US" altLang="en-US"/>
          </a:p>
        </p:txBody>
      </p:sp>
      <p:sp>
        <p:nvSpPr>
          <p:cNvPr id="3" name="Footer Placeholder 2"/>
          <p:cNvSpPr>
            <a:spLocks noGrp="1"/>
          </p:cNvSpPr>
          <p:nvPr>
            <p:ph type="ftr" sz="quarter" idx="11"/>
          </p:nvPr>
        </p:nvSpPr>
        <p:spPr/>
        <p:txBody>
          <a:bodyPr/>
          <a:lstStyle>
            <a:lvl1pPr>
              <a:defRPr>
                <a:cs typeface="+mn-cs"/>
              </a:defRPr>
            </a:lvl1pPr>
          </a:lstStyle>
          <a:p>
            <a:pPr>
              <a:defRPr/>
            </a:pPr>
            <a:endParaRPr lang="en-US" altLang="en-US"/>
          </a:p>
        </p:txBody>
      </p:sp>
      <p:sp>
        <p:nvSpPr>
          <p:cNvPr id="4" name="Slide Number Placeholder 3"/>
          <p:cNvSpPr>
            <a:spLocks noGrp="1"/>
          </p:cNvSpPr>
          <p:nvPr>
            <p:ph type="sldNum" sz="quarter" idx="12"/>
          </p:nvPr>
        </p:nvSpPr>
        <p:spPr/>
        <p:txBody>
          <a:bodyPr/>
          <a:lstStyle>
            <a:lvl1pPr>
              <a:defRPr sz="1400">
                <a:cs typeface="+mn-cs"/>
              </a:defRPr>
            </a:lvl1pPr>
          </a:lstStyle>
          <a:p>
            <a:pPr>
              <a:defRPr/>
            </a:pPr>
            <a:fld id="{8E304357-45BF-4BDC-AA5B-BA45F78139F7}" type="slidenum">
              <a:rPr lang="en-US" altLang="en-US"/>
              <a:pPr>
                <a:defRPr/>
              </a:pPr>
              <a:t>‹#›</a:t>
            </a:fld>
            <a:endParaRPr lang="en-US" altLang="en-US" dirty="0"/>
          </a:p>
        </p:txBody>
      </p:sp>
    </p:spTree>
    <p:extLst>
      <p:ext uri="{BB962C8B-B14F-4D97-AF65-F5344CB8AC3E}">
        <p14:creationId xmlns:p14="http://schemas.microsoft.com/office/powerpoint/2010/main" val="40178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2400"/>
            </a:lvl1pPr>
            <a:lvl2pPr>
              <a:defRPr sz="2100"/>
            </a:lvl2pPr>
            <a:lvl3pPr>
              <a:defRPr sz="1800"/>
            </a:lvl3pPr>
            <a:lvl4pPr>
              <a:defRPr sz="1499"/>
            </a:lvl4pPr>
            <a:lvl5pPr>
              <a:defRPr sz="1499"/>
            </a:lvl5pPr>
            <a:lvl6pPr>
              <a:defRPr sz="1499"/>
            </a:lvl6pPr>
            <a:lvl7pPr>
              <a:defRPr sz="1499"/>
            </a:lvl7pPr>
            <a:lvl8pPr>
              <a:defRPr sz="1499"/>
            </a:lvl8pPr>
            <a:lvl9pPr>
              <a:defRPr sz="14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65" indent="0">
              <a:buNone/>
              <a:defRPr sz="1050"/>
            </a:lvl2pPr>
            <a:lvl3pPr marL="685729" indent="0">
              <a:buNone/>
              <a:defRPr sz="900"/>
            </a:lvl3pPr>
            <a:lvl4pPr marL="1028593" indent="0">
              <a:buNone/>
              <a:defRPr sz="750"/>
            </a:lvl4pPr>
            <a:lvl5pPr marL="1371458" indent="0">
              <a:buNone/>
              <a:defRPr sz="750"/>
            </a:lvl5pPr>
            <a:lvl6pPr marL="1714322" indent="0">
              <a:buNone/>
              <a:defRPr sz="750"/>
            </a:lvl6pPr>
            <a:lvl7pPr marL="2057187" indent="0">
              <a:buNone/>
              <a:defRPr sz="750"/>
            </a:lvl7pPr>
            <a:lvl8pPr marL="2400051" indent="0">
              <a:buNone/>
              <a:defRPr sz="750"/>
            </a:lvl8pPr>
            <a:lvl9pPr marL="2742915"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D503428C-B9A7-4ADD-9702-9CFC7396CB8B}" type="slidenum">
              <a:rPr lang="en-US" altLang="en-US"/>
              <a:pPr>
                <a:defRPr/>
              </a:pPr>
              <a:t>‹#›</a:t>
            </a:fld>
            <a:endParaRPr lang="en-US" altLang="en-US"/>
          </a:p>
        </p:txBody>
      </p:sp>
    </p:spTree>
    <p:extLst>
      <p:ext uri="{BB962C8B-B14F-4D97-AF65-F5344CB8AC3E}">
        <p14:creationId xmlns:p14="http://schemas.microsoft.com/office/powerpoint/2010/main" val="134783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eaLnBrk="1" hangingPunct="1">
              <a:defRPr sz="900">
                <a:solidFill>
                  <a:prstClr val="black">
                    <a:tint val="75000"/>
                  </a:prstClr>
                </a:solidFill>
                <a:cs typeface="Arial" panose="020B0604020202020204" pitchFamily="34" charset="0"/>
              </a:defRPr>
            </a:lvl1pPr>
          </a:lstStyle>
          <a:p>
            <a:pPr fontAlgn="base">
              <a:spcBef>
                <a:spcPct val="0"/>
              </a:spcBef>
              <a:spcAft>
                <a:spcPct val="0"/>
              </a:spcAft>
              <a:defRPr/>
            </a:pPr>
            <a:endParaRPr lang="en-US" altLang="en-US">
              <a:latin typeface="Arial" panose="020B0604020202020204" pitchFamily="34" charset="0"/>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eaLnBrk="1" hangingPunct="1">
              <a:defRPr sz="900">
                <a:solidFill>
                  <a:prstClr val="black">
                    <a:tint val="75000"/>
                  </a:prstClr>
                </a:solidFill>
                <a:cs typeface="Arial" panose="020B0604020202020204" pitchFamily="34" charset="0"/>
              </a:defRPr>
            </a:lvl1pPr>
          </a:lstStyle>
          <a:p>
            <a:pPr fontAlgn="base">
              <a:spcBef>
                <a:spcPct val="0"/>
              </a:spcBef>
              <a:spcAft>
                <a:spcPct val="0"/>
              </a:spcAft>
              <a:defRPr/>
            </a:pPr>
            <a:endParaRPr lang="en-US" altLang="en-US">
              <a:latin typeface="Arial" panose="020B0604020202020204" pitchFamily="34" charset="0"/>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eaLnBrk="1" hangingPunct="1">
              <a:defRPr sz="998">
                <a:solidFill>
                  <a:prstClr val="black">
                    <a:tint val="75000"/>
                  </a:prstClr>
                </a:solidFill>
                <a:cs typeface="Arial" panose="020B0604020202020204" pitchFamily="34" charset="0"/>
              </a:defRPr>
            </a:lvl1pPr>
          </a:lstStyle>
          <a:p>
            <a:pPr fontAlgn="base">
              <a:spcBef>
                <a:spcPct val="0"/>
              </a:spcBef>
              <a:spcAft>
                <a:spcPct val="0"/>
              </a:spcAft>
              <a:defRPr/>
            </a:pPr>
            <a:fld id="{5B70C4D5-146F-401C-81D1-003BEB09F3F7}" type="slidenum">
              <a:rPr lang="en-US" altLang="en-US" smtClean="0">
                <a:latin typeface="Arial" panose="020B0604020202020204" pitchFamily="34" charset="0"/>
              </a:rPr>
              <a:pPr fontAlgn="base">
                <a:spcBef>
                  <a:spcPct val="0"/>
                </a:spcBef>
                <a:spcAft>
                  <a:spcPct val="0"/>
                </a:spcAft>
                <a:defRPr/>
              </a:pPr>
              <a:t>‹#›</a:t>
            </a:fld>
            <a:endParaRPr lang="en-US" altLang="en-US" dirty="0">
              <a:latin typeface="Arial" panose="020B0604020202020204" pitchFamily="34" charset="0"/>
            </a:endParaRPr>
          </a:p>
        </p:txBody>
      </p:sp>
      <p:cxnSp>
        <p:nvCxnSpPr>
          <p:cNvPr id="8" name="Straight Connector 7"/>
          <p:cNvCxnSpPr/>
          <p:nvPr userDrawn="1"/>
        </p:nvCxnSpPr>
        <p:spPr>
          <a:xfrm>
            <a:off x="203200" y="0"/>
            <a:ext cx="0" cy="6858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508000" y="0"/>
            <a:ext cx="0" cy="685800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9943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ftr="0" dt="0"/>
  <p:txStyles>
    <p:titleStyle>
      <a:lvl1pPr algn="l" defTabSz="685729" rtl="0" eaLnBrk="0" fontAlgn="base" hangingPunct="0">
        <a:lnSpc>
          <a:spcPct val="90000"/>
        </a:lnSpc>
        <a:spcBef>
          <a:spcPct val="0"/>
        </a:spcBef>
        <a:spcAft>
          <a:spcPct val="0"/>
        </a:spcAft>
        <a:defRPr sz="3300" kern="1200">
          <a:solidFill>
            <a:schemeClr val="tx1"/>
          </a:solidFill>
          <a:latin typeface="+mn-lt"/>
          <a:ea typeface="+mj-ea"/>
          <a:cs typeface="+mj-cs"/>
        </a:defRPr>
      </a:lvl1pPr>
      <a:lvl2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153" algn="l" defTabSz="685729" rtl="0" fontAlgn="base">
        <a:lnSpc>
          <a:spcPct val="90000"/>
        </a:lnSpc>
        <a:spcBef>
          <a:spcPct val="0"/>
        </a:spcBef>
        <a:spcAft>
          <a:spcPct val="0"/>
        </a:spcAft>
        <a:defRPr sz="3300">
          <a:solidFill>
            <a:schemeClr val="tx1"/>
          </a:solidFill>
          <a:latin typeface="Calibri Light" panose="020F0302020204030204" pitchFamily="34" charset="0"/>
        </a:defRPr>
      </a:lvl6pPr>
      <a:lvl7pPr marL="914305" algn="l" defTabSz="685729" rtl="0" fontAlgn="base">
        <a:lnSpc>
          <a:spcPct val="90000"/>
        </a:lnSpc>
        <a:spcBef>
          <a:spcPct val="0"/>
        </a:spcBef>
        <a:spcAft>
          <a:spcPct val="0"/>
        </a:spcAft>
        <a:defRPr sz="3300">
          <a:solidFill>
            <a:schemeClr val="tx1"/>
          </a:solidFill>
          <a:latin typeface="Calibri Light" panose="020F0302020204030204" pitchFamily="34" charset="0"/>
        </a:defRPr>
      </a:lvl7pPr>
      <a:lvl8pPr marL="1371458" algn="l" defTabSz="685729" rtl="0" fontAlgn="base">
        <a:lnSpc>
          <a:spcPct val="90000"/>
        </a:lnSpc>
        <a:spcBef>
          <a:spcPct val="0"/>
        </a:spcBef>
        <a:spcAft>
          <a:spcPct val="0"/>
        </a:spcAft>
        <a:defRPr sz="3300">
          <a:solidFill>
            <a:schemeClr val="tx1"/>
          </a:solidFill>
          <a:latin typeface="Calibri Light" panose="020F0302020204030204" pitchFamily="34" charset="0"/>
        </a:defRPr>
      </a:lvl8pPr>
      <a:lvl9pPr marL="1828610" algn="l" defTabSz="685729"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32" indent="-171432" algn="l" defTabSz="685729" rtl="0" eaLnBrk="0" fontAlgn="base" hangingPunct="0">
        <a:lnSpc>
          <a:spcPct val="90000"/>
        </a:lnSpc>
        <a:spcBef>
          <a:spcPts val="750"/>
        </a:spcBef>
        <a:spcAft>
          <a:spcPct val="0"/>
        </a:spcAft>
        <a:buFont typeface="Arial" panose="020B0604020202020204" pitchFamily="34" charset="0"/>
        <a:buChar char="•"/>
        <a:defRPr sz="2903" kern="1200">
          <a:solidFill>
            <a:schemeClr val="tx1"/>
          </a:solidFill>
          <a:latin typeface="+mn-lt"/>
          <a:ea typeface="+mn-ea"/>
          <a:cs typeface="+mn-cs"/>
        </a:defRPr>
      </a:lvl1pPr>
      <a:lvl2pPr marL="514297" indent="-171432" algn="l" defTabSz="685729" rtl="0" eaLnBrk="0" fontAlgn="base" hangingPunct="0">
        <a:lnSpc>
          <a:spcPct val="90000"/>
        </a:lnSpc>
        <a:spcBef>
          <a:spcPts val="375"/>
        </a:spcBef>
        <a:spcAft>
          <a:spcPct val="0"/>
        </a:spcAft>
        <a:buFont typeface="Arial" panose="020B0604020202020204" pitchFamily="34" charset="0"/>
        <a:buChar char="•"/>
        <a:defRPr sz="2177" kern="1200">
          <a:solidFill>
            <a:schemeClr val="tx1"/>
          </a:solidFill>
          <a:latin typeface="+mn-lt"/>
          <a:ea typeface="+mn-ea"/>
          <a:cs typeface="+mn-cs"/>
        </a:defRPr>
      </a:lvl2pPr>
      <a:lvl3pPr marL="857161" indent="-171432" algn="l" defTabSz="685729" rtl="0" eaLnBrk="0" fontAlgn="base" hangingPunct="0">
        <a:lnSpc>
          <a:spcPct val="90000"/>
        </a:lnSpc>
        <a:spcBef>
          <a:spcPts val="375"/>
        </a:spcBef>
        <a:spcAft>
          <a:spcPct val="0"/>
        </a:spcAft>
        <a:buFont typeface="Arial" panose="020B0604020202020204" pitchFamily="34" charset="0"/>
        <a:buChar char="•"/>
        <a:defRPr sz="1814" kern="1200">
          <a:solidFill>
            <a:schemeClr val="tx1"/>
          </a:solidFill>
          <a:latin typeface="+mn-lt"/>
          <a:ea typeface="+mn-ea"/>
          <a:cs typeface="+mn-cs"/>
        </a:defRPr>
      </a:lvl3pPr>
      <a:lvl4pPr marL="1200025" indent="-171432" algn="l" defTabSz="685729" rtl="0" eaLnBrk="0" fontAlgn="base" hangingPunct="0">
        <a:lnSpc>
          <a:spcPct val="90000"/>
        </a:lnSpc>
        <a:spcBef>
          <a:spcPts val="375"/>
        </a:spcBef>
        <a:spcAft>
          <a:spcPct val="0"/>
        </a:spcAft>
        <a:buFont typeface="Arial" panose="020B0604020202020204" pitchFamily="34" charset="0"/>
        <a:buChar char="•"/>
        <a:defRPr sz="1633" kern="1200">
          <a:solidFill>
            <a:schemeClr val="tx1"/>
          </a:solidFill>
          <a:latin typeface="+mn-lt"/>
          <a:ea typeface="+mn-ea"/>
          <a:cs typeface="+mn-cs"/>
        </a:defRPr>
      </a:lvl4pPr>
      <a:lvl5pPr marL="1542890" indent="-171432" algn="l" defTabSz="685729" rtl="0" eaLnBrk="0" fontAlgn="base" hangingPunct="0">
        <a:lnSpc>
          <a:spcPct val="90000"/>
        </a:lnSpc>
        <a:spcBef>
          <a:spcPts val="375"/>
        </a:spcBef>
        <a:spcAft>
          <a:spcPct val="0"/>
        </a:spcAft>
        <a:buFont typeface="Arial" panose="020B0604020202020204" pitchFamily="34" charset="0"/>
        <a:buChar char="•"/>
        <a:defRPr sz="1633" kern="1200">
          <a:solidFill>
            <a:schemeClr val="tx1"/>
          </a:solidFill>
          <a:latin typeface="+mn-lt"/>
          <a:ea typeface="+mn-ea"/>
          <a:cs typeface="+mn-cs"/>
        </a:defRPr>
      </a:lvl5pPr>
      <a:lvl6pPr marL="1885755"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19"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83"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348"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29" rtl="0" eaLnBrk="1" latinLnBrk="0" hangingPunct="1">
        <a:defRPr sz="1350" kern="1200">
          <a:solidFill>
            <a:schemeClr val="tx1"/>
          </a:solidFill>
          <a:latin typeface="+mn-lt"/>
          <a:ea typeface="+mn-ea"/>
          <a:cs typeface="+mn-cs"/>
        </a:defRPr>
      </a:lvl1pPr>
      <a:lvl2pPr marL="342865" algn="l" defTabSz="685729" rtl="0" eaLnBrk="1" latinLnBrk="0" hangingPunct="1">
        <a:defRPr sz="1350" kern="1200">
          <a:solidFill>
            <a:schemeClr val="tx1"/>
          </a:solidFill>
          <a:latin typeface="+mn-lt"/>
          <a:ea typeface="+mn-ea"/>
          <a:cs typeface="+mn-cs"/>
        </a:defRPr>
      </a:lvl2pPr>
      <a:lvl3pPr marL="685729" algn="l" defTabSz="685729" rtl="0" eaLnBrk="1" latinLnBrk="0" hangingPunct="1">
        <a:defRPr sz="1350" kern="1200">
          <a:solidFill>
            <a:schemeClr val="tx1"/>
          </a:solidFill>
          <a:latin typeface="+mn-lt"/>
          <a:ea typeface="+mn-ea"/>
          <a:cs typeface="+mn-cs"/>
        </a:defRPr>
      </a:lvl3pPr>
      <a:lvl4pPr marL="1028593" algn="l" defTabSz="685729" rtl="0" eaLnBrk="1" latinLnBrk="0" hangingPunct="1">
        <a:defRPr sz="1350" kern="1200">
          <a:solidFill>
            <a:schemeClr val="tx1"/>
          </a:solidFill>
          <a:latin typeface="+mn-lt"/>
          <a:ea typeface="+mn-ea"/>
          <a:cs typeface="+mn-cs"/>
        </a:defRPr>
      </a:lvl4pPr>
      <a:lvl5pPr marL="1371458" algn="l" defTabSz="685729" rtl="0" eaLnBrk="1" latinLnBrk="0" hangingPunct="1">
        <a:defRPr sz="1350" kern="1200">
          <a:solidFill>
            <a:schemeClr val="tx1"/>
          </a:solidFill>
          <a:latin typeface="+mn-lt"/>
          <a:ea typeface="+mn-ea"/>
          <a:cs typeface="+mn-cs"/>
        </a:defRPr>
      </a:lvl5pPr>
      <a:lvl6pPr marL="1714322" algn="l" defTabSz="685729" rtl="0" eaLnBrk="1" latinLnBrk="0" hangingPunct="1">
        <a:defRPr sz="1350" kern="1200">
          <a:solidFill>
            <a:schemeClr val="tx1"/>
          </a:solidFill>
          <a:latin typeface="+mn-lt"/>
          <a:ea typeface="+mn-ea"/>
          <a:cs typeface="+mn-cs"/>
        </a:defRPr>
      </a:lvl6pPr>
      <a:lvl7pPr marL="2057187" algn="l" defTabSz="685729" rtl="0" eaLnBrk="1" latinLnBrk="0" hangingPunct="1">
        <a:defRPr sz="1350" kern="1200">
          <a:solidFill>
            <a:schemeClr val="tx1"/>
          </a:solidFill>
          <a:latin typeface="+mn-lt"/>
          <a:ea typeface="+mn-ea"/>
          <a:cs typeface="+mn-cs"/>
        </a:defRPr>
      </a:lvl7pPr>
      <a:lvl8pPr marL="2400051" algn="l" defTabSz="685729" rtl="0" eaLnBrk="1" latinLnBrk="0" hangingPunct="1">
        <a:defRPr sz="1350" kern="1200">
          <a:solidFill>
            <a:schemeClr val="tx1"/>
          </a:solidFill>
          <a:latin typeface="+mn-lt"/>
          <a:ea typeface="+mn-ea"/>
          <a:cs typeface="+mn-cs"/>
        </a:defRPr>
      </a:lvl8pPr>
      <a:lvl9pPr marL="2742915" algn="l" defTabSz="68572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2" name="Rectangle 4"/>
          <p:cNvSpPr>
            <a:spLocks noGrp="1" noChangeArrowheads="1"/>
          </p:cNvSpPr>
          <p:nvPr>
            <p:ph type="ctrTitle"/>
          </p:nvPr>
        </p:nvSpPr>
        <p:spPr>
          <a:xfrm>
            <a:off x="2209800" y="2130426"/>
            <a:ext cx="7772400" cy="2663247"/>
          </a:xfrm>
        </p:spPr>
        <p:txBody>
          <a:bodyPr anchor="ctr"/>
          <a:lstStyle/>
          <a:p>
            <a:r>
              <a:rPr lang="en-US" altLang="en-US" sz="4400"/>
              <a:t> 5_</a:t>
            </a:r>
            <a:r>
              <a:rPr lang="en-US" altLang="en-US" sz="4400" dirty="0"/>
              <a:t>UNIX</a:t>
            </a:r>
            <a:br>
              <a:rPr lang="en-US" altLang="en-US" sz="4400" dirty="0"/>
            </a:br>
            <a:br>
              <a:rPr lang="en-US" altLang="en-US" sz="4400" dirty="0"/>
            </a:br>
            <a:r>
              <a:rPr lang="en-US" altLang="en-US" sz="4400" dirty="0"/>
              <a:t>The </a:t>
            </a:r>
            <a:r>
              <a:rPr lang="en-US" altLang="en-US" sz="4400" i="1" dirty="0"/>
              <a:t>make</a:t>
            </a:r>
            <a:r>
              <a:rPr lang="en-US" altLang="en-US" sz="4400" dirty="0"/>
              <a:t> Tool/Command</a:t>
            </a:r>
          </a:p>
        </p:txBody>
      </p:sp>
      <p:sp>
        <p:nvSpPr>
          <p:cNvPr id="360453" name="Rectangle 5"/>
          <p:cNvSpPr>
            <a:spLocks noGrp="1" noChangeArrowheads="1"/>
          </p:cNvSpPr>
          <p:nvPr>
            <p:ph type="subTitle" idx="1"/>
          </p:nvPr>
        </p:nvSpPr>
        <p:spPr>
          <a:xfrm>
            <a:off x="2895600" y="3886200"/>
            <a:ext cx="6400800" cy="1752600"/>
          </a:xfrm>
        </p:spPr>
        <p:txBody>
          <a:bodyPr/>
          <a:lstStyle/>
          <a:p>
            <a:r>
              <a:rPr lang="en-US" altLang="en-US" sz="3200"/>
              <a:t> </a:t>
            </a:r>
          </a:p>
        </p:txBody>
      </p:sp>
      <p:sp>
        <p:nvSpPr>
          <p:cNvPr id="5" name="Slide Number Placeholder 5"/>
          <p:cNvSpPr>
            <a:spLocks noGrp="1"/>
          </p:cNvSpPr>
          <p:nvPr>
            <p:ph type="sldNum" sz="quarter" idx="12"/>
          </p:nvPr>
        </p:nvSpPr>
        <p:spPr/>
        <p:txBody>
          <a:bodyPr/>
          <a:lstStyle/>
          <a:p>
            <a:fld id="{1AD0638B-A9DB-42E7-B222-84031FC00E4A}" type="slidenum">
              <a:rPr lang="en-US" altLang="en-US">
                <a:solidFill>
                  <a:srgbClr val="000000"/>
                </a:solidFill>
              </a:rPr>
              <a:pPr/>
              <a:t>1</a:t>
            </a:fld>
            <a:endParaRPr lang="en-US" altLang="en-US">
              <a:solidFill>
                <a:srgbClr val="000000"/>
              </a:solidFill>
            </a:endParaRPr>
          </a:p>
        </p:txBody>
      </p:sp>
    </p:spTree>
    <p:extLst>
      <p:ext uri="{BB962C8B-B14F-4D97-AF65-F5344CB8AC3E}">
        <p14:creationId xmlns:p14="http://schemas.microsoft.com/office/powerpoint/2010/main" val="384588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17FF33-5052-489C-9262-39BC582391CE}" type="slidenum">
              <a:rPr lang="en-US" altLang="en-US">
                <a:solidFill>
                  <a:srgbClr val="000000"/>
                </a:solidFill>
              </a:rPr>
              <a:pPr/>
              <a:t>10</a:t>
            </a:fld>
            <a:endParaRPr lang="en-US" altLang="en-US">
              <a:solidFill>
                <a:srgbClr val="000000"/>
              </a:solidFill>
            </a:endParaRPr>
          </a:p>
        </p:txBody>
      </p:sp>
      <p:sp>
        <p:nvSpPr>
          <p:cNvPr id="357378" name="Text Box 2"/>
          <p:cNvSpPr txBox="1">
            <a:spLocks noChangeArrowheads="1"/>
          </p:cNvSpPr>
          <p:nvPr/>
        </p:nvSpPr>
        <p:spPr bwMode="auto">
          <a:xfrm>
            <a:off x="815418" y="194821"/>
            <a:ext cx="9035591"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rPr>
              <a:t>/*  </a:t>
            </a:r>
            <a:r>
              <a:rPr lang="en-US" altLang="en-US" sz="2400" b="1" dirty="0">
                <a:solidFill>
                  <a:srgbClr val="000000"/>
                </a:solidFill>
              </a:rPr>
              <a:t>power2.c</a:t>
            </a:r>
            <a:r>
              <a:rPr lang="en-US" altLang="en-US" sz="2400" dirty="0">
                <a:solidFill>
                  <a:srgbClr val="000000"/>
                </a:solidFill>
              </a:rPr>
              <a:t>    		</a:t>
            </a:r>
            <a:r>
              <a:rPr lang="en-US" altLang="en-US" sz="2400" i="1" dirty="0">
                <a:solidFill>
                  <a:srgbClr val="000000"/>
                </a:solidFill>
              </a:rPr>
              <a:t>Alter </a:t>
            </a:r>
            <a:r>
              <a:rPr lang="en-US" altLang="en-US" sz="2400" b="1" i="1" dirty="0">
                <a:solidFill>
                  <a:srgbClr val="000000"/>
                </a:solidFill>
              </a:rPr>
              <a:t>power</a:t>
            </a:r>
            <a:r>
              <a:rPr lang="en-US" altLang="en-US" sz="2400" i="1" dirty="0">
                <a:solidFill>
                  <a:srgbClr val="000000"/>
                </a:solidFill>
              </a:rPr>
              <a:t> so it is in </a:t>
            </a:r>
            <a:r>
              <a:rPr lang="en-US" altLang="en-US" sz="2400" i="1" u="sng" dirty="0">
                <a:solidFill>
                  <a:srgbClr val="000000"/>
                </a:solidFill>
              </a:rPr>
              <a:t>two</a:t>
            </a:r>
            <a:r>
              <a:rPr lang="en-US" altLang="en-US" sz="2400" i="1" dirty="0">
                <a:solidFill>
                  <a:srgbClr val="000000"/>
                </a:solidFill>
              </a:rPr>
              <a:t> functions. </a:t>
            </a:r>
            <a:r>
              <a:rPr lang="en-US" altLang="en-US" sz="2400" dirty="0">
                <a:solidFill>
                  <a:srgbClr val="000000"/>
                </a:solidFill>
              </a:rPr>
              <a:t>*/</a:t>
            </a:r>
            <a:endParaRPr lang="en-US" altLang="en-US" sz="2400" i="1" dirty="0">
              <a:solidFill>
                <a:srgbClr val="000000"/>
              </a:solidFill>
            </a:endParaRPr>
          </a:p>
          <a:p>
            <a:pPr fontAlgn="base">
              <a:spcBef>
                <a:spcPct val="0"/>
              </a:spcBef>
              <a:spcAft>
                <a:spcPct val="0"/>
              </a:spcAft>
            </a:pPr>
            <a:r>
              <a:rPr lang="en-US" altLang="en-US" sz="2200" i="1" dirty="0">
                <a:solidFill>
                  <a:srgbClr val="000000"/>
                </a:solidFill>
              </a:rPr>
              <a:t>					</a:t>
            </a:r>
            <a:endParaRPr lang="en-US" altLang="en-US" sz="2400" dirty="0">
              <a:solidFill>
                <a:srgbClr val="000000"/>
              </a:solidFill>
            </a:endParaRPr>
          </a:p>
          <a:p>
            <a:pPr fontAlgn="base">
              <a:spcBef>
                <a:spcPct val="0"/>
              </a:spcBef>
              <a:spcAft>
                <a:spcPct val="0"/>
              </a:spcAft>
            </a:pPr>
            <a:r>
              <a:rPr lang="en-US" altLang="en-US" sz="2200" dirty="0">
                <a:solidFill>
                  <a:srgbClr val="000000"/>
                </a:solidFill>
              </a:rPr>
              <a:t>#include &lt;</a:t>
            </a:r>
            <a:r>
              <a:rPr lang="en-US" altLang="en-US" sz="2200" dirty="0" err="1">
                <a:solidFill>
                  <a:srgbClr val="000000"/>
                </a:solidFill>
              </a:rPr>
              <a:t>stdio.h</a:t>
            </a:r>
            <a:r>
              <a:rPr lang="en-US" altLang="en-US" sz="2200" dirty="0">
                <a:solidFill>
                  <a:srgbClr val="000000"/>
                </a:solidFill>
              </a:rPr>
              <a:t>&gt;</a:t>
            </a:r>
          </a:p>
          <a:p>
            <a:pPr fontAlgn="base">
              <a:spcBef>
                <a:spcPct val="0"/>
              </a:spcBef>
              <a:spcAft>
                <a:spcPct val="0"/>
              </a:spcAft>
            </a:pPr>
            <a:r>
              <a:rPr lang="en-US" altLang="en-US" sz="2200" dirty="0">
                <a:solidFill>
                  <a:srgbClr val="000000"/>
                </a:solidFill>
              </a:rPr>
              <a:t>#include &lt;</a:t>
            </a:r>
            <a:r>
              <a:rPr lang="en-US" altLang="en-US" sz="2200" dirty="0" err="1">
                <a:solidFill>
                  <a:srgbClr val="000000"/>
                </a:solidFill>
              </a:rPr>
              <a:t>stdlib.h</a:t>
            </a:r>
            <a:r>
              <a:rPr lang="en-US" altLang="en-US" sz="2200" dirty="0">
                <a:solidFill>
                  <a:srgbClr val="000000"/>
                </a:solidFill>
              </a:rPr>
              <a:t>&gt;</a:t>
            </a:r>
          </a:p>
          <a:p>
            <a:pPr fontAlgn="base">
              <a:spcBef>
                <a:spcPct val="0"/>
              </a:spcBef>
              <a:spcAft>
                <a:spcPct val="0"/>
              </a:spcAft>
            </a:pPr>
            <a:r>
              <a:rPr lang="en-US" altLang="en-US" sz="2200" b="1" dirty="0">
                <a:solidFill>
                  <a:srgbClr val="000000"/>
                </a:solidFill>
              </a:rPr>
              <a:t>double compute(double x, double y);</a:t>
            </a:r>
          </a:p>
          <a:p>
            <a:pPr fontAlgn="base">
              <a:spcBef>
                <a:spcPct val="0"/>
              </a:spcBef>
              <a:spcAft>
                <a:spcPct val="0"/>
              </a:spcAft>
            </a:pPr>
            <a:r>
              <a:rPr lang="en-US" altLang="en-US" sz="2200" dirty="0" err="1">
                <a:solidFill>
                  <a:srgbClr val="000000"/>
                </a:solidFill>
              </a:rPr>
              <a:t>int</a:t>
            </a:r>
            <a:r>
              <a:rPr lang="en-US" altLang="en-US" sz="2200" dirty="0">
                <a:solidFill>
                  <a:srgbClr val="000000"/>
                </a:solidFill>
              </a:rPr>
              <a:t> main(void)</a:t>
            </a:r>
          </a:p>
          <a:p>
            <a:pPr fontAlgn="base">
              <a:spcBef>
                <a:spcPct val="0"/>
              </a:spcBef>
              <a:spcAft>
                <a:spcPct val="0"/>
              </a:spcAft>
            </a:pPr>
            <a:r>
              <a:rPr lang="en-US" altLang="en-US" sz="2200" dirty="0">
                <a:solidFill>
                  <a:srgbClr val="000000"/>
                </a:solidFill>
              </a:rPr>
              <a:t>{</a:t>
            </a:r>
          </a:p>
          <a:p>
            <a:pPr fontAlgn="base">
              <a:spcBef>
                <a:spcPct val="0"/>
              </a:spcBef>
              <a:spcAft>
                <a:spcPct val="0"/>
              </a:spcAft>
            </a:pPr>
            <a:r>
              <a:rPr lang="en-US" altLang="en-US" sz="2200" dirty="0">
                <a:solidFill>
                  <a:srgbClr val="000000"/>
                </a:solidFill>
              </a:rPr>
              <a:t>    double x, y;</a:t>
            </a:r>
          </a:p>
          <a:p>
            <a:pPr fontAlgn="base">
              <a:spcBef>
                <a:spcPct val="0"/>
              </a:spcBef>
              <a:spcAft>
                <a:spcPct val="0"/>
              </a:spcAft>
            </a:pPr>
            <a:r>
              <a:rPr lang="en-US" altLang="en-US" sz="1200" dirty="0">
                <a:solidFill>
                  <a:srgbClr val="000000"/>
                </a:solidFill>
              </a:rPr>
              <a:t> </a:t>
            </a:r>
          </a:p>
          <a:p>
            <a:pPr fontAlgn="base">
              <a:spcBef>
                <a:spcPct val="0"/>
              </a:spcBef>
              <a:spcAft>
                <a:spcPct val="0"/>
              </a:spcAft>
            </a:pPr>
            <a:r>
              <a:rPr lang="en-US" altLang="en-US" sz="2200" dirty="0">
                <a:solidFill>
                  <a:srgbClr val="000000"/>
                </a:solidFill>
              </a:rPr>
              <a:t>    printf("\</a:t>
            </a:r>
            <a:r>
              <a:rPr lang="en-US" altLang="en-US" sz="2200" dirty="0" err="1">
                <a:solidFill>
                  <a:srgbClr val="000000"/>
                </a:solidFill>
              </a:rPr>
              <a:t>nThe</a:t>
            </a:r>
            <a:r>
              <a:rPr lang="en-US" altLang="en-US" sz="2200" dirty="0">
                <a:solidFill>
                  <a:srgbClr val="000000"/>
                </a:solidFill>
              </a:rPr>
              <a:t> program takes x and y from </a:t>
            </a:r>
            <a:r>
              <a:rPr lang="en-US" altLang="en-US" sz="2200" dirty="0" err="1">
                <a:solidFill>
                  <a:srgbClr val="000000"/>
                </a:solidFill>
              </a:rPr>
              <a:t>stdin</a:t>
            </a:r>
            <a:r>
              <a:rPr lang="en-US" altLang="en-US" sz="2200" dirty="0">
                <a:solidFill>
                  <a:srgbClr val="000000"/>
                </a:solidFill>
              </a:rPr>
              <a:t> and displays </a:t>
            </a:r>
            <a:r>
              <a:rPr lang="en-US" altLang="en-US" sz="2200" dirty="0" err="1">
                <a:solidFill>
                  <a:srgbClr val="000000"/>
                </a:solidFill>
              </a:rPr>
              <a:t>x^y</a:t>
            </a:r>
            <a:r>
              <a:rPr lang="en-US" altLang="en-US" sz="2200" dirty="0">
                <a:solidFill>
                  <a:srgbClr val="000000"/>
                </a:solidFill>
              </a:rPr>
              <a:t>.\n");</a:t>
            </a:r>
          </a:p>
          <a:p>
            <a:pPr fontAlgn="base">
              <a:spcBef>
                <a:spcPct val="0"/>
              </a:spcBef>
              <a:spcAft>
                <a:spcPct val="0"/>
              </a:spcAft>
            </a:pPr>
            <a:r>
              <a:rPr lang="en-US" altLang="en-US" sz="1200" dirty="0">
                <a:solidFill>
                  <a:srgbClr val="000000"/>
                </a:solidFill>
              </a:rPr>
              <a:t> </a:t>
            </a:r>
          </a:p>
          <a:p>
            <a:pPr fontAlgn="base">
              <a:spcBef>
                <a:spcPct val="0"/>
              </a:spcBef>
              <a:spcAft>
                <a:spcPct val="0"/>
              </a:spcAft>
            </a:pPr>
            <a:r>
              <a:rPr lang="en-US" altLang="en-US" sz="2200" dirty="0">
                <a:solidFill>
                  <a:srgbClr val="000000"/>
                </a:solidFill>
              </a:rPr>
              <a:t>    printf("Enter integer x:  ");</a:t>
            </a:r>
          </a:p>
          <a:p>
            <a:pPr fontAlgn="base">
              <a:spcBef>
                <a:spcPct val="0"/>
              </a:spcBef>
              <a:spcAft>
                <a:spcPct val="0"/>
              </a:spcAft>
            </a:pPr>
            <a:r>
              <a:rPr lang="en-US" altLang="en-US" sz="2200" dirty="0">
                <a:solidFill>
                  <a:srgbClr val="000000"/>
                </a:solidFill>
              </a:rPr>
              <a:t>    </a:t>
            </a:r>
            <a:r>
              <a:rPr lang="en-US" altLang="en-US" sz="2200" dirty="0" err="1">
                <a:solidFill>
                  <a:srgbClr val="000000"/>
                </a:solidFill>
              </a:rPr>
              <a:t>scanf</a:t>
            </a:r>
            <a:r>
              <a:rPr lang="en-US" altLang="en-US" sz="2200" dirty="0">
                <a:solidFill>
                  <a:srgbClr val="000000"/>
                </a:solidFill>
              </a:rPr>
              <a:t> ("%</a:t>
            </a:r>
            <a:r>
              <a:rPr lang="en-US" altLang="en-US" sz="2200" dirty="0" err="1">
                <a:solidFill>
                  <a:srgbClr val="000000"/>
                </a:solidFill>
              </a:rPr>
              <a:t>lf</a:t>
            </a:r>
            <a:r>
              <a:rPr lang="en-US" altLang="en-US" sz="2200" dirty="0">
                <a:solidFill>
                  <a:srgbClr val="000000"/>
                </a:solidFill>
              </a:rPr>
              <a:t>", &amp;x);</a:t>
            </a:r>
          </a:p>
          <a:p>
            <a:pPr fontAlgn="base">
              <a:spcBef>
                <a:spcPct val="0"/>
              </a:spcBef>
              <a:spcAft>
                <a:spcPct val="0"/>
              </a:spcAft>
            </a:pPr>
            <a:r>
              <a:rPr lang="en-US" altLang="en-US" sz="1200" dirty="0">
                <a:solidFill>
                  <a:srgbClr val="000000"/>
                </a:solidFill>
              </a:rPr>
              <a:t> </a:t>
            </a:r>
          </a:p>
          <a:p>
            <a:pPr fontAlgn="base">
              <a:spcBef>
                <a:spcPct val="0"/>
              </a:spcBef>
              <a:spcAft>
                <a:spcPct val="0"/>
              </a:spcAft>
            </a:pPr>
            <a:r>
              <a:rPr lang="en-US" altLang="en-US" sz="2200" dirty="0">
                <a:solidFill>
                  <a:srgbClr val="000000"/>
                </a:solidFill>
              </a:rPr>
              <a:t>    printf("Enter integer y:  ");</a:t>
            </a:r>
          </a:p>
          <a:p>
            <a:pPr fontAlgn="base">
              <a:spcBef>
                <a:spcPct val="0"/>
              </a:spcBef>
              <a:spcAft>
                <a:spcPct val="0"/>
              </a:spcAft>
            </a:pPr>
            <a:r>
              <a:rPr lang="en-US" altLang="en-US" sz="2200" dirty="0">
                <a:solidFill>
                  <a:srgbClr val="000000"/>
                </a:solidFill>
              </a:rPr>
              <a:t>    </a:t>
            </a:r>
            <a:r>
              <a:rPr lang="en-US" altLang="en-US" sz="2200" dirty="0" err="1">
                <a:solidFill>
                  <a:srgbClr val="000000"/>
                </a:solidFill>
              </a:rPr>
              <a:t>scanf</a:t>
            </a:r>
            <a:r>
              <a:rPr lang="en-US" altLang="en-US" sz="2200" dirty="0">
                <a:solidFill>
                  <a:srgbClr val="000000"/>
                </a:solidFill>
              </a:rPr>
              <a:t> ("%</a:t>
            </a:r>
            <a:r>
              <a:rPr lang="en-US" altLang="en-US" sz="2200" dirty="0" err="1">
                <a:solidFill>
                  <a:srgbClr val="000000"/>
                </a:solidFill>
              </a:rPr>
              <a:t>lf</a:t>
            </a:r>
            <a:r>
              <a:rPr lang="en-US" altLang="en-US" sz="2200" dirty="0">
                <a:solidFill>
                  <a:srgbClr val="000000"/>
                </a:solidFill>
              </a:rPr>
              <a:t>", &amp;y);</a:t>
            </a:r>
          </a:p>
          <a:p>
            <a:pPr fontAlgn="base">
              <a:spcBef>
                <a:spcPct val="0"/>
              </a:spcBef>
              <a:spcAft>
                <a:spcPct val="0"/>
              </a:spcAft>
            </a:pPr>
            <a:r>
              <a:rPr lang="en-US" altLang="en-US" sz="1200" dirty="0">
                <a:solidFill>
                  <a:srgbClr val="000000"/>
                </a:solidFill>
              </a:rPr>
              <a:t> </a:t>
            </a:r>
          </a:p>
          <a:p>
            <a:pPr fontAlgn="base">
              <a:spcBef>
                <a:spcPct val="0"/>
              </a:spcBef>
              <a:spcAft>
                <a:spcPct val="0"/>
              </a:spcAft>
            </a:pPr>
            <a:r>
              <a:rPr lang="en-US" altLang="en-US" sz="2200" dirty="0">
                <a:solidFill>
                  <a:srgbClr val="000000"/>
                </a:solidFill>
              </a:rPr>
              <a:t>    printf("\</a:t>
            </a:r>
            <a:r>
              <a:rPr lang="en-US" altLang="en-US" sz="2200" dirty="0" err="1">
                <a:solidFill>
                  <a:srgbClr val="000000"/>
                </a:solidFill>
              </a:rPr>
              <a:t>nx^y</a:t>
            </a:r>
            <a:r>
              <a:rPr lang="en-US" altLang="en-US" sz="2200" dirty="0">
                <a:solidFill>
                  <a:srgbClr val="000000"/>
                </a:solidFill>
              </a:rPr>
              <a:t> is: %6.3f\n\n", </a:t>
            </a:r>
            <a:r>
              <a:rPr lang="en-US" altLang="en-US" sz="2200" b="1" dirty="0">
                <a:solidFill>
                  <a:srgbClr val="000000"/>
                </a:solidFill>
              </a:rPr>
              <a:t>compute</a:t>
            </a:r>
            <a:r>
              <a:rPr lang="en-US" altLang="en-US" sz="2200" dirty="0">
                <a:solidFill>
                  <a:srgbClr val="000000"/>
                </a:solidFill>
              </a:rPr>
              <a:t>(</a:t>
            </a:r>
            <a:r>
              <a:rPr lang="en-US" altLang="en-US" sz="2200" dirty="0" err="1">
                <a:solidFill>
                  <a:srgbClr val="000000"/>
                </a:solidFill>
              </a:rPr>
              <a:t>x,y</a:t>
            </a:r>
            <a:r>
              <a:rPr lang="en-US" altLang="en-US" sz="2200" dirty="0">
                <a:solidFill>
                  <a:srgbClr val="000000"/>
                </a:solidFill>
              </a:rPr>
              <a:t>));</a:t>
            </a:r>
          </a:p>
          <a:p>
            <a:pPr fontAlgn="base">
              <a:spcBef>
                <a:spcPct val="0"/>
              </a:spcBef>
              <a:spcAft>
                <a:spcPct val="0"/>
              </a:spcAft>
            </a:pPr>
            <a:r>
              <a:rPr lang="en-US" altLang="en-US" sz="2200" dirty="0">
                <a:solidFill>
                  <a:srgbClr val="000000"/>
                </a:solidFill>
              </a:rPr>
              <a:t>    return EXIT_SUCCESS;</a:t>
            </a:r>
          </a:p>
          <a:p>
            <a:pPr fontAlgn="base">
              <a:spcBef>
                <a:spcPct val="0"/>
              </a:spcBef>
              <a:spcAft>
                <a:spcPct val="0"/>
              </a:spcAft>
            </a:pPr>
            <a:r>
              <a:rPr lang="en-US" altLang="en-US" sz="2200" dirty="0">
                <a:solidFill>
                  <a:srgbClr val="000000"/>
                </a:solidFill>
              </a:rPr>
              <a:t>}</a:t>
            </a:r>
          </a:p>
          <a:p>
            <a:pPr fontAlgn="base">
              <a:spcBef>
                <a:spcPct val="0"/>
              </a:spcBef>
              <a:spcAft>
                <a:spcPct val="0"/>
              </a:spcAft>
            </a:pPr>
            <a:endParaRPr lang="en-US" altLang="en-US" sz="2200" dirty="0">
              <a:solidFill>
                <a:srgbClr val="000000"/>
              </a:solidFill>
            </a:endParaRPr>
          </a:p>
        </p:txBody>
      </p:sp>
    </p:spTree>
    <p:extLst>
      <p:ext uri="{BB962C8B-B14F-4D97-AF65-F5344CB8AC3E}">
        <p14:creationId xmlns:p14="http://schemas.microsoft.com/office/powerpoint/2010/main" val="193752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B9A6E8-6C3E-40E8-9194-5147E80A4BC7}" type="slidenum">
              <a:rPr lang="en-US" altLang="en-US">
                <a:solidFill>
                  <a:srgbClr val="000000"/>
                </a:solidFill>
              </a:rPr>
              <a:pPr/>
              <a:t>11</a:t>
            </a:fld>
            <a:endParaRPr lang="en-US" altLang="en-US">
              <a:solidFill>
                <a:srgbClr val="000000"/>
              </a:solidFill>
            </a:endParaRPr>
          </a:p>
        </p:txBody>
      </p:sp>
      <p:sp>
        <p:nvSpPr>
          <p:cNvPr id="358402" name="Text Box 2"/>
          <p:cNvSpPr txBox="1">
            <a:spLocks noChangeArrowheads="1"/>
          </p:cNvSpPr>
          <p:nvPr/>
        </p:nvSpPr>
        <p:spPr bwMode="auto">
          <a:xfrm>
            <a:off x="1488859" y="519261"/>
            <a:ext cx="6019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400" dirty="0">
                <a:solidFill>
                  <a:srgbClr val="000000"/>
                </a:solidFill>
              </a:rPr>
              <a:t>/</a:t>
            </a:r>
            <a:r>
              <a:rPr lang="en-US" altLang="en-US" sz="2400" i="1" dirty="0">
                <a:solidFill>
                  <a:srgbClr val="000000"/>
                </a:solidFill>
              </a:rPr>
              <a:t>* The new function in its own file *</a:t>
            </a:r>
            <a:r>
              <a:rPr lang="en-US" altLang="en-US" sz="2400" dirty="0">
                <a:solidFill>
                  <a:srgbClr val="000000"/>
                </a:solidFill>
              </a:rPr>
              <a:t>/</a:t>
            </a: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compute.c</a:t>
            </a:r>
            <a:r>
              <a:rPr lang="en-US" altLang="en-US" sz="2400" dirty="0">
                <a:solidFill>
                  <a:srgbClr val="000000"/>
                </a:solidFill>
              </a:rPr>
              <a:t>                                      */		</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#include &lt;math.h&gt;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double </a:t>
            </a:r>
            <a:r>
              <a:rPr lang="en-US" altLang="en-US" sz="2400" b="1" dirty="0">
                <a:solidFill>
                  <a:srgbClr val="000000"/>
                </a:solidFill>
              </a:rPr>
              <a:t>compute</a:t>
            </a:r>
            <a:r>
              <a:rPr lang="en-US" altLang="en-US" sz="2400" dirty="0">
                <a:solidFill>
                  <a:srgbClr val="000000"/>
                </a:solidFill>
              </a:rPr>
              <a:t>(double x, double y)</a:t>
            </a:r>
          </a:p>
          <a:p>
            <a:pPr fontAlgn="base">
              <a:spcBef>
                <a:spcPct val="0"/>
              </a:spcBef>
              <a:spcAft>
                <a:spcPct val="0"/>
              </a:spcAft>
            </a:pPr>
            <a:r>
              <a:rPr lang="en-US" altLang="en-US" sz="2400" dirty="0">
                <a:solidFill>
                  <a:srgbClr val="000000"/>
                </a:solidFill>
              </a:rPr>
              <a:t>{</a:t>
            </a:r>
          </a:p>
          <a:p>
            <a:pPr fontAlgn="base">
              <a:spcBef>
                <a:spcPct val="0"/>
              </a:spcBef>
              <a:spcAft>
                <a:spcPct val="0"/>
              </a:spcAft>
            </a:pPr>
            <a:r>
              <a:rPr lang="en-US" altLang="en-US" sz="2400" dirty="0">
                <a:solidFill>
                  <a:srgbClr val="000000"/>
                </a:solidFill>
              </a:rPr>
              <a:t>    return (pow(x, y));</a:t>
            </a:r>
          </a:p>
          <a:p>
            <a:pPr fontAlgn="base">
              <a:spcBef>
                <a:spcPct val="0"/>
              </a:spcBef>
              <a:spcAft>
                <a:spcPct val="0"/>
              </a:spcAft>
            </a:pPr>
            <a:r>
              <a:rPr lang="en-US" altLang="en-US" sz="2400" dirty="0">
                <a:solidFill>
                  <a:srgbClr val="000000"/>
                </a:solidFill>
              </a:rPr>
              <a: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200771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5ADDF1-CE6B-473B-BFEA-3310052A2885}" type="slidenum">
              <a:rPr lang="en-US" altLang="en-US">
                <a:solidFill>
                  <a:srgbClr val="000000"/>
                </a:solidFill>
              </a:rPr>
              <a:pPr/>
              <a:t>12</a:t>
            </a:fld>
            <a:endParaRPr lang="en-US" altLang="en-US">
              <a:solidFill>
                <a:srgbClr val="000000"/>
              </a:solidFill>
            </a:endParaRPr>
          </a:p>
        </p:txBody>
      </p:sp>
      <p:sp>
        <p:nvSpPr>
          <p:cNvPr id="384002" name="Text Box 2"/>
          <p:cNvSpPr txBox="1">
            <a:spLocks noChangeArrowheads="1"/>
          </p:cNvSpPr>
          <p:nvPr/>
        </p:nvSpPr>
        <p:spPr bwMode="auto">
          <a:xfrm>
            <a:off x="1442204" y="259638"/>
            <a:ext cx="9371975"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i="1" dirty="0">
                <a:solidFill>
                  <a:srgbClr val="000000"/>
                </a:solidFill>
              </a:rPr>
              <a:t>First pass at a </a:t>
            </a:r>
            <a:r>
              <a:rPr lang="en-US" altLang="en-US" sz="2800" i="1" dirty="0" err="1">
                <a:solidFill>
                  <a:srgbClr val="000000"/>
                </a:solidFill>
              </a:rPr>
              <a:t>makefile</a:t>
            </a:r>
            <a:r>
              <a:rPr lang="en-US" altLang="en-US" sz="2800" i="1" dirty="0">
                <a:solidFill>
                  <a:srgbClr val="000000"/>
                </a:solidFill>
              </a:rPr>
              <a:t>:</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dirty="0">
                <a:solidFill>
                  <a:srgbClr val="000000"/>
                </a:solidFill>
              </a:rPr>
              <a:t>&gt;</a:t>
            </a:r>
            <a:r>
              <a:rPr lang="en-US" altLang="en-US" sz="2400" b="1" dirty="0">
                <a:solidFill>
                  <a:srgbClr val="000000"/>
                </a:solidFill>
              </a:rPr>
              <a:t>cat makefile</a:t>
            </a:r>
          </a:p>
          <a:p>
            <a:pPr fontAlgn="base">
              <a:spcBef>
                <a:spcPct val="0"/>
              </a:spcBef>
              <a:spcAft>
                <a:spcPct val="0"/>
              </a:spcAft>
            </a:pPr>
            <a:r>
              <a:rPr lang="en-US" altLang="en-US" sz="2400" dirty="0">
                <a:solidFill>
                  <a:srgbClr val="000000"/>
                </a:solidFill>
              </a:rPr>
              <a:t># Your name</a:t>
            </a:r>
          </a:p>
          <a:p>
            <a:pPr fontAlgn="base">
              <a:spcBef>
                <a:spcPct val="0"/>
              </a:spcBef>
              <a:spcAft>
                <a:spcPct val="0"/>
              </a:spcAft>
            </a:pPr>
            <a:r>
              <a:rPr lang="en-US" altLang="en-US" sz="2400" dirty="0">
                <a:solidFill>
                  <a:srgbClr val="000000"/>
                </a:solidFill>
              </a:rPr>
              <a:t>power2: </a:t>
            </a:r>
            <a:r>
              <a:rPr lang="en-US" altLang="en-US" sz="2400" dirty="0" err="1">
                <a:solidFill>
                  <a:srgbClr val="000000"/>
                </a:solidFill>
              </a:rPr>
              <a:t>power.o</a:t>
            </a:r>
            <a:r>
              <a:rPr lang="en-US" altLang="en-US" sz="2400" dirty="0">
                <a:solidFill>
                  <a:srgbClr val="000000"/>
                </a:solidFill>
              </a:rPr>
              <a:t> </a:t>
            </a:r>
            <a:r>
              <a:rPr lang="en-US" altLang="en-US" sz="2400" dirty="0" err="1">
                <a:solidFill>
                  <a:srgbClr val="000000"/>
                </a:solidFill>
              </a:rPr>
              <a:t>compute.o</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a:t>
            </a:r>
            <a:r>
              <a:rPr lang="en-US" altLang="en-US" sz="2400" dirty="0" err="1">
                <a:solidFill>
                  <a:srgbClr val="000000"/>
                </a:solidFill>
              </a:rPr>
              <a:t>power.o</a:t>
            </a:r>
            <a:r>
              <a:rPr lang="en-US" altLang="en-US" sz="2400" dirty="0">
                <a:solidFill>
                  <a:srgbClr val="000000"/>
                </a:solidFill>
              </a:rPr>
              <a:t> </a:t>
            </a:r>
            <a:r>
              <a:rPr lang="en-US" altLang="en-US" sz="2400" dirty="0" err="1">
                <a:solidFill>
                  <a:srgbClr val="000000"/>
                </a:solidFill>
              </a:rPr>
              <a:t>compute.o</a:t>
            </a:r>
            <a:r>
              <a:rPr lang="en-US" altLang="en-US" sz="2400" dirty="0">
                <a:solidFill>
                  <a:srgbClr val="000000"/>
                </a:solidFill>
              </a:rPr>
              <a:t>  -o power2 -lm</a:t>
            </a:r>
          </a:p>
          <a:p>
            <a:pPr fontAlgn="base">
              <a:spcBef>
                <a:spcPct val="0"/>
              </a:spcBef>
              <a:spcAft>
                <a:spcPct val="0"/>
              </a:spcAft>
            </a:pPr>
            <a:r>
              <a:rPr lang="en-US" altLang="en-US" sz="2400" dirty="0">
                <a:solidFill>
                  <a:srgbClr val="000000"/>
                </a:solidFill>
              </a:rPr>
              <a:t>&gt;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~/csc60]60&gt; </a:t>
            </a:r>
            <a:r>
              <a:rPr lang="en-US" altLang="en-US" sz="2400" b="1" dirty="0">
                <a:solidFill>
                  <a:srgbClr val="000000"/>
                </a:solidFill>
              </a:rPr>
              <a:t>make</a:t>
            </a:r>
          </a:p>
          <a:p>
            <a:pPr fontAlgn="base">
              <a:spcBef>
                <a:spcPct val="0"/>
              </a:spcBef>
              <a:spcAft>
                <a:spcPct val="0"/>
              </a:spcAft>
            </a:pPr>
            <a:r>
              <a:rPr lang="en-US" altLang="en-US" sz="2400" dirty="0">
                <a:solidFill>
                  <a:srgbClr val="000000"/>
                </a:solidFill>
              </a:rPr>
              <a:t>make: *** No rule to make target `</a:t>
            </a:r>
            <a:r>
              <a:rPr lang="en-US" altLang="en-US" sz="2400" dirty="0" err="1">
                <a:solidFill>
                  <a:srgbClr val="000000"/>
                </a:solidFill>
              </a:rPr>
              <a:t>power.o</a:t>
            </a:r>
            <a:r>
              <a:rPr lang="en-US" altLang="en-US" sz="2400" dirty="0">
                <a:solidFill>
                  <a:srgbClr val="000000"/>
                </a:solidFill>
              </a:rPr>
              <a:t>', needed by `power'.  Stop.</a:t>
            </a: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~/csc60]61&gt;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800" dirty="0">
                <a:solidFill>
                  <a:srgbClr val="FF0000"/>
                </a:solidFill>
              </a:rPr>
              <a:t>Got an error to fix.</a:t>
            </a:r>
          </a:p>
          <a:p>
            <a:pPr fontAlgn="base">
              <a:spcBef>
                <a:spcPct val="0"/>
              </a:spcBef>
              <a:spcAft>
                <a:spcPct val="0"/>
              </a:spcAft>
            </a:pPr>
            <a:endParaRPr lang="en-US" altLang="en-US" sz="2400" dirty="0">
              <a:solidFill>
                <a:srgbClr val="000000"/>
              </a:solidFill>
            </a:endParaRPr>
          </a:p>
        </p:txBody>
      </p:sp>
      <p:cxnSp>
        <p:nvCxnSpPr>
          <p:cNvPr id="3" name="Straight Connector 2"/>
          <p:cNvCxnSpPr/>
          <p:nvPr/>
        </p:nvCxnSpPr>
        <p:spPr>
          <a:xfrm>
            <a:off x="1508480" y="2885312"/>
            <a:ext cx="6014301" cy="942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580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EDB0F8-1714-4811-8770-9A85F5AA6A66}" type="slidenum">
              <a:rPr lang="en-US" altLang="en-US">
                <a:solidFill>
                  <a:srgbClr val="000000"/>
                </a:solidFill>
              </a:rPr>
              <a:pPr/>
              <a:t>13</a:t>
            </a:fld>
            <a:endParaRPr lang="en-US" altLang="en-US">
              <a:solidFill>
                <a:srgbClr val="000000"/>
              </a:solidFill>
            </a:endParaRPr>
          </a:p>
        </p:txBody>
      </p:sp>
      <p:sp>
        <p:nvSpPr>
          <p:cNvPr id="390146" name="Text Box 2"/>
          <p:cNvSpPr txBox="1">
            <a:spLocks noChangeArrowheads="1"/>
          </p:cNvSpPr>
          <p:nvPr/>
        </p:nvSpPr>
        <p:spPr bwMode="auto">
          <a:xfrm>
            <a:off x="1046375" y="136523"/>
            <a:ext cx="10099250" cy="697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000" i="1" dirty="0">
                <a:solidFill>
                  <a:srgbClr val="000000"/>
                </a:solidFill>
              </a:rPr>
              <a:t>/*   Second pass at a </a:t>
            </a:r>
            <a:r>
              <a:rPr lang="en-US" altLang="en-US" sz="2000" i="1" dirty="0" err="1">
                <a:solidFill>
                  <a:srgbClr val="000000"/>
                </a:solidFill>
              </a:rPr>
              <a:t>makefile</a:t>
            </a:r>
            <a:r>
              <a:rPr lang="en-US" altLang="en-US" sz="2000" i="1" dirty="0">
                <a:solidFill>
                  <a:srgbClr val="000000"/>
                </a:solidFill>
              </a:rPr>
              <a:t>:      */</a:t>
            </a:r>
          </a:p>
          <a:p>
            <a:pPr fontAlgn="base">
              <a:spcBef>
                <a:spcPct val="0"/>
              </a:spcBef>
              <a:spcAft>
                <a:spcPct val="0"/>
              </a:spcAft>
            </a:pPr>
            <a:r>
              <a:rPr lang="en-US" altLang="en-US" sz="2000" i="1" dirty="0">
                <a:solidFill>
                  <a:srgbClr val="000000"/>
                </a:solidFill>
              </a:rPr>
              <a:t>/*  Look at its contents. We have no </a:t>
            </a:r>
            <a:r>
              <a:rPr lang="en-US" altLang="en-US" sz="2000" b="1" i="1" dirty="0">
                <a:solidFill>
                  <a:srgbClr val="000000"/>
                </a:solidFill>
              </a:rPr>
              <a:t>p2.h</a:t>
            </a:r>
            <a:r>
              <a:rPr lang="en-US" altLang="en-US" sz="2000" i="1" dirty="0">
                <a:solidFill>
                  <a:srgbClr val="000000"/>
                </a:solidFill>
              </a:rPr>
              <a:t> but it is included in light italics </a:t>
            </a:r>
          </a:p>
          <a:p>
            <a:pPr fontAlgn="base">
              <a:spcBef>
                <a:spcPct val="0"/>
              </a:spcBef>
              <a:spcAft>
                <a:spcPct val="0"/>
              </a:spcAft>
            </a:pPr>
            <a:r>
              <a:rPr lang="en-US" altLang="en-US" sz="2000" i="1" dirty="0">
                <a:solidFill>
                  <a:srgbClr val="000000"/>
                </a:solidFill>
              </a:rPr>
              <a:t>      to show where it would be placed.              */</a:t>
            </a:r>
          </a:p>
          <a:p>
            <a:pPr fontAlgn="base">
              <a:spcBef>
                <a:spcPct val="0"/>
              </a:spcBef>
              <a:spcAft>
                <a:spcPct val="0"/>
              </a:spcAft>
            </a:pPr>
            <a:r>
              <a:rPr lang="en-US" altLang="en-US" sz="1100" i="1" dirty="0">
                <a:solidFill>
                  <a:srgbClr val="000000"/>
                </a:solidFill>
              </a:rPr>
              <a:t> </a:t>
            </a:r>
          </a:p>
          <a:p>
            <a:pPr fontAlgn="base">
              <a:spcBef>
                <a:spcPct val="0"/>
              </a:spcBef>
              <a:spcAft>
                <a:spcPct val="0"/>
              </a:spcAft>
            </a:pPr>
            <a:r>
              <a:rPr lang="en-US" altLang="en-US" sz="2200" dirty="0">
                <a:solidFill>
                  <a:srgbClr val="000000"/>
                </a:solidFill>
              </a:rPr>
              <a:t>&gt;</a:t>
            </a:r>
            <a:r>
              <a:rPr lang="en-US" altLang="en-US" sz="2200" b="1" dirty="0">
                <a:solidFill>
                  <a:srgbClr val="000000"/>
                </a:solidFill>
              </a:rPr>
              <a:t>cat makefile</a:t>
            </a:r>
          </a:p>
          <a:p>
            <a:pPr fontAlgn="base">
              <a:spcBef>
                <a:spcPct val="0"/>
              </a:spcBef>
              <a:spcAft>
                <a:spcPct val="0"/>
              </a:spcAft>
            </a:pPr>
            <a:r>
              <a:rPr lang="en-US" altLang="en-US" sz="2200" dirty="0">
                <a:solidFill>
                  <a:srgbClr val="000000"/>
                </a:solidFill>
              </a:rPr>
              <a:t># Your Name</a:t>
            </a:r>
          </a:p>
          <a:p>
            <a:pPr fontAlgn="base">
              <a:spcBef>
                <a:spcPct val="0"/>
              </a:spcBef>
              <a:spcAft>
                <a:spcPct val="0"/>
              </a:spcAft>
            </a:pPr>
            <a:r>
              <a:rPr lang="en-US" altLang="en-US" sz="2200" dirty="0">
                <a:solidFill>
                  <a:srgbClr val="000000"/>
                </a:solidFill>
              </a:rPr>
              <a:t>power2: power2.o </a:t>
            </a:r>
            <a:r>
              <a:rPr lang="en-US" altLang="en-US" sz="2200" dirty="0" err="1">
                <a:solidFill>
                  <a:srgbClr val="000000"/>
                </a:solidFill>
              </a:rPr>
              <a:t>compute.o</a:t>
            </a:r>
            <a:r>
              <a:rPr lang="en-US" altLang="en-US" sz="2200" dirty="0">
                <a:solidFill>
                  <a:srgbClr val="000000"/>
                </a:solidFill>
              </a:rPr>
              <a:t>  </a:t>
            </a:r>
            <a:r>
              <a:rPr lang="en-US" altLang="en-US" sz="2200" i="1" dirty="0">
                <a:solidFill>
                  <a:srgbClr val="000000"/>
                </a:solidFill>
                <a:latin typeface="+mj-lt"/>
              </a:rPr>
              <a:t>p2.h</a:t>
            </a:r>
          </a:p>
          <a:p>
            <a:pPr fontAlgn="base">
              <a:spcBef>
                <a:spcPct val="0"/>
              </a:spcBef>
              <a:spcAft>
                <a:spcPct val="0"/>
              </a:spcAft>
            </a:pPr>
            <a:r>
              <a:rPr lang="en-US" altLang="en-US" sz="2200" dirty="0">
                <a:solidFill>
                  <a:srgbClr val="000000"/>
                </a:solidFill>
              </a:rPr>
              <a:t>        </a:t>
            </a:r>
            <a:r>
              <a:rPr lang="en-US" altLang="en-US" sz="2200" dirty="0" err="1">
                <a:solidFill>
                  <a:srgbClr val="000000"/>
                </a:solidFill>
              </a:rPr>
              <a:t>gcc</a:t>
            </a:r>
            <a:r>
              <a:rPr lang="en-US" altLang="en-US" sz="2200" dirty="0">
                <a:solidFill>
                  <a:srgbClr val="000000"/>
                </a:solidFill>
              </a:rPr>
              <a:t> power2.o </a:t>
            </a:r>
            <a:r>
              <a:rPr lang="en-US" altLang="en-US" sz="2200" dirty="0" err="1">
                <a:solidFill>
                  <a:srgbClr val="000000"/>
                </a:solidFill>
              </a:rPr>
              <a:t>compute.o</a:t>
            </a:r>
            <a:r>
              <a:rPr lang="en-US" altLang="en-US" sz="2200" dirty="0">
                <a:solidFill>
                  <a:srgbClr val="000000"/>
                </a:solidFill>
              </a:rPr>
              <a:t>  -o power2 -lm</a:t>
            </a:r>
          </a:p>
          <a:p>
            <a:pPr fontAlgn="base">
              <a:spcBef>
                <a:spcPct val="0"/>
              </a:spcBef>
              <a:spcAft>
                <a:spcPct val="0"/>
              </a:spcAft>
            </a:pPr>
            <a:r>
              <a:rPr lang="en-US" altLang="en-US" sz="2200" dirty="0">
                <a:solidFill>
                  <a:srgbClr val="000000"/>
                </a:solidFill>
              </a:rPr>
              <a:t>power2.o: power2.c  </a:t>
            </a:r>
            <a:r>
              <a:rPr lang="en-US" altLang="en-US" sz="2200" i="1" dirty="0">
                <a:solidFill>
                  <a:srgbClr val="000000"/>
                </a:solidFill>
                <a:latin typeface="+mj-lt"/>
              </a:rPr>
              <a:t>p2.h</a:t>
            </a:r>
            <a:endParaRPr lang="en-US" altLang="en-US" sz="2200" dirty="0">
              <a:solidFill>
                <a:srgbClr val="000000"/>
              </a:solidFill>
              <a:latin typeface="+mj-lt"/>
            </a:endParaRPr>
          </a:p>
          <a:p>
            <a:pPr fontAlgn="base">
              <a:spcBef>
                <a:spcPct val="0"/>
              </a:spcBef>
              <a:spcAft>
                <a:spcPct val="0"/>
              </a:spcAft>
            </a:pPr>
            <a:r>
              <a:rPr lang="en-US" altLang="en-US" sz="2200" dirty="0">
                <a:solidFill>
                  <a:srgbClr val="000000"/>
                </a:solidFill>
              </a:rPr>
              <a:t>        </a:t>
            </a:r>
            <a:r>
              <a:rPr lang="en-US" altLang="en-US" sz="2200" dirty="0" err="1">
                <a:solidFill>
                  <a:srgbClr val="000000"/>
                </a:solidFill>
              </a:rPr>
              <a:t>gcc</a:t>
            </a:r>
            <a:r>
              <a:rPr lang="en-US" altLang="en-US" sz="2200" dirty="0">
                <a:solidFill>
                  <a:srgbClr val="000000"/>
                </a:solidFill>
              </a:rPr>
              <a:t> -c power2.c</a:t>
            </a:r>
          </a:p>
          <a:p>
            <a:pPr fontAlgn="base">
              <a:spcBef>
                <a:spcPct val="0"/>
              </a:spcBef>
              <a:spcAft>
                <a:spcPct val="0"/>
              </a:spcAft>
            </a:pPr>
            <a:r>
              <a:rPr lang="en-US" altLang="en-US" sz="2200" dirty="0" err="1">
                <a:solidFill>
                  <a:srgbClr val="000000"/>
                </a:solidFill>
              </a:rPr>
              <a:t>compute.o</a:t>
            </a:r>
            <a:r>
              <a:rPr lang="en-US" altLang="en-US" sz="2200" dirty="0">
                <a:solidFill>
                  <a:srgbClr val="000000"/>
                </a:solidFill>
              </a:rPr>
              <a:t>: </a:t>
            </a:r>
            <a:r>
              <a:rPr lang="en-US" altLang="en-US" sz="2200" dirty="0" err="1">
                <a:solidFill>
                  <a:srgbClr val="000000"/>
                </a:solidFill>
              </a:rPr>
              <a:t>compute.c</a:t>
            </a:r>
            <a:r>
              <a:rPr lang="en-US" altLang="en-US" sz="2200" dirty="0">
                <a:solidFill>
                  <a:srgbClr val="000000"/>
                </a:solidFill>
              </a:rPr>
              <a:t>  </a:t>
            </a:r>
            <a:r>
              <a:rPr lang="en-US" altLang="en-US" sz="2200" i="1" dirty="0">
                <a:solidFill>
                  <a:srgbClr val="000000"/>
                </a:solidFill>
                <a:latin typeface="+mj-lt"/>
              </a:rPr>
              <a:t>p2.h</a:t>
            </a:r>
            <a:endParaRPr lang="en-US" altLang="en-US" sz="2200" dirty="0">
              <a:solidFill>
                <a:srgbClr val="000000"/>
              </a:solidFill>
              <a:latin typeface="+mj-lt"/>
            </a:endParaRPr>
          </a:p>
          <a:p>
            <a:pPr fontAlgn="base">
              <a:spcBef>
                <a:spcPct val="0"/>
              </a:spcBef>
              <a:spcAft>
                <a:spcPct val="0"/>
              </a:spcAft>
            </a:pPr>
            <a:r>
              <a:rPr lang="en-US" altLang="en-US" sz="2200" dirty="0">
                <a:solidFill>
                  <a:srgbClr val="000000"/>
                </a:solidFill>
              </a:rPr>
              <a:t>        </a:t>
            </a:r>
            <a:r>
              <a:rPr lang="en-US" altLang="en-US" sz="2200" dirty="0" err="1">
                <a:solidFill>
                  <a:srgbClr val="000000"/>
                </a:solidFill>
              </a:rPr>
              <a:t>gcc</a:t>
            </a:r>
            <a:r>
              <a:rPr lang="en-US" altLang="en-US" sz="2200" dirty="0">
                <a:solidFill>
                  <a:srgbClr val="000000"/>
                </a:solidFill>
              </a:rPr>
              <a:t> -c </a:t>
            </a:r>
            <a:r>
              <a:rPr lang="en-US" altLang="en-US" sz="2200" dirty="0" err="1">
                <a:solidFill>
                  <a:srgbClr val="000000"/>
                </a:solidFill>
              </a:rPr>
              <a:t>compute.c</a:t>
            </a:r>
            <a:endParaRPr lang="en-US" altLang="en-US" sz="2200" dirty="0">
              <a:solidFill>
                <a:srgbClr val="000000"/>
              </a:solidFill>
            </a:endParaRPr>
          </a:p>
          <a:p>
            <a:pPr fontAlgn="base">
              <a:spcBef>
                <a:spcPct val="0"/>
              </a:spcBef>
              <a:spcAft>
                <a:spcPct val="0"/>
              </a:spcAft>
            </a:pPr>
            <a:r>
              <a:rPr lang="en-US" altLang="en-US" sz="1400" dirty="0">
                <a:solidFill>
                  <a:srgbClr val="000000"/>
                </a:solidFill>
              </a:rPr>
              <a:t>  </a:t>
            </a:r>
          </a:p>
          <a:p>
            <a:pPr fontAlgn="base">
              <a:spcBef>
                <a:spcPct val="0"/>
              </a:spcBef>
              <a:spcAft>
                <a:spcPct val="0"/>
              </a:spcAft>
            </a:pPr>
            <a:r>
              <a:rPr lang="en-US" altLang="en-US" sz="2200" dirty="0">
                <a:solidFill>
                  <a:srgbClr val="000000"/>
                </a:solidFill>
              </a:rPr>
              <a:t>/* Run make using our new </a:t>
            </a:r>
            <a:r>
              <a:rPr lang="en-US" altLang="en-US" sz="2200" dirty="0" err="1">
                <a:solidFill>
                  <a:srgbClr val="000000"/>
                </a:solidFill>
              </a:rPr>
              <a:t>makefile</a:t>
            </a:r>
            <a:r>
              <a:rPr lang="en-US" altLang="en-US" sz="2200" dirty="0">
                <a:solidFill>
                  <a:srgbClr val="000000"/>
                </a:solidFill>
              </a:rPr>
              <a:t> */</a:t>
            </a:r>
          </a:p>
          <a:p>
            <a:pPr fontAlgn="base">
              <a:spcBef>
                <a:spcPct val="0"/>
              </a:spcBef>
              <a:spcAft>
                <a:spcPct val="0"/>
              </a:spcAft>
            </a:pPr>
            <a:r>
              <a:rPr lang="en-US" altLang="en-US" sz="1400" dirty="0">
                <a:solidFill>
                  <a:srgbClr val="000000"/>
                </a:solidFill>
              </a:rPr>
              <a:t>  </a:t>
            </a:r>
          </a:p>
          <a:p>
            <a:pPr fontAlgn="base">
              <a:spcBef>
                <a:spcPct val="0"/>
              </a:spcBef>
              <a:spcAft>
                <a:spcPct val="0"/>
              </a:spcAft>
            </a:pPr>
            <a:r>
              <a:rPr lang="en-US" altLang="en-US" sz="2200" dirty="0">
                <a:solidFill>
                  <a:srgbClr val="000000"/>
                </a:solidFill>
              </a:rPr>
              <a:t>[</a:t>
            </a:r>
            <a:r>
              <a:rPr lang="en-US" altLang="en-US" sz="2200" dirty="0" err="1">
                <a:solidFill>
                  <a:srgbClr val="000000"/>
                </a:solidFill>
              </a:rPr>
              <a:t>bielr@athena</a:t>
            </a:r>
            <a:r>
              <a:rPr lang="en-US" altLang="en-US" sz="2200" dirty="0">
                <a:solidFill>
                  <a:srgbClr val="000000"/>
                </a:solidFill>
              </a:rPr>
              <a:t> ~/csc60]68&gt; </a:t>
            </a:r>
            <a:r>
              <a:rPr lang="en-US" altLang="en-US" sz="2200" b="1" dirty="0">
                <a:solidFill>
                  <a:srgbClr val="000000"/>
                </a:solidFill>
              </a:rPr>
              <a:t>make</a:t>
            </a:r>
          </a:p>
          <a:p>
            <a:pPr fontAlgn="base">
              <a:spcBef>
                <a:spcPct val="0"/>
              </a:spcBef>
              <a:spcAft>
                <a:spcPct val="0"/>
              </a:spcAft>
            </a:pPr>
            <a:r>
              <a:rPr lang="en-US" altLang="en-US" sz="2200" dirty="0" err="1">
                <a:solidFill>
                  <a:srgbClr val="000000"/>
                </a:solidFill>
              </a:rPr>
              <a:t>gcc</a:t>
            </a:r>
            <a:r>
              <a:rPr lang="en-US" altLang="en-US" sz="2200" dirty="0">
                <a:solidFill>
                  <a:srgbClr val="000000"/>
                </a:solidFill>
              </a:rPr>
              <a:t> -c power2.c</a:t>
            </a:r>
          </a:p>
          <a:p>
            <a:pPr fontAlgn="base">
              <a:spcBef>
                <a:spcPct val="0"/>
              </a:spcBef>
              <a:spcAft>
                <a:spcPct val="0"/>
              </a:spcAft>
            </a:pPr>
            <a:r>
              <a:rPr lang="en-US" altLang="en-US" sz="2200" dirty="0" err="1">
                <a:solidFill>
                  <a:srgbClr val="000000"/>
                </a:solidFill>
              </a:rPr>
              <a:t>gcc</a:t>
            </a:r>
            <a:r>
              <a:rPr lang="en-US" altLang="en-US" sz="2200" dirty="0">
                <a:solidFill>
                  <a:srgbClr val="000000"/>
                </a:solidFill>
              </a:rPr>
              <a:t> -c </a:t>
            </a:r>
            <a:r>
              <a:rPr lang="en-US" altLang="en-US" sz="2200" dirty="0" err="1">
                <a:solidFill>
                  <a:srgbClr val="000000"/>
                </a:solidFill>
              </a:rPr>
              <a:t>compute.c</a:t>
            </a:r>
            <a:endParaRPr lang="en-US" altLang="en-US" sz="2200" dirty="0">
              <a:solidFill>
                <a:srgbClr val="000000"/>
              </a:solidFill>
            </a:endParaRPr>
          </a:p>
          <a:p>
            <a:pPr fontAlgn="base">
              <a:spcBef>
                <a:spcPct val="0"/>
              </a:spcBef>
              <a:spcAft>
                <a:spcPct val="0"/>
              </a:spcAft>
            </a:pPr>
            <a:r>
              <a:rPr lang="en-US" altLang="en-US" sz="2200" dirty="0" err="1">
                <a:solidFill>
                  <a:srgbClr val="000000"/>
                </a:solidFill>
              </a:rPr>
              <a:t>gcc</a:t>
            </a:r>
            <a:r>
              <a:rPr lang="en-US" altLang="en-US" sz="2200" dirty="0">
                <a:solidFill>
                  <a:srgbClr val="000000"/>
                </a:solidFill>
              </a:rPr>
              <a:t> power2.o </a:t>
            </a:r>
            <a:r>
              <a:rPr lang="en-US" altLang="en-US" sz="2200" dirty="0" err="1">
                <a:solidFill>
                  <a:srgbClr val="000000"/>
                </a:solidFill>
              </a:rPr>
              <a:t>compute.o</a:t>
            </a:r>
            <a:r>
              <a:rPr lang="en-US" altLang="en-US" sz="2200" dirty="0">
                <a:solidFill>
                  <a:srgbClr val="000000"/>
                </a:solidFill>
              </a:rPr>
              <a:t>  -o power2 -</a:t>
            </a:r>
            <a:r>
              <a:rPr lang="en-US" altLang="en-US" sz="2200" dirty="0" err="1">
                <a:solidFill>
                  <a:srgbClr val="000000"/>
                </a:solidFill>
              </a:rPr>
              <a:t>lm</a:t>
            </a:r>
            <a:endParaRPr lang="en-US" altLang="en-US" sz="2200" dirty="0">
              <a:solidFill>
                <a:srgbClr val="000000"/>
              </a:solidFill>
            </a:endParaRPr>
          </a:p>
          <a:p>
            <a:pPr fontAlgn="base">
              <a:spcBef>
                <a:spcPct val="0"/>
              </a:spcBef>
              <a:spcAft>
                <a:spcPct val="0"/>
              </a:spcAft>
            </a:pPr>
            <a:r>
              <a:rPr lang="en-US" altLang="en-US" sz="2200" dirty="0">
                <a:solidFill>
                  <a:srgbClr val="000000"/>
                </a:solidFill>
              </a:rPr>
              <a:t>[</a:t>
            </a:r>
            <a:r>
              <a:rPr lang="en-US" altLang="en-US" sz="2200" dirty="0" err="1">
                <a:solidFill>
                  <a:srgbClr val="000000"/>
                </a:solidFill>
              </a:rPr>
              <a:t>bielr@athena</a:t>
            </a:r>
            <a:r>
              <a:rPr lang="en-US" altLang="en-US" sz="2200" dirty="0">
                <a:solidFill>
                  <a:srgbClr val="000000"/>
                </a:solidFill>
              </a:rPr>
              <a:t> ~/csc60]69&gt;</a:t>
            </a:r>
          </a:p>
          <a:p>
            <a:pPr fontAlgn="base">
              <a:spcBef>
                <a:spcPct val="0"/>
              </a:spcBef>
              <a:spcAft>
                <a:spcPct val="0"/>
              </a:spcAft>
            </a:pPr>
            <a:endParaRPr lang="en-US" altLang="en-US" sz="2400" dirty="0">
              <a:solidFill>
                <a:srgbClr val="000000"/>
              </a:solidFill>
            </a:endParaRPr>
          </a:p>
        </p:txBody>
      </p:sp>
      <p:cxnSp>
        <p:nvCxnSpPr>
          <p:cNvPr id="5" name="Straight Connector 4"/>
          <p:cNvCxnSpPr/>
          <p:nvPr/>
        </p:nvCxnSpPr>
        <p:spPr>
          <a:xfrm>
            <a:off x="1046375" y="4110952"/>
            <a:ext cx="6014301" cy="942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12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EDB0F8-1714-4811-8770-9A85F5AA6A66}" type="slidenum">
              <a:rPr lang="en-US" altLang="en-US">
                <a:solidFill>
                  <a:srgbClr val="000000"/>
                </a:solidFill>
              </a:rPr>
              <a:pPr/>
              <a:t>14</a:t>
            </a:fld>
            <a:endParaRPr lang="en-US" altLang="en-US">
              <a:solidFill>
                <a:srgbClr val="000000"/>
              </a:solidFill>
            </a:endParaRPr>
          </a:p>
        </p:txBody>
      </p:sp>
      <p:sp>
        <p:nvSpPr>
          <p:cNvPr id="390146" name="Text Box 2"/>
          <p:cNvSpPr txBox="1">
            <a:spLocks noChangeArrowheads="1"/>
          </p:cNvSpPr>
          <p:nvPr/>
        </p:nvSpPr>
        <p:spPr bwMode="auto">
          <a:xfrm>
            <a:off x="1247867" y="538549"/>
            <a:ext cx="8310803"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dirty="0">
                <a:solidFill>
                  <a:srgbClr val="000000"/>
                </a:solidFill>
              </a:rPr>
              <a:t>#</a:t>
            </a:r>
            <a:r>
              <a:rPr lang="en-US" altLang="en-US" sz="2800" i="1" dirty="0">
                <a:solidFill>
                  <a:srgbClr val="000000"/>
                </a:solidFill>
              </a:rPr>
              <a:t>   Third and last pass at a </a:t>
            </a:r>
            <a:r>
              <a:rPr lang="en-US" altLang="en-US" sz="2800" i="1" dirty="0" err="1">
                <a:solidFill>
                  <a:srgbClr val="000000"/>
                </a:solidFill>
              </a:rPr>
              <a:t>makefile</a:t>
            </a:r>
            <a:r>
              <a:rPr lang="en-US" altLang="en-US" sz="2800" i="1" dirty="0">
                <a:solidFill>
                  <a:srgbClr val="000000"/>
                </a:solidFill>
              </a:rPr>
              <a:t>:</a:t>
            </a:r>
          </a:p>
          <a:p>
            <a:pPr fontAlgn="base">
              <a:spcBef>
                <a:spcPct val="0"/>
              </a:spcBef>
              <a:spcAft>
                <a:spcPct val="0"/>
              </a:spcAft>
            </a:pPr>
            <a:r>
              <a:rPr lang="en-US" altLang="en-US" sz="2400" dirty="0">
                <a:solidFill>
                  <a:srgbClr val="000000"/>
                </a:solidFill>
              </a:rPr>
              <a:t># </a:t>
            </a:r>
            <a:r>
              <a:rPr lang="en-US" altLang="en-US" sz="2400" i="1" dirty="0">
                <a:solidFill>
                  <a:srgbClr val="000000"/>
                </a:solidFill>
              </a:rPr>
              <a:t>      </a:t>
            </a:r>
            <a:r>
              <a:rPr lang="en-US" altLang="en-US" sz="2400" b="1" i="1" dirty="0">
                <a:solidFill>
                  <a:srgbClr val="000000"/>
                </a:solidFill>
              </a:rPr>
              <a:t>power2.h </a:t>
            </a:r>
            <a:r>
              <a:rPr lang="en-US" altLang="en-US" sz="2400" dirty="0">
                <a:solidFill>
                  <a:srgbClr val="000000"/>
                </a:solidFill>
              </a:rPr>
              <a:t>is not needed but included in light </a:t>
            </a:r>
            <a:r>
              <a:rPr lang="en-US" altLang="en-US" sz="2400" i="1" dirty="0">
                <a:solidFill>
                  <a:srgbClr val="000000"/>
                </a:solidFill>
              </a:rPr>
              <a:t>italics </a:t>
            </a:r>
            <a:r>
              <a:rPr lang="en-US" altLang="en-US" sz="2400" dirty="0">
                <a:solidFill>
                  <a:srgbClr val="000000"/>
                </a:solidFill>
              </a:rPr>
              <a:t>to</a:t>
            </a:r>
          </a:p>
          <a:p>
            <a:pPr fontAlgn="base">
              <a:spcBef>
                <a:spcPct val="0"/>
              </a:spcBef>
              <a:spcAft>
                <a:spcPct val="0"/>
              </a:spcAft>
            </a:pPr>
            <a:r>
              <a:rPr lang="en-US" altLang="en-US" sz="2400" dirty="0">
                <a:solidFill>
                  <a:srgbClr val="000000"/>
                </a:solidFill>
              </a:rPr>
              <a:t>#      show where it would be located if it was needed</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dirty="0">
                <a:solidFill>
                  <a:srgbClr val="000000"/>
                </a:solidFill>
              </a:rPr>
              <a:t>&gt;</a:t>
            </a:r>
            <a:r>
              <a:rPr lang="en-US" altLang="en-US" sz="2400" b="1" dirty="0">
                <a:solidFill>
                  <a:srgbClr val="000000"/>
                </a:solidFill>
              </a:rPr>
              <a:t>cat makefile</a:t>
            </a:r>
          </a:p>
          <a:p>
            <a:pPr fontAlgn="base">
              <a:spcBef>
                <a:spcPct val="0"/>
              </a:spcBef>
              <a:spcAft>
                <a:spcPct val="0"/>
              </a:spcAft>
            </a:pPr>
            <a:r>
              <a:rPr lang="en-US" altLang="en-US" sz="2400" dirty="0">
                <a:solidFill>
                  <a:srgbClr val="000000"/>
                </a:solidFill>
              </a:rPr>
              <a:t># Your name</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power2: power2.o </a:t>
            </a:r>
            <a:r>
              <a:rPr lang="en-US" altLang="en-US" sz="2400" dirty="0" err="1">
                <a:solidFill>
                  <a:srgbClr val="000000"/>
                </a:solidFill>
              </a:rPr>
              <a:t>compute.o</a:t>
            </a:r>
            <a:r>
              <a:rPr lang="en-US" altLang="en-US" sz="2400" dirty="0">
                <a:solidFill>
                  <a:srgbClr val="000000"/>
                </a:solidFill>
              </a:rPr>
              <a:t>  </a:t>
            </a:r>
            <a:r>
              <a:rPr lang="en-US" altLang="en-US" sz="2400" i="1" dirty="0">
                <a:solidFill>
                  <a:srgbClr val="000000"/>
                </a:solidFill>
                <a:latin typeface="+mj-lt"/>
              </a:rPr>
              <a:t>power2.h</a:t>
            </a: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power2.o </a:t>
            </a:r>
            <a:r>
              <a:rPr lang="en-US" altLang="en-US" sz="2400" dirty="0" err="1">
                <a:solidFill>
                  <a:srgbClr val="000000"/>
                </a:solidFill>
              </a:rPr>
              <a:t>compute.o</a:t>
            </a:r>
            <a:r>
              <a:rPr lang="en-US" altLang="en-US" sz="2400" dirty="0">
                <a:solidFill>
                  <a:srgbClr val="000000"/>
                </a:solidFill>
              </a:rPr>
              <a:t>  -o power2 –lm</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power2.o:  </a:t>
            </a:r>
            <a:r>
              <a:rPr lang="en-US" altLang="en-US" sz="2400" i="1" dirty="0">
                <a:solidFill>
                  <a:srgbClr val="000000"/>
                </a:solidFill>
                <a:latin typeface="+mj-lt"/>
              </a:rPr>
              <a:t>power2.h</a:t>
            </a:r>
          </a:p>
          <a:p>
            <a:pPr fontAlgn="base">
              <a:spcBef>
                <a:spcPct val="0"/>
              </a:spcBef>
              <a:spcAft>
                <a:spcPct val="0"/>
              </a:spcAft>
            </a:pPr>
            <a:r>
              <a:rPr lang="en-US" altLang="en-US" sz="1600" dirty="0">
                <a:solidFill>
                  <a:srgbClr val="000000"/>
                </a:solidFill>
              </a:rPr>
              <a:t> </a:t>
            </a:r>
          </a:p>
          <a:p>
            <a:pPr fontAlgn="base">
              <a:spcBef>
                <a:spcPct val="0"/>
              </a:spcBef>
              <a:spcAft>
                <a:spcPct val="0"/>
              </a:spcAft>
            </a:pPr>
            <a:r>
              <a:rPr lang="en-US" altLang="en-US" sz="2400" dirty="0" err="1">
                <a:solidFill>
                  <a:srgbClr val="000000"/>
                </a:solidFill>
              </a:rPr>
              <a:t>compute.o</a:t>
            </a:r>
            <a:r>
              <a:rPr lang="en-US" altLang="en-US" sz="2400" dirty="0">
                <a:solidFill>
                  <a:srgbClr val="000000"/>
                </a:solidFill>
              </a:rPr>
              <a:t>:  </a:t>
            </a:r>
            <a:r>
              <a:rPr lang="en-US" altLang="en-US" sz="2400" i="1" dirty="0">
                <a:solidFill>
                  <a:srgbClr val="000000"/>
                </a:solidFill>
                <a:latin typeface="+mj-lt"/>
              </a:rPr>
              <a:t>power2.h</a:t>
            </a:r>
          </a:p>
          <a:p>
            <a:pPr fontAlgn="base">
              <a:spcBef>
                <a:spcPct val="0"/>
              </a:spcBef>
              <a:spcAft>
                <a:spcPct val="0"/>
              </a:spcAft>
            </a:pPr>
            <a:r>
              <a:rPr lang="en-US" altLang="en-US" sz="2400" dirty="0">
                <a:solidFill>
                  <a:srgbClr val="000000"/>
                </a:solidFill>
              </a:rPr>
              <a:t>&gt;</a:t>
            </a:r>
            <a:endParaRPr lang="en-US" altLang="en-US" sz="2400" b="1"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cxnSp>
        <p:nvCxnSpPr>
          <p:cNvPr id="5" name="Straight Connector 4">
            <a:extLst>
              <a:ext uri="{FF2B5EF4-FFF2-40B4-BE49-F238E27FC236}">
                <a16:creationId xmlns:a16="http://schemas.microsoft.com/office/drawing/2014/main" id="{9C9D4165-BB97-47E1-85C0-B49D55DD3AE5}"/>
              </a:ext>
            </a:extLst>
          </p:cNvPr>
          <p:cNvCxnSpPr>
            <a:cxnSpLocks/>
          </p:cNvCxnSpPr>
          <p:nvPr/>
        </p:nvCxnSpPr>
        <p:spPr>
          <a:xfrm>
            <a:off x="1027713" y="2205487"/>
            <a:ext cx="803231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654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EDB0F8-1714-4811-8770-9A85F5AA6A66}" type="slidenum">
              <a:rPr lang="en-US" altLang="en-US">
                <a:solidFill>
                  <a:srgbClr val="000000"/>
                </a:solidFill>
              </a:rPr>
              <a:pPr/>
              <a:t>15</a:t>
            </a:fld>
            <a:endParaRPr lang="en-US" altLang="en-US">
              <a:solidFill>
                <a:srgbClr val="000000"/>
              </a:solidFill>
            </a:endParaRPr>
          </a:p>
        </p:txBody>
      </p:sp>
      <p:sp>
        <p:nvSpPr>
          <p:cNvPr id="390146" name="Text Box 2"/>
          <p:cNvSpPr txBox="1">
            <a:spLocks noChangeArrowheads="1"/>
          </p:cNvSpPr>
          <p:nvPr/>
        </p:nvSpPr>
        <p:spPr bwMode="auto">
          <a:xfrm>
            <a:off x="1017839" y="416264"/>
            <a:ext cx="10057598" cy="5917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b="1" dirty="0">
                <a:solidFill>
                  <a:srgbClr val="000000"/>
                </a:solidFill>
              </a:rPr>
              <a:t>/*  </a:t>
            </a:r>
            <a:r>
              <a:rPr lang="en-US" altLang="en-US" sz="2800" b="1" i="1" dirty="0">
                <a:solidFill>
                  <a:srgbClr val="000000"/>
                </a:solidFill>
              </a:rPr>
              <a:t> Helpful Comments </a:t>
            </a:r>
            <a:r>
              <a:rPr lang="en-US" altLang="en-US" sz="2800" b="1" dirty="0">
                <a:solidFill>
                  <a:srgbClr val="000000"/>
                </a:solidFill>
              </a:rPr>
              <a:t>*/</a:t>
            </a:r>
          </a:p>
          <a:p>
            <a:pPr fontAlgn="base">
              <a:spcBef>
                <a:spcPct val="0"/>
              </a:spcBef>
              <a:spcAft>
                <a:spcPct val="0"/>
              </a:spcAft>
            </a:pPr>
            <a:endParaRPr lang="en-US" altLang="en-US" sz="2400" i="1" dirty="0">
              <a:solidFill>
                <a:srgbClr val="000000"/>
              </a:solidFill>
            </a:endParaRPr>
          </a:p>
          <a:p>
            <a:pPr marL="342900" indent="-342900" fontAlgn="base">
              <a:spcBef>
                <a:spcPct val="0"/>
              </a:spcBef>
              <a:spcAft>
                <a:spcPct val="0"/>
              </a:spcAft>
              <a:buFont typeface="Arial" panose="020B0604020202020204" pitchFamily="34" charset="0"/>
              <a:buChar char="•"/>
            </a:pPr>
            <a:r>
              <a:rPr lang="en-US" altLang="en-US" sz="2400" dirty="0">
                <a:solidFill>
                  <a:srgbClr val="000000"/>
                </a:solidFill>
              </a:rPr>
              <a:t>Start by opening </a:t>
            </a:r>
            <a:r>
              <a:rPr lang="en-US" altLang="en-US" sz="2400" i="1" dirty="0">
                <a:solidFill>
                  <a:srgbClr val="000000"/>
                </a:solidFill>
              </a:rPr>
              <a:t>vim</a:t>
            </a:r>
            <a:r>
              <a:rPr lang="en-US" altLang="en-US" sz="2400" dirty="0">
                <a:solidFill>
                  <a:srgbClr val="000000"/>
                </a:solidFill>
              </a:rPr>
              <a:t> and typing in the commands to a file named </a:t>
            </a:r>
            <a:r>
              <a:rPr lang="en-US" altLang="en-US" sz="2400" i="1" dirty="0">
                <a:solidFill>
                  <a:srgbClr val="000000"/>
                </a:solidFill>
              </a:rPr>
              <a:t>makefile</a:t>
            </a:r>
            <a:r>
              <a:rPr lang="en-US" altLang="en-US" sz="2400" dirty="0">
                <a:solidFill>
                  <a:srgbClr val="000000"/>
                </a:solidFill>
              </a:rPr>
              <a:t>.</a:t>
            </a:r>
          </a:p>
          <a:p>
            <a:pPr fontAlgn="base">
              <a:spcBef>
                <a:spcPct val="0"/>
              </a:spcBef>
              <a:spcAft>
                <a:spcPct val="0"/>
              </a:spcAft>
            </a:pPr>
            <a:r>
              <a:rPr lang="en-US" altLang="en-US" sz="2400" dirty="0">
                <a:solidFill>
                  <a:srgbClr val="000000"/>
                </a:solidFill>
              </a:rPr>
              <a:t>     Close </a:t>
            </a:r>
            <a:r>
              <a:rPr lang="en-US" altLang="en-US" sz="2400" i="1" dirty="0">
                <a:solidFill>
                  <a:srgbClr val="000000"/>
                </a:solidFill>
              </a:rPr>
              <a:t>vim</a:t>
            </a:r>
            <a:r>
              <a:rPr lang="en-US" altLang="en-US" sz="2400" dirty="0">
                <a:solidFill>
                  <a:srgbClr val="000000"/>
                </a:solidFill>
              </a:rPr>
              <a:t> and then at the prompt, type:   </a:t>
            </a:r>
            <a:r>
              <a:rPr lang="en-US" altLang="en-US" sz="2400" b="1" dirty="0">
                <a:solidFill>
                  <a:srgbClr val="000000"/>
                </a:solidFill>
              </a:rPr>
              <a:t>make</a:t>
            </a:r>
          </a:p>
          <a:p>
            <a:pPr fontAlgn="base">
              <a:spcBef>
                <a:spcPct val="0"/>
              </a:spcBef>
              <a:spcAft>
                <a:spcPct val="0"/>
              </a:spcAft>
            </a:pPr>
            <a:endParaRPr lang="en-US" altLang="en-US" sz="2400" dirty="0">
              <a:solidFill>
                <a:srgbClr val="000000"/>
              </a:solidFill>
            </a:endParaRPr>
          </a:p>
          <a:p>
            <a:pPr marL="342900" indent="-342900" fontAlgn="base">
              <a:spcBef>
                <a:spcPct val="0"/>
              </a:spcBef>
              <a:spcAft>
                <a:spcPct val="0"/>
              </a:spcAft>
              <a:buFont typeface="Arial" panose="020B0604020202020204" pitchFamily="34" charset="0"/>
              <a:buChar char="•"/>
            </a:pPr>
            <a:r>
              <a:rPr lang="en-US" altLang="en-US" sz="2400" dirty="0">
                <a:solidFill>
                  <a:srgbClr val="000000"/>
                </a:solidFill>
              </a:rPr>
              <a:t>When you enter </a:t>
            </a:r>
            <a:r>
              <a:rPr lang="en-US" altLang="en-US" sz="2400" b="1" dirty="0">
                <a:solidFill>
                  <a:srgbClr val="000000"/>
                </a:solidFill>
              </a:rPr>
              <a:t>vim</a:t>
            </a:r>
            <a:r>
              <a:rPr lang="en-US" altLang="en-US" sz="2400" dirty="0">
                <a:solidFill>
                  <a:srgbClr val="000000"/>
                </a:solidFill>
              </a:rPr>
              <a:t>, type: </a:t>
            </a:r>
            <a:r>
              <a:rPr lang="en-US" altLang="en-US" sz="2400" b="1" dirty="0">
                <a:solidFill>
                  <a:srgbClr val="000000"/>
                </a:solidFill>
              </a:rPr>
              <a:t>  :set list</a:t>
            </a:r>
          </a:p>
          <a:p>
            <a:pPr fontAlgn="base">
              <a:spcBef>
                <a:spcPct val="0"/>
              </a:spcBef>
              <a:spcAft>
                <a:spcPct val="0"/>
              </a:spcAft>
            </a:pPr>
            <a:endParaRPr lang="en-US" altLang="en-US" sz="1050" dirty="0">
              <a:solidFill>
                <a:srgbClr val="000000"/>
              </a:solidFill>
            </a:endParaRPr>
          </a:p>
          <a:p>
            <a:pPr fontAlgn="base">
              <a:spcBef>
                <a:spcPct val="0"/>
              </a:spcBef>
              <a:spcAft>
                <a:spcPct val="0"/>
              </a:spcAft>
            </a:pPr>
            <a:r>
              <a:rPr lang="en-US" altLang="en-US" sz="2400" dirty="0">
                <a:solidFill>
                  <a:srgbClr val="000000"/>
                </a:solidFill>
              </a:rPr>
              <a:t>     This will show the non-printable characters:</a:t>
            </a:r>
          </a:p>
          <a:p>
            <a:pPr fontAlgn="base">
              <a:spcBef>
                <a:spcPct val="0"/>
              </a:spcBef>
              <a:spcAft>
                <a:spcPct val="0"/>
              </a:spcAft>
            </a:pPr>
            <a:r>
              <a:rPr lang="en-US" altLang="en-US" sz="2400" dirty="0">
                <a:solidFill>
                  <a:srgbClr val="000000"/>
                </a:solidFill>
              </a:rPr>
              <a:t>	</a:t>
            </a:r>
            <a:r>
              <a:rPr lang="en-US" altLang="en-US" sz="2400" dirty="0">
                <a:solidFill>
                  <a:srgbClr val="000000"/>
                </a:solidFill>
                <a:latin typeface="Times New Roman" panose="02020603050405020304" pitchFamily="18" charset="0"/>
                <a:cs typeface="Times New Roman" panose="02020603050405020304" pitchFamily="18" charset="0"/>
              </a:rPr>
              <a:t>^I = tab</a:t>
            </a: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 = end of line</a:t>
            </a:r>
          </a:p>
          <a:p>
            <a:pPr fontAlgn="base">
              <a:spcBef>
                <a:spcPct val="0"/>
              </a:spcBef>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indent="-342900" fontAlgn="base">
              <a:spcBef>
                <a:spcPct val="0"/>
              </a:spcBef>
              <a:spcAft>
                <a:spcPct val="0"/>
              </a:spcAft>
              <a:buFont typeface="Arial" panose="020B0604020202020204" pitchFamily="34" charset="0"/>
              <a:buChar char="•"/>
            </a:pPr>
            <a:r>
              <a:rPr lang="en-US" altLang="en-US" sz="2400" dirty="0">
                <a:solidFill>
                  <a:srgbClr val="000000"/>
                </a:solidFill>
                <a:cs typeface="Times New Roman" panose="02020603050405020304" pitchFamily="18" charset="0"/>
              </a:rPr>
              <a:t>To reverse the setting, type:  </a:t>
            </a:r>
            <a:r>
              <a:rPr lang="en-US" altLang="en-US" sz="2400" b="1" dirty="0">
                <a:solidFill>
                  <a:srgbClr val="000000"/>
                </a:solidFill>
                <a:cs typeface="Times New Roman" panose="02020603050405020304" pitchFamily="18" charset="0"/>
              </a:rPr>
              <a:t>:set list!</a:t>
            </a:r>
          </a:p>
          <a:p>
            <a:pPr fontAlgn="base">
              <a:spcBef>
                <a:spcPct val="0"/>
              </a:spcBef>
              <a:spcAft>
                <a:spcPct val="0"/>
              </a:spcAft>
            </a:pPr>
            <a:endParaRPr lang="en-US" altLang="en-US" sz="2800" dirty="0">
              <a:solidFill>
                <a:srgbClr val="000000"/>
              </a:solidFill>
              <a:latin typeface="Times New Roman" panose="02020603050405020304" pitchFamily="18" charset="0"/>
              <a:cs typeface="Times New Roman" panose="02020603050405020304" pitchFamily="18" charset="0"/>
            </a:endParaRPr>
          </a:p>
          <a:p>
            <a:pPr marL="342900" indent="-342900" fontAlgn="base">
              <a:spcBef>
                <a:spcPct val="0"/>
              </a:spcBef>
              <a:spcAft>
                <a:spcPct val="0"/>
              </a:spcAft>
              <a:buFont typeface="Arial" panose="020B0604020202020204" pitchFamily="34" charset="0"/>
              <a:buChar char="•"/>
            </a:pPr>
            <a:r>
              <a:rPr lang="en-US" altLang="en-US" sz="2400" dirty="0">
                <a:solidFill>
                  <a:srgbClr val="000000"/>
                </a:solidFill>
                <a:cs typeface="Times New Roman" panose="02020603050405020304" pitchFamily="18" charset="0"/>
              </a:rPr>
              <a:t>To create a tab on </a:t>
            </a:r>
            <a:r>
              <a:rPr lang="en-US" altLang="en-US" sz="2400" i="1" dirty="0" err="1">
                <a:solidFill>
                  <a:srgbClr val="000000"/>
                </a:solidFill>
                <a:cs typeface="Times New Roman" panose="02020603050405020304" pitchFamily="18" charset="0"/>
              </a:rPr>
              <a:t>athena</a:t>
            </a:r>
            <a:r>
              <a:rPr lang="en-US" altLang="en-US" sz="2400" dirty="0">
                <a:solidFill>
                  <a:srgbClr val="000000"/>
                </a:solidFill>
                <a:cs typeface="Times New Roman" panose="02020603050405020304" pitchFamily="18" charset="0"/>
              </a:rPr>
              <a:t>, you may have to hit the tab key </a:t>
            </a:r>
            <a:r>
              <a:rPr lang="en-US" altLang="en-US" sz="2400" b="1" dirty="0">
                <a:solidFill>
                  <a:srgbClr val="000000"/>
                </a:solidFill>
                <a:cs typeface="Times New Roman" panose="02020603050405020304" pitchFamily="18" charset="0"/>
              </a:rPr>
              <a:t>twice</a:t>
            </a:r>
            <a:r>
              <a:rPr lang="en-US" altLang="en-US" sz="2400" dirty="0">
                <a:solidFill>
                  <a:srgbClr val="000000"/>
                </a:solidFill>
                <a:cs typeface="Times New Roman" panose="02020603050405020304" pitchFamily="18" charset="0"/>
              </a:rPr>
              <a:t> in a row.</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p>
        </p:txBody>
      </p:sp>
    </p:spTree>
    <p:extLst>
      <p:ext uri="{BB962C8B-B14F-4D97-AF65-F5344CB8AC3E}">
        <p14:creationId xmlns:p14="http://schemas.microsoft.com/office/powerpoint/2010/main" val="6247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6F6E454-C63B-4691-B3A5-9A6B261691DB}" type="slidenum">
              <a:rPr lang="en-US" altLang="en-US" smtClean="0"/>
              <a:pPr>
                <a:defRPr/>
              </a:pPr>
              <a:t>16</a:t>
            </a:fld>
            <a:endParaRPr lang="en-US" altLang="en-US"/>
          </a:p>
        </p:txBody>
      </p:sp>
    </p:spTree>
    <p:extLst>
      <p:ext uri="{BB962C8B-B14F-4D97-AF65-F5344CB8AC3E}">
        <p14:creationId xmlns:p14="http://schemas.microsoft.com/office/powerpoint/2010/main" val="2015014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fld id="{116F3673-049E-4D59-88AF-86A64BC47996}" type="slidenum">
              <a:rPr lang="en-US" altLang="en-US">
                <a:solidFill>
                  <a:srgbClr val="000000"/>
                </a:solidFill>
              </a:rPr>
              <a:pPr/>
              <a:t>17</a:t>
            </a:fld>
            <a:endParaRPr lang="en-US" altLang="en-US">
              <a:solidFill>
                <a:srgbClr val="000000"/>
              </a:solidFill>
            </a:endParaRPr>
          </a:p>
        </p:txBody>
      </p:sp>
      <p:sp>
        <p:nvSpPr>
          <p:cNvPr id="309250" name="Text Box 2"/>
          <p:cNvSpPr txBox="1">
            <a:spLocks noChangeArrowheads="1"/>
          </p:cNvSpPr>
          <p:nvPr/>
        </p:nvSpPr>
        <p:spPr bwMode="auto">
          <a:xfrm>
            <a:off x="1371600" y="479554"/>
            <a:ext cx="6705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800" b="1" i="1" dirty="0">
                <a:solidFill>
                  <a:srgbClr val="000000"/>
                </a:solidFill>
              </a:rPr>
              <a:t>Example with two functions and a *.h file:</a:t>
            </a:r>
            <a:endParaRPr lang="en-US" altLang="en-US" sz="2800" dirty="0">
              <a:solidFill>
                <a:srgbClr val="000000"/>
              </a:solidFill>
            </a:endParaRPr>
          </a:p>
          <a:p>
            <a:pPr fontAlgn="base">
              <a:spcBef>
                <a:spcPct val="0"/>
              </a:spcBef>
              <a:spcAft>
                <a:spcPct val="0"/>
              </a:spcAft>
            </a:pPr>
            <a:endParaRPr lang="en-US" altLang="en-US" sz="2800" dirty="0">
              <a:solidFill>
                <a:srgbClr val="000000"/>
              </a:solidFill>
            </a:endParaRPr>
          </a:p>
          <a:p>
            <a:pPr fontAlgn="base">
              <a:spcBef>
                <a:spcPct val="0"/>
              </a:spcBef>
              <a:spcAft>
                <a:spcPct val="0"/>
              </a:spcAft>
            </a:pPr>
            <a:r>
              <a:rPr lang="en-US" altLang="en-US" sz="2800" dirty="0">
                <a:solidFill>
                  <a:srgbClr val="000000"/>
                </a:solidFill>
              </a:rPr>
              <a:t>		      sum</a:t>
            </a:r>
          </a:p>
          <a:p>
            <a:pPr fontAlgn="base">
              <a:spcBef>
                <a:spcPct val="0"/>
              </a:spcBef>
              <a:spcAft>
                <a:spcPct val="0"/>
              </a:spcAft>
            </a:pPr>
            <a:endParaRPr lang="en-US" altLang="en-US" sz="2800" dirty="0">
              <a:solidFill>
                <a:srgbClr val="000000"/>
              </a:solidFill>
            </a:endParaRPr>
          </a:p>
          <a:p>
            <a:pPr fontAlgn="base">
              <a:spcBef>
                <a:spcPct val="0"/>
              </a:spcBef>
              <a:spcAft>
                <a:spcPct val="0"/>
              </a:spcAft>
            </a:pPr>
            <a:endParaRPr lang="en-US" altLang="en-US" sz="2800" dirty="0">
              <a:solidFill>
                <a:srgbClr val="000000"/>
              </a:solidFill>
            </a:endParaRPr>
          </a:p>
          <a:p>
            <a:pPr fontAlgn="base">
              <a:spcBef>
                <a:spcPct val="0"/>
              </a:spcBef>
              <a:spcAft>
                <a:spcPct val="0"/>
              </a:spcAft>
            </a:pPr>
            <a:r>
              <a:rPr lang="en-US" altLang="en-US" sz="2800" dirty="0">
                <a:solidFill>
                  <a:srgbClr val="000000"/>
                </a:solidFill>
              </a:rPr>
              <a:t>	</a:t>
            </a:r>
            <a:r>
              <a:rPr lang="en-US" altLang="en-US" sz="2800" dirty="0" err="1">
                <a:solidFill>
                  <a:srgbClr val="000000"/>
                </a:solidFill>
              </a:rPr>
              <a:t>main.o</a:t>
            </a:r>
            <a:r>
              <a:rPr lang="en-US" altLang="en-US" sz="2800" dirty="0">
                <a:solidFill>
                  <a:srgbClr val="000000"/>
                </a:solidFill>
              </a:rPr>
              <a:t>			</a:t>
            </a:r>
            <a:r>
              <a:rPr lang="en-US" altLang="en-US" sz="2800" dirty="0" err="1">
                <a:solidFill>
                  <a:srgbClr val="000000"/>
                </a:solidFill>
              </a:rPr>
              <a:t>sum.o</a:t>
            </a:r>
            <a:endParaRPr lang="en-US" altLang="en-US" sz="2800" dirty="0">
              <a:solidFill>
                <a:srgbClr val="000000"/>
              </a:solidFill>
            </a:endParaRPr>
          </a:p>
          <a:p>
            <a:pPr fontAlgn="base">
              <a:spcBef>
                <a:spcPct val="0"/>
              </a:spcBef>
              <a:spcAft>
                <a:spcPct val="0"/>
              </a:spcAft>
            </a:pPr>
            <a:endParaRPr lang="en-US" altLang="en-US" sz="2800" dirty="0">
              <a:solidFill>
                <a:srgbClr val="000000"/>
              </a:solidFill>
            </a:endParaRPr>
          </a:p>
          <a:p>
            <a:pPr fontAlgn="base">
              <a:spcBef>
                <a:spcPct val="0"/>
              </a:spcBef>
              <a:spcAft>
                <a:spcPct val="0"/>
              </a:spcAft>
            </a:pPr>
            <a:endParaRPr lang="en-US" altLang="en-US" sz="2800" dirty="0">
              <a:solidFill>
                <a:srgbClr val="000000"/>
              </a:solidFill>
            </a:endParaRPr>
          </a:p>
          <a:p>
            <a:pPr fontAlgn="base">
              <a:spcBef>
                <a:spcPct val="0"/>
              </a:spcBef>
              <a:spcAft>
                <a:spcPct val="0"/>
              </a:spcAft>
            </a:pPr>
            <a:r>
              <a:rPr lang="en-US" altLang="en-US" sz="2800" dirty="0">
                <a:solidFill>
                  <a:srgbClr val="000000"/>
                </a:solidFill>
              </a:rPr>
              <a:t>     </a:t>
            </a:r>
            <a:r>
              <a:rPr lang="en-US" altLang="en-US" sz="2800" dirty="0" err="1">
                <a:solidFill>
                  <a:srgbClr val="000000"/>
                </a:solidFill>
              </a:rPr>
              <a:t>main.c</a:t>
            </a:r>
            <a:r>
              <a:rPr lang="en-US" altLang="en-US" sz="2800" dirty="0">
                <a:solidFill>
                  <a:srgbClr val="000000"/>
                </a:solidFill>
              </a:rPr>
              <a:t>	   </a:t>
            </a:r>
            <a:r>
              <a:rPr lang="en-US" altLang="en-US" sz="2800" dirty="0" err="1">
                <a:solidFill>
                  <a:srgbClr val="000000"/>
                </a:solidFill>
              </a:rPr>
              <a:t>sum.h</a:t>
            </a:r>
            <a:r>
              <a:rPr lang="en-US" altLang="en-US" sz="2800" dirty="0">
                <a:solidFill>
                  <a:srgbClr val="000000"/>
                </a:solidFill>
              </a:rPr>
              <a:t>	</a:t>
            </a:r>
            <a:r>
              <a:rPr lang="en-US" altLang="en-US" sz="2800" dirty="0" err="1">
                <a:solidFill>
                  <a:srgbClr val="000000"/>
                </a:solidFill>
              </a:rPr>
              <a:t>sum.c</a:t>
            </a:r>
            <a:r>
              <a:rPr lang="en-US" altLang="en-US" sz="2800" dirty="0">
                <a:solidFill>
                  <a:srgbClr val="000000"/>
                </a:solidFill>
              </a:rPr>
              <a:t>		</a:t>
            </a:r>
            <a:r>
              <a:rPr lang="en-US" altLang="en-US" sz="2800" dirty="0" err="1">
                <a:solidFill>
                  <a:srgbClr val="000000"/>
                </a:solidFill>
              </a:rPr>
              <a:t>sum.h</a:t>
            </a:r>
            <a:endParaRPr lang="en-US" altLang="en-US" sz="2800" b="1" i="1" dirty="0">
              <a:solidFill>
                <a:srgbClr val="000000"/>
              </a:solidFill>
            </a:endParaRPr>
          </a:p>
          <a:p>
            <a:pPr fontAlgn="base">
              <a:spcBef>
                <a:spcPct val="0"/>
              </a:spcBef>
              <a:spcAft>
                <a:spcPct val="0"/>
              </a:spcAft>
            </a:pPr>
            <a:endParaRPr lang="en-US" altLang="en-US" sz="2800" b="1" i="1" dirty="0">
              <a:solidFill>
                <a:srgbClr val="000000"/>
              </a:solidFill>
            </a:endParaRPr>
          </a:p>
          <a:p>
            <a:pPr fontAlgn="base">
              <a:spcBef>
                <a:spcPct val="0"/>
              </a:spcBef>
              <a:spcAft>
                <a:spcPct val="0"/>
              </a:spcAft>
            </a:pPr>
            <a:endParaRPr lang="en-US" altLang="en-US" sz="2800" dirty="0">
              <a:solidFill>
                <a:srgbClr val="000000"/>
              </a:solidFill>
            </a:endParaRPr>
          </a:p>
        </p:txBody>
      </p:sp>
      <p:sp>
        <p:nvSpPr>
          <p:cNvPr id="309251" name="Line 3"/>
          <p:cNvSpPr>
            <a:spLocks noChangeShapeType="1"/>
          </p:cNvSpPr>
          <p:nvPr/>
        </p:nvSpPr>
        <p:spPr bwMode="auto">
          <a:xfrm>
            <a:off x="3074894" y="2124635"/>
            <a:ext cx="3406588" cy="20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2" name="Line 4"/>
          <p:cNvSpPr>
            <a:spLocks noChangeShapeType="1"/>
          </p:cNvSpPr>
          <p:nvPr/>
        </p:nvSpPr>
        <p:spPr bwMode="auto">
          <a:xfrm>
            <a:off x="4114800" y="1792941"/>
            <a:ext cx="0" cy="3316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3" name="Line 5"/>
          <p:cNvSpPr>
            <a:spLocks noChangeShapeType="1"/>
          </p:cNvSpPr>
          <p:nvPr/>
        </p:nvSpPr>
        <p:spPr bwMode="auto">
          <a:xfrm flipH="1">
            <a:off x="3065929" y="2144806"/>
            <a:ext cx="8965" cy="5266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4" name="Line 6"/>
          <p:cNvSpPr>
            <a:spLocks noChangeShapeType="1"/>
          </p:cNvSpPr>
          <p:nvPr/>
        </p:nvSpPr>
        <p:spPr bwMode="auto">
          <a:xfrm>
            <a:off x="6481482" y="2144805"/>
            <a:ext cx="0" cy="6028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5" name="Line 7"/>
          <p:cNvSpPr>
            <a:spLocks noChangeShapeType="1"/>
          </p:cNvSpPr>
          <p:nvPr/>
        </p:nvSpPr>
        <p:spPr bwMode="auto">
          <a:xfrm>
            <a:off x="2312894" y="34290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6" name="Line 8"/>
          <p:cNvSpPr>
            <a:spLocks noChangeShapeType="1"/>
          </p:cNvSpPr>
          <p:nvPr/>
        </p:nvSpPr>
        <p:spPr bwMode="auto">
          <a:xfrm flipH="1">
            <a:off x="2312894" y="3428999"/>
            <a:ext cx="17929" cy="5154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7" name="Line 9"/>
          <p:cNvSpPr>
            <a:spLocks noChangeShapeType="1"/>
          </p:cNvSpPr>
          <p:nvPr/>
        </p:nvSpPr>
        <p:spPr bwMode="auto">
          <a:xfrm>
            <a:off x="6481482" y="3048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8" name="Line 10"/>
          <p:cNvSpPr>
            <a:spLocks noChangeShapeType="1"/>
          </p:cNvSpPr>
          <p:nvPr/>
        </p:nvSpPr>
        <p:spPr bwMode="auto">
          <a:xfrm>
            <a:off x="3065928" y="3048000"/>
            <a:ext cx="8965"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9" name="Line 11"/>
          <p:cNvSpPr>
            <a:spLocks noChangeShapeType="1"/>
          </p:cNvSpPr>
          <p:nvPr/>
        </p:nvSpPr>
        <p:spPr bwMode="auto">
          <a:xfrm flipH="1">
            <a:off x="3827927" y="3428998"/>
            <a:ext cx="8967" cy="5154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60" name="Line 12"/>
          <p:cNvSpPr>
            <a:spLocks noChangeShapeType="1"/>
          </p:cNvSpPr>
          <p:nvPr/>
        </p:nvSpPr>
        <p:spPr bwMode="auto">
          <a:xfrm flipV="1">
            <a:off x="5643282" y="3505199"/>
            <a:ext cx="1622612"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61" name="Line 13"/>
          <p:cNvSpPr>
            <a:spLocks noChangeShapeType="1"/>
          </p:cNvSpPr>
          <p:nvPr/>
        </p:nvSpPr>
        <p:spPr bwMode="auto">
          <a:xfrm>
            <a:off x="5643282" y="3505199"/>
            <a:ext cx="0" cy="4482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62" name="Line 14"/>
          <p:cNvSpPr>
            <a:spLocks noChangeShapeType="1"/>
          </p:cNvSpPr>
          <p:nvPr/>
        </p:nvSpPr>
        <p:spPr bwMode="auto">
          <a:xfrm>
            <a:off x="7265894" y="350519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Tree>
    <p:extLst>
      <p:ext uri="{BB962C8B-B14F-4D97-AF65-F5344CB8AC3E}">
        <p14:creationId xmlns:p14="http://schemas.microsoft.com/office/powerpoint/2010/main" val="1501242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09A46FF-3AD7-4A0D-B670-32D9D0E038A3}" type="slidenum">
              <a:rPr lang="en-US" altLang="en-US">
                <a:solidFill>
                  <a:srgbClr val="000000"/>
                </a:solidFill>
              </a:rPr>
              <a:pPr/>
              <a:t>18</a:t>
            </a:fld>
            <a:endParaRPr lang="en-US" altLang="en-US">
              <a:solidFill>
                <a:srgbClr val="000000"/>
              </a:solidFill>
            </a:endParaRPr>
          </a:p>
        </p:txBody>
      </p:sp>
      <p:sp>
        <p:nvSpPr>
          <p:cNvPr id="327682" name="Text Box 2"/>
          <p:cNvSpPr txBox="1">
            <a:spLocks noChangeArrowheads="1"/>
          </p:cNvSpPr>
          <p:nvPr/>
        </p:nvSpPr>
        <p:spPr bwMode="auto">
          <a:xfrm>
            <a:off x="883294" y="94950"/>
            <a:ext cx="10994670"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b="1" dirty="0" err="1">
                <a:solidFill>
                  <a:srgbClr val="000000"/>
                </a:solidFill>
              </a:rPr>
              <a:t>Makefile</a:t>
            </a:r>
            <a:r>
              <a:rPr lang="en-US" altLang="en-US" sz="2800" b="1" dirty="0">
                <a:solidFill>
                  <a:srgbClr val="000000"/>
                </a:solidFill>
              </a:rPr>
              <a:t> Contents:</a:t>
            </a:r>
            <a:endParaRPr lang="en-US" altLang="en-US" sz="28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sum:  </a:t>
            </a: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a:t>
            </a:r>
            <a:r>
              <a:rPr lang="en-US" altLang="en-US" sz="2400" b="1" dirty="0">
                <a:solidFill>
                  <a:srgbClr val="000000"/>
                </a:solidFill>
              </a:rPr>
              <a:t>–o</a:t>
            </a:r>
            <a:r>
              <a:rPr lang="en-US" altLang="en-US" sz="2400" dirty="0">
                <a:solidFill>
                  <a:srgbClr val="000000"/>
                </a:solidFill>
              </a:rPr>
              <a:t> sum </a:t>
            </a: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i="1" dirty="0">
                <a:solidFill>
                  <a:srgbClr val="000000"/>
                </a:solidFill>
              </a:rPr>
              <a:t>action</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main.c</a:t>
            </a:r>
            <a:r>
              <a:rPr lang="en-US" altLang="en-US" sz="2400" dirty="0">
                <a:solidFill>
                  <a:srgbClr val="000000"/>
                </a:solidFill>
              </a:rPr>
              <a:t> </a:t>
            </a:r>
            <a:r>
              <a:rPr lang="en-US" altLang="en-US" sz="2400" dirty="0" err="1">
                <a:solidFill>
                  <a:srgbClr val="000000"/>
                </a:solidFill>
              </a:rPr>
              <a:t>sum.h</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a:t>
            </a:r>
            <a:r>
              <a:rPr lang="en-US" altLang="en-US" sz="2400" b="1" dirty="0">
                <a:solidFill>
                  <a:srgbClr val="000000"/>
                </a:solidFill>
              </a:rPr>
              <a:t>–c</a:t>
            </a:r>
            <a:r>
              <a:rPr lang="en-US" altLang="en-US" sz="2400" dirty="0">
                <a:solidFill>
                  <a:srgbClr val="000000"/>
                </a:solidFill>
              </a:rPr>
              <a:t> </a:t>
            </a:r>
            <a:r>
              <a:rPr lang="en-US" altLang="en-US" sz="2400" dirty="0" err="1">
                <a:solidFill>
                  <a:srgbClr val="000000"/>
                </a:solidFill>
              </a:rPr>
              <a:t>main.c</a:t>
            </a:r>
            <a:r>
              <a:rPr lang="en-US" altLang="en-US" sz="2400" dirty="0">
                <a:solidFill>
                  <a:srgbClr val="000000"/>
                </a:solidFill>
              </a:rPr>
              <a:t>			</a:t>
            </a:r>
            <a:r>
              <a:rPr lang="en-US" altLang="en-US" sz="2400" i="1" dirty="0">
                <a:solidFill>
                  <a:srgbClr val="000000"/>
                </a:solidFill>
              </a:rPr>
              <a:t>action</a:t>
            </a:r>
            <a:endParaRPr lang="en-US" altLang="en-US" sz="24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err="1">
                <a:solidFill>
                  <a:srgbClr val="000000"/>
                </a:solidFill>
              </a:rPr>
              <a:t>sum.o</a:t>
            </a:r>
            <a:r>
              <a:rPr lang="en-US" altLang="en-US" sz="2400" dirty="0">
                <a:solidFill>
                  <a:srgbClr val="000000"/>
                </a:solidFill>
              </a:rPr>
              <a:t>: </a:t>
            </a:r>
            <a:r>
              <a:rPr lang="en-US" altLang="en-US" sz="2400" dirty="0" err="1">
                <a:solidFill>
                  <a:srgbClr val="000000"/>
                </a:solidFill>
              </a:rPr>
              <a:t>sum.c</a:t>
            </a:r>
            <a:r>
              <a:rPr lang="en-US" altLang="en-US" sz="2400" dirty="0">
                <a:solidFill>
                  <a:srgbClr val="000000"/>
                </a:solidFill>
              </a:rPr>
              <a:t> </a:t>
            </a:r>
            <a:r>
              <a:rPr lang="en-US" altLang="en-US" sz="2400" dirty="0" err="1">
                <a:solidFill>
                  <a:srgbClr val="000000"/>
                </a:solidFill>
              </a:rPr>
              <a:t>sum.h</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a:t>
            </a:r>
            <a:r>
              <a:rPr lang="en-US" altLang="en-US" sz="2400" b="1" dirty="0">
                <a:solidFill>
                  <a:srgbClr val="000000"/>
                </a:solidFill>
              </a:rPr>
              <a:t>–c</a:t>
            </a:r>
            <a:r>
              <a:rPr lang="en-US" altLang="en-US" sz="2400" dirty="0">
                <a:solidFill>
                  <a:srgbClr val="000000"/>
                </a:solidFill>
              </a:rPr>
              <a:t> </a:t>
            </a:r>
            <a:r>
              <a:rPr lang="en-US" altLang="en-US" sz="2400" dirty="0" err="1">
                <a:solidFill>
                  <a:srgbClr val="000000"/>
                </a:solidFill>
              </a:rPr>
              <a:t>sum.c</a:t>
            </a:r>
            <a:r>
              <a:rPr lang="en-US" altLang="en-US" sz="2400" dirty="0">
                <a:solidFill>
                  <a:srgbClr val="000000"/>
                </a:solidFill>
              </a:rPr>
              <a:t>			</a:t>
            </a:r>
            <a:r>
              <a:rPr lang="en-US" altLang="en-US" sz="2400" i="1" dirty="0">
                <a:solidFill>
                  <a:srgbClr val="000000"/>
                </a:solidFill>
              </a:rPr>
              <a:t>action</a:t>
            </a:r>
            <a:endParaRPr lang="en-US" altLang="en-US" sz="24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Dependency lines start in column 1.</a:t>
            </a:r>
          </a:p>
          <a:p>
            <a:pPr fontAlgn="base">
              <a:spcBef>
                <a:spcPct val="0"/>
              </a:spcBef>
              <a:spcAft>
                <a:spcPct val="0"/>
              </a:spcAft>
            </a:pPr>
            <a:r>
              <a:rPr lang="en-US" altLang="en-US" sz="2400" dirty="0">
                <a:solidFill>
                  <a:srgbClr val="000000"/>
                </a:solidFill>
              </a:rPr>
              <a:t>Action lines</a:t>
            </a:r>
            <a:r>
              <a:rPr lang="en-US" altLang="en-US" sz="2400" u="sng" dirty="0">
                <a:solidFill>
                  <a:srgbClr val="000000"/>
                </a:solidFill>
              </a:rPr>
              <a:t> must </a:t>
            </a:r>
            <a:r>
              <a:rPr lang="en-US" altLang="en-US" sz="2400" dirty="0">
                <a:solidFill>
                  <a:srgbClr val="000000"/>
                </a:solidFill>
              </a:rPr>
              <a:t>begin with a </a:t>
            </a:r>
            <a:r>
              <a:rPr lang="en-US" altLang="en-US" sz="2400" b="1" dirty="0">
                <a:solidFill>
                  <a:srgbClr val="000000"/>
                </a:solidFill>
              </a:rPr>
              <a:t>tab</a:t>
            </a:r>
            <a:r>
              <a:rPr lang="en-US" altLang="en-US" sz="2400" dirty="0">
                <a:solidFill>
                  <a:srgbClr val="000000"/>
                </a:solidFill>
              </a:rPr>
              <a:t>.</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If anything on a dependency line has changed, then the associated action(s) take place.</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A dependency and its actions together are called a </a:t>
            </a:r>
            <a:r>
              <a:rPr lang="en-US" altLang="en-US" sz="2400" b="1" dirty="0">
                <a:solidFill>
                  <a:srgbClr val="000000"/>
                </a:solidFill>
              </a:rPr>
              <a:t>rule.</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1548802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A137DD-9652-4FE3-BBE6-DA09E928F163}" type="slidenum">
              <a:rPr lang="en-US" altLang="en-US">
                <a:solidFill>
                  <a:srgbClr val="000000"/>
                </a:solidFill>
              </a:rPr>
              <a:pPr/>
              <a:t>19</a:t>
            </a:fld>
            <a:endParaRPr lang="en-US" altLang="en-US">
              <a:solidFill>
                <a:srgbClr val="000000"/>
              </a:solidFill>
            </a:endParaRPr>
          </a:p>
        </p:txBody>
      </p:sp>
      <p:sp>
        <p:nvSpPr>
          <p:cNvPr id="334850" name="Text Box 2"/>
          <p:cNvSpPr txBox="1">
            <a:spLocks noChangeArrowheads="1"/>
          </p:cNvSpPr>
          <p:nvPr/>
        </p:nvSpPr>
        <p:spPr bwMode="auto">
          <a:xfrm>
            <a:off x="1075764" y="439272"/>
            <a:ext cx="6553200"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800" b="1" dirty="0">
                <a:solidFill>
                  <a:srgbClr val="000000"/>
                </a:solidFill>
              </a:rPr>
              <a:t>An alternate example of this </a:t>
            </a:r>
            <a:r>
              <a:rPr lang="en-US" altLang="en-US" sz="2800" b="1" dirty="0" err="1">
                <a:solidFill>
                  <a:srgbClr val="000000"/>
                </a:solidFill>
              </a:rPr>
              <a:t>makefile</a:t>
            </a:r>
            <a:r>
              <a:rPr lang="en-US" altLang="en-US" sz="2800" b="1" dirty="0">
                <a:solidFill>
                  <a:srgbClr val="000000"/>
                </a:solidFill>
              </a:rPr>
              <a:t>:</a:t>
            </a:r>
            <a:endParaRPr lang="en-US" altLang="en-US" sz="28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sum:  </a:t>
            </a: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–o sum </a:t>
            </a: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i="1" dirty="0">
                <a:solidFill>
                  <a:srgbClr val="000000"/>
                </a:solidFill>
              </a:rPr>
              <a:t>action</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sum.h</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–c </a:t>
            </a:r>
            <a:r>
              <a:rPr lang="en-US" altLang="en-US" sz="2400" dirty="0" err="1">
                <a:solidFill>
                  <a:srgbClr val="000000"/>
                </a:solidFill>
              </a:rPr>
              <a:t>main.c</a:t>
            </a:r>
            <a:r>
              <a:rPr lang="en-US" altLang="en-US" sz="2400" dirty="0">
                <a:solidFill>
                  <a:srgbClr val="000000"/>
                </a:solidFill>
              </a:rPr>
              <a:t>			</a:t>
            </a:r>
            <a:r>
              <a:rPr lang="en-US" altLang="en-US" sz="2400" i="1" dirty="0">
                <a:solidFill>
                  <a:srgbClr val="000000"/>
                </a:solidFill>
              </a:rPr>
              <a:t>action</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err="1">
                <a:solidFill>
                  <a:srgbClr val="000000"/>
                </a:solidFill>
              </a:rPr>
              <a:t>sum.o</a:t>
            </a:r>
            <a:r>
              <a:rPr lang="en-US" altLang="en-US" sz="2400" dirty="0">
                <a:solidFill>
                  <a:srgbClr val="000000"/>
                </a:solidFill>
              </a:rPr>
              <a:t>: </a:t>
            </a:r>
            <a:r>
              <a:rPr lang="en-US" altLang="en-US" sz="2400" dirty="0" err="1">
                <a:solidFill>
                  <a:srgbClr val="000000"/>
                </a:solidFill>
              </a:rPr>
              <a:t>sum.h</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–c </a:t>
            </a:r>
            <a:r>
              <a:rPr lang="en-US" altLang="en-US" sz="2400" dirty="0" err="1">
                <a:solidFill>
                  <a:srgbClr val="000000"/>
                </a:solidFill>
              </a:rPr>
              <a:t>sum.c</a:t>
            </a:r>
            <a:r>
              <a:rPr lang="en-US" altLang="en-US" sz="2400" dirty="0">
                <a:solidFill>
                  <a:srgbClr val="000000"/>
                </a:solidFill>
              </a:rPr>
              <a:t>			</a:t>
            </a:r>
            <a:r>
              <a:rPr lang="en-US" altLang="en-US" sz="2400" i="1" dirty="0">
                <a:solidFill>
                  <a:srgbClr val="000000"/>
                </a:solidFill>
              </a:rPr>
              <a:t>action</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279901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40AB507-24C2-45DF-BB95-B23719601065}" type="slidenum">
              <a:rPr lang="en-US" altLang="en-US">
                <a:solidFill>
                  <a:srgbClr val="000000"/>
                </a:solidFill>
              </a:rPr>
              <a:pPr/>
              <a:t>2</a:t>
            </a:fld>
            <a:endParaRPr lang="en-US" altLang="en-US">
              <a:solidFill>
                <a:srgbClr val="000000"/>
              </a:solidFill>
            </a:endParaRPr>
          </a:p>
        </p:txBody>
      </p:sp>
      <p:sp>
        <p:nvSpPr>
          <p:cNvPr id="323586" name="Text Box 2"/>
          <p:cNvSpPr txBox="1">
            <a:spLocks noChangeArrowheads="1"/>
          </p:cNvSpPr>
          <p:nvPr/>
        </p:nvSpPr>
        <p:spPr bwMode="auto">
          <a:xfrm>
            <a:off x="1376082" y="662486"/>
            <a:ext cx="741912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4000" dirty="0">
                <a:solidFill>
                  <a:srgbClr val="000000"/>
                </a:solidFill>
              </a:rPr>
              <a:t>The reasons for the </a:t>
            </a:r>
            <a:r>
              <a:rPr lang="en-US" altLang="en-US" sz="4000" b="1" i="1" dirty="0">
                <a:solidFill>
                  <a:srgbClr val="000000"/>
                </a:solidFill>
              </a:rPr>
              <a:t>make </a:t>
            </a:r>
            <a:r>
              <a:rPr lang="en-US" altLang="en-US" sz="4000" i="1" dirty="0">
                <a:solidFill>
                  <a:srgbClr val="000000"/>
                </a:solidFill>
              </a:rPr>
              <a:t>utility</a:t>
            </a:r>
            <a:endParaRPr lang="en-US" altLang="en-US" sz="4000" dirty="0">
              <a:solidFill>
                <a:srgbClr val="000000"/>
              </a:solidFill>
            </a:endParaRPr>
          </a:p>
          <a:p>
            <a:pPr fontAlgn="base">
              <a:spcBef>
                <a:spcPct val="0"/>
              </a:spcBef>
              <a:spcAft>
                <a:spcPct val="0"/>
              </a:spcAft>
            </a:pPr>
            <a:endParaRPr lang="en-US" altLang="en-US" sz="2800" dirty="0">
              <a:solidFill>
                <a:srgbClr val="000000"/>
              </a:solidFill>
            </a:endParaRPr>
          </a:p>
          <a:p>
            <a:pPr fontAlgn="base">
              <a:spcBef>
                <a:spcPct val="0"/>
              </a:spcBef>
              <a:spcAft>
                <a:spcPct val="0"/>
              </a:spcAft>
            </a:pPr>
            <a:r>
              <a:rPr lang="en-US" altLang="en-US" sz="2800" dirty="0">
                <a:solidFill>
                  <a:srgbClr val="000000"/>
                </a:solidFill>
              </a:rPr>
              <a:t>In a large project, one doesn’t want to re-compile </a:t>
            </a:r>
          </a:p>
          <a:p>
            <a:pPr fontAlgn="base">
              <a:spcBef>
                <a:spcPct val="0"/>
              </a:spcBef>
              <a:spcAft>
                <a:spcPct val="0"/>
              </a:spcAft>
            </a:pPr>
            <a:r>
              <a:rPr lang="en-US" altLang="en-US" sz="2800" i="1" dirty="0">
                <a:solidFill>
                  <a:srgbClr val="000000"/>
                </a:solidFill>
              </a:rPr>
              <a:t>everything</a:t>
            </a:r>
            <a:r>
              <a:rPr lang="en-US" altLang="en-US" sz="2800" dirty="0">
                <a:solidFill>
                  <a:srgbClr val="000000"/>
                </a:solidFill>
              </a:rPr>
              <a:t>, every time a change is made.</a:t>
            </a:r>
          </a:p>
          <a:p>
            <a:pPr fontAlgn="base">
              <a:spcBef>
                <a:spcPct val="0"/>
              </a:spcBef>
              <a:spcAft>
                <a:spcPct val="0"/>
              </a:spcAft>
            </a:pPr>
            <a:endParaRPr lang="en-US" altLang="en-US" sz="2800" dirty="0">
              <a:solidFill>
                <a:srgbClr val="000000"/>
              </a:solidFill>
            </a:endParaRPr>
          </a:p>
          <a:p>
            <a:pPr fontAlgn="base">
              <a:spcBef>
                <a:spcPct val="0"/>
              </a:spcBef>
              <a:spcAft>
                <a:spcPct val="0"/>
              </a:spcAft>
            </a:pPr>
            <a:r>
              <a:rPr lang="en-US" altLang="en-US" sz="2800" b="1" i="1" dirty="0">
                <a:solidFill>
                  <a:srgbClr val="000000"/>
                </a:solidFill>
              </a:rPr>
              <a:t>make</a:t>
            </a:r>
            <a:r>
              <a:rPr lang="en-US" altLang="en-US" sz="2800" dirty="0">
                <a:solidFill>
                  <a:srgbClr val="000000"/>
                </a:solidFill>
              </a:rPr>
              <a:t> keeps track of dependencies,</a:t>
            </a:r>
          </a:p>
          <a:p>
            <a:pPr fontAlgn="base">
              <a:spcBef>
                <a:spcPct val="0"/>
              </a:spcBef>
              <a:spcAft>
                <a:spcPct val="0"/>
              </a:spcAft>
            </a:pPr>
            <a:r>
              <a:rPr lang="en-US" altLang="en-US" sz="2800" dirty="0">
                <a:solidFill>
                  <a:srgbClr val="000000"/>
                </a:solidFill>
              </a:rPr>
              <a:t>                                of what needs re-compiling,</a:t>
            </a:r>
          </a:p>
          <a:p>
            <a:pPr fontAlgn="base">
              <a:spcBef>
                <a:spcPct val="0"/>
              </a:spcBef>
              <a:spcAft>
                <a:spcPct val="0"/>
              </a:spcAft>
            </a:pPr>
            <a:r>
              <a:rPr lang="en-US" altLang="en-US" sz="2800" dirty="0">
                <a:solidFill>
                  <a:srgbClr val="000000"/>
                </a:solidFill>
              </a:rPr>
              <a:t>	                     of what needs re-linking.</a:t>
            </a:r>
          </a:p>
          <a:p>
            <a:pPr fontAlgn="base">
              <a:spcBef>
                <a:spcPct val="0"/>
              </a:spcBef>
              <a:spcAft>
                <a:spcPct val="0"/>
              </a:spcAft>
            </a:pPr>
            <a:r>
              <a:rPr lang="en-US" altLang="en-US" sz="2800" dirty="0">
                <a:solidFill>
                  <a:srgbClr val="000000"/>
                </a:solidFill>
              </a:rPr>
              <a:t> </a:t>
            </a:r>
            <a:endParaRPr lang="en-US" altLang="en-US" sz="2800" i="1" dirty="0">
              <a:solidFill>
                <a:srgbClr val="000000"/>
              </a:solidFill>
            </a:endParaRPr>
          </a:p>
        </p:txBody>
      </p:sp>
    </p:spTree>
    <p:extLst>
      <p:ext uri="{BB962C8B-B14F-4D97-AF65-F5344CB8AC3E}">
        <p14:creationId xmlns:p14="http://schemas.microsoft.com/office/powerpoint/2010/main" val="1382118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1E627C-B4FB-44A4-8C47-2B74D56A9DCA}" type="slidenum">
              <a:rPr lang="en-US" altLang="en-US">
                <a:solidFill>
                  <a:srgbClr val="000000"/>
                </a:solidFill>
              </a:rPr>
              <a:pPr/>
              <a:t>20</a:t>
            </a:fld>
            <a:endParaRPr lang="en-US" altLang="en-US">
              <a:solidFill>
                <a:srgbClr val="000000"/>
              </a:solidFill>
            </a:endParaRPr>
          </a:p>
        </p:txBody>
      </p:sp>
      <p:sp>
        <p:nvSpPr>
          <p:cNvPr id="335874" name="Text Box 2"/>
          <p:cNvSpPr txBox="1">
            <a:spLocks noChangeArrowheads="1"/>
          </p:cNvSpPr>
          <p:nvPr/>
        </p:nvSpPr>
        <p:spPr bwMode="auto">
          <a:xfrm>
            <a:off x="990599" y="336779"/>
            <a:ext cx="8090648"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b="1" dirty="0">
                <a:solidFill>
                  <a:srgbClr val="000000"/>
                </a:solidFill>
              </a:rPr>
              <a:t>A </a:t>
            </a:r>
            <a:r>
              <a:rPr lang="en-US" altLang="en-US" sz="2800" b="1" dirty="0" err="1">
                <a:solidFill>
                  <a:srgbClr val="000000"/>
                </a:solidFill>
              </a:rPr>
              <a:t>makefile</a:t>
            </a:r>
            <a:r>
              <a:rPr lang="en-US" altLang="en-US" sz="2800" b="1" dirty="0">
                <a:solidFill>
                  <a:srgbClr val="000000"/>
                </a:solidFill>
              </a:rPr>
              <a:t> with a macro:</a:t>
            </a:r>
            <a:endParaRPr lang="en-US" altLang="en-US" sz="28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sum:  </a:t>
            </a: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–o sum </a:t>
            </a: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i="1" dirty="0">
                <a:solidFill>
                  <a:srgbClr val="000000"/>
                </a:solidFill>
              </a:rPr>
              <a:t>action</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dirty="0" err="1">
                <a:solidFill>
                  <a:srgbClr val="000000"/>
                </a:solidFill>
              </a:rPr>
              <a:t>sum.h</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–c $*.c			</a:t>
            </a:r>
            <a:r>
              <a:rPr lang="en-US" altLang="en-US" sz="2400" i="1" dirty="0">
                <a:solidFill>
                  <a:srgbClr val="000000"/>
                </a:solidFill>
              </a:rPr>
              <a:t>action</a:t>
            </a:r>
            <a:endParaRPr lang="en-US" altLang="en-US" sz="24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i="1" dirty="0">
                <a:solidFill>
                  <a:srgbClr val="000000"/>
                </a:solidFill>
              </a:rPr>
              <a:t>The second rule states that the two .o files depend on </a:t>
            </a:r>
            <a:r>
              <a:rPr lang="en-US" altLang="en-US" sz="2400" i="1" dirty="0" err="1">
                <a:solidFill>
                  <a:srgbClr val="000000"/>
                </a:solidFill>
              </a:rPr>
              <a:t>sum.h</a:t>
            </a:r>
            <a:r>
              <a:rPr lang="en-US" altLang="en-US" sz="2400" i="1" dirty="0">
                <a:solidFill>
                  <a:srgbClr val="000000"/>
                </a:solidFill>
              </a:rPr>
              <a:t>.  </a:t>
            </a:r>
          </a:p>
          <a:p>
            <a:pPr fontAlgn="base">
              <a:spcBef>
                <a:spcPct val="0"/>
              </a:spcBef>
              <a:spcAft>
                <a:spcPct val="0"/>
              </a:spcAft>
            </a:pPr>
            <a:r>
              <a:rPr lang="en-US" altLang="en-US" sz="2400" i="1" dirty="0">
                <a:solidFill>
                  <a:srgbClr val="000000"/>
                </a:solidFill>
              </a:rPr>
              <a:t>If we edit </a:t>
            </a:r>
            <a:r>
              <a:rPr lang="en-US" altLang="en-US" sz="2400" i="1" dirty="0" err="1">
                <a:solidFill>
                  <a:srgbClr val="000000"/>
                </a:solidFill>
              </a:rPr>
              <a:t>sum.h</a:t>
            </a:r>
            <a:r>
              <a:rPr lang="en-US" altLang="en-US" sz="2400" i="1" dirty="0">
                <a:solidFill>
                  <a:srgbClr val="000000"/>
                </a:solidFill>
              </a:rPr>
              <a:t>, both </a:t>
            </a:r>
            <a:r>
              <a:rPr lang="en-US" altLang="en-US" sz="2400" i="1" dirty="0" err="1">
                <a:solidFill>
                  <a:srgbClr val="000000"/>
                </a:solidFill>
              </a:rPr>
              <a:t>main.o</a:t>
            </a:r>
            <a:r>
              <a:rPr lang="en-US" altLang="en-US" sz="2400" i="1" dirty="0">
                <a:solidFill>
                  <a:srgbClr val="000000"/>
                </a:solidFill>
              </a:rPr>
              <a:t> and </a:t>
            </a:r>
            <a:r>
              <a:rPr lang="en-US" altLang="en-US" sz="2400" i="1" dirty="0" err="1">
                <a:solidFill>
                  <a:srgbClr val="000000"/>
                </a:solidFill>
              </a:rPr>
              <a:t>sum.o</a:t>
            </a:r>
            <a:r>
              <a:rPr lang="en-US" altLang="en-US" sz="2400" i="1" dirty="0">
                <a:solidFill>
                  <a:srgbClr val="000000"/>
                </a:solidFill>
              </a:rPr>
              <a:t> must be remade.</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i="1" dirty="0">
                <a:solidFill>
                  <a:srgbClr val="000000"/>
                </a:solidFill>
              </a:rPr>
              <a:t>The macro </a:t>
            </a:r>
            <a:r>
              <a:rPr lang="en-US" altLang="en-US" sz="2400" b="1" dirty="0">
                <a:solidFill>
                  <a:srgbClr val="000000"/>
                </a:solidFill>
              </a:rPr>
              <a:t>$*.c</a:t>
            </a:r>
            <a:r>
              <a:rPr lang="en-US" altLang="en-US" sz="2400" i="1" dirty="0">
                <a:solidFill>
                  <a:srgbClr val="000000"/>
                </a:solidFill>
              </a:rPr>
              <a:t> expands first to </a:t>
            </a:r>
            <a:r>
              <a:rPr lang="en-US" altLang="en-US" sz="2400" i="1" dirty="0" err="1">
                <a:solidFill>
                  <a:srgbClr val="000000"/>
                </a:solidFill>
              </a:rPr>
              <a:t>main.c</a:t>
            </a:r>
            <a:r>
              <a:rPr lang="en-US" altLang="en-US" sz="2400" i="1" dirty="0">
                <a:solidFill>
                  <a:srgbClr val="000000"/>
                </a:solidFill>
              </a:rPr>
              <a:t> and then to </a:t>
            </a:r>
            <a:r>
              <a:rPr lang="en-US" altLang="en-US" sz="2400" i="1" dirty="0" err="1">
                <a:solidFill>
                  <a:srgbClr val="000000"/>
                </a:solidFill>
              </a:rPr>
              <a:t>sum.c</a:t>
            </a:r>
            <a:endParaRPr lang="en-US" altLang="en-US" sz="2400" i="1" dirty="0">
              <a:solidFill>
                <a:srgbClr val="000000"/>
              </a:solidFill>
            </a:endParaRPr>
          </a:p>
          <a:p>
            <a:pPr fontAlgn="base">
              <a:spcBef>
                <a:spcPct val="0"/>
              </a:spcBef>
              <a:spcAft>
                <a:spcPct val="0"/>
              </a:spcAft>
            </a:pPr>
            <a:endParaRPr lang="en-US" altLang="en-US" sz="2400" i="1" dirty="0">
              <a:solidFill>
                <a:srgbClr val="000000"/>
              </a:solidFill>
            </a:endParaRPr>
          </a:p>
        </p:txBody>
      </p:sp>
    </p:spTree>
    <p:extLst>
      <p:ext uri="{BB962C8B-B14F-4D97-AF65-F5344CB8AC3E}">
        <p14:creationId xmlns:p14="http://schemas.microsoft.com/office/powerpoint/2010/main" val="210790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A0CC96-0E77-43A9-B0DE-84CCC5E41430}" type="slidenum">
              <a:rPr lang="en-US" altLang="en-US">
                <a:solidFill>
                  <a:srgbClr val="000000"/>
                </a:solidFill>
              </a:rPr>
              <a:pPr/>
              <a:t>21</a:t>
            </a:fld>
            <a:endParaRPr lang="en-US" altLang="en-US">
              <a:solidFill>
                <a:srgbClr val="000000"/>
              </a:solidFill>
            </a:endParaRPr>
          </a:p>
        </p:txBody>
      </p:sp>
      <p:sp>
        <p:nvSpPr>
          <p:cNvPr id="369666" name="Text Box 2"/>
          <p:cNvSpPr txBox="1">
            <a:spLocks noChangeArrowheads="1"/>
          </p:cNvSpPr>
          <p:nvPr/>
        </p:nvSpPr>
        <p:spPr bwMode="auto">
          <a:xfrm>
            <a:off x="1201270" y="381001"/>
            <a:ext cx="10079439"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b="1" i="1" dirty="0">
                <a:solidFill>
                  <a:srgbClr val="000000"/>
                </a:solidFill>
              </a:rPr>
              <a:t>Macros in a </a:t>
            </a:r>
            <a:r>
              <a:rPr lang="en-US" altLang="en-US" sz="2800" b="1" i="1" dirty="0" err="1">
                <a:solidFill>
                  <a:srgbClr val="000000"/>
                </a:solidFill>
              </a:rPr>
              <a:t>Makefile</a:t>
            </a:r>
            <a:endParaRPr lang="en-US" altLang="en-US" sz="2800" b="1" i="1"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The </a:t>
            </a:r>
            <a:r>
              <a:rPr lang="en-US" altLang="en-US" sz="2400" i="1" dirty="0">
                <a:solidFill>
                  <a:srgbClr val="000000"/>
                </a:solidFill>
              </a:rPr>
              <a:t>make</a:t>
            </a:r>
            <a:r>
              <a:rPr lang="en-US" altLang="en-US" sz="2400" dirty="0">
                <a:solidFill>
                  <a:srgbClr val="000000"/>
                </a:solidFill>
              </a:rPr>
              <a:t> utility supports simple macros that allow simple text substitution.</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The macro must be defined before use and is usually placed at start of the file.</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Syntax:  </a:t>
            </a:r>
            <a:r>
              <a:rPr lang="en-US" altLang="en-US" sz="2400" dirty="0" err="1">
                <a:solidFill>
                  <a:srgbClr val="000000"/>
                </a:solidFill>
              </a:rPr>
              <a:t>Macro_name</a:t>
            </a:r>
            <a:r>
              <a:rPr lang="en-US" altLang="en-US" sz="2400" dirty="0">
                <a:solidFill>
                  <a:srgbClr val="000000"/>
                </a:solidFill>
              </a:rPr>
              <a:t> = text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These are also called Macro Variables.</a:t>
            </a:r>
          </a:p>
          <a:p>
            <a:pPr fontAlgn="base">
              <a:spcBef>
                <a:spcPct val="0"/>
              </a:spcBef>
              <a:spcAft>
                <a:spcPct val="0"/>
              </a:spcAft>
            </a:pPr>
            <a:r>
              <a:rPr lang="en-US" altLang="en-US" sz="2400" dirty="0">
                <a:solidFill>
                  <a:srgbClr val="000000"/>
                </a:solidFill>
              </a:rPr>
              <a:t> </a:t>
            </a: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3111007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712315"/>
            <a:ext cx="10515600" cy="2852737"/>
          </a:xfrm>
        </p:spPr>
        <p:txBody>
          <a:bodyPr/>
          <a:lstStyle/>
          <a:p>
            <a:r>
              <a:rPr lang="en-US" dirty="0"/>
              <a:t>Written Step-by-Step Assistance </a:t>
            </a:r>
            <a:br>
              <a:rPr lang="en-US" dirty="0"/>
            </a:br>
            <a:r>
              <a:rPr lang="en-US" dirty="0"/>
              <a:t>to Create a Makefile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6F6E454-C63B-4691-B3A5-9A6B261691DB}" type="slidenum">
              <a:rPr lang="en-US" altLang="en-US" smtClean="0"/>
              <a:pPr>
                <a:defRPr/>
              </a:pPr>
              <a:t>22</a:t>
            </a:fld>
            <a:endParaRPr lang="en-US" altLang="en-US"/>
          </a:p>
        </p:txBody>
      </p:sp>
    </p:spTree>
    <p:extLst>
      <p:ext uri="{BB962C8B-B14F-4D97-AF65-F5344CB8AC3E}">
        <p14:creationId xmlns:p14="http://schemas.microsoft.com/office/powerpoint/2010/main" val="2506683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EDB0F8-1714-4811-8770-9A85F5AA6A66}" type="slidenum">
              <a:rPr lang="en-US" altLang="en-US">
                <a:solidFill>
                  <a:srgbClr val="000000"/>
                </a:solidFill>
              </a:rPr>
              <a:pPr/>
              <a:t>23</a:t>
            </a:fld>
            <a:endParaRPr lang="en-US" altLang="en-US">
              <a:solidFill>
                <a:srgbClr val="000000"/>
              </a:solidFill>
            </a:endParaRPr>
          </a:p>
        </p:txBody>
      </p:sp>
      <p:sp>
        <p:nvSpPr>
          <p:cNvPr id="390146" name="Text Box 2"/>
          <p:cNvSpPr txBox="1">
            <a:spLocks noChangeArrowheads="1"/>
          </p:cNvSpPr>
          <p:nvPr/>
        </p:nvSpPr>
        <p:spPr bwMode="auto">
          <a:xfrm>
            <a:off x="887211" y="797510"/>
            <a:ext cx="1005759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Type: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vim makefile</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to create a makefile</a:t>
            </a:r>
            <a:endParaRPr lang="en-US" sz="2400" dirty="0">
              <a:effectLst/>
              <a:latin typeface="Courier New" panose="02070309020205020404" pitchFamily="49"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On the first lines, use “#” at the start of each line for comments of your name and lab5</a:t>
            </a:r>
            <a:endParaRPr lang="en-US" sz="2400" dirty="0">
              <a:effectLst/>
              <a:latin typeface="Courier New" panose="02070309020205020404" pitchFamily="49"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Write the first and final rule to link it all together.</a:t>
            </a:r>
            <a:endParaRPr lang="en-US" sz="2400" dirty="0">
              <a:effectLst/>
              <a:latin typeface="Courier New" panose="02070309020205020404" pitchFamily="49" charset="0"/>
              <a:ea typeface="Times New Roman" panose="02020603050405020304" pitchFamily="18" charset="0"/>
            </a:endParaRPr>
          </a:p>
          <a:p>
            <a:pPr marL="1143000" lvl="2" indent="-228600">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Line 1 of the rule:  Put the name of the executable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lab5</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followed by a colon, followed by all the function names ending with a “.o”</a:t>
            </a:r>
            <a:endParaRPr lang="en-US" sz="2400" dirty="0">
              <a:effectLst/>
              <a:latin typeface="Courier New" panose="02070309020205020404" pitchFamily="49" charset="0"/>
              <a:ea typeface="Times New Roman" panose="02020603050405020304" pitchFamily="18" charset="0"/>
            </a:endParaRPr>
          </a:p>
          <a:p>
            <a:pPr marL="1143000" lvl="2" indent="-228600">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Line 2 of the rule:  Hit the key: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tab</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then type:  </a:t>
            </a:r>
            <a:r>
              <a:rPr lang="en-US" sz="2400" b="1"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Enter the names of all the functions again ending with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.o</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Add in a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-o lab5</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for the change of the executable name.</a:t>
            </a:r>
            <a:endParaRPr lang="en-US" sz="2400" dirty="0">
              <a:effectLst/>
              <a:latin typeface="Courier New" panose="02070309020205020404" pitchFamily="49" charset="0"/>
              <a:ea typeface="Times New Roman" panose="02020603050405020304" pitchFamily="18" charset="0"/>
            </a:endParaRPr>
          </a:p>
          <a:p>
            <a:pPr marL="1143000" lvl="2" indent="-228600">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Example from another program:</a:t>
            </a:r>
            <a:endParaRPr lang="en-US" sz="2400" dirty="0">
              <a:effectLst/>
              <a:latin typeface="Courier New" panose="02070309020205020404" pitchFamily="49" charset="0"/>
              <a:ea typeface="Times New Roman" panose="02020603050405020304" pitchFamily="18" charset="0"/>
            </a:endParaRPr>
          </a:p>
          <a:p>
            <a:pPr lvl="2"/>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radii: lab5.o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find_two_radii.o</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lvl="2"/>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lab5.o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find_two_radii.o</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-o radii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lm</a:t>
            </a:r>
            <a:endParaRPr lang="en-US" sz="2400" dirty="0">
              <a:effectLst/>
              <a:latin typeface="Courier New" panose="02070309020205020404" pitchFamily="49"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altLang="en-US" sz="2400" dirty="0">
              <a:solidFill>
                <a:srgbClr val="000000"/>
              </a:solidFill>
            </a:endParaRPr>
          </a:p>
        </p:txBody>
      </p:sp>
    </p:spTree>
    <p:extLst>
      <p:ext uri="{BB962C8B-B14F-4D97-AF65-F5344CB8AC3E}">
        <p14:creationId xmlns:p14="http://schemas.microsoft.com/office/powerpoint/2010/main" val="461491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EDB0F8-1714-4811-8770-9A85F5AA6A66}" type="slidenum">
              <a:rPr lang="en-US" altLang="en-US">
                <a:solidFill>
                  <a:srgbClr val="000000"/>
                </a:solidFill>
              </a:rPr>
              <a:pPr/>
              <a:t>24</a:t>
            </a:fld>
            <a:endParaRPr lang="en-US" altLang="en-US">
              <a:solidFill>
                <a:srgbClr val="000000"/>
              </a:solidFill>
            </a:endParaRPr>
          </a:p>
        </p:txBody>
      </p:sp>
      <p:sp>
        <p:nvSpPr>
          <p:cNvPr id="390146" name="Text Box 2"/>
          <p:cNvSpPr txBox="1">
            <a:spLocks noChangeArrowheads="1"/>
          </p:cNvSpPr>
          <p:nvPr/>
        </p:nvSpPr>
        <p:spPr bwMode="auto">
          <a:xfrm>
            <a:off x="1017839" y="416264"/>
            <a:ext cx="1005759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Next, we must figure out what to do if any of those files listed above need to be recompiled.  The make utility will check the date of the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file against the date of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.o</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file. If they are out of sync, then the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file will get recompiled.  The next step is to create multiple rules to take care of each file.  So, to do that……</a:t>
            </a:r>
            <a:endParaRPr lang="en-US" sz="2400" dirty="0">
              <a:effectLst/>
              <a:latin typeface="Courier New" panose="02070309020205020404" pitchFamily="49" charset="0"/>
              <a:ea typeface="Times New Roman" panose="02020603050405020304" pitchFamily="18" charset="0"/>
            </a:endParaRPr>
          </a:p>
          <a:p>
            <a:pPr marL="1143000" lvl="2" indent="-228600">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Line 1 of the rule: put the name of the .o file followed by a colon. Then add the name of the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.h</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files that the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.o</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file is dependent on.</a:t>
            </a:r>
            <a:endParaRPr lang="en-US" sz="2400" dirty="0">
              <a:effectLst/>
              <a:latin typeface="Courier New" panose="02070309020205020404" pitchFamily="49" charset="0"/>
              <a:ea typeface="Times New Roman" panose="02020603050405020304" pitchFamily="18" charset="0"/>
            </a:endParaRPr>
          </a:p>
          <a:p>
            <a:pPr marL="1143000" lvl="2" indent="-228600">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Line 2 of the rule:  </a:t>
            </a:r>
            <a:r>
              <a:rPr lang="en-US" sz="2400" dirty="0">
                <a:latin typeface="Calibri" panose="020F0502020204030204" pitchFamily="34" charset="0"/>
                <a:ea typeface="Times New Roman" panose="02020603050405020304" pitchFamily="18" charset="0"/>
                <a:cs typeface="Times New Roman" panose="02020603050405020304" pitchFamily="18" charset="0"/>
              </a:rPr>
              <a:t>Hit the tab key, then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type </a:t>
            </a:r>
            <a:r>
              <a:rPr lang="en-US" sz="2400" b="1"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 -c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 then the name of the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file</a:t>
            </a:r>
            <a:endParaRPr lang="en-US" sz="2400" dirty="0">
              <a:effectLst/>
              <a:latin typeface="Courier New" panose="02070309020205020404" pitchFamily="49" charset="0"/>
              <a:ea typeface="Times New Roman" panose="02020603050405020304" pitchFamily="18" charset="0"/>
            </a:endParaRPr>
          </a:p>
          <a:p>
            <a:pPr marL="1143000" lvl="2" indent="-228600">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Example from another program:</a:t>
            </a:r>
            <a:endParaRPr lang="en-US" sz="2400" dirty="0">
              <a:effectLst/>
              <a:latin typeface="Courier New" panose="02070309020205020404" pitchFamily="49" charset="0"/>
              <a:ea typeface="Times New Roman" panose="02020603050405020304" pitchFamily="18" charset="0"/>
            </a:endParaRPr>
          </a:p>
          <a:p>
            <a:pPr lvl="2"/>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find_two_radii.o</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find_two_radii.c</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lab5.h</a:t>
            </a:r>
            <a:endParaRPr lang="en-US" sz="2400" dirty="0">
              <a:effectLst/>
              <a:latin typeface="Courier New" panose="02070309020205020404" pitchFamily="49" charset="0"/>
              <a:ea typeface="Times New Roman" panose="02020603050405020304" pitchFamily="18" charset="0"/>
            </a:endParaRPr>
          </a:p>
          <a:p>
            <a:pPr lvl="2"/>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-c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find_two_radii.c</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lm</a:t>
            </a:r>
            <a:endParaRPr lang="en-US" sz="2400" dirty="0">
              <a:effectLst/>
              <a:latin typeface="Courier New" panose="02070309020205020404" pitchFamily="49" charset="0"/>
              <a:ea typeface="Times New Roman" panose="02020603050405020304" pitchFamily="18" charset="0"/>
            </a:endParaRPr>
          </a:p>
          <a:p>
            <a:pPr marL="685800" marR="0">
              <a:spcBef>
                <a:spcPts val="0"/>
              </a:spcBef>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fontAlgn="base">
              <a:spcBef>
                <a:spcPct val="0"/>
              </a:spcBef>
              <a:spcAft>
                <a:spcPct val="0"/>
              </a:spcAft>
            </a:pPr>
            <a:r>
              <a:rPr lang="en-US" altLang="en-US" sz="2400" dirty="0">
                <a:solidFill>
                  <a:srgbClr val="000000"/>
                </a:solidFill>
              </a:rPr>
              <a:t>  </a:t>
            </a:r>
          </a:p>
        </p:txBody>
      </p:sp>
    </p:spTree>
    <p:extLst>
      <p:ext uri="{BB962C8B-B14F-4D97-AF65-F5344CB8AC3E}">
        <p14:creationId xmlns:p14="http://schemas.microsoft.com/office/powerpoint/2010/main" val="50529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EDB0F8-1714-4811-8770-9A85F5AA6A66}" type="slidenum">
              <a:rPr lang="en-US" altLang="en-US">
                <a:solidFill>
                  <a:srgbClr val="000000"/>
                </a:solidFill>
              </a:rPr>
              <a:pPr/>
              <a:t>25</a:t>
            </a:fld>
            <a:endParaRPr lang="en-US" altLang="en-US">
              <a:solidFill>
                <a:srgbClr val="000000"/>
              </a:solidFill>
            </a:endParaRPr>
          </a:p>
        </p:txBody>
      </p:sp>
      <p:sp>
        <p:nvSpPr>
          <p:cNvPr id="390146" name="Text Box 2"/>
          <p:cNvSpPr txBox="1">
            <a:spLocks noChangeArrowheads="1"/>
          </p:cNvSpPr>
          <p:nvPr/>
        </p:nvSpPr>
        <p:spPr bwMode="auto">
          <a:xfrm>
            <a:off x="1017839" y="416264"/>
            <a:ext cx="10057598"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685800" marR="0">
              <a:spcBef>
                <a:spcPts val="0"/>
              </a:spcBef>
              <a:spcAft>
                <a:spcPts val="0"/>
              </a:spcAft>
            </a:pPr>
            <a:r>
              <a:rPr lang="en-US" sz="2400" b="1" i="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We need to repeat the above so there is a rule for each file.  An empty line between each rule makes for readability. A final example for this other program would be:</a:t>
            </a:r>
          </a:p>
          <a:p>
            <a:pPr marL="342900" marR="0" lvl="0" indent="-342900">
              <a:spcBef>
                <a:spcPts val="0"/>
              </a:spcBef>
              <a:spcAft>
                <a:spcPts val="0"/>
              </a:spcAft>
              <a:buFont typeface="Symbol" panose="05050102010706020507" pitchFamily="18" charset="2"/>
              <a:buChar char=""/>
            </a:pP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#Your Name Lab 5</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radii: lab5.o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find_two_radii.o</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lab5.o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find_two_radii.o</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-o radii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lm</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lab5.o: lab5.c  lab5.h</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-c lab5.c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lm</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lvl="4"/>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find_two_radii.o</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find_two_radii.c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lab5.h</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-c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find_two_radii.c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lm</a:t>
            </a:r>
            <a:endParaRPr lang="en-US" sz="2400" dirty="0">
              <a:effectLst/>
              <a:latin typeface="Courier New" panose="02070309020205020404" pitchFamily="49" charset="0"/>
              <a:ea typeface="Times New Roman" panose="02020603050405020304" pitchFamily="18" charset="0"/>
            </a:endParaRPr>
          </a:p>
          <a:p>
            <a:pPr marL="285750" indent="-285750">
              <a:buFont typeface="Courier New" panose="02070309020205020404" pitchFamily="49" charset="0"/>
              <a:buChar char="o"/>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fontAlgn="base">
              <a:spcBef>
                <a:spcPct val="0"/>
              </a:spcBef>
              <a:spcAft>
                <a:spcPct val="0"/>
              </a:spcAft>
            </a:pPr>
            <a:r>
              <a:rPr lang="en-US" altLang="en-US" sz="2400" dirty="0">
                <a:solidFill>
                  <a:srgbClr val="000000"/>
                </a:solidFill>
              </a:rPr>
              <a:t>  </a:t>
            </a:r>
          </a:p>
        </p:txBody>
      </p:sp>
    </p:spTree>
    <p:extLst>
      <p:ext uri="{BB962C8B-B14F-4D97-AF65-F5344CB8AC3E}">
        <p14:creationId xmlns:p14="http://schemas.microsoft.com/office/powerpoint/2010/main" val="154640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complicated example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6F6E454-C63B-4691-B3A5-9A6B261691DB}" type="slidenum">
              <a:rPr lang="en-US" altLang="en-US" smtClean="0"/>
              <a:pPr>
                <a:defRPr/>
              </a:pPr>
              <a:t>26</a:t>
            </a:fld>
            <a:endParaRPr lang="en-US" altLang="en-US"/>
          </a:p>
        </p:txBody>
      </p:sp>
    </p:spTree>
    <p:extLst>
      <p:ext uri="{BB962C8B-B14F-4D97-AF65-F5344CB8AC3E}">
        <p14:creationId xmlns:p14="http://schemas.microsoft.com/office/powerpoint/2010/main" val="317738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8EB5400-6B18-4A56-B2DB-07C48D3B1E0B}" type="slidenum">
              <a:rPr lang="en-US" altLang="en-US">
                <a:solidFill>
                  <a:srgbClr val="000000"/>
                </a:solidFill>
              </a:rPr>
              <a:pPr/>
              <a:t>27</a:t>
            </a:fld>
            <a:endParaRPr lang="en-US" altLang="en-US">
              <a:solidFill>
                <a:srgbClr val="000000"/>
              </a:solidFill>
            </a:endParaRPr>
          </a:p>
        </p:txBody>
      </p:sp>
      <p:sp>
        <p:nvSpPr>
          <p:cNvPr id="328706" name="Text Box 2"/>
          <p:cNvSpPr txBox="1">
            <a:spLocks noChangeArrowheads="1"/>
          </p:cNvSpPr>
          <p:nvPr/>
        </p:nvSpPr>
        <p:spPr bwMode="auto">
          <a:xfrm>
            <a:off x="1255058" y="210672"/>
            <a:ext cx="5562600" cy="623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1900" i="1" dirty="0">
                <a:solidFill>
                  <a:srgbClr val="000000"/>
                </a:solidFill>
                <a:cs typeface="Arial" panose="020B0604020202020204" pitchFamily="34" charset="0"/>
              </a:rPr>
              <a:t># The </a:t>
            </a:r>
            <a:r>
              <a:rPr lang="en-US" altLang="en-US" sz="1900" i="1" dirty="0" err="1">
                <a:solidFill>
                  <a:srgbClr val="000000"/>
                </a:solidFill>
                <a:cs typeface="Arial" panose="020B0604020202020204" pitchFamily="34" charset="0"/>
              </a:rPr>
              <a:t>Compare_Sorts</a:t>
            </a:r>
            <a:r>
              <a:rPr lang="en-US" altLang="en-US" sz="1900" i="1" dirty="0">
                <a:solidFill>
                  <a:srgbClr val="000000"/>
                </a:solidFill>
                <a:cs typeface="Arial" panose="020B0604020202020204" pitchFamily="34" charset="0"/>
              </a:rPr>
              <a:t> makefile in its entirety:</a:t>
            </a:r>
          </a:p>
          <a:p>
            <a:pPr fontAlgn="base">
              <a:spcBef>
                <a:spcPct val="0"/>
              </a:spcBef>
              <a:spcAft>
                <a:spcPct val="0"/>
              </a:spcAft>
            </a:pPr>
            <a:r>
              <a:rPr lang="en-US" altLang="en-US" sz="1900" i="1" dirty="0">
                <a:solidFill>
                  <a:srgbClr val="000000"/>
                </a:solidFill>
                <a:cs typeface="Arial" panose="020B0604020202020204" pitchFamily="34" charset="0"/>
              </a:rPr>
              <a:t>#(</a:t>
            </a:r>
            <a:r>
              <a:rPr lang="en-US" altLang="en-US" sz="1900" i="1" dirty="0">
                <a:solidFill>
                  <a:srgbClr val="FF0000"/>
                </a:solidFill>
                <a:cs typeface="Arial" panose="020B0604020202020204" pitchFamily="34" charset="0"/>
              </a:rPr>
              <a:t>Dissection of each line follows on the next slides.)</a:t>
            </a: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 </a:t>
            </a:r>
            <a:r>
              <a:rPr lang="en-US" altLang="en-US" sz="1900" dirty="0" err="1">
                <a:solidFill>
                  <a:srgbClr val="000000"/>
                </a:solidFill>
                <a:latin typeface="Times New Roman" panose="02020603050405020304" pitchFamily="18" charset="0"/>
                <a:cs typeface="Times New Roman" panose="02020603050405020304" pitchFamily="18" charset="0"/>
              </a:rPr>
              <a:t>Makefile</a:t>
            </a:r>
            <a:r>
              <a:rPr lang="en-US" altLang="en-US" sz="1900" dirty="0">
                <a:solidFill>
                  <a:srgbClr val="000000"/>
                </a:solidFill>
                <a:latin typeface="Times New Roman" panose="02020603050405020304" pitchFamily="18" charset="0"/>
                <a:cs typeface="Times New Roman" panose="02020603050405020304" pitchFamily="18" charset="0"/>
              </a:rPr>
              <a:t> for </a:t>
            </a:r>
            <a:r>
              <a:rPr lang="en-US" altLang="en-US" sz="1900" dirty="0" err="1">
                <a:solidFill>
                  <a:srgbClr val="000000"/>
                </a:solidFill>
                <a:latin typeface="Times New Roman" panose="02020603050405020304" pitchFamily="18" charset="0"/>
                <a:cs typeface="Times New Roman" panose="02020603050405020304" pitchFamily="18" charset="0"/>
              </a:rPr>
              <a:t>compare_sorts</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#After </a:t>
            </a:r>
            <a:r>
              <a:rPr lang="en-US" altLang="en-US" sz="1900" dirty="0" err="1">
                <a:solidFill>
                  <a:srgbClr val="000000"/>
                </a:solidFill>
                <a:latin typeface="Times New Roman" panose="02020603050405020304" pitchFamily="18" charset="0"/>
                <a:cs typeface="Times New Roman" panose="02020603050405020304" pitchFamily="18" charset="0"/>
              </a:rPr>
              <a:t>excution</a:t>
            </a:r>
            <a:r>
              <a:rPr lang="en-US" altLang="en-US" sz="1900" dirty="0">
                <a:solidFill>
                  <a:srgbClr val="000000"/>
                </a:solidFill>
                <a:latin typeface="Times New Roman" panose="02020603050405020304" pitchFamily="18" charset="0"/>
                <a:cs typeface="Times New Roman" panose="02020603050405020304" pitchFamily="18" charset="0"/>
              </a:rPr>
              <a:t>, use prof to get a profile.</a:t>
            </a:r>
          </a:p>
          <a:p>
            <a:pPr fontAlgn="base">
              <a:spcBef>
                <a:spcPct val="0"/>
              </a:spcBef>
              <a:spcAft>
                <a:spcPct val="0"/>
              </a:spcAft>
            </a:pP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BASE	  = /c/c/</a:t>
            </a:r>
            <a:r>
              <a:rPr lang="en-US" altLang="en-US" sz="1900" dirty="0" err="1">
                <a:solidFill>
                  <a:srgbClr val="000000"/>
                </a:solidFill>
                <a:latin typeface="Times New Roman" panose="02020603050405020304" pitchFamily="18" charset="0"/>
                <a:cs typeface="Times New Roman" panose="02020603050405020304" pitchFamily="18" charset="0"/>
              </a:rPr>
              <a:t>blufox</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CC           = </a:t>
            </a:r>
            <a:r>
              <a:rPr lang="en-US" altLang="en-US" sz="1900" dirty="0" err="1">
                <a:solidFill>
                  <a:srgbClr val="000000"/>
                </a:solidFill>
                <a:latin typeface="Times New Roman" panose="02020603050405020304" pitchFamily="18" charset="0"/>
                <a:cs typeface="Times New Roman" panose="02020603050405020304" pitchFamily="18" charset="0"/>
              </a:rPr>
              <a:t>gcc</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CFLAGS = -p</a:t>
            </a: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EFILE     = $(BASE)/bin/</a:t>
            </a:r>
            <a:r>
              <a:rPr lang="en-US" altLang="en-US" sz="1900" dirty="0" err="1">
                <a:solidFill>
                  <a:srgbClr val="000000"/>
                </a:solidFill>
                <a:latin typeface="Times New Roman" panose="02020603050405020304" pitchFamily="18" charset="0"/>
                <a:cs typeface="Times New Roman" panose="02020603050405020304" pitchFamily="18" charset="0"/>
              </a:rPr>
              <a:t>compare_sorts</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INCLS    = -I$(BASE)/include</a:t>
            </a: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LIBS       = $(BASE)/lib/</a:t>
            </a:r>
            <a:r>
              <a:rPr lang="en-US" altLang="en-US" sz="1900" dirty="0" err="1">
                <a:solidFill>
                  <a:srgbClr val="000000"/>
                </a:solidFill>
                <a:latin typeface="Times New Roman" panose="02020603050405020304" pitchFamily="18" charset="0"/>
                <a:cs typeface="Times New Roman" panose="02020603050405020304" pitchFamily="18" charset="0"/>
              </a:rPr>
              <a:t>g_lib.a</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OBJS      =  </a:t>
            </a:r>
            <a:r>
              <a:rPr lang="en-US" altLang="en-US" sz="1900" dirty="0" err="1">
                <a:solidFill>
                  <a:srgbClr val="000000"/>
                </a:solidFill>
                <a:latin typeface="Times New Roman" panose="02020603050405020304" pitchFamily="18" charset="0"/>
                <a:cs typeface="Times New Roman" panose="02020603050405020304" pitchFamily="18" charset="0"/>
              </a:rPr>
              <a:t>main.o</a:t>
            </a:r>
            <a:r>
              <a:rPr lang="en-US" altLang="en-US" sz="1900" dirty="0">
                <a:solidFill>
                  <a:srgbClr val="000000"/>
                </a:solidFill>
                <a:latin typeface="Times New Roman" panose="02020603050405020304" pitchFamily="18" charset="0"/>
                <a:cs typeface="Times New Roman" panose="02020603050405020304" pitchFamily="18" charset="0"/>
              </a:rPr>
              <a:t> </a:t>
            </a:r>
            <a:r>
              <a:rPr lang="en-US" altLang="en-US" sz="1900" dirty="0" err="1">
                <a:solidFill>
                  <a:srgbClr val="000000"/>
                </a:solidFill>
                <a:latin typeface="Times New Roman" panose="02020603050405020304" pitchFamily="18" charset="0"/>
                <a:cs typeface="Times New Roman" panose="02020603050405020304" pitchFamily="18" charset="0"/>
              </a:rPr>
              <a:t>chk_arrays.o</a:t>
            </a:r>
            <a:r>
              <a:rPr lang="en-US" altLang="en-US" sz="1900" dirty="0">
                <a:solidFill>
                  <a:srgbClr val="000000"/>
                </a:solidFill>
                <a:latin typeface="Times New Roman" panose="02020603050405020304" pitchFamily="18" charset="0"/>
                <a:cs typeface="Times New Roman" panose="02020603050405020304" pitchFamily="18" charset="0"/>
              </a:rPr>
              <a:t> </a:t>
            </a:r>
            <a:r>
              <a:rPr lang="en-US" altLang="en-US" sz="1900" dirty="0" err="1">
                <a:solidFill>
                  <a:srgbClr val="000000"/>
                </a:solidFill>
                <a:latin typeface="Times New Roman" panose="02020603050405020304" pitchFamily="18" charset="0"/>
                <a:cs typeface="Times New Roman" panose="02020603050405020304" pitchFamily="18" charset="0"/>
              </a:rPr>
              <a:t>compare.o</a:t>
            </a:r>
            <a:r>
              <a:rPr lang="en-US" altLang="en-US" sz="1900" dirty="0">
                <a:solidFill>
                  <a:srgbClr val="000000"/>
                </a:solidFill>
                <a:latin typeface="Times New Roman" panose="02020603050405020304" pitchFamily="18" charset="0"/>
                <a:cs typeface="Times New Roman" panose="02020603050405020304" pitchFamily="18" charset="0"/>
              </a:rPr>
              <a:t> \</a:t>
            </a: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	     </a:t>
            </a:r>
            <a:r>
              <a:rPr lang="en-US" altLang="en-US" sz="1900" dirty="0" err="1">
                <a:solidFill>
                  <a:srgbClr val="000000"/>
                </a:solidFill>
                <a:latin typeface="Times New Roman" panose="02020603050405020304" pitchFamily="18" charset="0"/>
                <a:cs typeface="Times New Roman" panose="02020603050405020304" pitchFamily="18" charset="0"/>
              </a:rPr>
              <a:t>prn_arrays.o</a:t>
            </a:r>
            <a:r>
              <a:rPr lang="en-US" altLang="en-US" sz="1900" dirty="0">
                <a:solidFill>
                  <a:srgbClr val="000000"/>
                </a:solidFill>
                <a:latin typeface="Times New Roman" panose="02020603050405020304" pitchFamily="18" charset="0"/>
                <a:cs typeface="Times New Roman" panose="02020603050405020304" pitchFamily="18" charset="0"/>
              </a:rPr>
              <a:t> </a:t>
            </a:r>
            <a:r>
              <a:rPr lang="en-US" altLang="en-US" sz="1900" dirty="0" err="1">
                <a:solidFill>
                  <a:srgbClr val="000000"/>
                </a:solidFill>
                <a:latin typeface="Times New Roman" panose="02020603050405020304" pitchFamily="18" charset="0"/>
                <a:cs typeface="Times New Roman" panose="02020603050405020304" pitchFamily="18" charset="0"/>
              </a:rPr>
              <a:t>slow_sort.o</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$(EFILE):  $(OBJS)</a:t>
            </a: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	@echo “linking. . . . .”</a:t>
            </a: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	@$(CC) $(CFLAGS) $(INCLS) –c $*.c</a:t>
            </a:r>
          </a:p>
          <a:p>
            <a:pPr fontAlgn="base">
              <a:spcBef>
                <a:spcPct val="0"/>
              </a:spcBef>
              <a:spcAft>
                <a:spcPct val="0"/>
              </a:spcAft>
            </a:pP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$(OBJS): </a:t>
            </a:r>
            <a:r>
              <a:rPr lang="en-US" altLang="en-US" sz="1900" dirty="0" err="1">
                <a:solidFill>
                  <a:srgbClr val="000000"/>
                </a:solidFill>
                <a:latin typeface="Times New Roman" panose="02020603050405020304" pitchFamily="18" charset="0"/>
                <a:cs typeface="Times New Roman" panose="02020603050405020304" pitchFamily="18" charset="0"/>
              </a:rPr>
              <a:t>compare_sorts.h</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	$(CC)  $(CFLAGS)  $(INCLS)  -c $*.c</a:t>
            </a:r>
          </a:p>
        </p:txBody>
      </p:sp>
    </p:spTree>
    <p:extLst>
      <p:ext uri="{BB962C8B-B14F-4D97-AF65-F5344CB8AC3E}">
        <p14:creationId xmlns:p14="http://schemas.microsoft.com/office/powerpoint/2010/main" val="423652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6E6CA1-87FC-4EDF-BEDD-B9E0DB90E8AF}" type="slidenum">
              <a:rPr lang="en-US" altLang="en-US">
                <a:solidFill>
                  <a:srgbClr val="000000"/>
                </a:solidFill>
              </a:rPr>
              <a:pPr/>
              <a:t>28</a:t>
            </a:fld>
            <a:endParaRPr lang="en-US" altLang="en-US">
              <a:solidFill>
                <a:srgbClr val="000000"/>
              </a:solidFill>
            </a:endParaRPr>
          </a:p>
        </p:txBody>
      </p:sp>
      <p:sp>
        <p:nvSpPr>
          <p:cNvPr id="336898" name="Text Box 2"/>
          <p:cNvSpPr txBox="1">
            <a:spLocks noChangeArrowheads="1"/>
          </p:cNvSpPr>
          <p:nvPr/>
        </p:nvSpPr>
        <p:spPr bwMode="auto">
          <a:xfrm>
            <a:off x="997664" y="1368341"/>
            <a:ext cx="821615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dirty="0">
                <a:solidFill>
                  <a:srgbClr val="000000"/>
                </a:solidFill>
                <a:latin typeface="Times New Roman" panose="02020603050405020304" pitchFamily="18" charset="0"/>
                <a:cs typeface="Times New Roman" panose="02020603050405020304" pitchFamily="18" charset="0"/>
              </a:rPr>
              <a:t>     # </a:t>
            </a:r>
            <a:r>
              <a:rPr lang="en-US" altLang="en-US" sz="2800" dirty="0" err="1">
                <a:solidFill>
                  <a:srgbClr val="000000"/>
                </a:solidFill>
                <a:latin typeface="Times New Roman" panose="02020603050405020304" pitchFamily="18" charset="0"/>
                <a:cs typeface="Times New Roman" panose="02020603050405020304" pitchFamily="18" charset="0"/>
              </a:rPr>
              <a:t>Makefile</a:t>
            </a:r>
            <a:r>
              <a:rPr lang="en-US" altLang="en-US" sz="2800" dirty="0">
                <a:solidFill>
                  <a:srgbClr val="000000"/>
                </a:solidFill>
                <a:latin typeface="Times New Roman" panose="02020603050405020304" pitchFamily="18" charset="0"/>
                <a:cs typeface="Times New Roman" panose="02020603050405020304" pitchFamily="18" charset="0"/>
              </a:rPr>
              <a:t> for </a:t>
            </a:r>
            <a:r>
              <a:rPr lang="en-US" altLang="en-US" sz="2800" dirty="0" err="1">
                <a:solidFill>
                  <a:srgbClr val="000000"/>
                </a:solidFill>
                <a:latin typeface="Times New Roman" panose="02020603050405020304" pitchFamily="18" charset="0"/>
                <a:cs typeface="Times New Roman" panose="02020603050405020304" pitchFamily="18" charset="0"/>
              </a:rPr>
              <a:t>compare_sorts</a:t>
            </a:r>
            <a:endParaRPr lang="en-US" altLang="en-US" sz="28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800" dirty="0">
                <a:solidFill>
                  <a:srgbClr val="000000"/>
                </a:solidFill>
                <a:latin typeface="Times New Roman" panose="02020603050405020304" pitchFamily="18" charset="0"/>
                <a:cs typeface="Times New Roman" panose="02020603050405020304" pitchFamily="18" charset="0"/>
              </a:rPr>
              <a:t>     #After execution, use prof to get a profile.</a:t>
            </a: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_____________________________________________</a:t>
            </a:r>
          </a:p>
          <a:p>
            <a:pPr fontAlgn="base">
              <a:spcBef>
                <a:spcPct val="0"/>
              </a:spcBef>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rPr>
              <a:t>Comments start with # and go till end of line.</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endParaRPr lang="en-US" altLang="en-US" sz="2400" dirty="0">
              <a:solidFill>
                <a:srgbClr val="000000"/>
              </a:solidFill>
              <a:cs typeface="Arial" panose="020B0604020202020204" pitchFamily="34" charset="0"/>
            </a:endParaRPr>
          </a:p>
        </p:txBody>
      </p:sp>
    </p:spTree>
    <p:extLst>
      <p:ext uri="{BB962C8B-B14F-4D97-AF65-F5344CB8AC3E}">
        <p14:creationId xmlns:p14="http://schemas.microsoft.com/office/powerpoint/2010/main" val="1933964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6E6CA1-87FC-4EDF-BEDD-B9E0DB90E8AF}" type="slidenum">
              <a:rPr lang="en-US" altLang="en-US">
                <a:solidFill>
                  <a:srgbClr val="000000"/>
                </a:solidFill>
              </a:rPr>
              <a:pPr/>
              <a:t>29</a:t>
            </a:fld>
            <a:endParaRPr lang="en-US" altLang="en-US">
              <a:solidFill>
                <a:srgbClr val="000000"/>
              </a:solidFill>
            </a:endParaRPr>
          </a:p>
        </p:txBody>
      </p:sp>
      <p:sp>
        <p:nvSpPr>
          <p:cNvPr id="336898" name="Text Box 2"/>
          <p:cNvSpPr txBox="1">
            <a:spLocks noChangeArrowheads="1"/>
          </p:cNvSpPr>
          <p:nvPr/>
        </p:nvSpPr>
        <p:spPr bwMode="auto">
          <a:xfrm>
            <a:off x="1099264" y="1220559"/>
            <a:ext cx="8216153"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BASE  = /c/c/</a:t>
            </a:r>
            <a:r>
              <a:rPr lang="en-US" altLang="en-US" sz="2800" dirty="0" err="1">
                <a:solidFill>
                  <a:srgbClr val="000000"/>
                </a:solidFill>
                <a:latin typeface="Times New Roman" panose="02020603050405020304" pitchFamily="18" charset="0"/>
                <a:cs typeface="Times New Roman" panose="02020603050405020304" pitchFamily="18" charset="0"/>
              </a:rPr>
              <a:t>blufox</a:t>
            </a:r>
            <a:endParaRPr lang="en-US" altLang="en-US" sz="28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___________________________________________________</a:t>
            </a:r>
          </a:p>
          <a:p>
            <a:pPr fontAlgn="base">
              <a:spcBef>
                <a:spcPct val="0"/>
              </a:spcBef>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a macro definition.</a:t>
            </a:r>
          </a:p>
          <a:p>
            <a:pPr fontAlgn="base">
              <a:spcBef>
                <a:spcPct val="0"/>
              </a:spcBef>
              <a:spcAft>
                <a:spcPct val="0"/>
              </a:spcAft>
            </a:pPr>
            <a:r>
              <a:rPr lang="en-US" altLang="en-US" sz="2400" i="1" dirty="0">
                <a:solidFill>
                  <a:srgbClr val="000000"/>
                </a:solidFill>
                <a:cs typeface="Arial" panose="020B0604020202020204" pitchFamily="34" charset="0"/>
              </a:rPr>
              <a:t>Syntax:  </a:t>
            </a:r>
            <a:r>
              <a:rPr lang="en-US" altLang="en-US" sz="2400" i="1" dirty="0" err="1">
                <a:solidFill>
                  <a:srgbClr val="000000"/>
                </a:solidFill>
                <a:cs typeface="Arial" panose="020B0604020202020204" pitchFamily="34" charset="0"/>
              </a:rPr>
              <a:t>macro_name</a:t>
            </a:r>
            <a:r>
              <a:rPr lang="en-US" altLang="en-US" sz="2400" i="1" dirty="0">
                <a:solidFill>
                  <a:srgbClr val="000000"/>
                </a:solidFill>
                <a:cs typeface="Arial" panose="020B0604020202020204" pitchFamily="34" charset="0"/>
              </a:rPr>
              <a:t> = </a:t>
            </a:r>
            <a:r>
              <a:rPr lang="en-US" altLang="en-US" sz="2400" i="1" dirty="0" err="1">
                <a:solidFill>
                  <a:srgbClr val="000000"/>
                </a:solidFill>
                <a:cs typeface="Arial" panose="020B0604020202020204" pitchFamily="34" charset="0"/>
              </a:rPr>
              <a:t>replacement_string</a:t>
            </a:r>
            <a:endParaRPr lang="en-US" altLang="en-US" sz="2400" i="1" dirty="0">
              <a:solidFill>
                <a:srgbClr val="000000"/>
              </a:solidFill>
              <a:cs typeface="Arial" panose="020B0604020202020204" pitchFamily="34" charset="0"/>
            </a:endParaRP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i="1" dirty="0">
                <a:solidFill>
                  <a:srgbClr val="000000"/>
                </a:solidFill>
                <a:cs typeface="Arial" panose="020B0604020202020204" pitchFamily="34" charset="0"/>
              </a:rPr>
              <a:t>BASE represents our base of operations on the local computer.  </a:t>
            </a:r>
          </a:p>
          <a:p>
            <a:pPr fontAlgn="base">
              <a:spcBef>
                <a:spcPct val="0"/>
              </a:spcBef>
              <a:spcAft>
                <a:spcPct val="0"/>
              </a:spcAft>
            </a:pPr>
            <a:r>
              <a:rPr lang="en-US" altLang="en-US" sz="2400" i="1" dirty="0">
                <a:solidFill>
                  <a:srgbClr val="000000"/>
                </a:solidFill>
                <a:cs typeface="Arial" panose="020B0604020202020204" pitchFamily="34" charset="0"/>
              </a:rPr>
              <a:t>Doesn’t have to be home directory.</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endParaRPr lang="en-US" altLang="en-US" sz="2400" dirty="0">
              <a:solidFill>
                <a:srgbClr val="000000"/>
              </a:solidFill>
              <a:cs typeface="Arial" panose="020B0604020202020204" pitchFamily="34" charset="0"/>
            </a:endParaRPr>
          </a:p>
        </p:txBody>
      </p:sp>
    </p:spTree>
    <p:extLst>
      <p:ext uri="{BB962C8B-B14F-4D97-AF65-F5344CB8AC3E}">
        <p14:creationId xmlns:p14="http://schemas.microsoft.com/office/powerpoint/2010/main" val="252800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61C3CD-AF6A-4EC5-A501-4BF7E1AECF35}" type="slidenum">
              <a:rPr lang="en-US" altLang="en-US">
                <a:solidFill>
                  <a:srgbClr val="000000"/>
                </a:solidFill>
              </a:rPr>
              <a:pPr/>
              <a:t>3</a:t>
            </a:fld>
            <a:endParaRPr lang="en-US" altLang="en-US">
              <a:solidFill>
                <a:srgbClr val="000000"/>
              </a:solidFill>
            </a:endParaRPr>
          </a:p>
        </p:txBody>
      </p:sp>
      <p:sp>
        <p:nvSpPr>
          <p:cNvPr id="382978" name="Text Box 2"/>
          <p:cNvSpPr txBox="1">
            <a:spLocks noChangeArrowheads="1"/>
          </p:cNvSpPr>
          <p:nvPr/>
        </p:nvSpPr>
        <p:spPr bwMode="auto">
          <a:xfrm>
            <a:off x="724860" y="304336"/>
            <a:ext cx="10179424" cy="641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b="1" dirty="0">
                <a:solidFill>
                  <a:srgbClr val="000000"/>
                </a:solidFill>
              </a:rPr>
              <a:t>Syntax</a:t>
            </a:r>
            <a:r>
              <a:rPr lang="en-US" altLang="en-US" sz="2400" dirty="0">
                <a:solidFill>
                  <a:srgbClr val="000000"/>
                </a:solidFill>
              </a:rPr>
              <a:t>:   make  [ -f makefile]</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	Most programmers use a standard output name.</a:t>
            </a:r>
          </a:p>
          <a:p>
            <a:pPr fontAlgn="base">
              <a:spcBef>
                <a:spcPct val="0"/>
              </a:spcBef>
              <a:spcAft>
                <a:spcPct val="0"/>
              </a:spcAft>
            </a:pPr>
            <a:r>
              <a:rPr lang="en-US" altLang="en-US" sz="2400" dirty="0">
                <a:solidFill>
                  <a:srgbClr val="000000"/>
                </a:solidFill>
              </a:rPr>
              <a:t>	Examples:         </a:t>
            </a:r>
            <a:r>
              <a:rPr lang="en-US" altLang="en-US" sz="2800" dirty="0">
                <a:solidFill>
                  <a:srgbClr val="000000"/>
                </a:solidFill>
              </a:rPr>
              <a:t>&gt; </a:t>
            </a:r>
            <a:r>
              <a:rPr lang="en-US" altLang="en-US" sz="2800" b="1" dirty="0">
                <a:solidFill>
                  <a:srgbClr val="000000"/>
                </a:solidFill>
              </a:rPr>
              <a:t>make</a:t>
            </a:r>
          </a:p>
          <a:p>
            <a:pPr fontAlgn="base">
              <a:spcBef>
                <a:spcPct val="0"/>
              </a:spcBef>
              <a:spcAft>
                <a:spcPct val="0"/>
              </a:spcAft>
            </a:pPr>
            <a:r>
              <a:rPr lang="en-US" altLang="en-US" sz="2800" b="1" dirty="0">
                <a:solidFill>
                  <a:srgbClr val="000000"/>
                </a:solidFill>
              </a:rPr>
              <a:t>	                       </a:t>
            </a:r>
            <a:r>
              <a:rPr lang="en-US" altLang="en-US" sz="2800" dirty="0">
                <a:solidFill>
                  <a:srgbClr val="000000"/>
                </a:solidFill>
              </a:rPr>
              <a:t>&gt; make  –f  Project23make</a:t>
            </a:r>
          </a:p>
          <a:p>
            <a:pPr fontAlgn="base">
              <a:spcBef>
                <a:spcPct val="0"/>
              </a:spcBef>
              <a:spcAft>
                <a:spcPct val="0"/>
              </a:spcAft>
            </a:pPr>
            <a:r>
              <a:rPr lang="en-US" altLang="en-US" sz="1400" dirty="0">
                <a:solidFill>
                  <a:srgbClr val="000000"/>
                </a:solidFill>
              </a:rPr>
              <a:t> </a:t>
            </a:r>
          </a:p>
          <a:p>
            <a:pPr fontAlgn="base">
              <a:spcBef>
                <a:spcPct val="0"/>
              </a:spcBef>
              <a:spcAft>
                <a:spcPct val="0"/>
              </a:spcAft>
            </a:pPr>
            <a:r>
              <a:rPr lang="en-US" altLang="en-US" sz="2400" b="1" dirty="0">
                <a:solidFill>
                  <a:srgbClr val="000000"/>
                </a:solidFill>
              </a:rPr>
              <a:t>Often Used Options:</a:t>
            </a:r>
            <a:endParaRPr lang="en-US" altLang="en-US" sz="2400" dirty="0">
              <a:solidFill>
                <a:srgbClr val="000000"/>
              </a:solidFill>
            </a:endParaRPr>
          </a:p>
          <a:p>
            <a:pPr fontAlgn="base">
              <a:spcBef>
                <a:spcPct val="0"/>
              </a:spcBef>
              <a:spcAft>
                <a:spcPct val="0"/>
              </a:spcAft>
            </a:pPr>
            <a:r>
              <a:rPr lang="en-US" altLang="en-US" sz="1100" dirty="0">
                <a:solidFill>
                  <a:srgbClr val="000000"/>
                </a:solidFill>
              </a:rPr>
              <a:t> </a:t>
            </a:r>
          </a:p>
          <a:p>
            <a:pPr fontAlgn="base">
              <a:spcBef>
                <a:spcPct val="0"/>
              </a:spcBef>
              <a:spcAft>
                <a:spcPct val="0"/>
              </a:spcAft>
            </a:pPr>
            <a:r>
              <a:rPr lang="en-US" altLang="en-US" sz="2400" dirty="0">
                <a:solidFill>
                  <a:srgbClr val="000000"/>
                </a:solidFill>
              </a:rPr>
              <a:t>-f</a:t>
            </a:r>
            <a:r>
              <a:rPr lang="en-US" altLang="en-US" sz="2400" b="1" dirty="0">
                <a:solidFill>
                  <a:srgbClr val="000000"/>
                </a:solidFill>
              </a:rPr>
              <a:t> 	</a:t>
            </a:r>
            <a:r>
              <a:rPr lang="en-US" altLang="en-US" sz="2400" dirty="0">
                <a:solidFill>
                  <a:srgbClr val="000000"/>
                </a:solidFill>
              </a:rPr>
              <a:t>Tells </a:t>
            </a:r>
            <a:r>
              <a:rPr lang="en-US" altLang="en-US" sz="2400" b="1" dirty="0">
                <a:solidFill>
                  <a:srgbClr val="000000"/>
                </a:solidFill>
              </a:rPr>
              <a:t>make</a:t>
            </a:r>
            <a:r>
              <a:rPr lang="en-US" altLang="en-US" sz="2400" dirty="0">
                <a:solidFill>
                  <a:srgbClr val="000000"/>
                </a:solidFill>
              </a:rPr>
              <a:t> which file to use as its </a:t>
            </a:r>
            <a:r>
              <a:rPr lang="en-US" altLang="en-US" sz="2400" dirty="0" err="1">
                <a:solidFill>
                  <a:srgbClr val="000000"/>
                </a:solidFill>
              </a:rPr>
              <a:t>makefile</a:t>
            </a:r>
            <a:r>
              <a:rPr lang="en-US" altLang="en-US" sz="2400" dirty="0">
                <a:solidFill>
                  <a:srgbClr val="000000"/>
                </a:solidFill>
              </a:rPr>
              <a:t> </a:t>
            </a:r>
          </a:p>
          <a:p>
            <a:pPr fontAlgn="base">
              <a:spcBef>
                <a:spcPct val="0"/>
              </a:spcBef>
              <a:spcAft>
                <a:spcPct val="0"/>
              </a:spcAft>
            </a:pPr>
            <a:r>
              <a:rPr lang="en-US" altLang="en-US" sz="2400" dirty="0">
                <a:solidFill>
                  <a:srgbClr val="000000"/>
                </a:solidFill>
              </a:rPr>
              <a:t>	</a:t>
            </a:r>
            <a:r>
              <a:rPr lang="en-US" altLang="en-US" sz="2400" i="1" u="sng" dirty="0">
                <a:solidFill>
                  <a:srgbClr val="000000"/>
                </a:solidFill>
              </a:rPr>
              <a:t>Without –f</a:t>
            </a:r>
            <a:r>
              <a:rPr lang="en-US" altLang="en-US" sz="2400" dirty="0">
                <a:solidFill>
                  <a:srgbClr val="000000"/>
                </a:solidFill>
              </a:rPr>
              <a:t>, it looks first for </a:t>
            </a:r>
            <a:r>
              <a:rPr lang="en-US" altLang="en-US" sz="2400" i="1" dirty="0" err="1">
                <a:solidFill>
                  <a:srgbClr val="000000"/>
                </a:solidFill>
              </a:rPr>
              <a:t>makefile</a:t>
            </a:r>
            <a:r>
              <a:rPr lang="en-US" altLang="en-US" sz="2400" dirty="0">
                <a:solidFill>
                  <a:srgbClr val="000000"/>
                </a:solidFill>
              </a:rPr>
              <a:t> </a:t>
            </a:r>
          </a:p>
          <a:p>
            <a:pPr fontAlgn="base">
              <a:spcBef>
                <a:spcPct val="0"/>
              </a:spcBef>
              <a:spcAft>
                <a:spcPct val="0"/>
              </a:spcAft>
            </a:pPr>
            <a:r>
              <a:rPr lang="en-US" altLang="en-US" sz="2400" dirty="0">
                <a:solidFill>
                  <a:srgbClr val="000000"/>
                </a:solidFill>
              </a:rPr>
              <a:t>                                    and then for </a:t>
            </a:r>
            <a:r>
              <a:rPr lang="en-US" altLang="en-US" sz="2400" i="1" dirty="0" err="1">
                <a:solidFill>
                  <a:srgbClr val="000000"/>
                </a:solidFill>
              </a:rPr>
              <a:t>Makefile</a:t>
            </a:r>
            <a:r>
              <a:rPr lang="en-US" altLang="en-US" sz="2400" i="1" dirty="0">
                <a:solidFill>
                  <a:srgbClr val="000000"/>
                </a:solidFill>
              </a:rPr>
              <a:t>  </a:t>
            </a:r>
            <a:r>
              <a:rPr lang="en-US" altLang="en-US" sz="2400" dirty="0">
                <a:solidFill>
                  <a:srgbClr val="000000"/>
                </a:solidFill>
              </a:rPr>
              <a:t>by default.</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i="1" dirty="0">
                <a:solidFill>
                  <a:srgbClr val="000000"/>
                </a:solidFill>
              </a:rPr>
              <a:t>-</a:t>
            </a:r>
            <a:r>
              <a:rPr lang="en-US" altLang="en-US" sz="2400" dirty="0">
                <a:solidFill>
                  <a:srgbClr val="000000"/>
                </a:solidFill>
              </a:rPr>
              <a:t>n	Tells </a:t>
            </a:r>
            <a:r>
              <a:rPr lang="en-US" altLang="en-US" sz="2400" b="1" dirty="0">
                <a:solidFill>
                  <a:srgbClr val="000000"/>
                </a:solidFill>
              </a:rPr>
              <a:t>make</a:t>
            </a:r>
            <a:r>
              <a:rPr lang="en-US" altLang="en-US" sz="2400" dirty="0">
                <a:solidFill>
                  <a:srgbClr val="000000"/>
                </a:solidFill>
              </a:rPr>
              <a:t> to print out what it would have done without </a:t>
            </a:r>
          </a:p>
          <a:p>
            <a:pPr fontAlgn="base">
              <a:spcBef>
                <a:spcPct val="0"/>
              </a:spcBef>
              <a:spcAft>
                <a:spcPct val="0"/>
              </a:spcAft>
            </a:pPr>
            <a:r>
              <a:rPr lang="en-US" altLang="en-US" sz="2400" dirty="0">
                <a:solidFill>
                  <a:srgbClr val="000000"/>
                </a:solidFill>
              </a:rPr>
              <a:t>	actually doing it.</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-k	Tells </a:t>
            </a:r>
            <a:r>
              <a:rPr lang="en-US" altLang="en-US" sz="2400" b="1" dirty="0">
                <a:solidFill>
                  <a:srgbClr val="000000"/>
                </a:solidFill>
              </a:rPr>
              <a:t>make</a:t>
            </a:r>
            <a:r>
              <a:rPr lang="en-US" altLang="en-US" sz="2400" dirty="0">
                <a:solidFill>
                  <a:srgbClr val="000000"/>
                </a:solidFill>
              </a:rPr>
              <a:t> to keep going when an error is found, rather</a:t>
            </a:r>
          </a:p>
          <a:p>
            <a:pPr fontAlgn="base">
              <a:spcBef>
                <a:spcPct val="0"/>
              </a:spcBef>
              <a:spcAft>
                <a:spcPct val="0"/>
              </a:spcAft>
            </a:pPr>
            <a:r>
              <a:rPr lang="en-US" altLang="en-US" sz="2400" dirty="0">
                <a:solidFill>
                  <a:srgbClr val="000000"/>
                </a:solidFill>
              </a:rPr>
              <a:t>	than stopping as soon as the first problem is detected.</a:t>
            </a:r>
            <a:r>
              <a:rPr lang="en-US" altLang="en-US" sz="2400" i="1" dirty="0">
                <a:solidFill>
                  <a:srgbClr val="000000"/>
                </a:solidFill>
              </a:rPr>
              <a:t>	</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924228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BF32D4-220A-4B19-839E-E3BC0FCC3C68}" type="slidenum">
              <a:rPr lang="en-US" altLang="en-US">
                <a:solidFill>
                  <a:srgbClr val="000000"/>
                </a:solidFill>
              </a:rPr>
              <a:pPr/>
              <a:t>30</a:t>
            </a:fld>
            <a:endParaRPr lang="en-US" altLang="en-US">
              <a:solidFill>
                <a:srgbClr val="000000"/>
              </a:solidFill>
            </a:endParaRPr>
          </a:p>
        </p:txBody>
      </p:sp>
      <p:sp>
        <p:nvSpPr>
          <p:cNvPr id="337922" name="Text Box 2"/>
          <p:cNvSpPr txBox="1">
            <a:spLocks noChangeArrowheads="1"/>
          </p:cNvSpPr>
          <p:nvPr/>
        </p:nvSpPr>
        <p:spPr bwMode="auto">
          <a:xfrm>
            <a:off x="1595716" y="1066801"/>
            <a:ext cx="8229601"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CC           = </a:t>
            </a:r>
            <a:r>
              <a:rPr lang="en-US" altLang="en-US" sz="2800" dirty="0" err="1">
                <a:solidFill>
                  <a:srgbClr val="000000"/>
                </a:solidFill>
                <a:latin typeface="Times New Roman" panose="02020603050405020304" pitchFamily="18" charset="0"/>
                <a:cs typeface="Times New Roman" panose="02020603050405020304" pitchFamily="18" charset="0"/>
              </a:rPr>
              <a:t>gcc</a:t>
            </a:r>
            <a:endParaRPr lang="en-US" altLang="en-US" sz="28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___________________________________________</a:t>
            </a:r>
          </a:p>
          <a:p>
            <a:pPr fontAlgn="base">
              <a:spcBef>
                <a:spcPct val="0"/>
              </a:spcBef>
              <a:spcAft>
                <a:spcPct val="0"/>
              </a:spcAft>
            </a:pPr>
            <a:endParaRPr lang="en-US" altLang="en-US" sz="2400" i="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The CC macro specifies the C compiler we are using.</a:t>
            </a:r>
          </a:p>
          <a:p>
            <a:pPr fontAlgn="base">
              <a:spcBef>
                <a:spcPct val="0"/>
              </a:spcBef>
              <a:spcAft>
                <a:spcPct val="0"/>
              </a:spcAft>
            </a:pPr>
            <a:endParaRPr lang="en-US" altLang="en-US" sz="2400" i="1" dirty="0">
              <a:solidFill>
                <a:srgbClr val="000000"/>
              </a:solidFill>
              <a:cs typeface="Arial" panose="020B0604020202020204" pitchFamily="34" charset="0"/>
            </a:endParaRPr>
          </a:p>
        </p:txBody>
      </p:sp>
    </p:spTree>
    <p:extLst>
      <p:ext uri="{BB962C8B-B14F-4D97-AF65-F5344CB8AC3E}">
        <p14:creationId xmlns:p14="http://schemas.microsoft.com/office/powerpoint/2010/main" val="3269243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BF32D4-220A-4B19-839E-E3BC0FCC3C68}" type="slidenum">
              <a:rPr lang="en-US" altLang="en-US">
                <a:solidFill>
                  <a:srgbClr val="000000"/>
                </a:solidFill>
              </a:rPr>
              <a:pPr/>
              <a:t>31</a:t>
            </a:fld>
            <a:endParaRPr lang="en-US" altLang="en-US">
              <a:solidFill>
                <a:srgbClr val="000000"/>
              </a:solidFill>
            </a:endParaRPr>
          </a:p>
        </p:txBody>
      </p:sp>
      <p:sp>
        <p:nvSpPr>
          <p:cNvPr id="337922" name="Text Box 2"/>
          <p:cNvSpPr txBox="1">
            <a:spLocks noChangeArrowheads="1"/>
          </p:cNvSpPr>
          <p:nvPr/>
        </p:nvSpPr>
        <p:spPr bwMode="auto">
          <a:xfrm>
            <a:off x="1595716" y="1066801"/>
            <a:ext cx="8977839"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CFLAGS = -p</a:t>
            </a: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_______________________________________________________</a:t>
            </a:r>
          </a:p>
          <a:p>
            <a:pPr fontAlgn="base">
              <a:spcBef>
                <a:spcPct val="0"/>
              </a:spcBef>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The CFLAGS macro specifies the options, if any,</a:t>
            </a:r>
          </a:p>
          <a:p>
            <a:pPr fontAlgn="base">
              <a:spcBef>
                <a:spcPct val="0"/>
              </a:spcBef>
              <a:spcAft>
                <a:spcPct val="0"/>
              </a:spcAft>
            </a:pPr>
            <a:r>
              <a:rPr lang="en-US" altLang="en-US" sz="2400" i="1" dirty="0">
                <a:solidFill>
                  <a:srgbClr val="000000"/>
                </a:solidFill>
                <a:cs typeface="Arial" panose="020B0604020202020204" pitchFamily="34" charset="0"/>
              </a:rPr>
              <a:t>that will be used with the </a:t>
            </a:r>
            <a:r>
              <a:rPr lang="en-US" altLang="en-US" sz="2400" b="1" i="1" dirty="0" err="1">
                <a:solidFill>
                  <a:srgbClr val="000000"/>
                </a:solidFill>
                <a:cs typeface="Arial" panose="020B0604020202020204" pitchFamily="34" charset="0"/>
              </a:rPr>
              <a:t>gcc</a:t>
            </a:r>
            <a:r>
              <a:rPr lang="en-US" altLang="en-US" sz="2400" b="1" i="1" dirty="0">
                <a:solidFill>
                  <a:srgbClr val="000000"/>
                </a:solidFill>
                <a:cs typeface="Arial" panose="020B0604020202020204" pitchFamily="34" charset="0"/>
              </a:rPr>
              <a:t> </a:t>
            </a:r>
            <a:r>
              <a:rPr lang="en-US" altLang="en-US" sz="2400" i="1" dirty="0">
                <a:solidFill>
                  <a:srgbClr val="000000"/>
                </a:solidFill>
                <a:cs typeface="Arial" panose="020B0604020202020204" pitchFamily="34" charset="0"/>
              </a:rPr>
              <a:t>command.</a:t>
            </a: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b="1" dirty="0">
                <a:solidFill>
                  <a:srgbClr val="000000"/>
                </a:solidFill>
                <a:cs typeface="Arial" panose="020B0604020202020204" pitchFamily="34" charset="0"/>
              </a:rPr>
              <a:t>-p  </a:t>
            </a:r>
            <a:r>
              <a:rPr lang="en-US" altLang="en-US" sz="2400" dirty="0">
                <a:solidFill>
                  <a:srgbClr val="000000"/>
                </a:solidFill>
                <a:cs typeface="Arial" panose="020B0604020202020204" pitchFamily="34" charset="0"/>
              </a:rPr>
              <a:t>=  Generate extra code to write </a:t>
            </a:r>
            <a:r>
              <a:rPr lang="en-US" altLang="en-US" sz="2400" dirty="0"/>
              <a:t>profile information.</a:t>
            </a:r>
          </a:p>
          <a:p>
            <a:pPr fontAlgn="base">
              <a:spcBef>
                <a:spcPct val="0"/>
              </a:spcBef>
              <a:spcAft>
                <a:spcPct val="0"/>
              </a:spcAft>
            </a:pPr>
            <a:r>
              <a:rPr lang="en-US" altLang="en-US" sz="2400" dirty="0"/>
              <a:t>          You must use this option when compiling the source files</a:t>
            </a:r>
          </a:p>
          <a:p>
            <a:pPr fontAlgn="base">
              <a:spcBef>
                <a:spcPct val="0"/>
              </a:spcBef>
              <a:spcAft>
                <a:spcPct val="0"/>
              </a:spcAft>
            </a:pPr>
            <a:r>
              <a:rPr lang="en-US" altLang="en-US" sz="2400" dirty="0"/>
              <a:t>          you want data about, and you must also use it when linking. </a:t>
            </a:r>
          </a:p>
          <a:p>
            <a:pPr fontAlgn="base">
              <a:spcBef>
                <a:spcPct val="0"/>
              </a:spcBef>
              <a:spcAft>
                <a:spcPct val="0"/>
              </a:spcAft>
            </a:pPr>
            <a:r>
              <a:rPr lang="en-US" altLang="en-US" sz="2400" dirty="0">
                <a:latin typeface="Arial" panose="020B0604020202020204" pitchFamily="34" charset="0"/>
              </a:rPr>
              <a:t> </a:t>
            </a:r>
            <a:endParaRPr lang="en-US" altLang="en-US" sz="2400" i="1" dirty="0">
              <a:solidFill>
                <a:srgbClr val="000000"/>
              </a:solidFill>
              <a:cs typeface="Arial" panose="020B0604020202020204" pitchFamily="34" charset="0"/>
            </a:endParaRPr>
          </a:p>
          <a:p>
            <a:pPr fontAlgn="base">
              <a:spcBef>
                <a:spcPct val="0"/>
              </a:spcBef>
              <a:spcAft>
                <a:spcPct val="0"/>
              </a:spcAft>
            </a:pPr>
            <a:endParaRPr lang="en-US" altLang="en-US" sz="2400" i="1" dirty="0">
              <a:solidFill>
                <a:srgbClr val="000000"/>
              </a:solidFill>
              <a:cs typeface="Arial" panose="020B0604020202020204" pitchFamily="34" charset="0"/>
            </a:endParaRPr>
          </a:p>
        </p:txBody>
      </p:sp>
    </p:spTree>
    <p:extLst>
      <p:ext uri="{BB962C8B-B14F-4D97-AF65-F5344CB8AC3E}">
        <p14:creationId xmlns:p14="http://schemas.microsoft.com/office/powerpoint/2010/main" val="3044670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profiling?</a:t>
            </a:r>
          </a:p>
        </p:txBody>
      </p:sp>
      <p:sp>
        <p:nvSpPr>
          <p:cNvPr id="3" name="Content Placeholder 2"/>
          <p:cNvSpPr>
            <a:spLocks noGrp="1"/>
          </p:cNvSpPr>
          <p:nvPr>
            <p:ph idx="1"/>
          </p:nvPr>
        </p:nvSpPr>
        <p:spPr/>
        <p:txBody>
          <a:bodyPr/>
          <a:lstStyle/>
          <a:p>
            <a:pPr marL="0" indent="0" defTabSz="914400">
              <a:lnSpc>
                <a:spcPct val="100000"/>
              </a:lnSpc>
              <a:spcBef>
                <a:spcPct val="0"/>
              </a:spcBef>
              <a:buNone/>
            </a:pPr>
            <a:endParaRPr lang="en-US" altLang="en-US" sz="1800" dirty="0">
              <a:latin typeface="Arial" panose="020B0604020202020204" pitchFamily="34" charset="0"/>
            </a:endParaRPr>
          </a:p>
          <a:p>
            <a:pPr marL="342865" lvl="1" indent="0">
              <a:spcBef>
                <a:spcPct val="0"/>
              </a:spcBef>
              <a:buNone/>
            </a:pPr>
            <a:r>
              <a:rPr lang="en-US" sz="2400" dirty="0"/>
              <a:t>Profiling is an important aspect of software programming. Through profiling one can determine the parts in program code that are time consuming and need to be re-written. This helps make your program execution faster which is always desired.</a:t>
            </a:r>
            <a:br>
              <a:rPr lang="en-US" sz="2400" dirty="0"/>
            </a:br>
            <a:br>
              <a:rPr lang="en-US" sz="2400" dirty="0"/>
            </a:br>
            <a:r>
              <a:rPr lang="en-US" sz="2400" dirty="0"/>
              <a:t>In very large projects, profiling can save your day by not only determining the parts in your program which are slower in execution than expected but also can help you find many other statistics through which many potential bugs can be spotted and sorted out.</a:t>
            </a:r>
            <a:endParaRPr lang="en-US" altLang="en-US" sz="2400" dirty="0">
              <a:latin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32</a:t>
            </a:fld>
            <a:endParaRPr lang="en-US" altLang="en-US" dirty="0"/>
          </a:p>
        </p:txBody>
      </p:sp>
    </p:spTree>
    <p:extLst>
      <p:ext uri="{BB962C8B-B14F-4D97-AF65-F5344CB8AC3E}">
        <p14:creationId xmlns:p14="http://schemas.microsoft.com/office/powerpoint/2010/main" val="2882118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4FDE53-6A54-4049-8F28-BEAE1F5D1DA8}" type="slidenum">
              <a:rPr lang="en-US" altLang="en-US">
                <a:solidFill>
                  <a:srgbClr val="000000"/>
                </a:solidFill>
              </a:rPr>
              <a:pPr/>
              <a:t>33</a:t>
            </a:fld>
            <a:endParaRPr lang="en-US" altLang="en-US">
              <a:solidFill>
                <a:srgbClr val="000000"/>
              </a:solidFill>
            </a:endParaRPr>
          </a:p>
        </p:txBody>
      </p:sp>
      <p:sp>
        <p:nvSpPr>
          <p:cNvPr id="338946" name="Text Box 2"/>
          <p:cNvSpPr txBox="1">
            <a:spLocks noChangeArrowheads="1"/>
          </p:cNvSpPr>
          <p:nvPr/>
        </p:nvSpPr>
        <p:spPr bwMode="auto">
          <a:xfrm>
            <a:off x="968187" y="770965"/>
            <a:ext cx="8399929"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EFILE     = $(BASE)/bin/</a:t>
            </a:r>
            <a:r>
              <a:rPr lang="en-US" altLang="en-US" sz="2800" dirty="0" err="1">
                <a:solidFill>
                  <a:srgbClr val="000000"/>
                </a:solidFill>
                <a:latin typeface="Times New Roman" panose="02020603050405020304" pitchFamily="18" charset="0"/>
                <a:cs typeface="Times New Roman" panose="02020603050405020304" pitchFamily="18" charset="0"/>
              </a:rPr>
              <a:t>compare_sorts</a:t>
            </a:r>
            <a:endParaRPr lang="en-US" altLang="en-US" sz="28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_______________________________________________</a:t>
            </a:r>
          </a:p>
          <a:p>
            <a:pPr fontAlgn="base">
              <a:spcBef>
                <a:spcPct val="0"/>
              </a:spcBef>
              <a:spcAft>
                <a:spcPct val="0"/>
              </a:spcAft>
            </a:pPr>
            <a:endParaRPr lang="en-US" altLang="en-US" sz="2400" i="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Specifies the executable file.</a:t>
            </a:r>
          </a:p>
          <a:p>
            <a:pPr fontAlgn="base">
              <a:spcBef>
                <a:spcPct val="0"/>
              </a:spcBef>
              <a:spcAft>
                <a:spcPct val="0"/>
              </a:spcAft>
            </a:pPr>
            <a:endParaRPr lang="en-US" altLang="en-US" sz="2400" i="1" dirty="0">
              <a:solidFill>
                <a:srgbClr val="000000"/>
              </a:solidFill>
              <a:cs typeface="Arial" panose="020B0604020202020204" pitchFamily="34" charset="0"/>
            </a:endParaRPr>
          </a:p>
        </p:txBody>
      </p:sp>
    </p:spTree>
    <p:extLst>
      <p:ext uri="{BB962C8B-B14F-4D97-AF65-F5344CB8AC3E}">
        <p14:creationId xmlns:p14="http://schemas.microsoft.com/office/powerpoint/2010/main" val="3476305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4FDE53-6A54-4049-8F28-BEAE1F5D1DA8}" type="slidenum">
              <a:rPr lang="en-US" altLang="en-US">
                <a:solidFill>
                  <a:srgbClr val="000000"/>
                </a:solidFill>
              </a:rPr>
              <a:pPr/>
              <a:t>34</a:t>
            </a:fld>
            <a:endParaRPr lang="en-US" altLang="en-US">
              <a:solidFill>
                <a:srgbClr val="000000"/>
              </a:solidFill>
            </a:endParaRPr>
          </a:p>
        </p:txBody>
      </p:sp>
      <p:sp>
        <p:nvSpPr>
          <p:cNvPr id="338946" name="Text Box 2"/>
          <p:cNvSpPr txBox="1">
            <a:spLocks noChangeArrowheads="1"/>
          </p:cNvSpPr>
          <p:nvPr/>
        </p:nvSpPr>
        <p:spPr bwMode="auto">
          <a:xfrm>
            <a:off x="979073" y="259336"/>
            <a:ext cx="973247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endParaRPr lang="en-US" altLang="en-US" sz="2400" i="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INCLS    = -I$(BASE)/include</a:t>
            </a: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_____________________________________________________________</a:t>
            </a:r>
          </a:p>
          <a:p>
            <a:pPr fontAlgn="base">
              <a:spcBef>
                <a:spcPct val="0"/>
              </a:spcBef>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Specifies a directory for include files proceeded </a:t>
            </a:r>
          </a:p>
          <a:p>
            <a:pPr fontAlgn="base">
              <a:spcBef>
                <a:spcPct val="0"/>
              </a:spcBef>
              <a:spcAft>
                <a:spcPct val="0"/>
              </a:spcAft>
            </a:pPr>
            <a:r>
              <a:rPr lang="en-US" altLang="en-US" sz="2400" i="1" dirty="0">
                <a:solidFill>
                  <a:srgbClr val="000000"/>
                </a:solidFill>
                <a:cs typeface="Arial" panose="020B0604020202020204" pitchFamily="34" charset="0"/>
              </a:rPr>
              <a:t>by the </a:t>
            </a:r>
            <a:r>
              <a:rPr lang="en-US" altLang="en-US" sz="2400" b="1" i="1" dirty="0">
                <a:solidFill>
                  <a:srgbClr val="000000"/>
                </a:solidFill>
                <a:latin typeface="Times New Roman" panose="02020603050405020304" pitchFamily="18" charset="0"/>
                <a:cs typeface="Times New Roman" panose="02020603050405020304" pitchFamily="18" charset="0"/>
              </a:rPr>
              <a:t>–I </a:t>
            </a:r>
            <a:r>
              <a:rPr lang="en-US" altLang="en-US" sz="2400" i="1" dirty="0">
                <a:solidFill>
                  <a:srgbClr val="000000"/>
                </a:solidFill>
                <a:cs typeface="Arial" panose="020B0604020202020204" pitchFamily="34" charset="0"/>
              </a:rPr>
              <a:t>option.</a:t>
            </a: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i="1" dirty="0">
                <a:solidFill>
                  <a:srgbClr val="000000"/>
                </a:solidFill>
                <a:cs typeface="Arial" panose="020B0604020202020204" pitchFamily="34" charset="0"/>
              </a:rPr>
              <a:t> </a:t>
            </a:r>
            <a:r>
              <a:rPr lang="en-US" altLang="en-US" sz="2400" i="1" dirty="0">
                <a:solidFill>
                  <a:srgbClr val="000000"/>
                </a:solidFill>
                <a:latin typeface="Times New Roman" panose="02020603050405020304" pitchFamily="18" charset="0"/>
                <a:cs typeface="Times New Roman" panose="02020603050405020304" pitchFamily="18" charset="0"/>
              </a:rPr>
              <a:t>-I </a:t>
            </a:r>
            <a:r>
              <a:rPr lang="en-US" altLang="en-US" sz="2400" i="1" dirty="0" err="1">
                <a:solidFill>
                  <a:srgbClr val="000000"/>
                </a:solidFill>
                <a:latin typeface="Times New Roman" panose="02020603050405020304" pitchFamily="18" charset="0"/>
                <a:cs typeface="Times New Roman" panose="02020603050405020304" pitchFamily="18" charset="0"/>
              </a:rPr>
              <a:t>dir</a:t>
            </a:r>
            <a:r>
              <a:rPr lang="en-US" altLang="en-US" sz="2400" i="1" dirty="0">
                <a:solidFill>
                  <a:srgbClr val="000000"/>
                </a:solidFill>
                <a:latin typeface="Times New Roman" panose="02020603050405020304" pitchFamily="18" charset="0"/>
                <a:cs typeface="Times New Roman" panose="02020603050405020304" pitchFamily="18" charset="0"/>
              </a:rPr>
              <a:t>, --include-</a:t>
            </a:r>
            <a:r>
              <a:rPr lang="en-US" altLang="en-US" sz="2400" i="1" dirty="0" err="1">
                <a:solidFill>
                  <a:srgbClr val="000000"/>
                </a:solidFill>
                <a:latin typeface="Times New Roman" panose="02020603050405020304" pitchFamily="18" charset="0"/>
                <a:cs typeface="Times New Roman" panose="02020603050405020304" pitchFamily="18" charset="0"/>
              </a:rPr>
              <a:t>dir</a:t>
            </a:r>
            <a:r>
              <a:rPr lang="en-US" altLang="en-US" sz="2400" i="1" dirty="0">
                <a:solidFill>
                  <a:srgbClr val="000000"/>
                </a:solidFill>
                <a:latin typeface="Times New Roman" panose="02020603050405020304" pitchFamily="18" charset="0"/>
                <a:cs typeface="Times New Roman" panose="02020603050405020304" pitchFamily="18" charset="0"/>
              </a:rPr>
              <a:t>=</a:t>
            </a:r>
            <a:r>
              <a:rPr lang="en-US" altLang="en-US" sz="2400" i="1" dirty="0" err="1">
                <a:solidFill>
                  <a:srgbClr val="000000"/>
                </a:solidFill>
                <a:latin typeface="Times New Roman" panose="02020603050405020304" pitchFamily="18" charset="0"/>
                <a:cs typeface="Times New Roman" panose="02020603050405020304" pitchFamily="18" charset="0"/>
              </a:rPr>
              <a:t>dir</a:t>
            </a:r>
            <a:endParaRPr lang="en-US" altLang="en-US" sz="2400" i="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Specifies a directory </a:t>
            </a:r>
            <a:r>
              <a:rPr lang="en-US" altLang="en-US" sz="2400" i="1" dirty="0" err="1">
                <a:solidFill>
                  <a:srgbClr val="000000"/>
                </a:solidFill>
                <a:latin typeface="Times New Roman" panose="02020603050405020304" pitchFamily="18" charset="0"/>
                <a:cs typeface="Times New Roman" panose="02020603050405020304" pitchFamily="18" charset="0"/>
              </a:rPr>
              <a:t>dir</a:t>
            </a:r>
            <a:r>
              <a:rPr lang="en-US" altLang="en-US" sz="2400" i="1" dirty="0">
                <a:solidFill>
                  <a:srgbClr val="000000"/>
                </a:solidFill>
                <a:latin typeface="Times New Roman" panose="02020603050405020304" pitchFamily="18" charset="0"/>
                <a:cs typeface="Times New Roman" panose="02020603050405020304" pitchFamily="18" charset="0"/>
              </a:rPr>
              <a:t> to search for  included  </a:t>
            </a:r>
            <a:r>
              <a:rPr lang="en-US" altLang="en-US" sz="2400" i="1" dirty="0" err="1">
                <a:solidFill>
                  <a:srgbClr val="000000"/>
                </a:solidFill>
                <a:latin typeface="Times New Roman" panose="02020603050405020304" pitchFamily="18" charset="0"/>
                <a:cs typeface="Times New Roman" panose="02020603050405020304" pitchFamily="18" charset="0"/>
              </a:rPr>
              <a:t>makefiles</a:t>
            </a:r>
            <a:r>
              <a:rPr lang="en-US" altLang="en-US" sz="2400" i="1" dirty="0">
                <a:solidFill>
                  <a:srgbClr val="000000"/>
                </a:solidFill>
                <a:latin typeface="Times New Roman" panose="02020603050405020304" pitchFamily="18" charset="0"/>
                <a:cs typeface="Times New Roman" panose="02020603050405020304" pitchFamily="18" charset="0"/>
              </a:rPr>
              <a:t>.   If</a:t>
            </a: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several  -I  options  are used to specify several directories, the</a:t>
            </a: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directories are searched in the order specified.  Unlike the </a:t>
            </a:r>
            <a:r>
              <a:rPr lang="en-US" altLang="en-US" sz="2400" i="1" dirty="0" err="1">
                <a:solidFill>
                  <a:srgbClr val="000000"/>
                </a:solidFill>
                <a:latin typeface="Times New Roman" panose="02020603050405020304" pitchFamily="18" charset="0"/>
                <a:cs typeface="Times New Roman" panose="02020603050405020304" pitchFamily="18" charset="0"/>
              </a:rPr>
              <a:t>argu</a:t>
            </a:r>
            <a:r>
              <a:rPr lang="en-US" altLang="en-US" sz="2400" i="1" dirty="0">
                <a:solidFill>
                  <a:srgbClr val="000000"/>
                </a:solidFill>
                <a:latin typeface="Times New Roman" panose="02020603050405020304" pitchFamily="18" charset="0"/>
                <a:cs typeface="Times New Roman" panose="02020603050405020304" pitchFamily="18" charset="0"/>
              </a:rPr>
              <a:t>-</a:t>
            </a: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a:t>
            </a:r>
            <a:r>
              <a:rPr lang="en-US" altLang="en-US" sz="2400" i="1" dirty="0" err="1">
                <a:solidFill>
                  <a:srgbClr val="000000"/>
                </a:solidFill>
                <a:latin typeface="Times New Roman" panose="02020603050405020304" pitchFamily="18" charset="0"/>
                <a:cs typeface="Times New Roman" panose="02020603050405020304" pitchFamily="18" charset="0"/>
              </a:rPr>
              <a:t>ments</a:t>
            </a:r>
            <a:r>
              <a:rPr lang="en-US" altLang="en-US" sz="2400" i="1" dirty="0">
                <a:solidFill>
                  <a:srgbClr val="000000"/>
                </a:solidFill>
                <a:latin typeface="Times New Roman" panose="02020603050405020304" pitchFamily="18" charset="0"/>
                <a:cs typeface="Times New Roman" panose="02020603050405020304" pitchFamily="18" charset="0"/>
              </a:rPr>
              <a:t>  to other flags of make, directories given with -I flags may</a:t>
            </a: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come directly after the flag: -</a:t>
            </a:r>
            <a:r>
              <a:rPr lang="en-US" altLang="en-US" sz="2400" i="1" dirty="0" err="1">
                <a:solidFill>
                  <a:srgbClr val="000000"/>
                </a:solidFill>
                <a:latin typeface="Times New Roman" panose="02020603050405020304" pitchFamily="18" charset="0"/>
                <a:cs typeface="Times New Roman" panose="02020603050405020304" pitchFamily="18" charset="0"/>
              </a:rPr>
              <a:t>Idir</a:t>
            </a:r>
            <a:r>
              <a:rPr lang="en-US" altLang="en-US" sz="2400" i="1" dirty="0">
                <a:solidFill>
                  <a:srgbClr val="000000"/>
                </a:solidFill>
                <a:latin typeface="Times New Roman" panose="02020603050405020304" pitchFamily="18" charset="0"/>
                <a:cs typeface="Times New Roman" panose="02020603050405020304" pitchFamily="18" charset="0"/>
              </a:rPr>
              <a:t> is allowed, as well as -I dir.</a:t>
            </a: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This syntax is allowed for compatibility with the C preprocessor’s</a:t>
            </a: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-I flag.</a:t>
            </a:r>
          </a:p>
        </p:txBody>
      </p:sp>
    </p:spTree>
    <p:extLst>
      <p:ext uri="{BB962C8B-B14F-4D97-AF65-F5344CB8AC3E}">
        <p14:creationId xmlns:p14="http://schemas.microsoft.com/office/powerpoint/2010/main" val="404026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A2ACB1-BC03-4729-9FCB-5FC55A844B71}" type="slidenum">
              <a:rPr lang="en-US" altLang="en-US">
                <a:solidFill>
                  <a:srgbClr val="000000"/>
                </a:solidFill>
              </a:rPr>
              <a:pPr/>
              <a:t>35</a:t>
            </a:fld>
            <a:endParaRPr lang="en-US" altLang="en-US">
              <a:solidFill>
                <a:srgbClr val="000000"/>
              </a:solidFill>
            </a:endParaRPr>
          </a:p>
        </p:txBody>
      </p:sp>
      <p:sp>
        <p:nvSpPr>
          <p:cNvPr id="342018" name="Text Box 2"/>
          <p:cNvSpPr txBox="1">
            <a:spLocks noChangeArrowheads="1"/>
          </p:cNvSpPr>
          <p:nvPr/>
        </p:nvSpPr>
        <p:spPr bwMode="auto">
          <a:xfrm>
            <a:off x="961534" y="241170"/>
            <a:ext cx="10589764"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dirty="0">
                <a:solidFill>
                  <a:srgbClr val="000000"/>
                </a:solidFill>
                <a:latin typeface="Times New Roman" panose="02020603050405020304" pitchFamily="18" charset="0"/>
                <a:cs typeface="Times New Roman" panose="02020603050405020304" pitchFamily="18" charset="0"/>
              </a:rPr>
              <a:t>	$(EFILE):  $(OBJS)</a:t>
            </a:r>
          </a:p>
          <a:p>
            <a:pPr fontAlgn="base">
              <a:spcBef>
                <a:spcPct val="0"/>
              </a:spcBef>
              <a:spcAft>
                <a:spcPct val="0"/>
              </a:spcAft>
            </a:pPr>
            <a:r>
              <a:rPr lang="en-US" altLang="en-US" sz="2800" dirty="0">
                <a:solidFill>
                  <a:srgbClr val="000000"/>
                </a:solidFill>
                <a:latin typeface="Times New Roman" panose="02020603050405020304" pitchFamily="18" charset="0"/>
                <a:cs typeface="Times New Roman" panose="02020603050405020304" pitchFamily="18" charset="0"/>
              </a:rPr>
              <a:t>		@echo “linking. . . . .”</a:t>
            </a:r>
          </a:p>
          <a:p>
            <a:pPr fontAlgn="base">
              <a:spcBef>
                <a:spcPct val="0"/>
              </a:spcBef>
              <a:spcAft>
                <a:spcPct val="0"/>
              </a:spcAft>
            </a:pPr>
            <a:r>
              <a:rPr lang="en-US" altLang="en-US" sz="2800" dirty="0">
                <a:solidFill>
                  <a:srgbClr val="000000"/>
                </a:solidFill>
                <a:latin typeface="Times New Roman" panose="02020603050405020304" pitchFamily="18" charset="0"/>
                <a:cs typeface="Times New Roman" panose="02020603050405020304" pitchFamily="18" charset="0"/>
              </a:rPr>
              <a:t>		@$(CC) $(CFLAGS) $(INCLS) –c $*.c</a:t>
            </a: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_______________________________________________________________</a:t>
            </a:r>
          </a:p>
          <a:p>
            <a:pPr fontAlgn="base">
              <a:spcBef>
                <a:spcPct val="0"/>
              </a:spcBef>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The first line is a dependency line, and the other two specify the actions to be taken.</a:t>
            </a: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i="1" dirty="0">
                <a:solidFill>
                  <a:srgbClr val="000000"/>
                </a:solidFill>
              </a:rPr>
              <a:t>The @ symbol means that the action line itself is not to be echoed on the screen.</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i="1" dirty="0">
                <a:solidFill>
                  <a:srgbClr val="000000"/>
                </a:solidFill>
              </a:rPr>
              <a:t>Macro invocation has form:</a:t>
            </a:r>
          </a:p>
          <a:p>
            <a:pPr fontAlgn="base">
              <a:spcBef>
                <a:spcPct val="0"/>
              </a:spcBef>
              <a:spcAft>
                <a:spcPct val="0"/>
              </a:spcAft>
            </a:pPr>
            <a:r>
              <a:rPr lang="en-US" altLang="en-US" sz="2400" i="1" dirty="0">
                <a:solidFill>
                  <a:srgbClr val="000000"/>
                </a:solidFill>
              </a:rPr>
              <a:t>	$( </a:t>
            </a:r>
            <a:r>
              <a:rPr lang="en-US" altLang="en-US" sz="2400" i="1" dirty="0" err="1">
                <a:solidFill>
                  <a:srgbClr val="000000"/>
                </a:solidFill>
              </a:rPr>
              <a:t>macro_name</a:t>
            </a:r>
            <a:r>
              <a:rPr lang="en-US" altLang="en-US" sz="2400" i="1" dirty="0">
                <a:solidFill>
                  <a:srgbClr val="000000"/>
                </a:solidFill>
              </a:rPr>
              <a:t> )</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i="1" dirty="0">
                <a:solidFill>
                  <a:srgbClr val="000000"/>
                </a:solidFill>
              </a:rPr>
              <a:t>So </a:t>
            </a:r>
            <a:r>
              <a:rPr lang="en-US" altLang="en-US" sz="2400" dirty="0">
                <a:solidFill>
                  <a:srgbClr val="000000"/>
                </a:solidFill>
              </a:rPr>
              <a:t>$(EFILE) is replace by	$(BASE)/bin/</a:t>
            </a:r>
            <a:r>
              <a:rPr lang="en-US" altLang="en-US" sz="2400" dirty="0" err="1">
                <a:solidFill>
                  <a:srgbClr val="000000"/>
                </a:solidFill>
              </a:rPr>
              <a:t>compare_sorts</a:t>
            </a:r>
            <a:endParaRPr lang="en-US" altLang="en-US" sz="2400" dirty="0">
              <a:solidFill>
                <a:srgbClr val="000000"/>
              </a:solidFill>
            </a:endParaRPr>
          </a:p>
          <a:p>
            <a:pPr fontAlgn="base">
              <a:spcBef>
                <a:spcPct val="0"/>
              </a:spcBef>
              <a:spcAft>
                <a:spcPct val="0"/>
              </a:spcAft>
            </a:pPr>
            <a:endParaRPr lang="en-US" altLang="en-US" sz="1400" dirty="0">
              <a:solidFill>
                <a:srgbClr val="000000"/>
              </a:solidFill>
            </a:endParaRPr>
          </a:p>
          <a:p>
            <a:pPr fontAlgn="base">
              <a:spcBef>
                <a:spcPct val="0"/>
              </a:spcBef>
              <a:spcAft>
                <a:spcPct val="0"/>
              </a:spcAft>
            </a:pPr>
            <a:r>
              <a:rPr lang="en-US" altLang="en-US" sz="2400" dirty="0">
                <a:solidFill>
                  <a:srgbClr val="000000"/>
                </a:solidFill>
              </a:rPr>
              <a:t>which then becomes		/c/c/</a:t>
            </a:r>
            <a:r>
              <a:rPr lang="en-US" altLang="en-US" sz="2400" dirty="0" err="1">
                <a:solidFill>
                  <a:srgbClr val="000000"/>
                </a:solidFill>
              </a:rPr>
              <a:t>blufox</a:t>
            </a:r>
            <a:r>
              <a:rPr lang="en-US" altLang="en-US" sz="2400" dirty="0">
                <a:solidFill>
                  <a:srgbClr val="000000"/>
                </a:solidFill>
              </a:rPr>
              <a:t>/bin/</a:t>
            </a:r>
            <a:r>
              <a:rPr lang="en-US" altLang="en-US" sz="2400" dirty="0" err="1">
                <a:solidFill>
                  <a:srgbClr val="000000"/>
                </a:solidFill>
              </a:rPr>
              <a:t>compare_sorts</a:t>
            </a:r>
            <a:endParaRPr lang="en-US" altLang="en-US" sz="2400" i="1" dirty="0">
              <a:solidFill>
                <a:srgbClr val="000000"/>
              </a:solidFill>
            </a:endParaRPr>
          </a:p>
          <a:p>
            <a:pPr fontAlgn="base">
              <a:spcBef>
                <a:spcPct val="0"/>
              </a:spcBef>
              <a:spcAft>
                <a:spcPct val="0"/>
              </a:spcAft>
            </a:pPr>
            <a:endParaRPr lang="en-US" altLang="en-US" sz="2400" i="1" dirty="0">
              <a:solidFill>
                <a:srgbClr val="000000"/>
              </a:solidFill>
            </a:endParaRPr>
          </a:p>
        </p:txBody>
      </p:sp>
    </p:spTree>
    <p:extLst>
      <p:ext uri="{BB962C8B-B14F-4D97-AF65-F5344CB8AC3E}">
        <p14:creationId xmlns:p14="http://schemas.microsoft.com/office/powerpoint/2010/main" val="817533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6EFF146-3B18-4052-988D-9AC637C53A3A}" type="slidenum">
              <a:rPr lang="en-US" altLang="en-US">
                <a:solidFill>
                  <a:srgbClr val="000000"/>
                </a:solidFill>
              </a:rPr>
              <a:pPr/>
              <a:t>36</a:t>
            </a:fld>
            <a:endParaRPr lang="en-US" altLang="en-US">
              <a:solidFill>
                <a:srgbClr val="000000"/>
              </a:solidFill>
            </a:endParaRPr>
          </a:p>
        </p:txBody>
      </p:sp>
      <p:sp>
        <p:nvSpPr>
          <p:cNvPr id="343042" name="Text Box 2"/>
          <p:cNvSpPr txBox="1">
            <a:spLocks noChangeArrowheads="1"/>
          </p:cNvSpPr>
          <p:nvPr/>
        </p:nvSpPr>
        <p:spPr bwMode="auto">
          <a:xfrm>
            <a:off x="1168923" y="344865"/>
            <a:ext cx="9351389"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$(OBJS): </a:t>
            </a:r>
            <a:r>
              <a:rPr lang="en-US" altLang="en-US" sz="2800" dirty="0" err="1">
                <a:solidFill>
                  <a:srgbClr val="000000"/>
                </a:solidFill>
                <a:latin typeface="Times New Roman" panose="02020603050405020304" pitchFamily="18" charset="0"/>
                <a:cs typeface="Times New Roman" panose="02020603050405020304" pitchFamily="18" charset="0"/>
              </a:rPr>
              <a:t>compare_sorts.h</a:t>
            </a:r>
            <a:endParaRPr lang="en-US" altLang="en-US" sz="28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800" dirty="0">
                <a:solidFill>
                  <a:srgbClr val="000000"/>
                </a:solidFill>
                <a:latin typeface="Times New Roman" panose="02020603050405020304" pitchFamily="18" charset="0"/>
                <a:cs typeface="Times New Roman" panose="02020603050405020304" pitchFamily="18" charset="0"/>
              </a:rPr>
              <a:t>		$(CC)  $(CFLAGS)  $(INCLS) </a:t>
            </a:r>
            <a:r>
              <a:rPr lang="en-US" altLang="en-US" sz="2800" dirty="0">
                <a:solidFill>
                  <a:srgbClr val="000000"/>
                </a:solidFill>
                <a:highlight>
                  <a:srgbClr val="FFFF00"/>
                </a:highlight>
                <a:latin typeface="Times New Roman" panose="02020603050405020304" pitchFamily="18" charset="0"/>
                <a:cs typeface="Times New Roman" panose="02020603050405020304" pitchFamily="18" charset="0"/>
              </a:rPr>
              <a:t> -c </a:t>
            </a:r>
            <a:r>
              <a:rPr lang="en-US" altLang="en-US" sz="2800" dirty="0">
                <a:solidFill>
                  <a:srgbClr val="000000"/>
                </a:solidFill>
                <a:latin typeface="Times New Roman" panose="02020603050405020304" pitchFamily="18" charset="0"/>
                <a:cs typeface="Times New Roman" panose="02020603050405020304" pitchFamily="18" charset="0"/>
              </a:rPr>
              <a:t>$*.c</a:t>
            </a:r>
          </a:p>
          <a:p>
            <a:pPr fontAlgn="base">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_______________________________________________________________________________________</a:t>
            </a:r>
          </a:p>
          <a:p>
            <a:pPr fontAlgn="base">
              <a:spcBef>
                <a:spcPct val="0"/>
              </a:spcBef>
              <a:spcAft>
                <a:spcPct val="0"/>
              </a:spcAft>
            </a:pPr>
            <a:endParaRPr lang="en-US" altLang="en-US" sz="16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$(OBJS) will be replace by the list of object files.</a:t>
            </a: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i="1" dirty="0">
                <a:solidFill>
                  <a:srgbClr val="000000"/>
                </a:solidFill>
                <a:cs typeface="Arial" panose="020B0604020202020204" pitchFamily="34" charset="0"/>
              </a:rPr>
              <a:t>The second action line is expanded to:</a:t>
            </a: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dirty="0">
                <a:solidFill>
                  <a:srgbClr val="000000"/>
                </a:solidFill>
                <a:cs typeface="Arial" panose="020B0604020202020204" pitchFamily="34" charset="0"/>
              </a:rPr>
              <a:t>@gcc –p –o </a:t>
            </a:r>
            <a:r>
              <a:rPr lang="en-US" altLang="en-US" sz="2400" dirty="0">
                <a:solidFill>
                  <a:srgbClr val="000000"/>
                </a:solidFill>
              </a:rPr>
              <a:t>/c/c/</a:t>
            </a:r>
            <a:r>
              <a:rPr lang="en-US" altLang="en-US" sz="2400">
                <a:solidFill>
                  <a:srgbClr val="000000"/>
                </a:solidFill>
              </a:rPr>
              <a:t>bluefox</a:t>
            </a:r>
            <a:r>
              <a:rPr lang="en-US" altLang="en-US" sz="2400" dirty="0">
                <a:solidFill>
                  <a:srgbClr val="000000"/>
                </a:solidFill>
              </a:rPr>
              <a:t>/bin/</a:t>
            </a:r>
            <a:r>
              <a:rPr lang="en-US" altLang="en-US" sz="2400" dirty="0" err="1">
                <a:solidFill>
                  <a:srgbClr val="000000"/>
                </a:solidFill>
              </a:rPr>
              <a:t>compare_sorts</a:t>
            </a:r>
            <a:r>
              <a:rPr lang="en-US" altLang="en-US" sz="2400" dirty="0">
                <a:solidFill>
                  <a:srgbClr val="000000"/>
                </a:solidFill>
              </a:rPr>
              <a:t> </a:t>
            </a:r>
            <a:r>
              <a:rPr lang="en-US" altLang="en-US" sz="2400" dirty="0" err="1">
                <a:solidFill>
                  <a:srgbClr val="000000"/>
                </a:solidFill>
              </a:rPr>
              <a:t>main.c</a:t>
            </a:r>
            <a:r>
              <a:rPr lang="en-US" altLang="en-US" sz="2400" dirty="0">
                <a:solidFill>
                  <a:srgbClr val="000000"/>
                </a:solidFill>
              </a:rPr>
              <a:t>    \</a:t>
            </a: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chk_arrays.c</a:t>
            </a:r>
            <a:r>
              <a:rPr lang="en-US" altLang="en-US" sz="2400" dirty="0">
                <a:solidFill>
                  <a:srgbClr val="000000"/>
                </a:solidFill>
              </a:rPr>
              <a:t> </a:t>
            </a:r>
            <a:r>
              <a:rPr lang="en-US" altLang="en-US" sz="2400" dirty="0" err="1">
                <a:solidFill>
                  <a:srgbClr val="000000"/>
                </a:solidFill>
              </a:rPr>
              <a:t>compare.c</a:t>
            </a:r>
            <a:r>
              <a:rPr lang="en-US" altLang="en-US" sz="2400" dirty="0">
                <a:solidFill>
                  <a:srgbClr val="000000"/>
                </a:solidFill>
              </a:rPr>
              <a:t> </a:t>
            </a:r>
            <a:r>
              <a:rPr lang="en-US" altLang="en-US" sz="2400" dirty="0" err="1">
                <a:solidFill>
                  <a:srgbClr val="000000"/>
                </a:solidFill>
              </a:rPr>
              <a:t>prn_array.c</a:t>
            </a:r>
            <a:r>
              <a:rPr lang="en-US" altLang="en-US" sz="2400" dirty="0">
                <a:solidFill>
                  <a:srgbClr val="000000"/>
                </a:solidFill>
              </a:rPr>
              <a:t> </a:t>
            </a:r>
            <a:r>
              <a:rPr lang="en-US" altLang="en-US" sz="2400" dirty="0" err="1">
                <a:solidFill>
                  <a:srgbClr val="000000"/>
                </a:solidFill>
              </a:rPr>
              <a:t>slow_sort.c</a:t>
            </a:r>
            <a:r>
              <a:rPr lang="en-US" altLang="en-US" sz="2400" dirty="0">
                <a:solidFill>
                  <a:srgbClr val="000000"/>
                </a:solidFill>
              </a:rPr>
              <a:t> \</a:t>
            </a:r>
          </a:p>
          <a:p>
            <a:pPr fontAlgn="base">
              <a:spcBef>
                <a:spcPct val="0"/>
              </a:spcBef>
              <a:spcAft>
                <a:spcPct val="0"/>
              </a:spcAft>
            </a:pPr>
            <a:r>
              <a:rPr lang="en-US" altLang="en-US" sz="2400" dirty="0">
                <a:solidFill>
                  <a:srgbClr val="000000"/>
                </a:solidFill>
              </a:rPr>
              <a:t>     /c/c/</a:t>
            </a:r>
            <a:r>
              <a:rPr lang="en-US" altLang="en-US" sz="2400" dirty="0" err="1">
                <a:solidFill>
                  <a:srgbClr val="000000"/>
                </a:solidFill>
              </a:rPr>
              <a:t>blufox</a:t>
            </a:r>
            <a:r>
              <a:rPr lang="en-US" altLang="en-US" sz="2400" dirty="0">
                <a:solidFill>
                  <a:srgbClr val="000000"/>
                </a:solidFill>
              </a:rPr>
              <a:t>/lib/</a:t>
            </a:r>
            <a:r>
              <a:rPr lang="en-US" altLang="en-US" sz="2400" dirty="0" err="1">
                <a:solidFill>
                  <a:srgbClr val="000000"/>
                </a:solidFill>
              </a:rPr>
              <a:t>g_lib.a</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i="1" dirty="0">
                <a:solidFill>
                  <a:srgbClr val="000000"/>
                </a:solidFill>
              </a:rPr>
              <a:t>Because of the backslash \, the line acts as one line.</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i="1" dirty="0">
                <a:solidFill>
                  <a:srgbClr val="000000"/>
                </a:solidFill>
              </a:rPr>
              <a:t>-p causes the compiler to generate extra code suitable for the profiler.</a:t>
            </a:r>
          </a:p>
        </p:txBody>
      </p:sp>
    </p:spTree>
    <p:extLst>
      <p:ext uri="{BB962C8B-B14F-4D97-AF65-F5344CB8AC3E}">
        <p14:creationId xmlns:p14="http://schemas.microsoft.com/office/powerpoint/2010/main" val="1965362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9145779-1EA1-4BD8-A752-618F9ED7955D}" type="slidenum">
              <a:rPr lang="en-US" altLang="en-US">
                <a:solidFill>
                  <a:srgbClr val="000000"/>
                </a:solidFill>
              </a:rPr>
              <a:pPr/>
              <a:t>37</a:t>
            </a:fld>
            <a:endParaRPr lang="en-US" altLang="en-US">
              <a:solidFill>
                <a:srgbClr val="000000"/>
              </a:solidFill>
            </a:endParaRPr>
          </a:p>
        </p:txBody>
      </p:sp>
      <p:sp>
        <p:nvSpPr>
          <p:cNvPr id="349186" name="Text Box 2"/>
          <p:cNvSpPr txBox="1">
            <a:spLocks noChangeArrowheads="1"/>
          </p:cNvSpPr>
          <p:nvPr/>
        </p:nvSpPr>
        <p:spPr bwMode="auto">
          <a:xfrm>
            <a:off x="1131217" y="509834"/>
            <a:ext cx="8597246"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dirty="0">
                <a:solidFill>
                  <a:srgbClr val="000000"/>
                </a:solidFill>
              </a:rPr>
              <a:t>More details about </a:t>
            </a:r>
            <a:r>
              <a:rPr lang="en-US" altLang="en-US" sz="2800" b="1" i="1" dirty="0">
                <a:solidFill>
                  <a:srgbClr val="000000"/>
                </a:solidFill>
              </a:rPr>
              <a:t>make</a:t>
            </a:r>
            <a:r>
              <a:rPr lang="en-US" altLang="en-US" sz="2800" dirty="0">
                <a:solidFill>
                  <a:srgbClr val="000000"/>
                </a:solidFill>
              </a:rPr>
              <a:t> (these expand just before use):</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List of prerequisites changed more recently </a:t>
            </a:r>
          </a:p>
          <a:p>
            <a:pPr fontAlgn="base">
              <a:spcBef>
                <a:spcPct val="0"/>
              </a:spcBef>
              <a:spcAft>
                <a:spcPct val="0"/>
              </a:spcAft>
            </a:pPr>
            <a:r>
              <a:rPr lang="en-US" altLang="en-US" sz="2400" dirty="0">
                <a:solidFill>
                  <a:srgbClr val="000000"/>
                </a:solidFill>
              </a:rPr>
              <a:t>	than the current target</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	Name of the current target</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$&lt;	Name of the current prerequisite</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	Name of the current prerequisite, without any </a:t>
            </a:r>
          </a:p>
          <a:p>
            <a:pPr fontAlgn="base">
              <a:spcBef>
                <a:spcPct val="0"/>
              </a:spcBef>
              <a:spcAft>
                <a:spcPct val="0"/>
              </a:spcAft>
            </a:pPr>
            <a:r>
              <a:rPr lang="en-US" altLang="en-US" sz="2400" dirty="0">
                <a:solidFill>
                  <a:srgbClr val="000000"/>
                </a:solidFill>
              </a:rPr>
              <a:t>	suffix</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4400" dirty="0">
                <a:solidFill>
                  <a:srgbClr val="000000"/>
                </a:solidFill>
              </a:rPr>
              <a:t>-</a:t>
            </a:r>
            <a:r>
              <a:rPr lang="en-US" altLang="en-US" sz="2400" dirty="0">
                <a:solidFill>
                  <a:srgbClr val="000000"/>
                </a:solidFill>
              </a:rPr>
              <a:t>	Tells </a:t>
            </a:r>
            <a:r>
              <a:rPr lang="en-US" altLang="en-US" sz="2400" b="1" dirty="0">
                <a:solidFill>
                  <a:srgbClr val="000000"/>
                </a:solidFill>
              </a:rPr>
              <a:t>make</a:t>
            </a:r>
            <a:r>
              <a:rPr lang="en-US" altLang="en-US" sz="2400" dirty="0">
                <a:solidFill>
                  <a:srgbClr val="000000"/>
                </a:solidFill>
              </a:rPr>
              <a:t> to ignore any errors.</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	Tells </a:t>
            </a:r>
            <a:r>
              <a:rPr lang="en-US" altLang="en-US" sz="2400" b="1" dirty="0">
                <a:solidFill>
                  <a:srgbClr val="000000"/>
                </a:solidFill>
              </a:rPr>
              <a:t>make</a:t>
            </a:r>
            <a:r>
              <a:rPr lang="en-US" altLang="en-US" sz="2400" dirty="0">
                <a:solidFill>
                  <a:srgbClr val="000000"/>
                </a:solidFill>
              </a:rPr>
              <a:t> not to print the command to standard </a:t>
            </a:r>
          </a:p>
          <a:p>
            <a:pPr fontAlgn="base">
              <a:spcBef>
                <a:spcPct val="0"/>
              </a:spcBef>
              <a:spcAft>
                <a:spcPct val="0"/>
              </a:spcAft>
            </a:pPr>
            <a:r>
              <a:rPr lang="en-US" altLang="en-US" sz="2400" dirty="0">
                <a:solidFill>
                  <a:srgbClr val="000000"/>
                </a:solidFill>
              </a:rPr>
              <a:t>	output before executing it.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1347369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41F7-C974-460B-8A77-C26173FE8C39}"/>
              </a:ext>
            </a:extLst>
          </p:cNvPr>
          <p:cNvSpPr>
            <a:spLocks noGrp="1"/>
          </p:cNvSpPr>
          <p:nvPr>
            <p:ph type="title"/>
          </p:nvPr>
        </p:nvSpPr>
        <p:spPr/>
        <p:txBody>
          <a:bodyPr/>
          <a:lstStyle/>
          <a:p>
            <a:r>
              <a:rPr lang="en-US" dirty="0"/>
              <a:t>More Details about </a:t>
            </a:r>
            <a:r>
              <a:rPr lang="en-US" i="1" dirty="0"/>
              <a:t>make</a:t>
            </a:r>
          </a:p>
        </p:txBody>
      </p:sp>
      <p:sp>
        <p:nvSpPr>
          <p:cNvPr id="3" name="Text Placeholder 2">
            <a:extLst>
              <a:ext uri="{FF2B5EF4-FFF2-40B4-BE49-F238E27FC236}">
                <a16:creationId xmlns:a16="http://schemas.microsoft.com/office/drawing/2014/main" id="{291CE665-3B72-410E-9064-9546D47B15F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6D30C8-D48E-4974-BDC4-0369A566EABE}"/>
              </a:ext>
            </a:extLst>
          </p:cNvPr>
          <p:cNvSpPr>
            <a:spLocks noGrp="1"/>
          </p:cNvSpPr>
          <p:nvPr>
            <p:ph type="sldNum" sz="quarter" idx="12"/>
          </p:nvPr>
        </p:nvSpPr>
        <p:spPr/>
        <p:txBody>
          <a:bodyPr/>
          <a:lstStyle/>
          <a:p>
            <a:pPr>
              <a:defRPr/>
            </a:pPr>
            <a:fld id="{36F6E454-C63B-4691-B3A5-9A6B261691DB}" type="slidenum">
              <a:rPr lang="en-US" altLang="en-US" smtClean="0"/>
              <a:pPr>
                <a:defRPr/>
              </a:pPr>
              <a:t>38</a:t>
            </a:fld>
            <a:endParaRPr lang="en-US" altLang="en-US"/>
          </a:p>
        </p:txBody>
      </p:sp>
    </p:spTree>
    <p:extLst>
      <p:ext uri="{BB962C8B-B14F-4D97-AF65-F5344CB8AC3E}">
        <p14:creationId xmlns:p14="http://schemas.microsoft.com/office/powerpoint/2010/main" val="2781460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FB9708-1826-428A-9513-A10AB0CB7A17}" type="slidenum">
              <a:rPr lang="en-US" altLang="en-US">
                <a:solidFill>
                  <a:srgbClr val="000000"/>
                </a:solidFill>
              </a:rPr>
              <a:pPr/>
              <a:t>39</a:t>
            </a:fld>
            <a:endParaRPr lang="en-US" altLang="en-US">
              <a:solidFill>
                <a:srgbClr val="000000"/>
              </a:solidFill>
            </a:endParaRPr>
          </a:p>
        </p:txBody>
      </p:sp>
      <p:sp>
        <p:nvSpPr>
          <p:cNvPr id="350210" name="Text Box 2"/>
          <p:cNvSpPr txBox="1">
            <a:spLocks noChangeArrowheads="1"/>
          </p:cNvSpPr>
          <p:nvPr/>
        </p:nvSpPr>
        <p:spPr bwMode="auto">
          <a:xfrm>
            <a:off x="987458" y="472126"/>
            <a:ext cx="9909928"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dirty="0">
                <a:solidFill>
                  <a:srgbClr val="000000"/>
                </a:solidFill>
              </a:rPr>
              <a:t>The </a:t>
            </a:r>
            <a:r>
              <a:rPr lang="en-US" altLang="en-US" sz="2800" b="1" i="1" dirty="0">
                <a:solidFill>
                  <a:srgbClr val="000000"/>
                </a:solidFill>
              </a:rPr>
              <a:t>touch</a:t>
            </a:r>
            <a:r>
              <a:rPr lang="en-US" altLang="en-US" sz="2800" dirty="0">
                <a:solidFill>
                  <a:srgbClr val="000000"/>
                </a:solidFill>
              </a:rPr>
              <a:t> command:</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Syntax:  touch [options] </a:t>
            </a:r>
            <a:r>
              <a:rPr lang="en-US" altLang="en-US" sz="2400" i="1" dirty="0">
                <a:solidFill>
                  <a:srgbClr val="000000"/>
                </a:solidFill>
              </a:rPr>
              <a:t>files</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dirty="0">
                <a:solidFill>
                  <a:srgbClr val="000000"/>
                </a:solidFill>
              </a:rPr>
              <a:t>Changes two timestamps associated with a file:</a:t>
            </a:r>
          </a:p>
          <a:p>
            <a:pPr marL="800100" lvl="1" indent="-342900" fontAlgn="base">
              <a:spcBef>
                <a:spcPct val="0"/>
              </a:spcBef>
              <a:spcAft>
                <a:spcPct val="0"/>
              </a:spcAft>
              <a:buFont typeface="Arial" panose="020B0604020202020204" pitchFamily="34" charset="0"/>
              <a:buChar char="•"/>
            </a:pPr>
            <a:r>
              <a:rPr lang="en-US" altLang="en-US" sz="2400" dirty="0">
                <a:solidFill>
                  <a:srgbClr val="000000"/>
                </a:solidFill>
              </a:rPr>
              <a:t>	its </a:t>
            </a:r>
            <a:r>
              <a:rPr lang="en-US" altLang="en-US" sz="2400" i="1" dirty="0">
                <a:solidFill>
                  <a:srgbClr val="000000"/>
                </a:solidFill>
              </a:rPr>
              <a:t>modification time</a:t>
            </a:r>
            <a:r>
              <a:rPr lang="en-US" altLang="en-US" sz="2400" dirty="0">
                <a:solidFill>
                  <a:srgbClr val="000000"/>
                </a:solidFill>
              </a:rPr>
              <a:t> (when the file’s data was last changed)</a:t>
            </a:r>
          </a:p>
          <a:p>
            <a:pPr marL="800100" lvl="1" indent="-342900" fontAlgn="base">
              <a:spcBef>
                <a:spcPct val="0"/>
              </a:spcBef>
              <a:spcAft>
                <a:spcPct val="0"/>
              </a:spcAft>
              <a:buFont typeface="Arial" panose="020B0604020202020204" pitchFamily="34" charset="0"/>
              <a:buChar char="•"/>
            </a:pPr>
            <a:r>
              <a:rPr lang="en-US" altLang="en-US" sz="2400" dirty="0">
                <a:solidFill>
                  <a:srgbClr val="000000"/>
                </a:solidFill>
              </a:rPr>
              <a:t>	its </a:t>
            </a:r>
            <a:r>
              <a:rPr lang="en-US" altLang="en-US" sz="2400" i="1" dirty="0">
                <a:solidFill>
                  <a:srgbClr val="000000"/>
                </a:solidFill>
              </a:rPr>
              <a:t>access time</a:t>
            </a:r>
            <a:r>
              <a:rPr lang="en-US" altLang="en-US" sz="2400" dirty="0">
                <a:solidFill>
                  <a:srgbClr val="000000"/>
                </a:solidFill>
              </a:rPr>
              <a:t> (when the file was last read)</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If a given file doesn’t exist, </a:t>
            </a:r>
            <a:r>
              <a:rPr lang="en-US" altLang="en-US" sz="2400" i="1" dirty="0">
                <a:solidFill>
                  <a:srgbClr val="000000"/>
                </a:solidFill>
              </a:rPr>
              <a:t>touch</a:t>
            </a:r>
            <a:r>
              <a:rPr lang="en-US" altLang="en-US" sz="2400" dirty="0">
                <a:solidFill>
                  <a:srgbClr val="000000"/>
                </a:solidFill>
              </a:rPr>
              <a:t> creates it as an empty file.</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1771065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code file &amp; its make file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6F6E454-C63B-4691-B3A5-9A6B261691DB}" type="slidenum">
              <a:rPr lang="en-US" altLang="en-US" smtClean="0"/>
              <a:pPr>
                <a:defRPr/>
              </a:pPr>
              <a:t>4</a:t>
            </a:fld>
            <a:endParaRPr lang="en-US" altLang="en-US"/>
          </a:p>
        </p:txBody>
      </p:sp>
    </p:spTree>
    <p:extLst>
      <p:ext uri="{BB962C8B-B14F-4D97-AF65-F5344CB8AC3E}">
        <p14:creationId xmlns:p14="http://schemas.microsoft.com/office/powerpoint/2010/main" val="2760543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2425471-8F7A-45C9-9FA0-7C3B39C08214}" type="slidenum">
              <a:rPr lang="en-US" altLang="en-US">
                <a:solidFill>
                  <a:srgbClr val="000000"/>
                </a:solidFill>
              </a:rPr>
              <a:pPr/>
              <a:t>40</a:t>
            </a:fld>
            <a:endParaRPr lang="en-US" altLang="en-US">
              <a:solidFill>
                <a:srgbClr val="000000"/>
              </a:solidFill>
            </a:endParaRPr>
          </a:p>
        </p:txBody>
      </p:sp>
      <p:sp>
        <p:nvSpPr>
          <p:cNvPr id="351234" name="Text Box 2"/>
          <p:cNvSpPr txBox="1">
            <a:spLocks noChangeArrowheads="1"/>
          </p:cNvSpPr>
          <p:nvPr/>
        </p:nvSpPr>
        <p:spPr bwMode="auto">
          <a:xfrm>
            <a:off x="1150070" y="1066801"/>
            <a:ext cx="909686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dirty="0">
                <a:solidFill>
                  <a:srgbClr val="000000"/>
                </a:solidFill>
              </a:rPr>
              <a:t>If we had done a </a:t>
            </a:r>
            <a:r>
              <a:rPr lang="en-US" altLang="en-US" sz="2800" i="1" dirty="0">
                <a:solidFill>
                  <a:srgbClr val="000000"/>
                </a:solidFill>
              </a:rPr>
              <a:t>touch</a:t>
            </a:r>
            <a:r>
              <a:rPr lang="en-US" altLang="en-US" sz="2800" dirty="0">
                <a:solidFill>
                  <a:srgbClr val="000000"/>
                </a:solidFill>
              </a:rPr>
              <a:t> on </a:t>
            </a:r>
            <a:r>
              <a:rPr lang="en-US" altLang="en-US" sz="2800" i="1" dirty="0" err="1">
                <a:solidFill>
                  <a:srgbClr val="000000"/>
                </a:solidFill>
              </a:rPr>
              <a:t>compare_sorts.h</a:t>
            </a:r>
            <a:r>
              <a:rPr lang="en-US" altLang="en-US" sz="2800" i="1" dirty="0">
                <a:solidFill>
                  <a:srgbClr val="000000"/>
                </a:solidFill>
              </a:rPr>
              <a:t>,</a:t>
            </a:r>
          </a:p>
          <a:p>
            <a:pPr fontAlgn="base">
              <a:spcBef>
                <a:spcPct val="0"/>
              </a:spcBef>
              <a:spcAft>
                <a:spcPct val="0"/>
              </a:spcAft>
            </a:pPr>
            <a:endParaRPr lang="en-US" altLang="en-US" sz="2800" dirty="0">
              <a:solidFill>
                <a:srgbClr val="000000"/>
              </a:solidFill>
            </a:endParaRPr>
          </a:p>
          <a:p>
            <a:pPr fontAlgn="base">
              <a:spcBef>
                <a:spcPct val="0"/>
              </a:spcBef>
              <a:spcAft>
                <a:spcPct val="0"/>
              </a:spcAft>
            </a:pPr>
            <a:r>
              <a:rPr lang="en-US" altLang="en-US" sz="2800" dirty="0">
                <a:solidFill>
                  <a:srgbClr val="000000"/>
                </a:solidFill>
              </a:rPr>
              <a:t>we would have forced all the other files to be recompiled.</a:t>
            </a:r>
          </a:p>
          <a:p>
            <a:pPr fontAlgn="base">
              <a:spcBef>
                <a:spcPct val="0"/>
              </a:spcBef>
              <a:spcAft>
                <a:spcPct val="0"/>
              </a:spcAft>
            </a:pPr>
            <a:endParaRPr lang="en-US" altLang="en-US" sz="2800" dirty="0">
              <a:solidFill>
                <a:srgbClr val="000000"/>
              </a:solidFill>
            </a:endParaRPr>
          </a:p>
          <a:p>
            <a:pPr fontAlgn="base">
              <a:spcBef>
                <a:spcPct val="0"/>
              </a:spcBef>
              <a:spcAft>
                <a:spcPct val="0"/>
              </a:spcAft>
            </a:pPr>
            <a:endParaRPr lang="en-US" altLang="en-US" sz="2800" dirty="0">
              <a:solidFill>
                <a:srgbClr val="000000"/>
              </a:solidFill>
            </a:endParaRPr>
          </a:p>
        </p:txBody>
      </p:sp>
    </p:spTree>
    <p:extLst>
      <p:ext uri="{BB962C8B-B14F-4D97-AF65-F5344CB8AC3E}">
        <p14:creationId xmlns:p14="http://schemas.microsoft.com/office/powerpoint/2010/main" val="16386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2" name="Rectangle 4"/>
          <p:cNvSpPr>
            <a:spLocks noGrp="1" noChangeArrowheads="1"/>
          </p:cNvSpPr>
          <p:nvPr>
            <p:ph type="ctrTitle"/>
          </p:nvPr>
        </p:nvSpPr>
        <p:spPr>
          <a:xfrm>
            <a:off x="2209800" y="1154545"/>
            <a:ext cx="7772400" cy="4001917"/>
          </a:xfrm>
        </p:spPr>
        <p:txBody>
          <a:bodyPr anchor="ctr"/>
          <a:lstStyle/>
          <a:p>
            <a:r>
              <a:rPr lang="en-US" altLang="en-US" sz="4400" dirty="0"/>
              <a:t> 5_UNIX</a:t>
            </a:r>
            <a:br>
              <a:rPr lang="en-US" altLang="en-US" sz="4400" dirty="0"/>
            </a:br>
            <a:br>
              <a:rPr lang="en-US" altLang="en-US" sz="4400" dirty="0"/>
            </a:br>
            <a:r>
              <a:rPr lang="en-US" altLang="en-US" sz="4400" dirty="0"/>
              <a:t>The </a:t>
            </a:r>
            <a:r>
              <a:rPr lang="en-US" altLang="en-US" sz="4400" i="1" dirty="0"/>
              <a:t>make</a:t>
            </a:r>
            <a:r>
              <a:rPr lang="en-US" altLang="en-US" sz="4400" dirty="0"/>
              <a:t> Tool/Command</a:t>
            </a:r>
            <a:br>
              <a:rPr lang="en-US" altLang="en-US" sz="4400" dirty="0"/>
            </a:br>
            <a:br>
              <a:rPr lang="en-US" altLang="en-US" sz="4400" dirty="0"/>
            </a:br>
            <a:br>
              <a:rPr lang="en-US" altLang="en-US" sz="4400" dirty="0"/>
            </a:br>
            <a:r>
              <a:rPr lang="en-US" altLang="en-US" sz="4400" dirty="0"/>
              <a:t>The End</a:t>
            </a:r>
          </a:p>
        </p:txBody>
      </p:sp>
      <p:sp>
        <p:nvSpPr>
          <p:cNvPr id="360453" name="Rectangle 5"/>
          <p:cNvSpPr>
            <a:spLocks noGrp="1" noChangeArrowheads="1"/>
          </p:cNvSpPr>
          <p:nvPr>
            <p:ph type="subTitle" idx="1"/>
          </p:nvPr>
        </p:nvSpPr>
        <p:spPr>
          <a:xfrm>
            <a:off x="2895600" y="3886200"/>
            <a:ext cx="6400800" cy="1752600"/>
          </a:xfrm>
        </p:spPr>
        <p:txBody>
          <a:bodyPr/>
          <a:lstStyle/>
          <a:p>
            <a:r>
              <a:rPr lang="en-US" altLang="en-US" sz="3200" dirty="0"/>
              <a:t> </a:t>
            </a:r>
          </a:p>
        </p:txBody>
      </p:sp>
      <p:sp>
        <p:nvSpPr>
          <p:cNvPr id="5" name="Slide Number Placeholder 5"/>
          <p:cNvSpPr>
            <a:spLocks noGrp="1"/>
          </p:cNvSpPr>
          <p:nvPr>
            <p:ph type="sldNum" sz="quarter" idx="12"/>
          </p:nvPr>
        </p:nvSpPr>
        <p:spPr/>
        <p:txBody>
          <a:bodyPr/>
          <a:lstStyle/>
          <a:p>
            <a:fld id="{1AD0638B-A9DB-42E7-B222-84031FC00E4A}" type="slidenum">
              <a:rPr lang="en-US" altLang="en-US">
                <a:solidFill>
                  <a:srgbClr val="000000"/>
                </a:solidFill>
              </a:rPr>
              <a:pPr/>
              <a:t>41</a:t>
            </a:fld>
            <a:endParaRPr lang="en-US" altLang="en-US">
              <a:solidFill>
                <a:srgbClr val="000000"/>
              </a:solidFill>
            </a:endParaRPr>
          </a:p>
        </p:txBody>
      </p:sp>
    </p:spTree>
    <p:extLst>
      <p:ext uri="{BB962C8B-B14F-4D97-AF65-F5344CB8AC3E}">
        <p14:creationId xmlns:p14="http://schemas.microsoft.com/office/powerpoint/2010/main" val="4122421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6586CE-89EB-4253-B843-BBFD3521A7E5}" type="slidenum">
              <a:rPr lang="en-US" altLang="en-US">
                <a:solidFill>
                  <a:srgbClr val="000000"/>
                </a:solidFill>
              </a:rPr>
              <a:pPr/>
              <a:t>5</a:t>
            </a:fld>
            <a:endParaRPr lang="en-US" altLang="en-US">
              <a:solidFill>
                <a:srgbClr val="000000"/>
              </a:solidFill>
            </a:endParaRPr>
          </a:p>
        </p:txBody>
      </p:sp>
      <p:sp>
        <p:nvSpPr>
          <p:cNvPr id="353282" name="Text Box 2"/>
          <p:cNvSpPr txBox="1">
            <a:spLocks noChangeArrowheads="1"/>
          </p:cNvSpPr>
          <p:nvPr/>
        </p:nvSpPr>
        <p:spPr bwMode="auto">
          <a:xfrm>
            <a:off x="977245" y="291050"/>
            <a:ext cx="8619241"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000" dirty="0">
                <a:solidFill>
                  <a:srgbClr val="000000"/>
                </a:solidFill>
              </a:rPr>
              <a:t>/*  </a:t>
            </a:r>
            <a:r>
              <a:rPr lang="en-US" altLang="en-US" sz="2000" dirty="0" err="1">
                <a:solidFill>
                  <a:srgbClr val="000000"/>
                </a:solidFill>
              </a:rPr>
              <a:t>power.c</a:t>
            </a:r>
            <a:r>
              <a:rPr lang="en-US" altLang="en-US" sz="2000" dirty="0">
                <a:solidFill>
                  <a:srgbClr val="000000"/>
                </a:solidFill>
              </a:rPr>
              <a:t>             */</a:t>
            </a:r>
          </a:p>
          <a:p>
            <a:pPr fontAlgn="base">
              <a:spcBef>
                <a:spcPct val="0"/>
              </a:spcBef>
              <a:spcAft>
                <a:spcPct val="0"/>
              </a:spcAft>
            </a:pPr>
            <a:r>
              <a:rPr lang="en-US" altLang="en-US" sz="2000" dirty="0">
                <a:solidFill>
                  <a:srgbClr val="000000"/>
                </a:solidFill>
              </a:rPr>
              <a:t>#include &lt;</a:t>
            </a:r>
            <a:r>
              <a:rPr lang="en-US" altLang="en-US" sz="2000" dirty="0" err="1">
                <a:solidFill>
                  <a:srgbClr val="000000"/>
                </a:solidFill>
              </a:rPr>
              <a:t>stdio.h</a:t>
            </a:r>
            <a:r>
              <a:rPr lang="en-US" altLang="en-US" sz="2000" dirty="0">
                <a:solidFill>
                  <a:srgbClr val="000000"/>
                </a:solidFill>
              </a:rPr>
              <a:t>&gt;</a:t>
            </a:r>
          </a:p>
          <a:p>
            <a:pPr fontAlgn="base">
              <a:spcBef>
                <a:spcPct val="0"/>
              </a:spcBef>
              <a:spcAft>
                <a:spcPct val="0"/>
              </a:spcAft>
            </a:pPr>
            <a:r>
              <a:rPr lang="en-US" altLang="en-US" sz="2000" dirty="0">
                <a:solidFill>
                  <a:srgbClr val="000000"/>
                </a:solidFill>
              </a:rPr>
              <a:t>#include &lt;</a:t>
            </a:r>
            <a:r>
              <a:rPr lang="en-US" altLang="en-US" sz="2000" dirty="0" err="1">
                <a:solidFill>
                  <a:srgbClr val="000000"/>
                </a:solidFill>
              </a:rPr>
              <a:t>stdlib.h</a:t>
            </a:r>
            <a:r>
              <a:rPr lang="en-US" altLang="en-US" sz="2000" dirty="0">
                <a:solidFill>
                  <a:srgbClr val="000000"/>
                </a:solidFill>
              </a:rPr>
              <a:t>&gt;</a:t>
            </a:r>
          </a:p>
          <a:p>
            <a:pPr fontAlgn="base">
              <a:spcBef>
                <a:spcPct val="0"/>
              </a:spcBef>
              <a:spcAft>
                <a:spcPct val="0"/>
              </a:spcAft>
            </a:pPr>
            <a:r>
              <a:rPr lang="en-US" altLang="en-US" sz="2000" dirty="0">
                <a:solidFill>
                  <a:srgbClr val="000000"/>
                </a:solidFill>
              </a:rPr>
              <a:t>#include &lt;</a:t>
            </a:r>
            <a:r>
              <a:rPr lang="en-US" altLang="en-US" sz="2000" dirty="0" err="1">
                <a:solidFill>
                  <a:srgbClr val="000000"/>
                </a:solidFill>
              </a:rPr>
              <a:t>math.h</a:t>
            </a:r>
            <a:r>
              <a:rPr lang="en-US" altLang="en-US" sz="2000" dirty="0">
                <a:solidFill>
                  <a:srgbClr val="000000"/>
                </a:solidFill>
              </a:rPr>
              <a:t>&gt;</a:t>
            </a:r>
          </a:p>
          <a:p>
            <a:pPr fontAlgn="base">
              <a:spcBef>
                <a:spcPct val="0"/>
              </a:spcBef>
              <a:spcAft>
                <a:spcPct val="0"/>
              </a:spcAft>
            </a:pPr>
            <a:r>
              <a:rPr lang="en-US" altLang="en-US" sz="2000" dirty="0" err="1">
                <a:solidFill>
                  <a:srgbClr val="000000"/>
                </a:solidFill>
              </a:rPr>
              <a:t>int</a:t>
            </a:r>
            <a:r>
              <a:rPr lang="en-US" altLang="en-US" sz="2000" dirty="0">
                <a:solidFill>
                  <a:srgbClr val="000000"/>
                </a:solidFill>
              </a:rPr>
              <a:t> main(void)</a:t>
            </a:r>
          </a:p>
          <a:p>
            <a:pPr fontAlgn="base">
              <a:spcBef>
                <a:spcPct val="0"/>
              </a:spcBef>
              <a:spcAft>
                <a:spcPct val="0"/>
              </a:spcAft>
            </a:pPr>
            <a:r>
              <a:rPr lang="en-US" altLang="en-US" sz="2000" dirty="0">
                <a:solidFill>
                  <a:srgbClr val="000000"/>
                </a:solidFill>
              </a:rPr>
              <a:t>{</a:t>
            </a:r>
          </a:p>
          <a:p>
            <a:pPr fontAlgn="base">
              <a:spcBef>
                <a:spcPct val="0"/>
              </a:spcBef>
              <a:spcAft>
                <a:spcPct val="0"/>
              </a:spcAft>
            </a:pPr>
            <a:r>
              <a:rPr lang="en-US" altLang="en-US" sz="2000" dirty="0">
                <a:solidFill>
                  <a:srgbClr val="000000"/>
                </a:solidFill>
              </a:rPr>
              <a:t>    double x, y;</a:t>
            </a:r>
          </a:p>
          <a:p>
            <a:pPr fontAlgn="base">
              <a:spcBef>
                <a:spcPct val="0"/>
              </a:spcBef>
              <a:spcAft>
                <a:spcPct val="0"/>
              </a:spcAft>
            </a:pPr>
            <a:endParaRPr lang="en-US" altLang="en-US" sz="2000" dirty="0">
              <a:solidFill>
                <a:srgbClr val="000000"/>
              </a:solidFill>
            </a:endParaRPr>
          </a:p>
          <a:p>
            <a:pPr fontAlgn="base">
              <a:spcBef>
                <a:spcPct val="0"/>
              </a:spcBef>
              <a:spcAft>
                <a:spcPct val="0"/>
              </a:spcAft>
            </a:pPr>
            <a:r>
              <a:rPr lang="en-US" altLang="en-US" sz="2000" dirty="0">
                <a:solidFill>
                  <a:srgbClr val="000000"/>
                </a:solidFill>
              </a:rPr>
              <a:t>    printf("\</a:t>
            </a:r>
            <a:r>
              <a:rPr lang="en-US" altLang="en-US" sz="2000" dirty="0" err="1">
                <a:solidFill>
                  <a:srgbClr val="000000"/>
                </a:solidFill>
              </a:rPr>
              <a:t>nThe</a:t>
            </a:r>
            <a:r>
              <a:rPr lang="en-US" altLang="en-US" sz="2000" dirty="0">
                <a:solidFill>
                  <a:srgbClr val="000000"/>
                </a:solidFill>
              </a:rPr>
              <a:t> program takes x and y from </a:t>
            </a:r>
            <a:r>
              <a:rPr lang="en-US" altLang="en-US" sz="2000" dirty="0" err="1">
                <a:solidFill>
                  <a:srgbClr val="000000"/>
                </a:solidFill>
              </a:rPr>
              <a:t>stdin</a:t>
            </a:r>
            <a:r>
              <a:rPr lang="en-US" altLang="en-US" sz="2000" dirty="0">
                <a:solidFill>
                  <a:srgbClr val="000000"/>
                </a:solidFill>
              </a:rPr>
              <a:t> and displays </a:t>
            </a:r>
            <a:r>
              <a:rPr lang="en-US" altLang="en-US" sz="2000" dirty="0" err="1">
                <a:solidFill>
                  <a:srgbClr val="000000"/>
                </a:solidFill>
              </a:rPr>
              <a:t>x^y</a:t>
            </a:r>
            <a:r>
              <a:rPr lang="en-US" altLang="en-US" sz="2000" dirty="0">
                <a:solidFill>
                  <a:srgbClr val="000000"/>
                </a:solidFill>
              </a:rPr>
              <a:t>.\n");</a:t>
            </a:r>
          </a:p>
          <a:p>
            <a:pPr fontAlgn="base">
              <a:spcBef>
                <a:spcPct val="0"/>
              </a:spcBef>
              <a:spcAft>
                <a:spcPct val="0"/>
              </a:spcAft>
            </a:pPr>
            <a:endParaRPr lang="en-US" altLang="en-US" sz="2000" dirty="0">
              <a:solidFill>
                <a:srgbClr val="000000"/>
              </a:solidFill>
            </a:endParaRPr>
          </a:p>
          <a:p>
            <a:pPr fontAlgn="base">
              <a:spcBef>
                <a:spcPct val="0"/>
              </a:spcBef>
              <a:spcAft>
                <a:spcPct val="0"/>
              </a:spcAft>
            </a:pPr>
            <a:r>
              <a:rPr lang="en-US" altLang="en-US" sz="2000" dirty="0">
                <a:solidFill>
                  <a:srgbClr val="000000"/>
                </a:solidFill>
              </a:rPr>
              <a:t>    printf("Enter number </a:t>
            </a:r>
            <a:r>
              <a:rPr lang="en-US" altLang="en-US" sz="2000" b="1" dirty="0">
                <a:solidFill>
                  <a:srgbClr val="000000"/>
                </a:solidFill>
              </a:rPr>
              <a:t>x</a:t>
            </a:r>
            <a:r>
              <a:rPr lang="en-US" altLang="en-US" sz="2000" dirty="0">
                <a:solidFill>
                  <a:srgbClr val="000000"/>
                </a:solidFill>
              </a:rPr>
              <a:t>:  ");</a:t>
            </a:r>
          </a:p>
          <a:p>
            <a:pPr fontAlgn="base">
              <a:spcBef>
                <a:spcPct val="0"/>
              </a:spcBef>
              <a:spcAft>
                <a:spcPct val="0"/>
              </a:spcAft>
            </a:pPr>
            <a:r>
              <a:rPr lang="en-US" altLang="en-US" sz="2000" dirty="0">
                <a:solidFill>
                  <a:srgbClr val="000000"/>
                </a:solidFill>
              </a:rPr>
              <a:t>    </a:t>
            </a:r>
            <a:r>
              <a:rPr lang="en-US" altLang="en-US" sz="2000" dirty="0" err="1">
                <a:solidFill>
                  <a:srgbClr val="000000"/>
                </a:solidFill>
              </a:rPr>
              <a:t>scanf</a:t>
            </a:r>
            <a:r>
              <a:rPr lang="en-US" altLang="en-US" sz="2000" dirty="0">
                <a:solidFill>
                  <a:srgbClr val="000000"/>
                </a:solidFill>
              </a:rPr>
              <a:t> ("%</a:t>
            </a:r>
            <a:r>
              <a:rPr lang="en-US" altLang="en-US" sz="2000" dirty="0" err="1">
                <a:solidFill>
                  <a:srgbClr val="000000"/>
                </a:solidFill>
              </a:rPr>
              <a:t>lf</a:t>
            </a:r>
            <a:r>
              <a:rPr lang="en-US" altLang="en-US" sz="2000" dirty="0">
                <a:solidFill>
                  <a:srgbClr val="000000"/>
                </a:solidFill>
              </a:rPr>
              <a:t>", &amp;x);</a:t>
            </a:r>
          </a:p>
          <a:p>
            <a:pPr fontAlgn="base">
              <a:spcBef>
                <a:spcPct val="0"/>
              </a:spcBef>
              <a:spcAft>
                <a:spcPct val="0"/>
              </a:spcAft>
            </a:pPr>
            <a:r>
              <a:rPr lang="en-US" altLang="en-US" sz="2000" dirty="0">
                <a:solidFill>
                  <a:srgbClr val="000000"/>
                </a:solidFill>
              </a:rPr>
              <a:t>    printf("Enter number </a:t>
            </a:r>
            <a:r>
              <a:rPr lang="en-US" altLang="en-US" sz="2000" b="1" dirty="0">
                <a:solidFill>
                  <a:srgbClr val="000000"/>
                </a:solidFill>
              </a:rPr>
              <a:t>y</a:t>
            </a:r>
            <a:r>
              <a:rPr lang="en-US" altLang="en-US" sz="2000" dirty="0">
                <a:solidFill>
                  <a:srgbClr val="000000"/>
                </a:solidFill>
              </a:rPr>
              <a:t>:  ");</a:t>
            </a:r>
          </a:p>
          <a:p>
            <a:pPr fontAlgn="base">
              <a:spcBef>
                <a:spcPct val="0"/>
              </a:spcBef>
              <a:spcAft>
                <a:spcPct val="0"/>
              </a:spcAft>
            </a:pPr>
            <a:r>
              <a:rPr lang="en-US" altLang="en-US" sz="2000" dirty="0">
                <a:solidFill>
                  <a:srgbClr val="000000"/>
                </a:solidFill>
              </a:rPr>
              <a:t>    </a:t>
            </a:r>
            <a:r>
              <a:rPr lang="en-US" altLang="en-US" sz="2000" dirty="0" err="1">
                <a:solidFill>
                  <a:srgbClr val="000000"/>
                </a:solidFill>
              </a:rPr>
              <a:t>scanf</a:t>
            </a:r>
            <a:r>
              <a:rPr lang="en-US" altLang="en-US" sz="2000" dirty="0">
                <a:solidFill>
                  <a:srgbClr val="000000"/>
                </a:solidFill>
              </a:rPr>
              <a:t> ("%</a:t>
            </a:r>
            <a:r>
              <a:rPr lang="en-US" altLang="en-US" sz="2000" dirty="0" err="1">
                <a:solidFill>
                  <a:srgbClr val="000000"/>
                </a:solidFill>
              </a:rPr>
              <a:t>lf</a:t>
            </a:r>
            <a:r>
              <a:rPr lang="en-US" altLang="en-US" sz="2000" dirty="0">
                <a:solidFill>
                  <a:srgbClr val="000000"/>
                </a:solidFill>
              </a:rPr>
              <a:t>", &amp;y);</a:t>
            </a:r>
          </a:p>
          <a:p>
            <a:pPr fontAlgn="base">
              <a:spcBef>
                <a:spcPct val="0"/>
              </a:spcBef>
              <a:spcAft>
                <a:spcPct val="0"/>
              </a:spcAft>
            </a:pPr>
            <a:endParaRPr lang="en-US" altLang="en-US" sz="2000" dirty="0">
              <a:solidFill>
                <a:srgbClr val="000000"/>
              </a:solidFill>
            </a:endParaRPr>
          </a:p>
          <a:p>
            <a:pPr fontAlgn="base">
              <a:spcBef>
                <a:spcPct val="0"/>
              </a:spcBef>
              <a:spcAft>
                <a:spcPct val="0"/>
              </a:spcAft>
            </a:pPr>
            <a:r>
              <a:rPr lang="en-US" altLang="en-US" sz="2000" dirty="0">
                <a:solidFill>
                  <a:srgbClr val="000000"/>
                </a:solidFill>
              </a:rPr>
              <a:t>    printf("</a:t>
            </a:r>
            <a:r>
              <a:rPr lang="en-US" altLang="en-US" sz="2000" dirty="0" err="1">
                <a:solidFill>
                  <a:srgbClr val="000000"/>
                </a:solidFill>
              </a:rPr>
              <a:t>x^y</a:t>
            </a:r>
            <a:r>
              <a:rPr lang="en-US" altLang="en-US" sz="2000" dirty="0">
                <a:solidFill>
                  <a:srgbClr val="000000"/>
                </a:solidFill>
              </a:rPr>
              <a:t> is: %6.3f\n", pow(</a:t>
            </a:r>
            <a:r>
              <a:rPr lang="en-US" altLang="en-US" sz="2000" dirty="0" err="1">
                <a:solidFill>
                  <a:srgbClr val="000000"/>
                </a:solidFill>
              </a:rPr>
              <a:t>x,y</a:t>
            </a:r>
            <a:r>
              <a:rPr lang="en-US" altLang="en-US" sz="2000" dirty="0">
                <a:solidFill>
                  <a:srgbClr val="000000"/>
                </a:solidFill>
              </a:rPr>
              <a:t>));</a:t>
            </a:r>
          </a:p>
          <a:p>
            <a:pPr fontAlgn="base">
              <a:spcBef>
                <a:spcPct val="0"/>
              </a:spcBef>
              <a:spcAft>
                <a:spcPct val="0"/>
              </a:spcAft>
            </a:pPr>
            <a:r>
              <a:rPr lang="en-US" altLang="en-US" sz="2000" dirty="0">
                <a:solidFill>
                  <a:srgbClr val="000000"/>
                </a:solidFill>
              </a:rPr>
              <a:t>    return EXIT_SUCCESS;</a:t>
            </a:r>
          </a:p>
          <a:p>
            <a:pPr fontAlgn="base">
              <a:spcBef>
                <a:spcPct val="0"/>
              </a:spcBef>
              <a:spcAft>
                <a:spcPct val="0"/>
              </a:spcAft>
            </a:pPr>
            <a:r>
              <a:rPr lang="en-US" altLang="en-US" sz="2000" dirty="0">
                <a:solidFill>
                  <a:srgbClr val="000000"/>
                </a:solidFill>
              </a:rPr>
              <a:t>}</a:t>
            </a:r>
          </a:p>
          <a:p>
            <a:pPr fontAlgn="base">
              <a:spcBef>
                <a:spcPct val="0"/>
              </a:spcBef>
              <a:spcAft>
                <a:spcPct val="0"/>
              </a:spcAft>
            </a:pPr>
            <a:r>
              <a:rPr lang="en-US" altLang="en-US" sz="2000" b="1" dirty="0">
                <a:solidFill>
                  <a:srgbClr val="000000"/>
                </a:solidFill>
              </a:rPr>
              <a:t>	/* The RUN is on the next slide */</a:t>
            </a:r>
          </a:p>
          <a:p>
            <a:pPr fontAlgn="base">
              <a:spcBef>
                <a:spcPct val="0"/>
              </a:spcBef>
              <a:spcAft>
                <a:spcPct val="0"/>
              </a:spcAft>
            </a:pPr>
            <a:endParaRPr lang="en-US" altLang="en-US" sz="2000" dirty="0">
              <a:solidFill>
                <a:srgbClr val="000000"/>
              </a:solidFill>
            </a:endParaRPr>
          </a:p>
        </p:txBody>
      </p:sp>
    </p:spTree>
    <p:extLst>
      <p:ext uri="{BB962C8B-B14F-4D97-AF65-F5344CB8AC3E}">
        <p14:creationId xmlns:p14="http://schemas.microsoft.com/office/powerpoint/2010/main" val="295578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C6338B-A78E-4EC6-8498-7DEE3C662982}" type="slidenum">
              <a:rPr lang="en-US" altLang="en-US">
                <a:solidFill>
                  <a:srgbClr val="000000"/>
                </a:solidFill>
              </a:rPr>
              <a:pPr/>
              <a:t>6</a:t>
            </a:fld>
            <a:endParaRPr lang="en-US" altLang="en-US">
              <a:solidFill>
                <a:srgbClr val="000000"/>
              </a:solidFill>
            </a:endParaRPr>
          </a:p>
        </p:txBody>
      </p:sp>
      <p:sp>
        <p:nvSpPr>
          <p:cNvPr id="354306" name="Text Box 2"/>
          <p:cNvSpPr txBox="1">
            <a:spLocks noChangeArrowheads="1"/>
          </p:cNvSpPr>
          <p:nvPr/>
        </p:nvSpPr>
        <p:spPr bwMode="auto">
          <a:xfrm>
            <a:off x="1233148" y="82938"/>
            <a:ext cx="8928755"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~/csc60]30&gt; </a:t>
            </a:r>
            <a:r>
              <a:rPr lang="en-US" altLang="en-US" sz="2400" b="1" dirty="0" err="1">
                <a:solidFill>
                  <a:srgbClr val="000000"/>
                </a:solidFill>
              </a:rPr>
              <a:t>gcc</a:t>
            </a:r>
            <a:r>
              <a:rPr lang="en-US" altLang="en-US" sz="2400" b="1" dirty="0">
                <a:solidFill>
                  <a:srgbClr val="000000"/>
                </a:solidFill>
              </a:rPr>
              <a:t> </a:t>
            </a:r>
            <a:r>
              <a:rPr lang="en-US" altLang="en-US" sz="2400" b="1" dirty="0" err="1">
                <a:solidFill>
                  <a:srgbClr val="000000"/>
                </a:solidFill>
              </a:rPr>
              <a:t>power.c</a:t>
            </a:r>
            <a:r>
              <a:rPr lang="en-US" altLang="en-US" sz="2400" b="1" dirty="0">
                <a:solidFill>
                  <a:srgbClr val="000000"/>
                </a:solidFill>
              </a:rPr>
              <a:t> -o power</a:t>
            </a: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tmp</a:t>
            </a:r>
            <a:r>
              <a:rPr lang="en-US" altLang="en-US" sz="2400" dirty="0">
                <a:solidFill>
                  <a:srgbClr val="000000"/>
                </a:solidFill>
              </a:rPr>
              <a:t>/ccEzY1AX.o(.text+0x83): In function `main':</a:t>
            </a:r>
          </a:p>
          <a:p>
            <a:pPr fontAlgn="base">
              <a:spcBef>
                <a:spcPct val="0"/>
              </a:spcBef>
              <a:spcAft>
                <a:spcPct val="0"/>
              </a:spcAft>
            </a:pPr>
            <a:r>
              <a:rPr lang="en-US" altLang="en-US" sz="2400" dirty="0">
                <a:solidFill>
                  <a:srgbClr val="000000"/>
                </a:solidFill>
              </a:rPr>
              <a:t>: undefined reference to `pow'</a:t>
            </a:r>
          </a:p>
          <a:p>
            <a:pPr fontAlgn="base">
              <a:spcBef>
                <a:spcPct val="0"/>
              </a:spcBef>
              <a:spcAft>
                <a:spcPct val="0"/>
              </a:spcAft>
            </a:pPr>
            <a:r>
              <a:rPr lang="en-US" altLang="en-US" sz="2400" dirty="0">
                <a:solidFill>
                  <a:srgbClr val="000000"/>
                </a:solidFill>
              </a:rPr>
              <a:t>collect2: </a:t>
            </a:r>
            <a:r>
              <a:rPr lang="en-US" altLang="en-US" sz="2400" dirty="0" err="1">
                <a:solidFill>
                  <a:srgbClr val="000000"/>
                </a:solidFill>
              </a:rPr>
              <a:t>ld</a:t>
            </a:r>
            <a:r>
              <a:rPr lang="en-US" altLang="en-US" sz="2400" dirty="0">
                <a:solidFill>
                  <a:srgbClr val="000000"/>
                </a:solidFill>
              </a:rPr>
              <a:t> returned 1 exit status</a:t>
            </a: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~/csc60]31&gt;</a:t>
            </a:r>
          </a:p>
          <a:p>
            <a:pPr fontAlgn="base">
              <a:spcBef>
                <a:spcPct val="0"/>
              </a:spcBef>
              <a:spcAft>
                <a:spcPct val="0"/>
              </a:spcAft>
            </a:pPr>
            <a:endParaRPr lang="en-US" altLang="en-US"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b="1" i="1" dirty="0">
                <a:solidFill>
                  <a:srgbClr val="000000"/>
                </a:solidFill>
              </a:rPr>
              <a:t>Forgot to add…  –</a:t>
            </a:r>
            <a:r>
              <a:rPr lang="en-US" altLang="en-US" sz="2400" b="1" i="1" dirty="0" err="1">
                <a:solidFill>
                  <a:srgbClr val="000000"/>
                </a:solidFill>
              </a:rPr>
              <a:t>lm</a:t>
            </a:r>
            <a:r>
              <a:rPr lang="en-US" altLang="en-US" sz="2400" b="1" i="1" dirty="0">
                <a:solidFill>
                  <a:srgbClr val="000000"/>
                </a:solidFill>
              </a:rPr>
              <a:t>  …to link to the math library.</a:t>
            </a:r>
            <a:endParaRPr lang="en-US" altLang="en-US" sz="2400" b="1"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~/csc60]38&gt; </a:t>
            </a:r>
            <a:r>
              <a:rPr lang="en-US" altLang="en-US" sz="2400" b="1" dirty="0" err="1">
                <a:solidFill>
                  <a:srgbClr val="000000"/>
                </a:solidFill>
              </a:rPr>
              <a:t>gcc</a:t>
            </a:r>
            <a:r>
              <a:rPr lang="en-US" altLang="en-US" sz="2400" b="1" dirty="0">
                <a:solidFill>
                  <a:srgbClr val="000000"/>
                </a:solidFill>
              </a:rPr>
              <a:t> </a:t>
            </a:r>
            <a:r>
              <a:rPr lang="en-US" altLang="en-US" sz="2400" b="1" dirty="0" err="1">
                <a:solidFill>
                  <a:srgbClr val="000000"/>
                </a:solidFill>
              </a:rPr>
              <a:t>power.c</a:t>
            </a:r>
            <a:r>
              <a:rPr lang="en-US" altLang="en-US" sz="2400" b="1" dirty="0">
                <a:solidFill>
                  <a:srgbClr val="000000"/>
                </a:solidFill>
              </a:rPr>
              <a:t> -lm -o power</a:t>
            </a: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~/csc60]39&gt; </a:t>
            </a:r>
            <a:r>
              <a:rPr lang="en-US" altLang="en-US" sz="2400" b="1" dirty="0">
                <a:solidFill>
                  <a:srgbClr val="000000"/>
                </a:solidFill>
              </a:rPr>
              <a:t>power</a:t>
            </a:r>
          </a:p>
          <a:p>
            <a:pPr fontAlgn="base">
              <a:spcBef>
                <a:spcPct val="0"/>
              </a:spcBef>
              <a:spcAft>
                <a:spcPct val="0"/>
              </a:spcAft>
            </a:pPr>
            <a:endParaRPr lang="en-US" altLang="en-US" sz="1600" b="1" dirty="0">
              <a:solidFill>
                <a:srgbClr val="000000"/>
              </a:solidFill>
            </a:endParaRPr>
          </a:p>
          <a:p>
            <a:pPr fontAlgn="base">
              <a:spcBef>
                <a:spcPct val="0"/>
              </a:spcBef>
              <a:spcAft>
                <a:spcPct val="0"/>
              </a:spcAft>
            </a:pPr>
            <a:r>
              <a:rPr lang="en-US" altLang="en-US" sz="2400" dirty="0">
                <a:solidFill>
                  <a:srgbClr val="000000"/>
                </a:solidFill>
              </a:rPr>
              <a:t>The program takes x and y from </a:t>
            </a:r>
            <a:r>
              <a:rPr lang="en-US" altLang="en-US" sz="2400" dirty="0" err="1">
                <a:solidFill>
                  <a:srgbClr val="000000"/>
                </a:solidFill>
              </a:rPr>
              <a:t>stdin</a:t>
            </a:r>
            <a:r>
              <a:rPr lang="en-US" altLang="en-US" sz="2400" dirty="0">
                <a:solidFill>
                  <a:srgbClr val="000000"/>
                </a:solidFill>
              </a:rPr>
              <a:t> and displays </a:t>
            </a:r>
            <a:r>
              <a:rPr lang="en-US" altLang="en-US" sz="2400" dirty="0" err="1">
                <a:solidFill>
                  <a:srgbClr val="000000"/>
                </a:solidFill>
              </a:rPr>
              <a:t>x^y</a:t>
            </a:r>
            <a:r>
              <a:rPr lang="en-US" altLang="en-US" sz="2400" dirty="0">
                <a:solidFill>
                  <a:srgbClr val="000000"/>
                </a:solidFill>
              </a:rPr>
              <a:t>.</a:t>
            </a:r>
          </a:p>
          <a:p>
            <a:pPr fontAlgn="base">
              <a:spcBef>
                <a:spcPct val="0"/>
              </a:spcBef>
              <a:spcAft>
                <a:spcPct val="0"/>
              </a:spcAft>
            </a:pPr>
            <a:r>
              <a:rPr lang="en-US" altLang="en-US" sz="2400" dirty="0">
                <a:solidFill>
                  <a:srgbClr val="000000"/>
                </a:solidFill>
              </a:rPr>
              <a:t>Enter number x:  9.82</a:t>
            </a:r>
          </a:p>
          <a:p>
            <a:pPr fontAlgn="base">
              <a:spcBef>
                <a:spcPct val="0"/>
              </a:spcBef>
              <a:spcAft>
                <a:spcPct val="0"/>
              </a:spcAft>
            </a:pPr>
            <a:r>
              <a:rPr lang="en-US" altLang="en-US" sz="2400">
                <a:solidFill>
                  <a:srgbClr val="000000"/>
                </a:solidFill>
              </a:rPr>
              <a:t>Enter number </a:t>
            </a:r>
            <a:r>
              <a:rPr lang="en-US" altLang="en-US" sz="2400" dirty="0">
                <a:solidFill>
                  <a:srgbClr val="000000"/>
                </a:solidFill>
              </a:rPr>
              <a:t>y:  2.3</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err="1">
                <a:solidFill>
                  <a:srgbClr val="000000"/>
                </a:solidFill>
              </a:rPr>
              <a:t>x^y</a:t>
            </a:r>
            <a:r>
              <a:rPr lang="en-US" altLang="en-US" sz="2400" dirty="0">
                <a:solidFill>
                  <a:srgbClr val="000000"/>
                </a:solidFill>
              </a:rPr>
              <a:t> is: 191.362</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~/csc60]40&gt;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cxnSp>
        <p:nvCxnSpPr>
          <p:cNvPr id="3" name="Straight Connector 2"/>
          <p:cNvCxnSpPr/>
          <p:nvPr/>
        </p:nvCxnSpPr>
        <p:spPr>
          <a:xfrm flipV="1">
            <a:off x="894761" y="2059042"/>
            <a:ext cx="9087439" cy="754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408C55A-72CC-48CF-B64C-F3DC75B5568F}"/>
              </a:ext>
            </a:extLst>
          </p:cNvPr>
          <p:cNvCxnSpPr/>
          <p:nvPr/>
        </p:nvCxnSpPr>
        <p:spPr>
          <a:xfrm flipV="1">
            <a:off x="894760" y="2621989"/>
            <a:ext cx="9087439" cy="754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8CB43D1-48B5-405E-B29E-718CA32A2876}"/>
              </a:ext>
            </a:extLst>
          </p:cNvPr>
          <p:cNvSpPr txBox="1"/>
          <p:nvPr/>
        </p:nvSpPr>
        <p:spPr>
          <a:xfrm>
            <a:off x="7903028" y="197206"/>
            <a:ext cx="3185616" cy="646331"/>
          </a:xfrm>
          <a:prstGeom prst="rect">
            <a:avLst/>
          </a:prstGeom>
          <a:noFill/>
          <a:ln w="38100">
            <a:solidFill>
              <a:srgbClr val="00B050"/>
            </a:solidFill>
          </a:ln>
        </p:spPr>
        <p:txBody>
          <a:bodyPr wrap="none" rtlCol="0">
            <a:spAutoFit/>
          </a:bodyPr>
          <a:lstStyle/>
          <a:p>
            <a:r>
              <a:rPr lang="en-US" b="1" dirty="0"/>
              <a:t>-o </a:t>
            </a:r>
            <a:r>
              <a:rPr lang="en-US" dirty="0"/>
              <a:t>renames the executable from</a:t>
            </a:r>
          </a:p>
          <a:p>
            <a:r>
              <a:rPr lang="en-US" i="1" dirty="0" err="1"/>
              <a:t>a.out</a:t>
            </a:r>
            <a:r>
              <a:rPr lang="en-US" i="1" dirty="0"/>
              <a:t> </a:t>
            </a:r>
            <a:r>
              <a:rPr lang="en-US" dirty="0"/>
              <a:t>to </a:t>
            </a:r>
            <a:r>
              <a:rPr lang="en-US" i="1" dirty="0"/>
              <a:t>power</a:t>
            </a:r>
            <a:r>
              <a:rPr lang="en-US" dirty="0"/>
              <a:t> in this case.</a:t>
            </a:r>
          </a:p>
        </p:txBody>
      </p:sp>
    </p:spTree>
    <p:extLst>
      <p:ext uri="{BB962C8B-B14F-4D97-AF65-F5344CB8AC3E}">
        <p14:creationId xmlns:p14="http://schemas.microsoft.com/office/powerpoint/2010/main" val="90565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2C87FC-73B8-4CF7-95EE-6395C5E94654}" type="slidenum">
              <a:rPr lang="en-US" altLang="en-US">
                <a:solidFill>
                  <a:srgbClr val="000000"/>
                </a:solidFill>
              </a:rPr>
              <a:pPr/>
              <a:t>7</a:t>
            </a:fld>
            <a:endParaRPr lang="en-US" altLang="en-US">
              <a:solidFill>
                <a:srgbClr val="000000"/>
              </a:solidFill>
            </a:endParaRPr>
          </a:p>
        </p:txBody>
      </p:sp>
      <p:sp>
        <p:nvSpPr>
          <p:cNvPr id="355330" name="Text Box 2"/>
          <p:cNvSpPr txBox="1">
            <a:spLocks noChangeArrowheads="1"/>
          </p:cNvSpPr>
          <p:nvPr/>
        </p:nvSpPr>
        <p:spPr bwMode="auto">
          <a:xfrm>
            <a:off x="1025235" y="570323"/>
            <a:ext cx="9014503"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b="1" dirty="0">
                <a:solidFill>
                  <a:srgbClr val="000000"/>
                </a:solidFill>
              </a:rPr>
              <a:t>A </a:t>
            </a:r>
            <a:r>
              <a:rPr lang="en-US" altLang="en-US" sz="2800" b="1" dirty="0" err="1">
                <a:solidFill>
                  <a:srgbClr val="000000"/>
                </a:solidFill>
              </a:rPr>
              <a:t>makefile</a:t>
            </a:r>
            <a:r>
              <a:rPr lang="en-US" altLang="en-US" sz="2800" b="1" dirty="0">
                <a:solidFill>
                  <a:srgbClr val="000000"/>
                </a:solidFill>
              </a:rPr>
              <a:t> for the power program</a:t>
            </a:r>
            <a:r>
              <a:rPr lang="en-US" altLang="en-US" sz="2800" dirty="0">
                <a:solidFill>
                  <a:srgbClr val="000000"/>
                </a:solidFill>
              </a:rPr>
              <a: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800" dirty="0">
                <a:solidFill>
                  <a:srgbClr val="000000"/>
                </a:solidFill>
              </a:rPr>
              <a:t>&gt;vim makefile</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 Sample makefile for the power program</a:t>
            </a:r>
          </a:p>
          <a:p>
            <a:pPr fontAlgn="base">
              <a:spcBef>
                <a:spcPct val="0"/>
              </a:spcBef>
              <a:spcAft>
                <a:spcPct val="0"/>
              </a:spcAft>
            </a:pPr>
            <a:r>
              <a:rPr lang="en-US" altLang="en-US" sz="2400" dirty="0">
                <a:solidFill>
                  <a:srgbClr val="000000"/>
                </a:solidFill>
              </a:rPr>
              <a:t>   # Remember:  each command/action line starts with a TAB</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power: </a:t>
            </a:r>
            <a:r>
              <a:rPr lang="en-US" altLang="en-US" sz="2400" dirty="0" err="1">
                <a:solidFill>
                  <a:srgbClr val="000000"/>
                </a:solidFill>
              </a:rPr>
              <a:t>power.c</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a:t>
            </a:r>
            <a:r>
              <a:rPr lang="en-US" altLang="en-US" sz="2400" dirty="0" err="1">
                <a:solidFill>
                  <a:srgbClr val="000000"/>
                </a:solidFill>
              </a:rPr>
              <a:t>power.c</a:t>
            </a:r>
            <a:r>
              <a:rPr lang="en-US" altLang="en-US" sz="2400" dirty="0">
                <a:solidFill>
                  <a:srgbClr val="000000"/>
                </a:solidFill>
              </a:rPr>
              <a:t> –o power –</a:t>
            </a:r>
            <a:r>
              <a:rPr lang="en-US" altLang="en-US" sz="2400" dirty="0" err="1">
                <a:solidFill>
                  <a:srgbClr val="000000"/>
                </a:solidFill>
              </a:rPr>
              <a:t>lm</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800" dirty="0">
                <a:solidFill>
                  <a:srgbClr val="000000"/>
                </a:solidFill>
              </a:rPr>
              <a:t>&gt; make</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
        <p:nvSpPr>
          <p:cNvPr id="2" name="Rectangle 1"/>
          <p:cNvSpPr/>
          <p:nvPr/>
        </p:nvSpPr>
        <p:spPr>
          <a:xfrm>
            <a:off x="1025236" y="2105891"/>
            <a:ext cx="8333368" cy="1976582"/>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610600" y="1155008"/>
            <a:ext cx="2343728" cy="707886"/>
          </a:xfrm>
          <a:prstGeom prst="rect">
            <a:avLst/>
          </a:prstGeom>
          <a:noFill/>
          <a:ln w="28575">
            <a:solidFill>
              <a:srgbClr val="0070C0"/>
            </a:solidFill>
          </a:ln>
        </p:spPr>
        <p:txBody>
          <a:bodyPr wrap="square" rtlCol="0">
            <a:spAutoFit/>
          </a:bodyPr>
          <a:lstStyle/>
          <a:p>
            <a:r>
              <a:rPr lang="en-US" sz="2000" dirty="0"/>
              <a:t>Contents of the file named </a:t>
            </a:r>
            <a:r>
              <a:rPr lang="en-US" sz="2000" i="1" dirty="0" err="1"/>
              <a:t>makefile</a:t>
            </a:r>
            <a:endParaRPr lang="en-US" sz="2000" i="1" dirty="0"/>
          </a:p>
        </p:txBody>
      </p:sp>
      <p:cxnSp>
        <p:nvCxnSpPr>
          <p:cNvPr id="6" name="Straight Arrow Connector 5"/>
          <p:cNvCxnSpPr>
            <a:stCxn id="3" idx="1"/>
          </p:cNvCxnSpPr>
          <p:nvPr/>
        </p:nvCxnSpPr>
        <p:spPr>
          <a:xfrm flipH="1">
            <a:off x="7841672" y="1508951"/>
            <a:ext cx="768928" cy="5969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27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5589FB-D94A-481C-A7B3-BEFFCF01E9DA}" type="slidenum">
              <a:rPr lang="en-US" altLang="en-US">
                <a:solidFill>
                  <a:srgbClr val="000000"/>
                </a:solidFill>
              </a:rPr>
              <a:pPr/>
              <a:t>8</a:t>
            </a:fld>
            <a:endParaRPr lang="en-US" altLang="en-US">
              <a:solidFill>
                <a:srgbClr val="000000"/>
              </a:solidFill>
            </a:endParaRPr>
          </a:p>
        </p:txBody>
      </p:sp>
      <p:sp>
        <p:nvSpPr>
          <p:cNvPr id="356354" name="Text Box 2"/>
          <p:cNvSpPr txBox="1">
            <a:spLocks noChangeArrowheads="1"/>
          </p:cNvSpPr>
          <p:nvPr/>
        </p:nvSpPr>
        <p:spPr bwMode="auto">
          <a:xfrm>
            <a:off x="1112363" y="811491"/>
            <a:ext cx="808819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~/csc60]40&gt; </a:t>
            </a:r>
            <a:r>
              <a:rPr lang="en-US" altLang="en-US" sz="2400" b="1" dirty="0">
                <a:solidFill>
                  <a:srgbClr val="000000"/>
                </a:solidFill>
              </a:rPr>
              <a:t>make</a:t>
            </a:r>
          </a:p>
          <a:p>
            <a:pPr fontAlgn="base">
              <a:spcBef>
                <a:spcPct val="0"/>
              </a:spcBef>
              <a:spcAft>
                <a:spcPct val="0"/>
              </a:spcAft>
            </a:pPr>
            <a:r>
              <a:rPr lang="en-US" altLang="en-US" sz="2400" dirty="0">
                <a:solidFill>
                  <a:srgbClr val="000000"/>
                </a:solidFill>
              </a:rPr>
              <a:t>make: `power' is up to date.</a:t>
            </a: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~/csc60]41&gt;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i="1" dirty="0">
                <a:solidFill>
                  <a:srgbClr val="000000"/>
                </a:solidFill>
              </a:rPr>
              <a:t>	Use touch to alter the dates to force recompilation</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~/csc60]44&gt; </a:t>
            </a:r>
            <a:r>
              <a:rPr lang="en-US" altLang="en-US" sz="2400" b="1" dirty="0">
                <a:solidFill>
                  <a:srgbClr val="000000"/>
                </a:solidFill>
              </a:rPr>
              <a:t>touch </a:t>
            </a:r>
            <a:r>
              <a:rPr lang="en-US" altLang="en-US" sz="2400" b="1" dirty="0" err="1">
                <a:solidFill>
                  <a:srgbClr val="000000"/>
                </a:solidFill>
              </a:rPr>
              <a:t>power.c</a:t>
            </a:r>
            <a:endParaRPr lang="en-US" altLang="en-US" sz="2400" b="1" dirty="0">
              <a:solidFill>
                <a:srgbClr val="000000"/>
              </a:solidFill>
            </a:endParaRP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~/csc60]45&gt; </a:t>
            </a:r>
            <a:r>
              <a:rPr lang="en-US" altLang="en-US" sz="2400" b="1" dirty="0">
                <a:solidFill>
                  <a:srgbClr val="000000"/>
                </a:solidFill>
              </a:rPr>
              <a:t>make</a:t>
            </a:r>
          </a:p>
          <a:p>
            <a:pPr fontAlgn="base">
              <a:spcBef>
                <a:spcPct val="0"/>
              </a:spcBef>
              <a:spcAft>
                <a:spcPct val="0"/>
              </a:spcAft>
            </a:pPr>
            <a:r>
              <a:rPr lang="en-US" altLang="en-US" sz="2400" dirty="0" err="1">
                <a:solidFill>
                  <a:srgbClr val="000000"/>
                </a:solidFill>
              </a:rPr>
              <a:t>gcc</a:t>
            </a:r>
            <a:r>
              <a:rPr lang="en-US" altLang="en-US" sz="2400" dirty="0">
                <a:solidFill>
                  <a:srgbClr val="000000"/>
                </a:solidFill>
              </a:rPr>
              <a:t> </a:t>
            </a:r>
            <a:r>
              <a:rPr lang="en-US" altLang="en-US" sz="2400" dirty="0" err="1">
                <a:solidFill>
                  <a:srgbClr val="000000"/>
                </a:solidFill>
              </a:rPr>
              <a:t>power.c</a:t>
            </a:r>
            <a:r>
              <a:rPr lang="en-US" altLang="en-US" sz="2400" dirty="0">
                <a:solidFill>
                  <a:srgbClr val="000000"/>
                </a:solidFill>
              </a:rPr>
              <a:t> -o power -lm</a:t>
            </a: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~/csc60]46&gt;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83447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2"/>
          </p:nvPr>
        </p:nvSpPr>
        <p:spPr/>
        <p:txBody>
          <a:bodyPr/>
          <a:lstStyle/>
          <a:p>
            <a:fld id="{711E8CC7-0D77-4DB6-855B-D038EAB90E76}" type="slidenum">
              <a:rPr lang="en-US" altLang="en-US">
                <a:solidFill>
                  <a:srgbClr val="000000"/>
                </a:solidFill>
              </a:rPr>
              <a:pPr/>
              <a:t>9</a:t>
            </a:fld>
            <a:endParaRPr lang="en-US" altLang="en-US">
              <a:solidFill>
                <a:srgbClr val="000000"/>
              </a:solidFill>
            </a:endParaRPr>
          </a:p>
        </p:txBody>
      </p:sp>
      <p:sp>
        <p:nvSpPr>
          <p:cNvPr id="385026" name="Text Box 2"/>
          <p:cNvSpPr txBox="1">
            <a:spLocks noChangeArrowheads="1"/>
          </p:cNvSpPr>
          <p:nvPr/>
        </p:nvSpPr>
        <p:spPr bwMode="auto">
          <a:xfrm>
            <a:off x="2667000" y="2396342"/>
            <a:ext cx="670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000" dirty="0">
                <a:solidFill>
                  <a:srgbClr val="000000"/>
                </a:solidFill>
              </a:rPr>
              <a:t>			</a:t>
            </a:r>
            <a:r>
              <a:rPr lang="en-US" altLang="en-US" sz="2400" dirty="0">
                <a:solidFill>
                  <a:srgbClr val="000000"/>
                </a:solidFill>
              </a:rPr>
              <a:t>power2</a:t>
            </a:r>
          </a:p>
          <a:p>
            <a:pPr fontAlgn="base">
              <a:spcBef>
                <a:spcPct val="0"/>
              </a:spcBef>
              <a:spcAft>
                <a:spcPct val="0"/>
              </a:spcAft>
            </a:pPr>
            <a:endParaRPr lang="en-US" altLang="en-US" sz="20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r>
              <a:rPr lang="en-US" altLang="en-US" sz="2000" dirty="0">
                <a:solidFill>
                  <a:srgbClr val="000000"/>
                </a:solidFill>
              </a:rPr>
              <a:t>	</a:t>
            </a:r>
            <a:r>
              <a:rPr lang="en-US" altLang="en-US" sz="2400" dirty="0" err="1">
                <a:solidFill>
                  <a:srgbClr val="000000"/>
                </a:solidFill>
              </a:rPr>
              <a:t>power.o</a:t>
            </a:r>
            <a:r>
              <a:rPr lang="en-US" altLang="en-US" sz="2400" dirty="0">
                <a:solidFill>
                  <a:srgbClr val="000000"/>
                </a:solidFill>
              </a:rPr>
              <a:t>	</a:t>
            </a:r>
            <a:r>
              <a:rPr lang="en-US" altLang="en-US" sz="2000" dirty="0">
                <a:solidFill>
                  <a:srgbClr val="000000"/>
                </a:solidFill>
              </a:rPr>
              <a:t>		</a:t>
            </a:r>
            <a:r>
              <a:rPr lang="en-US" altLang="en-US" sz="2400" dirty="0" err="1">
                <a:solidFill>
                  <a:srgbClr val="000000"/>
                </a:solidFill>
              </a:rPr>
              <a:t>compute.o</a:t>
            </a:r>
            <a:endParaRPr lang="en-US" altLang="en-US" sz="24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r>
              <a:rPr lang="en-US" altLang="en-US" sz="2000" dirty="0">
                <a:solidFill>
                  <a:srgbClr val="000000"/>
                </a:solidFill>
              </a:rPr>
              <a:t>	</a:t>
            </a:r>
            <a:r>
              <a:rPr lang="en-US" altLang="en-US" sz="2400" dirty="0" err="1">
                <a:solidFill>
                  <a:srgbClr val="000000"/>
                </a:solidFill>
              </a:rPr>
              <a:t>power.c</a:t>
            </a:r>
            <a:r>
              <a:rPr lang="en-US" altLang="en-US" sz="2400" dirty="0">
                <a:solidFill>
                  <a:srgbClr val="000000"/>
                </a:solidFill>
              </a:rPr>
              <a:t>	</a:t>
            </a:r>
            <a:r>
              <a:rPr lang="en-US" altLang="en-US" sz="2000" dirty="0">
                <a:solidFill>
                  <a:srgbClr val="000000"/>
                </a:solidFill>
              </a:rPr>
              <a:t>	        	</a:t>
            </a:r>
            <a:r>
              <a:rPr lang="en-US" altLang="en-US" sz="2400" dirty="0" err="1">
                <a:solidFill>
                  <a:srgbClr val="000000"/>
                </a:solidFill>
              </a:rPr>
              <a:t>compute.c</a:t>
            </a:r>
            <a:endParaRPr lang="en-US" altLang="en-US" sz="2400" dirty="0">
              <a:solidFill>
                <a:srgbClr val="000000"/>
              </a:solidFill>
            </a:endParaRPr>
          </a:p>
          <a:p>
            <a:pPr fontAlgn="base">
              <a:spcBef>
                <a:spcPct val="0"/>
              </a:spcBef>
              <a:spcAft>
                <a:spcPct val="0"/>
              </a:spcAft>
            </a:pPr>
            <a:r>
              <a:rPr lang="en-US" altLang="en-US" sz="2000" dirty="0">
                <a:solidFill>
                  <a:srgbClr val="000000"/>
                </a:solidFill>
              </a:rPr>
              <a:t>	</a:t>
            </a:r>
          </a:p>
        </p:txBody>
      </p:sp>
      <p:sp>
        <p:nvSpPr>
          <p:cNvPr id="385027" name="Oval 3"/>
          <p:cNvSpPr>
            <a:spLocks noChangeArrowheads="1"/>
          </p:cNvSpPr>
          <p:nvPr/>
        </p:nvSpPr>
        <p:spPr bwMode="auto">
          <a:xfrm>
            <a:off x="5257800" y="2318949"/>
            <a:ext cx="15240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000">
              <a:solidFill>
                <a:srgbClr val="000000"/>
              </a:solidFill>
            </a:endParaRPr>
          </a:p>
        </p:txBody>
      </p:sp>
      <p:sp>
        <p:nvSpPr>
          <p:cNvPr id="385028" name="Oval 4"/>
          <p:cNvSpPr>
            <a:spLocks noChangeArrowheads="1"/>
          </p:cNvSpPr>
          <p:nvPr/>
        </p:nvSpPr>
        <p:spPr bwMode="auto">
          <a:xfrm>
            <a:off x="3429000" y="3970356"/>
            <a:ext cx="15240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000">
              <a:solidFill>
                <a:srgbClr val="000000"/>
              </a:solidFill>
            </a:endParaRPr>
          </a:p>
        </p:txBody>
      </p:sp>
      <p:sp>
        <p:nvSpPr>
          <p:cNvPr id="385029" name="Oval 5"/>
          <p:cNvSpPr>
            <a:spLocks noChangeArrowheads="1"/>
          </p:cNvSpPr>
          <p:nvPr/>
        </p:nvSpPr>
        <p:spPr bwMode="auto">
          <a:xfrm>
            <a:off x="3346579" y="5513813"/>
            <a:ext cx="15240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000">
              <a:solidFill>
                <a:srgbClr val="000000"/>
              </a:solidFill>
            </a:endParaRPr>
          </a:p>
        </p:txBody>
      </p:sp>
      <p:sp>
        <p:nvSpPr>
          <p:cNvPr id="385030" name="Oval 6"/>
          <p:cNvSpPr>
            <a:spLocks noChangeArrowheads="1"/>
          </p:cNvSpPr>
          <p:nvPr/>
        </p:nvSpPr>
        <p:spPr bwMode="auto">
          <a:xfrm>
            <a:off x="7238999" y="3914655"/>
            <a:ext cx="15240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000">
              <a:solidFill>
                <a:srgbClr val="000000"/>
              </a:solidFill>
            </a:endParaRPr>
          </a:p>
        </p:txBody>
      </p:sp>
      <p:sp>
        <p:nvSpPr>
          <p:cNvPr id="385031" name="Oval 7"/>
          <p:cNvSpPr>
            <a:spLocks noChangeArrowheads="1"/>
          </p:cNvSpPr>
          <p:nvPr/>
        </p:nvSpPr>
        <p:spPr bwMode="auto">
          <a:xfrm>
            <a:off x="7238999" y="5513813"/>
            <a:ext cx="15240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000">
              <a:solidFill>
                <a:srgbClr val="000000"/>
              </a:solidFill>
            </a:endParaRPr>
          </a:p>
        </p:txBody>
      </p:sp>
      <p:sp>
        <p:nvSpPr>
          <p:cNvPr id="385032" name="Line 8"/>
          <p:cNvSpPr>
            <a:spLocks noChangeShapeType="1"/>
          </p:cNvSpPr>
          <p:nvPr/>
        </p:nvSpPr>
        <p:spPr bwMode="auto">
          <a:xfrm>
            <a:off x="4229100" y="3460565"/>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85034" name="Line 10"/>
          <p:cNvSpPr>
            <a:spLocks noChangeShapeType="1"/>
          </p:cNvSpPr>
          <p:nvPr/>
        </p:nvSpPr>
        <p:spPr bwMode="auto">
          <a:xfrm>
            <a:off x="6019800" y="3004748"/>
            <a:ext cx="0" cy="4527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85035" name="Line 11"/>
          <p:cNvSpPr>
            <a:spLocks noChangeShapeType="1"/>
          </p:cNvSpPr>
          <p:nvPr/>
        </p:nvSpPr>
        <p:spPr bwMode="auto">
          <a:xfrm>
            <a:off x="4260980" y="3513156"/>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dirty="0">
              <a:solidFill>
                <a:srgbClr val="000000"/>
              </a:solidFill>
            </a:endParaRPr>
          </a:p>
        </p:txBody>
      </p:sp>
      <p:sp>
        <p:nvSpPr>
          <p:cNvPr id="385038" name="Line 14"/>
          <p:cNvSpPr>
            <a:spLocks noChangeShapeType="1"/>
          </p:cNvSpPr>
          <p:nvPr/>
        </p:nvSpPr>
        <p:spPr bwMode="auto">
          <a:xfrm>
            <a:off x="4267200" y="4656156"/>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85040" name="Line 16"/>
          <p:cNvSpPr>
            <a:spLocks noChangeShapeType="1"/>
          </p:cNvSpPr>
          <p:nvPr/>
        </p:nvSpPr>
        <p:spPr bwMode="auto">
          <a:xfrm>
            <a:off x="7977672" y="345745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85041" name="Line 17"/>
          <p:cNvSpPr>
            <a:spLocks noChangeShapeType="1"/>
          </p:cNvSpPr>
          <p:nvPr/>
        </p:nvSpPr>
        <p:spPr bwMode="auto">
          <a:xfrm flipH="1">
            <a:off x="8000999" y="4594747"/>
            <a:ext cx="1" cy="9144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2" name="TextBox 1"/>
          <p:cNvSpPr txBox="1"/>
          <p:nvPr/>
        </p:nvSpPr>
        <p:spPr>
          <a:xfrm>
            <a:off x="1064554" y="733564"/>
            <a:ext cx="9702971" cy="523220"/>
          </a:xfrm>
          <a:prstGeom prst="rect">
            <a:avLst/>
          </a:prstGeom>
          <a:noFill/>
        </p:spPr>
        <p:txBody>
          <a:bodyPr wrap="square" rtlCol="0">
            <a:spAutoFit/>
          </a:bodyPr>
          <a:lstStyle/>
          <a:p>
            <a:r>
              <a:rPr lang="en-US" sz="2800" dirty="0"/>
              <a:t>Dependency Chart: </a:t>
            </a:r>
            <a:r>
              <a:rPr lang="en-US" altLang="en-US" sz="2800" i="1" dirty="0">
                <a:solidFill>
                  <a:srgbClr val="000000"/>
                </a:solidFill>
              </a:rPr>
              <a:t>Alter </a:t>
            </a:r>
            <a:r>
              <a:rPr lang="en-US" altLang="en-US" sz="2800" b="1" i="1" dirty="0">
                <a:solidFill>
                  <a:srgbClr val="000000"/>
                </a:solidFill>
              </a:rPr>
              <a:t>power</a:t>
            </a:r>
            <a:r>
              <a:rPr lang="en-US" altLang="en-US" sz="2800" i="1" dirty="0">
                <a:solidFill>
                  <a:srgbClr val="000000"/>
                </a:solidFill>
              </a:rPr>
              <a:t> so it is in </a:t>
            </a:r>
            <a:r>
              <a:rPr lang="en-US" altLang="en-US" sz="2800" i="1" u="sng" dirty="0">
                <a:solidFill>
                  <a:srgbClr val="000000"/>
                </a:solidFill>
              </a:rPr>
              <a:t>two</a:t>
            </a:r>
            <a:r>
              <a:rPr lang="en-US" altLang="en-US" sz="2800" i="1" dirty="0">
                <a:solidFill>
                  <a:srgbClr val="000000"/>
                </a:solidFill>
              </a:rPr>
              <a:t> functions, two files. </a:t>
            </a:r>
            <a:endParaRPr lang="en-US" sz="2800" dirty="0"/>
          </a:p>
        </p:txBody>
      </p:sp>
    </p:spTree>
    <p:extLst>
      <p:ext uri="{BB962C8B-B14F-4D97-AF65-F5344CB8AC3E}">
        <p14:creationId xmlns:p14="http://schemas.microsoft.com/office/powerpoint/2010/main" val="133856510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12735</TotalTime>
  <Words>3089</Words>
  <Application>Microsoft Office PowerPoint</Application>
  <PresentationFormat>Widescreen</PresentationFormat>
  <Paragraphs>475</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Courier New</vt:lpstr>
      <vt:lpstr>Symbol</vt:lpstr>
      <vt:lpstr>Times New Roman</vt:lpstr>
      <vt:lpstr>Wingdings</vt:lpstr>
      <vt:lpstr>1_Office Theme</vt:lpstr>
      <vt:lpstr> 5_UNIX  The make Tool/Command</vt:lpstr>
      <vt:lpstr>PowerPoint Presentation</vt:lpstr>
      <vt:lpstr>PowerPoint Presentation</vt:lpstr>
      <vt:lpstr>A simple code file &amp; its make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Another Example</vt:lpstr>
      <vt:lpstr>PowerPoint Presentation</vt:lpstr>
      <vt:lpstr>PowerPoint Presentation</vt:lpstr>
      <vt:lpstr>PowerPoint Presentation</vt:lpstr>
      <vt:lpstr>PowerPoint Presentation</vt:lpstr>
      <vt:lpstr>PowerPoint Presentation</vt:lpstr>
      <vt:lpstr>Written Step-by-Step Assistance  to Create a Makefile</vt:lpstr>
      <vt:lpstr>PowerPoint Presentation</vt:lpstr>
      <vt:lpstr>PowerPoint Presentation</vt:lpstr>
      <vt:lpstr>PowerPoint Presentation</vt:lpstr>
      <vt:lpstr>A more complicated example</vt:lpstr>
      <vt:lpstr>PowerPoint Presentation</vt:lpstr>
      <vt:lpstr>PowerPoint Presentation</vt:lpstr>
      <vt:lpstr>PowerPoint Presentation</vt:lpstr>
      <vt:lpstr>PowerPoint Presentation</vt:lpstr>
      <vt:lpstr>PowerPoint Presentation</vt:lpstr>
      <vt:lpstr>What is profiling?</vt:lpstr>
      <vt:lpstr>PowerPoint Presentation</vt:lpstr>
      <vt:lpstr>PowerPoint Presentation</vt:lpstr>
      <vt:lpstr>PowerPoint Presentation</vt:lpstr>
      <vt:lpstr>PowerPoint Presentation</vt:lpstr>
      <vt:lpstr>PowerPoint Presentation</vt:lpstr>
      <vt:lpstr>More Details about make</vt:lpstr>
      <vt:lpstr>PowerPoint Presentation</vt:lpstr>
      <vt:lpstr>PowerPoint Presentation</vt:lpstr>
      <vt:lpstr> 5_UNIX  The make Tool/Command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Ruthann Biel</dc:creator>
  <cp:lastModifiedBy>Biel, Ruthann</cp:lastModifiedBy>
  <cp:revision>84</cp:revision>
  <cp:lastPrinted>2018-09-21T16:24:06Z</cp:lastPrinted>
  <dcterms:created xsi:type="dcterms:W3CDTF">2016-03-10T01:40:44Z</dcterms:created>
  <dcterms:modified xsi:type="dcterms:W3CDTF">2023-02-27T20:52:26Z</dcterms:modified>
</cp:coreProperties>
</file>