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89" r:id="rId1"/>
  </p:sldMasterIdLst>
  <p:notesMasterIdLst>
    <p:notesMasterId r:id="rId49"/>
  </p:notesMasterIdLst>
  <p:handoutMasterIdLst>
    <p:handoutMasterId r:id="rId50"/>
  </p:handoutMasterIdLst>
  <p:sldIdLst>
    <p:sldId id="333" r:id="rId2"/>
    <p:sldId id="354" r:id="rId3"/>
    <p:sldId id="346" r:id="rId4"/>
    <p:sldId id="339" r:id="rId5"/>
    <p:sldId id="340" r:id="rId6"/>
    <p:sldId id="259" r:id="rId7"/>
    <p:sldId id="338" r:id="rId8"/>
    <p:sldId id="353" r:id="rId9"/>
    <p:sldId id="341" r:id="rId10"/>
    <p:sldId id="262" r:id="rId11"/>
    <p:sldId id="306" r:id="rId12"/>
    <p:sldId id="263" r:id="rId13"/>
    <p:sldId id="264" r:id="rId14"/>
    <p:sldId id="265" r:id="rId15"/>
    <p:sldId id="266" r:id="rId16"/>
    <p:sldId id="267" r:id="rId17"/>
    <p:sldId id="343" r:id="rId18"/>
    <p:sldId id="269" r:id="rId19"/>
    <p:sldId id="344" r:id="rId20"/>
    <p:sldId id="345" r:id="rId21"/>
    <p:sldId id="359" r:id="rId22"/>
    <p:sldId id="271" r:id="rId23"/>
    <p:sldId id="272" r:id="rId24"/>
    <p:sldId id="347" r:id="rId25"/>
    <p:sldId id="355" r:id="rId26"/>
    <p:sldId id="273" r:id="rId27"/>
    <p:sldId id="274" r:id="rId28"/>
    <p:sldId id="275" r:id="rId29"/>
    <p:sldId id="348" r:id="rId30"/>
    <p:sldId id="349" r:id="rId31"/>
    <p:sldId id="350" r:id="rId32"/>
    <p:sldId id="356" r:id="rId33"/>
    <p:sldId id="351" r:id="rId34"/>
    <p:sldId id="357" r:id="rId35"/>
    <p:sldId id="358" r:id="rId36"/>
    <p:sldId id="323" r:id="rId37"/>
    <p:sldId id="285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328" r:id="rId47"/>
    <p:sldId id="352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792" autoAdjust="0"/>
  </p:normalViewPr>
  <p:slideViewPr>
    <p:cSldViewPr>
      <p:cViewPr varScale="1">
        <p:scale>
          <a:sx n="80" d="100"/>
          <a:sy n="80" d="100"/>
        </p:scale>
        <p:origin x="1550" y="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C4FEF2CD-8C2D-4B07-954F-21A206354B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098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DDB5F9C3-A8B4-4C12-B95E-0093FBE83B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462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B5F9C3-A8B4-4C12-B95E-0093FBE83B2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969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6BE9C98F-01D5-4F9D-9591-2ED9324AFC32}" type="slidenum">
              <a:rPr lang="en-US" altLang="en-US" sz="1200" smtClean="0">
                <a:latin typeface="Trebuchet MS" panose="020B0603020202020204" pitchFamily="34" charset="0"/>
              </a:rPr>
              <a:pPr/>
              <a:t>14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52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152EE263-CF3D-41FA-A35D-61DEF87ADB02}" type="slidenum">
              <a:rPr lang="en-US" altLang="en-US" sz="1200" smtClean="0">
                <a:latin typeface="Trebuchet MS" panose="020B0603020202020204" pitchFamily="34" charset="0"/>
              </a:rPr>
              <a:pPr/>
              <a:t>15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176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593E4C8A-9DBE-4E7F-A577-61CDCF8E1794}" type="slidenum">
              <a:rPr lang="en-US" altLang="en-US" sz="1200" smtClean="0">
                <a:latin typeface="Trebuchet MS" panose="020B0603020202020204" pitchFamily="34" charset="0"/>
              </a:rPr>
              <a:pPr/>
              <a:t>16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985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offset can be negative. also, you can seek past the end. if you then write, file will be extended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B11ACB13-9493-4C35-94EE-4C70C7649FE4}" type="slidenum">
              <a:rPr lang="en-US" altLang="en-US" sz="1200" smtClean="0">
                <a:latin typeface="Trebuchet MS" panose="020B0603020202020204" pitchFamily="34" charset="0"/>
              </a:rPr>
              <a:pPr/>
              <a:t>18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529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Diagram</a:t>
            </a:r>
            <a:r>
              <a:rPr lang="en-US" baseline="0" dirty="0"/>
              <a:t> on page 82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5F9C3-A8B4-4C12-B95E-0093FBE83B27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843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7B16F3B8-3744-4651-93F2-B593F55E3221}" type="slidenum">
              <a:rPr lang="en-US" altLang="en-US" sz="1200" smtClean="0">
                <a:latin typeface="Trebuchet MS" panose="020B0603020202020204" pitchFamily="34" charset="0"/>
              </a:rPr>
              <a:pPr/>
              <a:t>26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TestCopy</a:t>
            </a:r>
            <a:r>
              <a:rPr lang="en-US" dirty="0"/>
              <a:t>/</a:t>
            </a:r>
            <a:r>
              <a:rPr lang="en-US" dirty="0" err="1"/>
              <a:t>mycopy</a:t>
            </a:r>
            <a:endParaRPr lang="en-US" dirty="0"/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838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642A0814-5961-4712-9D0D-5F455539A148}" type="slidenum">
              <a:rPr lang="en-US" altLang="en-US" sz="1200" smtClean="0">
                <a:latin typeface="Trebuchet MS" panose="020B0603020202020204" pitchFamily="34" charset="0"/>
              </a:rPr>
              <a:pPr/>
              <a:t>27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99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C668535A-443F-4A2E-956E-9BED8996FDE9}" type="slidenum">
              <a:rPr lang="en-US" altLang="en-US" sz="1200" smtClean="0">
                <a:latin typeface="Trebuchet MS" panose="020B0603020202020204" pitchFamily="34" charset="0"/>
              </a:rPr>
              <a:pPr/>
              <a:t>28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270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TestCopy</a:t>
            </a:r>
            <a:r>
              <a:rPr lang="en-US" dirty="0"/>
              <a:t>/</a:t>
            </a:r>
            <a:r>
              <a:rPr lang="en-US" dirty="0" err="1"/>
              <a:t>mycopy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5F9C3-A8B4-4C12-B95E-0093FBE83B27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400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TestCopy</a:t>
            </a:r>
            <a:r>
              <a:rPr lang="en-US" dirty="0"/>
              <a:t>/</a:t>
            </a:r>
            <a:r>
              <a:rPr lang="en-US" dirty="0" err="1"/>
              <a:t>mycopy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5F9C3-A8B4-4C12-B95E-0093FBE83B27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88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6CA811CE-01C3-400C-B48D-84B4FAD4691D}" type="slidenum">
              <a:rPr lang="en-US" altLang="en-US" sz="1200" smtClean="0">
                <a:latin typeface="Trebuchet MS" panose="020B0603020202020204" pitchFamily="34" charset="0"/>
              </a:rPr>
              <a:pPr/>
              <a:t>3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4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TestCopy</a:t>
            </a:r>
            <a:r>
              <a:rPr lang="en-US" dirty="0"/>
              <a:t>/</a:t>
            </a:r>
            <a:r>
              <a:rPr lang="en-US" dirty="0" err="1"/>
              <a:t>mycopy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B5F9C3-A8B4-4C12-B95E-0093FBE83B2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465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TestCopy</a:t>
            </a:r>
            <a:r>
              <a:rPr lang="en-US" dirty="0"/>
              <a:t>/</a:t>
            </a:r>
            <a:r>
              <a:rPr lang="en-US" dirty="0" err="1"/>
              <a:t>mycopy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B5F9C3-A8B4-4C12-B95E-0093FBE83B2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077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csc60/Cl</a:t>
            </a:r>
          </a:p>
          <a:p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TestCopy</a:t>
            </a:r>
            <a:r>
              <a:rPr lang="en-US" dirty="0"/>
              <a:t>/</a:t>
            </a:r>
            <a:r>
              <a:rPr lang="en-US" dirty="0" err="1"/>
              <a:t>mycopy</a:t>
            </a:r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mycopy</a:t>
            </a:r>
            <a:r>
              <a:rPr lang="en-US" dirty="0"/>
              <a:t> test.dat my.dat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B5F9C3-A8B4-4C12-B95E-0093FBE83B2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497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csc60/Cl</a:t>
            </a:r>
          </a:p>
          <a:p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TestCopy</a:t>
            </a:r>
            <a:r>
              <a:rPr lang="en-US" dirty="0"/>
              <a:t>/</a:t>
            </a:r>
            <a:r>
              <a:rPr lang="en-US" dirty="0" err="1"/>
              <a:t>mycopy</a:t>
            </a:r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mycopy</a:t>
            </a:r>
            <a:r>
              <a:rPr lang="en-US" dirty="0"/>
              <a:t> test.dat my.dat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B5F9C3-A8B4-4C12-B95E-0093FBE83B2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3501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7D6D6E46-1BB9-4C6A-A606-BB150448E0B6}" type="slidenum">
              <a:rPr lang="en-US" altLang="en-US" sz="1200" smtClean="0">
                <a:latin typeface="Trebuchet MS" panose="020B0603020202020204" pitchFamily="34" charset="0"/>
              </a:rPr>
              <a:pPr/>
              <a:t>39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58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89C084C6-87BF-4D0C-BF6B-6B9DBDDAC533}" type="slidenum">
              <a:rPr lang="en-US" altLang="en-US" sz="1200" smtClean="0">
                <a:latin typeface="Trebuchet MS" panose="020B0603020202020204" pitchFamily="34" charset="0"/>
              </a:rPr>
              <a:pPr/>
              <a:t>40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924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527F42BF-A352-418D-8B29-7F765649EBFF}" type="slidenum">
              <a:rPr lang="en-US" altLang="en-US" sz="1200" smtClean="0">
                <a:latin typeface="Trebuchet MS" panose="020B0603020202020204" pitchFamily="34" charset="0"/>
              </a:rPr>
              <a:pPr/>
              <a:t>41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5092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7434C5CE-5E4A-4776-8C81-DEB74B3A0D61}" type="slidenum">
              <a:rPr lang="en-US" altLang="en-US" sz="1200" smtClean="0">
                <a:latin typeface="Trebuchet MS" panose="020B0603020202020204" pitchFamily="34" charset="0"/>
              </a:rPr>
              <a:pPr/>
              <a:t>42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566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CB416D21-05AF-4599-83F7-68E16043CFE7}" type="slidenum">
              <a:rPr lang="en-US" altLang="en-US" sz="1200" smtClean="0">
                <a:latin typeface="Trebuchet MS" panose="020B0603020202020204" pitchFamily="34" charset="0"/>
              </a:rPr>
              <a:pPr/>
              <a:t>43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661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2452A783-58EA-4136-9CF2-13A6D819C937}" type="slidenum">
              <a:rPr lang="en-US" altLang="en-US" sz="1200" smtClean="0">
                <a:latin typeface="Trebuchet MS" panose="020B0603020202020204" pitchFamily="34" charset="0"/>
              </a:rPr>
              <a:pPr/>
              <a:t>45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204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3E1140D8-0FB9-40FA-B5E4-152D62FFCDA5}" type="slidenum">
              <a:rPr lang="en-US" altLang="en-US" sz="1200" smtClean="0">
                <a:latin typeface="Trebuchet MS" panose="020B0603020202020204" pitchFamily="34" charset="0"/>
              </a:rPr>
              <a:pPr/>
              <a:t>6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5333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</a:rPr>
              <a:t>Process A (PA): fd1 &amp; fd20 share same file description (entry 23).  This is due to dup/dup2 or </a:t>
            </a:r>
            <a:r>
              <a:rPr lang="en-US" altLang="en-US" dirty="0" err="1">
                <a:latin typeface="Times New Roman" panose="02020603050405020304" pitchFamily="18" charset="0"/>
              </a:rPr>
              <a:t>fcntl</a:t>
            </a:r>
            <a:r>
              <a:rPr lang="en-US" altLang="en-US" dirty="0">
                <a:latin typeface="Times New Roman" panose="02020603050405020304" pitchFamily="18" charset="0"/>
              </a:rPr>
              <a:t> calls.</a:t>
            </a:r>
          </a:p>
          <a:p>
            <a:pPr marL="228600" indent="-228600">
              <a:buFontTx/>
              <a:buAutoNum type="arabicPeriod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</a:rPr>
              <a:t>Process A (PA) &amp; Process B:  fd2 (PA) and fd3 (PB) share the same file description (entry 73). This is due to a fork. </a:t>
            </a:r>
          </a:p>
          <a:p>
            <a:pPr marL="228600" indent="-228600">
              <a:buFontTx/>
              <a:buAutoNum type="arabicPeriod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</a:rPr>
              <a:t>Process A &amp; Process B: fd0 (PA) and fd3 share the same </a:t>
            </a:r>
            <a:r>
              <a:rPr lang="en-US" altLang="en-US" dirty="0" err="1">
                <a:latin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</a:rPr>
              <a:t>-node (1976). This is due that the two processes independently call open with the same filename.</a:t>
            </a: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A474EDC2-ADEA-45DD-A4F5-F74AE7E510EE}" type="slidenum">
              <a:rPr lang="en-US" altLang="en-US" sz="1200" smtClean="0">
                <a:solidFill>
                  <a:srgbClr val="000000"/>
                </a:solidFill>
                <a:latin typeface="Trebuchet MS" panose="020B0603020202020204" pitchFamily="34" charset="0"/>
              </a:rPr>
              <a:pPr/>
              <a:t>46</a:t>
            </a:fld>
            <a:endParaRPr lang="en-US" altLang="en-US" sz="12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581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A911400E-B53A-4181-B0F0-87A64B05E89A}" type="slidenum">
              <a:rPr lang="en-US" altLang="en-US" sz="1200" smtClean="0">
                <a:latin typeface="Trebuchet MS" panose="020B0603020202020204" pitchFamily="34" charset="0"/>
              </a:rPr>
              <a:pPr/>
              <a:t>7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53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A911400E-B53A-4181-B0F0-87A64B05E89A}" type="slidenum">
              <a:rPr lang="en-US" altLang="en-US" sz="1200" smtClean="0">
                <a:latin typeface="Trebuchet MS" panose="020B0603020202020204" pitchFamily="34" charset="0"/>
              </a:rPr>
              <a:pPr/>
              <a:t>9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253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3856E39C-0698-47BD-BEF0-A91B226603C1}" type="slidenum">
              <a:rPr lang="en-US" altLang="en-US" sz="1200" smtClean="0">
                <a:latin typeface="Trebuchet MS" panose="020B0603020202020204" pitchFamily="34" charset="0"/>
              </a:rPr>
              <a:pPr/>
              <a:t>10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2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5150" y="946150"/>
            <a:ext cx="4324350" cy="3243263"/>
          </a:xfrm>
          <a:solidFill>
            <a:srgbClr val="FFFFFF"/>
          </a:solidFill>
          <a:ln/>
        </p:spPr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4503738"/>
            <a:ext cx="5562600" cy="35988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317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C96815C9-5692-47B5-887A-A03AD612F4D3}" type="slidenum">
              <a:rPr lang="en-US" altLang="en-US" sz="1200" smtClean="0">
                <a:latin typeface="Trebuchet MS" panose="020B0603020202020204" pitchFamily="34" charset="0"/>
              </a:rPr>
              <a:pPr/>
              <a:t>12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39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3EEE223E-6DE9-4128-82AD-8AC57FC12EDE}" type="slidenum">
              <a:rPr lang="en-US" altLang="en-US" sz="1200" smtClean="0">
                <a:latin typeface="Trebuchet MS" panose="020B0603020202020204" pitchFamily="34" charset="0"/>
              </a:rPr>
              <a:pPr/>
              <a:t>13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 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5" indent="0" algn="ctr">
              <a:buNone/>
              <a:defRPr sz="1499"/>
            </a:lvl2pPr>
            <a:lvl3pPr marL="685729" indent="0" algn="ctr">
              <a:buNone/>
              <a:defRPr sz="1350"/>
            </a:lvl3pPr>
            <a:lvl4pPr marL="1028593" indent="0" algn="ctr">
              <a:buNone/>
              <a:defRPr sz="1200"/>
            </a:lvl4pPr>
            <a:lvl5pPr marL="1371458" indent="0" algn="ctr">
              <a:buNone/>
              <a:defRPr sz="1200"/>
            </a:lvl5pPr>
            <a:lvl6pPr marL="1714322" indent="0" algn="ctr">
              <a:buNone/>
              <a:defRPr sz="1200"/>
            </a:lvl6pPr>
            <a:lvl7pPr marL="2057187" indent="0" algn="ctr">
              <a:buNone/>
              <a:defRPr sz="1200"/>
            </a:lvl7pPr>
            <a:lvl8pPr marL="2400051" indent="0" algn="ctr">
              <a:buNone/>
              <a:defRPr sz="1200"/>
            </a:lvl8pPr>
            <a:lvl9pPr marL="274291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fld id="{B3CAFF67-6B97-4A19-9413-6CC77AD5CA6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009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5" indent="0">
              <a:buNone/>
              <a:defRPr sz="2100"/>
            </a:lvl2pPr>
            <a:lvl3pPr marL="685729" indent="0">
              <a:buNone/>
              <a:defRPr sz="1800"/>
            </a:lvl3pPr>
            <a:lvl4pPr marL="1028593" indent="0">
              <a:buNone/>
              <a:defRPr sz="1499"/>
            </a:lvl4pPr>
            <a:lvl5pPr marL="1371458" indent="0">
              <a:buNone/>
              <a:defRPr sz="1499"/>
            </a:lvl5pPr>
            <a:lvl6pPr marL="1714322" indent="0">
              <a:buNone/>
              <a:defRPr sz="1499"/>
            </a:lvl6pPr>
            <a:lvl7pPr marL="2057187" indent="0">
              <a:buNone/>
              <a:defRPr sz="1499"/>
            </a:lvl7pPr>
            <a:lvl8pPr marL="2400051" indent="0">
              <a:buNone/>
              <a:defRPr sz="1499"/>
            </a:lvl8pPr>
            <a:lvl9pPr marL="2742915" indent="0">
              <a:buNone/>
              <a:defRPr sz="149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9A0F273-5BE3-4B4F-9458-2CD09E8483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58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EE20897-C9B4-42DE-B53C-43D58C458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011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EEA8D0C-029C-4445-8585-69DC4BBB43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90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134A3DDB-F478-4630-9C1E-A97BEAF523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878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-152399" y="9525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4"/>
            <a:ext cx="8229600" cy="2173287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229101"/>
            <a:ext cx="8229600" cy="2171700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1371600"/>
          </a:xfrm>
          <a:noFill/>
        </p:spPr>
        <p:txBody>
          <a:bodyPr lIns="0" tIns="0" rIns="0" bIns="0">
            <a:normAutofit/>
          </a:bodyPr>
          <a:lstStyle>
            <a:lvl1pPr>
              <a:defRPr sz="3999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400300" y="6400800"/>
            <a:ext cx="4343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1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D6BF93EB-1C27-4463-AB87-A2C24DEC71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4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82042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28775"/>
            <a:ext cx="4013200" cy="4695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628775"/>
            <a:ext cx="4013200" cy="4695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288" y="6453188"/>
            <a:ext cx="1150937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818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9164F-9937-4630-8D08-F5333440C96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558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98">
                <a:cs typeface="+mn-cs"/>
              </a:defRPr>
            </a:lvl1pPr>
          </a:lstStyle>
          <a:p>
            <a:pPr>
              <a:defRPr/>
            </a:pPr>
            <a:fld id="{834F86E5-40C1-4933-B112-558E868C15C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704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99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70">
                <a:cs typeface="+mn-cs"/>
              </a:defRPr>
            </a:lvl1pPr>
          </a:lstStyle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268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5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72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6F6E454-C63B-4691-B3A5-9A6B261691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29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658BE90-D830-4FBF-BCEC-228CA5AC5B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92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B29C562-280F-45F8-B1E5-89B86F4A88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48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E858C5C-53ED-4E76-BFB8-7C2C4C9AED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8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fld id="{8E304357-45BF-4BDC-AA5B-BA45F78139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7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503428C-B9A7-4ADD-9702-9CFC7396CB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98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70C4D5-146F-401C-81D1-003BEB09F3F7}" type="slidenum">
              <a:rPr lang="en-US" altLang="en-US" smtClean="0">
                <a:latin typeface="Arial" panose="020B0604020202020204" pitchFamily="34" charset="0"/>
                <a:ea typeface="+mn-ea"/>
              </a:rPr>
              <a:pPr>
                <a:defRPr/>
              </a:pPr>
              <a:t>‹#›</a:t>
            </a:fld>
            <a:endParaRPr lang="en-US" altLang="en-US" dirty="0"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81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57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90" r:id="rId1"/>
    <p:sldLayoutId id="2147485091" r:id="rId2"/>
    <p:sldLayoutId id="2147485092" r:id="rId3"/>
    <p:sldLayoutId id="2147485093" r:id="rId4"/>
    <p:sldLayoutId id="2147485094" r:id="rId5"/>
    <p:sldLayoutId id="2147485095" r:id="rId6"/>
    <p:sldLayoutId id="2147485096" r:id="rId7"/>
    <p:sldLayoutId id="2147485097" r:id="rId8"/>
    <p:sldLayoutId id="2147485098" r:id="rId9"/>
    <p:sldLayoutId id="2147485099" r:id="rId10"/>
    <p:sldLayoutId id="2147485100" r:id="rId11"/>
    <p:sldLayoutId id="2147485101" r:id="rId12"/>
    <p:sldLayoutId id="2147485102" r:id="rId13"/>
    <p:sldLayoutId id="2147485103" r:id="rId14"/>
    <p:sldLayoutId id="2147485104" r:id="rId15"/>
  </p:sldLayoutIdLst>
  <p:hf hdr="0" ftr="0" dt="0"/>
  <p:txStyles>
    <p:titleStyle>
      <a:lvl1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  <a:lvl2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153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305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458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610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2" indent="-171432" algn="l" defTabSz="685729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1pPr>
      <a:lvl2pPr marL="514297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857161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200025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0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1885755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19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83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48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9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3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8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2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87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51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1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6209" y="2209800"/>
            <a:ext cx="7771584" cy="1469870"/>
          </a:xfrm>
        </p:spPr>
        <p:txBody>
          <a:bodyPr anchor="ctr"/>
          <a:lstStyle/>
          <a:p>
            <a:pPr eaLnBrk="1" hangingPunct="1"/>
            <a:r>
              <a:rPr lang="en-US" altLang="en-US" sz="4399" dirty="0"/>
              <a:t>7-LINUX File I/O Calls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937" y="3886152"/>
            <a:ext cx="6400128" cy="1752416"/>
          </a:xfrm>
        </p:spPr>
        <p:txBody>
          <a:bodyPr/>
          <a:lstStyle/>
          <a:p>
            <a:pPr eaLnBrk="1" hangingPunct="1"/>
            <a:r>
              <a:rPr lang="en-US" sz="3200" dirty="0"/>
              <a:t>Linux Program Interface  </a:t>
            </a:r>
          </a:p>
          <a:p>
            <a:pPr eaLnBrk="1" hangingPunct="1"/>
            <a:r>
              <a:rPr lang="en-US" sz="3200" dirty="0"/>
              <a:t>Chapter 3-4</a:t>
            </a:r>
            <a:endParaRPr lang="en-US" altLang="en-US" sz="3199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BEED7-5B8E-4417-A4E7-E955EBB90AE8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778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8787" cy="1219200"/>
          </a:xfrm>
        </p:spPr>
        <p:txBody>
          <a:bodyPr/>
          <a:lstStyle/>
          <a:p>
            <a:pPr>
              <a:defRPr/>
            </a:pPr>
            <a:r>
              <a:rPr lang="en-US" altLang="en-US" sz="3600" b="1" dirty="0"/>
              <a:t>open</a:t>
            </a:r>
            <a:r>
              <a:rPr lang="en-US" altLang="en-US" sz="3600" dirty="0"/>
              <a:t> call  (3 of 5)   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756920" y="1447800"/>
            <a:ext cx="8064500" cy="4038600"/>
          </a:xfrm>
        </p:spPr>
        <p:txBody>
          <a:bodyPr/>
          <a:lstStyle/>
          <a:p>
            <a:r>
              <a:rPr lang="en-US" altLang="en-US" sz="2400" dirty="0"/>
              <a:t>Flags indicating access type:</a:t>
            </a:r>
          </a:p>
          <a:p>
            <a:pPr lvl="1"/>
            <a:r>
              <a:rPr lang="en-US" altLang="en-US" sz="2400" dirty="0"/>
              <a:t>O_RDONLY : read only</a:t>
            </a:r>
          </a:p>
          <a:p>
            <a:pPr lvl="1"/>
            <a:r>
              <a:rPr lang="en-US" altLang="en-US" sz="2400" dirty="0"/>
              <a:t>O_WRONLY : write only</a:t>
            </a:r>
          </a:p>
          <a:p>
            <a:pPr lvl="1"/>
            <a:r>
              <a:rPr lang="en-US" altLang="en-US" sz="2400" dirty="0"/>
              <a:t>O_RDWR: read/write</a:t>
            </a:r>
          </a:p>
          <a:p>
            <a:pPr lvl="1"/>
            <a:r>
              <a:rPr lang="en-US" altLang="en-US" sz="2400" dirty="0"/>
              <a:t>O_CREAT: create the file if doesn’t exist</a:t>
            </a:r>
          </a:p>
          <a:p>
            <a:pPr lvl="1"/>
            <a:r>
              <a:rPr lang="en-US" altLang="en-US" sz="2400" dirty="0"/>
              <a:t>O_APPEND: write at end</a:t>
            </a:r>
          </a:p>
          <a:p>
            <a:pPr lvl="1"/>
            <a:r>
              <a:rPr lang="en-US" altLang="en-US" sz="2400" dirty="0"/>
              <a:t>O_TRUNC:  Truncate exist file to zero length</a:t>
            </a:r>
          </a:p>
          <a:p>
            <a:pPr lvl="1"/>
            <a:r>
              <a:rPr lang="en-US" altLang="en-US" sz="2400" dirty="0"/>
              <a:t>etc.</a:t>
            </a:r>
          </a:p>
          <a:p>
            <a:r>
              <a:rPr lang="en-US" altLang="en-US" sz="2400" dirty="0"/>
              <a:t>Can also bitwise – inclusive – or  them</a:t>
            </a:r>
          </a:p>
          <a:p>
            <a:pPr lvl="1"/>
            <a:r>
              <a:rPr lang="en-US" altLang="en-US" sz="2400" dirty="0"/>
              <a:t>i.e.   O_WRONLY   |   O_APPEND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b="1" dirty="0"/>
              <a:t>See: Table 4-3 (in LPI, page 74)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F78F3ECA-CD26-434E-984A-CBF67A1C5FB7}"/>
              </a:ext>
            </a:extLst>
          </p:cNvPr>
          <p:cNvSpPr/>
          <p:nvPr/>
        </p:nvSpPr>
        <p:spPr>
          <a:xfrm>
            <a:off x="5181600" y="133351"/>
            <a:ext cx="914400" cy="9144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671513" y="569913"/>
            <a:ext cx="8324850" cy="1144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4" tIns="40819" rIns="91434" bIns="45717" anchor="ctr"/>
          <a:lstStyle/>
          <a:p>
            <a:pPr eaLnBrk="1" hangingPunct="1">
              <a:buSzPct val="100000"/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  <a:defRPr/>
            </a:pPr>
            <a:r>
              <a:rPr lang="en-US" sz="3628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2" charset="0"/>
                <a:ea typeface="+mn-ea"/>
              </a:rPr>
              <a:t>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9438" y="152401"/>
            <a:ext cx="8507412" cy="1143000"/>
          </a:xfrm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r>
              <a:rPr lang="en-US" altLang="en-US" sz="3600" b="1" dirty="0"/>
              <a:t>open </a:t>
            </a:r>
            <a:r>
              <a:rPr lang="en-US" altLang="en-US" sz="3600" dirty="0"/>
              <a:t>call  (4 of 5)   </a:t>
            </a:r>
            <a:endParaRPr lang="en-US" sz="3991" dirty="0"/>
          </a:p>
        </p:txBody>
      </p:sp>
      <p:sp>
        <p:nvSpPr>
          <p:cNvPr id="16388" name="Content Placeholder 3"/>
          <p:cNvSpPr>
            <a:spLocks noGrp="1"/>
          </p:cNvSpPr>
          <p:nvPr>
            <p:ph idx="1"/>
          </p:nvPr>
        </p:nvSpPr>
        <p:spPr>
          <a:xfrm>
            <a:off x="579438" y="1432084"/>
            <a:ext cx="7816850" cy="5237163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Different mode values (file permissions)</a:t>
            </a:r>
            <a:endParaRPr lang="en-US" altLang="en-US" sz="2800" b="1" dirty="0"/>
          </a:p>
          <a:p>
            <a:pPr>
              <a:defRPr/>
            </a:pP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S_IRUSR: </a:t>
            </a:r>
            <a:r>
              <a:rPr lang="en-US" sz="2800" dirty="0"/>
              <a:t>read permission, owner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S_IWUSR: </a:t>
            </a:r>
            <a:r>
              <a:rPr lang="en-US" sz="2800" dirty="0"/>
              <a:t>write permission, owner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S_IROTH: </a:t>
            </a:r>
            <a:r>
              <a:rPr lang="en-US" sz="2800" dirty="0"/>
              <a:t>read permission, others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S_IWOTH: </a:t>
            </a:r>
            <a:r>
              <a:rPr lang="en-US" sz="2800" dirty="0"/>
              <a:t>write permission, others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 </a:t>
            </a:r>
            <a:r>
              <a:rPr lang="en-US" altLang="en-US" sz="2800" dirty="0" err="1"/>
              <a:t>etc</a:t>
            </a:r>
            <a:endParaRPr lang="en-US" altLang="en-US" sz="2800" dirty="0"/>
          </a:p>
          <a:p>
            <a:pPr>
              <a:defRPr/>
            </a:pPr>
            <a:endParaRPr lang="en-US" altLang="en-US" sz="2800" dirty="0"/>
          </a:p>
          <a:p>
            <a:pPr marL="0" indent="0">
              <a:buNone/>
              <a:defRPr/>
            </a:pPr>
            <a:r>
              <a:rPr lang="en-US" altLang="en-US" sz="2800" dirty="0"/>
              <a:t>Note: for more information, please do a </a:t>
            </a:r>
          </a:p>
          <a:p>
            <a:pPr marL="0" indent="0">
              <a:buNone/>
              <a:defRPr/>
            </a:pPr>
            <a:r>
              <a:rPr lang="en-US" altLang="en-US" sz="2800" b="1" dirty="0"/>
              <a:t>            man 2 open </a:t>
            </a:r>
            <a:r>
              <a:rPr lang="en-US" altLang="en-US" sz="2800" dirty="0"/>
              <a:t>to get all modes values.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2B1918B8-D463-453F-BEA7-2EDC1D78A142}"/>
              </a:ext>
            </a:extLst>
          </p:cNvPr>
          <p:cNvSpPr/>
          <p:nvPr/>
        </p:nvSpPr>
        <p:spPr>
          <a:xfrm>
            <a:off x="5181600" y="133351"/>
            <a:ext cx="914400" cy="9144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78788" cy="1657350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open</a:t>
            </a:r>
            <a:r>
              <a:rPr lang="en-US" altLang="en-US" dirty="0"/>
              <a:t> call  (5 of 5)  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775"/>
            <a:ext cx="8686800" cy="46958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Open returns a small integer called a </a:t>
            </a:r>
            <a:r>
              <a:rPr lang="en-US" altLang="en-US" sz="2800" b="1" i="1" dirty="0">
                <a:solidFill>
                  <a:srgbClr val="008000"/>
                </a:solidFill>
              </a:rPr>
              <a:t>file descriptor (</a:t>
            </a:r>
            <a:r>
              <a:rPr lang="en-US" altLang="en-US" sz="2800" b="1" i="1" dirty="0" err="1">
                <a:solidFill>
                  <a:srgbClr val="008000"/>
                </a:solidFill>
              </a:rPr>
              <a:t>fd</a:t>
            </a:r>
            <a:r>
              <a:rPr lang="en-US" altLang="en-US" sz="2800" b="1" i="1" dirty="0">
                <a:solidFill>
                  <a:srgbClr val="008000"/>
                </a:solidFill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Application passes this value back to the kernel in subsequent requests to work with a file</a:t>
            </a:r>
            <a:br>
              <a:rPr lang="en-US" altLang="en-US" sz="2800" dirty="0"/>
            </a:br>
            <a:endParaRPr lang="en-US" altLang="en-US" sz="2800" dirty="0"/>
          </a:p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Each process created starts with three open files: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0: standard input (</a:t>
            </a:r>
            <a:r>
              <a:rPr lang="en-US" altLang="en-US" sz="2400" b="1" dirty="0" err="1">
                <a:solidFill>
                  <a:srgbClr val="FF0000"/>
                </a:solidFill>
              </a:rPr>
              <a:t>stdin</a:t>
            </a:r>
            <a:r>
              <a:rPr lang="en-US" altLang="en-US" sz="2400" b="1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1: standard output (</a:t>
            </a:r>
            <a:r>
              <a:rPr lang="en-US" altLang="en-US" sz="2400" b="1" dirty="0" err="1">
                <a:solidFill>
                  <a:srgbClr val="FF0000"/>
                </a:solidFill>
              </a:rPr>
              <a:t>stdout</a:t>
            </a:r>
            <a:r>
              <a:rPr lang="en-US" altLang="en-US" sz="2400" b="1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2: standard error (</a:t>
            </a:r>
            <a:r>
              <a:rPr lang="en-US" altLang="en-US" sz="2400" b="1" dirty="0" err="1">
                <a:solidFill>
                  <a:srgbClr val="FF0000"/>
                </a:solidFill>
              </a:rPr>
              <a:t>stderr</a:t>
            </a:r>
            <a:r>
              <a:rPr lang="en-US" altLang="en-US" sz="2400" b="1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endParaRPr lang="en-US" altLang="en-US" sz="2400" dirty="0"/>
          </a:p>
          <a:p>
            <a:pPr marL="1588" lvl="1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  &lt;</a:t>
            </a:r>
            <a:r>
              <a:rPr lang="en-US" altLang="en-US" sz="2400" dirty="0" err="1"/>
              <a:t>unistd.h</a:t>
            </a:r>
            <a:r>
              <a:rPr lang="en-US" altLang="en-US" sz="2400" dirty="0"/>
              <a:t>&gt; contains constants</a:t>
            </a:r>
          </a:p>
          <a:p>
            <a:pPr marL="1588" lvl="1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br>
              <a:rPr lang="en-US" altLang="en-US" sz="1100" dirty="0"/>
            </a:br>
            <a:r>
              <a:rPr lang="en-US" altLang="en-US" sz="2400" dirty="0"/>
              <a:t>STDIN_FILENO, STDOUT_FILENO, STDERR_FILENO for them</a:t>
            </a:r>
            <a:endParaRPr lang="en-US" altLang="en-US" dirty="0"/>
          </a:p>
          <a:p>
            <a:pPr lvl="1">
              <a:lnSpc>
                <a:spcPct val="90000"/>
              </a:lnSpc>
              <a:defRPr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F5687FBC-1F95-4661-93E4-416261B285A2}"/>
              </a:ext>
            </a:extLst>
          </p:cNvPr>
          <p:cNvSpPr/>
          <p:nvPr/>
        </p:nvSpPr>
        <p:spPr>
          <a:xfrm>
            <a:off x="5181600" y="133351"/>
            <a:ext cx="914400" cy="9144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152400"/>
            <a:ext cx="8078787" cy="914400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close </a:t>
            </a:r>
            <a:r>
              <a:rPr lang="en-US" altLang="en-US" dirty="0"/>
              <a:t>call   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178800" cy="1931987"/>
          </a:xfrm>
        </p:spPr>
        <p:txBody>
          <a:bodyPr/>
          <a:lstStyle/>
          <a:p>
            <a:r>
              <a:rPr lang="en-US" altLang="en-US" sz="2800" dirty="0"/>
              <a:t>Call:    </a:t>
            </a:r>
            <a:r>
              <a:rPr lang="en-US" altLang="en-US" sz="2800" b="1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</a:rPr>
              <a:t> close( </a:t>
            </a:r>
            <a:r>
              <a:rPr lang="en-US" altLang="en-US" sz="2800" b="1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800" b="1" dirty="0" err="1">
                <a:solidFill>
                  <a:schemeClr val="accent2">
                    <a:lumMod val="50000"/>
                  </a:schemeClr>
                </a:solidFill>
              </a:rPr>
              <a:t>fd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</a:rPr>
              <a:t> )</a:t>
            </a:r>
          </a:p>
          <a:p>
            <a:r>
              <a:rPr lang="en-US" altLang="en-US" sz="2800" dirty="0"/>
              <a:t>Closing a file tells the kernel it may free resources associated with managing the file</a:t>
            </a:r>
          </a:p>
          <a:p>
            <a:r>
              <a:rPr lang="en-US" altLang="en-US" sz="2800" dirty="0"/>
              <a:t>close returns 0 if OK, -1 if error</a:t>
            </a:r>
          </a:p>
          <a:p>
            <a:r>
              <a:rPr lang="en-US" altLang="en-US" sz="2800" dirty="0"/>
              <a:t>The Call: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195245"/>
            <a:ext cx="13548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latin typeface="+mn-lt"/>
              </a:rPr>
              <a:t>Example: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3579873"/>
            <a:ext cx="7772400" cy="156966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unistd.h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(int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		         Returns 0 on success,                                                                   					           -1 on error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5426077"/>
            <a:ext cx="3021532" cy="830997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(close(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== -1)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errExit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(“close”);</a:t>
            </a: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CC0B4D84-A85D-4FB5-85A1-57E0373BD793}"/>
              </a:ext>
            </a:extLst>
          </p:cNvPr>
          <p:cNvSpPr/>
          <p:nvPr/>
        </p:nvSpPr>
        <p:spPr>
          <a:xfrm>
            <a:off x="5181600" y="133351"/>
            <a:ext cx="914400" cy="9144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11113"/>
            <a:ext cx="8078787" cy="979487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read</a:t>
            </a:r>
            <a:r>
              <a:rPr lang="en-US" altLang="en-US" dirty="0"/>
              <a:t>  call  (1 of 2)  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511493" y="1143000"/>
            <a:ext cx="8178800" cy="5213351"/>
          </a:xfrm>
        </p:spPr>
        <p:txBody>
          <a:bodyPr/>
          <a:lstStyle/>
          <a:p>
            <a:r>
              <a:rPr lang="en-US" altLang="en-US" sz="2400" dirty="0"/>
              <a:t>Call:</a:t>
            </a:r>
            <a:br>
              <a:rPr lang="en-US" altLang="en-US" sz="2400" dirty="0"/>
            </a:br>
            <a:r>
              <a:rPr lang="en-US" altLang="en-US" sz="2400" b="1" dirty="0">
                <a:solidFill>
                  <a:srgbClr val="996633"/>
                </a:solidFill>
              </a:rPr>
              <a:t> </a:t>
            </a: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Each open file has a notion of a current position in the stream of bytes </a:t>
            </a:r>
          </a:p>
          <a:p>
            <a:r>
              <a:rPr lang="en-US" altLang="en-US" sz="2400" dirty="0"/>
              <a:t>read() copies at most </a:t>
            </a:r>
            <a:r>
              <a:rPr lang="en-US" altLang="en-US" sz="2400" b="1" dirty="0">
                <a:solidFill>
                  <a:schemeClr val="accent2">
                    <a:lumMod val="50000"/>
                  </a:schemeClr>
                </a:solidFill>
              </a:rPr>
              <a:t>count</a:t>
            </a:r>
            <a:r>
              <a:rPr lang="en-US" altLang="en-US" sz="2400" dirty="0"/>
              <a:t> bytes from the current file position to </a:t>
            </a:r>
            <a:r>
              <a:rPr lang="en-US" altLang="en-US" sz="2400" b="1" dirty="0">
                <a:solidFill>
                  <a:schemeClr val="accent2">
                    <a:lumMod val="50000"/>
                  </a:schemeClr>
                </a:solidFill>
              </a:rPr>
              <a:t>buffer</a:t>
            </a:r>
            <a:r>
              <a:rPr lang="en-US" altLang="en-US" sz="2400" dirty="0"/>
              <a:t> and updates the file position</a:t>
            </a:r>
          </a:p>
          <a:p>
            <a:r>
              <a:rPr lang="en-US" altLang="en-US" sz="2400" dirty="0"/>
              <a:t>read() returns the number of bytes read</a:t>
            </a:r>
          </a:p>
          <a:p>
            <a:pPr lvl="1"/>
            <a:r>
              <a:rPr lang="en-US" altLang="en-US" sz="2400" dirty="0"/>
              <a:t>returns  &lt;0 </a:t>
            </a:r>
            <a:r>
              <a:rPr lang="en-US" altLang="en-US" sz="2400" dirty="0">
                <a:sym typeface="Wingdings" panose="05000000000000000000" pitchFamily="2" charset="2"/>
              </a:rPr>
              <a:t> if error </a:t>
            </a:r>
          </a:p>
          <a:p>
            <a:pPr lvl="1"/>
            <a:r>
              <a:rPr lang="en-US" altLang="en-US" sz="2400" dirty="0">
                <a:sym typeface="Wingdings" panose="05000000000000000000" pitchFamily="2" charset="2"/>
              </a:rPr>
              <a:t>returns    0  if end-of-file (EOF) occurs </a:t>
            </a:r>
          </a:p>
          <a:p>
            <a:r>
              <a:rPr lang="en-US" altLang="en-US" sz="2400" dirty="0">
                <a:sym typeface="Wingdings" panose="05000000000000000000" pitchFamily="2" charset="2"/>
              </a:rPr>
              <a:t>read may return fewer bytes than requested (short reads)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1128078"/>
            <a:ext cx="7162800" cy="163121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unistd.h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ssize_t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*buffer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Returns number of bytes read, 0 on EOF, or -1 on error.  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2986D70C-0803-42DE-83D7-A0C36AF280B2}"/>
              </a:ext>
            </a:extLst>
          </p:cNvPr>
          <p:cNvSpPr/>
          <p:nvPr/>
        </p:nvSpPr>
        <p:spPr>
          <a:xfrm>
            <a:off x="5181600" y="133351"/>
            <a:ext cx="914400" cy="9144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/>
              <a:t>read</a:t>
            </a:r>
            <a:r>
              <a:rPr lang="en-US" altLang="en-US" dirty="0"/>
              <a:t> call - example  (2 of 2)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676400"/>
            <a:ext cx="71736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#define MAX_READ 20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 buffer[MAX_READ];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(STDIN_FILENO, buffer, MAX_READ) == -1)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errExit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(“read”);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printf(“The input data was: %s\n”, buffer);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BDF29520-5064-4195-A39D-16E26F386258}"/>
              </a:ext>
            </a:extLst>
          </p:cNvPr>
          <p:cNvSpPr/>
          <p:nvPr/>
        </p:nvSpPr>
        <p:spPr>
          <a:xfrm>
            <a:off x="6858000" y="136524"/>
            <a:ext cx="914400" cy="9144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33338"/>
            <a:ext cx="8078787" cy="896937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write</a:t>
            </a:r>
            <a:r>
              <a:rPr lang="en-US" altLang="en-US" dirty="0"/>
              <a:t>  call  (1 of 2)    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6406" y="1295400"/>
            <a:ext cx="8178800" cy="6553200"/>
          </a:xfrm>
        </p:spPr>
        <p:txBody>
          <a:bodyPr/>
          <a:lstStyle/>
          <a:p>
            <a:r>
              <a:rPr lang="en-US" altLang="en-US" dirty="0"/>
              <a:t>Call: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br>
              <a:rPr lang="en-US" altLang="en-US" dirty="0"/>
            </a:br>
            <a:endParaRPr lang="en-US" altLang="en-US" sz="2000" dirty="0"/>
          </a:p>
          <a:p>
            <a:r>
              <a:rPr lang="en-US" altLang="en-US" sz="2800" dirty="0"/>
              <a:t>write() copies at most </a:t>
            </a:r>
            <a:r>
              <a:rPr lang="en-US" altLang="en-US" sz="2800" b="1" dirty="0">
                <a:solidFill>
                  <a:srgbClr val="996633"/>
                </a:solidFill>
              </a:rPr>
              <a:t>count</a:t>
            </a:r>
            <a:r>
              <a:rPr lang="en-US" altLang="en-US" sz="2800" dirty="0"/>
              <a:t> bytes from </a:t>
            </a:r>
            <a:r>
              <a:rPr lang="en-US" altLang="en-US" sz="2800" b="1" dirty="0">
                <a:solidFill>
                  <a:srgbClr val="996633"/>
                </a:solidFill>
              </a:rPr>
              <a:t>buffer</a:t>
            </a:r>
            <a:r>
              <a:rPr lang="en-US" altLang="en-US" sz="2800" dirty="0"/>
              <a:t> to the file position and updates position</a:t>
            </a:r>
          </a:p>
          <a:p>
            <a:r>
              <a:rPr lang="en-US" altLang="en-US" sz="2800" dirty="0"/>
              <a:t>Returns the number of bytes written</a:t>
            </a:r>
          </a:p>
          <a:p>
            <a:pPr lvl="1"/>
            <a:r>
              <a:rPr lang="en-US" altLang="en-US" sz="2800" dirty="0"/>
              <a:t>returns &lt;0 if  error </a:t>
            </a:r>
          </a:p>
          <a:p>
            <a:r>
              <a:rPr lang="en-US" altLang="en-US" sz="2800" dirty="0"/>
              <a:t>It is possible that fewer bytes were written than requested (short writes) this is not an error, but certainly a challenge to deal with</a:t>
            </a:r>
          </a:p>
          <a:p>
            <a:endParaRPr lang="en-US" altLang="en-US" dirty="0"/>
          </a:p>
          <a:p>
            <a:r>
              <a:rPr lang="en-US" altLang="en-US" dirty="0"/>
              <a:t>Note: </a:t>
            </a:r>
            <a:r>
              <a:rPr lang="en-US" altLang="en-US" dirty="0" err="1"/>
              <a:t>ssize_t</a:t>
            </a:r>
            <a:r>
              <a:rPr lang="en-US" altLang="en-US" dirty="0"/>
              <a:t> denotes size of an object (could be negative) – signed integer</a:t>
            </a:r>
          </a:p>
          <a:p>
            <a:pPr lvl="3"/>
            <a:r>
              <a:rPr lang="en-US" altLang="en-US" dirty="0" err="1"/>
              <a:t>size_t</a:t>
            </a:r>
            <a:r>
              <a:rPr lang="en-US" altLang="en-US" dirty="0"/>
              <a:t> denotes size of an object (positive)</a:t>
            </a:r>
          </a:p>
          <a:p>
            <a:pPr lvl="3"/>
            <a:r>
              <a:rPr lang="en-US" altLang="en-US" dirty="0"/>
              <a:t>See table 3-1 (System Data Type)</a:t>
            </a:r>
          </a:p>
          <a:p>
            <a:pPr lvl="3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1295400"/>
            <a:ext cx="6773264" cy="178510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unistd.h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ssize_t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write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void *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Returns number of bytes written, or -1 on error. 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9AF60323-D6EE-4731-BD70-B85401360ED9}"/>
              </a:ext>
            </a:extLst>
          </p:cNvPr>
          <p:cNvSpPr/>
          <p:nvPr/>
        </p:nvSpPr>
        <p:spPr>
          <a:xfrm>
            <a:off x="5181600" y="152400"/>
            <a:ext cx="914400" cy="9144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write </a:t>
            </a:r>
            <a:r>
              <a:rPr lang="en-US" altLang="en-US" dirty="0"/>
              <a:t>Example   (2 of 2)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58C5C-53ED-4E76-BFB8-7C2C4C9AED51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28650" y="16764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  <a:cs typeface="Arial" panose="020B0604020202020204" pitchFamily="34" charset="0"/>
              </a:rPr>
              <a:t>/* Transfer data until we encounter end of input or an error */</a:t>
            </a:r>
          </a:p>
          <a:p>
            <a:endParaRPr lang="en-US" dirty="0">
              <a:latin typeface="+mn-lt"/>
              <a:cs typeface="Arial" panose="020B0604020202020204" pitchFamily="34" charset="0"/>
            </a:endParaRPr>
          </a:p>
          <a:p>
            <a:r>
              <a:rPr lang="en-US" sz="2800" dirty="0">
                <a:latin typeface="+mn-lt"/>
                <a:cs typeface="Arial" panose="020B0604020202020204" pitchFamily="34" charset="0"/>
              </a:rPr>
              <a:t>while ((</a:t>
            </a:r>
            <a:r>
              <a:rPr lang="en-US" sz="2800" dirty="0" err="1">
                <a:latin typeface="+mn-lt"/>
                <a:cs typeface="Arial" panose="020B0604020202020204" pitchFamily="34" charset="0"/>
              </a:rPr>
              <a:t>numRead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 = </a:t>
            </a:r>
            <a:r>
              <a:rPr lang="en-US" sz="2800" b="1" dirty="0">
                <a:latin typeface="+mn-lt"/>
                <a:cs typeface="Arial" panose="020B0604020202020204" pitchFamily="34" charset="0"/>
              </a:rPr>
              <a:t>read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(</a:t>
            </a:r>
            <a:r>
              <a:rPr lang="en-US" sz="2800" dirty="0" err="1">
                <a:latin typeface="+mn-lt"/>
                <a:cs typeface="Arial" panose="020B0604020202020204" pitchFamily="34" charset="0"/>
              </a:rPr>
              <a:t>inputFd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+mn-lt"/>
                <a:cs typeface="Arial" panose="020B0604020202020204" pitchFamily="34" charset="0"/>
              </a:rPr>
              <a:t>buf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, BUF_SIZE)) &gt; 0) { </a:t>
            </a:r>
          </a:p>
          <a:p>
            <a:r>
              <a:rPr lang="en-US" sz="2800" dirty="0">
                <a:latin typeface="+mn-lt"/>
                <a:cs typeface="Arial" panose="020B0604020202020204" pitchFamily="34" charset="0"/>
              </a:rPr>
              <a:t>       if (</a:t>
            </a:r>
            <a:r>
              <a:rPr lang="en-US" sz="2800" b="1" dirty="0">
                <a:latin typeface="+mn-lt"/>
                <a:cs typeface="Arial" panose="020B0604020202020204" pitchFamily="34" charset="0"/>
              </a:rPr>
              <a:t>write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(</a:t>
            </a:r>
            <a:r>
              <a:rPr lang="en-US" sz="2800" dirty="0" err="1">
                <a:latin typeface="+mn-lt"/>
                <a:cs typeface="Arial" panose="020B0604020202020204" pitchFamily="34" charset="0"/>
              </a:rPr>
              <a:t>outputFd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+mn-lt"/>
                <a:cs typeface="Arial" panose="020B0604020202020204" pitchFamily="34" charset="0"/>
              </a:rPr>
              <a:t>buf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+mn-lt"/>
                <a:cs typeface="Arial" panose="020B0604020202020204" pitchFamily="34" charset="0"/>
              </a:rPr>
              <a:t>numRead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) != </a:t>
            </a:r>
            <a:r>
              <a:rPr lang="en-US" sz="2800" dirty="0" err="1">
                <a:latin typeface="+mn-lt"/>
                <a:cs typeface="Arial" panose="020B0604020202020204" pitchFamily="34" charset="0"/>
              </a:rPr>
              <a:t>numRead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)</a:t>
            </a:r>
          </a:p>
          <a:p>
            <a:r>
              <a:rPr lang="en-US" sz="2800" dirty="0">
                <a:latin typeface="+mn-lt"/>
                <a:cs typeface="Arial" panose="020B0604020202020204" pitchFamily="34" charset="0"/>
              </a:rPr>
              <a:t>             </a:t>
            </a:r>
            <a:r>
              <a:rPr lang="en-US" sz="2800" dirty="0">
                <a:highlight>
                  <a:srgbClr val="FFFF00"/>
                </a:highlight>
                <a:latin typeface="+mn-lt"/>
                <a:cs typeface="Arial" panose="020B0604020202020204" pitchFamily="34" charset="0"/>
              </a:rPr>
              <a:t>fatal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(“couldn’t write whole buffer”);</a:t>
            </a:r>
          </a:p>
          <a:p>
            <a:r>
              <a:rPr lang="en-US" sz="2800" dirty="0">
                <a:latin typeface="+mn-lt"/>
                <a:cs typeface="Arial" panose="020B0604020202020204" pitchFamily="34" charset="0"/>
              </a:rPr>
              <a:t>}</a:t>
            </a:r>
          </a:p>
          <a:p>
            <a:r>
              <a:rPr lang="en-US" sz="2800" dirty="0">
                <a:latin typeface="+mn-lt"/>
                <a:cs typeface="Arial" panose="020B0604020202020204" pitchFamily="34" charset="0"/>
              </a:rPr>
              <a:t>if (</a:t>
            </a:r>
            <a:r>
              <a:rPr lang="en-US" sz="2800" dirty="0" err="1">
                <a:latin typeface="+mn-lt"/>
                <a:cs typeface="Arial" panose="020B0604020202020204" pitchFamily="34" charset="0"/>
              </a:rPr>
              <a:t>numRead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 == -1)</a:t>
            </a:r>
          </a:p>
          <a:p>
            <a:r>
              <a:rPr lang="en-US" sz="2800" dirty="0">
                <a:latin typeface="+mn-lt"/>
                <a:cs typeface="Arial" panose="020B0604020202020204" pitchFamily="34" charset="0"/>
              </a:rPr>
              <a:t>       </a:t>
            </a:r>
            <a:r>
              <a:rPr lang="en-US" sz="2800" dirty="0" err="1">
                <a:highlight>
                  <a:srgbClr val="FFFF00"/>
                </a:highlight>
                <a:latin typeface="+mn-lt"/>
                <a:cs typeface="Arial" panose="020B0604020202020204" pitchFamily="34" charset="0"/>
              </a:rPr>
              <a:t>errExit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(“read”);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C39BA124-649E-4730-9393-97EBD3A032F3}"/>
              </a:ext>
            </a:extLst>
          </p:cNvPr>
          <p:cNvSpPr/>
          <p:nvPr/>
        </p:nvSpPr>
        <p:spPr>
          <a:xfrm>
            <a:off x="5181600" y="133351"/>
            <a:ext cx="914400" cy="9144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6671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33338"/>
            <a:ext cx="8078787" cy="804862"/>
          </a:xfrm>
        </p:spPr>
        <p:txBody>
          <a:bodyPr/>
          <a:lstStyle/>
          <a:p>
            <a:pPr>
              <a:defRPr/>
            </a:pPr>
            <a:r>
              <a:rPr lang="en-US" altLang="en-US" b="1" dirty="0" err="1"/>
              <a:t>lseek</a:t>
            </a:r>
            <a:r>
              <a:rPr lang="en-US" altLang="en-US" dirty="0"/>
              <a:t> call   (1 of 2)   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531813" y="914400"/>
            <a:ext cx="8178800" cy="5943600"/>
          </a:xfrm>
        </p:spPr>
        <p:txBody>
          <a:bodyPr/>
          <a:lstStyle/>
          <a:p>
            <a:r>
              <a:rPr lang="en-US" altLang="en-US" sz="2800" dirty="0"/>
              <a:t>Call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900" dirty="0"/>
          </a:p>
          <a:p>
            <a:r>
              <a:rPr lang="en-US" altLang="en-US" sz="2400" dirty="0"/>
              <a:t>Causes the logical position in the file to change</a:t>
            </a:r>
          </a:p>
          <a:p>
            <a:pPr lvl="1"/>
            <a:r>
              <a:rPr lang="en-US" altLang="en-US" sz="2200" dirty="0"/>
              <a:t>i.e. where the next read or write will commence from</a:t>
            </a:r>
          </a:p>
          <a:p>
            <a:pPr lvl="1"/>
            <a:r>
              <a:rPr lang="en-US" altLang="en-US" sz="2200" dirty="0"/>
              <a:t>Also referred to as Changing the File Offset</a:t>
            </a:r>
          </a:p>
          <a:p>
            <a:r>
              <a:rPr lang="en-US" altLang="en-US" sz="2400" i="1" dirty="0"/>
              <a:t>whence </a:t>
            </a:r>
            <a:r>
              <a:rPr lang="en-US" altLang="en-US" sz="2400" dirty="0"/>
              <a:t>determines how position will change: </a:t>
            </a:r>
          </a:p>
          <a:p>
            <a:pPr lvl="1"/>
            <a:r>
              <a:rPr lang="en-US" altLang="en-US" sz="2200" dirty="0"/>
              <a:t>SEEK_SET :  pointer  is  set  to  offset </a:t>
            </a:r>
            <a:r>
              <a:rPr lang="en-US" altLang="en-US" sz="2200" u="sng" dirty="0"/>
              <a:t>bytes</a:t>
            </a:r>
            <a:r>
              <a:rPr lang="en-US" altLang="en-US" sz="2200" dirty="0"/>
              <a:t>.</a:t>
            </a:r>
          </a:p>
          <a:p>
            <a:pPr lvl="1"/>
            <a:r>
              <a:rPr lang="en-US" altLang="en-US" sz="2200" dirty="0"/>
              <a:t>SEEK_CUR:  pointer  is  set  to  its current location plus offset.</a:t>
            </a:r>
          </a:p>
          <a:p>
            <a:pPr lvl="1"/>
            <a:r>
              <a:rPr lang="en-US" altLang="en-US" sz="2200" dirty="0"/>
              <a:t>SEEK_END:  pointer is set to  the  size of the file plus offset.</a:t>
            </a:r>
          </a:p>
          <a:p>
            <a:pPr lvl="1"/>
            <a:endParaRPr lang="en-US" altLang="en-US" sz="1800" dirty="0"/>
          </a:p>
          <a:p>
            <a:r>
              <a:rPr lang="en-US" altLang="en-US" sz="2800" dirty="0"/>
              <a:t>Note: file offset or size – signed integer</a:t>
            </a:r>
          </a:p>
          <a:p>
            <a:pPr lvl="3"/>
            <a:r>
              <a:rPr lang="en-US" altLang="en-US" sz="1800" dirty="0"/>
              <a:t>See table 3-1 (System Data Type)(page 64-65)</a:t>
            </a:r>
          </a:p>
          <a:p>
            <a:pPr lvl="1"/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863600"/>
            <a:ext cx="6393673" cy="1723549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#include &lt;</a:t>
            </a:r>
            <a:r>
              <a:rPr lang="en-US" dirty="0" err="1">
                <a:latin typeface="+mn-lt"/>
              </a:rPr>
              <a:t>unistd.h</a:t>
            </a:r>
            <a:r>
              <a:rPr lang="en-US" dirty="0">
                <a:latin typeface="+mn-lt"/>
              </a:rPr>
              <a:t>&gt;</a:t>
            </a:r>
          </a:p>
          <a:p>
            <a:endParaRPr lang="en-US" sz="1600" dirty="0">
              <a:latin typeface="+mn-lt"/>
            </a:endParaRPr>
          </a:p>
          <a:p>
            <a:r>
              <a:rPr lang="en-US" dirty="0" err="1">
                <a:latin typeface="+mn-lt"/>
              </a:rPr>
              <a:t>Off_t</a:t>
            </a:r>
            <a:r>
              <a:rPr lang="en-US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lseek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fd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off_t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offset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whence</a:t>
            </a:r>
            <a:r>
              <a:rPr lang="en-US" dirty="0">
                <a:latin typeface="+mn-lt"/>
              </a:rPr>
              <a:t>);</a:t>
            </a:r>
          </a:p>
          <a:p>
            <a:endParaRPr lang="en-US" sz="1600" dirty="0">
              <a:latin typeface="+mn-lt"/>
            </a:endParaRPr>
          </a:p>
          <a:p>
            <a:r>
              <a:rPr lang="en-US" dirty="0">
                <a:latin typeface="+mn-lt"/>
              </a:rPr>
              <a:t>Returns new file offset if successful, or -1 on error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172525F5-05A1-4E8A-9630-8BFAC4EE6EEA}"/>
              </a:ext>
            </a:extLst>
          </p:cNvPr>
          <p:cNvSpPr/>
          <p:nvPr/>
        </p:nvSpPr>
        <p:spPr>
          <a:xfrm>
            <a:off x="5181600" y="0"/>
            <a:ext cx="914400" cy="9144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066799"/>
          </a:xfrm>
        </p:spPr>
        <p:txBody>
          <a:bodyPr/>
          <a:lstStyle/>
          <a:p>
            <a:r>
              <a:rPr lang="en-US" b="1" dirty="0" err="1"/>
              <a:t>lseek</a:t>
            </a:r>
            <a:r>
              <a:rPr lang="en-US" dirty="0"/>
              <a:t> call – examples (2 of 2)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80948"/>
            <a:ext cx="851535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lseek</a:t>
            </a:r>
            <a:r>
              <a:rPr lang="en-US" sz="2400" dirty="0"/>
              <a:t>(</a:t>
            </a:r>
            <a:r>
              <a:rPr lang="en-US" sz="2400" dirty="0" err="1"/>
              <a:t>fd</a:t>
            </a:r>
            <a:r>
              <a:rPr lang="en-US" sz="2400" dirty="0"/>
              <a:t>, 0, SEEK_SET); /* Start of file */</a:t>
            </a:r>
          </a:p>
          <a:p>
            <a:pPr marL="0" indent="0">
              <a:buNone/>
            </a:pPr>
            <a:r>
              <a:rPr lang="en-US" sz="2400" dirty="0" err="1"/>
              <a:t>lseek</a:t>
            </a:r>
            <a:r>
              <a:rPr lang="en-US" sz="2400" dirty="0"/>
              <a:t>(</a:t>
            </a:r>
            <a:r>
              <a:rPr lang="en-US" sz="2400" dirty="0" err="1"/>
              <a:t>fd</a:t>
            </a:r>
            <a:r>
              <a:rPr lang="en-US" sz="2400" dirty="0"/>
              <a:t>, 0, SEEK_END); /* Next byte after the end of the file */</a:t>
            </a:r>
          </a:p>
          <a:p>
            <a:pPr marL="0" indent="0">
              <a:buNone/>
            </a:pPr>
            <a:r>
              <a:rPr lang="en-US" sz="2400" dirty="0" err="1"/>
              <a:t>lseek</a:t>
            </a:r>
            <a:r>
              <a:rPr lang="en-US" sz="2400" dirty="0"/>
              <a:t>(</a:t>
            </a:r>
            <a:r>
              <a:rPr lang="en-US" sz="2400" dirty="0" err="1"/>
              <a:t>fd</a:t>
            </a:r>
            <a:r>
              <a:rPr lang="en-US" sz="2400" dirty="0"/>
              <a:t>, -1, SEEK_END); /* Last byte of file */</a:t>
            </a:r>
          </a:p>
          <a:p>
            <a:pPr marL="0" indent="0">
              <a:buNone/>
            </a:pPr>
            <a:r>
              <a:rPr lang="en-US" sz="2400" dirty="0" err="1"/>
              <a:t>lseek</a:t>
            </a:r>
            <a:r>
              <a:rPr lang="en-US" sz="2400" dirty="0"/>
              <a:t>(</a:t>
            </a:r>
            <a:r>
              <a:rPr lang="en-US" sz="2400" dirty="0" err="1"/>
              <a:t>fd</a:t>
            </a:r>
            <a:r>
              <a:rPr lang="en-US" sz="2400" dirty="0"/>
              <a:t>, -10, SEEK_CUR); /* Ten bytes prior to current location */</a:t>
            </a:r>
          </a:p>
          <a:p>
            <a:pPr marL="0" indent="0">
              <a:buNone/>
            </a:pPr>
            <a:r>
              <a:rPr lang="en-US" sz="2400" dirty="0" err="1"/>
              <a:t>lseek</a:t>
            </a:r>
            <a:r>
              <a:rPr lang="en-US" sz="2400" dirty="0"/>
              <a:t>(</a:t>
            </a:r>
            <a:r>
              <a:rPr lang="en-US" sz="2400" dirty="0" err="1"/>
              <a:t>fd</a:t>
            </a:r>
            <a:r>
              <a:rPr lang="en-US" sz="2400" dirty="0"/>
              <a:t>, 10000, SEEK_END); /* 10001 bytes past last byte of file */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6" y="3276600"/>
            <a:ext cx="852285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FD906B19-B211-4E15-A332-78732DAA0DC8}"/>
              </a:ext>
            </a:extLst>
          </p:cNvPr>
          <p:cNvSpPr/>
          <p:nvPr/>
        </p:nvSpPr>
        <p:spPr>
          <a:xfrm>
            <a:off x="7029450" y="100964"/>
            <a:ext cx="914400" cy="9144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3965-ADBE-4491-8670-C6671AEC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Green Star?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5386-2B5D-4AA6-902D-E535754A4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to remind of that we are talking about a </a:t>
            </a:r>
            <a:r>
              <a:rPr lang="en-US" i="1" dirty="0"/>
              <a:t>system </a:t>
            </a:r>
            <a:r>
              <a:rPr lang="en-US" dirty="0"/>
              <a:t>call, not a C language call.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has been added to all the remaining slides in appropriate places.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B342F-D891-41CC-B715-0DA02588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BD1C02-443D-410F-9EA2-97682A870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549328"/>
            <a:ext cx="951058" cy="9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1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 on </a:t>
            </a:r>
            <a:r>
              <a:rPr lang="en-US" b="1" i="1" dirty="0" err="1"/>
              <a:t>lseek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cannot be applied to:</a:t>
            </a:r>
          </a:p>
          <a:p>
            <a:pPr lvl="1"/>
            <a:r>
              <a:rPr lang="en-US" dirty="0"/>
              <a:t>pipe - inter-process communication</a:t>
            </a:r>
          </a:p>
          <a:p>
            <a:pPr lvl="1"/>
            <a:r>
              <a:rPr lang="en-US" dirty="0"/>
              <a:t>FIFO -  a list or queue</a:t>
            </a:r>
          </a:p>
          <a:p>
            <a:pPr lvl="1"/>
            <a:r>
              <a:rPr lang="en-US" dirty="0"/>
              <a:t>socket - inter-process communication</a:t>
            </a:r>
          </a:p>
          <a:p>
            <a:pPr lvl="1"/>
            <a:r>
              <a:rPr lang="en-US" dirty="0"/>
              <a:t>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7377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C35E-5BC9-4B0D-91DD-4A13C9D9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code </a:t>
            </a:r>
            <a:br>
              <a:rPr lang="en-US" dirty="0"/>
            </a:br>
            <a:r>
              <a:rPr lang="en-US" dirty="0"/>
              <a:t>using the COPY (cp)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10325-1B55-4D41-A707-14DD9FC58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82398-4C77-408F-93E5-A3098338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6E454-C63B-4691-B3A5-9A6B261691DB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596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Unix I/O Example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828800"/>
            <a:ext cx="8064500" cy="3767138"/>
          </a:xfrm>
        </p:spPr>
        <p:txBody>
          <a:bodyPr/>
          <a:lstStyle/>
          <a:p>
            <a:r>
              <a:rPr lang="en-US" altLang="en-US" dirty="0"/>
              <a:t>Simple program that copies contents of file named by argument 1 to file named by argument 2 (i.e. the </a:t>
            </a:r>
            <a:r>
              <a:rPr lang="en-US" altLang="en-US" dirty="0" err="1"/>
              <a:t>cp</a:t>
            </a:r>
            <a:r>
              <a:rPr lang="en-US" altLang="en-US" dirty="0"/>
              <a:t> command)</a:t>
            </a:r>
          </a:p>
          <a:p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996633"/>
                </a:solidFill>
              </a:rPr>
              <a:t> </a:t>
            </a:r>
            <a:r>
              <a:rPr lang="en-US" altLang="en-US" b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</a:rPr>
              <a:t>mycopy</a:t>
            </a: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</a:rPr>
              <a:t>  fname1 fname2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96900" y="15240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Pseudo Code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632460" y="1447800"/>
            <a:ext cx="8064500" cy="3767138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</a:rPr>
              <a:t>open argument 1 for input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</a:rPr>
              <a:t>open argument 2 for output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</a:rPr>
              <a:t>If there is error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</a:rPr>
              <a:t>        exit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</a:rPr>
              <a:t>copy data until we reach end of input or an error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96900" y="15240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From the textbook: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596900" y="1340803"/>
            <a:ext cx="8064500" cy="4724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The following three slides show code from the textbook that implements a “copy” command.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The code uses functions that are </a:t>
            </a:r>
            <a:r>
              <a:rPr lang="en-US" altLang="en-US" sz="2800" b="1" dirty="0"/>
              <a:t>exclusive </a:t>
            </a:r>
            <a:r>
              <a:rPr lang="en-US" altLang="en-US" sz="2800" dirty="0"/>
              <a:t>to the textbook and its environment.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These functions are </a:t>
            </a:r>
            <a:r>
              <a:rPr lang="en-US" altLang="en-US" sz="2800" b="1" dirty="0"/>
              <a:t>not</a:t>
            </a:r>
            <a:r>
              <a:rPr lang="en-US" altLang="en-US" sz="2800" dirty="0"/>
              <a:t> available on the </a:t>
            </a:r>
            <a:r>
              <a:rPr lang="en-US" altLang="en-US" sz="2800" i="1" dirty="0"/>
              <a:t>Coding </a:t>
            </a:r>
            <a:r>
              <a:rPr lang="en-US" altLang="en-US" sz="2800" dirty="0"/>
              <a:t>computers.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Code that will work on </a:t>
            </a:r>
            <a:r>
              <a:rPr lang="en-US" altLang="en-US" sz="2800" i="1" dirty="0"/>
              <a:t>Coding </a:t>
            </a:r>
            <a:r>
              <a:rPr lang="en-US" altLang="en-US" sz="2800" dirty="0"/>
              <a:t>computers will follow.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281809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5D64-CEA3-4AD0-8DC2-87616E06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062102"/>
          </a:xfrm>
        </p:spPr>
        <p:txBody>
          <a:bodyPr>
            <a:normAutofit fontScale="90000"/>
          </a:bodyPr>
          <a:lstStyle/>
          <a:p>
            <a:r>
              <a:rPr lang="en-US" sz="4400" dirty="0" err="1"/>
              <a:t>argv</a:t>
            </a:r>
            <a:r>
              <a:rPr lang="en-US" sz="4400" dirty="0"/>
              <a:t> and </a:t>
            </a:r>
            <a:r>
              <a:rPr lang="en-US" sz="4400" dirty="0" err="1"/>
              <a:t>argc</a:t>
            </a:r>
            <a:r>
              <a:rPr lang="en-US" sz="4400" dirty="0"/>
              <a:t>.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argv</a:t>
            </a:r>
            <a:r>
              <a:rPr lang="en-US" dirty="0"/>
              <a:t>:                         Command&gt;  cp  f1  f2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4A82568-4A53-4E9D-A7EB-D488D286A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459530"/>
              </p:ext>
            </p:extLst>
          </p:nvPr>
        </p:nvGraphicFramePr>
        <p:xfrm>
          <a:off x="914400" y="2242724"/>
          <a:ext cx="1752600" cy="1371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32121158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227718759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08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45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4005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9CE1D-B8F5-47F6-9CE5-29FA8B6E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640D2C-D1D2-439B-A64F-2707767094AC}"/>
              </a:ext>
            </a:extLst>
          </p:cNvPr>
          <p:cNvSpPr txBox="1"/>
          <p:nvPr/>
        </p:nvSpPr>
        <p:spPr>
          <a:xfrm flipH="1">
            <a:off x="762000" y="3614324"/>
            <a:ext cx="7239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 </a:t>
            </a:r>
          </a:p>
          <a:p>
            <a:r>
              <a:rPr lang="en-US" sz="3200" dirty="0" err="1">
                <a:latin typeface="+mn-lt"/>
              </a:rPr>
              <a:t>argc</a:t>
            </a:r>
            <a:r>
              <a:rPr lang="en-US" sz="3200" dirty="0">
                <a:latin typeface="+mn-lt"/>
              </a:rPr>
              <a:t> = 3</a:t>
            </a:r>
          </a:p>
          <a:p>
            <a:endParaRPr lang="en-US" sz="3200" dirty="0">
              <a:latin typeface="+mn-lt"/>
            </a:endParaRPr>
          </a:p>
          <a:p>
            <a:endParaRPr lang="en-US" sz="3200" dirty="0">
              <a:latin typeface="+mn-lt"/>
            </a:endParaRPr>
          </a:p>
          <a:p>
            <a:r>
              <a:rPr lang="en-US" sz="3200" dirty="0">
                <a:latin typeface="+mn-lt"/>
              </a:rPr>
              <a:t>Separators: space, tab, </a:t>
            </a:r>
            <a:r>
              <a:rPr lang="en-US" sz="3200" dirty="0" err="1">
                <a:latin typeface="+mn-lt"/>
              </a:rPr>
              <a:t>NewLine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8523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97788" cy="10366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Example: Unix </a:t>
            </a:r>
            <a:r>
              <a:rPr lang="en-US" altLang="en-US" b="1" dirty="0"/>
              <a:t>Copy</a:t>
            </a:r>
            <a:r>
              <a:rPr lang="en-US" altLang="en-US" dirty="0"/>
              <a:t> Command (1 of 3)</a:t>
            </a:r>
            <a:br>
              <a:rPr lang="en-US" altLang="en-US" dirty="0"/>
            </a:br>
            <a:r>
              <a:rPr lang="en-US" altLang="en-US" dirty="0"/>
              <a:t>From Textbook    </a:t>
            </a:r>
            <a:r>
              <a:rPr lang="en-US" altLang="en-US" sz="2200" dirty="0"/>
              <a:t>//csc60/</a:t>
            </a:r>
            <a:r>
              <a:rPr lang="en-US" altLang="en-US" sz="2200" dirty="0" err="1"/>
              <a:t>ClassExamples</a:t>
            </a:r>
            <a:r>
              <a:rPr lang="en-US" altLang="en-US" sz="2200" dirty="0"/>
              <a:t>/</a:t>
            </a:r>
            <a:r>
              <a:rPr lang="en-US" altLang="en-US" sz="2200" dirty="0" err="1"/>
              <a:t>TestCopy</a:t>
            </a:r>
            <a:r>
              <a:rPr lang="en-US" altLang="en-US" sz="2200" dirty="0"/>
              <a:t>/</a:t>
            </a:r>
            <a:r>
              <a:rPr lang="en-US" altLang="en-US" sz="2200" dirty="0" err="1"/>
              <a:t>mycopy</a:t>
            </a:r>
            <a:endParaRPr lang="en-US" altLang="en-US" sz="2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143001"/>
            <a:ext cx="8114506" cy="4724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#include &lt;sys/</a:t>
            </a:r>
            <a:r>
              <a:rPr lang="en-US" altLang="en-US" sz="2000" dirty="0" err="1"/>
              <a:t>stat.h</a:t>
            </a:r>
            <a:r>
              <a:rPr lang="en-US" altLang="en-US" sz="2000"/>
              <a:t>&gt;</a:t>
            </a:r>
            <a:endParaRPr lang="en-US" altLang="en-US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#include &lt;</a:t>
            </a:r>
            <a:r>
              <a:rPr lang="en-US" altLang="en-US" sz="2000" dirty="0" err="1"/>
              <a:t>fcntl.h</a:t>
            </a:r>
            <a:r>
              <a:rPr lang="en-US" altLang="en-US" sz="2000" dirty="0"/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#include "</a:t>
            </a:r>
            <a:r>
              <a:rPr lang="en-US" altLang="en-US" sz="2000" b="1" dirty="0" err="1">
                <a:highlight>
                  <a:srgbClr val="FFFF00"/>
                </a:highlight>
              </a:rPr>
              <a:t>tlpi_hdr.h</a:t>
            </a:r>
            <a:r>
              <a:rPr lang="en-US" altLang="en-US" sz="2000" dirty="0"/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#</a:t>
            </a:r>
            <a:r>
              <a:rPr lang="en-US" altLang="en-US" sz="2000" dirty="0" err="1"/>
              <a:t>ifndef</a:t>
            </a:r>
            <a:r>
              <a:rPr lang="en-US" altLang="en-US" sz="2000" dirty="0"/>
              <a:t> BUF_SIZE        /* Allow "cc -D" to override definition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#define BUF_SIZE 1024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#</a:t>
            </a:r>
            <a:r>
              <a:rPr lang="en-US" altLang="en-US" sz="2000" dirty="0" err="1"/>
              <a:t>endif</a:t>
            </a:r>
            <a:endParaRPr lang="en-US" altLang="en-US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b="1" dirty="0"/>
              <a:t>main</a:t>
            </a:r>
            <a:r>
              <a:rPr lang="en-US" altLang="en-US" sz="2000" dirty="0"/>
              <a:t>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argc</a:t>
            </a:r>
            <a:r>
              <a:rPr lang="en-US" altLang="en-US" sz="2000" dirty="0"/>
              <a:t>, char *</a:t>
            </a:r>
            <a:r>
              <a:rPr lang="en-US" altLang="en-US" sz="2000" dirty="0" err="1"/>
              <a:t>argv</a:t>
            </a:r>
            <a:r>
              <a:rPr lang="en-US" altLang="en-US" sz="2000" dirty="0"/>
              <a:t>[])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inputFd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outputFd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openFlags</a:t>
            </a:r>
            <a:r>
              <a:rPr lang="en-US" altLang="en-US" sz="20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mode_t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filePerms</a:t>
            </a:r>
            <a:r>
              <a:rPr lang="en-US" altLang="en-US" sz="20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ssize_t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numRead</a:t>
            </a:r>
            <a:r>
              <a:rPr lang="en-US" altLang="en-US" sz="20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char </a:t>
            </a:r>
            <a:r>
              <a:rPr lang="en-US" altLang="en-US" sz="2000" dirty="0" err="1"/>
              <a:t>buf</a:t>
            </a:r>
            <a:r>
              <a:rPr lang="en-US" altLang="en-US" sz="2000" dirty="0"/>
              <a:t>[BUF_SIZE];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if (</a:t>
            </a:r>
            <a:r>
              <a:rPr lang="en-US" altLang="en-US" sz="2000" dirty="0" err="1"/>
              <a:t>argc</a:t>
            </a:r>
            <a:r>
              <a:rPr lang="en-US" altLang="en-US" sz="2000" dirty="0"/>
              <a:t> != 3 || </a:t>
            </a:r>
            <a:r>
              <a:rPr lang="en-US" altLang="en-US" sz="2000" dirty="0" err="1"/>
              <a:t>strcmp</a:t>
            </a:r>
            <a:r>
              <a:rPr lang="en-US" altLang="en-US" sz="2000" dirty="0"/>
              <a:t>(</a:t>
            </a:r>
            <a:r>
              <a:rPr lang="en-US" altLang="en-US" sz="2000" dirty="0" err="1"/>
              <a:t>argv</a:t>
            </a:r>
            <a:r>
              <a:rPr lang="en-US" altLang="en-US" sz="2000" dirty="0"/>
              <a:t>[1], "--help") == 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   </a:t>
            </a:r>
            <a:r>
              <a:rPr lang="en-US" altLang="en-US" sz="2000" b="1" dirty="0" err="1">
                <a:highlight>
                  <a:srgbClr val="FFFF00"/>
                </a:highlight>
              </a:rPr>
              <a:t>usageErr</a:t>
            </a:r>
            <a:r>
              <a:rPr lang="en-US" altLang="en-US" sz="2000" dirty="0"/>
              <a:t>("%s old-file new-file\n", </a:t>
            </a:r>
            <a:r>
              <a:rPr lang="en-US" altLang="en-US" sz="2000" dirty="0" err="1"/>
              <a:t>argv</a:t>
            </a:r>
            <a:r>
              <a:rPr lang="en-US" altLang="en-US" sz="2000" dirty="0"/>
              <a:t>[0]);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002588" cy="1150937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Example (</a:t>
            </a:r>
            <a:r>
              <a:rPr lang="en-US" altLang="en-US" dirty="0" err="1"/>
              <a:t>cont</a:t>
            </a:r>
            <a:r>
              <a:rPr lang="en-US" altLang="en-US" dirty="0"/>
              <a:t>’) (2 of 3) Textbook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82600" y="1516063"/>
            <a:ext cx="8178800" cy="4840288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/* Open input and output files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</a:t>
            </a:r>
            <a:r>
              <a:rPr lang="en-US" altLang="en-US" sz="2400" dirty="0" err="1"/>
              <a:t>inputFd</a:t>
            </a:r>
            <a:r>
              <a:rPr lang="en-US" altLang="en-US" sz="2400" dirty="0"/>
              <a:t> = </a:t>
            </a:r>
            <a:r>
              <a:rPr lang="en-US" altLang="en-US" sz="2800" b="1" dirty="0"/>
              <a:t>open</a:t>
            </a:r>
            <a:r>
              <a:rPr lang="en-US" altLang="en-US" sz="2400" dirty="0"/>
              <a:t>(</a:t>
            </a:r>
            <a:r>
              <a:rPr lang="en-US" altLang="en-US" sz="2400" dirty="0" err="1"/>
              <a:t>argv</a:t>
            </a:r>
            <a:r>
              <a:rPr lang="en-US" altLang="en-US" sz="2400" dirty="0"/>
              <a:t>[1], O_RDONLY);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if (</a:t>
            </a:r>
            <a:r>
              <a:rPr lang="en-US" altLang="en-US" sz="2400" dirty="0" err="1"/>
              <a:t>inputFd</a:t>
            </a:r>
            <a:r>
              <a:rPr lang="en-US" altLang="en-US" sz="2400" dirty="0"/>
              <a:t> == -1)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    </a:t>
            </a:r>
            <a:r>
              <a:rPr lang="en-US" altLang="en-US" sz="2400" b="1" dirty="0" err="1">
                <a:highlight>
                  <a:srgbClr val="FFFF00"/>
                </a:highlight>
              </a:rPr>
              <a:t>errExit</a:t>
            </a:r>
            <a:r>
              <a:rPr lang="en-US" altLang="en-US" sz="2400" dirty="0"/>
              <a:t>("opening file %s", </a:t>
            </a:r>
            <a:r>
              <a:rPr lang="en-US" altLang="en-US" sz="2400" dirty="0" err="1"/>
              <a:t>argv</a:t>
            </a:r>
            <a:r>
              <a:rPr lang="en-US" altLang="en-US" sz="2400" dirty="0"/>
              <a:t>[1]);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900" dirty="0"/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</a:t>
            </a:r>
            <a:r>
              <a:rPr lang="en-US" altLang="en-US" sz="2400" dirty="0" err="1"/>
              <a:t>openFlags</a:t>
            </a:r>
            <a:r>
              <a:rPr lang="en-US" altLang="en-US" sz="2400" dirty="0"/>
              <a:t> = O_CREAT | O_WRONLY | O_TRUNC;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</a:t>
            </a:r>
            <a:r>
              <a:rPr lang="en-US" altLang="en-US" sz="2400" dirty="0" err="1"/>
              <a:t>filePerms</a:t>
            </a:r>
            <a:r>
              <a:rPr lang="en-US" altLang="en-US" sz="2400" dirty="0"/>
              <a:t> = S_IRUSR | S_IWUSR | S_IRGRP | S_IWGRP |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            S_IROTH | S_IWOTH;      /* </a:t>
            </a:r>
            <a:r>
              <a:rPr lang="en-US" altLang="en-US" sz="2400" dirty="0" err="1"/>
              <a:t>rw-rw-rw</a:t>
            </a:r>
            <a:r>
              <a:rPr lang="en-US" altLang="en-US" sz="2400" dirty="0"/>
              <a:t>-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</a:t>
            </a:r>
            <a:r>
              <a:rPr lang="en-US" altLang="en-US" sz="2400" dirty="0" err="1"/>
              <a:t>outputFd</a:t>
            </a:r>
            <a:r>
              <a:rPr lang="en-US" altLang="en-US" sz="2400" dirty="0"/>
              <a:t> = </a:t>
            </a:r>
            <a:r>
              <a:rPr lang="en-US" altLang="en-US" sz="2800" b="1" dirty="0"/>
              <a:t>open</a:t>
            </a:r>
            <a:r>
              <a:rPr lang="en-US" altLang="en-US" sz="2400" dirty="0"/>
              <a:t>(</a:t>
            </a:r>
            <a:r>
              <a:rPr lang="en-US" altLang="en-US" sz="2400" dirty="0" err="1"/>
              <a:t>argv</a:t>
            </a:r>
            <a:r>
              <a:rPr lang="en-US" altLang="en-US" sz="2400" dirty="0"/>
              <a:t>[2], </a:t>
            </a:r>
            <a:r>
              <a:rPr lang="en-US" altLang="en-US" sz="2400" dirty="0" err="1"/>
              <a:t>openFlags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filePerms</a:t>
            </a:r>
            <a:r>
              <a:rPr lang="en-US" altLang="en-US" sz="2400" dirty="0"/>
              <a:t>);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if (</a:t>
            </a:r>
            <a:r>
              <a:rPr lang="en-US" altLang="en-US" sz="2400" dirty="0" err="1"/>
              <a:t>outputFd</a:t>
            </a:r>
            <a:r>
              <a:rPr lang="en-US" altLang="en-US" sz="2400" dirty="0"/>
              <a:t> == -1)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    </a:t>
            </a:r>
            <a:r>
              <a:rPr lang="en-US" altLang="en-US" sz="2400" b="1" dirty="0" err="1">
                <a:highlight>
                  <a:srgbClr val="FFFF00"/>
                </a:highlight>
              </a:rPr>
              <a:t>errExit</a:t>
            </a:r>
            <a:r>
              <a:rPr lang="en-US" altLang="en-US" sz="2400" dirty="0"/>
              <a:t>("opening file %s", </a:t>
            </a:r>
            <a:r>
              <a:rPr lang="en-US" altLang="en-US" sz="2400" dirty="0" err="1"/>
              <a:t>argv</a:t>
            </a:r>
            <a:r>
              <a:rPr lang="en-US" altLang="en-US" sz="2400" dirty="0"/>
              <a:t>[2]);b  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674E9B05-0E59-4E55-BB04-8271D67CDAB6}"/>
              </a:ext>
            </a:extLst>
          </p:cNvPr>
          <p:cNvSpPr/>
          <p:nvPr/>
        </p:nvSpPr>
        <p:spPr>
          <a:xfrm>
            <a:off x="6096000" y="1828800"/>
            <a:ext cx="533400" cy="46513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49D0F075-C680-484F-BF95-935BD1D30D9E}"/>
              </a:ext>
            </a:extLst>
          </p:cNvPr>
          <p:cNvSpPr/>
          <p:nvPr/>
        </p:nvSpPr>
        <p:spPr>
          <a:xfrm>
            <a:off x="6953250" y="4419600"/>
            <a:ext cx="533400" cy="465141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6588" y="152401"/>
            <a:ext cx="8078788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Example (</a:t>
            </a:r>
            <a:r>
              <a:rPr lang="en-US" altLang="en-US" dirty="0" err="1"/>
              <a:t>cont</a:t>
            </a:r>
            <a:r>
              <a:rPr lang="en-US" altLang="en-US" dirty="0"/>
              <a:t>’) (3 of 3) Textbook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636588" y="838200"/>
            <a:ext cx="8507412" cy="6705600"/>
          </a:xfrm>
          <a:ln w="9525"/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/* Transfer data until we encounter end of input or an error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endParaRPr lang="en-US" altLang="en-US" sz="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while ((</a:t>
            </a:r>
            <a:r>
              <a:rPr lang="en-US" altLang="en-US" sz="2400" dirty="0" err="1"/>
              <a:t>numRead</a:t>
            </a:r>
            <a:r>
              <a:rPr lang="en-US" altLang="en-US" sz="2400" dirty="0"/>
              <a:t> = </a:t>
            </a:r>
            <a:r>
              <a:rPr lang="en-US" altLang="en-US" sz="2800" b="1" dirty="0"/>
              <a:t>read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inputFd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buf</a:t>
            </a:r>
            <a:r>
              <a:rPr lang="en-US" altLang="en-US" sz="2400" dirty="0"/>
              <a:t>, BUF_SIZE)) &gt; 0) 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    if (</a:t>
            </a:r>
            <a:r>
              <a:rPr lang="en-US" altLang="en-US" sz="2800" b="1" dirty="0"/>
              <a:t>write</a:t>
            </a:r>
            <a:r>
              <a:rPr lang="en-US" altLang="en-US" sz="2400" dirty="0"/>
              <a:t>(</a:t>
            </a:r>
            <a:r>
              <a:rPr lang="en-US" altLang="en-US" sz="2400" dirty="0" err="1"/>
              <a:t>outputFd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buf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numRead</a:t>
            </a:r>
            <a:r>
              <a:rPr lang="en-US" altLang="en-US" sz="2400" dirty="0"/>
              <a:t>) != </a:t>
            </a:r>
            <a:r>
              <a:rPr lang="en-US" altLang="en-US" sz="2400" dirty="0" err="1"/>
              <a:t>numRead</a:t>
            </a:r>
            <a:r>
              <a:rPr lang="en-US" altLang="en-US" sz="2400" dirty="0"/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        </a:t>
            </a:r>
            <a:r>
              <a:rPr lang="en-US" altLang="en-US" sz="2400" b="1" dirty="0">
                <a:highlight>
                  <a:srgbClr val="FFFF00"/>
                </a:highlight>
              </a:rPr>
              <a:t>fatal</a:t>
            </a:r>
            <a:r>
              <a:rPr lang="en-US" altLang="en-US" sz="2400" dirty="0"/>
              <a:t>("couldn't write whole buffer");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if (</a:t>
            </a:r>
            <a:r>
              <a:rPr lang="en-US" altLang="en-US" sz="2400" dirty="0" err="1"/>
              <a:t>numRead</a:t>
            </a:r>
            <a:r>
              <a:rPr lang="en-US" altLang="en-US" sz="2400" dirty="0"/>
              <a:t> == -1)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     </a:t>
            </a:r>
            <a:r>
              <a:rPr lang="en-US" altLang="en-US" sz="2400" b="1" dirty="0" err="1">
                <a:highlight>
                  <a:srgbClr val="FFFF00"/>
                </a:highlight>
              </a:rPr>
              <a:t>errExit</a:t>
            </a:r>
            <a:r>
              <a:rPr lang="en-US" altLang="en-US" sz="2400" dirty="0"/>
              <a:t>("read");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endParaRPr lang="en-US" altLang="en-US" sz="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if (</a:t>
            </a:r>
            <a:r>
              <a:rPr lang="en-US" altLang="en-US" sz="2800" b="1" dirty="0"/>
              <a:t>close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inputFd</a:t>
            </a:r>
            <a:r>
              <a:rPr lang="en-US" altLang="en-US" sz="2400" dirty="0"/>
              <a:t>) == -1)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     </a:t>
            </a:r>
            <a:r>
              <a:rPr lang="en-US" altLang="en-US" sz="2400" b="1" dirty="0" err="1">
                <a:highlight>
                  <a:srgbClr val="FFFF00"/>
                </a:highlight>
              </a:rPr>
              <a:t>errExit</a:t>
            </a:r>
            <a:r>
              <a:rPr lang="en-US" altLang="en-US" sz="2400" dirty="0"/>
              <a:t>("close input");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if (</a:t>
            </a:r>
            <a:r>
              <a:rPr lang="en-US" altLang="en-US" sz="2400" b="1" dirty="0"/>
              <a:t>c</a:t>
            </a:r>
            <a:r>
              <a:rPr lang="en-US" altLang="en-US" sz="2800" b="1" dirty="0"/>
              <a:t>lose</a:t>
            </a:r>
            <a:r>
              <a:rPr lang="en-US" altLang="en-US" sz="2400" dirty="0"/>
              <a:t>(</a:t>
            </a:r>
            <a:r>
              <a:rPr lang="en-US" altLang="en-US" sz="2400" dirty="0" err="1"/>
              <a:t>outputFd</a:t>
            </a:r>
            <a:r>
              <a:rPr lang="en-US" altLang="en-US" sz="2400" dirty="0"/>
              <a:t>) == -1)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     </a:t>
            </a:r>
            <a:r>
              <a:rPr lang="en-US" altLang="en-US" sz="2400" b="1" dirty="0" err="1">
                <a:highlight>
                  <a:srgbClr val="FFFF00"/>
                </a:highlight>
              </a:rPr>
              <a:t>errExit</a:t>
            </a:r>
            <a:r>
              <a:rPr lang="en-US" altLang="en-US" sz="2400" dirty="0"/>
              <a:t>("close output");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endParaRPr lang="en-US" altLang="en-US" sz="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exit(EXIT_SUCCESS);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3948899"/>
            <a:ext cx="3672800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errExit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displays error 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message including '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errno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diagnostic, and terminates the 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process by calling _exit().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B35B0628-70A5-4189-A909-05E1445FDD4E}"/>
              </a:ext>
            </a:extLst>
          </p:cNvPr>
          <p:cNvSpPr/>
          <p:nvPr/>
        </p:nvSpPr>
        <p:spPr>
          <a:xfrm>
            <a:off x="8009256" y="1314629"/>
            <a:ext cx="685800" cy="758851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BD52F439-7B5B-47CB-9338-A8BF43764F3F}"/>
              </a:ext>
            </a:extLst>
          </p:cNvPr>
          <p:cNvSpPr/>
          <p:nvPr/>
        </p:nvSpPr>
        <p:spPr>
          <a:xfrm>
            <a:off x="4225687" y="3686610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A0CC9A89-5C0D-46B0-B223-5803473CFE2B}"/>
              </a:ext>
            </a:extLst>
          </p:cNvPr>
          <p:cNvSpPr/>
          <p:nvPr/>
        </p:nvSpPr>
        <p:spPr>
          <a:xfrm>
            <a:off x="4356894" y="4556159"/>
            <a:ext cx="533400" cy="36749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5D39-8976-4488-A577-A02B30CF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040607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Code for our Linux</a:t>
            </a:r>
            <a:r>
              <a:rPr lang="en-US" dirty="0"/>
              <a:t>                        (1 of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ACB5-2ED0-406E-855D-4DA57DC4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620" y="1058862"/>
            <a:ext cx="8272780" cy="566261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fcntl.h</a:t>
            </a:r>
            <a:r>
              <a:rPr lang="en-US" sz="2400" dirty="0"/>
              <a:t>&gt;	  //needed for open</a:t>
            </a:r>
          </a:p>
          <a:p>
            <a:pPr marL="0" indent="0">
              <a:buNone/>
            </a:pPr>
            <a:r>
              <a:rPr lang="en-US" sz="2400" dirty="0"/>
              <a:t>#include &lt;sys/</a:t>
            </a:r>
            <a:r>
              <a:rPr lang="en-US" sz="2400" dirty="0" err="1"/>
              <a:t>stat.h</a:t>
            </a:r>
            <a:r>
              <a:rPr lang="en-US" sz="2400" dirty="0"/>
              <a:t>&gt;    //needed for open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FF"/>
                </a:highlight>
              </a:rPr>
              <a:t>#include &lt;</a:t>
            </a:r>
            <a:r>
              <a:rPr lang="en-US" sz="2400" dirty="0" err="1">
                <a:highlight>
                  <a:srgbClr val="00FFFF"/>
                </a:highlight>
              </a:rPr>
              <a:t>unistd.h</a:t>
            </a:r>
            <a:r>
              <a:rPr lang="en-US" sz="2400" dirty="0">
                <a:highlight>
                  <a:srgbClr val="00FFFF"/>
                </a:highlight>
              </a:rPr>
              <a:t>&gt;	  //needed for close, read, write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FF"/>
                </a:highlight>
              </a:rPr>
              <a:t>#include &lt;</a:t>
            </a:r>
            <a:r>
              <a:rPr lang="en-US" sz="2400" dirty="0" err="1">
                <a:highlight>
                  <a:srgbClr val="00FFFF"/>
                </a:highlight>
              </a:rPr>
              <a:t>stdio.h</a:t>
            </a:r>
            <a:r>
              <a:rPr lang="en-US" sz="2400" dirty="0">
                <a:highlight>
                  <a:srgbClr val="00FFFF"/>
                </a:highlight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FF"/>
                </a:highlight>
              </a:rPr>
              <a:t>#include &lt;</a:t>
            </a:r>
            <a:r>
              <a:rPr lang="en-US" sz="2400" dirty="0" err="1">
                <a:highlight>
                  <a:srgbClr val="00FFFF"/>
                </a:highlight>
              </a:rPr>
              <a:t>stdlib.h</a:t>
            </a:r>
            <a:r>
              <a:rPr lang="en-US" sz="2400" dirty="0">
                <a:highlight>
                  <a:srgbClr val="00FFFF"/>
                </a:highlight>
              </a:rPr>
              <a:t>&gt;</a:t>
            </a:r>
          </a:p>
          <a:p>
            <a:pPr marL="0" indent="0">
              <a:buNone/>
            </a:pPr>
            <a:r>
              <a:rPr lang="en-US" sz="2400" dirty="0"/>
              <a:t>#</a:t>
            </a:r>
            <a:r>
              <a:rPr lang="en-US" sz="2400" dirty="0" err="1"/>
              <a:t>ifndef</a:t>
            </a:r>
            <a:r>
              <a:rPr lang="en-US" sz="2400" dirty="0"/>
              <a:t> BUF_SIZE        /* Allow "cc -D" to override definition */</a:t>
            </a:r>
          </a:p>
          <a:p>
            <a:pPr marL="0" indent="0">
              <a:buNone/>
            </a:pPr>
            <a:r>
              <a:rPr lang="en-US" sz="2400" dirty="0"/>
              <a:t>#define BUF_SIZE 1024</a:t>
            </a:r>
          </a:p>
          <a:p>
            <a:pPr marL="0" indent="0">
              <a:buNone/>
            </a:pPr>
            <a:r>
              <a:rPr lang="en-US" sz="2400" dirty="0"/>
              <a:t>#endif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altLang="en-US" sz="1800" dirty="0"/>
              <a:t>//csc60/</a:t>
            </a:r>
            <a:r>
              <a:rPr lang="en-US" altLang="en-US" sz="1800" dirty="0" err="1"/>
              <a:t>ClassExamples</a:t>
            </a:r>
            <a:r>
              <a:rPr lang="en-US" altLang="en-US" sz="1800" dirty="0"/>
              <a:t>/</a:t>
            </a:r>
            <a:r>
              <a:rPr lang="en-US" altLang="en-US" sz="1800" dirty="0" err="1"/>
              <a:t>TestCopy</a:t>
            </a:r>
            <a:r>
              <a:rPr lang="en-US" altLang="en-US" sz="1800" dirty="0"/>
              <a:t>/</a:t>
            </a:r>
            <a:r>
              <a:rPr lang="en-US" altLang="en-US" sz="1800" dirty="0" err="1"/>
              <a:t>mycopy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CCEC5-C6B9-4CD4-8EFE-4B98C063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57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8787" cy="10509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Unix I/O API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28724"/>
            <a:ext cx="7886700" cy="5019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Some of the most common Unix I/O API functions (system calls) used by applications are:</a:t>
            </a:r>
            <a:endParaRPr lang="en-US" altLang="en-US" b="1" dirty="0">
              <a:solidFill>
                <a:srgbClr val="996633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altLang="en-US" sz="2800" b="1" dirty="0">
                <a:solidFill>
                  <a:srgbClr val="996633"/>
                </a:solidFill>
                <a:latin typeface="Courier New" panose="02070309020205020404" pitchFamily="49" charset="0"/>
              </a:rPr>
              <a:t>open()</a:t>
            </a:r>
          </a:p>
          <a:p>
            <a:pPr lvl="3"/>
            <a:r>
              <a:rPr lang="en-US" altLang="en-US" sz="2800" b="1" dirty="0">
                <a:solidFill>
                  <a:srgbClr val="996633"/>
                </a:solidFill>
                <a:latin typeface="Courier New" panose="02070309020205020404" pitchFamily="49" charset="0"/>
              </a:rPr>
              <a:t>close()</a:t>
            </a:r>
          </a:p>
          <a:p>
            <a:pPr lvl="3"/>
            <a:r>
              <a:rPr lang="en-US" altLang="en-US" sz="2800" b="1" dirty="0">
                <a:solidFill>
                  <a:srgbClr val="996633"/>
                </a:solidFill>
                <a:latin typeface="Courier New" panose="02070309020205020404" pitchFamily="49" charset="0"/>
              </a:rPr>
              <a:t>read()</a:t>
            </a:r>
          </a:p>
          <a:p>
            <a:pPr lvl="3"/>
            <a:r>
              <a:rPr lang="en-US" altLang="en-US" sz="2800" b="1" dirty="0">
                <a:solidFill>
                  <a:srgbClr val="996633"/>
                </a:solidFill>
                <a:latin typeface="Courier New" panose="02070309020205020404" pitchFamily="49" charset="0"/>
              </a:rPr>
              <a:t>write()</a:t>
            </a:r>
          </a:p>
          <a:p>
            <a:pPr lvl="3"/>
            <a:r>
              <a:rPr lang="en-US" altLang="en-US" sz="2800" b="1" dirty="0" err="1">
                <a:solidFill>
                  <a:srgbClr val="996633"/>
                </a:solidFill>
                <a:latin typeface="Courier New" panose="02070309020205020404" pitchFamily="49" charset="0"/>
              </a:rPr>
              <a:t>lseek</a:t>
            </a:r>
            <a:r>
              <a:rPr lang="en-US" altLang="en-US" sz="2800" b="1" dirty="0">
                <a:solidFill>
                  <a:srgbClr val="996633"/>
                </a:solidFill>
                <a:latin typeface="Courier New" panose="02070309020205020404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endParaRPr lang="en-US" altLang="en-US" b="1" dirty="0">
              <a:solidFill>
                <a:srgbClr val="996633"/>
              </a:solidFill>
              <a:latin typeface="Courier New" panose="02070309020205020404" pitchFamily="49" charset="0"/>
            </a:endParaRPr>
          </a:p>
          <a:p>
            <a:r>
              <a:rPr lang="en-US" altLang="zh-TW" sz="2400" dirty="0"/>
              <a:t>API = Application Program Interface</a:t>
            </a:r>
          </a:p>
          <a:p>
            <a:r>
              <a:rPr lang="en-US" altLang="zh-TW" sz="2400" dirty="0"/>
              <a:t>More on page 70 of LPI</a:t>
            </a:r>
          </a:p>
          <a:p>
            <a:endParaRPr lang="en-US" altLang="en-US" sz="2400" b="1" dirty="0">
              <a:solidFill>
                <a:srgbClr val="996633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b="1" dirty="0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D25CC19B-CB10-4E49-84CC-39E0DB56092E}"/>
              </a:ext>
            </a:extLst>
          </p:cNvPr>
          <p:cNvSpPr/>
          <p:nvPr/>
        </p:nvSpPr>
        <p:spPr>
          <a:xfrm>
            <a:off x="5029200" y="2819400"/>
            <a:ext cx="914400" cy="9144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46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5D39-8976-4488-A577-A02B30CF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255"/>
            <a:ext cx="7829550" cy="1040607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Code for our Linux</a:t>
            </a:r>
            <a:r>
              <a:rPr lang="en-US" dirty="0"/>
              <a:t>                        (2 of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ACB5-2ED0-406E-855D-4DA57DC4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620" y="1058862"/>
            <a:ext cx="7886700" cy="4732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main(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argc</a:t>
            </a:r>
            <a:r>
              <a:rPr lang="en-US" sz="2400" dirty="0"/>
              <a:t>, char *</a:t>
            </a:r>
            <a:r>
              <a:rPr lang="en-US" sz="2400" dirty="0" err="1"/>
              <a:t>argv</a:t>
            </a:r>
            <a:r>
              <a:rPr lang="en-US" sz="2400" dirty="0"/>
              <a:t>[])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inputFd</a:t>
            </a:r>
            <a:r>
              <a:rPr lang="en-US" sz="2400" dirty="0"/>
              <a:t>, </a:t>
            </a:r>
            <a:r>
              <a:rPr lang="en-US" sz="2400" dirty="0" err="1"/>
              <a:t>outputFd</a:t>
            </a:r>
            <a:r>
              <a:rPr lang="en-US" sz="2400" dirty="0"/>
              <a:t>, </a:t>
            </a:r>
            <a:r>
              <a:rPr lang="en-US" sz="2400" dirty="0" err="1"/>
              <a:t>openFlags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mode_t</a:t>
            </a:r>
            <a:r>
              <a:rPr lang="en-US" sz="2400" dirty="0"/>
              <a:t> </a:t>
            </a:r>
            <a:r>
              <a:rPr lang="en-US" sz="2400" dirty="0" err="1"/>
              <a:t>filePerms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ssize_t</a:t>
            </a:r>
            <a:r>
              <a:rPr lang="en-US" sz="2400" dirty="0"/>
              <a:t> </a:t>
            </a:r>
            <a:r>
              <a:rPr lang="en-US" sz="2400" dirty="0" err="1"/>
              <a:t>numRead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char </a:t>
            </a:r>
            <a:r>
              <a:rPr lang="en-US" sz="2400" dirty="0" err="1"/>
              <a:t>buf</a:t>
            </a:r>
            <a:r>
              <a:rPr lang="en-US" sz="2400" dirty="0"/>
              <a:t>[BUF_SIZE];</a:t>
            </a:r>
          </a:p>
          <a:p>
            <a:pPr marL="0" indent="0">
              <a:buNone/>
            </a:pPr>
            <a:r>
              <a:rPr lang="en-US" sz="1050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if (</a:t>
            </a:r>
            <a:r>
              <a:rPr lang="en-US" sz="2400" dirty="0" err="1"/>
              <a:t>argc</a:t>
            </a:r>
            <a:r>
              <a:rPr lang="en-US" sz="2400" dirty="0"/>
              <a:t> != 3 || </a:t>
            </a:r>
            <a:r>
              <a:rPr lang="en-US" sz="2400" dirty="0" err="1"/>
              <a:t>strcmp</a:t>
            </a:r>
            <a:r>
              <a:rPr lang="en-US" sz="2400" dirty="0"/>
              <a:t>(</a:t>
            </a:r>
            <a:r>
              <a:rPr lang="en-US" sz="2400" dirty="0" err="1"/>
              <a:t>argv</a:t>
            </a:r>
            <a:r>
              <a:rPr lang="en-US" sz="2400" dirty="0"/>
              <a:t>[1], "--help") == 0)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>
                <a:highlight>
                  <a:srgbClr val="00FFFF"/>
                </a:highlight>
              </a:rPr>
              <a:t>fprintf</a:t>
            </a:r>
            <a:r>
              <a:rPr lang="en-US" sz="2400" dirty="0">
                <a:highlight>
                  <a:srgbClr val="00FFFF"/>
                </a:highlight>
              </a:rPr>
              <a:t>(</a:t>
            </a:r>
            <a:r>
              <a:rPr lang="en-US" sz="2400" dirty="0" err="1">
                <a:highlight>
                  <a:srgbClr val="00FFFF"/>
                </a:highlight>
              </a:rPr>
              <a:t>stderr,"%s</a:t>
            </a:r>
            <a:r>
              <a:rPr lang="en-US" sz="2400" dirty="0">
                <a:highlight>
                  <a:srgbClr val="00FFFF"/>
                </a:highlight>
              </a:rPr>
              <a:t> old-file new-file\n", </a:t>
            </a:r>
            <a:r>
              <a:rPr lang="en-US" sz="2400" dirty="0" err="1">
                <a:highlight>
                  <a:srgbClr val="00FFFF"/>
                </a:highlight>
              </a:rPr>
              <a:t>argv</a:t>
            </a:r>
            <a:r>
              <a:rPr lang="en-US" sz="2400" dirty="0">
                <a:highlight>
                  <a:srgbClr val="00FFFF"/>
                </a:highlight>
              </a:rPr>
              <a:t>[0]);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>
                <a:highlight>
                  <a:srgbClr val="00FFFF"/>
                </a:highlight>
              </a:rPr>
              <a:t>exit(EXIT_FAILURE);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CCEC5-C6B9-4CD4-8EFE-4B98C063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8976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5D39-8976-4488-A577-A02B30CF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040607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Code for our Linux</a:t>
            </a:r>
            <a:r>
              <a:rPr lang="en-US" dirty="0"/>
              <a:t>                        (3 of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ACB5-2ED0-406E-855D-4DA57DC4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14400"/>
            <a:ext cx="7886700" cy="5297489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/* Open input file */</a:t>
            </a:r>
          </a:p>
          <a:p>
            <a:pPr marL="0" indent="0">
              <a:buNone/>
            </a:pPr>
            <a:r>
              <a:rPr lang="en-US" sz="100" dirty="0"/>
              <a:t>  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inputFd</a:t>
            </a:r>
            <a:r>
              <a:rPr lang="en-US" sz="2400" dirty="0"/>
              <a:t> = </a:t>
            </a:r>
            <a:r>
              <a:rPr lang="en-US" sz="2800" b="1" dirty="0"/>
              <a:t>open</a:t>
            </a:r>
            <a:r>
              <a:rPr lang="en-US" sz="2400" dirty="0"/>
              <a:t>(</a:t>
            </a:r>
            <a:r>
              <a:rPr lang="en-US" sz="2400" dirty="0" err="1"/>
              <a:t>argv</a:t>
            </a:r>
            <a:r>
              <a:rPr lang="en-US" sz="2400" dirty="0"/>
              <a:t>[1], O_RDONLY);  </a:t>
            </a:r>
          </a:p>
          <a:p>
            <a:pPr marL="0" indent="0">
              <a:buNone/>
            </a:pPr>
            <a:r>
              <a:rPr lang="en-US" sz="2400" dirty="0"/>
              <a:t>    if (</a:t>
            </a:r>
            <a:r>
              <a:rPr lang="en-US" sz="2400" dirty="0" err="1"/>
              <a:t>inputFd</a:t>
            </a:r>
            <a:r>
              <a:rPr lang="en-US" sz="2400" dirty="0"/>
              <a:t> == -1) </a:t>
            </a:r>
            <a:r>
              <a:rPr lang="en-US" sz="2000" dirty="0"/>
              <a:t>{</a:t>
            </a: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>
                <a:highlight>
                  <a:srgbClr val="00FFFF"/>
                </a:highlight>
              </a:rPr>
              <a:t>perror</a:t>
            </a:r>
            <a:r>
              <a:rPr lang="en-US" sz="2400" dirty="0">
                <a:highlight>
                  <a:srgbClr val="00FFFF"/>
                </a:highlight>
              </a:rPr>
              <a:t>("opening file </a:t>
            </a:r>
            <a:r>
              <a:rPr lang="en-US" sz="2400" dirty="0" err="1">
                <a:highlight>
                  <a:srgbClr val="00FFFF"/>
                </a:highlight>
              </a:rPr>
              <a:t>argv</a:t>
            </a:r>
            <a:r>
              <a:rPr lang="en-US" sz="2400" dirty="0">
                <a:highlight>
                  <a:srgbClr val="00FFFF"/>
                </a:highlight>
              </a:rPr>
              <a:t>[1] \n");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>
                <a:highlight>
                  <a:srgbClr val="00FFFF"/>
                </a:highlight>
              </a:rPr>
              <a:t>exit(EXIT_FAILURE);</a:t>
            </a:r>
          </a:p>
          <a:p>
            <a:pPr marL="0" indent="0">
              <a:buNone/>
            </a:pPr>
            <a:r>
              <a:rPr lang="en-US" sz="2400" dirty="0"/>
              <a:t>     }</a:t>
            </a:r>
          </a:p>
          <a:p>
            <a:pPr marL="0" indent="0">
              <a:buNone/>
            </a:pPr>
            <a:r>
              <a:rPr lang="en-US" sz="800" dirty="0">
                <a:highlight>
                  <a:srgbClr val="C0C0C0"/>
                </a:highlight>
              </a:rPr>
              <a:t> </a:t>
            </a:r>
          </a:p>
          <a:p>
            <a:pPr marL="0" indent="0">
              <a:buNone/>
            </a:pPr>
            <a:r>
              <a:rPr lang="en-US" sz="800" dirty="0"/>
              <a:t>	</a:t>
            </a:r>
            <a:r>
              <a:rPr lang="en-US" sz="2400" dirty="0"/>
              <a:t>			</a:t>
            </a:r>
          </a:p>
          <a:p>
            <a:pPr marL="0" indent="0">
              <a:buNone/>
            </a:pPr>
            <a:r>
              <a:rPr lang="en-US" sz="2400" dirty="0"/>
              <a:t>		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CCEC5-C6B9-4CD4-8EFE-4B98C063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7B7589-DB2F-4407-9F21-8206E52DC899}" type="slidenum">
              <a:rPr kumimoji="0" lang="en-US" altLang="en-US" sz="127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" panose="02020603050405020304" pitchFamily="18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7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5E6D5271-7811-479D-96F3-229562874D2E}"/>
              </a:ext>
            </a:extLst>
          </p:cNvPr>
          <p:cNvSpPr/>
          <p:nvPr/>
        </p:nvSpPr>
        <p:spPr>
          <a:xfrm>
            <a:off x="6019800" y="1910156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41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5D39-8976-4488-A577-A02B30CF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040607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Code for our Linux</a:t>
            </a:r>
            <a:r>
              <a:rPr lang="en-US" dirty="0"/>
              <a:t>                        (4 of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ACB5-2ED0-406E-855D-4DA57DC4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14400"/>
            <a:ext cx="7886700" cy="5297489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/* Set up to open output file */</a:t>
            </a:r>
            <a:r>
              <a:rPr lang="pt-BR" sz="2400" dirty="0"/>
              <a:t> </a:t>
            </a:r>
          </a:p>
          <a:p>
            <a:pPr marL="0" indent="0">
              <a:buNone/>
            </a:pPr>
            <a:r>
              <a:rPr lang="pt-BR" sz="2400" dirty="0"/>
              <a:t>    openFlags = O_CREAT | O_WRONLY | O_TRUNC;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filePerms</a:t>
            </a:r>
            <a:r>
              <a:rPr lang="en-US" sz="2400" dirty="0"/>
              <a:t> = S_IRUSR | S_IWUSR | S_IRGRP | S_IWGRP |</a:t>
            </a:r>
          </a:p>
          <a:p>
            <a:pPr marL="0" indent="0">
              <a:buNone/>
            </a:pPr>
            <a:r>
              <a:rPr lang="en-US" sz="2400" dirty="0"/>
              <a:t>                S_IROTH | S_IWOTH;      /* </a:t>
            </a:r>
            <a:r>
              <a:rPr lang="en-US" sz="2400" dirty="0" err="1"/>
              <a:t>rw-rw-rw</a:t>
            </a:r>
            <a:r>
              <a:rPr lang="en-US" sz="2400" dirty="0"/>
              <a:t>- */</a:t>
            </a:r>
          </a:p>
          <a:p>
            <a:pPr marL="0" indent="0">
              <a:buNone/>
            </a:pPr>
            <a:r>
              <a:rPr lang="en-US" sz="800" dirty="0"/>
              <a:t>	</a:t>
            </a:r>
            <a:r>
              <a:rPr lang="en-US" sz="2400" dirty="0"/>
              <a:t>			</a:t>
            </a:r>
          </a:p>
          <a:p>
            <a:pPr marL="0" indent="0">
              <a:buNone/>
            </a:pPr>
            <a:r>
              <a:rPr lang="en-US" sz="2400" dirty="0"/>
              <a:t>/* Actually open the output file */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outputFd</a:t>
            </a:r>
            <a:r>
              <a:rPr lang="en-US" sz="2400" dirty="0"/>
              <a:t> = </a:t>
            </a:r>
            <a:r>
              <a:rPr lang="en-US" sz="2800" b="1" dirty="0"/>
              <a:t>open</a:t>
            </a:r>
            <a:r>
              <a:rPr lang="en-US" sz="2400" dirty="0"/>
              <a:t>(</a:t>
            </a:r>
            <a:r>
              <a:rPr lang="en-US" sz="2400" dirty="0" err="1"/>
              <a:t>argv</a:t>
            </a:r>
            <a:r>
              <a:rPr lang="en-US" sz="2400" dirty="0"/>
              <a:t>[2], </a:t>
            </a:r>
            <a:r>
              <a:rPr lang="en-US" sz="2400" dirty="0" err="1"/>
              <a:t>openFlags</a:t>
            </a:r>
            <a:r>
              <a:rPr lang="en-US" sz="2400" dirty="0"/>
              <a:t>, </a:t>
            </a:r>
            <a:r>
              <a:rPr lang="en-US" sz="2400" dirty="0" err="1"/>
              <a:t>filePerms</a:t>
            </a:r>
            <a:r>
              <a:rPr lang="en-US" sz="2400" dirty="0"/>
              <a:t>);  </a:t>
            </a:r>
          </a:p>
          <a:p>
            <a:pPr marL="0" indent="0">
              <a:buNone/>
            </a:pPr>
            <a:r>
              <a:rPr lang="en-US" sz="2400" dirty="0"/>
              <a:t>    if (</a:t>
            </a:r>
            <a:r>
              <a:rPr lang="en-US" sz="2400" dirty="0" err="1"/>
              <a:t>outputFd</a:t>
            </a:r>
            <a:r>
              <a:rPr lang="en-US" sz="2400" dirty="0"/>
              <a:t> == -1)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>
                <a:highlight>
                  <a:srgbClr val="00FFFF"/>
                </a:highlight>
              </a:rPr>
              <a:t>perror</a:t>
            </a:r>
            <a:r>
              <a:rPr lang="en-US" sz="2400" dirty="0">
                <a:highlight>
                  <a:srgbClr val="00FFFF"/>
                </a:highlight>
              </a:rPr>
              <a:t>("opening file </a:t>
            </a:r>
            <a:r>
              <a:rPr lang="en-US" sz="2400" dirty="0" err="1">
                <a:highlight>
                  <a:srgbClr val="00FFFF"/>
                </a:highlight>
              </a:rPr>
              <a:t>argv</a:t>
            </a:r>
            <a:r>
              <a:rPr lang="en-US" sz="2400" dirty="0">
                <a:highlight>
                  <a:srgbClr val="00FFFF"/>
                </a:highlight>
              </a:rPr>
              <a:t>[2] \n")</a:t>
            </a:r>
            <a:r>
              <a:rPr lang="en-US" sz="2400" dirty="0">
                <a:highlight>
                  <a:srgbClr val="C0C0C0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>
                <a:highlight>
                  <a:srgbClr val="00FFFF"/>
                </a:highlight>
              </a:rPr>
              <a:t>exit(EXIT_FAILURE);</a:t>
            </a:r>
          </a:p>
          <a:p>
            <a:pPr marL="0" indent="0">
              <a:buNone/>
            </a:pPr>
            <a:r>
              <a:rPr lang="en-US" sz="2400" dirty="0"/>
              <a:t>     } 		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CCEC5-C6B9-4CD4-8EFE-4B98C063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7B7589-DB2F-4407-9F21-8206E52DC899}" type="slidenum">
              <a:rPr kumimoji="0" lang="en-US" altLang="en-US" sz="127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" panose="02020603050405020304" pitchFamily="18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7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5E6D5271-7811-479D-96F3-229562874D2E}"/>
              </a:ext>
            </a:extLst>
          </p:cNvPr>
          <p:cNvSpPr/>
          <p:nvPr/>
        </p:nvSpPr>
        <p:spPr>
          <a:xfrm>
            <a:off x="7219950" y="3962400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81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5D39-8976-4488-A577-A02B30CF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040607"/>
          </a:xfrm>
        </p:spPr>
        <p:txBody>
          <a:bodyPr>
            <a:normAutofit/>
          </a:bodyPr>
          <a:lstStyle/>
          <a:p>
            <a:r>
              <a:rPr lang="en-US" sz="3200" u="sng" dirty="0"/>
              <a:t>Code for our Linux</a:t>
            </a:r>
            <a:r>
              <a:rPr lang="en-US" sz="3200" dirty="0"/>
              <a:t>                        (5 of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ACB5-2ED0-406E-855D-4DA57DC4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62489"/>
            <a:ext cx="7886700" cy="5730876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/* Transfer data until we encounter end of input or an error */</a:t>
            </a:r>
          </a:p>
          <a:p>
            <a:pPr marL="0" indent="0">
              <a:buNone/>
            </a:pPr>
            <a:r>
              <a:rPr lang="en-US" sz="2400" dirty="0"/>
              <a:t>while ((</a:t>
            </a:r>
            <a:r>
              <a:rPr lang="en-US" sz="2400" dirty="0" err="1"/>
              <a:t>numRead</a:t>
            </a:r>
            <a:r>
              <a:rPr lang="en-US" sz="2400" dirty="0"/>
              <a:t> = </a:t>
            </a:r>
            <a:r>
              <a:rPr lang="en-US" sz="2800" b="1" dirty="0"/>
              <a:t>read</a:t>
            </a:r>
            <a:r>
              <a:rPr lang="en-US" sz="2400" dirty="0"/>
              <a:t>(</a:t>
            </a:r>
            <a:r>
              <a:rPr lang="en-US" sz="2400" dirty="0" err="1"/>
              <a:t>inputFd</a:t>
            </a:r>
            <a:r>
              <a:rPr lang="en-US" sz="2400" dirty="0"/>
              <a:t>, </a:t>
            </a:r>
            <a:r>
              <a:rPr lang="en-US" sz="2400" dirty="0" err="1"/>
              <a:t>buf</a:t>
            </a:r>
            <a:r>
              <a:rPr lang="en-US" sz="2400" dirty="0"/>
              <a:t>, BUF_SIZE)) &gt; 0) {    </a:t>
            </a:r>
          </a:p>
          <a:p>
            <a:pPr marL="0" indent="0">
              <a:buNone/>
            </a:pPr>
            <a:r>
              <a:rPr lang="en-US" sz="2400" dirty="0"/>
              <a:t>        if (</a:t>
            </a:r>
            <a:r>
              <a:rPr lang="en-US" sz="2800" b="1" dirty="0"/>
              <a:t>write</a:t>
            </a:r>
            <a:r>
              <a:rPr lang="en-US" sz="2400" dirty="0"/>
              <a:t>(</a:t>
            </a:r>
            <a:r>
              <a:rPr lang="en-US" sz="2400" dirty="0" err="1"/>
              <a:t>outputFd</a:t>
            </a:r>
            <a:r>
              <a:rPr lang="en-US" sz="2400" dirty="0"/>
              <a:t>, </a:t>
            </a:r>
            <a:r>
              <a:rPr lang="en-US" sz="2400" dirty="0" err="1"/>
              <a:t>buf</a:t>
            </a:r>
            <a:r>
              <a:rPr lang="en-US" sz="2400" dirty="0"/>
              <a:t>, </a:t>
            </a:r>
            <a:r>
              <a:rPr lang="en-US" sz="2400" dirty="0" err="1"/>
              <a:t>numRead</a:t>
            </a:r>
            <a:r>
              <a:rPr lang="en-US" sz="2400" dirty="0"/>
              <a:t>) != </a:t>
            </a:r>
            <a:r>
              <a:rPr lang="en-US" sz="2400" dirty="0" err="1"/>
              <a:t>numRead</a:t>
            </a:r>
            <a:r>
              <a:rPr lang="en-US" sz="2400" dirty="0"/>
              <a:t>) {  </a:t>
            </a:r>
          </a:p>
          <a:p>
            <a:pPr marL="0" indent="0">
              <a:buNone/>
            </a:pPr>
            <a:r>
              <a:rPr lang="en-US" sz="2400" dirty="0"/>
              <a:t>	   </a:t>
            </a:r>
            <a:r>
              <a:rPr lang="en-US" sz="2400" dirty="0" err="1">
                <a:highlight>
                  <a:srgbClr val="00FFFF"/>
                </a:highlight>
              </a:rPr>
              <a:t>perror</a:t>
            </a:r>
            <a:r>
              <a:rPr lang="en-US" sz="2400" dirty="0">
                <a:highlight>
                  <a:srgbClr val="00FFFF"/>
                </a:highlight>
              </a:rPr>
              <a:t>("couldn't write whole buffer \n");</a:t>
            </a:r>
          </a:p>
          <a:p>
            <a:pPr marL="0" indent="0">
              <a:buNone/>
            </a:pPr>
            <a:r>
              <a:rPr lang="en-US" sz="2400" dirty="0"/>
              <a:t>             </a:t>
            </a:r>
            <a:r>
              <a:rPr lang="en-US" sz="2400" dirty="0">
                <a:highlight>
                  <a:srgbClr val="00FFFF"/>
                </a:highlight>
              </a:rPr>
              <a:t>exit(EXIT</a:t>
            </a:r>
            <a:r>
              <a:rPr lang="en-US" sz="2400">
                <a:highlight>
                  <a:srgbClr val="00FFFF"/>
                </a:highlight>
              </a:rPr>
              <a:t>_FAILURE);</a:t>
            </a:r>
            <a:endParaRPr lang="en-US" sz="2400" dirty="0"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lang="en-US" sz="2400" dirty="0"/>
              <a:t>        }</a:t>
            </a:r>
          </a:p>
          <a:p>
            <a:pPr marL="0" indent="0">
              <a:buNone/>
            </a:pPr>
            <a:r>
              <a:rPr lang="en-US" sz="2400" dirty="0"/>
              <a:t> }</a:t>
            </a:r>
          </a:p>
          <a:p>
            <a:pPr marL="0" indent="0">
              <a:buNone/>
            </a:pPr>
            <a:r>
              <a:rPr lang="en-US" sz="2400" dirty="0"/>
              <a:t>    if (</a:t>
            </a:r>
            <a:r>
              <a:rPr lang="en-US" sz="2400" dirty="0" err="1"/>
              <a:t>numRead</a:t>
            </a:r>
            <a:r>
              <a:rPr lang="en-US" sz="2400" dirty="0"/>
              <a:t> == -1)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>
                <a:highlight>
                  <a:srgbClr val="00FFFF"/>
                </a:highlight>
              </a:rPr>
              <a:t>perror</a:t>
            </a:r>
            <a:r>
              <a:rPr lang="en-US" sz="2400" dirty="0">
                <a:highlight>
                  <a:srgbClr val="00FFFF"/>
                </a:highlight>
              </a:rPr>
              <a:t>("read error \n");  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>
                <a:highlight>
                  <a:srgbClr val="00FFFF"/>
                </a:highlight>
              </a:rPr>
              <a:t>exit(EXIT_FAILURE);</a:t>
            </a:r>
          </a:p>
          <a:p>
            <a:pPr marL="0" indent="0">
              <a:buNone/>
            </a:pPr>
            <a:r>
              <a:rPr lang="en-US" sz="2400" dirty="0"/>
              <a:t>}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CCEC5-C6B9-4CD4-8EFE-4B98C063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7B7589-DB2F-4407-9F21-8206E52DC899}" type="slidenum">
              <a:rPr kumimoji="0" lang="en-US" altLang="en-US" sz="127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" panose="02020603050405020304" pitchFamily="18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7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7281FC5A-0107-44B7-9044-8115C7E23329}"/>
              </a:ext>
            </a:extLst>
          </p:cNvPr>
          <p:cNvSpPr/>
          <p:nvPr/>
        </p:nvSpPr>
        <p:spPr>
          <a:xfrm>
            <a:off x="7696200" y="1719346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442F7E79-2CA8-414C-A3FA-9E964F00157F}"/>
              </a:ext>
            </a:extLst>
          </p:cNvPr>
          <p:cNvSpPr/>
          <p:nvPr/>
        </p:nvSpPr>
        <p:spPr>
          <a:xfrm>
            <a:off x="7696200" y="2286000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C34A9F05-5CE2-4252-A37F-6812ED5CAB82}"/>
              </a:ext>
            </a:extLst>
          </p:cNvPr>
          <p:cNvSpPr/>
          <p:nvPr/>
        </p:nvSpPr>
        <p:spPr>
          <a:xfrm>
            <a:off x="4191000" y="4800600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F0CB7C6F-147F-45BB-B773-57EBA3D5D3FC}"/>
              </a:ext>
            </a:extLst>
          </p:cNvPr>
          <p:cNvSpPr/>
          <p:nvPr/>
        </p:nvSpPr>
        <p:spPr>
          <a:xfrm>
            <a:off x="6629400" y="2745981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02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5D39-8976-4488-A577-A02B30CF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040607"/>
          </a:xfrm>
        </p:spPr>
        <p:txBody>
          <a:bodyPr>
            <a:normAutofit/>
          </a:bodyPr>
          <a:lstStyle/>
          <a:p>
            <a:r>
              <a:rPr lang="en-US" sz="3200" u="sng" dirty="0"/>
              <a:t>Code for our Linux</a:t>
            </a:r>
            <a:r>
              <a:rPr lang="en-US" sz="3200" dirty="0"/>
              <a:t>                        (6 of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ACB5-2ED0-406E-855D-4DA57DC4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61059"/>
            <a:ext cx="7886700" cy="5730876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sz="2400" dirty="0"/>
              <a:t>// Close the files and leave</a:t>
            </a:r>
          </a:p>
          <a:p>
            <a:pPr marL="0" indent="0">
              <a:buNone/>
            </a:pPr>
            <a:r>
              <a:rPr lang="en-US" sz="2400" dirty="0"/>
              <a:t>     if (</a:t>
            </a:r>
            <a:r>
              <a:rPr lang="en-US" sz="2800" b="1" dirty="0"/>
              <a:t>close</a:t>
            </a:r>
            <a:r>
              <a:rPr lang="en-US" sz="2400" dirty="0"/>
              <a:t>(</a:t>
            </a:r>
            <a:r>
              <a:rPr lang="en-US" sz="2400" dirty="0" err="1"/>
              <a:t>inputFd</a:t>
            </a:r>
            <a:r>
              <a:rPr lang="en-US" sz="2400" dirty="0"/>
              <a:t>) == -1) {   </a:t>
            </a:r>
          </a:p>
          <a:p>
            <a:pPr marL="0" indent="0">
              <a:buNone/>
            </a:pPr>
            <a:r>
              <a:rPr lang="en-US" sz="2400" dirty="0"/>
              <a:t>          </a:t>
            </a:r>
            <a:r>
              <a:rPr lang="en-US" sz="2400" dirty="0" err="1">
                <a:highlight>
                  <a:srgbClr val="00FFFF"/>
                </a:highlight>
              </a:rPr>
              <a:t>perror</a:t>
            </a:r>
            <a:r>
              <a:rPr lang="en-US" sz="2400" dirty="0">
                <a:highlight>
                  <a:srgbClr val="00FFFF"/>
                </a:highlight>
              </a:rPr>
              <a:t>("close input \n");</a:t>
            </a:r>
          </a:p>
          <a:p>
            <a:pPr marL="0" indent="0">
              <a:buNone/>
            </a:pPr>
            <a:r>
              <a:rPr lang="en-US" sz="2400" dirty="0"/>
              <a:t>          </a:t>
            </a:r>
            <a:r>
              <a:rPr lang="en-US" sz="2400" dirty="0">
                <a:highlight>
                  <a:srgbClr val="00FFFF"/>
                </a:highlight>
              </a:rPr>
              <a:t>exit(EXIT_FAILURE);</a:t>
            </a:r>
          </a:p>
          <a:p>
            <a:pPr marL="0" indent="0">
              <a:buNone/>
            </a:pPr>
            <a:r>
              <a:rPr lang="en-US" sz="2400" dirty="0"/>
              <a:t>     } </a:t>
            </a:r>
            <a:endParaRPr lang="en-US" sz="2400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sz="2400" dirty="0"/>
              <a:t>     if (</a:t>
            </a:r>
            <a:r>
              <a:rPr lang="en-US" sz="2800" b="1" dirty="0"/>
              <a:t>close</a:t>
            </a:r>
            <a:r>
              <a:rPr lang="en-US" sz="2400" dirty="0"/>
              <a:t>(</a:t>
            </a:r>
            <a:r>
              <a:rPr lang="en-US" sz="2400" dirty="0" err="1"/>
              <a:t>outputFd</a:t>
            </a:r>
            <a:r>
              <a:rPr lang="en-US" sz="2400" dirty="0"/>
              <a:t>) == -1) {</a:t>
            </a:r>
          </a:p>
          <a:p>
            <a:pPr marL="0" indent="0">
              <a:buNone/>
            </a:pPr>
            <a:r>
              <a:rPr lang="en-US" sz="2400" dirty="0"/>
              <a:t>          </a:t>
            </a:r>
            <a:r>
              <a:rPr lang="en-US" sz="2400" dirty="0" err="1">
                <a:highlight>
                  <a:srgbClr val="00FFFF"/>
                </a:highlight>
              </a:rPr>
              <a:t>perror</a:t>
            </a:r>
            <a:r>
              <a:rPr lang="en-US" sz="2400" dirty="0">
                <a:highlight>
                  <a:srgbClr val="00FFFF"/>
                </a:highlight>
              </a:rPr>
              <a:t>("close output \n");</a:t>
            </a:r>
          </a:p>
          <a:p>
            <a:pPr marL="0" indent="0">
              <a:buNone/>
            </a:pPr>
            <a:r>
              <a:rPr lang="en-US" sz="2400" dirty="0"/>
              <a:t>          </a:t>
            </a:r>
            <a:r>
              <a:rPr lang="en-US" sz="2400" dirty="0">
                <a:highlight>
                  <a:srgbClr val="00FFFF"/>
                </a:highlight>
              </a:rPr>
              <a:t>exit(EXIT_FAILURE);</a:t>
            </a:r>
          </a:p>
          <a:p>
            <a:pPr marL="0" indent="0">
              <a:buNone/>
            </a:pPr>
            <a:r>
              <a:rPr lang="en-US" sz="2400" dirty="0"/>
              <a:t>     } </a:t>
            </a:r>
          </a:p>
          <a:p>
            <a:pPr marL="0" indent="0">
              <a:buNone/>
            </a:pPr>
            <a:r>
              <a:rPr lang="en-US" sz="2400" dirty="0"/>
              <a:t>     exit(EXIT_SUCCESS);</a:t>
            </a:r>
          </a:p>
          <a:p>
            <a:pPr marL="0" indent="0">
              <a:buNone/>
            </a:pPr>
            <a:r>
              <a:rPr lang="en-US" sz="2400" dirty="0"/>
              <a:t>}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CCEC5-C6B9-4CD4-8EFE-4B98C063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7B7589-DB2F-4407-9F21-8206E52DC899}" type="slidenum">
              <a:rPr kumimoji="0" lang="en-US" altLang="en-US" sz="127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" panose="02020603050405020304" pitchFamily="18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7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442F7E79-2CA8-414C-A3FA-9E964F00157F}"/>
              </a:ext>
            </a:extLst>
          </p:cNvPr>
          <p:cNvSpPr/>
          <p:nvPr/>
        </p:nvSpPr>
        <p:spPr>
          <a:xfrm>
            <a:off x="4881880" y="1725664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C34A9F05-5CE2-4252-A37F-6812ED5CAB82}"/>
              </a:ext>
            </a:extLst>
          </p:cNvPr>
          <p:cNvSpPr/>
          <p:nvPr/>
        </p:nvSpPr>
        <p:spPr>
          <a:xfrm>
            <a:off x="4729480" y="3957044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F0CB7C6F-147F-45BB-B773-57EBA3D5D3FC}"/>
              </a:ext>
            </a:extLst>
          </p:cNvPr>
          <p:cNvSpPr/>
          <p:nvPr/>
        </p:nvSpPr>
        <p:spPr>
          <a:xfrm>
            <a:off x="4729480" y="3460004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F3B977CC-3F98-49FE-8DA6-5E8A766DE75C}"/>
              </a:ext>
            </a:extLst>
          </p:cNvPr>
          <p:cNvSpPr/>
          <p:nvPr/>
        </p:nvSpPr>
        <p:spPr>
          <a:xfrm>
            <a:off x="4881880" y="2279752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47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3AE0-55DE-4B7B-8DA7-AE6FE85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682BA-42AC-4558-8E2B-A7C19BB2C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78E01-DDF7-4D48-83BB-E397B3AF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6E454-C63B-4691-B3A5-9A6B261691DB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03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080"/>
            <a:ext cx="8078788" cy="10477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inode</a:t>
            </a:r>
            <a:r>
              <a:rPr lang="en-US" dirty="0"/>
              <a:t> details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047750"/>
            <a:ext cx="7772400" cy="567372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Every file is associated with a potentially unique </a:t>
            </a:r>
            <a:r>
              <a:rPr lang="en-US" altLang="en-US" sz="2400" dirty="0" err="1"/>
              <a:t>inode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n-US" sz="1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 err="1"/>
              <a:t>inode</a:t>
            </a:r>
            <a:r>
              <a:rPr lang="en-US" altLang="en-US" sz="2400" dirty="0"/>
              <a:t> contains information about the file and the </a:t>
            </a:r>
            <a:r>
              <a:rPr lang="en-US" altLang="en-US" sz="2400" dirty="0" err="1"/>
              <a:t>inode</a:t>
            </a:r>
            <a:r>
              <a:rPr lang="en-US" altLang="en-US" sz="2400" dirty="0"/>
              <a:t> itself, like: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File type (regular, link, directory, etc.)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Number of Hard Links to the </a:t>
            </a:r>
            <a:r>
              <a:rPr lang="en-US" altLang="en-US" sz="2000" dirty="0" err="1"/>
              <a:t>inode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Associated file byte stream length in bytes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Device ID where the file is located (/dev/hda1)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/>
              <a:t>Inode</a:t>
            </a:r>
            <a:r>
              <a:rPr lang="en-US" altLang="en-US" sz="2000" dirty="0"/>
              <a:t> number of this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File owner’s </a:t>
            </a:r>
            <a:r>
              <a:rPr lang="en-US" altLang="en-US" sz="2000" dirty="0" err="1"/>
              <a:t>userid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groupid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/>
              <a:t>mtime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atime</a:t>
            </a:r>
            <a:r>
              <a:rPr lang="en-US" altLang="en-US" sz="2000" dirty="0"/>
              <a:t>, and </a:t>
            </a:r>
            <a:r>
              <a:rPr lang="en-US" altLang="en-US" sz="2000" dirty="0" err="1"/>
              <a:t>ctime</a:t>
            </a:r>
            <a:r>
              <a:rPr lang="en-US" altLang="en-US" sz="2000" dirty="0"/>
              <a:t>  (modification, access, change)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permissions (</a:t>
            </a:r>
            <a:r>
              <a:rPr lang="en-US" altLang="en-US" sz="2000" dirty="0" err="1"/>
              <a:t>rwx</a:t>
            </a:r>
            <a:r>
              <a:rPr lang="en-US" altLang="en-US" sz="2000" dirty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sz="1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ls -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(ls -1iF)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stat command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inode</a:t>
            </a:r>
            <a:r>
              <a:rPr lang="en-US" altLang="en-US" sz="2400" dirty="0"/>
              <a:t> table part of the file system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4210" y="0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To the Device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664210" y="1143000"/>
            <a:ext cx="7886700" cy="55784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Unix I/O uses the open file table and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-node table to determine the “device” specific code for the standard operations (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</a:rPr>
              <a:t>open, close read, write…</a:t>
            </a:r>
            <a:r>
              <a:rPr lang="en-US" altLang="en-US" sz="2800" dirty="0"/>
              <a:t>)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These routines use buffers identified by the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-node table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Buffers are caches of disk blocks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Changes to buffers result in writes being scheduled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Sharing Files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77963"/>
            <a:ext cx="7886700" cy="4351338"/>
          </a:xfrm>
        </p:spPr>
        <p:txBody>
          <a:bodyPr/>
          <a:lstStyle/>
          <a:p>
            <a:r>
              <a:rPr lang="en-US" altLang="en-US" sz="2800" dirty="0"/>
              <a:t>At this point we have</a:t>
            </a:r>
          </a:p>
          <a:p>
            <a:pPr lvl="1"/>
            <a:r>
              <a:rPr lang="en-US" altLang="en-US" sz="2400" dirty="0"/>
              <a:t>File descriptors table</a:t>
            </a:r>
          </a:p>
          <a:p>
            <a:pPr lvl="1"/>
            <a:r>
              <a:rPr lang="en-US" altLang="en-US" sz="2400" dirty="0"/>
              <a:t>The open file table</a:t>
            </a:r>
          </a:p>
          <a:p>
            <a:pPr lvl="1"/>
            <a:r>
              <a:rPr lang="en-US" altLang="en-US" sz="2400" dirty="0" err="1"/>
              <a:t>i</a:t>
            </a:r>
            <a:r>
              <a:rPr lang="en-US" altLang="en-US" sz="2400" dirty="0"/>
              <a:t>-nodes table</a:t>
            </a:r>
          </a:p>
          <a:p>
            <a:pPr lvl="1"/>
            <a:endParaRPr lang="en-US" altLang="en-US" sz="2400" dirty="0"/>
          </a:p>
          <a:p>
            <a:r>
              <a:rPr lang="en-US" altLang="en-US" sz="2800" dirty="0"/>
              <a:t>It is relatively easy to explain what happens when file sharing results from:</a:t>
            </a:r>
          </a:p>
          <a:p>
            <a:pPr lvl="1"/>
            <a:r>
              <a:rPr lang="en-US" altLang="en-US" sz="2400" dirty="0"/>
              <a:t>Open’s in the same process</a:t>
            </a:r>
          </a:p>
          <a:p>
            <a:pPr lvl="1"/>
            <a:r>
              <a:rPr lang="en-US" altLang="en-US" sz="2400" dirty="0"/>
              <a:t>Open’s in different processes</a:t>
            </a:r>
          </a:p>
          <a:p>
            <a:pPr lvl="1"/>
            <a:r>
              <a:rPr lang="en-US" altLang="en-US" sz="2400" dirty="0"/>
              <a:t>Fork’s</a:t>
            </a:r>
          </a:p>
          <a:p>
            <a:pPr lvl="1"/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19051"/>
            <a:ext cx="8078788" cy="120332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66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Actions on </a:t>
            </a:r>
            <a:r>
              <a:rPr lang="en-US" altLang="en-US" b="1" dirty="0">
                <a:latin typeface="Courier New" panose="02070309020205020404" pitchFamily="49" charset="0"/>
              </a:rPr>
              <a:t>open()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1881188" y="2717800"/>
            <a:ext cx="722312" cy="274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1881188" y="2992438"/>
            <a:ext cx="722312" cy="2730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1881188" y="3265488"/>
            <a:ext cx="722312" cy="274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1881188" y="3540125"/>
            <a:ext cx="722312" cy="273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1881188" y="3813175"/>
            <a:ext cx="722312" cy="274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1160463" y="2717800"/>
            <a:ext cx="72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0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1160463" y="2992438"/>
            <a:ext cx="7207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1160463" y="3265488"/>
            <a:ext cx="720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2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63" name="Rectangle 11"/>
          <p:cNvSpPr>
            <a:spLocks noChangeArrowheads="1"/>
          </p:cNvSpPr>
          <p:nvPr/>
        </p:nvSpPr>
        <p:spPr bwMode="auto">
          <a:xfrm>
            <a:off x="1160463" y="3540125"/>
            <a:ext cx="7207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3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1160463" y="3813175"/>
            <a:ext cx="72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4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65" name="Text Box 13"/>
          <p:cNvSpPr txBox="1">
            <a:spLocks noChangeArrowheads="1"/>
          </p:cNvSpPr>
          <p:nvPr/>
        </p:nvSpPr>
        <p:spPr bwMode="auto">
          <a:xfrm>
            <a:off x="1436688" y="1347788"/>
            <a:ext cx="16065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 dirty="0">
                <a:latin typeface="Helvetica" panose="020B0604020202020204" pitchFamily="34" charset="0"/>
              </a:rPr>
              <a:t>Descriptor table</a:t>
            </a:r>
          </a:p>
          <a:p>
            <a:pPr algn="ctr">
              <a:spcBef>
                <a:spcPct val="20000"/>
              </a:spcBef>
            </a:pPr>
            <a:r>
              <a:rPr lang="en-US" altLang="en-US" sz="1600" dirty="0">
                <a:latin typeface="Helvetica" panose="020B0604020202020204" pitchFamily="34" charset="0"/>
              </a:rPr>
              <a:t>(one table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 dirty="0">
                <a:latin typeface="Helvetica" panose="020B0604020202020204" pitchFamily="34" charset="0"/>
              </a:rPr>
              <a:t>per process)</a:t>
            </a:r>
            <a:endParaRPr lang="en-US" altLang="en-US" sz="28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66" name="Text Box 14"/>
          <p:cNvSpPr txBox="1">
            <a:spLocks noChangeArrowheads="1"/>
          </p:cNvSpPr>
          <p:nvPr/>
        </p:nvSpPr>
        <p:spPr bwMode="auto">
          <a:xfrm>
            <a:off x="4432590" y="839292"/>
            <a:ext cx="1564852" cy="122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 dirty="0">
                <a:latin typeface="Helvetica" panose="020B0604020202020204" pitchFamily="34" charset="0"/>
              </a:rPr>
              <a:t>Open file table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 dirty="0">
                <a:latin typeface="Helvetica" panose="020B0604020202020204" pitchFamily="34" charset="0"/>
              </a:rPr>
              <a:t>(shared by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 dirty="0">
                <a:latin typeface="Helvetica" panose="020B0604020202020204" pitchFamily="34" charset="0"/>
              </a:rPr>
              <a:t>all processes)</a:t>
            </a:r>
          </a:p>
          <a:p>
            <a:pPr algn="ctr">
              <a:spcBef>
                <a:spcPct val="20000"/>
              </a:spcBef>
            </a:pPr>
            <a:r>
              <a:rPr lang="en-US" altLang="en-US" sz="1600" b="1" dirty="0">
                <a:latin typeface="Helvetica" panose="020B0604020202020204" pitchFamily="34" charset="0"/>
              </a:rPr>
              <a:t>TERMINAL</a:t>
            </a:r>
            <a:endParaRPr lang="en-US" altLang="en-US" sz="2800" b="1" dirty="0">
              <a:latin typeface="Courier New" panose="02070309020205020404" pitchFamily="49" charset="0"/>
            </a:endParaRPr>
          </a:p>
        </p:txBody>
      </p:sp>
      <p:sp>
        <p:nvSpPr>
          <p:cNvPr id="100367" name="Text Box 15"/>
          <p:cNvSpPr txBox="1">
            <a:spLocks noChangeArrowheads="1"/>
          </p:cNvSpPr>
          <p:nvPr/>
        </p:nvSpPr>
        <p:spPr bwMode="auto">
          <a:xfrm>
            <a:off x="7353300" y="1624013"/>
            <a:ext cx="12557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i-node table</a:t>
            </a:r>
          </a:p>
        </p:txBody>
      </p:sp>
      <p:sp>
        <p:nvSpPr>
          <p:cNvPr id="100368" name="Rectangle 16"/>
          <p:cNvSpPr>
            <a:spLocks noChangeArrowheads="1"/>
          </p:cNvSpPr>
          <p:nvPr/>
        </p:nvSpPr>
        <p:spPr bwMode="auto">
          <a:xfrm>
            <a:off x="4676775" y="3068638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pos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69" name="Rectangle 17"/>
          <p:cNvSpPr>
            <a:spLocks noChangeArrowheads="1"/>
          </p:cNvSpPr>
          <p:nvPr/>
        </p:nvSpPr>
        <p:spPr bwMode="auto">
          <a:xfrm>
            <a:off x="4676775" y="3433763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70" name="Rectangle 18"/>
          <p:cNvSpPr>
            <a:spLocks noChangeArrowheads="1"/>
          </p:cNvSpPr>
          <p:nvPr/>
        </p:nvSpPr>
        <p:spPr bwMode="auto">
          <a:xfrm>
            <a:off x="4676775" y="3798888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71" name="Line 19"/>
          <p:cNvSpPr>
            <a:spLocks noChangeShapeType="1"/>
          </p:cNvSpPr>
          <p:nvPr/>
        </p:nvSpPr>
        <p:spPr bwMode="auto">
          <a:xfrm flipV="1">
            <a:off x="2352675" y="2703513"/>
            <a:ext cx="232410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 flipV="1">
            <a:off x="5668963" y="4586288"/>
            <a:ext cx="173355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3" name="Rectangle 21"/>
          <p:cNvSpPr>
            <a:spLocks noChangeArrowheads="1"/>
          </p:cNvSpPr>
          <p:nvPr/>
        </p:nvSpPr>
        <p:spPr bwMode="auto">
          <a:xfrm>
            <a:off x="4676775" y="2703513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2246" name="Rectangle 22"/>
          <p:cNvSpPr>
            <a:spLocks noChangeArrowheads="1"/>
          </p:cNvSpPr>
          <p:nvPr/>
        </p:nvSpPr>
        <p:spPr bwMode="auto">
          <a:xfrm>
            <a:off x="4676775" y="5076825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pos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4676775" y="5441950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2248" name="Rectangle 24"/>
          <p:cNvSpPr>
            <a:spLocks noChangeArrowheads="1"/>
          </p:cNvSpPr>
          <p:nvPr/>
        </p:nvSpPr>
        <p:spPr bwMode="auto">
          <a:xfrm>
            <a:off x="4676775" y="5807075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4676775" y="4711700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78" name="Text Box 26"/>
          <p:cNvSpPr txBox="1">
            <a:spLocks noChangeArrowheads="1"/>
          </p:cNvSpPr>
          <p:nvPr/>
        </p:nvSpPr>
        <p:spPr bwMode="auto">
          <a:xfrm>
            <a:off x="444500" y="3244850"/>
            <a:ext cx="822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stderr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79" name="Text Box 27"/>
          <p:cNvSpPr txBox="1">
            <a:spLocks noChangeArrowheads="1"/>
          </p:cNvSpPr>
          <p:nvPr/>
        </p:nvSpPr>
        <p:spPr bwMode="auto">
          <a:xfrm>
            <a:off x="444500" y="2971800"/>
            <a:ext cx="8223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stdout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80" name="Text Box 28"/>
          <p:cNvSpPr txBox="1">
            <a:spLocks noChangeArrowheads="1"/>
          </p:cNvSpPr>
          <p:nvPr/>
        </p:nvSpPr>
        <p:spPr bwMode="auto">
          <a:xfrm>
            <a:off x="560388" y="2697163"/>
            <a:ext cx="715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stdin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81" name="Line 29"/>
          <p:cNvSpPr>
            <a:spLocks noChangeShapeType="1"/>
          </p:cNvSpPr>
          <p:nvPr/>
        </p:nvSpPr>
        <p:spPr bwMode="auto">
          <a:xfrm flipV="1">
            <a:off x="5762625" y="2684463"/>
            <a:ext cx="1655763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82" name="Rectangle 30"/>
          <p:cNvSpPr>
            <a:spLocks noChangeArrowheads="1"/>
          </p:cNvSpPr>
          <p:nvPr/>
        </p:nvSpPr>
        <p:spPr bwMode="auto">
          <a:xfrm>
            <a:off x="7432675" y="266858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access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83" name="Rectangle 31"/>
          <p:cNvSpPr>
            <a:spLocks noChangeArrowheads="1"/>
          </p:cNvSpPr>
          <p:nvPr/>
        </p:nvSpPr>
        <p:spPr bwMode="auto">
          <a:xfrm>
            <a:off x="7432675" y="376396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84" name="Rectangle 32"/>
          <p:cNvSpPr>
            <a:spLocks noChangeArrowheads="1"/>
          </p:cNvSpPr>
          <p:nvPr/>
        </p:nvSpPr>
        <p:spPr bwMode="auto">
          <a:xfrm>
            <a:off x="7432675" y="303371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size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85" name="Rectangle 33"/>
          <p:cNvSpPr>
            <a:spLocks noChangeArrowheads="1"/>
          </p:cNvSpPr>
          <p:nvPr/>
        </p:nvSpPr>
        <p:spPr bwMode="auto">
          <a:xfrm>
            <a:off x="7432675" y="339883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type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86" name="Rectangle 34"/>
          <p:cNvSpPr>
            <a:spLocks noChangeArrowheads="1"/>
          </p:cNvSpPr>
          <p:nvPr/>
        </p:nvSpPr>
        <p:spPr bwMode="auto">
          <a:xfrm>
            <a:off x="7432675" y="458628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access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87" name="Rectangle 35"/>
          <p:cNvSpPr>
            <a:spLocks noChangeArrowheads="1"/>
          </p:cNvSpPr>
          <p:nvPr/>
        </p:nvSpPr>
        <p:spPr bwMode="auto">
          <a:xfrm>
            <a:off x="7432675" y="568166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88" name="Rectangle 36"/>
          <p:cNvSpPr>
            <a:spLocks noChangeArrowheads="1"/>
          </p:cNvSpPr>
          <p:nvPr/>
        </p:nvSpPr>
        <p:spPr bwMode="auto">
          <a:xfrm>
            <a:off x="7432675" y="495141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size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89" name="Rectangle 37"/>
          <p:cNvSpPr>
            <a:spLocks noChangeArrowheads="1"/>
          </p:cNvSpPr>
          <p:nvPr/>
        </p:nvSpPr>
        <p:spPr bwMode="auto">
          <a:xfrm>
            <a:off x="7432675" y="531653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type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90" name="Text Box 38"/>
          <p:cNvSpPr txBox="1">
            <a:spLocks noChangeArrowheads="1"/>
          </p:cNvSpPr>
          <p:nvPr/>
        </p:nvSpPr>
        <p:spPr bwMode="auto">
          <a:xfrm>
            <a:off x="4951413" y="2409825"/>
            <a:ext cx="703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2263" name="Text Box 39"/>
          <p:cNvSpPr txBox="1">
            <a:spLocks noChangeArrowheads="1"/>
          </p:cNvSpPr>
          <p:nvPr/>
        </p:nvSpPr>
        <p:spPr bwMode="auto">
          <a:xfrm>
            <a:off x="4951413" y="4437063"/>
            <a:ext cx="703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B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92" name="Text Box 40"/>
          <p:cNvSpPr txBox="1">
            <a:spLocks noChangeArrowheads="1"/>
          </p:cNvSpPr>
          <p:nvPr/>
        </p:nvSpPr>
        <p:spPr bwMode="auto">
          <a:xfrm>
            <a:off x="441325" y="4973638"/>
            <a:ext cx="358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 = open(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B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…)</a:t>
            </a:r>
          </a:p>
        </p:txBody>
      </p:sp>
      <p:sp>
        <p:nvSpPr>
          <p:cNvPr id="52265" name="Rectangle 41"/>
          <p:cNvSpPr>
            <a:spLocks noChangeArrowheads="1"/>
          </p:cNvSpPr>
          <p:nvPr/>
        </p:nvSpPr>
        <p:spPr bwMode="auto">
          <a:xfrm>
            <a:off x="1881188" y="3810000"/>
            <a:ext cx="722312" cy="274638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2266" name="Line 42"/>
          <p:cNvSpPr>
            <a:spLocks noChangeShapeType="1"/>
          </p:cNvSpPr>
          <p:nvPr/>
        </p:nvSpPr>
        <p:spPr bwMode="auto">
          <a:xfrm>
            <a:off x="2413000" y="3932238"/>
            <a:ext cx="2284413" cy="836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95" name="Text Box 43"/>
          <p:cNvSpPr txBox="1">
            <a:spLocks noChangeArrowheads="1"/>
          </p:cNvSpPr>
          <p:nvPr/>
        </p:nvSpPr>
        <p:spPr bwMode="auto">
          <a:xfrm>
            <a:off x="441325" y="6276975"/>
            <a:ext cx="65690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Lucida Sans" panose="020B0602030504020204" pitchFamily="34" charset="0"/>
              </a:rPr>
              <a:t>Adapted from: </a:t>
            </a:r>
            <a:r>
              <a:rPr lang="en-US" altLang="en-US" sz="1600" i="1">
                <a:latin typeface="Lucida Sans" panose="020B0602030504020204" pitchFamily="34" charset="0"/>
              </a:rPr>
              <a:t>Computer Systems: A Programmer’s Perspective</a:t>
            </a:r>
            <a:endParaRPr lang="en-US" altLang="en-US" sz="2800" b="1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58C5C-53ED-4E76-BFB8-7C2C4C9AED51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4" grpId="0" animBg="1"/>
      <p:bldP spid="52246" grpId="0" animBg="1"/>
      <p:bldP spid="52247" grpId="0" animBg="1"/>
      <p:bldP spid="52248" grpId="0" animBg="1"/>
      <p:bldP spid="52249" grpId="0" animBg="1"/>
      <p:bldP spid="52263" grpId="0"/>
      <p:bldP spid="52265" grpId="0" animBg="1"/>
      <p:bldP spid="522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70" y="1"/>
            <a:ext cx="7886700" cy="990600"/>
          </a:xfrm>
        </p:spPr>
        <p:txBody>
          <a:bodyPr/>
          <a:lstStyle/>
          <a:p>
            <a:r>
              <a:rPr lang="en-US" dirty="0"/>
              <a:t>File Descriptor (</a:t>
            </a:r>
            <a:r>
              <a:rPr lang="en-US" dirty="0" err="1"/>
              <a:t>fd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3317"/>
            <a:ext cx="7886700" cy="5227637"/>
          </a:xfrm>
        </p:spPr>
        <p:txBody>
          <a:bodyPr/>
          <a:lstStyle/>
          <a:p>
            <a:r>
              <a:rPr lang="en-US" dirty="0"/>
              <a:t>Usually a small nonnegative number</a:t>
            </a:r>
          </a:p>
          <a:p>
            <a:r>
              <a:rPr lang="en-US" dirty="0"/>
              <a:t>Returned by </a:t>
            </a:r>
            <a:r>
              <a:rPr lang="en-US" b="1" dirty="0"/>
              <a:t>open </a:t>
            </a:r>
            <a:r>
              <a:rPr lang="en-US" dirty="0"/>
              <a:t>and used by the other I/O commands</a:t>
            </a:r>
          </a:p>
          <a:p>
            <a:r>
              <a:rPr lang="en-US" dirty="0"/>
              <a:t>Used by all system calls for performing I/O to open files</a:t>
            </a:r>
          </a:p>
          <a:p>
            <a:r>
              <a:rPr lang="en-US" dirty="0"/>
              <a:t>Some types of files:</a:t>
            </a:r>
          </a:p>
          <a:p>
            <a:pPr lvl="1"/>
            <a:r>
              <a:rPr lang="en-US" dirty="0"/>
              <a:t>Pipes</a:t>
            </a:r>
          </a:p>
          <a:p>
            <a:pPr lvl="1"/>
            <a:r>
              <a:rPr lang="en-US" dirty="0"/>
              <a:t>FIFOs (used in inter-process communication)</a:t>
            </a:r>
          </a:p>
          <a:p>
            <a:pPr lvl="1"/>
            <a:r>
              <a:rPr lang="en-US" dirty="0"/>
              <a:t>Terminals</a:t>
            </a:r>
          </a:p>
          <a:p>
            <a:pPr lvl="1"/>
            <a:r>
              <a:rPr lang="en-US" dirty="0"/>
              <a:t>Devices</a:t>
            </a:r>
          </a:p>
          <a:p>
            <a:pPr lvl="1"/>
            <a:r>
              <a:rPr lang="en-US" dirty="0"/>
              <a:t>Regular files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99066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Same File Different Process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1436688" y="1347788"/>
            <a:ext cx="16065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Descriptor table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(one table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per process)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4527550" y="1331913"/>
            <a:ext cx="15509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Open file table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(shared by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all processes)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7353300" y="1365250"/>
            <a:ext cx="1255713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i-node table</a:t>
            </a:r>
          </a:p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4676775" y="3068638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pos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4676775" y="3433763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4676775" y="3798888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4676775" y="2703513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4676775" y="5076825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pos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4676775" y="5441950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4676775" y="5807075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4676775" y="4711700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02414" name="Group 14"/>
          <p:cNvGrpSpPr>
            <a:grpSpLocks/>
          </p:cNvGrpSpPr>
          <p:nvPr/>
        </p:nvGrpSpPr>
        <p:grpSpPr bwMode="auto">
          <a:xfrm>
            <a:off x="544513" y="2281238"/>
            <a:ext cx="2159000" cy="1390650"/>
            <a:chOff x="295" y="1437"/>
            <a:chExt cx="1360" cy="876"/>
          </a:xfrm>
        </p:grpSpPr>
        <p:sp>
          <p:nvSpPr>
            <p:cNvPr id="102442" name="Rectangle 15"/>
            <p:cNvSpPr>
              <a:spLocks noChangeArrowheads="1"/>
            </p:cNvSpPr>
            <p:nvPr/>
          </p:nvSpPr>
          <p:spPr bwMode="auto">
            <a:xfrm>
              <a:off x="1200" y="1450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43" name="Rectangle 16"/>
            <p:cNvSpPr>
              <a:spLocks noChangeArrowheads="1"/>
            </p:cNvSpPr>
            <p:nvPr/>
          </p:nvSpPr>
          <p:spPr bwMode="auto">
            <a:xfrm>
              <a:off x="1200" y="1623"/>
              <a:ext cx="455" cy="17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44" name="Rectangle 17"/>
            <p:cNvSpPr>
              <a:spLocks noChangeArrowheads="1"/>
            </p:cNvSpPr>
            <p:nvPr/>
          </p:nvSpPr>
          <p:spPr bwMode="auto">
            <a:xfrm>
              <a:off x="1200" y="1795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45" name="Rectangle 18"/>
            <p:cNvSpPr>
              <a:spLocks noChangeArrowheads="1"/>
            </p:cNvSpPr>
            <p:nvPr/>
          </p:nvSpPr>
          <p:spPr bwMode="auto">
            <a:xfrm>
              <a:off x="1200" y="1968"/>
              <a:ext cx="455" cy="1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46" name="Rectangle 19"/>
            <p:cNvSpPr>
              <a:spLocks noChangeArrowheads="1"/>
            </p:cNvSpPr>
            <p:nvPr/>
          </p:nvSpPr>
          <p:spPr bwMode="auto">
            <a:xfrm>
              <a:off x="1200" y="2140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47" name="Rectangle 20"/>
            <p:cNvSpPr>
              <a:spLocks noChangeArrowheads="1"/>
            </p:cNvSpPr>
            <p:nvPr/>
          </p:nvSpPr>
          <p:spPr bwMode="auto">
            <a:xfrm>
              <a:off x="746" y="1450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0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48" name="Rectangle 21"/>
            <p:cNvSpPr>
              <a:spLocks noChangeArrowheads="1"/>
            </p:cNvSpPr>
            <p:nvPr/>
          </p:nvSpPr>
          <p:spPr bwMode="auto">
            <a:xfrm>
              <a:off x="746" y="1623"/>
              <a:ext cx="454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1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49" name="Rectangle 22"/>
            <p:cNvSpPr>
              <a:spLocks noChangeArrowheads="1"/>
            </p:cNvSpPr>
            <p:nvPr/>
          </p:nvSpPr>
          <p:spPr bwMode="auto">
            <a:xfrm>
              <a:off x="746" y="1795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2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50" name="Rectangle 23"/>
            <p:cNvSpPr>
              <a:spLocks noChangeArrowheads="1"/>
            </p:cNvSpPr>
            <p:nvPr/>
          </p:nvSpPr>
          <p:spPr bwMode="auto">
            <a:xfrm>
              <a:off x="746" y="1968"/>
              <a:ext cx="454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3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51" name="Rectangle 24"/>
            <p:cNvSpPr>
              <a:spLocks noChangeArrowheads="1"/>
            </p:cNvSpPr>
            <p:nvPr/>
          </p:nvSpPr>
          <p:spPr bwMode="auto">
            <a:xfrm>
              <a:off x="746" y="2140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4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52" name="Text Box 25"/>
            <p:cNvSpPr txBox="1">
              <a:spLocks noChangeArrowheads="1"/>
            </p:cNvSpPr>
            <p:nvPr/>
          </p:nvSpPr>
          <p:spPr bwMode="auto">
            <a:xfrm>
              <a:off x="295" y="1782"/>
              <a:ext cx="5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stderr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53" name="Text Box 26"/>
            <p:cNvSpPr txBox="1">
              <a:spLocks noChangeArrowheads="1"/>
            </p:cNvSpPr>
            <p:nvPr/>
          </p:nvSpPr>
          <p:spPr bwMode="auto">
            <a:xfrm>
              <a:off x="295" y="1610"/>
              <a:ext cx="518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stdout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54" name="Text Box 27"/>
            <p:cNvSpPr txBox="1">
              <a:spLocks noChangeArrowheads="1"/>
            </p:cNvSpPr>
            <p:nvPr/>
          </p:nvSpPr>
          <p:spPr bwMode="auto">
            <a:xfrm>
              <a:off x="368" y="1437"/>
              <a:ext cx="45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stdin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02415" name="Line 28"/>
          <p:cNvSpPr>
            <a:spLocks noChangeShapeType="1"/>
          </p:cNvSpPr>
          <p:nvPr/>
        </p:nvSpPr>
        <p:spPr bwMode="auto">
          <a:xfrm flipV="1">
            <a:off x="5762625" y="2684463"/>
            <a:ext cx="1655763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6" name="Rectangle 29"/>
          <p:cNvSpPr>
            <a:spLocks noChangeArrowheads="1"/>
          </p:cNvSpPr>
          <p:nvPr/>
        </p:nvSpPr>
        <p:spPr bwMode="auto">
          <a:xfrm>
            <a:off x="7432675" y="266858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access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17" name="Rectangle 30"/>
          <p:cNvSpPr>
            <a:spLocks noChangeArrowheads="1"/>
          </p:cNvSpPr>
          <p:nvPr/>
        </p:nvSpPr>
        <p:spPr bwMode="auto">
          <a:xfrm>
            <a:off x="7432675" y="376396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18" name="Rectangle 31"/>
          <p:cNvSpPr>
            <a:spLocks noChangeArrowheads="1"/>
          </p:cNvSpPr>
          <p:nvPr/>
        </p:nvSpPr>
        <p:spPr bwMode="auto">
          <a:xfrm>
            <a:off x="7432675" y="303371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size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19" name="Rectangle 32"/>
          <p:cNvSpPr>
            <a:spLocks noChangeArrowheads="1"/>
          </p:cNvSpPr>
          <p:nvPr/>
        </p:nvSpPr>
        <p:spPr bwMode="auto">
          <a:xfrm>
            <a:off x="7432675" y="339883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type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20" name="Text Box 33"/>
          <p:cNvSpPr txBox="1">
            <a:spLocks noChangeArrowheads="1"/>
          </p:cNvSpPr>
          <p:nvPr/>
        </p:nvSpPr>
        <p:spPr bwMode="auto">
          <a:xfrm>
            <a:off x="4951413" y="2409825"/>
            <a:ext cx="703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21" name="Text Box 34"/>
          <p:cNvSpPr txBox="1">
            <a:spLocks noChangeArrowheads="1"/>
          </p:cNvSpPr>
          <p:nvPr/>
        </p:nvSpPr>
        <p:spPr bwMode="auto">
          <a:xfrm>
            <a:off x="4951413" y="4437063"/>
            <a:ext cx="703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22" name="Text Box 35"/>
          <p:cNvSpPr txBox="1">
            <a:spLocks noChangeArrowheads="1"/>
          </p:cNvSpPr>
          <p:nvPr/>
        </p:nvSpPr>
        <p:spPr bwMode="auto">
          <a:xfrm>
            <a:off x="457200" y="5791200"/>
            <a:ext cx="358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 = open(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A",…)</a:t>
            </a:r>
          </a:p>
        </p:txBody>
      </p:sp>
      <p:grpSp>
        <p:nvGrpSpPr>
          <p:cNvPr id="102423" name="Group 36"/>
          <p:cNvGrpSpPr>
            <a:grpSpLocks/>
          </p:cNvGrpSpPr>
          <p:nvPr/>
        </p:nvGrpSpPr>
        <p:grpSpPr bwMode="auto">
          <a:xfrm>
            <a:off x="544513" y="4186238"/>
            <a:ext cx="2159000" cy="1390650"/>
            <a:chOff x="343" y="2637"/>
            <a:chExt cx="1360" cy="876"/>
          </a:xfrm>
        </p:grpSpPr>
        <p:sp>
          <p:nvSpPr>
            <p:cNvPr id="102429" name="Rectangle 37"/>
            <p:cNvSpPr>
              <a:spLocks noChangeArrowheads="1"/>
            </p:cNvSpPr>
            <p:nvPr/>
          </p:nvSpPr>
          <p:spPr bwMode="auto">
            <a:xfrm>
              <a:off x="1248" y="2650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30" name="Rectangle 38"/>
            <p:cNvSpPr>
              <a:spLocks noChangeArrowheads="1"/>
            </p:cNvSpPr>
            <p:nvPr/>
          </p:nvSpPr>
          <p:spPr bwMode="auto">
            <a:xfrm>
              <a:off x="1248" y="2823"/>
              <a:ext cx="455" cy="1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31" name="Rectangle 39"/>
            <p:cNvSpPr>
              <a:spLocks noChangeArrowheads="1"/>
            </p:cNvSpPr>
            <p:nvPr/>
          </p:nvSpPr>
          <p:spPr bwMode="auto">
            <a:xfrm>
              <a:off x="1248" y="2995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32" name="Rectangle 40"/>
            <p:cNvSpPr>
              <a:spLocks noChangeArrowheads="1"/>
            </p:cNvSpPr>
            <p:nvPr/>
          </p:nvSpPr>
          <p:spPr bwMode="auto">
            <a:xfrm>
              <a:off x="1248" y="3168"/>
              <a:ext cx="455" cy="1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33" name="Rectangle 41"/>
            <p:cNvSpPr>
              <a:spLocks noChangeArrowheads="1"/>
            </p:cNvSpPr>
            <p:nvPr/>
          </p:nvSpPr>
          <p:spPr bwMode="auto">
            <a:xfrm>
              <a:off x="1248" y="3340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34" name="Rectangle 42"/>
            <p:cNvSpPr>
              <a:spLocks noChangeArrowheads="1"/>
            </p:cNvSpPr>
            <p:nvPr/>
          </p:nvSpPr>
          <p:spPr bwMode="auto">
            <a:xfrm>
              <a:off x="794" y="2650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0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35" name="Rectangle 43"/>
            <p:cNvSpPr>
              <a:spLocks noChangeArrowheads="1"/>
            </p:cNvSpPr>
            <p:nvPr/>
          </p:nvSpPr>
          <p:spPr bwMode="auto">
            <a:xfrm>
              <a:off x="794" y="2823"/>
              <a:ext cx="454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1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36" name="Rectangle 44"/>
            <p:cNvSpPr>
              <a:spLocks noChangeArrowheads="1"/>
            </p:cNvSpPr>
            <p:nvPr/>
          </p:nvSpPr>
          <p:spPr bwMode="auto">
            <a:xfrm>
              <a:off x="794" y="2995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2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37" name="Rectangle 45"/>
            <p:cNvSpPr>
              <a:spLocks noChangeArrowheads="1"/>
            </p:cNvSpPr>
            <p:nvPr/>
          </p:nvSpPr>
          <p:spPr bwMode="auto">
            <a:xfrm>
              <a:off x="794" y="3168"/>
              <a:ext cx="454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3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38" name="Rectangle 46"/>
            <p:cNvSpPr>
              <a:spLocks noChangeArrowheads="1"/>
            </p:cNvSpPr>
            <p:nvPr/>
          </p:nvSpPr>
          <p:spPr bwMode="auto">
            <a:xfrm>
              <a:off x="794" y="3340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4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39" name="Text Box 47"/>
            <p:cNvSpPr txBox="1">
              <a:spLocks noChangeArrowheads="1"/>
            </p:cNvSpPr>
            <p:nvPr/>
          </p:nvSpPr>
          <p:spPr bwMode="auto">
            <a:xfrm>
              <a:off x="343" y="2982"/>
              <a:ext cx="5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stderr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40" name="Text Box 48"/>
            <p:cNvSpPr txBox="1">
              <a:spLocks noChangeArrowheads="1"/>
            </p:cNvSpPr>
            <p:nvPr/>
          </p:nvSpPr>
          <p:spPr bwMode="auto">
            <a:xfrm>
              <a:off x="343" y="2810"/>
              <a:ext cx="518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stdout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41" name="Text Box 49"/>
            <p:cNvSpPr txBox="1">
              <a:spLocks noChangeArrowheads="1"/>
            </p:cNvSpPr>
            <p:nvPr/>
          </p:nvSpPr>
          <p:spPr bwMode="auto">
            <a:xfrm>
              <a:off x="416" y="2637"/>
              <a:ext cx="45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stdin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02424" name="Line 50"/>
          <p:cNvSpPr>
            <a:spLocks noChangeShapeType="1"/>
          </p:cNvSpPr>
          <p:nvPr/>
        </p:nvSpPr>
        <p:spPr bwMode="auto">
          <a:xfrm flipV="1">
            <a:off x="2286000" y="2701925"/>
            <a:ext cx="2390775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9" name="Line 51"/>
          <p:cNvSpPr>
            <a:spLocks noChangeShapeType="1"/>
          </p:cNvSpPr>
          <p:nvPr/>
        </p:nvSpPr>
        <p:spPr bwMode="auto">
          <a:xfrm flipV="1">
            <a:off x="5562600" y="2667000"/>
            <a:ext cx="18288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300" name="Rectangle 52"/>
          <p:cNvSpPr>
            <a:spLocks noChangeArrowheads="1"/>
          </p:cNvSpPr>
          <p:nvPr/>
        </p:nvSpPr>
        <p:spPr bwMode="auto">
          <a:xfrm>
            <a:off x="1981200" y="5029200"/>
            <a:ext cx="722313" cy="274638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3301" name="Line 53"/>
          <p:cNvSpPr>
            <a:spLocks noChangeShapeType="1"/>
          </p:cNvSpPr>
          <p:nvPr/>
        </p:nvSpPr>
        <p:spPr bwMode="auto">
          <a:xfrm flipV="1">
            <a:off x="2390775" y="4724400"/>
            <a:ext cx="2286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28" name="Text Box 54"/>
          <p:cNvSpPr txBox="1">
            <a:spLocks noChangeArrowheads="1"/>
          </p:cNvSpPr>
          <p:nvPr/>
        </p:nvSpPr>
        <p:spPr bwMode="auto">
          <a:xfrm>
            <a:off x="838200" y="6375400"/>
            <a:ext cx="73152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Lucida Sans" panose="020B0602030504020204" pitchFamily="34" charset="0"/>
              </a:rPr>
              <a:t>Adapted from: </a:t>
            </a:r>
            <a:r>
              <a:rPr lang="en-US" altLang="en-US" sz="1600" i="1">
                <a:latin typeface="Lucida Sans" panose="020B0602030504020204" pitchFamily="34" charset="0"/>
              </a:rPr>
              <a:t>Computer Systems: A Programmer’s Perspective</a:t>
            </a:r>
            <a:endParaRPr lang="en-US" altLang="en-US" sz="2800" b="1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58C5C-53ED-4E76-BFB8-7C2C4C9AED51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8" grpId="0" animBg="1"/>
      <p:bldP spid="53259" grpId="0" animBg="1"/>
      <p:bldP spid="53260" grpId="0" animBg="1"/>
      <p:bldP spid="53261" grpId="0" animBg="1"/>
      <p:bldP spid="53299" grpId="0" animBg="1"/>
      <p:bldP spid="53300" grpId="0" animBg="1"/>
      <p:bldP spid="5330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Same File Same Process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1436688" y="1347788"/>
            <a:ext cx="16065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Descriptor table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(one table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per process)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4527550" y="1331913"/>
            <a:ext cx="15509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Open file table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(shared by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all processes)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7353300" y="1622425"/>
            <a:ext cx="12557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i-node table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4676775" y="3068638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pos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4676775" y="3433763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4676775" y="3798888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4676775" y="2703513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4676775" y="5076825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pos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4676775" y="5441950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4676775" y="5807075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4676775" y="4711700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04462" name="Group 14"/>
          <p:cNvGrpSpPr>
            <a:grpSpLocks/>
          </p:cNvGrpSpPr>
          <p:nvPr/>
        </p:nvGrpSpPr>
        <p:grpSpPr bwMode="auto">
          <a:xfrm>
            <a:off x="544513" y="2281238"/>
            <a:ext cx="2159000" cy="1390650"/>
            <a:chOff x="295" y="1437"/>
            <a:chExt cx="1360" cy="876"/>
          </a:xfrm>
        </p:grpSpPr>
        <p:sp>
          <p:nvSpPr>
            <p:cNvPr id="104476" name="Rectangle 15"/>
            <p:cNvSpPr>
              <a:spLocks noChangeArrowheads="1"/>
            </p:cNvSpPr>
            <p:nvPr/>
          </p:nvSpPr>
          <p:spPr bwMode="auto">
            <a:xfrm>
              <a:off x="1200" y="1450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77" name="Rectangle 16"/>
            <p:cNvSpPr>
              <a:spLocks noChangeArrowheads="1"/>
            </p:cNvSpPr>
            <p:nvPr/>
          </p:nvSpPr>
          <p:spPr bwMode="auto">
            <a:xfrm>
              <a:off x="1200" y="1623"/>
              <a:ext cx="455" cy="17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78" name="Rectangle 17"/>
            <p:cNvSpPr>
              <a:spLocks noChangeArrowheads="1"/>
            </p:cNvSpPr>
            <p:nvPr/>
          </p:nvSpPr>
          <p:spPr bwMode="auto">
            <a:xfrm>
              <a:off x="1200" y="1795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79" name="Rectangle 18"/>
            <p:cNvSpPr>
              <a:spLocks noChangeArrowheads="1"/>
            </p:cNvSpPr>
            <p:nvPr/>
          </p:nvSpPr>
          <p:spPr bwMode="auto">
            <a:xfrm>
              <a:off x="1200" y="1968"/>
              <a:ext cx="455" cy="1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80" name="Rectangle 19"/>
            <p:cNvSpPr>
              <a:spLocks noChangeArrowheads="1"/>
            </p:cNvSpPr>
            <p:nvPr/>
          </p:nvSpPr>
          <p:spPr bwMode="auto">
            <a:xfrm>
              <a:off x="1200" y="2140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81" name="Rectangle 20"/>
            <p:cNvSpPr>
              <a:spLocks noChangeArrowheads="1"/>
            </p:cNvSpPr>
            <p:nvPr/>
          </p:nvSpPr>
          <p:spPr bwMode="auto">
            <a:xfrm>
              <a:off x="746" y="1450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0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482" name="Rectangle 21"/>
            <p:cNvSpPr>
              <a:spLocks noChangeArrowheads="1"/>
            </p:cNvSpPr>
            <p:nvPr/>
          </p:nvSpPr>
          <p:spPr bwMode="auto">
            <a:xfrm>
              <a:off x="746" y="1623"/>
              <a:ext cx="454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1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483" name="Rectangle 22"/>
            <p:cNvSpPr>
              <a:spLocks noChangeArrowheads="1"/>
            </p:cNvSpPr>
            <p:nvPr/>
          </p:nvSpPr>
          <p:spPr bwMode="auto">
            <a:xfrm>
              <a:off x="746" y="1795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2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484" name="Rectangle 23"/>
            <p:cNvSpPr>
              <a:spLocks noChangeArrowheads="1"/>
            </p:cNvSpPr>
            <p:nvPr/>
          </p:nvSpPr>
          <p:spPr bwMode="auto">
            <a:xfrm>
              <a:off x="746" y="1968"/>
              <a:ext cx="454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3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485" name="Rectangle 24"/>
            <p:cNvSpPr>
              <a:spLocks noChangeArrowheads="1"/>
            </p:cNvSpPr>
            <p:nvPr/>
          </p:nvSpPr>
          <p:spPr bwMode="auto">
            <a:xfrm>
              <a:off x="746" y="2140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4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486" name="Text Box 25"/>
            <p:cNvSpPr txBox="1">
              <a:spLocks noChangeArrowheads="1"/>
            </p:cNvSpPr>
            <p:nvPr/>
          </p:nvSpPr>
          <p:spPr bwMode="auto">
            <a:xfrm>
              <a:off x="295" y="1782"/>
              <a:ext cx="5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stderr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487" name="Text Box 26"/>
            <p:cNvSpPr txBox="1">
              <a:spLocks noChangeArrowheads="1"/>
            </p:cNvSpPr>
            <p:nvPr/>
          </p:nvSpPr>
          <p:spPr bwMode="auto">
            <a:xfrm>
              <a:off x="295" y="1610"/>
              <a:ext cx="518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stdout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488" name="Text Box 27"/>
            <p:cNvSpPr txBox="1">
              <a:spLocks noChangeArrowheads="1"/>
            </p:cNvSpPr>
            <p:nvPr/>
          </p:nvSpPr>
          <p:spPr bwMode="auto">
            <a:xfrm>
              <a:off x="368" y="1437"/>
              <a:ext cx="45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stdin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04463" name="Line 28"/>
          <p:cNvSpPr>
            <a:spLocks noChangeShapeType="1"/>
          </p:cNvSpPr>
          <p:nvPr/>
        </p:nvSpPr>
        <p:spPr bwMode="auto">
          <a:xfrm flipV="1">
            <a:off x="5762625" y="2684463"/>
            <a:ext cx="1655763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4" name="Rectangle 29"/>
          <p:cNvSpPr>
            <a:spLocks noChangeArrowheads="1"/>
          </p:cNvSpPr>
          <p:nvPr/>
        </p:nvSpPr>
        <p:spPr bwMode="auto">
          <a:xfrm>
            <a:off x="7432675" y="266858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access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65" name="Rectangle 30"/>
          <p:cNvSpPr>
            <a:spLocks noChangeArrowheads="1"/>
          </p:cNvSpPr>
          <p:nvPr/>
        </p:nvSpPr>
        <p:spPr bwMode="auto">
          <a:xfrm>
            <a:off x="7432675" y="376396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66" name="Rectangle 31"/>
          <p:cNvSpPr>
            <a:spLocks noChangeArrowheads="1"/>
          </p:cNvSpPr>
          <p:nvPr/>
        </p:nvSpPr>
        <p:spPr bwMode="auto">
          <a:xfrm>
            <a:off x="7432675" y="303371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size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67" name="Rectangle 32"/>
          <p:cNvSpPr>
            <a:spLocks noChangeArrowheads="1"/>
          </p:cNvSpPr>
          <p:nvPr/>
        </p:nvSpPr>
        <p:spPr bwMode="auto">
          <a:xfrm>
            <a:off x="7432675" y="339883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type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68" name="Text Box 33"/>
          <p:cNvSpPr txBox="1">
            <a:spLocks noChangeArrowheads="1"/>
          </p:cNvSpPr>
          <p:nvPr/>
        </p:nvSpPr>
        <p:spPr bwMode="auto">
          <a:xfrm>
            <a:off x="4951413" y="2409825"/>
            <a:ext cx="703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4951413" y="4437063"/>
            <a:ext cx="703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70" name="Text Box 35"/>
          <p:cNvSpPr txBox="1">
            <a:spLocks noChangeArrowheads="1"/>
          </p:cNvSpPr>
          <p:nvPr/>
        </p:nvSpPr>
        <p:spPr bwMode="auto">
          <a:xfrm>
            <a:off x="533400" y="5257800"/>
            <a:ext cx="380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 = open(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A",…);</a:t>
            </a:r>
          </a:p>
        </p:txBody>
      </p:sp>
      <p:sp>
        <p:nvSpPr>
          <p:cNvPr id="104471" name="Line 36"/>
          <p:cNvSpPr>
            <a:spLocks noChangeShapeType="1"/>
          </p:cNvSpPr>
          <p:nvPr/>
        </p:nvSpPr>
        <p:spPr bwMode="auto">
          <a:xfrm flipV="1">
            <a:off x="2286000" y="2701925"/>
            <a:ext cx="2390775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9" name="Line 37"/>
          <p:cNvSpPr>
            <a:spLocks noChangeShapeType="1"/>
          </p:cNvSpPr>
          <p:nvPr/>
        </p:nvSpPr>
        <p:spPr bwMode="auto">
          <a:xfrm flipV="1">
            <a:off x="5562600" y="2667000"/>
            <a:ext cx="18288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310" name="Rectangle 38"/>
          <p:cNvSpPr>
            <a:spLocks noChangeArrowheads="1"/>
          </p:cNvSpPr>
          <p:nvPr/>
        </p:nvSpPr>
        <p:spPr bwMode="auto">
          <a:xfrm>
            <a:off x="1981200" y="3124200"/>
            <a:ext cx="722313" cy="274638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4311" name="Line 39"/>
          <p:cNvSpPr>
            <a:spLocks noChangeShapeType="1"/>
          </p:cNvSpPr>
          <p:nvPr/>
        </p:nvSpPr>
        <p:spPr bwMode="auto">
          <a:xfrm>
            <a:off x="2362200" y="3276600"/>
            <a:ext cx="2314575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475" name="Text Box 40"/>
          <p:cNvSpPr txBox="1">
            <a:spLocks noChangeArrowheads="1"/>
          </p:cNvSpPr>
          <p:nvPr/>
        </p:nvSpPr>
        <p:spPr bwMode="auto">
          <a:xfrm>
            <a:off x="1366838" y="6276975"/>
            <a:ext cx="6710362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Lucida Sans" panose="020B0602030504020204" pitchFamily="34" charset="0"/>
              </a:rPr>
              <a:t>Adapted from: </a:t>
            </a:r>
            <a:r>
              <a:rPr lang="en-US" altLang="en-US" sz="1600" i="1">
                <a:latin typeface="Lucida Sans" panose="020B0602030504020204" pitchFamily="34" charset="0"/>
              </a:rPr>
              <a:t>Computer Systems: A Programmer’s Perspective</a:t>
            </a:r>
            <a:endParaRPr lang="en-US" altLang="en-US" sz="2800" b="1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58C5C-53ED-4E76-BFB8-7C2C4C9AED51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2" grpId="0" animBg="1"/>
      <p:bldP spid="54283" grpId="0" animBg="1"/>
      <p:bldP spid="54284" grpId="0" animBg="1"/>
      <p:bldP spid="54285" grpId="0" animBg="1"/>
      <p:bldP spid="54306" grpId="0"/>
      <p:bldP spid="54309" grpId="0" animBg="1"/>
      <p:bldP spid="54310" grpId="0" animBg="1"/>
      <p:bldP spid="543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700"/>
            <a:ext cx="7773988" cy="1092201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Close()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1881188" y="2717800"/>
            <a:ext cx="722312" cy="274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1881188" y="2992438"/>
            <a:ext cx="722312" cy="2730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1881188" y="3265488"/>
            <a:ext cx="722312" cy="274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1881188" y="3540125"/>
            <a:ext cx="722312" cy="273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1881188" y="3813175"/>
            <a:ext cx="722312" cy="274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200">
                <a:solidFill>
                  <a:schemeClr val="accent2"/>
                </a:solidFill>
                <a:latin typeface="Helvetica" panose="020B0604020202020204" pitchFamily="34" charset="0"/>
              </a:rPr>
              <a:t>Empty</a:t>
            </a:r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1160463" y="2717800"/>
            <a:ext cx="72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0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1160463" y="2992438"/>
            <a:ext cx="7207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06" name="Rectangle 10"/>
          <p:cNvSpPr>
            <a:spLocks noChangeArrowheads="1"/>
          </p:cNvSpPr>
          <p:nvPr/>
        </p:nvSpPr>
        <p:spPr bwMode="auto">
          <a:xfrm>
            <a:off x="1160463" y="3265488"/>
            <a:ext cx="720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2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07" name="Rectangle 11"/>
          <p:cNvSpPr>
            <a:spLocks noChangeArrowheads="1"/>
          </p:cNvSpPr>
          <p:nvPr/>
        </p:nvSpPr>
        <p:spPr bwMode="auto">
          <a:xfrm>
            <a:off x="1160463" y="3540125"/>
            <a:ext cx="7207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3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1160463" y="3813175"/>
            <a:ext cx="72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4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1436688" y="1347788"/>
            <a:ext cx="16065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Descriptor table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(one table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per process)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4527550" y="1331913"/>
            <a:ext cx="15509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Open file table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(shared by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all processes)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7262813" y="1331913"/>
            <a:ext cx="1436687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i-node table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(shared by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all processes)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12" name="Rectangle 16"/>
          <p:cNvSpPr>
            <a:spLocks noChangeArrowheads="1"/>
          </p:cNvSpPr>
          <p:nvPr/>
        </p:nvSpPr>
        <p:spPr bwMode="auto">
          <a:xfrm>
            <a:off x="4676775" y="3068638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pos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13" name="Rectangle 17"/>
          <p:cNvSpPr>
            <a:spLocks noChangeArrowheads="1"/>
          </p:cNvSpPr>
          <p:nvPr/>
        </p:nvSpPr>
        <p:spPr bwMode="auto">
          <a:xfrm>
            <a:off x="4676775" y="3433763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14" name="Rectangle 18"/>
          <p:cNvSpPr>
            <a:spLocks noChangeArrowheads="1"/>
          </p:cNvSpPr>
          <p:nvPr/>
        </p:nvSpPr>
        <p:spPr bwMode="auto">
          <a:xfrm>
            <a:off x="4676775" y="3798888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15" name="Line 19"/>
          <p:cNvSpPr>
            <a:spLocks noChangeShapeType="1"/>
          </p:cNvSpPr>
          <p:nvPr/>
        </p:nvSpPr>
        <p:spPr bwMode="auto">
          <a:xfrm flipV="1">
            <a:off x="2352675" y="2703513"/>
            <a:ext cx="232410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 flipV="1">
            <a:off x="5668963" y="4586288"/>
            <a:ext cx="173355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7" name="Rectangle 21"/>
          <p:cNvSpPr>
            <a:spLocks noChangeArrowheads="1"/>
          </p:cNvSpPr>
          <p:nvPr/>
        </p:nvSpPr>
        <p:spPr bwMode="auto">
          <a:xfrm>
            <a:off x="4676775" y="2703513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5318" name="Rectangle 22"/>
          <p:cNvSpPr>
            <a:spLocks noChangeArrowheads="1"/>
          </p:cNvSpPr>
          <p:nvPr/>
        </p:nvSpPr>
        <p:spPr bwMode="auto">
          <a:xfrm>
            <a:off x="4676775" y="5076825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pos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5319" name="Rectangle 23"/>
          <p:cNvSpPr>
            <a:spLocks noChangeArrowheads="1"/>
          </p:cNvSpPr>
          <p:nvPr/>
        </p:nvSpPr>
        <p:spPr bwMode="auto">
          <a:xfrm>
            <a:off x="4676775" y="5441950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4676775" y="5807075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4676775" y="4711700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22" name="Text Box 26"/>
          <p:cNvSpPr txBox="1">
            <a:spLocks noChangeArrowheads="1"/>
          </p:cNvSpPr>
          <p:nvPr/>
        </p:nvSpPr>
        <p:spPr bwMode="auto">
          <a:xfrm>
            <a:off x="444500" y="3244850"/>
            <a:ext cx="822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stderr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23" name="Text Box 27"/>
          <p:cNvSpPr txBox="1">
            <a:spLocks noChangeArrowheads="1"/>
          </p:cNvSpPr>
          <p:nvPr/>
        </p:nvSpPr>
        <p:spPr bwMode="auto">
          <a:xfrm>
            <a:off x="444500" y="2971800"/>
            <a:ext cx="8223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stdout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24" name="Text Box 28"/>
          <p:cNvSpPr txBox="1">
            <a:spLocks noChangeArrowheads="1"/>
          </p:cNvSpPr>
          <p:nvPr/>
        </p:nvSpPr>
        <p:spPr bwMode="auto">
          <a:xfrm>
            <a:off x="560388" y="2697163"/>
            <a:ext cx="715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stdin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25" name="Line 29"/>
          <p:cNvSpPr>
            <a:spLocks noChangeShapeType="1"/>
          </p:cNvSpPr>
          <p:nvPr/>
        </p:nvSpPr>
        <p:spPr bwMode="auto">
          <a:xfrm flipV="1">
            <a:off x="5762625" y="2684463"/>
            <a:ext cx="1655763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26" name="Rectangle 30"/>
          <p:cNvSpPr>
            <a:spLocks noChangeArrowheads="1"/>
          </p:cNvSpPr>
          <p:nvPr/>
        </p:nvSpPr>
        <p:spPr bwMode="auto">
          <a:xfrm>
            <a:off x="7432675" y="266858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access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27" name="Rectangle 31"/>
          <p:cNvSpPr>
            <a:spLocks noChangeArrowheads="1"/>
          </p:cNvSpPr>
          <p:nvPr/>
        </p:nvSpPr>
        <p:spPr bwMode="auto">
          <a:xfrm>
            <a:off x="7432675" y="376396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28" name="Rectangle 32"/>
          <p:cNvSpPr>
            <a:spLocks noChangeArrowheads="1"/>
          </p:cNvSpPr>
          <p:nvPr/>
        </p:nvSpPr>
        <p:spPr bwMode="auto">
          <a:xfrm>
            <a:off x="7432675" y="303371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size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29" name="Rectangle 33"/>
          <p:cNvSpPr>
            <a:spLocks noChangeArrowheads="1"/>
          </p:cNvSpPr>
          <p:nvPr/>
        </p:nvSpPr>
        <p:spPr bwMode="auto">
          <a:xfrm>
            <a:off x="7432675" y="339883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type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30" name="Rectangle 34"/>
          <p:cNvSpPr>
            <a:spLocks noChangeArrowheads="1"/>
          </p:cNvSpPr>
          <p:nvPr/>
        </p:nvSpPr>
        <p:spPr bwMode="auto">
          <a:xfrm>
            <a:off x="7432675" y="458628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access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31" name="Rectangle 35"/>
          <p:cNvSpPr>
            <a:spLocks noChangeArrowheads="1"/>
          </p:cNvSpPr>
          <p:nvPr/>
        </p:nvSpPr>
        <p:spPr bwMode="auto">
          <a:xfrm>
            <a:off x="7432675" y="568166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32" name="Rectangle 36"/>
          <p:cNvSpPr>
            <a:spLocks noChangeArrowheads="1"/>
          </p:cNvSpPr>
          <p:nvPr/>
        </p:nvSpPr>
        <p:spPr bwMode="auto">
          <a:xfrm>
            <a:off x="7432675" y="495141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size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33" name="Rectangle 37"/>
          <p:cNvSpPr>
            <a:spLocks noChangeArrowheads="1"/>
          </p:cNvSpPr>
          <p:nvPr/>
        </p:nvSpPr>
        <p:spPr bwMode="auto">
          <a:xfrm>
            <a:off x="7432675" y="531653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type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34" name="Text Box 38"/>
          <p:cNvSpPr txBox="1">
            <a:spLocks noChangeArrowheads="1"/>
          </p:cNvSpPr>
          <p:nvPr/>
        </p:nvSpPr>
        <p:spPr bwMode="auto">
          <a:xfrm>
            <a:off x="4951413" y="2409825"/>
            <a:ext cx="703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5335" name="Text Box 39"/>
          <p:cNvSpPr txBox="1">
            <a:spLocks noChangeArrowheads="1"/>
          </p:cNvSpPr>
          <p:nvPr/>
        </p:nvSpPr>
        <p:spPr bwMode="auto">
          <a:xfrm>
            <a:off x="4951413" y="4437063"/>
            <a:ext cx="703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B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36" name="Text Box 40"/>
          <p:cNvSpPr txBox="1">
            <a:spLocks noChangeArrowheads="1"/>
          </p:cNvSpPr>
          <p:nvPr/>
        </p:nvSpPr>
        <p:spPr bwMode="auto">
          <a:xfrm>
            <a:off x="441325" y="4973638"/>
            <a:ext cx="2098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close(4);</a:t>
            </a:r>
          </a:p>
        </p:txBody>
      </p:sp>
      <p:sp>
        <p:nvSpPr>
          <p:cNvPr id="55337" name="Rectangle 41"/>
          <p:cNvSpPr>
            <a:spLocks noChangeArrowheads="1"/>
          </p:cNvSpPr>
          <p:nvPr/>
        </p:nvSpPr>
        <p:spPr bwMode="auto">
          <a:xfrm>
            <a:off x="1881188" y="3814763"/>
            <a:ext cx="722312" cy="274637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5338" name="Line 42"/>
          <p:cNvSpPr>
            <a:spLocks noChangeShapeType="1"/>
          </p:cNvSpPr>
          <p:nvPr/>
        </p:nvSpPr>
        <p:spPr bwMode="auto">
          <a:xfrm>
            <a:off x="2438400" y="3962400"/>
            <a:ext cx="2284413" cy="836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9" name="Rectangle 43"/>
          <p:cNvSpPr>
            <a:spLocks noChangeArrowheads="1"/>
          </p:cNvSpPr>
          <p:nvPr/>
        </p:nvSpPr>
        <p:spPr bwMode="auto">
          <a:xfrm>
            <a:off x="4676775" y="5438775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refcnt=0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58C5C-53ED-4E76-BFB8-7C2C4C9AED51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5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55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5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5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5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5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5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6" grpId="0" animBg="1"/>
      <p:bldP spid="55318" grpId="0" animBg="1"/>
      <p:bldP spid="55319" grpId="0" animBg="1"/>
      <p:bldP spid="55320" grpId="0" animBg="1"/>
      <p:bldP spid="55321" grpId="0" animBg="1"/>
      <p:bldP spid="55335" grpId="0"/>
      <p:bldP spid="55337" grpId="0" animBg="1"/>
      <p:bldP spid="55338" grpId="0" animBg="1"/>
      <p:bldP spid="55339" grpId="0" animBg="1"/>
      <p:bldP spid="55339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1905000" y="4267200"/>
            <a:ext cx="722313" cy="273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xfrm>
            <a:off x="532606" y="-6192"/>
            <a:ext cx="8078787" cy="100155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I/O Redirection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idx="1"/>
          </p:nvPr>
        </p:nvSpPr>
        <p:spPr>
          <a:xfrm>
            <a:off x="584200" y="1166019"/>
            <a:ext cx="8064500" cy="37671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COMOX(114): ls &gt; /</a:t>
            </a:r>
            <a:r>
              <a:rPr lang="en-US" altLang="en-US" sz="2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tmp</a:t>
            </a:r>
            <a:r>
              <a:rPr lang="en-US" altLang="en-US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/out</a:t>
            </a:r>
          </a:p>
          <a:p>
            <a:r>
              <a:rPr lang="en-US" altLang="en-US" sz="2000" dirty="0"/>
              <a:t>The above causes standard output (file descriptor 1) to be set to /</a:t>
            </a:r>
            <a:r>
              <a:rPr lang="en-US" altLang="en-US" sz="2000" dirty="0" err="1"/>
              <a:t>tmp</a:t>
            </a:r>
            <a:r>
              <a:rPr lang="en-US" altLang="en-US" sz="2000" dirty="0"/>
              <a:t>/out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1905000" y="3992563"/>
            <a:ext cx="722313" cy="274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1905000" y="4267200"/>
            <a:ext cx="722313" cy="2730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1905000" y="4540250"/>
            <a:ext cx="722313" cy="274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1905000" y="4814888"/>
            <a:ext cx="722313" cy="273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1905000" y="5087938"/>
            <a:ext cx="722313" cy="274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1184275" y="3992563"/>
            <a:ext cx="720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0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1184275" y="4267200"/>
            <a:ext cx="7207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1184275" y="4540250"/>
            <a:ext cx="72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2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57" name="Rectangle 13"/>
          <p:cNvSpPr>
            <a:spLocks noChangeArrowheads="1"/>
          </p:cNvSpPr>
          <p:nvPr/>
        </p:nvSpPr>
        <p:spPr bwMode="auto">
          <a:xfrm>
            <a:off x="1184275" y="4814888"/>
            <a:ext cx="7207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3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1184275" y="5087938"/>
            <a:ext cx="720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4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1447800" y="3276600"/>
            <a:ext cx="1573213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Process file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descriptor table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468313" y="4519613"/>
            <a:ext cx="822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stderr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61" name="Text Box 17"/>
          <p:cNvSpPr txBox="1">
            <a:spLocks noChangeArrowheads="1"/>
          </p:cNvSpPr>
          <p:nvPr/>
        </p:nvSpPr>
        <p:spPr bwMode="auto">
          <a:xfrm>
            <a:off x="468313" y="4246563"/>
            <a:ext cx="8223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stdout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584200" y="3971925"/>
            <a:ext cx="715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stdin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 flipV="1">
            <a:off x="2438400" y="36576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64" name="Rectangle 20"/>
          <p:cNvSpPr>
            <a:spLocks noChangeArrowheads="1"/>
          </p:cNvSpPr>
          <p:nvPr/>
        </p:nvSpPr>
        <p:spPr bwMode="auto">
          <a:xfrm>
            <a:off x="3581400" y="3478213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pos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65" name="Rectangle 21"/>
          <p:cNvSpPr>
            <a:spLocks noChangeArrowheads="1"/>
          </p:cNvSpPr>
          <p:nvPr/>
        </p:nvSpPr>
        <p:spPr bwMode="auto">
          <a:xfrm>
            <a:off x="3581400" y="3830638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refcnt=4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66" name="Rectangle 22"/>
          <p:cNvSpPr>
            <a:spLocks noChangeArrowheads="1"/>
          </p:cNvSpPr>
          <p:nvPr/>
        </p:nvSpPr>
        <p:spPr bwMode="auto">
          <a:xfrm>
            <a:off x="3581400" y="3113088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67" name="Text Box 23"/>
          <p:cNvSpPr txBox="1">
            <a:spLocks noChangeArrowheads="1"/>
          </p:cNvSpPr>
          <p:nvPr/>
        </p:nvSpPr>
        <p:spPr bwMode="auto">
          <a:xfrm>
            <a:off x="3756025" y="2819400"/>
            <a:ext cx="906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terminal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08568" name="Group 24"/>
          <p:cNvGrpSpPr>
            <a:grpSpLocks/>
          </p:cNvGrpSpPr>
          <p:nvPr/>
        </p:nvGrpSpPr>
        <p:grpSpPr bwMode="auto">
          <a:xfrm>
            <a:off x="6019800" y="2590800"/>
            <a:ext cx="1263650" cy="1460500"/>
            <a:chOff x="3792" y="2112"/>
            <a:chExt cx="796" cy="920"/>
          </a:xfrm>
        </p:grpSpPr>
        <p:sp>
          <p:nvSpPr>
            <p:cNvPr id="108590" name="Rectangle 25"/>
            <p:cNvSpPr>
              <a:spLocks noChangeArrowheads="1"/>
            </p:cNvSpPr>
            <p:nvPr/>
          </p:nvSpPr>
          <p:spPr bwMode="auto">
            <a:xfrm>
              <a:off x="3792" y="2112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access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8591" name="Rectangle 26"/>
            <p:cNvSpPr>
              <a:spLocks noChangeArrowheads="1"/>
            </p:cNvSpPr>
            <p:nvPr/>
          </p:nvSpPr>
          <p:spPr bwMode="auto">
            <a:xfrm>
              <a:off x="3792" y="2802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...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8592" name="Rectangle 27"/>
            <p:cNvSpPr>
              <a:spLocks noChangeArrowheads="1"/>
            </p:cNvSpPr>
            <p:nvPr/>
          </p:nvSpPr>
          <p:spPr bwMode="auto">
            <a:xfrm>
              <a:off x="3792" y="2342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size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8593" name="Rectangle 28"/>
            <p:cNvSpPr>
              <a:spLocks noChangeArrowheads="1"/>
            </p:cNvSpPr>
            <p:nvPr/>
          </p:nvSpPr>
          <p:spPr bwMode="auto">
            <a:xfrm>
              <a:off x="3792" y="2572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type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08569" name="Group 29"/>
          <p:cNvGrpSpPr>
            <a:grpSpLocks/>
          </p:cNvGrpSpPr>
          <p:nvPr/>
        </p:nvGrpSpPr>
        <p:grpSpPr bwMode="auto">
          <a:xfrm>
            <a:off x="6096000" y="4648200"/>
            <a:ext cx="1263650" cy="1460500"/>
            <a:chOff x="3792" y="3120"/>
            <a:chExt cx="796" cy="920"/>
          </a:xfrm>
        </p:grpSpPr>
        <p:sp>
          <p:nvSpPr>
            <p:cNvPr id="108586" name="Rectangle 30"/>
            <p:cNvSpPr>
              <a:spLocks noChangeArrowheads="1"/>
            </p:cNvSpPr>
            <p:nvPr/>
          </p:nvSpPr>
          <p:spPr bwMode="auto">
            <a:xfrm>
              <a:off x="3792" y="3120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access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8587" name="Rectangle 31"/>
            <p:cNvSpPr>
              <a:spLocks noChangeArrowheads="1"/>
            </p:cNvSpPr>
            <p:nvPr/>
          </p:nvSpPr>
          <p:spPr bwMode="auto">
            <a:xfrm>
              <a:off x="3792" y="3810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...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8588" name="Rectangle 32"/>
            <p:cNvSpPr>
              <a:spLocks noChangeArrowheads="1"/>
            </p:cNvSpPr>
            <p:nvPr/>
          </p:nvSpPr>
          <p:spPr bwMode="auto">
            <a:xfrm>
              <a:off x="3792" y="3350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size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8589" name="Rectangle 33"/>
            <p:cNvSpPr>
              <a:spLocks noChangeArrowheads="1"/>
            </p:cNvSpPr>
            <p:nvPr/>
          </p:nvSpPr>
          <p:spPr bwMode="auto">
            <a:xfrm>
              <a:off x="3792" y="3580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type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08570" name="Line 34"/>
          <p:cNvSpPr>
            <a:spLocks noChangeShapeType="1"/>
          </p:cNvSpPr>
          <p:nvPr/>
        </p:nvSpPr>
        <p:spPr bwMode="auto">
          <a:xfrm flipV="1">
            <a:off x="4572000" y="274320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6355" name="Group 35"/>
          <p:cNvGrpSpPr>
            <a:grpSpLocks/>
          </p:cNvGrpSpPr>
          <p:nvPr/>
        </p:nvGrpSpPr>
        <p:grpSpPr bwMode="auto">
          <a:xfrm>
            <a:off x="3581400" y="4800600"/>
            <a:ext cx="1263650" cy="1754188"/>
            <a:chOff x="2352" y="3089"/>
            <a:chExt cx="796" cy="1105"/>
          </a:xfrm>
        </p:grpSpPr>
        <p:sp>
          <p:nvSpPr>
            <p:cNvPr id="108581" name="Rectangle 36"/>
            <p:cNvSpPr>
              <a:spLocks noChangeArrowheads="1"/>
            </p:cNvSpPr>
            <p:nvPr/>
          </p:nvSpPr>
          <p:spPr bwMode="auto">
            <a:xfrm>
              <a:off x="2352" y="3504"/>
              <a:ext cx="796" cy="23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pos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8582" name="Rectangle 37"/>
            <p:cNvSpPr>
              <a:spLocks noChangeArrowheads="1"/>
            </p:cNvSpPr>
            <p:nvPr/>
          </p:nvSpPr>
          <p:spPr bwMode="auto">
            <a:xfrm>
              <a:off x="2352" y="3734"/>
              <a:ext cx="796" cy="23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refcnt=1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8583" name="Rectangle 38"/>
            <p:cNvSpPr>
              <a:spLocks noChangeArrowheads="1"/>
            </p:cNvSpPr>
            <p:nvPr/>
          </p:nvSpPr>
          <p:spPr bwMode="auto">
            <a:xfrm>
              <a:off x="2352" y="3964"/>
              <a:ext cx="796" cy="23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...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8584" name="Rectangle 39"/>
            <p:cNvSpPr>
              <a:spLocks noChangeArrowheads="1"/>
            </p:cNvSpPr>
            <p:nvPr/>
          </p:nvSpPr>
          <p:spPr bwMode="auto">
            <a:xfrm>
              <a:off x="2352" y="3274"/>
              <a:ext cx="796" cy="23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8585" name="Text Box 40"/>
            <p:cNvSpPr txBox="1">
              <a:spLocks noChangeArrowheads="1"/>
            </p:cNvSpPr>
            <p:nvPr/>
          </p:nvSpPr>
          <p:spPr bwMode="auto">
            <a:xfrm>
              <a:off x="2458" y="3089"/>
              <a:ext cx="5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/tmp/out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56361" name="Rectangle 41"/>
          <p:cNvSpPr>
            <a:spLocks noChangeArrowheads="1"/>
          </p:cNvSpPr>
          <p:nvPr/>
        </p:nvSpPr>
        <p:spPr bwMode="auto">
          <a:xfrm>
            <a:off x="1905000" y="4267200"/>
            <a:ext cx="722313" cy="27305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6362" name="Line 42"/>
          <p:cNvSpPr>
            <a:spLocks noChangeShapeType="1"/>
          </p:cNvSpPr>
          <p:nvPr/>
        </p:nvSpPr>
        <p:spPr bwMode="auto">
          <a:xfrm flipV="1">
            <a:off x="4419600" y="4648200"/>
            <a:ext cx="167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63" name="Line 43"/>
          <p:cNvSpPr>
            <a:spLocks noChangeShapeType="1"/>
          </p:cNvSpPr>
          <p:nvPr/>
        </p:nvSpPr>
        <p:spPr bwMode="auto">
          <a:xfrm>
            <a:off x="2438400" y="44196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 useBgFill="1">
        <p:nvSpPr>
          <p:cNvPr id="56364" name="Rectangle 44"/>
          <p:cNvSpPr>
            <a:spLocks noChangeArrowheads="1"/>
          </p:cNvSpPr>
          <p:nvPr/>
        </p:nvSpPr>
        <p:spPr bwMode="auto">
          <a:xfrm>
            <a:off x="3581400" y="3810000"/>
            <a:ext cx="1263650" cy="36512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6365" name="Rectangle 45"/>
          <p:cNvSpPr>
            <a:spLocks noChangeArrowheads="1"/>
          </p:cNvSpPr>
          <p:nvPr/>
        </p:nvSpPr>
        <p:spPr bwMode="auto">
          <a:xfrm>
            <a:off x="3581400" y="3816350"/>
            <a:ext cx="1263650" cy="3619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refcnt=3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77" name="Rectangle 46"/>
          <p:cNvSpPr>
            <a:spLocks noChangeArrowheads="1"/>
          </p:cNvSpPr>
          <p:nvPr/>
        </p:nvSpPr>
        <p:spPr bwMode="auto">
          <a:xfrm>
            <a:off x="3581400" y="4171950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78" name="Text Box 47"/>
          <p:cNvSpPr txBox="1">
            <a:spLocks noChangeArrowheads="1"/>
          </p:cNvSpPr>
          <p:nvPr/>
        </p:nvSpPr>
        <p:spPr bwMode="auto">
          <a:xfrm>
            <a:off x="457200" y="5899151"/>
            <a:ext cx="28956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200" dirty="0">
                <a:latin typeface="Lucida Sans" panose="020B0602030504020204" pitchFamily="34" charset="0"/>
              </a:rPr>
              <a:t>Adapted from: </a:t>
            </a:r>
            <a:r>
              <a:rPr lang="en-US" altLang="en-US" sz="1200" i="1" dirty="0">
                <a:latin typeface="Lucida Sans" panose="020B0602030504020204" pitchFamily="34" charset="0"/>
              </a:rPr>
              <a:t>Computer Systems: </a:t>
            </a:r>
          </a:p>
          <a:p>
            <a:pPr algn="ctr">
              <a:spcBef>
                <a:spcPct val="20000"/>
              </a:spcBef>
            </a:pPr>
            <a:r>
              <a:rPr lang="en-US" altLang="en-US" sz="1200" i="1" dirty="0">
                <a:latin typeface="Lucida Sans" panose="020B0602030504020204" pitchFamily="34" charset="0"/>
              </a:rPr>
              <a:t>A Programmer’s Perspective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108579" name="Text Box 14"/>
          <p:cNvSpPr txBox="1">
            <a:spLocks noChangeArrowheads="1"/>
          </p:cNvSpPr>
          <p:nvPr/>
        </p:nvSpPr>
        <p:spPr bwMode="auto">
          <a:xfrm>
            <a:off x="3468688" y="2244725"/>
            <a:ext cx="15636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Open file table </a:t>
            </a:r>
          </a:p>
        </p:txBody>
      </p:sp>
      <p:sp>
        <p:nvSpPr>
          <p:cNvPr id="108580" name="Text Box 15"/>
          <p:cNvSpPr txBox="1">
            <a:spLocks noChangeArrowheads="1"/>
          </p:cNvSpPr>
          <p:nvPr/>
        </p:nvSpPr>
        <p:spPr bwMode="auto">
          <a:xfrm>
            <a:off x="6024563" y="2063750"/>
            <a:ext cx="12541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i-node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43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animBg="1"/>
      <p:bldP spid="56339" grpId="0" animBg="1"/>
      <p:bldP spid="56361" grpId="0" animBg="1"/>
      <p:bldP spid="56362" grpId="0" animBg="1"/>
      <p:bldP spid="56363" grpId="0" animBg="1"/>
      <p:bldP spid="56364" grpId="0" animBg="1"/>
      <p:bldP spid="5636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8490" y="107949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dup2    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85888"/>
            <a:ext cx="8331200" cy="4232275"/>
          </a:xfrm>
        </p:spPr>
        <p:txBody>
          <a:bodyPr/>
          <a:lstStyle/>
          <a:p>
            <a:r>
              <a:rPr lang="en-US" altLang="en-US" sz="2400" dirty="0"/>
              <a:t>The Unix system call dup2, which has the form:</a:t>
            </a:r>
          </a:p>
          <a:p>
            <a:pPr marL="0" indent="0">
              <a:buNone/>
            </a:pPr>
            <a:r>
              <a:rPr lang="en-US" altLang="en-US" sz="2400" dirty="0"/>
              <a:t> 	</a:t>
            </a:r>
            <a:r>
              <a:rPr lang="en-US" altLang="en-US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dup2(</a:t>
            </a:r>
            <a:r>
              <a:rPr lang="en-US" altLang="en-US" sz="2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2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newfd</a:t>
            </a:r>
            <a:r>
              <a:rPr lang="en-US" altLang="en-US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) </a:t>
            </a:r>
            <a:br>
              <a:rPr lang="en-US" altLang="en-US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copies </a:t>
            </a:r>
            <a:r>
              <a:rPr lang="en-US" altLang="en-US" sz="2400" dirty="0" err="1">
                <a:latin typeface="Lucida Console" panose="020B0609040504020204" pitchFamily="49" charset="0"/>
              </a:rPr>
              <a:t>fd</a:t>
            </a:r>
            <a:r>
              <a:rPr lang="en-US" altLang="en-US" sz="2400" dirty="0">
                <a:latin typeface="Lucida Console" panose="020B0609040504020204" pitchFamily="49" charset="0"/>
              </a:rPr>
              <a:t> to </a:t>
            </a:r>
            <a:r>
              <a:rPr lang="en-US" altLang="en-US" sz="2400" dirty="0" err="1">
                <a:latin typeface="Lucida Console" panose="020B0609040504020204" pitchFamily="49" charset="0"/>
              </a:rPr>
              <a:t>newfd</a:t>
            </a:r>
            <a:r>
              <a:rPr lang="en-US" altLang="en-US" sz="2400" dirty="0">
                <a:latin typeface="Lucida Console" panose="020B0609040504020204" pitchFamily="49" charset="0"/>
              </a:rPr>
              <a:t> in the descriptor table.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10596" name="Group 4"/>
          <p:cNvGrpSpPr>
            <a:grpSpLocks/>
          </p:cNvGrpSpPr>
          <p:nvPr/>
        </p:nvGrpSpPr>
        <p:grpSpPr bwMode="auto">
          <a:xfrm>
            <a:off x="381000" y="3352800"/>
            <a:ext cx="1981200" cy="2286000"/>
            <a:chOff x="432" y="2112"/>
            <a:chExt cx="1248" cy="1440"/>
          </a:xfrm>
        </p:grpSpPr>
        <p:sp>
          <p:nvSpPr>
            <p:cNvPr id="110612" name="Rectangle 5"/>
            <p:cNvSpPr>
              <a:spLocks noChangeArrowheads="1"/>
            </p:cNvSpPr>
            <p:nvPr/>
          </p:nvSpPr>
          <p:spPr bwMode="auto">
            <a:xfrm>
              <a:off x="912" y="2112"/>
              <a:ext cx="768" cy="288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0613" name="Rectangle 6"/>
            <p:cNvSpPr>
              <a:spLocks noChangeArrowheads="1"/>
            </p:cNvSpPr>
            <p:nvPr/>
          </p:nvSpPr>
          <p:spPr bwMode="auto">
            <a:xfrm>
              <a:off x="912" y="2400"/>
              <a:ext cx="768" cy="288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2800">
                  <a:latin typeface="Helvetica" panose="020B0604020202020204" pitchFamily="34" charset="0"/>
                </a:rPr>
                <a:t>a</a:t>
              </a:r>
            </a:p>
          </p:txBody>
        </p:sp>
        <p:sp>
          <p:nvSpPr>
            <p:cNvPr id="110614" name="Rectangle 7"/>
            <p:cNvSpPr>
              <a:spLocks noChangeArrowheads="1"/>
            </p:cNvSpPr>
            <p:nvPr/>
          </p:nvSpPr>
          <p:spPr bwMode="auto">
            <a:xfrm>
              <a:off x="912" y="2688"/>
              <a:ext cx="768" cy="288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0615" name="Rectangle 8"/>
            <p:cNvSpPr>
              <a:spLocks noChangeArrowheads="1"/>
            </p:cNvSpPr>
            <p:nvPr/>
          </p:nvSpPr>
          <p:spPr bwMode="auto">
            <a:xfrm>
              <a:off x="912" y="2976"/>
              <a:ext cx="768" cy="288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0616" name="Rectangle 9"/>
            <p:cNvSpPr>
              <a:spLocks noChangeArrowheads="1"/>
            </p:cNvSpPr>
            <p:nvPr/>
          </p:nvSpPr>
          <p:spPr bwMode="auto">
            <a:xfrm>
              <a:off x="912" y="3264"/>
              <a:ext cx="768" cy="288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2800">
                  <a:latin typeface="Helvetica" panose="020B0604020202020204" pitchFamily="34" charset="0"/>
                </a:rPr>
                <a:t>b</a:t>
              </a:r>
            </a:p>
          </p:txBody>
        </p:sp>
        <p:sp>
          <p:nvSpPr>
            <p:cNvPr id="110617" name="Text Box 10"/>
            <p:cNvSpPr txBox="1">
              <a:spLocks noChangeArrowheads="1"/>
            </p:cNvSpPr>
            <p:nvPr/>
          </p:nvSpPr>
          <p:spPr bwMode="auto">
            <a:xfrm>
              <a:off x="432" y="2160"/>
              <a:ext cx="4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1" dirty="0" err="1">
                  <a:solidFill>
                    <a:srgbClr val="996633"/>
                  </a:solidFill>
                  <a:latin typeface="Courier New" panose="02070309020205020404" pitchFamily="49" charset="0"/>
                </a:rPr>
                <a:t>fd</a:t>
              </a:r>
              <a:r>
                <a:rPr lang="en-US" altLang="en-US" sz="1800" b="1" dirty="0">
                  <a:solidFill>
                    <a:srgbClr val="996633"/>
                  </a:solidFill>
                  <a:latin typeface="Courier New" panose="02070309020205020404" pitchFamily="49" charset="0"/>
                </a:rPr>
                <a:t> 0</a:t>
              </a:r>
            </a:p>
          </p:txBody>
        </p:sp>
        <p:sp>
          <p:nvSpPr>
            <p:cNvPr id="110618" name="Text Box 11"/>
            <p:cNvSpPr txBox="1">
              <a:spLocks noChangeArrowheads="1"/>
            </p:cNvSpPr>
            <p:nvPr/>
          </p:nvSpPr>
          <p:spPr bwMode="auto">
            <a:xfrm>
              <a:off x="432" y="2448"/>
              <a:ext cx="4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1" dirty="0" err="1">
                  <a:solidFill>
                    <a:srgbClr val="996633"/>
                  </a:solidFill>
                  <a:latin typeface="Courier New" panose="02070309020205020404" pitchFamily="49" charset="0"/>
                </a:rPr>
                <a:t>fd</a:t>
              </a:r>
              <a:r>
                <a:rPr lang="en-US" altLang="en-US" sz="1800" b="1" dirty="0">
                  <a:solidFill>
                    <a:srgbClr val="996633"/>
                  </a:solidFill>
                  <a:latin typeface="Courier New" panose="02070309020205020404" pitchFamily="49" charset="0"/>
                </a:rPr>
                <a:t> 1</a:t>
              </a:r>
            </a:p>
          </p:txBody>
        </p:sp>
        <p:sp>
          <p:nvSpPr>
            <p:cNvPr id="110619" name="Text Box 12"/>
            <p:cNvSpPr txBox="1">
              <a:spLocks noChangeArrowheads="1"/>
            </p:cNvSpPr>
            <p:nvPr/>
          </p:nvSpPr>
          <p:spPr bwMode="auto">
            <a:xfrm>
              <a:off x="432" y="2736"/>
              <a:ext cx="4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1" dirty="0" err="1">
                  <a:solidFill>
                    <a:srgbClr val="996633"/>
                  </a:solidFill>
                  <a:latin typeface="Courier New" panose="02070309020205020404" pitchFamily="49" charset="0"/>
                </a:rPr>
                <a:t>fd</a:t>
              </a:r>
              <a:r>
                <a:rPr lang="en-US" altLang="en-US" sz="1800" b="1" dirty="0">
                  <a:solidFill>
                    <a:srgbClr val="996633"/>
                  </a:solidFill>
                  <a:latin typeface="Courier New" panose="02070309020205020404" pitchFamily="49" charset="0"/>
                </a:rPr>
                <a:t> 2</a:t>
              </a:r>
            </a:p>
          </p:txBody>
        </p:sp>
        <p:sp>
          <p:nvSpPr>
            <p:cNvPr id="110620" name="Text Box 13"/>
            <p:cNvSpPr txBox="1">
              <a:spLocks noChangeArrowheads="1"/>
            </p:cNvSpPr>
            <p:nvPr/>
          </p:nvSpPr>
          <p:spPr bwMode="auto">
            <a:xfrm>
              <a:off x="432" y="3024"/>
              <a:ext cx="4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1" dirty="0" err="1">
                  <a:solidFill>
                    <a:srgbClr val="996633"/>
                  </a:solidFill>
                  <a:latin typeface="Courier New" panose="02070309020205020404" pitchFamily="49" charset="0"/>
                </a:rPr>
                <a:t>fd</a:t>
              </a:r>
              <a:r>
                <a:rPr lang="en-US" altLang="en-US" sz="1800" b="1" dirty="0">
                  <a:solidFill>
                    <a:srgbClr val="996633"/>
                  </a:solidFill>
                  <a:latin typeface="Courier New" panose="02070309020205020404" pitchFamily="49" charset="0"/>
                </a:rPr>
                <a:t> 3</a:t>
              </a:r>
            </a:p>
          </p:txBody>
        </p:sp>
        <p:sp>
          <p:nvSpPr>
            <p:cNvPr id="110621" name="Text Box 14"/>
            <p:cNvSpPr txBox="1">
              <a:spLocks noChangeArrowheads="1"/>
            </p:cNvSpPr>
            <p:nvPr/>
          </p:nvSpPr>
          <p:spPr bwMode="auto">
            <a:xfrm>
              <a:off x="432" y="3306"/>
              <a:ext cx="4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1" dirty="0" err="1">
                  <a:solidFill>
                    <a:srgbClr val="996633"/>
                  </a:solidFill>
                  <a:latin typeface="Courier New" panose="02070309020205020404" pitchFamily="49" charset="0"/>
                </a:rPr>
                <a:t>fd</a:t>
              </a:r>
              <a:r>
                <a:rPr lang="en-US" altLang="en-US" sz="1800" b="1" dirty="0">
                  <a:solidFill>
                    <a:srgbClr val="996633"/>
                  </a:solidFill>
                  <a:latin typeface="Courier New" panose="02070309020205020404" pitchFamily="49" charset="0"/>
                </a:rPr>
                <a:t> 4</a:t>
              </a:r>
            </a:p>
          </p:txBody>
        </p:sp>
      </p:grpSp>
      <p:grpSp>
        <p:nvGrpSpPr>
          <p:cNvPr id="58383" name="Group 15"/>
          <p:cNvGrpSpPr>
            <a:grpSpLocks/>
          </p:cNvGrpSpPr>
          <p:nvPr/>
        </p:nvGrpSpPr>
        <p:grpSpPr bwMode="auto">
          <a:xfrm>
            <a:off x="6324600" y="3352800"/>
            <a:ext cx="1981200" cy="2286000"/>
            <a:chOff x="3504" y="2112"/>
            <a:chExt cx="1248" cy="1440"/>
          </a:xfrm>
        </p:grpSpPr>
        <p:sp>
          <p:nvSpPr>
            <p:cNvPr id="110601" name="Rectangle 16"/>
            <p:cNvSpPr>
              <a:spLocks noChangeArrowheads="1"/>
            </p:cNvSpPr>
            <p:nvPr/>
          </p:nvSpPr>
          <p:spPr bwMode="auto">
            <a:xfrm>
              <a:off x="3984" y="3264"/>
              <a:ext cx="768" cy="288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2800">
                  <a:latin typeface="Helvetica" panose="020B0604020202020204" pitchFamily="34" charset="0"/>
                </a:rPr>
                <a:t>b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grpSp>
          <p:nvGrpSpPr>
            <p:cNvPr id="110602" name="Group 17"/>
            <p:cNvGrpSpPr>
              <a:grpSpLocks/>
            </p:cNvGrpSpPr>
            <p:nvPr/>
          </p:nvGrpSpPr>
          <p:grpSpPr bwMode="auto">
            <a:xfrm>
              <a:off x="3504" y="2112"/>
              <a:ext cx="1248" cy="1427"/>
              <a:chOff x="3504" y="2112"/>
              <a:chExt cx="1248" cy="1427"/>
            </a:xfrm>
          </p:grpSpPr>
          <p:sp>
            <p:nvSpPr>
              <p:cNvPr id="110603" name="Rectangle 18"/>
              <p:cNvSpPr>
                <a:spLocks noChangeArrowheads="1"/>
              </p:cNvSpPr>
              <p:nvPr/>
            </p:nvSpPr>
            <p:spPr bwMode="auto">
              <a:xfrm>
                <a:off x="3984" y="2112"/>
                <a:ext cx="768" cy="288"/>
              </a:xfrm>
              <a:prstGeom prst="rect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0604" name="Rectangle 19"/>
              <p:cNvSpPr>
                <a:spLocks noChangeArrowheads="1"/>
              </p:cNvSpPr>
              <p:nvPr/>
            </p:nvSpPr>
            <p:spPr bwMode="auto">
              <a:xfrm>
                <a:off x="3984" y="2400"/>
                <a:ext cx="768" cy="288"/>
              </a:xfrm>
              <a:prstGeom prst="rect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altLang="en-US" sz="2800">
                    <a:latin typeface="Helvetica" panose="020B0604020202020204" pitchFamily="34" charset="0"/>
                  </a:rPr>
                  <a:t>b</a:t>
                </a:r>
                <a:endParaRPr lang="en-US" altLang="en-US" sz="2800" b="1">
                  <a:solidFill>
                    <a:schemeClr val="accent2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110605" name="Rectangle 20"/>
              <p:cNvSpPr>
                <a:spLocks noChangeArrowheads="1"/>
              </p:cNvSpPr>
              <p:nvPr/>
            </p:nvSpPr>
            <p:spPr bwMode="auto">
              <a:xfrm>
                <a:off x="3984" y="2688"/>
                <a:ext cx="768" cy="288"/>
              </a:xfrm>
              <a:prstGeom prst="rect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0606" name="Rectangle 21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768" cy="288"/>
              </a:xfrm>
              <a:prstGeom prst="rect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0607" name="Text Box 22"/>
              <p:cNvSpPr txBox="1">
                <a:spLocks noChangeArrowheads="1"/>
              </p:cNvSpPr>
              <p:nvPr/>
            </p:nvSpPr>
            <p:spPr bwMode="auto">
              <a:xfrm>
                <a:off x="3504" y="2160"/>
                <a:ext cx="46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800" b="1" dirty="0" err="1">
                    <a:solidFill>
                      <a:srgbClr val="996633"/>
                    </a:solidFill>
                    <a:latin typeface="Courier New" panose="02070309020205020404" pitchFamily="49" charset="0"/>
                  </a:rPr>
                  <a:t>fd</a:t>
                </a:r>
                <a:r>
                  <a:rPr lang="en-US" altLang="en-US" sz="1800" b="1" dirty="0">
                    <a:solidFill>
                      <a:srgbClr val="996633"/>
                    </a:solidFill>
                    <a:latin typeface="Courier New" panose="02070309020205020404" pitchFamily="49" charset="0"/>
                  </a:rPr>
                  <a:t> 0</a:t>
                </a:r>
                <a:endParaRPr lang="en-US" altLang="en-US" sz="3200" b="1" dirty="0">
                  <a:solidFill>
                    <a:srgbClr val="996633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110608" name="Text Box 23"/>
              <p:cNvSpPr txBox="1">
                <a:spLocks noChangeArrowheads="1"/>
              </p:cNvSpPr>
              <p:nvPr/>
            </p:nvSpPr>
            <p:spPr bwMode="auto">
              <a:xfrm>
                <a:off x="3504" y="2448"/>
                <a:ext cx="46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800" b="1" dirty="0" err="1">
                    <a:solidFill>
                      <a:srgbClr val="996633"/>
                    </a:solidFill>
                    <a:latin typeface="Courier New" panose="02070309020205020404" pitchFamily="49" charset="0"/>
                  </a:rPr>
                  <a:t>fd</a:t>
                </a:r>
                <a:r>
                  <a:rPr lang="en-US" altLang="en-US" sz="1800" b="1" dirty="0">
                    <a:solidFill>
                      <a:srgbClr val="996633"/>
                    </a:solidFill>
                    <a:latin typeface="Courier New" panose="02070309020205020404" pitchFamily="49" charset="0"/>
                  </a:rPr>
                  <a:t> 1</a:t>
                </a:r>
                <a:endParaRPr lang="en-US" altLang="en-US" sz="3200" b="1" dirty="0">
                  <a:solidFill>
                    <a:srgbClr val="996633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110609" name="Text Box 24"/>
              <p:cNvSpPr txBox="1">
                <a:spLocks noChangeArrowheads="1"/>
              </p:cNvSpPr>
              <p:nvPr/>
            </p:nvSpPr>
            <p:spPr bwMode="auto">
              <a:xfrm>
                <a:off x="3504" y="2736"/>
                <a:ext cx="46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800" b="1" dirty="0" err="1">
                    <a:solidFill>
                      <a:srgbClr val="996633"/>
                    </a:solidFill>
                    <a:latin typeface="Courier New" panose="02070309020205020404" pitchFamily="49" charset="0"/>
                  </a:rPr>
                  <a:t>fd</a:t>
                </a:r>
                <a:r>
                  <a:rPr lang="en-US" altLang="en-US" sz="1800" b="1" dirty="0">
                    <a:solidFill>
                      <a:srgbClr val="996633"/>
                    </a:solidFill>
                    <a:latin typeface="Courier New" panose="02070309020205020404" pitchFamily="49" charset="0"/>
                  </a:rPr>
                  <a:t> 2</a:t>
                </a:r>
                <a:endParaRPr lang="en-US" altLang="en-US" sz="3200" b="1" dirty="0">
                  <a:solidFill>
                    <a:srgbClr val="996633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110610" name="Text Box 25"/>
              <p:cNvSpPr txBox="1">
                <a:spLocks noChangeArrowheads="1"/>
              </p:cNvSpPr>
              <p:nvPr/>
            </p:nvSpPr>
            <p:spPr bwMode="auto">
              <a:xfrm>
                <a:off x="3504" y="3024"/>
                <a:ext cx="46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800" b="1" dirty="0" err="1">
                    <a:solidFill>
                      <a:srgbClr val="996633"/>
                    </a:solidFill>
                    <a:latin typeface="Courier New" panose="02070309020205020404" pitchFamily="49" charset="0"/>
                  </a:rPr>
                  <a:t>fd</a:t>
                </a:r>
                <a:r>
                  <a:rPr lang="en-US" altLang="en-US" sz="1800" b="1" dirty="0">
                    <a:solidFill>
                      <a:srgbClr val="996633"/>
                    </a:solidFill>
                    <a:latin typeface="Courier New" panose="02070309020205020404" pitchFamily="49" charset="0"/>
                  </a:rPr>
                  <a:t> 3</a:t>
                </a:r>
                <a:endParaRPr lang="en-US" altLang="en-US" sz="3200" b="1" dirty="0">
                  <a:solidFill>
                    <a:srgbClr val="996633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110611" name="Text Box 26"/>
              <p:cNvSpPr txBox="1">
                <a:spLocks noChangeArrowheads="1"/>
              </p:cNvSpPr>
              <p:nvPr/>
            </p:nvSpPr>
            <p:spPr bwMode="auto">
              <a:xfrm>
                <a:off x="3504" y="3306"/>
                <a:ext cx="46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800" b="1" dirty="0" err="1">
                    <a:solidFill>
                      <a:srgbClr val="996633"/>
                    </a:solidFill>
                    <a:latin typeface="Courier New" panose="02070309020205020404" pitchFamily="49" charset="0"/>
                  </a:rPr>
                  <a:t>fd</a:t>
                </a:r>
                <a:r>
                  <a:rPr lang="en-US" altLang="en-US" sz="1800" b="1" dirty="0">
                    <a:solidFill>
                      <a:srgbClr val="996633"/>
                    </a:solidFill>
                    <a:latin typeface="Courier New" panose="02070309020205020404" pitchFamily="49" charset="0"/>
                  </a:rPr>
                  <a:t> 4</a:t>
                </a:r>
                <a:endParaRPr lang="en-US" altLang="en-US" sz="3200" b="1" dirty="0">
                  <a:solidFill>
                    <a:srgbClr val="996633"/>
                  </a:solidFill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58395" name="AutoShape 27"/>
          <p:cNvSpPr>
            <a:spLocks noChangeArrowheads="1"/>
          </p:cNvSpPr>
          <p:nvPr/>
        </p:nvSpPr>
        <p:spPr bwMode="auto">
          <a:xfrm>
            <a:off x="3048000" y="4267200"/>
            <a:ext cx="2895600" cy="381000"/>
          </a:xfrm>
          <a:prstGeom prst="rightArrow">
            <a:avLst>
              <a:gd name="adj1" fmla="val 50000"/>
              <a:gd name="adj2" fmla="val 190000"/>
            </a:avLst>
          </a:prstGeom>
          <a:solidFill>
            <a:srgbClr val="99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3200400" y="3581400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dup2(4,1)</a:t>
            </a:r>
          </a:p>
        </p:txBody>
      </p:sp>
      <p:sp>
        <p:nvSpPr>
          <p:cNvPr id="110600" name="Text Box 29"/>
          <p:cNvSpPr txBox="1">
            <a:spLocks noChangeArrowheads="1"/>
          </p:cNvSpPr>
          <p:nvPr/>
        </p:nvSpPr>
        <p:spPr bwMode="auto">
          <a:xfrm>
            <a:off x="914400" y="6276975"/>
            <a:ext cx="7162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Lucida Sans" panose="020B0602030504020204" pitchFamily="34" charset="0"/>
              </a:rPr>
              <a:t>Adapted from: </a:t>
            </a:r>
            <a:r>
              <a:rPr lang="en-US" altLang="en-US" sz="1600" i="1">
                <a:latin typeface="Lucida Sans" panose="020B0602030504020204" pitchFamily="34" charset="0"/>
              </a:rPr>
              <a:t>Computer Systems: A Programmer’s Perspective</a:t>
            </a:r>
            <a:endParaRPr lang="en-US" altLang="en-US" sz="2800" b="1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44</a:t>
            </a:fld>
            <a:endParaRPr lang="en-US" altLang="en-US" dirty="0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500D8A6A-A514-4ADF-B503-061B51B74FBB}"/>
              </a:ext>
            </a:extLst>
          </p:cNvPr>
          <p:cNvSpPr/>
          <p:nvPr/>
        </p:nvSpPr>
        <p:spPr>
          <a:xfrm>
            <a:off x="2667000" y="530868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95" grpId="0" animBg="1"/>
      <p:bldP spid="5839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9063"/>
            <a:ext cx="7697788" cy="10763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dup2 example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914400" y="2590800"/>
            <a:ext cx="1573213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Process file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descriptor table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951288" y="2714625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pos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3949700" y="3073400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3951288" y="2349500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4125913" y="2055813"/>
            <a:ext cx="906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terminal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11624" name="Group 8"/>
          <p:cNvGrpSpPr>
            <a:grpSpLocks/>
          </p:cNvGrpSpPr>
          <p:nvPr/>
        </p:nvGrpSpPr>
        <p:grpSpPr bwMode="auto">
          <a:xfrm>
            <a:off x="6389688" y="1827213"/>
            <a:ext cx="1263650" cy="1460500"/>
            <a:chOff x="3792" y="2112"/>
            <a:chExt cx="796" cy="920"/>
          </a:xfrm>
        </p:grpSpPr>
        <p:sp>
          <p:nvSpPr>
            <p:cNvPr id="111661" name="Rectangle 9"/>
            <p:cNvSpPr>
              <a:spLocks noChangeArrowheads="1"/>
            </p:cNvSpPr>
            <p:nvPr/>
          </p:nvSpPr>
          <p:spPr bwMode="auto">
            <a:xfrm>
              <a:off x="3792" y="2112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access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1662" name="Rectangle 10"/>
            <p:cNvSpPr>
              <a:spLocks noChangeArrowheads="1"/>
            </p:cNvSpPr>
            <p:nvPr/>
          </p:nvSpPr>
          <p:spPr bwMode="auto">
            <a:xfrm>
              <a:off x="3792" y="2802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...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1663" name="Rectangle 11"/>
            <p:cNvSpPr>
              <a:spLocks noChangeArrowheads="1"/>
            </p:cNvSpPr>
            <p:nvPr/>
          </p:nvSpPr>
          <p:spPr bwMode="auto">
            <a:xfrm>
              <a:off x="3792" y="2342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size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1664" name="Rectangle 12"/>
            <p:cNvSpPr>
              <a:spLocks noChangeArrowheads="1"/>
            </p:cNvSpPr>
            <p:nvPr/>
          </p:nvSpPr>
          <p:spPr bwMode="auto">
            <a:xfrm>
              <a:off x="3792" y="2572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type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59405" name="Group 13"/>
          <p:cNvGrpSpPr>
            <a:grpSpLocks/>
          </p:cNvGrpSpPr>
          <p:nvPr/>
        </p:nvGrpSpPr>
        <p:grpSpPr bwMode="auto">
          <a:xfrm>
            <a:off x="6465888" y="3884613"/>
            <a:ext cx="1263650" cy="1460500"/>
            <a:chOff x="3792" y="3120"/>
            <a:chExt cx="796" cy="920"/>
          </a:xfrm>
        </p:grpSpPr>
        <p:sp>
          <p:nvSpPr>
            <p:cNvPr id="111657" name="Rectangle 14"/>
            <p:cNvSpPr>
              <a:spLocks noChangeArrowheads="1"/>
            </p:cNvSpPr>
            <p:nvPr/>
          </p:nvSpPr>
          <p:spPr bwMode="auto">
            <a:xfrm>
              <a:off x="3792" y="3120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access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1658" name="Rectangle 15"/>
            <p:cNvSpPr>
              <a:spLocks noChangeArrowheads="1"/>
            </p:cNvSpPr>
            <p:nvPr/>
          </p:nvSpPr>
          <p:spPr bwMode="auto">
            <a:xfrm>
              <a:off x="3792" y="3810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...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1659" name="Rectangle 16"/>
            <p:cNvSpPr>
              <a:spLocks noChangeArrowheads="1"/>
            </p:cNvSpPr>
            <p:nvPr/>
          </p:nvSpPr>
          <p:spPr bwMode="auto">
            <a:xfrm>
              <a:off x="3792" y="3350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size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1660" name="Rectangle 17"/>
            <p:cNvSpPr>
              <a:spLocks noChangeArrowheads="1"/>
            </p:cNvSpPr>
            <p:nvPr/>
          </p:nvSpPr>
          <p:spPr bwMode="auto">
            <a:xfrm>
              <a:off x="3792" y="3580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type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59410" name="Line 18"/>
          <p:cNvSpPr>
            <a:spLocks noChangeShapeType="1"/>
          </p:cNvSpPr>
          <p:nvPr/>
        </p:nvSpPr>
        <p:spPr bwMode="auto">
          <a:xfrm flipV="1">
            <a:off x="4941888" y="1979613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9411" name="Group 19"/>
          <p:cNvGrpSpPr>
            <a:grpSpLocks/>
          </p:cNvGrpSpPr>
          <p:nvPr/>
        </p:nvGrpSpPr>
        <p:grpSpPr bwMode="auto">
          <a:xfrm>
            <a:off x="3951288" y="4037013"/>
            <a:ext cx="1263650" cy="1754187"/>
            <a:chOff x="2352" y="3089"/>
            <a:chExt cx="796" cy="1105"/>
          </a:xfrm>
        </p:grpSpPr>
        <p:sp>
          <p:nvSpPr>
            <p:cNvPr id="111652" name="Rectangle 20"/>
            <p:cNvSpPr>
              <a:spLocks noChangeArrowheads="1"/>
            </p:cNvSpPr>
            <p:nvPr/>
          </p:nvSpPr>
          <p:spPr bwMode="auto">
            <a:xfrm>
              <a:off x="2352" y="3504"/>
              <a:ext cx="796" cy="23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pos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1653" name="Rectangle 21"/>
            <p:cNvSpPr>
              <a:spLocks noChangeArrowheads="1"/>
            </p:cNvSpPr>
            <p:nvPr/>
          </p:nvSpPr>
          <p:spPr bwMode="auto">
            <a:xfrm>
              <a:off x="2352" y="3734"/>
              <a:ext cx="796" cy="23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1654" name="Rectangle 22"/>
            <p:cNvSpPr>
              <a:spLocks noChangeArrowheads="1"/>
            </p:cNvSpPr>
            <p:nvPr/>
          </p:nvSpPr>
          <p:spPr bwMode="auto">
            <a:xfrm>
              <a:off x="2352" y="3964"/>
              <a:ext cx="796" cy="23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...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1655" name="Rectangle 23"/>
            <p:cNvSpPr>
              <a:spLocks noChangeArrowheads="1"/>
            </p:cNvSpPr>
            <p:nvPr/>
          </p:nvSpPr>
          <p:spPr bwMode="auto">
            <a:xfrm>
              <a:off x="2352" y="3274"/>
              <a:ext cx="796" cy="23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1656" name="Text Box 24"/>
            <p:cNvSpPr txBox="1">
              <a:spLocks noChangeArrowheads="1"/>
            </p:cNvSpPr>
            <p:nvPr/>
          </p:nvSpPr>
          <p:spPr bwMode="auto">
            <a:xfrm>
              <a:off x="2458" y="3089"/>
              <a:ext cx="5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/tmp/out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59417" name="Line 25"/>
          <p:cNvSpPr>
            <a:spLocks noChangeShapeType="1"/>
          </p:cNvSpPr>
          <p:nvPr/>
        </p:nvSpPr>
        <p:spPr bwMode="auto">
          <a:xfrm flipV="1">
            <a:off x="4789488" y="3884613"/>
            <a:ext cx="167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18" name="Rectangle 26"/>
          <p:cNvSpPr>
            <a:spLocks noChangeArrowheads="1"/>
          </p:cNvSpPr>
          <p:nvPr/>
        </p:nvSpPr>
        <p:spPr bwMode="auto">
          <a:xfrm>
            <a:off x="3949700" y="3435350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468312" y="1329532"/>
            <a:ext cx="324167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open(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tmp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/out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,…);</a:t>
            </a:r>
          </a:p>
          <a:p>
            <a:pPr>
              <a:spcBef>
                <a:spcPct val="20000"/>
              </a:spcBef>
            </a:pP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dup2(4,1);</a:t>
            </a:r>
          </a:p>
          <a:p>
            <a:pPr>
              <a:spcBef>
                <a:spcPct val="20000"/>
              </a:spcBef>
            </a:pP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close(4);</a:t>
            </a:r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4038600" y="3124200"/>
            <a:ext cx="1031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4038600" y="5105400"/>
            <a:ext cx="1031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11633" name="Rectangle 30"/>
          <p:cNvSpPr>
            <a:spLocks noChangeArrowheads="1"/>
          </p:cNvSpPr>
          <p:nvPr/>
        </p:nvSpPr>
        <p:spPr bwMode="auto">
          <a:xfrm>
            <a:off x="1143000" y="3352800"/>
            <a:ext cx="12192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1634" name="Rectangle 31"/>
          <p:cNvSpPr>
            <a:spLocks noChangeArrowheads="1"/>
          </p:cNvSpPr>
          <p:nvPr/>
        </p:nvSpPr>
        <p:spPr bwMode="auto">
          <a:xfrm>
            <a:off x="1143000" y="3810000"/>
            <a:ext cx="1219200" cy="4572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11635" name="Rectangle 32"/>
          <p:cNvSpPr>
            <a:spLocks noChangeArrowheads="1"/>
          </p:cNvSpPr>
          <p:nvPr/>
        </p:nvSpPr>
        <p:spPr bwMode="auto">
          <a:xfrm>
            <a:off x="1143000" y="4267200"/>
            <a:ext cx="12192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1636" name="Rectangle 33"/>
          <p:cNvSpPr>
            <a:spLocks noChangeArrowheads="1"/>
          </p:cNvSpPr>
          <p:nvPr/>
        </p:nvSpPr>
        <p:spPr bwMode="auto">
          <a:xfrm>
            <a:off x="1143000" y="4724400"/>
            <a:ext cx="12192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1637" name="Rectangle 34"/>
          <p:cNvSpPr>
            <a:spLocks noChangeArrowheads="1"/>
          </p:cNvSpPr>
          <p:nvPr/>
        </p:nvSpPr>
        <p:spPr bwMode="auto">
          <a:xfrm>
            <a:off x="1143000" y="5181600"/>
            <a:ext cx="12192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11638" name="Text Box 35"/>
          <p:cNvSpPr txBox="1">
            <a:spLocks noChangeArrowheads="1"/>
          </p:cNvSpPr>
          <p:nvPr/>
        </p:nvSpPr>
        <p:spPr bwMode="auto">
          <a:xfrm>
            <a:off x="381000" y="3429000"/>
            <a:ext cx="7360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 b="1" dirty="0" err="1">
                <a:solidFill>
                  <a:srgbClr val="996633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800" b="1" dirty="0">
                <a:solidFill>
                  <a:srgbClr val="996633"/>
                </a:solidFill>
                <a:latin typeface="Courier New" panose="02070309020205020404" pitchFamily="49" charset="0"/>
              </a:rPr>
              <a:t> 0</a:t>
            </a:r>
            <a:endParaRPr lang="en-US" altLang="en-US" sz="3200" b="1" dirty="0">
              <a:solidFill>
                <a:srgbClr val="996633"/>
              </a:solidFill>
              <a:latin typeface="Courier New" panose="02070309020205020404" pitchFamily="49" charset="0"/>
            </a:endParaRPr>
          </a:p>
        </p:txBody>
      </p:sp>
      <p:sp>
        <p:nvSpPr>
          <p:cNvPr id="111639" name="Text Box 36"/>
          <p:cNvSpPr txBox="1">
            <a:spLocks noChangeArrowheads="1"/>
          </p:cNvSpPr>
          <p:nvPr/>
        </p:nvSpPr>
        <p:spPr bwMode="auto">
          <a:xfrm>
            <a:off x="381000" y="3886200"/>
            <a:ext cx="7360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 b="1" dirty="0" err="1">
                <a:solidFill>
                  <a:srgbClr val="996633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800" b="1" dirty="0">
                <a:solidFill>
                  <a:srgbClr val="996633"/>
                </a:solidFill>
                <a:latin typeface="Courier New" panose="02070309020205020404" pitchFamily="49" charset="0"/>
              </a:rPr>
              <a:t> 1</a:t>
            </a:r>
            <a:endParaRPr lang="en-US" altLang="en-US" sz="3200" b="1" dirty="0">
              <a:solidFill>
                <a:srgbClr val="996633"/>
              </a:solidFill>
              <a:latin typeface="Courier New" panose="02070309020205020404" pitchFamily="49" charset="0"/>
            </a:endParaRPr>
          </a:p>
        </p:txBody>
      </p:sp>
      <p:sp>
        <p:nvSpPr>
          <p:cNvPr id="111640" name="Text Box 37"/>
          <p:cNvSpPr txBox="1">
            <a:spLocks noChangeArrowheads="1"/>
          </p:cNvSpPr>
          <p:nvPr/>
        </p:nvSpPr>
        <p:spPr bwMode="auto">
          <a:xfrm>
            <a:off x="381000" y="4343400"/>
            <a:ext cx="7360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 b="1" dirty="0" err="1">
                <a:solidFill>
                  <a:srgbClr val="996633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800" b="1" dirty="0">
                <a:solidFill>
                  <a:srgbClr val="996633"/>
                </a:solidFill>
                <a:latin typeface="Courier New" panose="02070309020205020404" pitchFamily="49" charset="0"/>
              </a:rPr>
              <a:t> 2</a:t>
            </a:r>
            <a:endParaRPr lang="en-US" altLang="en-US" sz="3200" b="1" dirty="0">
              <a:solidFill>
                <a:srgbClr val="996633"/>
              </a:solidFill>
              <a:latin typeface="Courier New" panose="02070309020205020404" pitchFamily="49" charset="0"/>
            </a:endParaRPr>
          </a:p>
        </p:txBody>
      </p:sp>
      <p:sp>
        <p:nvSpPr>
          <p:cNvPr id="111641" name="Text Box 38"/>
          <p:cNvSpPr txBox="1">
            <a:spLocks noChangeArrowheads="1"/>
          </p:cNvSpPr>
          <p:nvPr/>
        </p:nvSpPr>
        <p:spPr bwMode="auto">
          <a:xfrm>
            <a:off x="381000" y="4800600"/>
            <a:ext cx="7360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 b="1" dirty="0" err="1">
                <a:solidFill>
                  <a:srgbClr val="996633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800" b="1" dirty="0">
                <a:solidFill>
                  <a:srgbClr val="996633"/>
                </a:solidFill>
                <a:latin typeface="Courier New" panose="02070309020205020404" pitchFamily="49" charset="0"/>
              </a:rPr>
              <a:t> 3</a:t>
            </a:r>
            <a:endParaRPr lang="en-US" altLang="en-US" sz="3200" b="1" dirty="0">
              <a:solidFill>
                <a:srgbClr val="996633"/>
              </a:solidFill>
              <a:latin typeface="Courier New" panose="02070309020205020404" pitchFamily="49" charset="0"/>
            </a:endParaRPr>
          </a:p>
        </p:txBody>
      </p:sp>
      <p:sp>
        <p:nvSpPr>
          <p:cNvPr id="111642" name="Text Box 39"/>
          <p:cNvSpPr txBox="1">
            <a:spLocks noChangeArrowheads="1"/>
          </p:cNvSpPr>
          <p:nvPr/>
        </p:nvSpPr>
        <p:spPr bwMode="auto">
          <a:xfrm>
            <a:off x="381000" y="5248275"/>
            <a:ext cx="7360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 b="1" dirty="0" err="1">
                <a:solidFill>
                  <a:srgbClr val="996633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800" b="1" dirty="0">
                <a:solidFill>
                  <a:srgbClr val="996633"/>
                </a:solidFill>
                <a:latin typeface="Courier New" panose="02070309020205020404" pitchFamily="49" charset="0"/>
              </a:rPr>
              <a:t> 4</a:t>
            </a:r>
            <a:endParaRPr lang="en-US" altLang="en-US" sz="3200" b="1" dirty="0">
              <a:solidFill>
                <a:srgbClr val="996633"/>
              </a:solidFill>
              <a:latin typeface="Courier New" panose="02070309020205020404" pitchFamily="49" charset="0"/>
            </a:endParaRPr>
          </a:p>
        </p:txBody>
      </p:sp>
      <p:sp>
        <p:nvSpPr>
          <p:cNvPr id="59432" name="Rectangle 40"/>
          <p:cNvSpPr>
            <a:spLocks noChangeArrowheads="1"/>
          </p:cNvSpPr>
          <p:nvPr/>
        </p:nvSpPr>
        <p:spPr bwMode="auto">
          <a:xfrm>
            <a:off x="1143000" y="5181600"/>
            <a:ext cx="1219200" cy="457200"/>
          </a:xfrm>
          <a:prstGeom prst="rect">
            <a:avLst/>
          </a:prstGeom>
          <a:solidFill>
            <a:srgbClr val="FFCC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9433" name="Line 41"/>
          <p:cNvSpPr>
            <a:spLocks noChangeShapeType="1"/>
          </p:cNvSpPr>
          <p:nvPr/>
        </p:nvSpPr>
        <p:spPr bwMode="auto">
          <a:xfrm flipV="1">
            <a:off x="1981200" y="4494213"/>
            <a:ext cx="1970088" cy="992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34" name="Line 42"/>
          <p:cNvSpPr>
            <a:spLocks noChangeShapeType="1"/>
          </p:cNvSpPr>
          <p:nvPr/>
        </p:nvSpPr>
        <p:spPr bwMode="auto">
          <a:xfrm flipV="1">
            <a:off x="2057400" y="2894013"/>
            <a:ext cx="1893888" cy="1144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35" name="Rectangle 43"/>
          <p:cNvSpPr>
            <a:spLocks noChangeArrowheads="1"/>
          </p:cNvSpPr>
          <p:nvPr/>
        </p:nvSpPr>
        <p:spPr bwMode="auto">
          <a:xfrm>
            <a:off x="1143000" y="3810000"/>
            <a:ext cx="1219200" cy="457200"/>
          </a:xfrm>
          <a:prstGeom prst="rect">
            <a:avLst/>
          </a:prstGeom>
          <a:solidFill>
            <a:srgbClr val="FFCC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9436" name="Line 44"/>
          <p:cNvSpPr>
            <a:spLocks noChangeShapeType="1"/>
          </p:cNvSpPr>
          <p:nvPr/>
        </p:nvSpPr>
        <p:spPr bwMode="auto">
          <a:xfrm>
            <a:off x="1905000" y="40386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9437" name="Text Box 45"/>
          <p:cNvSpPr txBox="1">
            <a:spLocks noChangeArrowheads="1"/>
          </p:cNvSpPr>
          <p:nvPr/>
        </p:nvSpPr>
        <p:spPr bwMode="auto">
          <a:xfrm>
            <a:off x="4038600" y="3124200"/>
            <a:ext cx="1031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refcnt=0</a:t>
            </a:r>
          </a:p>
        </p:txBody>
      </p:sp>
      <p:sp>
        <p:nvSpPr>
          <p:cNvPr id="59438" name="Text Box 46"/>
          <p:cNvSpPr txBox="1">
            <a:spLocks noChangeArrowheads="1"/>
          </p:cNvSpPr>
          <p:nvPr/>
        </p:nvSpPr>
        <p:spPr bwMode="auto">
          <a:xfrm>
            <a:off x="4038600" y="5105400"/>
            <a:ext cx="1031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refcnt=2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11650" name="Text Box 15"/>
          <p:cNvSpPr txBox="1">
            <a:spLocks noChangeArrowheads="1"/>
          </p:cNvSpPr>
          <p:nvPr/>
        </p:nvSpPr>
        <p:spPr bwMode="auto">
          <a:xfrm>
            <a:off x="6378575" y="1306513"/>
            <a:ext cx="125571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i-node table</a:t>
            </a:r>
          </a:p>
        </p:txBody>
      </p:sp>
      <p:sp>
        <p:nvSpPr>
          <p:cNvPr id="111651" name="Text Box 14"/>
          <p:cNvSpPr txBox="1">
            <a:spLocks noChangeArrowheads="1"/>
          </p:cNvSpPr>
          <p:nvPr/>
        </p:nvSpPr>
        <p:spPr bwMode="auto">
          <a:xfrm>
            <a:off x="3797300" y="1647825"/>
            <a:ext cx="15636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 dirty="0">
                <a:latin typeface="Helvetica" panose="020B0604020202020204" pitchFamily="34" charset="0"/>
              </a:rPr>
              <a:t>Open file table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58C5C-53ED-4E76-BFB8-7C2C4C9AED51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9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9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9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59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3" dur="indefinite"/>
                                        <p:tgtEl>
                                          <p:spTgt spid="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6" dur="indefinite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" dur="indefinite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9" dur="indefinite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000"/>
                                        <p:tgtEl>
                                          <p:spTgt spid="59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000"/>
                                        <p:tgtEl>
                                          <p:spTgt spid="59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/>
                                        <p:tgtEl>
                                          <p:spTgt spid="59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  <p:bldP spid="59397" grpId="0" animBg="1"/>
      <p:bldP spid="59398" grpId="0" animBg="1"/>
      <p:bldP spid="59399" grpId="0"/>
      <p:bldP spid="59410" grpId="0" animBg="1"/>
      <p:bldP spid="59417" grpId="0" animBg="1"/>
      <p:bldP spid="59418" grpId="0" animBg="1"/>
      <p:bldP spid="59420" grpId="0"/>
      <p:bldP spid="59421" grpId="0"/>
      <p:bldP spid="59421" grpId="1"/>
      <p:bldP spid="59421" grpId="2"/>
      <p:bldP spid="59432" grpId="0" animBg="1"/>
      <p:bldP spid="59432" grpId="1" animBg="1"/>
      <p:bldP spid="59433" grpId="0" animBg="1"/>
      <p:bldP spid="59433" grpId="1" animBg="1"/>
      <p:bldP spid="59434" grpId="0" animBg="1"/>
      <p:bldP spid="59435" grpId="0" animBg="1"/>
      <p:bldP spid="59436" grpId="0" animBg="1"/>
      <p:bldP spid="59437" grpId="0"/>
      <p:bldP spid="59437" grpId="1"/>
      <p:bldP spid="59438" grpId="0"/>
      <p:bldP spid="59438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0"/>
            <a:ext cx="8078788" cy="719138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Sharing </a:t>
            </a:r>
            <a:r>
              <a:rPr lang="en-US" altLang="en-US" sz="3600" dirty="0"/>
              <a:t>Files</a:t>
            </a:r>
            <a:endParaRPr lang="en-US" altLang="en-US" dirty="0"/>
          </a:p>
        </p:txBody>
      </p:sp>
      <p:pic>
        <p:nvPicPr>
          <p:cNvPr id="113667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0788" y="685800"/>
            <a:ext cx="6704012" cy="4938223"/>
          </a:xfrm>
        </p:spPr>
      </p:pic>
      <p:sp>
        <p:nvSpPr>
          <p:cNvPr id="113668" name="TextBox 1"/>
          <p:cNvSpPr txBox="1">
            <a:spLocks noChangeArrowheads="1"/>
          </p:cNvSpPr>
          <p:nvPr/>
        </p:nvSpPr>
        <p:spPr bwMode="auto">
          <a:xfrm>
            <a:off x="258763" y="5688013"/>
            <a:ext cx="892492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Process A (PA): fd1 &amp; fd20 share same file description (entry 23).  This is due to dup/dup2 or fcntl calls.</a:t>
            </a:r>
          </a:p>
          <a:p>
            <a:r>
              <a:rPr lang="en-US" altLang="en-US" sz="1400">
                <a:solidFill>
                  <a:srgbClr val="000000"/>
                </a:solidFill>
              </a:rPr>
              <a:t>Process A (PA) &amp; Process B (PB):  fd2 (PA) and fd3 (PB) share the same file description (entry 73). This is due to a fork. </a:t>
            </a:r>
          </a:p>
          <a:p>
            <a:r>
              <a:rPr lang="en-US" altLang="en-US" sz="1400">
                <a:solidFill>
                  <a:srgbClr val="000000"/>
                </a:solidFill>
              </a:rPr>
              <a:t>Process A (PA) &amp; Process B (PB): fd0 (PA) and fd3 share the same i-node (1976). This is due that the two processes</a:t>
            </a:r>
          </a:p>
          <a:p>
            <a:r>
              <a:rPr lang="en-US" altLang="en-US" sz="1400">
                <a:solidFill>
                  <a:srgbClr val="000000"/>
                </a:solidFill>
              </a:rPr>
              <a:t> independently call open with the same filename.</a:t>
            </a:r>
          </a:p>
          <a:p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46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6209" y="2209800"/>
            <a:ext cx="7771584" cy="1469870"/>
          </a:xfrm>
        </p:spPr>
        <p:txBody>
          <a:bodyPr anchor="ctr"/>
          <a:lstStyle/>
          <a:p>
            <a:pPr eaLnBrk="1" hangingPunct="1"/>
            <a:r>
              <a:rPr lang="en-US" altLang="en-US" sz="4399"/>
              <a:t>7-UNIX </a:t>
            </a:r>
            <a:r>
              <a:rPr lang="en-US" altLang="en-US" sz="4399" dirty="0"/>
              <a:t>File I/O Calls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937" y="3886152"/>
            <a:ext cx="6400128" cy="1752416"/>
          </a:xfrm>
        </p:spPr>
        <p:txBody>
          <a:bodyPr/>
          <a:lstStyle/>
          <a:p>
            <a:pPr eaLnBrk="1" hangingPunct="1"/>
            <a:r>
              <a:rPr lang="en-US" sz="3200" dirty="0"/>
              <a:t>Linux Program Interface  </a:t>
            </a:r>
          </a:p>
          <a:p>
            <a:pPr eaLnBrk="1" hangingPunct="1"/>
            <a:r>
              <a:rPr lang="en-US" sz="3200" dirty="0"/>
              <a:t>Chapter 3-4</a:t>
            </a:r>
            <a:endParaRPr lang="en-US" altLang="en-US" sz="3199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BEED7-5B8E-4417-A4E7-E955EBB90AE8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13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4782"/>
            <a:ext cx="7886700" cy="1325563"/>
          </a:xfrm>
        </p:spPr>
        <p:txBody>
          <a:bodyPr/>
          <a:lstStyle/>
          <a:p>
            <a:r>
              <a:rPr lang="en-US" dirty="0"/>
              <a:t>Three Standard File Descriptors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730" y="1490345"/>
            <a:ext cx="7886700" cy="1146175"/>
          </a:xfrm>
        </p:spPr>
        <p:txBody>
          <a:bodyPr/>
          <a:lstStyle/>
          <a:p>
            <a:r>
              <a:rPr lang="en-US" dirty="0"/>
              <a:t>These are inherited by a program on opening, </a:t>
            </a:r>
          </a:p>
          <a:p>
            <a:pPr marL="0" indent="0">
              <a:buNone/>
            </a:pPr>
            <a:r>
              <a:rPr lang="en-US" dirty="0"/>
              <a:t>   from the shell’s file descriptors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94319"/>
              </p:ext>
            </p:extLst>
          </p:nvPr>
        </p:nvGraphicFramePr>
        <p:xfrm>
          <a:off x="774381" y="2971800"/>
          <a:ext cx="8349299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2400" dirty="0"/>
                        <a:t>File </a:t>
                      </a:r>
                    </a:p>
                    <a:p>
                      <a:r>
                        <a:rPr lang="en-US" sz="2400" dirty="0"/>
                        <a:t>Descriptors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Purpose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POSIX name *</a:t>
                      </a:r>
                      <a:endParaRPr 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stdio</a:t>
                      </a:r>
                      <a:r>
                        <a:rPr lang="en-US" sz="2400" dirty="0"/>
                        <a:t> stream *</a:t>
                      </a:r>
                      <a:endParaRPr lang="en-US" sz="2400" i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Standard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STDIN_FILENO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stdin</a:t>
                      </a:r>
                      <a:endParaRPr lang="en-US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Standard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STDOUT_FILENO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stdout</a:t>
                      </a:r>
                      <a:endParaRPr lang="en-US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Standard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STDERR_FILENO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stderr</a:t>
                      </a:r>
                      <a:endParaRPr lang="en-US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4381" y="5894686"/>
            <a:ext cx="821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Page 70, LPI.				        * Defined in 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&lt;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unistd.h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7281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 Role of Unix File </a:t>
            </a:r>
            <a:r>
              <a:rPr lang="en-US" altLang="en-US" dirty="0" err="1"/>
              <a:t>Input/Output</a:t>
            </a:r>
            <a:endParaRPr lang="en-US" alt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6130925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I/O : the process that copies data between memory and external devices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Applications work at the byte level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File system works at the block level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Unix I/O converts the byte level access to block level operations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6858000" y="1905000"/>
            <a:ext cx="1600200" cy="7620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000" b="1" dirty="0">
                <a:latin typeface="Helvetica" panose="020B0604020202020204" pitchFamily="34" charset="0"/>
              </a:rPr>
              <a:t>Application</a:t>
            </a:r>
          </a:p>
        </p:txBody>
      </p:sp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6858000" y="2667000"/>
            <a:ext cx="1600200" cy="7620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000" b="1">
                <a:latin typeface="Helvetica" panose="020B0604020202020204" pitchFamily="34" charset="0"/>
              </a:rPr>
              <a:t>Unix I/O</a:t>
            </a:r>
          </a:p>
        </p:txBody>
      </p:sp>
      <p:sp>
        <p:nvSpPr>
          <p:cNvPr id="51206" name="Rectangle 7"/>
          <p:cNvSpPr>
            <a:spLocks noChangeArrowheads="1"/>
          </p:cNvSpPr>
          <p:nvPr/>
        </p:nvSpPr>
        <p:spPr bwMode="auto">
          <a:xfrm>
            <a:off x="6858000" y="3429000"/>
            <a:ext cx="1600200" cy="7620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000" b="1">
                <a:latin typeface="Helvetica" panose="020B0604020202020204" pitchFamily="34" charset="0"/>
              </a:rPr>
              <a:t>File System</a:t>
            </a:r>
          </a:p>
        </p:txBody>
      </p:sp>
      <p:sp>
        <p:nvSpPr>
          <p:cNvPr id="51207" name="Rectangle 8"/>
          <p:cNvSpPr>
            <a:spLocks noChangeArrowheads="1"/>
          </p:cNvSpPr>
          <p:nvPr/>
        </p:nvSpPr>
        <p:spPr bwMode="auto">
          <a:xfrm>
            <a:off x="6858000" y="4191000"/>
            <a:ext cx="1600200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000" b="1">
                <a:latin typeface="Helvetica" panose="020B0604020202020204" pitchFamily="34" charset="0"/>
              </a:rPr>
              <a:t>Disk Drive</a:t>
            </a:r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auto">
          <a:xfrm>
            <a:off x="6986588" y="5183188"/>
            <a:ext cx="1236662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solidFill>
                  <a:schemeClr val="hlink"/>
                </a:solidFill>
                <a:latin typeface="Helvetica" panose="020B0604020202020204" pitchFamily="34" charset="0"/>
              </a:rPr>
              <a:t>File System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solidFill>
                  <a:schemeClr val="hlink"/>
                </a:solidFill>
                <a:latin typeface="Helvetica" panose="020B0604020202020204" pitchFamily="34" charset="0"/>
              </a:rPr>
              <a:t>Layering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09164F-9937-4630-8D08-F5333440C962}" type="slidenum">
              <a:rPr lang="en-US" altLang="en-US" sz="1400" smtClean="0"/>
              <a:pPr>
                <a:defRPr/>
              </a:pPr>
              <a:t>6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9688"/>
            <a:ext cx="8078788" cy="954088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open </a:t>
            </a:r>
            <a:r>
              <a:rPr lang="en-US" altLang="en-US" dirty="0"/>
              <a:t>call  (1 of 5) 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53425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Opening a file informs the kernel that an application wants to access a file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Allows the kernel to set aside resources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file descriptor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success,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or -1 on error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buSzPct val="75000"/>
              <a:buFontTx/>
              <a:buNone/>
            </a:pPr>
            <a:endParaRPr lang="en-US" altLang="en-US" dirty="0"/>
          </a:p>
          <a:p>
            <a:pPr lvl="1" eaLnBrk="1" hangingPunct="1">
              <a:buSzPct val="75000"/>
              <a:buFontTx/>
              <a:buNone/>
            </a:pP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43974992-504F-47A1-918A-4FA44266ABEB}"/>
              </a:ext>
            </a:extLst>
          </p:cNvPr>
          <p:cNvSpPr/>
          <p:nvPr/>
        </p:nvSpPr>
        <p:spPr>
          <a:xfrm>
            <a:off x="5181600" y="133351"/>
            <a:ext cx="914400" cy="9144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6655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9D9D-51C9-4CE6-8AE4-3484A24C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0677-BB8A-4BD9-A63A-08F40001D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Much of the information that follows is straight from our TLPI book.  </a:t>
            </a:r>
          </a:p>
          <a:p>
            <a:pPr marL="0" indent="0">
              <a:buNone/>
            </a:pPr>
            <a:r>
              <a:rPr lang="en-US" dirty="0"/>
              <a:t>The code examples often use functions that were written by the author and are NOT available on </a:t>
            </a:r>
            <a:r>
              <a:rPr lang="en-US" i="1" dirty="0"/>
              <a:t>Coding computers.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When they occur, they are high-lighted in </a:t>
            </a:r>
            <a:r>
              <a:rPr lang="en-US" dirty="0">
                <a:highlight>
                  <a:srgbClr val="FFFF00"/>
                </a:highlight>
              </a:rPr>
              <a:t>yellow</a:t>
            </a:r>
            <a:r>
              <a:rPr lang="en-US" dirty="0"/>
              <a:t> to alert 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C266B-7D1B-4367-AA70-E0D1D561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179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9688"/>
            <a:ext cx="8307388" cy="954088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open </a:t>
            </a:r>
            <a:r>
              <a:rPr lang="en-US" altLang="en-US" dirty="0"/>
              <a:t>call  (2 of 5)   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26739" y="1030607"/>
            <a:ext cx="8638223" cy="1751033"/>
          </a:xfrm>
        </p:spPr>
        <p:txBody>
          <a:bodyPr/>
          <a:lstStyle/>
          <a:p>
            <a:pPr lvl="1" eaLnBrk="1" hangingPunct="1">
              <a:buSzPct val="75000"/>
              <a:buFontTx/>
              <a:buNone/>
            </a:pPr>
            <a:r>
              <a:rPr lang="en-US" altLang="en-US" dirty="0"/>
              <a:t>Call: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2679772"/>
            <a:ext cx="1287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 dirty="0">
                <a:solidFill>
                  <a:srgbClr val="262626"/>
                </a:solidFill>
                <a:latin typeface="Calibri Light" panose="020F0302020204030204"/>
                <a:ea typeface="+mn-ea"/>
              </a:rPr>
              <a:t>Example:</a:t>
            </a:r>
            <a:endParaRPr lang="en-US" sz="3200" b="1" dirty="0"/>
          </a:p>
        </p:txBody>
      </p:sp>
      <p:sp>
        <p:nvSpPr>
          <p:cNvPr id="55303" name="TextBox 2"/>
          <p:cNvSpPr txBox="1">
            <a:spLocks noChangeArrowheads="1"/>
          </p:cNvSpPr>
          <p:nvPr/>
        </p:nvSpPr>
        <p:spPr bwMode="auto">
          <a:xfrm>
            <a:off x="710882" y="5668785"/>
            <a:ext cx="78247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r>
              <a:rPr lang="en-US" altLang="en-US" sz="2000" dirty="0">
                <a:latin typeface="+mn-lt"/>
              </a:rPr>
              <a:t>Note: a </a:t>
            </a:r>
            <a:r>
              <a:rPr lang="en-US" altLang="en-US" sz="2000" dirty="0" err="1">
                <a:latin typeface="+mn-lt"/>
              </a:rPr>
              <a:t>const</a:t>
            </a:r>
            <a:r>
              <a:rPr lang="en-US" altLang="en-US" sz="2000" dirty="0">
                <a:latin typeface="+mn-lt"/>
              </a:rPr>
              <a:t> char *pathname means that the program can't change the data that pathname points to through the pathname pointer!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030607"/>
            <a:ext cx="7469188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#include &lt;sys/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stat.h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fcntl.h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char *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pathname,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flags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… /*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mode_t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*/);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6904" y="2679772"/>
            <a:ext cx="6819431" cy="2554545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/* Open new or existing file for reading and writing, truncating </a:t>
            </a:r>
          </a:p>
          <a:p>
            <a:r>
              <a:rPr lang="en-US" sz="2000" dirty="0">
                <a:latin typeface="+mn-lt"/>
              </a:rPr>
              <a:t>     to zero bytes; file permissions </a:t>
            </a:r>
            <a:r>
              <a:rPr lang="en-US" sz="2000" dirty="0" err="1">
                <a:latin typeface="+mn-lt"/>
              </a:rPr>
              <a:t>read+write</a:t>
            </a:r>
            <a:r>
              <a:rPr lang="en-US" sz="2000" dirty="0">
                <a:latin typeface="+mn-lt"/>
              </a:rPr>
              <a:t> for owner, nothing </a:t>
            </a:r>
          </a:p>
          <a:p>
            <a:r>
              <a:rPr lang="en-US" sz="2000" dirty="0">
                <a:latin typeface="+mn-lt"/>
              </a:rPr>
              <a:t>     for all others */ 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myfile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”, O_RDWR | O_CREAT |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O_TRUNC,  S_IRUSR | S_IWUSR);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== -1)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errExit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(“open”);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71A2D810-0187-46D4-AF79-DAD915EA789C}"/>
              </a:ext>
            </a:extLst>
          </p:cNvPr>
          <p:cNvSpPr/>
          <p:nvPr/>
        </p:nvSpPr>
        <p:spPr>
          <a:xfrm>
            <a:off x="5181600" y="133351"/>
            <a:ext cx="914400" cy="9144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32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71773</TotalTime>
  <Words>3773</Words>
  <Application>Microsoft Office PowerPoint</Application>
  <PresentationFormat>On-screen Show (4:3)</PresentationFormat>
  <Paragraphs>745</Paragraphs>
  <Slides>47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Gill Sans MT</vt:lpstr>
      <vt:lpstr>Helvetica</vt:lpstr>
      <vt:lpstr>Lucida Console</vt:lpstr>
      <vt:lpstr>Lucida Sans</vt:lpstr>
      <vt:lpstr>Times</vt:lpstr>
      <vt:lpstr>Times New Roman</vt:lpstr>
      <vt:lpstr>Trebuchet MS</vt:lpstr>
      <vt:lpstr>Wingdings</vt:lpstr>
      <vt:lpstr>1_Office Theme</vt:lpstr>
      <vt:lpstr>7-LINUX File I/O Calls</vt:lpstr>
      <vt:lpstr>Why the Green Star?</vt:lpstr>
      <vt:lpstr>Unix I/O API</vt:lpstr>
      <vt:lpstr>File Descriptor (fd)</vt:lpstr>
      <vt:lpstr>Three Standard File Descriptors</vt:lpstr>
      <vt:lpstr>The Role of Unix File Input/Output</vt:lpstr>
      <vt:lpstr>open call  (1 of 5)  </vt:lpstr>
      <vt:lpstr>Side note:</vt:lpstr>
      <vt:lpstr>open call  (2 of 5)    </vt:lpstr>
      <vt:lpstr>open call  (3 of 5)    </vt:lpstr>
      <vt:lpstr>open call  (4 of 5)   </vt:lpstr>
      <vt:lpstr>open call  (5 of 5)   </vt:lpstr>
      <vt:lpstr>close call    </vt:lpstr>
      <vt:lpstr>read  call  (1 of 2)  </vt:lpstr>
      <vt:lpstr>read call - example  (2 of 2)   </vt:lpstr>
      <vt:lpstr>write  call  (1 of 2)    </vt:lpstr>
      <vt:lpstr>write Example   (2 of 2)    </vt:lpstr>
      <vt:lpstr>lseek call   (1 of 2)    </vt:lpstr>
      <vt:lpstr>lseek call – examples (2 of 2)    </vt:lpstr>
      <vt:lpstr>Restrictions on lseek</vt:lpstr>
      <vt:lpstr>Example of code  using the COPY (cp)</vt:lpstr>
      <vt:lpstr>Unix I/O Example</vt:lpstr>
      <vt:lpstr>Pseudo Code</vt:lpstr>
      <vt:lpstr>From the textbook:</vt:lpstr>
      <vt:lpstr>argv and argc.     argv:                         Command&gt;  cp  f1  f2</vt:lpstr>
      <vt:lpstr>Example: Unix Copy Command (1 of 3) From Textbook    //csc60/ClassExamples/TestCopy/mycopy</vt:lpstr>
      <vt:lpstr>Example (cont’) (2 of 3) Textbook</vt:lpstr>
      <vt:lpstr>Example (cont’) (3 of 3) Textbook </vt:lpstr>
      <vt:lpstr>Code for our Linux                        (1 of 6)</vt:lpstr>
      <vt:lpstr>Code for our Linux                        (2 of 6)</vt:lpstr>
      <vt:lpstr>Code for our Linux                        (3 of 6)</vt:lpstr>
      <vt:lpstr>Code for our Linux                        (4 of 6)</vt:lpstr>
      <vt:lpstr>Code for our Linux                        (5 of 6)</vt:lpstr>
      <vt:lpstr>Code for our Linux                        (6 of 6)</vt:lpstr>
      <vt:lpstr>Inner Details</vt:lpstr>
      <vt:lpstr>inode details</vt:lpstr>
      <vt:lpstr>To the Device</vt:lpstr>
      <vt:lpstr>Sharing Files</vt:lpstr>
      <vt:lpstr>Actions on open()</vt:lpstr>
      <vt:lpstr>Same File Different Process</vt:lpstr>
      <vt:lpstr>Same File Same Process</vt:lpstr>
      <vt:lpstr>Close()</vt:lpstr>
      <vt:lpstr>I/O Redirection</vt:lpstr>
      <vt:lpstr>dup2    </vt:lpstr>
      <vt:lpstr>dup2 example</vt:lpstr>
      <vt:lpstr>Sharing Files</vt:lpstr>
      <vt:lpstr>7-UNIX File I/O Calls</vt:lpstr>
    </vt:vector>
  </TitlesOfParts>
  <Company>CETS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Trees</dc:title>
  <dc:creator>doan nguyen</dc:creator>
  <cp:lastModifiedBy>Biel, Ruthann</cp:lastModifiedBy>
  <cp:revision>561</cp:revision>
  <dcterms:created xsi:type="dcterms:W3CDTF">2002-03-04T21:55:41Z</dcterms:created>
  <dcterms:modified xsi:type="dcterms:W3CDTF">2023-03-16T20:17:40Z</dcterms:modified>
</cp:coreProperties>
</file>