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172" r:id="rId1"/>
  </p:sldMasterIdLst>
  <p:notesMasterIdLst>
    <p:notesMasterId r:id="rId54"/>
  </p:notesMasterIdLst>
  <p:handoutMasterIdLst>
    <p:handoutMasterId r:id="rId55"/>
  </p:handoutMasterIdLst>
  <p:sldIdLst>
    <p:sldId id="381" r:id="rId2"/>
    <p:sldId id="389" r:id="rId3"/>
    <p:sldId id="391" r:id="rId4"/>
    <p:sldId id="392" r:id="rId5"/>
    <p:sldId id="393" r:id="rId6"/>
    <p:sldId id="332" r:id="rId7"/>
    <p:sldId id="333" r:id="rId8"/>
    <p:sldId id="334" r:id="rId9"/>
    <p:sldId id="305" r:id="rId10"/>
    <p:sldId id="306" r:id="rId11"/>
    <p:sldId id="335" r:id="rId12"/>
    <p:sldId id="338" r:id="rId13"/>
    <p:sldId id="400" r:id="rId14"/>
    <p:sldId id="347" r:id="rId15"/>
    <p:sldId id="409" r:id="rId16"/>
    <p:sldId id="403" r:id="rId17"/>
    <p:sldId id="404" r:id="rId18"/>
    <p:sldId id="405" r:id="rId19"/>
    <p:sldId id="406" r:id="rId20"/>
    <p:sldId id="407" r:id="rId21"/>
    <p:sldId id="408" r:id="rId22"/>
    <p:sldId id="349" r:id="rId23"/>
    <p:sldId id="380" r:id="rId24"/>
    <p:sldId id="401" r:id="rId25"/>
    <p:sldId id="402" r:id="rId26"/>
    <p:sldId id="350" r:id="rId27"/>
    <p:sldId id="364" r:id="rId28"/>
    <p:sldId id="365" r:id="rId29"/>
    <p:sldId id="386" r:id="rId30"/>
    <p:sldId id="366" r:id="rId31"/>
    <p:sldId id="367" r:id="rId32"/>
    <p:sldId id="368" r:id="rId33"/>
    <p:sldId id="410" r:id="rId34"/>
    <p:sldId id="369" r:id="rId35"/>
    <p:sldId id="414" r:id="rId36"/>
    <p:sldId id="413" r:id="rId37"/>
    <p:sldId id="370" r:id="rId38"/>
    <p:sldId id="387" r:id="rId39"/>
    <p:sldId id="388" r:id="rId40"/>
    <p:sldId id="372" r:id="rId41"/>
    <p:sldId id="373" r:id="rId42"/>
    <p:sldId id="374" r:id="rId43"/>
    <p:sldId id="394" r:id="rId44"/>
    <p:sldId id="411" r:id="rId45"/>
    <p:sldId id="412" r:id="rId46"/>
    <p:sldId id="375" r:id="rId47"/>
    <p:sldId id="395" r:id="rId48"/>
    <p:sldId id="396" r:id="rId49"/>
    <p:sldId id="397" r:id="rId50"/>
    <p:sldId id="376" r:id="rId51"/>
    <p:sldId id="377" r:id="rId52"/>
    <p:sldId id="383" r:id="rId53"/>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FFFF"/>
    <a:srgbClr val="F5F5F5"/>
    <a:srgbClr val="00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6" autoAdjust="0"/>
    <p:restoredTop sz="88485" autoAdjust="0"/>
  </p:normalViewPr>
  <p:slideViewPr>
    <p:cSldViewPr>
      <p:cViewPr varScale="1">
        <p:scale>
          <a:sx n="80" d="100"/>
          <a:sy n="80" d="100"/>
        </p:scale>
        <p:origin x="15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69920" cy="480060"/>
          </a:xfrm>
          <a:prstGeom prst="rect">
            <a:avLst/>
          </a:prstGeom>
          <a:noFill/>
          <a:ln>
            <a:noFill/>
          </a:ln>
          <a:effectLst/>
        </p:spPr>
        <p:txBody>
          <a:bodyPr vert="horz" wrap="square" lIns="96661" tIns="48331" rIns="96661" bIns="48331" numCol="1" anchor="t"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2771" name="Rectangle 3"/>
          <p:cNvSpPr>
            <a:spLocks noGrp="1" noChangeArrowheads="1"/>
          </p:cNvSpPr>
          <p:nvPr>
            <p:ph type="dt" sz="quarter" idx="1"/>
          </p:nvPr>
        </p:nvSpPr>
        <p:spPr bwMode="auto">
          <a:xfrm>
            <a:off x="4145280" y="0"/>
            <a:ext cx="3169920" cy="480060"/>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eaLnBrk="1" hangingPunct="1">
              <a:defRPr sz="1300">
                <a:latin typeface="Trebuchet MS" charset="0"/>
                <a:ea typeface="ＭＳ Ｐゴシック" charset="0"/>
                <a:cs typeface="+mn-cs"/>
              </a:defRPr>
            </a:lvl1pPr>
          </a:lstStyle>
          <a:p>
            <a:pPr>
              <a:defRPr/>
            </a:pPr>
            <a:endParaRPr lang="en-US"/>
          </a:p>
        </p:txBody>
      </p:sp>
      <p:sp>
        <p:nvSpPr>
          <p:cNvPr id="32772" name="Rectangle 4"/>
          <p:cNvSpPr>
            <a:spLocks noGrp="1" noChangeArrowheads="1"/>
          </p:cNvSpPr>
          <p:nvPr>
            <p:ph type="ftr" sz="quarter" idx="2"/>
          </p:nvPr>
        </p:nvSpPr>
        <p:spPr bwMode="auto">
          <a:xfrm>
            <a:off x="0" y="9121140"/>
            <a:ext cx="3169920" cy="480060"/>
          </a:xfrm>
          <a:prstGeom prst="rect">
            <a:avLst/>
          </a:prstGeom>
          <a:noFill/>
          <a:ln>
            <a:noFill/>
          </a:ln>
          <a:effectLst/>
        </p:spPr>
        <p:txBody>
          <a:bodyPr vert="horz" wrap="square" lIns="96661" tIns="48331" rIns="96661" bIns="48331" numCol="1" anchor="b"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2773" name="Rectangle 5"/>
          <p:cNvSpPr>
            <a:spLocks noGrp="1" noChangeArrowheads="1"/>
          </p:cNvSpPr>
          <p:nvPr>
            <p:ph type="sldNum" sz="quarter" idx="3"/>
          </p:nvPr>
        </p:nvSpPr>
        <p:spPr bwMode="auto">
          <a:xfrm>
            <a:off x="4145280" y="9121140"/>
            <a:ext cx="3169920" cy="480060"/>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eaLnBrk="1" hangingPunct="1">
              <a:defRPr sz="1300">
                <a:latin typeface="Trebuchet MS" panose="020B0603020202020204" pitchFamily="34" charset="0"/>
              </a:defRPr>
            </a:lvl1pPr>
          </a:lstStyle>
          <a:p>
            <a:pPr>
              <a:defRPr/>
            </a:pPr>
            <a:fld id="{05F9BB02-E16A-45D4-AB4C-1B2677F0D6D1}" type="slidenum">
              <a:rPr lang="en-US" altLang="en-US"/>
              <a:pPr>
                <a:defRPr/>
              </a:pPr>
              <a:t>‹#›</a:t>
            </a:fld>
            <a:endParaRPr lang="en-US" altLang="en-US"/>
          </a:p>
        </p:txBody>
      </p:sp>
    </p:spTree>
    <p:extLst>
      <p:ext uri="{BB962C8B-B14F-4D97-AF65-F5344CB8AC3E}">
        <p14:creationId xmlns:p14="http://schemas.microsoft.com/office/powerpoint/2010/main" val="2459674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9920" cy="480060"/>
          </a:xfrm>
          <a:prstGeom prst="rect">
            <a:avLst/>
          </a:prstGeom>
          <a:noFill/>
          <a:ln>
            <a:noFill/>
          </a:ln>
          <a:effectLst/>
        </p:spPr>
        <p:txBody>
          <a:bodyPr vert="horz" wrap="square" lIns="96661" tIns="48331" rIns="96661" bIns="48331" numCol="1" anchor="t"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0723" name="Rectangle 3"/>
          <p:cNvSpPr>
            <a:spLocks noGrp="1" noChangeArrowheads="1"/>
          </p:cNvSpPr>
          <p:nvPr>
            <p:ph type="dt" idx="1"/>
          </p:nvPr>
        </p:nvSpPr>
        <p:spPr bwMode="auto">
          <a:xfrm>
            <a:off x="4145280" y="0"/>
            <a:ext cx="3169920" cy="480060"/>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eaLnBrk="1" hangingPunct="1">
              <a:defRPr sz="1300">
                <a:latin typeface="Trebuchet MS" charset="0"/>
                <a:ea typeface="ＭＳ Ｐゴシック" charset="0"/>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75360" y="4560570"/>
            <a:ext cx="5364480" cy="4320540"/>
          </a:xfrm>
          <a:prstGeom prst="rect">
            <a:avLst/>
          </a:prstGeom>
          <a:noFill/>
          <a:ln>
            <a:noFill/>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9121140"/>
            <a:ext cx="3169920" cy="480060"/>
          </a:xfrm>
          <a:prstGeom prst="rect">
            <a:avLst/>
          </a:prstGeom>
          <a:noFill/>
          <a:ln>
            <a:noFill/>
          </a:ln>
          <a:effectLst/>
        </p:spPr>
        <p:txBody>
          <a:bodyPr vert="horz" wrap="square" lIns="96661" tIns="48331" rIns="96661" bIns="48331" numCol="1" anchor="b"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0727" name="Rectangle 7"/>
          <p:cNvSpPr>
            <a:spLocks noGrp="1" noChangeArrowheads="1"/>
          </p:cNvSpPr>
          <p:nvPr>
            <p:ph type="sldNum" sz="quarter" idx="5"/>
          </p:nvPr>
        </p:nvSpPr>
        <p:spPr bwMode="auto">
          <a:xfrm>
            <a:off x="4145280" y="9121140"/>
            <a:ext cx="3169920" cy="480060"/>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eaLnBrk="1" hangingPunct="1">
              <a:defRPr sz="1300">
                <a:latin typeface="Trebuchet MS" panose="020B0603020202020204" pitchFamily="34" charset="0"/>
              </a:defRPr>
            </a:lvl1pPr>
          </a:lstStyle>
          <a:p>
            <a:pPr>
              <a:defRPr/>
            </a:pPr>
            <a:fld id="{A2BB7F88-F5B2-433D-B92C-23A4831A343F}" type="slidenum">
              <a:rPr lang="en-US" altLang="en-US"/>
              <a:pPr>
                <a:defRPr/>
              </a:pPr>
              <a:t>‹#›</a:t>
            </a:fld>
            <a:endParaRPr lang="en-US" altLang="en-US"/>
          </a:p>
        </p:txBody>
      </p:sp>
    </p:spTree>
    <p:extLst>
      <p:ext uri="{BB962C8B-B14F-4D97-AF65-F5344CB8AC3E}">
        <p14:creationId xmlns:p14="http://schemas.microsoft.com/office/powerpoint/2010/main" val="14543325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a:p>
            <a:endParaRPr lang="en-US" dirty="0"/>
          </a:p>
        </p:txBody>
      </p:sp>
      <p:sp>
        <p:nvSpPr>
          <p:cNvPr id="4" name="Slide Number Placeholder 3"/>
          <p:cNvSpPr>
            <a:spLocks noGrp="1"/>
          </p:cNvSpPr>
          <p:nvPr>
            <p:ph type="sldNum" sz="quarter" idx="10"/>
          </p:nvPr>
        </p:nvSpPr>
        <p:spPr/>
        <p:txBody>
          <a:bodyPr/>
          <a:lstStyle/>
          <a:p>
            <a:pPr>
              <a:defRPr/>
            </a:pPr>
            <a:fld id="{A2BB7F88-F5B2-433D-B92C-23A4831A343F}" type="slidenum">
              <a:rPr lang="en-US" altLang="en-US" smtClean="0"/>
              <a:pPr>
                <a:defRPr/>
              </a:pPr>
              <a:t>7</a:t>
            </a:fld>
            <a:endParaRPr lang="en-US" altLang="en-US"/>
          </a:p>
        </p:txBody>
      </p:sp>
    </p:spTree>
    <p:extLst>
      <p:ext uri="{BB962C8B-B14F-4D97-AF65-F5344CB8AC3E}">
        <p14:creationId xmlns:p14="http://schemas.microsoft.com/office/powerpoint/2010/main" val="2763925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042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MS PGothic" panose="020B0600070205080204" pitchFamily="34" charset="-128"/>
              </a:defRPr>
            </a:lvl1pPr>
            <a:lvl2pPr marL="785372" indent="-302066">
              <a:defRPr sz="2500">
                <a:solidFill>
                  <a:schemeClr val="tx1"/>
                </a:solidFill>
                <a:latin typeface="Times" panose="02020603050405020304" pitchFamily="18" charset="0"/>
                <a:ea typeface="MS PGothic" panose="020B0600070205080204" pitchFamily="34" charset="-128"/>
              </a:defRPr>
            </a:lvl2pPr>
            <a:lvl3pPr marL="1208265" indent="-241653">
              <a:defRPr sz="2500">
                <a:solidFill>
                  <a:schemeClr val="tx1"/>
                </a:solidFill>
                <a:latin typeface="Times" panose="02020603050405020304" pitchFamily="18" charset="0"/>
                <a:ea typeface="MS PGothic" panose="020B0600070205080204" pitchFamily="34" charset="-128"/>
              </a:defRPr>
            </a:lvl3pPr>
            <a:lvl4pPr marL="1691571" indent="-241653">
              <a:defRPr sz="2500">
                <a:solidFill>
                  <a:schemeClr val="tx1"/>
                </a:solidFill>
                <a:latin typeface="Times" panose="02020603050405020304" pitchFamily="18" charset="0"/>
                <a:ea typeface="MS PGothic" panose="020B0600070205080204" pitchFamily="34" charset="-128"/>
              </a:defRPr>
            </a:lvl4pPr>
            <a:lvl5pPr marL="2174878" indent="-241653">
              <a:defRPr sz="2500">
                <a:solidFill>
                  <a:schemeClr val="tx1"/>
                </a:solidFill>
                <a:latin typeface="Times" panose="02020603050405020304" pitchFamily="18" charset="0"/>
                <a:ea typeface="MS PGothic" panose="020B0600070205080204" pitchFamily="34" charset="-128"/>
              </a:defRPr>
            </a:lvl5pPr>
            <a:lvl6pPr marL="2658184"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6pPr>
            <a:lvl7pPr marL="3141490"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7pPr>
            <a:lvl8pPr marL="3624796"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8pPr>
            <a:lvl9pPr marL="4108102"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9pPr>
          </a:lstStyle>
          <a:p>
            <a:fld id="{EFEF284F-1E72-414D-AF08-2534F565DBB6}" type="slidenum">
              <a:rPr lang="en-US" altLang="en-US" sz="1300">
                <a:solidFill>
                  <a:srgbClr val="000000"/>
                </a:solidFill>
                <a:latin typeface="Trebuchet MS" panose="020B0603020202020204" pitchFamily="34" charset="0"/>
              </a:rPr>
              <a:pPr/>
              <a:t>27</a:t>
            </a:fld>
            <a:endParaRPr lang="en-US" altLang="en-US" sz="1300">
              <a:solidFill>
                <a:srgbClr val="000000"/>
              </a:solidFill>
              <a:latin typeface="Trebuchet MS" panose="020B0603020202020204" pitchFamily="34" charset="0"/>
            </a:endParaRPr>
          </a:p>
        </p:txBody>
      </p:sp>
    </p:spTree>
    <p:extLst>
      <p:ext uri="{BB962C8B-B14F-4D97-AF65-F5344CB8AC3E}">
        <p14:creationId xmlns:p14="http://schemas.microsoft.com/office/powerpoint/2010/main" val="3675288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5235" algn="l"/>
                <a:tab pos="1530469" algn="l"/>
                <a:tab pos="2295704" algn="l"/>
                <a:tab pos="3060939" algn="l"/>
              </a:tabLst>
              <a:defRPr sz="2500">
                <a:solidFill>
                  <a:schemeClr val="tx1"/>
                </a:solidFill>
                <a:latin typeface="Times" panose="02020603050405020304" pitchFamily="18" charset="0"/>
                <a:ea typeface="MS PGothic" panose="020B0600070205080204" pitchFamily="34" charset="-128"/>
              </a:defRPr>
            </a:lvl1pPr>
            <a:lvl2pPr marL="785372" indent="-302066">
              <a:tabLst>
                <a:tab pos="765235" algn="l"/>
                <a:tab pos="1530469" algn="l"/>
                <a:tab pos="2295704" algn="l"/>
                <a:tab pos="3060939" algn="l"/>
              </a:tabLst>
              <a:defRPr sz="2500">
                <a:solidFill>
                  <a:schemeClr val="tx1"/>
                </a:solidFill>
                <a:latin typeface="Times" panose="02020603050405020304" pitchFamily="18" charset="0"/>
                <a:ea typeface="MS PGothic" panose="020B0600070205080204" pitchFamily="34" charset="-128"/>
              </a:defRPr>
            </a:lvl2pPr>
            <a:lvl3pPr marL="1208265" indent="-241653">
              <a:tabLst>
                <a:tab pos="765235" algn="l"/>
                <a:tab pos="1530469" algn="l"/>
                <a:tab pos="2295704" algn="l"/>
                <a:tab pos="3060939" algn="l"/>
              </a:tabLst>
              <a:defRPr sz="2500">
                <a:solidFill>
                  <a:schemeClr val="tx1"/>
                </a:solidFill>
                <a:latin typeface="Times" panose="02020603050405020304" pitchFamily="18" charset="0"/>
                <a:ea typeface="MS PGothic" panose="020B0600070205080204" pitchFamily="34" charset="-128"/>
              </a:defRPr>
            </a:lvl3pPr>
            <a:lvl4pPr marL="1691571" indent="-241653">
              <a:tabLst>
                <a:tab pos="765235" algn="l"/>
                <a:tab pos="1530469" algn="l"/>
                <a:tab pos="2295704" algn="l"/>
                <a:tab pos="3060939" algn="l"/>
              </a:tabLst>
              <a:defRPr sz="2500">
                <a:solidFill>
                  <a:schemeClr val="tx1"/>
                </a:solidFill>
                <a:latin typeface="Times" panose="02020603050405020304" pitchFamily="18" charset="0"/>
                <a:ea typeface="MS PGothic" panose="020B0600070205080204" pitchFamily="34" charset="-128"/>
              </a:defRPr>
            </a:lvl4pPr>
            <a:lvl5pPr marL="2174878" indent="-241653">
              <a:tabLst>
                <a:tab pos="765235" algn="l"/>
                <a:tab pos="1530469" algn="l"/>
                <a:tab pos="2295704" algn="l"/>
                <a:tab pos="3060939" algn="l"/>
              </a:tabLst>
              <a:defRPr sz="2500">
                <a:solidFill>
                  <a:schemeClr val="tx1"/>
                </a:solidFill>
                <a:latin typeface="Times" panose="02020603050405020304" pitchFamily="18" charset="0"/>
                <a:ea typeface="MS PGothic" panose="020B0600070205080204" pitchFamily="34" charset="-128"/>
              </a:defRPr>
            </a:lvl5pPr>
            <a:lvl6pPr marL="2658184" indent="-241653" eaLnBrk="0" fontAlgn="base" hangingPunct="0">
              <a:spcBef>
                <a:spcPct val="0"/>
              </a:spcBef>
              <a:spcAft>
                <a:spcPct val="0"/>
              </a:spcAft>
              <a:tabLst>
                <a:tab pos="765235" algn="l"/>
                <a:tab pos="1530469" algn="l"/>
                <a:tab pos="2295704" algn="l"/>
                <a:tab pos="3060939" algn="l"/>
              </a:tabLst>
              <a:defRPr sz="2500">
                <a:solidFill>
                  <a:schemeClr val="tx1"/>
                </a:solidFill>
                <a:latin typeface="Times" panose="02020603050405020304" pitchFamily="18" charset="0"/>
                <a:ea typeface="MS PGothic" panose="020B0600070205080204" pitchFamily="34" charset="-128"/>
              </a:defRPr>
            </a:lvl6pPr>
            <a:lvl7pPr marL="3141490" indent="-241653" eaLnBrk="0" fontAlgn="base" hangingPunct="0">
              <a:spcBef>
                <a:spcPct val="0"/>
              </a:spcBef>
              <a:spcAft>
                <a:spcPct val="0"/>
              </a:spcAft>
              <a:tabLst>
                <a:tab pos="765235" algn="l"/>
                <a:tab pos="1530469" algn="l"/>
                <a:tab pos="2295704" algn="l"/>
                <a:tab pos="3060939" algn="l"/>
              </a:tabLst>
              <a:defRPr sz="2500">
                <a:solidFill>
                  <a:schemeClr val="tx1"/>
                </a:solidFill>
                <a:latin typeface="Times" panose="02020603050405020304" pitchFamily="18" charset="0"/>
                <a:ea typeface="MS PGothic" panose="020B0600070205080204" pitchFamily="34" charset="-128"/>
              </a:defRPr>
            </a:lvl7pPr>
            <a:lvl8pPr marL="3624796" indent="-241653" eaLnBrk="0" fontAlgn="base" hangingPunct="0">
              <a:spcBef>
                <a:spcPct val="0"/>
              </a:spcBef>
              <a:spcAft>
                <a:spcPct val="0"/>
              </a:spcAft>
              <a:tabLst>
                <a:tab pos="765235" algn="l"/>
                <a:tab pos="1530469" algn="l"/>
                <a:tab pos="2295704" algn="l"/>
                <a:tab pos="3060939" algn="l"/>
              </a:tabLst>
              <a:defRPr sz="2500">
                <a:solidFill>
                  <a:schemeClr val="tx1"/>
                </a:solidFill>
                <a:latin typeface="Times" panose="02020603050405020304" pitchFamily="18" charset="0"/>
                <a:ea typeface="MS PGothic" panose="020B0600070205080204" pitchFamily="34" charset="-128"/>
              </a:defRPr>
            </a:lvl8pPr>
            <a:lvl9pPr marL="4108102" indent="-241653" eaLnBrk="0" fontAlgn="base" hangingPunct="0">
              <a:spcBef>
                <a:spcPct val="0"/>
              </a:spcBef>
              <a:spcAft>
                <a:spcPct val="0"/>
              </a:spcAft>
              <a:tabLst>
                <a:tab pos="765235" algn="l"/>
                <a:tab pos="1530469" algn="l"/>
                <a:tab pos="2295704" algn="l"/>
                <a:tab pos="3060939" algn="l"/>
              </a:tabLst>
              <a:defRPr sz="2500">
                <a:solidFill>
                  <a:schemeClr val="tx1"/>
                </a:solidFill>
                <a:latin typeface="Times" panose="02020603050405020304" pitchFamily="18" charset="0"/>
                <a:ea typeface="MS PGothic" panose="020B0600070205080204" pitchFamily="34" charset="-128"/>
              </a:defRPr>
            </a:lvl9pPr>
          </a:lstStyle>
          <a:p>
            <a:pPr>
              <a:buSzPct val="45000"/>
            </a:pPr>
            <a:fld id="{9839A74B-2B47-4295-80B7-F61CFD86A4B6}"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32</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65539"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p:cNvSpPr>
            <a:spLocks noGrp="1" noChangeArrowheads="1"/>
          </p:cNvSpPr>
          <p:nvPr>
            <p:ph type="body" idx="1"/>
          </p:nvPr>
        </p:nvSpPr>
        <p:spPr>
          <a:xfrm>
            <a:off x="1039707" y="4782266"/>
            <a:ext cx="5708227" cy="45305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effectLst/>
              </a:rPr>
              <a:t>set UID, set GID apply to an executable</a:t>
            </a:r>
          </a:p>
          <a:p>
            <a:r>
              <a:rPr lang="en-US" dirty="0">
                <a:effectLst/>
              </a:rPr>
              <a:t>They make the effective ID match the owner/group of the file when the program runs</a:t>
            </a:r>
          </a:p>
          <a:p>
            <a:pPr marL="0" marR="0" lvl="0" indent="0" algn="l" defTabSz="914400" rtl="0" eaLnBrk="0" fontAlgn="base" latinLnBrk="0" hangingPunct="0">
              <a:lnSpc>
                <a:spcPct val="100000"/>
              </a:lnSpc>
              <a:spcBef>
                <a:spcPct val="0"/>
              </a:spcBef>
              <a:spcAft>
                <a:spcPct val="0"/>
              </a:spcAft>
              <a:buClrTx/>
              <a:buSzTx/>
              <a:buFontTx/>
              <a:buNone/>
              <a:tabLst/>
              <a:defRPr/>
            </a:pPr>
            <a:r>
              <a:rPr lang="en-US" dirty="0"/>
              <a:t>S or s in the x position indicate the set ID option</a:t>
            </a:r>
          </a:p>
          <a:p>
            <a:pPr>
              <a:spcBef>
                <a:spcPct val="0"/>
              </a:spcBef>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359686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or s in the x position indicate the set ID option</a:t>
            </a:r>
          </a:p>
        </p:txBody>
      </p:sp>
      <p:sp>
        <p:nvSpPr>
          <p:cNvPr id="4" name="Slide Number Placeholder 3"/>
          <p:cNvSpPr>
            <a:spLocks noGrp="1"/>
          </p:cNvSpPr>
          <p:nvPr>
            <p:ph type="sldNum" sz="quarter" idx="10"/>
          </p:nvPr>
        </p:nvSpPr>
        <p:spPr/>
        <p:txBody>
          <a:bodyPr/>
          <a:lstStyle/>
          <a:p>
            <a:pPr>
              <a:defRPr/>
            </a:pPr>
            <a:fld id="{A2BB7F88-F5B2-433D-B92C-23A4831A343F}" type="slidenum">
              <a:rPr lang="en-US" altLang="en-US" smtClean="0"/>
              <a:pPr>
                <a:defRPr/>
              </a:pPr>
              <a:t>34</a:t>
            </a:fld>
            <a:endParaRPr lang="en-US" altLang="en-US"/>
          </a:p>
        </p:txBody>
      </p:sp>
    </p:spTree>
    <p:extLst>
      <p:ext uri="{BB962C8B-B14F-4D97-AF65-F5344CB8AC3E}">
        <p14:creationId xmlns:p14="http://schemas.microsoft.com/office/powerpoint/2010/main" val="274284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737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MS PGothic" panose="020B0600070205080204" pitchFamily="34" charset="-128"/>
              </a:defRPr>
            </a:lvl1pPr>
            <a:lvl2pPr marL="785372" indent="-302066">
              <a:defRPr sz="2500">
                <a:solidFill>
                  <a:schemeClr val="tx1"/>
                </a:solidFill>
                <a:latin typeface="Times" panose="02020603050405020304" pitchFamily="18" charset="0"/>
                <a:ea typeface="MS PGothic" panose="020B0600070205080204" pitchFamily="34" charset="-128"/>
              </a:defRPr>
            </a:lvl2pPr>
            <a:lvl3pPr marL="1208265" indent="-241653">
              <a:defRPr sz="2500">
                <a:solidFill>
                  <a:schemeClr val="tx1"/>
                </a:solidFill>
                <a:latin typeface="Times" panose="02020603050405020304" pitchFamily="18" charset="0"/>
                <a:ea typeface="MS PGothic" panose="020B0600070205080204" pitchFamily="34" charset="-128"/>
              </a:defRPr>
            </a:lvl3pPr>
            <a:lvl4pPr marL="1691571" indent="-241653">
              <a:defRPr sz="2500">
                <a:solidFill>
                  <a:schemeClr val="tx1"/>
                </a:solidFill>
                <a:latin typeface="Times" panose="02020603050405020304" pitchFamily="18" charset="0"/>
                <a:ea typeface="MS PGothic" panose="020B0600070205080204" pitchFamily="34" charset="-128"/>
              </a:defRPr>
            </a:lvl4pPr>
            <a:lvl5pPr marL="2174878" indent="-241653">
              <a:defRPr sz="2500">
                <a:solidFill>
                  <a:schemeClr val="tx1"/>
                </a:solidFill>
                <a:latin typeface="Times" panose="02020603050405020304" pitchFamily="18" charset="0"/>
                <a:ea typeface="MS PGothic" panose="020B0600070205080204" pitchFamily="34" charset="-128"/>
              </a:defRPr>
            </a:lvl5pPr>
            <a:lvl6pPr marL="2658184"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6pPr>
            <a:lvl7pPr marL="3141490"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7pPr>
            <a:lvl8pPr marL="3624796"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8pPr>
            <a:lvl9pPr marL="4108102"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9pPr>
          </a:lstStyle>
          <a:p>
            <a:fld id="{5FA06A3A-689B-43B1-B2DC-25A9954553B7}" type="slidenum">
              <a:rPr lang="en-US" altLang="en-US" sz="1300">
                <a:solidFill>
                  <a:srgbClr val="000000"/>
                </a:solidFill>
                <a:latin typeface="Trebuchet MS" panose="020B0603020202020204" pitchFamily="34" charset="0"/>
              </a:rPr>
              <a:pPr/>
              <a:t>46</a:t>
            </a:fld>
            <a:endParaRPr lang="en-US" altLang="en-US" sz="1300">
              <a:solidFill>
                <a:srgbClr val="000000"/>
              </a:solidFill>
              <a:latin typeface="Trebuchet MS" panose="020B0603020202020204" pitchFamily="34" charset="0"/>
            </a:endParaRPr>
          </a:p>
        </p:txBody>
      </p:sp>
    </p:spTree>
    <p:extLst>
      <p:ext uri="{BB962C8B-B14F-4D97-AF65-F5344CB8AC3E}">
        <p14:creationId xmlns:p14="http://schemas.microsoft.com/office/powerpoint/2010/main" val="2195526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Times New Roman" panose="02020603050405020304" pitchFamily="18" charset="0"/>
              </a:rPr>
              <a:t>Note: RLIMIT_NPROC </a:t>
            </a:r>
            <a:endParaRPr lang="en-US" altLang="en-US">
              <a:latin typeface="Times New Roman" panose="02020603050405020304" pitchFamily="18" charset="0"/>
            </a:endParaRPr>
          </a:p>
        </p:txBody>
      </p:sp>
      <p:sp>
        <p:nvSpPr>
          <p:cNvPr id="757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MS PGothic" panose="020B0600070205080204" pitchFamily="34" charset="-128"/>
              </a:defRPr>
            </a:lvl1pPr>
            <a:lvl2pPr marL="785372" indent="-302066">
              <a:defRPr sz="2500">
                <a:solidFill>
                  <a:schemeClr val="tx1"/>
                </a:solidFill>
                <a:latin typeface="Times" panose="02020603050405020304" pitchFamily="18" charset="0"/>
                <a:ea typeface="MS PGothic" panose="020B0600070205080204" pitchFamily="34" charset="-128"/>
              </a:defRPr>
            </a:lvl2pPr>
            <a:lvl3pPr marL="1208265" indent="-241653">
              <a:defRPr sz="2500">
                <a:solidFill>
                  <a:schemeClr val="tx1"/>
                </a:solidFill>
                <a:latin typeface="Times" panose="02020603050405020304" pitchFamily="18" charset="0"/>
                <a:ea typeface="MS PGothic" panose="020B0600070205080204" pitchFamily="34" charset="-128"/>
              </a:defRPr>
            </a:lvl3pPr>
            <a:lvl4pPr marL="1691571" indent="-241653">
              <a:defRPr sz="2500">
                <a:solidFill>
                  <a:schemeClr val="tx1"/>
                </a:solidFill>
                <a:latin typeface="Times" panose="02020603050405020304" pitchFamily="18" charset="0"/>
                <a:ea typeface="MS PGothic" panose="020B0600070205080204" pitchFamily="34" charset="-128"/>
              </a:defRPr>
            </a:lvl4pPr>
            <a:lvl5pPr marL="2174878" indent="-241653">
              <a:defRPr sz="2500">
                <a:solidFill>
                  <a:schemeClr val="tx1"/>
                </a:solidFill>
                <a:latin typeface="Times" panose="02020603050405020304" pitchFamily="18" charset="0"/>
                <a:ea typeface="MS PGothic" panose="020B0600070205080204" pitchFamily="34" charset="-128"/>
              </a:defRPr>
            </a:lvl5pPr>
            <a:lvl6pPr marL="2658184"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6pPr>
            <a:lvl7pPr marL="3141490"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7pPr>
            <a:lvl8pPr marL="3624796"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8pPr>
            <a:lvl9pPr marL="4108102"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9pPr>
          </a:lstStyle>
          <a:p>
            <a:fld id="{6AA13518-D5D0-46B2-AC2E-D907D7F81D58}" type="slidenum">
              <a:rPr lang="en-US" altLang="en-US" sz="1300">
                <a:latin typeface="Trebuchet MS" panose="020B0603020202020204" pitchFamily="34" charset="0"/>
              </a:rPr>
              <a:pPr/>
              <a:t>50</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3324223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Times New Roman" panose="02020603050405020304" pitchFamily="18" charset="0"/>
              </a:rPr>
              <a:t>Note: RLIMIT_NPROC </a:t>
            </a:r>
            <a:endParaRPr lang="en-US" altLang="en-US">
              <a:latin typeface="Times New Roman" panose="02020603050405020304" pitchFamily="18" charset="0"/>
            </a:endParaRPr>
          </a:p>
        </p:txBody>
      </p:sp>
      <p:sp>
        <p:nvSpPr>
          <p:cNvPr id="778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MS PGothic" panose="020B0600070205080204" pitchFamily="34" charset="-128"/>
              </a:defRPr>
            </a:lvl1pPr>
            <a:lvl2pPr marL="785372" indent="-302066">
              <a:defRPr sz="2500">
                <a:solidFill>
                  <a:schemeClr val="tx1"/>
                </a:solidFill>
                <a:latin typeface="Times" panose="02020603050405020304" pitchFamily="18" charset="0"/>
                <a:ea typeface="MS PGothic" panose="020B0600070205080204" pitchFamily="34" charset="-128"/>
              </a:defRPr>
            </a:lvl2pPr>
            <a:lvl3pPr marL="1208265" indent="-241653">
              <a:defRPr sz="2500">
                <a:solidFill>
                  <a:schemeClr val="tx1"/>
                </a:solidFill>
                <a:latin typeface="Times" panose="02020603050405020304" pitchFamily="18" charset="0"/>
                <a:ea typeface="MS PGothic" panose="020B0600070205080204" pitchFamily="34" charset="-128"/>
              </a:defRPr>
            </a:lvl3pPr>
            <a:lvl4pPr marL="1691571" indent="-241653">
              <a:defRPr sz="2500">
                <a:solidFill>
                  <a:schemeClr val="tx1"/>
                </a:solidFill>
                <a:latin typeface="Times" panose="02020603050405020304" pitchFamily="18" charset="0"/>
                <a:ea typeface="MS PGothic" panose="020B0600070205080204" pitchFamily="34" charset="-128"/>
              </a:defRPr>
            </a:lvl4pPr>
            <a:lvl5pPr marL="2174878" indent="-241653">
              <a:defRPr sz="2500">
                <a:solidFill>
                  <a:schemeClr val="tx1"/>
                </a:solidFill>
                <a:latin typeface="Times" panose="02020603050405020304" pitchFamily="18" charset="0"/>
                <a:ea typeface="MS PGothic" panose="020B0600070205080204" pitchFamily="34" charset="-128"/>
              </a:defRPr>
            </a:lvl5pPr>
            <a:lvl6pPr marL="2658184"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6pPr>
            <a:lvl7pPr marL="3141490"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7pPr>
            <a:lvl8pPr marL="3624796"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8pPr>
            <a:lvl9pPr marL="4108102"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9pPr>
          </a:lstStyle>
          <a:p>
            <a:fld id="{DE3D0750-1B69-4AC2-8983-E18712DF0A3D}" type="slidenum">
              <a:rPr lang="en-US" altLang="en-US" sz="1300">
                <a:latin typeface="Trebuchet MS" panose="020B0603020202020204" pitchFamily="34" charset="0"/>
              </a:rPr>
              <a:pPr/>
              <a:t>51</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1823759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Order might be reversed</a:t>
            </a:r>
          </a:p>
        </p:txBody>
      </p:sp>
      <p:sp>
        <p:nvSpPr>
          <p:cNvPr id="4" name="Slide Number Placeholder 3"/>
          <p:cNvSpPr>
            <a:spLocks noGrp="1"/>
          </p:cNvSpPr>
          <p:nvPr>
            <p:ph type="sldNum" sz="quarter" idx="10"/>
          </p:nvPr>
        </p:nvSpPr>
        <p:spPr/>
        <p:txBody>
          <a:bodyPr/>
          <a:lstStyle/>
          <a:p>
            <a:pPr>
              <a:defRPr/>
            </a:pPr>
            <a:fld id="{A2BB7F88-F5B2-433D-B92C-23A4831A343F}" type="slidenum">
              <a:rPr lang="en-US" altLang="en-US" smtClean="0"/>
              <a:pPr>
                <a:defRPr/>
              </a:pPr>
              <a:t>8</a:t>
            </a:fld>
            <a:endParaRPr lang="en-US" altLang="en-US"/>
          </a:p>
        </p:txBody>
      </p:sp>
    </p:spTree>
    <p:extLst>
      <p:ext uri="{BB962C8B-B14F-4D97-AF65-F5344CB8AC3E}">
        <p14:creationId xmlns:p14="http://schemas.microsoft.com/office/powerpoint/2010/main" val="609595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csc60/</a:t>
            </a:r>
            <a:r>
              <a:rPr lang="en-US" dirty="0" err="1"/>
              <a:t>ClassExamples</a:t>
            </a:r>
            <a:r>
              <a:rPr lang="en-US" dirty="0"/>
              <a:t>/</a:t>
            </a:r>
            <a:r>
              <a:rPr lang="en-US" dirty="0" err="1"/>
              <a:t>TestExit</a:t>
            </a:r>
            <a:r>
              <a:rPr lang="en-US" dirty="0"/>
              <a:t>   use capital letters.</a:t>
            </a:r>
          </a:p>
          <a:p>
            <a:endParaRPr lang="en-US" dirty="0"/>
          </a:p>
        </p:txBody>
      </p:sp>
      <p:sp>
        <p:nvSpPr>
          <p:cNvPr id="4" name="Slide Number Placeholder 3"/>
          <p:cNvSpPr>
            <a:spLocks noGrp="1"/>
          </p:cNvSpPr>
          <p:nvPr>
            <p:ph type="sldNum" sz="quarter" idx="10"/>
          </p:nvPr>
        </p:nvSpPr>
        <p:spPr/>
        <p:txBody>
          <a:bodyPr/>
          <a:lstStyle/>
          <a:p>
            <a:pPr>
              <a:defRPr/>
            </a:pPr>
            <a:fld id="{B93540B3-E8C3-4120-9E24-268970A0ED2F}" type="slidenum">
              <a:rPr lang="en-US" altLang="en-US" smtClean="0"/>
              <a:pPr>
                <a:defRPr/>
              </a:pPr>
              <a:t>9</a:t>
            </a:fld>
            <a:endParaRPr lang="en-US" altLang="en-US"/>
          </a:p>
        </p:txBody>
      </p:sp>
    </p:spTree>
    <p:extLst>
      <p:ext uri="{BB962C8B-B14F-4D97-AF65-F5344CB8AC3E}">
        <p14:creationId xmlns:p14="http://schemas.microsoft.com/office/powerpoint/2010/main" val="3758897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csc60/</a:t>
            </a:r>
            <a:r>
              <a:rPr lang="en-US" dirty="0" err="1"/>
              <a:t>ClassExamples</a:t>
            </a:r>
            <a:r>
              <a:rPr lang="en-US" dirty="0"/>
              <a:t>/TestExit2</a:t>
            </a:r>
          </a:p>
          <a:p>
            <a:endParaRPr lang="en-US" dirty="0"/>
          </a:p>
        </p:txBody>
      </p:sp>
      <p:sp>
        <p:nvSpPr>
          <p:cNvPr id="4" name="Slide Number Placeholder 3"/>
          <p:cNvSpPr>
            <a:spLocks noGrp="1"/>
          </p:cNvSpPr>
          <p:nvPr>
            <p:ph type="sldNum" sz="quarter" idx="10"/>
          </p:nvPr>
        </p:nvSpPr>
        <p:spPr/>
        <p:txBody>
          <a:bodyPr/>
          <a:lstStyle/>
          <a:p>
            <a:pPr>
              <a:defRPr/>
            </a:pPr>
            <a:fld id="{B93540B3-E8C3-4120-9E24-268970A0ED2F}" type="slidenum">
              <a:rPr lang="en-US" altLang="en-US" smtClean="0"/>
              <a:pPr>
                <a:defRPr/>
              </a:pPr>
              <a:t>10</a:t>
            </a:fld>
            <a:endParaRPr lang="en-US" altLang="en-US"/>
          </a:p>
        </p:txBody>
      </p:sp>
    </p:spTree>
    <p:extLst>
      <p:ext uri="{BB962C8B-B14F-4D97-AF65-F5344CB8AC3E}">
        <p14:creationId xmlns:p14="http://schemas.microsoft.com/office/powerpoint/2010/main" val="2538008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Parent= hello.  Child = goodbye.  Parent = child returned. (or ERROR).</a:t>
            </a:r>
          </a:p>
        </p:txBody>
      </p:sp>
      <p:sp>
        <p:nvSpPr>
          <p:cNvPr id="327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MS PGothic" panose="020B0600070205080204" pitchFamily="34" charset="-128"/>
              </a:defRPr>
            </a:lvl1pPr>
            <a:lvl2pPr marL="785372" indent="-302066">
              <a:defRPr sz="2500">
                <a:solidFill>
                  <a:schemeClr val="tx1"/>
                </a:solidFill>
                <a:latin typeface="Times" panose="02020603050405020304" pitchFamily="18" charset="0"/>
                <a:ea typeface="MS PGothic" panose="020B0600070205080204" pitchFamily="34" charset="-128"/>
              </a:defRPr>
            </a:lvl2pPr>
            <a:lvl3pPr marL="1208265" indent="-241653">
              <a:defRPr sz="2500">
                <a:solidFill>
                  <a:schemeClr val="tx1"/>
                </a:solidFill>
                <a:latin typeface="Times" panose="02020603050405020304" pitchFamily="18" charset="0"/>
                <a:ea typeface="MS PGothic" panose="020B0600070205080204" pitchFamily="34" charset="-128"/>
              </a:defRPr>
            </a:lvl3pPr>
            <a:lvl4pPr marL="1691571" indent="-241653">
              <a:defRPr sz="2500">
                <a:solidFill>
                  <a:schemeClr val="tx1"/>
                </a:solidFill>
                <a:latin typeface="Times" panose="02020603050405020304" pitchFamily="18" charset="0"/>
                <a:ea typeface="MS PGothic" panose="020B0600070205080204" pitchFamily="34" charset="-128"/>
              </a:defRPr>
            </a:lvl4pPr>
            <a:lvl5pPr marL="2174878" indent="-241653">
              <a:defRPr sz="2500">
                <a:solidFill>
                  <a:schemeClr val="tx1"/>
                </a:solidFill>
                <a:latin typeface="Times" panose="02020603050405020304" pitchFamily="18" charset="0"/>
                <a:ea typeface="MS PGothic" panose="020B0600070205080204" pitchFamily="34" charset="-128"/>
              </a:defRPr>
            </a:lvl5pPr>
            <a:lvl6pPr marL="2658184"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6pPr>
            <a:lvl7pPr marL="3141490"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7pPr>
            <a:lvl8pPr marL="3624796"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8pPr>
            <a:lvl9pPr marL="4108102"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9pPr>
          </a:lstStyle>
          <a:p>
            <a:fld id="{FA5ED82D-F724-4CE7-8948-3D387B46E3CB}" type="slidenum">
              <a:rPr lang="en-US" altLang="en-US" sz="1300">
                <a:latin typeface="Trebuchet MS" panose="020B0603020202020204" pitchFamily="34" charset="0"/>
              </a:rPr>
              <a:pPr/>
              <a:t>11</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196519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MS PGothic" panose="020B0600070205080204" pitchFamily="34" charset="-128"/>
              </a:defRPr>
            </a:lvl1pPr>
            <a:lvl2pPr marL="785372" indent="-302066">
              <a:defRPr sz="2500">
                <a:solidFill>
                  <a:schemeClr val="tx1"/>
                </a:solidFill>
                <a:latin typeface="Times" panose="02020603050405020304" pitchFamily="18" charset="0"/>
                <a:ea typeface="MS PGothic" panose="020B0600070205080204" pitchFamily="34" charset="-128"/>
              </a:defRPr>
            </a:lvl2pPr>
            <a:lvl3pPr marL="1208265" indent="-241653">
              <a:defRPr sz="2500">
                <a:solidFill>
                  <a:schemeClr val="tx1"/>
                </a:solidFill>
                <a:latin typeface="Times" panose="02020603050405020304" pitchFamily="18" charset="0"/>
                <a:ea typeface="MS PGothic" panose="020B0600070205080204" pitchFamily="34" charset="-128"/>
              </a:defRPr>
            </a:lvl3pPr>
            <a:lvl4pPr marL="1691571" indent="-241653">
              <a:defRPr sz="2500">
                <a:solidFill>
                  <a:schemeClr val="tx1"/>
                </a:solidFill>
                <a:latin typeface="Times" panose="02020603050405020304" pitchFamily="18" charset="0"/>
                <a:ea typeface="MS PGothic" panose="020B0600070205080204" pitchFamily="34" charset="-128"/>
              </a:defRPr>
            </a:lvl4pPr>
            <a:lvl5pPr marL="2174878" indent="-241653">
              <a:defRPr sz="2500">
                <a:solidFill>
                  <a:schemeClr val="tx1"/>
                </a:solidFill>
                <a:latin typeface="Times" panose="02020603050405020304" pitchFamily="18" charset="0"/>
                <a:ea typeface="MS PGothic" panose="020B0600070205080204" pitchFamily="34" charset="-128"/>
              </a:defRPr>
            </a:lvl5pPr>
            <a:lvl6pPr marL="2658184"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6pPr>
            <a:lvl7pPr marL="3141490"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7pPr>
            <a:lvl8pPr marL="3624796"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8pPr>
            <a:lvl9pPr marL="4108102"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9pPr>
          </a:lstStyle>
          <a:p>
            <a:fld id="{D81F3468-DCBC-4079-8363-7BFCA1768AD5}" type="slidenum">
              <a:rPr lang="en-US" altLang="en-US" sz="1300">
                <a:latin typeface="Trebuchet MS" panose="020B0603020202020204" pitchFamily="34" charset="0"/>
              </a:rPr>
              <a:pPr/>
              <a:t>12</a:t>
            </a:fld>
            <a:endParaRPr lang="en-US" altLang="en-US" sz="1300">
              <a:latin typeface="Trebuchet MS" panose="020B0603020202020204" pitchFamily="34" charset="0"/>
            </a:endParaRPr>
          </a:p>
        </p:txBody>
      </p:sp>
      <p:sp>
        <p:nvSpPr>
          <p:cNvPr id="34819" name="Rectangle 2"/>
          <p:cNvSpPr>
            <a:spLocks noGrp="1" noRot="1" noChangeAspect="1" noChangeArrowheads="1" noTextEdit="1"/>
          </p:cNvSpPr>
          <p:nvPr>
            <p:ph type="sldImg"/>
          </p:nvPr>
        </p:nvSpPr>
        <p:spPr>
          <a:xfrm>
            <a:off x="1381125" y="758825"/>
            <a:ext cx="5040313" cy="3779838"/>
          </a:xfrm>
          <a:ln/>
        </p:spPr>
      </p:sp>
      <p:sp>
        <p:nvSpPr>
          <p:cNvPr id="34820" name="Rectangle 3"/>
          <p:cNvSpPr>
            <a:spLocks noGrp="1" noChangeArrowheads="1"/>
          </p:cNvSpPr>
          <p:nvPr>
            <p:ph type="body" idx="1"/>
          </p:nvPr>
        </p:nvSpPr>
        <p:spPr>
          <a:xfrm>
            <a:off x="780628" y="4788932"/>
            <a:ext cx="6241627" cy="4533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66612">
              <a:defRPr/>
            </a:pPr>
            <a:r>
              <a:rPr lang="en-US" altLang="en-US" dirty="0">
                <a:latin typeface="Times New Roman" panose="02020603050405020304" pitchFamily="18" charset="0"/>
              </a:rPr>
              <a:t>2</a:t>
            </a:r>
            <a:r>
              <a:rPr lang="en-US" altLang="en-US" baseline="30000" dirty="0">
                <a:latin typeface="Times New Roman" panose="02020603050405020304" pitchFamily="18" charset="0"/>
              </a:rPr>
              <a:t>nd</a:t>
            </a:r>
            <a:r>
              <a:rPr lang="en-US" altLang="en-US" dirty="0">
                <a:latin typeface="Times New Roman" panose="02020603050405020304" pitchFamily="18" charset="0"/>
              </a:rPr>
              <a:t> from end:  </a:t>
            </a:r>
            <a:r>
              <a:rPr lang="en-US" altLang="en-US" dirty="0" err="1">
                <a:latin typeface="Times New Roman" panose="02020603050405020304" pitchFamily="18" charset="0"/>
              </a:rPr>
              <a:t>cmd</a:t>
            </a:r>
            <a:r>
              <a:rPr lang="en-US" altLang="en-US" dirty="0">
                <a:latin typeface="Times New Roman" panose="02020603050405020304" pitchFamily="18" charset="0"/>
              </a:rPr>
              <a:t>[0] = the command to run</a:t>
            </a:r>
            <a:r>
              <a:rPr lang="en-US" altLang="en-US" baseline="0" dirty="0">
                <a:latin typeface="Times New Roman" panose="02020603050405020304" pitchFamily="18" charset="0"/>
              </a:rPr>
              <a:t> [ls]</a:t>
            </a:r>
            <a:r>
              <a:rPr lang="en-US" altLang="en-US" dirty="0">
                <a:latin typeface="Times New Roman" panose="02020603050405020304" pitchFamily="18" charset="0"/>
              </a:rPr>
              <a:t>  			</a:t>
            </a:r>
          </a:p>
          <a:p>
            <a:r>
              <a:rPr lang="en-US" altLang="en-US" dirty="0">
                <a:latin typeface="Times New Roman" panose="02020603050405020304" pitchFamily="18" charset="0"/>
              </a:rPr>
              <a:t>                       </a:t>
            </a:r>
            <a:r>
              <a:rPr lang="en-US" altLang="en-US" dirty="0" err="1">
                <a:latin typeface="Times New Roman" panose="02020603050405020304" pitchFamily="18" charset="0"/>
              </a:rPr>
              <a:t>cmd</a:t>
            </a:r>
            <a:r>
              <a:rPr lang="en-US" altLang="en-US" dirty="0">
                <a:latin typeface="Times New Roman" panose="02020603050405020304" pitchFamily="18" charset="0"/>
              </a:rPr>
              <a:t>= the argument list (</a:t>
            </a:r>
            <a:r>
              <a:rPr lang="en-US" altLang="en-US" dirty="0" err="1">
                <a:latin typeface="Times New Roman" panose="02020603050405020304" pitchFamily="18" charset="0"/>
              </a:rPr>
              <a:t>argv</a:t>
            </a:r>
            <a:r>
              <a:rPr lang="en-US" altLang="en-US" dirty="0">
                <a:latin typeface="Times New Roman" panose="02020603050405020304" pitchFamily="18" charset="0"/>
              </a:rPr>
              <a:t>) { ls, null]			</a:t>
            </a:r>
          </a:p>
          <a:p>
            <a:r>
              <a:rPr lang="en-US" altLang="en-US" dirty="0" err="1">
                <a:latin typeface="Times New Roman" panose="02020603050405020304" pitchFamily="18" charset="0"/>
              </a:rPr>
              <a:t>argv</a:t>
            </a:r>
            <a:r>
              <a:rPr lang="en-US" altLang="en-US" dirty="0">
                <a:latin typeface="Times New Roman" panose="02020603050405020304" pitchFamily="18" charset="0"/>
              </a:rPr>
              <a:t>[0] = </a:t>
            </a:r>
            <a:r>
              <a:rPr lang="en-US" altLang="en-US" dirty="0" err="1">
                <a:latin typeface="Times New Roman" panose="02020603050405020304" pitchFamily="18" charset="0"/>
              </a:rPr>
              <a:t>a.out</a:t>
            </a:r>
            <a:endParaRPr lang="en-US" altLang="en-US" dirty="0">
              <a:latin typeface="Times New Roman" panose="02020603050405020304" pitchFamily="18" charset="0"/>
            </a:endParaRPr>
          </a:p>
          <a:p>
            <a:r>
              <a:rPr lang="en-US" altLang="en-US" dirty="0" err="1">
                <a:latin typeface="Times New Roman" panose="02020603050405020304" pitchFamily="18" charset="0"/>
              </a:rPr>
              <a:t>argv</a:t>
            </a:r>
            <a:r>
              <a:rPr lang="en-US" altLang="en-US" dirty="0">
                <a:latin typeface="Times New Roman" panose="02020603050405020304" pitchFamily="18" charset="0"/>
              </a:rPr>
              <a:t>[1]</a:t>
            </a:r>
            <a:r>
              <a:rPr lang="en-US" altLang="en-US" baseline="0" dirty="0">
                <a:latin typeface="Times New Roman" panose="02020603050405020304" pitchFamily="18" charset="0"/>
              </a:rPr>
              <a:t> = ls</a:t>
            </a:r>
          </a:p>
          <a:p>
            <a:r>
              <a:rPr lang="en-US" altLang="en-US" baseline="0" dirty="0" err="1">
                <a:latin typeface="Times New Roman" panose="02020603050405020304" pitchFamily="18" charset="0"/>
              </a:rPr>
              <a:t>argv</a:t>
            </a:r>
            <a:r>
              <a:rPr lang="en-US" altLang="en-US" baseline="0" dirty="0">
                <a:latin typeface="Times New Roman" panose="02020603050405020304" pitchFamily="18" charset="0"/>
              </a:rPr>
              <a:t>[[2] = null ?</a:t>
            </a:r>
          </a:p>
          <a:p>
            <a:pPr defTabSz="966612">
              <a:defRPr/>
            </a:pPr>
            <a:r>
              <a:rPr lang="en-US" altLang="en-US" sz="1300" dirty="0"/>
              <a:t>(</a:t>
            </a:r>
            <a:r>
              <a:rPr lang="en-US" altLang="en-US" sz="1300" dirty="0" err="1"/>
              <a:t>cmd</a:t>
            </a:r>
            <a:r>
              <a:rPr lang="en-US" altLang="en-US" sz="1300" dirty="0"/>
              <a:t>[0], </a:t>
            </a:r>
            <a:r>
              <a:rPr lang="en-US" altLang="en-US" sz="1300" dirty="0" err="1"/>
              <a:t>cmd</a:t>
            </a:r>
            <a:r>
              <a:rPr lang="en-US" altLang="en-US" sz="1300" dirty="0"/>
              <a:t>). </a:t>
            </a:r>
            <a:r>
              <a:rPr lang="en-US" altLang="en-US" dirty="0">
                <a:latin typeface="Times New Roman" panose="02020603050405020304" pitchFamily="18" charset="0"/>
              </a:rPr>
              <a:t>ls = first argument; command to execute</a:t>
            </a:r>
            <a:endParaRPr lang="en-US" altLang="en-US" sz="1300" dirty="0"/>
          </a:p>
          <a:p>
            <a:r>
              <a:rPr lang="en-US" altLang="en-US" dirty="0">
                <a:latin typeface="Times New Roman" panose="02020603050405020304" pitchFamily="18" charset="0"/>
              </a:rPr>
              <a:t>                        ls</a:t>
            </a:r>
            <a:r>
              <a:rPr lang="en-US" altLang="en-US" baseline="0" dirty="0">
                <a:latin typeface="Times New Roman" panose="02020603050405020304" pitchFamily="18" charset="0"/>
              </a:rPr>
              <a:t> = second argument; contents of the </a:t>
            </a:r>
            <a:r>
              <a:rPr lang="en-US" altLang="en-US" baseline="0" dirty="0" err="1">
                <a:latin typeface="Times New Roman" panose="02020603050405020304" pitchFamily="18" charset="0"/>
              </a:rPr>
              <a:t>argv</a:t>
            </a:r>
            <a:r>
              <a:rPr lang="en-US" altLang="en-US" baseline="0" dirty="0">
                <a:latin typeface="Times New Roman" panose="02020603050405020304" pitchFamily="18" charset="0"/>
              </a:rPr>
              <a:t> when it runs</a:t>
            </a:r>
          </a:p>
          <a:p>
            <a:r>
              <a:rPr lang="en-US" altLang="en-US" sz="1300" dirty="0"/>
              <a:t>/* From/home/ftp/</a:t>
            </a:r>
            <a:r>
              <a:rPr lang="en-US" altLang="en-US" sz="1300" dirty="0" err="1"/>
              <a:t>nguyendh</a:t>
            </a:r>
            <a:r>
              <a:rPr lang="en-US" altLang="en-US" sz="1300" dirty="0"/>
              <a:t>/lab4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740879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68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MS PGothic" panose="020B0600070205080204" pitchFamily="34" charset="-128"/>
              </a:defRPr>
            </a:lvl1pPr>
            <a:lvl2pPr marL="785372" indent="-302066">
              <a:defRPr sz="2500">
                <a:solidFill>
                  <a:schemeClr val="tx1"/>
                </a:solidFill>
                <a:latin typeface="Times" panose="02020603050405020304" pitchFamily="18" charset="0"/>
                <a:ea typeface="MS PGothic" panose="020B0600070205080204" pitchFamily="34" charset="-128"/>
              </a:defRPr>
            </a:lvl2pPr>
            <a:lvl3pPr marL="1208265" indent="-241653">
              <a:defRPr sz="2500">
                <a:solidFill>
                  <a:schemeClr val="tx1"/>
                </a:solidFill>
                <a:latin typeface="Times" panose="02020603050405020304" pitchFamily="18" charset="0"/>
                <a:ea typeface="MS PGothic" panose="020B0600070205080204" pitchFamily="34" charset="-128"/>
              </a:defRPr>
            </a:lvl3pPr>
            <a:lvl4pPr marL="1691571" indent="-241653">
              <a:defRPr sz="2500">
                <a:solidFill>
                  <a:schemeClr val="tx1"/>
                </a:solidFill>
                <a:latin typeface="Times" panose="02020603050405020304" pitchFamily="18" charset="0"/>
                <a:ea typeface="MS PGothic" panose="020B0600070205080204" pitchFamily="34" charset="-128"/>
              </a:defRPr>
            </a:lvl4pPr>
            <a:lvl5pPr marL="2174878" indent="-241653">
              <a:defRPr sz="2500">
                <a:solidFill>
                  <a:schemeClr val="tx1"/>
                </a:solidFill>
                <a:latin typeface="Times" panose="02020603050405020304" pitchFamily="18" charset="0"/>
                <a:ea typeface="MS PGothic" panose="020B0600070205080204" pitchFamily="34" charset="-128"/>
              </a:defRPr>
            </a:lvl5pPr>
            <a:lvl6pPr marL="2658184"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6pPr>
            <a:lvl7pPr marL="3141490"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7pPr>
            <a:lvl8pPr marL="3624796"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8pPr>
            <a:lvl9pPr marL="4108102" indent="-241653" eaLnBrk="0" fontAlgn="base" hangingPunct="0">
              <a:spcBef>
                <a:spcPct val="0"/>
              </a:spcBef>
              <a:spcAft>
                <a:spcPct val="0"/>
              </a:spcAft>
              <a:defRPr sz="2500">
                <a:solidFill>
                  <a:schemeClr val="tx1"/>
                </a:solidFill>
                <a:latin typeface="Times" panose="02020603050405020304" pitchFamily="18" charset="0"/>
                <a:ea typeface="MS PGothic" panose="020B0600070205080204" pitchFamily="34" charset="-128"/>
              </a:defRPr>
            </a:lvl9pPr>
          </a:lstStyle>
          <a:p>
            <a:fld id="{11763858-DEE2-44B5-ACC1-E10D9B21B894}" type="slidenum">
              <a:rPr lang="en-US" altLang="en-US" sz="1300">
                <a:solidFill>
                  <a:srgbClr val="000000"/>
                </a:solidFill>
                <a:latin typeface="Trebuchet MS" panose="020B0603020202020204" pitchFamily="34" charset="0"/>
              </a:rPr>
              <a:pPr/>
              <a:t>14</a:t>
            </a:fld>
            <a:endParaRPr lang="en-US" altLang="en-US" sz="1300">
              <a:solidFill>
                <a:srgbClr val="000000"/>
              </a:solidFill>
              <a:latin typeface="Trebuchet MS" panose="020B0603020202020204" pitchFamily="34" charset="0"/>
            </a:endParaRPr>
          </a:p>
        </p:txBody>
      </p:sp>
    </p:spTree>
    <p:extLst>
      <p:ext uri="{BB962C8B-B14F-4D97-AF65-F5344CB8AC3E}">
        <p14:creationId xmlns:p14="http://schemas.microsoft.com/office/powerpoint/2010/main" val="325427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sincos.c</a:t>
            </a:r>
            <a:endParaRPr lang="en-US" dirty="0"/>
          </a:p>
        </p:txBody>
      </p:sp>
      <p:sp>
        <p:nvSpPr>
          <p:cNvPr id="4" name="Slide Number Placeholder 3"/>
          <p:cNvSpPr>
            <a:spLocks noGrp="1"/>
          </p:cNvSpPr>
          <p:nvPr>
            <p:ph type="sldNum" sz="quarter" idx="10"/>
          </p:nvPr>
        </p:nvSpPr>
        <p:spPr/>
        <p:txBody>
          <a:bodyPr/>
          <a:lstStyle/>
          <a:p>
            <a:pPr>
              <a:defRPr/>
            </a:pPr>
            <a:fld id="{A2BB7F88-F5B2-433D-B92C-23A4831A343F}" type="slidenum">
              <a:rPr lang="en-US" altLang="en-US" smtClean="0"/>
              <a:pPr>
                <a:defRPr/>
              </a:pPr>
              <a:t>15</a:t>
            </a:fld>
            <a:endParaRPr lang="en-US" altLang="en-US"/>
          </a:p>
        </p:txBody>
      </p:sp>
    </p:spTree>
    <p:extLst>
      <p:ext uri="{BB962C8B-B14F-4D97-AF65-F5344CB8AC3E}">
        <p14:creationId xmlns:p14="http://schemas.microsoft.com/office/powerpoint/2010/main" val="3598843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83D7E8-8A71-4449-8170-CA15656932B3}" type="slidenum">
              <a:rPr lang="en-US" altLang="en-US" smtClean="0"/>
              <a:pPr>
                <a:defRPr/>
              </a:pPr>
              <a:t>21</a:t>
            </a:fld>
            <a:endParaRPr lang="en-US" altLang="en-US"/>
          </a:p>
        </p:txBody>
      </p:sp>
    </p:spTree>
    <p:extLst>
      <p:ext uri="{BB962C8B-B14F-4D97-AF65-F5344CB8AC3E}">
        <p14:creationId xmlns:p14="http://schemas.microsoft.com/office/powerpoint/2010/main" val="1720469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SC25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499"/>
            </a:lvl1pPr>
          </a:lstStyle>
          <a:p>
            <a:r>
              <a:rPr lang="en-US"/>
              <a:t>Click to edit Master title style</a:t>
            </a:r>
          </a:p>
        </p:txBody>
      </p:sp>
      <p:sp>
        <p:nvSpPr>
          <p:cNvPr id="3" name="Subtitle 2"/>
          <p:cNvSpPr>
            <a:spLocks noGrp="1"/>
          </p:cNvSpPr>
          <p:nvPr>
            <p:ph type="subTitle" idx="1"/>
          </p:nvPr>
        </p:nvSpPr>
        <p:spPr>
          <a:xfrm>
            <a:off x="1143000" y="3602039"/>
            <a:ext cx="6858000" cy="1655762"/>
          </a:xfrm>
        </p:spPr>
        <p:txBody>
          <a:bodyPr/>
          <a:lstStyle>
            <a:lvl1pPr marL="0" indent="0" algn="ctr">
              <a:buNone/>
              <a:defRPr sz="1800"/>
            </a:lvl1pPr>
            <a:lvl2pPr marL="342865" indent="0" algn="ctr">
              <a:buNone/>
              <a:defRPr sz="1499"/>
            </a:lvl2pPr>
            <a:lvl3pPr marL="685729" indent="0" algn="ctr">
              <a:buNone/>
              <a:defRPr sz="1350"/>
            </a:lvl3pPr>
            <a:lvl4pPr marL="1028593" indent="0" algn="ctr">
              <a:buNone/>
              <a:defRPr sz="1200"/>
            </a:lvl4pPr>
            <a:lvl5pPr marL="1371458" indent="0" algn="ctr">
              <a:buNone/>
              <a:defRPr sz="1200"/>
            </a:lvl5pPr>
            <a:lvl6pPr marL="1714322" indent="0" algn="ctr">
              <a:buNone/>
              <a:defRPr sz="1200"/>
            </a:lvl6pPr>
            <a:lvl7pPr marL="2057187" indent="0" algn="ctr">
              <a:buNone/>
              <a:defRPr sz="1200"/>
            </a:lvl7pPr>
            <a:lvl8pPr marL="2400051" indent="0" algn="ctr">
              <a:buNone/>
              <a:defRPr sz="1200"/>
            </a:lvl8pPr>
            <a:lvl9pPr marL="2742915"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z="998">
                <a:cs typeface="+mn-cs"/>
              </a:defRPr>
            </a:lvl1pPr>
          </a:lstStyle>
          <a:p>
            <a:pPr>
              <a:defRPr/>
            </a:pPr>
            <a:fld id="{B3CAFF67-6B97-4A19-9413-6CC77AD5CA67}" type="slidenum">
              <a:rPr lang="en-US" altLang="en-US" smtClean="0"/>
              <a:pPr>
                <a:defRPr/>
              </a:pPr>
              <a:t>‹#›</a:t>
            </a:fld>
            <a:endParaRPr lang="en-US" altLang="en-US" dirty="0"/>
          </a:p>
        </p:txBody>
      </p:sp>
    </p:spTree>
    <p:extLst>
      <p:ext uri="{BB962C8B-B14F-4D97-AF65-F5344CB8AC3E}">
        <p14:creationId xmlns:p14="http://schemas.microsoft.com/office/powerpoint/2010/main" val="82335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7"/>
            <a:ext cx="4629150" cy="4873625"/>
          </a:xfrm>
        </p:spPr>
        <p:txBody>
          <a:bodyPr rtlCol="0">
            <a:normAutofit/>
          </a:bodyPr>
          <a:lstStyle>
            <a:lvl1pPr marL="0" indent="0">
              <a:buNone/>
              <a:defRPr sz="2400"/>
            </a:lvl1pPr>
            <a:lvl2pPr marL="342865" indent="0">
              <a:buNone/>
              <a:defRPr sz="2100"/>
            </a:lvl2pPr>
            <a:lvl3pPr marL="685729" indent="0">
              <a:buNone/>
              <a:defRPr sz="1800"/>
            </a:lvl3pPr>
            <a:lvl4pPr marL="1028593" indent="0">
              <a:buNone/>
              <a:defRPr sz="1499"/>
            </a:lvl4pPr>
            <a:lvl5pPr marL="1371458" indent="0">
              <a:buNone/>
              <a:defRPr sz="1499"/>
            </a:lvl5pPr>
            <a:lvl6pPr marL="1714322" indent="0">
              <a:buNone/>
              <a:defRPr sz="1499"/>
            </a:lvl6pPr>
            <a:lvl7pPr marL="2057187" indent="0">
              <a:buNone/>
              <a:defRPr sz="1499"/>
            </a:lvl7pPr>
            <a:lvl8pPr marL="2400051" indent="0">
              <a:buNone/>
              <a:defRPr sz="1499"/>
            </a:lvl8pPr>
            <a:lvl9pPr marL="2742915" indent="0">
              <a:buNone/>
              <a:defRPr sz="1499"/>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865" indent="0">
              <a:buNone/>
              <a:defRPr sz="1050"/>
            </a:lvl2pPr>
            <a:lvl3pPr marL="685729" indent="0">
              <a:buNone/>
              <a:defRPr sz="900"/>
            </a:lvl3pPr>
            <a:lvl4pPr marL="1028593" indent="0">
              <a:buNone/>
              <a:defRPr sz="750"/>
            </a:lvl4pPr>
            <a:lvl5pPr marL="1371458" indent="0">
              <a:buNone/>
              <a:defRPr sz="750"/>
            </a:lvl5pPr>
            <a:lvl6pPr marL="1714322" indent="0">
              <a:buNone/>
              <a:defRPr sz="750"/>
            </a:lvl6pPr>
            <a:lvl7pPr marL="2057187" indent="0">
              <a:buNone/>
              <a:defRPr sz="750"/>
            </a:lvl7pPr>
            <a:lvl8pPr marL="2400051" indent="0">
              <a:buNone/>
              <a:defRPr sz="750"/>
            </a:lvl8pPr>
            <a:lvl9pPr marL="2742915"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cs typeface="+mn-cs"/>
              </a:defRPr>
            </a:lvl1pPr>
          </a:lstStyle>
          <a:p>
            <a:pPr>
              <a:defRPr/>
            </a:pPr>
            <a:endParaRPr lang="en-US" altLang="en-US"/>
          </a:p>
        </p:txBody>
      </p:sp>
      <p:sp>
        <p:nvSpPr>
          <p:cNvPr id="6" name="Footer Placeholder 5"/>
          <p:cNvSpPr>
            <a:spLocks noGrp="1"/>
          </p:cNvSpPr>
          <p:nvPr>
            <p:ph type="ftr" sz="quarter" idx="11"/>
          </p:nvPr>
        </p:nvSpPr>
        <p:spPr/>
        <p:txBody>
          <a:bodyPr/>
          <a:lstStyle>
            <a:lvl1pPr>
              <a:defRPr>
                <a:cs typeface="+mn-cs"/>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cs typeface="+mn-cs"/>
              </a:defRPr>
            </a:lvl1pPr>
          </a:lstStyle>
          <a:p>
            <a:pPr>
              <a:defRPr/>
            </a:pPr>
            <a:fld id="{59A0F273-5BE3-4B4F-9458-2CD09E848395}" type="slidenum">
              <a:rPr lang="en-US" altLang="en-US"/>
              <a:pPr>
                <a:defRPr/>
              </a:pPr>
              <a:t>‹#›</a:t>
            </a:fld>
            <a:endParaRPr lang="en-US" altLang="en-US"/>
          </a:p>
        </p:txBody>
      </p:sp>
    </p:spTree>
    <p:extLst>
      <p:ext uri="{BB962C8B-B14F-4D97-AF65-F5344CB8AC3E}">
        <p14:creationId xmlns:p14="http://schemas.microsoft.com/office/powerpoint/2010/main" val="36632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cs typeface="+mn-cs"/>
              </a:defRPr>
            </a:lvl1pPr>
          </a:lstStyle>
          <a:p>
            <a:pPr>
              <a:defRPr/>
            </a:pPr>
            <a:fld id="{9EE20897-C9B4-42DE-B53C-43D58C458368}" type="slidenum">
              <a:rPr lang="en-US" altLang="en-US"/>
              <a:pPr>
                <a:defRPr/>
              </a:pPr>
              <a:t>‹#›</a:t>
            </a:fld>
            <a:endParaRPr lang="en-US" altLang="en-US"/>
          </a:p>
        </p:txBody>
      </p:sp>
    </p:spTree>
    <p:extLst>
      <p:ext uri="{BB962C8B-B14F-4D97-AF65-F5344CB8AC3E}">
        <p14:creationId xmlns:p14="http://schemas.microsoft.com/office/powerpoint/2010/main" val="1778310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365126"/>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cs typeface="+mn-cs"/>
              </a:defRPr>
            </a:lvl1pPr>
          </a:lstStyle>
          <a:p>
            <a:pPr>
              <a:defRPr/>
            </a:pPr>
            <a:fld id="{EEEA8D0C-029C-4445-8585-69DC4BBB4325}" type="slidenum">
              <a:rPr lang="en-US" altLang="en-US"/>
              <a:pPr>
                <a:defRPr/>
              </a:pPr>
              <a:t>‹#›</a:t>
            </a:fld>
            <a:endParaRPr lang="en-US" altLang="en-US"/>
          </a:p>
        </p:txBody>
      </p:sp>
    </p:spTree>
    <p:extLst>
      <p:ext uri="{BB962C8B-B14F-4D97-AF65-F5344CB8AC3E}">
        <p14:creationId xmlns:p14="http://schemas.microsoft.com/office/powerpoint/2010/main" val="1818965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cs typeface="+mn-cs"/>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cs typeface="+mn-cs"/>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cs typeface="+mn-cs"/>
              </a:defRPr>
            </a:lvl1pPr>
          </a:lstStyle>
          <a:p>
            <a:pPr>
              <a:defRPr/>
            </a:pPr>
            <a:fld id="{134A3DDB-F478-4630-9C1E-A97BEAF523A1}" type="slidenum">
              <a:rPr lang="en-US" altLang="en-US"/>
              <a:pPr>
                <a:defRPr/>
              </a:pPr>
              <a:t>‹#›</a:t>
            </a:fld>
            <a:endParaRPr lang="en-US" altLang="en-US"/>
          </a:p>
        </p:txBody>
      </p:sp>
    </p:spTree>
    <p:extLst>
      <p:ext uri="{BB962C8B-B14F-4D97-AF65-F5344CB8AC3E}">
        <p14:creationId xmlns:p14="http://schemas.microsoft.com/office/powerpoint/2010/main" val="581631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 Horizontal">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a:off x="-152399" y="95250"/>
            <a:ext cx="9144000" cy="1600200"/>
          </a:xfrm>
          <a:prstGeom prst="rect">
            <a:avLst/>
          </a:prstGeom>
          <a:gradFill rotWithShape="1">
            <a:gsLst>
              <a:gs pos="0">
                <a:schemeClr val="tx2">
                  <a:lumMod val="50000"/>
                </a:schemeClr>
              </a:gs>
              <a:gs pos="0">
                <a:schemeClr val="bg1"/>
              </a:gs>
            </a:gsLst>
            <a:lin ang="5400000" scaled="1"/>
          </a:gradFill>
          <a:ln>
            <a:noFill/>
          </a:ln>
          <a:effectLst/>
        </p:spPr>
        <p:txBody>
          <a:bodyPr lIns="0" rIns="0" anchor="ctr">
            <a:normAutofit/>
          </a:bodyPr>
          <a:lstStyle/>
          <a:p>
            <a:pPr>
              <a:buFont typeface="Wingdings" pitchFamily="2" charset="2"/>
              <a:buNone/>
              <a:defRPr/>
            </a:pPr>
            <a:endParaRPr lang="en-US" sz="2000">
              <a:solidFill>
                <a:prstClr val="black"/>
              </a:solidFill>
              <a:latin typeface="Times New Roman" panose="02020603050405020304" pitchFamily="18" charset="0"/>
              <a:ea typeface="+mn-ea"/>
              <a:cs typeface="Arial" panose="020B0604020202020204" pitchFamily="34" charset="0"/>
            </a:endParaRPr>
          </a:p>
        </p:txBody>
      </p:sp>
      <p:sp>
        <p:nvSpPr>
          <p:cNvPr id="3" name="Content Placeholder 2"/>
          <p:cNvSpPr>
            <a:spLocks noGrp="1"/>
          </p:cNvSpPr>
          <p:nvPr>
            <p:ph sz="half" idx="1"/>
          </p:nvPr>
        </p:nvSpPr>
        <p:spPr>
          <a:xfrm>
            <a:off x="457200" y="1827214"/>
            <a:ext cx="8229600" cy="2173287"/>
          </a:xfrm>
        </p:spPr>
        <p:txBody>
          <a:bodyPr lIns="0" tIns="0" rIns="0" bIns="0"/>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 y="4229101"/>
            <a:ext cx="8229600" cy="2171700"/>
          </a:xfrm>
        </p:spPr>
        <p:txBody>
          <a:bodyPr lIns="0" tIns="0" rIns="0" bIns="0"/>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itle 1"/>
          <p:cNvSpPr>
            <a:spLocks noGrp="1"/>
          </p:cNvSpPr>
          <p:nvPr>
            <p:ph type="title"/>
          </p:nvPr>
        </p:nvSpPr>
        <p:spPr>
          <a:xfrm>
            <a:off x="457200" y="114301"/>
            <a:ext cx="8229600" cy="1371600"/>
          </a:xfrm>
          <a:noFill/>
        </p:spPr>
        <p:txBody>
          <a:bodyPr lIns="0" tIns="0" rIns="0" bIns="0">
            <a:normAutofit/>
          </a:bodyPr>
          <a:lstStyle>
            <a:lvl1pPr>
              <a:defRPr sz="3999" b="1">
                <a:solidFill>
                  <a:schemeClr val="tx1"/>
                </a:solidFill>
              </a:defRPr>
            </a:lvl1pPr>
          </a:lstStyle>
          <a:p>
            <a:r>
              <a:rPr lang="en-US" dirty="0"/>
              <a:t>Click to edit Master title style</a:t>
            </a:r>
          </a:p>
        </p:txBody>
      </p:sp>
      <p:sp>
        <p:nvSpPr>
          <p:cNvPr id="6" name="Rectangle 4"/>
          <p:cNvSpPr>
            <a:spLocks noGrp="1" noChangeArrowheads="1"/>
          </p:cNvSpPr>
          <p:nvPr>
            <p:ph type="dt" sz="half" idx="10"/>
          </p:nvPr>
        </p:nvSpPr>
        <p:spPr bwMode="auto">
          <a:xfrm>
            <a:off x="457200" y="6400800"/>
            <a:ext cx="18288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anchorCtr="0" compatLnSpc="1">
            <a:prstTxWarp prst="textNoShape">
              <a:avLst/>
            </a:prstTxWarp>
          </a:bodyPr>
          <a:lstStyle>
            <a:lvl1pPr algn="l">
              <a:lnSpc>
                <a:spcPct val="100000"/>
              </a:lnSpc>
              <a:spcBef>
                <a:spcPct val="0"/>
              </a:spcBef>
              <a:buClrTx/>
              <a:defRPr sz="900" u="none">
                <a:solidFill>
                  <a:srgbClr val="00563C"/>
                </a:solidFill>
                <a:cs typeface="+mn-cs"/>
              </a:defRPr>
            </a:lvl1pPr>
          </a:lstStyle>
          <a:p>
            <a:pPr>
              <a:defRPr/>
            </a:pPr>
            <a:endParaRPr lang="en-US" dirty="0"/>
          </a:p>
        </p:txBody>
      </p:sp>
      <p:sp>
        <p:nvSpPr>
          <p:cNvPr id="7" name="Rectangle 5"/>
          <p:cNvSpPr>
            <a:spLocks noGrp="1" noChangeArrowheads="1"/>
          </p:cNvSpPr>
          <p:nvPr>
            <p:ph type="ftr" sz="quarter" idx="11"/>
          </p:nvPr>
        </p:nvSpPr>
        <p:spPr bwMode="auto">
          <a:xfrm>
            <a:off x="2400300" y="6400800"/>
            <a:ext cx="43434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anchorCtr="0" compatLnSpc="1">
            <a:prstTxWarp prst="textNoShape">
              <a:avLst/>
            </a:prstTxWarp>
          </a:bodyPr>
          <a:lstStyle>
            <a:lvl1pPr>
              <a:lnSpc>
                <a:spcPct val="100000"/>
              </a:lnSpc>
              <a:spcBef>
                <a:spcPct val="0"/>
              </a:spcBef>
              <a:buClrTx/>
              <a:defRPr sz="900" u="none">
                <a:solidFill>
                  <a:srgbClr val="00563C"/>
                </a:solidFill>
                <a:cs typeface="+mn-cs"/>
              </a:defRPr>
            </a:lvl1pPr>
          </a:lstStyle>
          <a:p>
            <a:pPr>
              <a:defRPr/>
            </a:pPr>
            <a:endParaRPr lang="en-US" dirty="0"/>
          </a:p>
        </p:txBody>
      </p:sp>
      <p:sp>
        <p:nvSpPr>
          <p:cNvPr id="8" name="Rectangle 6"/>
          <p:cNvSpPr>
            <a:spLocks noGrp="1" noChangeArrowheads="1"/>
          </p:cNvSpPr>
          <p:nvPr>
            <p:ph type="sldNum" sz="quarter" idx="12"/>
          </p:nvPr>
        </p:nvSpPr>
        <p:spPr bwMode="auto">
          <a:xfrm>
            <a:off x="6858001" y="6400800"/>
            <a:ext cx="18288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numCol="1" anchorCtr="0" compatLnSpc="1">
            <a:prstTxWarp prst="textNoShape">
              <a:avLst/>
            </a:prstTxWarp>
          </a:bodyPr>
          <a:lstStyle>
            <a:lvl1pPr algn="r">
              <a:lnSpc>
                <a:spcPct val="100000"/>
              </a:lnSpc>
              <a:spcBef>
                <a:spcPct val="0"/>
              </a:spcBef>
              <a:buClrTx/>
              <a:defRPr sz="900" u="none">
                <a:solidFill>
                  <a:srgbClr val="00563C"/>
                </a:solidFill>
                <a:cs typeface="+mn-cs"/>
              </a:defRPr>
            </a:lvl1pPr>
          </a:lstStyle>
          <a:p>
            <a:pPr>
              <a:defRPr/>
            </a:pPr>
            <a:fld id="{D6BF93EB-1C27-4463-AB87-A2C24DEC713F}" type="slidenum">
              <a:rPr lang="en-US"/>
              <a:pPr>
                <a:defRPr/>
              </a:pPr>
              <a:t>‹#›</a:t>
            </a:fld>
            <a:endParaRPr lang="en-US" dirty="0"/>
          </a:p>
        </p:txBody>
      </p:sp>
    </p:spTree>
    <p:extLst>
      <p:ext uri="{BB962C8B-B14F-4D97-AF65-F5344CB8AC3E}">
        <p14:creationId xmlns:p14="http://schemas.microsoft.com/office/powerpoint/2010/main" val="1569503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8750" cy="1104900"/>
          </a:xfrm>
        </p:spPr>
        <p:txBody>
          <a:bodyPr/>
          <a:lstStyle/>
          <a:p>
            <a:r>
              <a:rPr lang="en-US"/>
              <a:t>Click to edit Master title style</a:t>
            </a:r>
          </a:p>
        </p:txBody>
      </p:sp>
      <p:sp>
        <p:nvSpPr>
          <p:cNvPr id="3" name="Text Placeholder 2"/>
          <p:cNvSpPr>
            <a:spLocks noGrp="1"/>
          </p:cNvSpPr>
          <p:nvPr>
            <p:ph type="body" sz="half" idx="1"/>
          </p:nvPr>
        </p:nvSpPr>
        <p:spPr>
          <a:xfrm>
            <a:off x="83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9826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914400"/>
          </a:xfrm>
        </p:spPr>
        <p:txBody>
          <a:bodyPr/>
          <a:lstStyle/>
          <a:p>
            <a:r>
              <a:rPr lang="en-US"/>
              <a:t>Click to edit Master title style</a:t>
            </a:r>
          </a:p>
        </p:txBody>
      </p:sp>
      <p:sp>
        <p:nvSpPr>
          <p:cNvPr id="3" name="Table Placeholder 2"/>
          <p:cNvSpPr>
            <a:spLocks noGrp="1"/>
          </p:cNvSpPr>
          <p:nvPr>
            <p:ph type="tbl" idx="1"/>
          </p:nvPr>
        </p:nvSpPr>
        <p:spPr>
          <a:xfrm>
            <a:off x="533400" y="1524000"/>
            <a:ext cx="7848600" cy="4419600"/>
          </a:xfrm>
        </p:spPr>
        <p:txBody>
          <a:bodyPr/>
          <a:lstStyle/>
          <a:p>
            <a:pPr lvl="0"/>
            <a:endParaRPr lang="en-US" noProof="0"/>
          </a:p>
        </p:txBody>
      </p:sp>
      <p:sp>
        <p:nvSpPr>
          <p:cNvPr id="4" name="Date Placeholder 3"/>
          <p:cNvSpPr>
            <a:spLocks noGrp="1"/>
          </p:cNvSpPr>
          <p:nvPr>
            <p:ph type="dt" sz="half" idx="10"/>
          </p:nvPr>
        </p:nvSpPr>
        <p:spPr>
          <a:xfrm>
            <a:off x="431800" y="6229350"/>
            <a:ext cx="1905000" cy="457200"/>
          </a:xfrm>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3124200" y="6229350"/>
            <a:ext cx="2895600" cy="457200"/>
          </a:xfrm>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xfrm>
            <a:off x="6731000" y="6229350"/>
            <a:ext cx="1905000" cy="457200"/>
          </a:xfrm>
        </p:spPr>
        <p:txBody>
          <a:bodyPr/>
          <a:lstStyle>
            <a:lvl1pPr>
              <a:defRPr/>
            </a:lvl1pPr>
          </a:lstStyle>
          <a:p>
            <a:pPr>
              <a:defRPr/>
            </a:pPr>
            <a:fld id="{32655E04-0D40-49FE-8DF4-BD2D6B8E6987}" type="slidenum">
              <a:rPr lang="en-US" altLang="en-US"/>
              <a:pPr>
                <a:defRPr/>
              </a:pPr>
              <a:t>‹#›</a:t>
            </a:fld>
            <a:endParaRPr lang="en-US" altLang="en-US"/>
          </a:p>
        </p:txBody>
      </p:sp>
    </p:spTree>
    <p:extLst>
      <p:ext uri="{BB962C8B-B14F-4D97-AF65-F5344CB8AC3E}">
        <p14:creationId xmlns:p14="http://schemas.microsoft.com/office/powerpoint/2010/main" val="115412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cs typeface="+mn-cs"/>
              </a:defRPr>
            </a:lvl1pPr>
          </a:lstStyle>
          <a:p>
            <a:pPr>
              <a:defRPr/>
            </a:pPr>
            <a:endParaRPr lang="en-US" altLang="en-US"/>
          </a:p>
        </p:txBody>
      </p:sp>
      <p:sp>
        <p:nvSpPr>
          <p:cNvPr id="4" name="Footer Placeholder 3"/>
          <p:cNvSpPr>
            <a:spLocks noGrp="1"/>
          </p:cNvSpPr>
          <p:nvPr>
            <p:ph type="ftr" sz="quarter" idx="11"/>
          </p:nvPr>
        </p:nvSpPr>
        <p:spPr/>
        <p:txBody>
          <a:bodyPr/>
          <a:lstStyle>
            <a:lvl1pPr>
              <a:defRPr>
                <a:cs typeface="+mn-cs"/>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sz="998">
                <a:cs typeface="+mn-cs"/>
              </a:defRPr>
            </a:lvl1pPr>
          </a:lstStyle>
          <a:p>
            <a:pPr>
              <a:defRPr/>
            </a:pPr>
            <a:fld id="{834F86E5-40C1-4933-B112-558E868C15C8}" type="slidenum">
              <a:rPr lang="en-US" altLang="en-US" smtClean="0"/>
              <a:pPr>
                <a:defRPr/>
              </a:pPr>
              <a:t>‹#›</a:t>
            </a:fld>
            <a:endParaRPr lang="en-US" altLang="en-US" dirty="0"/>
          </a:p>
        </p:txBody>
      </p:sp>
    </p:spTree>
    <p:extLst>
      <p:ext uri="{BB962C8B-B14F-4D97-AF65-F5344CB8AC3E}">
        <p14:creationId xmlns:p14="http://schemas.microsoft.com/office/powerpoint/2010/main" val="267858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999">
                <a:latin typeface="+mn-lt"/>
              </a:defRPr>
            </a:lvl1pPr>
          </a:lstStyle>
          <a:p>
            <a:r>
              <a:rPr lang="en-US" dirty="0"/>
              <a:t>Click to edit Master title style</a:t>
            </a:r>
          </a:p>
        </p:txBody>
      </p:sp>
      <p:sp>
        <p:nvSpPr>
          <p:cNvPr id="3" name="Content Placeholder 2"/>
          <p:cNvSpPr>
            <a:spLocks noGrp="1"/>
          </p:cNvSpPr>
          <p:nvPr>
            <p:ph idx="1"/>
          </p:nvPr>
        </p:nvSpPr>
        <p:spPr/>
        <p:txBody>
          <a:bodyPr/>
          <a:lstStyle>
            <a:lvl1pPr>
              <a:defRPr sz="3199"/>
            </a:lvl1pPr>
            <a:lvl2pPr>
              <a:defRPr sz="2799"/>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z="1089">
                <a:cs typeface="+mn-cs"/>
              </a:defRPr>
            </a:lvl1pPr>
          </a:lstStyle>
          <a:p>
            <a:pPr>
              <a:defRPr/>
            </a:pPr>
            <a:fld id="{147B7589-DB2F-4407-9F21-8206E52DC899}" type="slidenum">
              <a:rPr lang="en-US" altLang="en-US" smtClean="0"/>
              <a:pPr>
                <a:defRPr/>
              </a:pPr>
              <a:t>‹#›</a:t>
            </a:fld>
            <a:endParaRPr lang="en-US" altLang="en-US" dirty="0"/>
          </a:p>
        </p:txBody>
      </p:sp>
    </p:spTree>
    <p:extLst>
      <p:ext uri="{BB962C8B-B14F-4D97-AF65-F5344CB8AC3E}">
        <p14:creationId xmlns:p14="http://schemas.microsoft.com/office/powerpoint/2010/main" val="162541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499"/>
            </a:lvl1pPr>
          </a:lstStyle>
          <a:p>
            <a:r>
              <a:rPr lang="en-US"/>
              <a:t>Click to edit Master title style</a:t>
            </a:r>
          </a:p>
        </p:txBody>
      </p:sp>
      <p:sp>
        <p:nvSpPr>
          <p:cNvPr id="3" name="Text Placeholder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865" indent="0">
              <a:buNone/>
              <a:defRPr sz="1499">
                <a:solidFill>
                  <a:schemeClr val="tx1">
                    <a:tint val="75000"/>
                  </a:schemeClr>
                </a:solidFill>
              </a:defRPr>
            </a:lvl2pPr>
            <a:lvl3pPr marL="685729" indent="0">
              <a:buNone/>
              <a:defRPr sz="1350">
                <a:solidFill>
                  <a:schemeClr val="tx1">
                    <a:tint val="75000"/>
                  </a:schemeClr>
                </a:solidFill>
              </a:defRPr>
            </a:lvl3pPr>
            <a:lvl4pPr marL="1028593" indent="0">
              <a:buNone/>
              <a:defRPr sz="1200">
                <a:solidFill>
                  <a:schemeClr val="tx1">
                    <a:tint val="75000"/>
                  </a:schemeClr>
                </a:solidFill>
              </a:defRPr>
            </a:lvl4pPr>
            <a:lvl5pPr marL="1371458" indent="0">
              <a:buNone/>
              <a:defRPr sz="1200">
                <a:solidFill>
                  <a:schemeClr val="tx1">
                    <a:tint val="75000"/>
                  </a:schemeClr>
                </a:solidFill>
              </a:defRPr>
            </a:lvl5pPr>
            <a:lvl6pPr marL="1714322" indent="0">
              <a:buNone/>
              <a:defRPr sz="1200">
                <a:solidFill>
                  <a:schemeClr val="tx1">
                    <a:tint val="75000"/>
                  </a:schemeClr>
                </a:solidFill>
              </a:defRPr>
            </a:lvl6pPr>
            <a:lvl7pPr marL="2057187" indent="0">
              <a:buNone/>
              <a:defRPr sz="1200">
                <a:solidFill>
                  <a:schemeClr val="tx1">
                    <a:tint val="75000"/>
                  </a:schemeClr>
                </a:solidFill>
              </a:defRPr>
            </a:lvl7pPr>
            <a:lvl8pPr marL="2400051" indent="0">
              <a:buNone/>
              <a:defRPr sz="1200">
                <a:solidFill>
                  <a:schemeClr val="tx1">
                    <a:tint val="75000"/>
                  </a:schemeClr>
                </a:solidFill>
              </a:defRPr>
            </a:lvl8pPr>
            <a:lvl9pPr marL="2742915"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cs typeface="+mn-cs"/>
              </a:defRPr>
            </a:lvl1pPr>
          </a:lstStyle>
          <a:p>
            <a:pPr>
              <a:defRPr/>
            </a:pPr>
            <a:endParaRPr lang="en-US" altLang="en-US"/>
          </a:p>
        </p:txBody>
      </p:sp>
      <p:sp>
        <p:nvSpPr>
          <p:cNvPr id="5" name="Footer Placeholder 4"/>
          <p:cNvSpPr>
            <a:spLocks noGrp="1"/>
          </p:cNvSpPr>
          <p:nvPr>
            <p:ph type="ftr" sz="quarter" idx="11"/>
          </p:nvPr>
        </p:nvSpPr>
        <p:spPr/>
        <p:txBody>
          <a:bodyPr/>
          <a:lstStyle>
            <a:lvl1pPr>
              <a:defRPr>
                <a:cs typeface="+mn-cs"/>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cs typeface="+mn-cs"/>
              </a:defRPr>
            </a:lvl1pPr>
          </a:lstStyle>
          <a:p>
            <a:pPr>
              <a:defRPr/>
            </a:pPr>
            <a:fld id="{36F6E454-C63B-4691-B3A5-9A6B261691DB}" type="slidenum">
              <a:rPr lang="en-US" altLang="en-US"/>
              <a:pPr>
                <a:defRPr/>
              </a:pPr>
              <a:t>‹#›</a:t>
            </a:fld>
            <a:endParaRPr lang="en-US" altLang="en-US"/>
          </a:p>
        </p:txBody>
      </p:sp>
    </p:spTree>
    <p:extLst>
      <p:ext uri="{BB962C8B-B14F-4D97-AF65-F5344CB8AC3E}">
        <p14:creationId xmlns:p14="http://schemas.microsoft.com/office/powerpoint/2010/main" val="209924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cs typeface="+mn-cs"/>
              </a:defRPr>
            </a:lvl1pPr>
          </a:lstStyle>
          <a:p>
            <a:pPr>
              <a:defRPr/>
            </a:pPr>
            <a:endParaRPr lang="en-US" altLang="en-US"/>
          </a:p>
        </p:txBody>
      </p:sp>
      <p:sp>
        <p:nvSpPr>
          <p:cNvPr id="6" name="Footer Placeholder 5"/>
          <p:cNvSpPr>
            <a:spLocks noGrp="1"/>
          </p:cNvSpPr>
          <p:nvPr>
            <p:ph type="ftr" sz="quarter" idx="11"/>
          </p:nvPr>
        </p:nvSpPr>
        <p:spPr/>
        <p:txBody>
          <a:bodyPr/>
          <a:lstStyle>
            <a:lvl1pPr>
              <a:defRPr>
                <a:cs typeface="+mn-cs"/>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cs typeface="+mn-cs"/>
              </a:defRPr>
            </a:lvl1pPr>
          </a:lstStyle>
          <a:p>
            <a:pPr>
              <a:defRPr/>
            </a:pPr>
            <a:fld id="{9658BE90-D830-4FBF-BCEC-228CA5AC5B93}" type="slidenum">
              <a:rPr lang="en-US" altLang="en-US"/>
              <a:pPr>
                <a:defRPr/>
              </a:pPr>
              <a:t>‹#›</a:t>
            </a:fld>
            <a:endParaRPr lang="en-US" altLang="en-US"/>
          </a:p>
        </p:txBody>
      </p:sp>
    </p:spTree>
    <p:extLst>
      <p:ext uri="{BB962C8B-B14F-4D97-AF65-F5344CB8AC3E}">
        <p14:creationId xmlns:p14="http://schemas.microsoft.com/office/powerpoint/2010/main" val="359510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865" indent="0">
              <a:buNone/>
              <a:defRPr sz="1499" b="1"/>
            </a:lvl2pPr>
            <a:lvl3pPr marL="685729" indent="0">
              <a:buNone/>
              <a:defRPr sz="1350" b="1"/>
            </a:lvl3pPr>
            <a:lvl4pPr marL="1028593" indent="0">
              <a:buNone/>
              <a:defRPr sz="1200" b="1"/>
            </a:lvl4pPr>
            <a:lvl5pPr marL="1371458" indent="0">
              <a:buNone/>
              <a:defRPr sz="1200" b="1"/>
            </a:lvl5pPr>
            <a:lvl6pPr marL="1714322" indent="0">
              <a:buNone/>
              <a:defRPr sz="1200" b="1"/>
            </a:lvl6pPr>
            <a:lvl7pPr marL="2057187" indent="0">
              <a:buNone/>
              <a:defRPr sz="1200" b="1"/>
            </a:lvl7pPr>
            <a:lvl8pPr marL="2400051" indent="0">
              <a:buNone/>
              <a:defRPr sz="1200" b="1"/>
            </a:lvl8pPr>
            <a:lvl9pPr marL="2742915"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865" indent="0">
              <a:buNone/>
              <a:defRPr sz="1499" b="1"/>
            </a:lvl2pPr>
            <a:lvl3pPr marL="685729" indent="0">
              <a:buNone/>
              <a:defRPr sz="1350" b="1"/>
            </a:lvl3pPr>
            <a:lvl4pPr marL="1028593" indent="0">
              <a:buNone/>
              <a:defRPr sz="1200" b="1"/>
            </a:lvl4pPr>
            <a:lvl5pPr marL="1371458" indent="0">
              <a:buNone/>
              <a:defRPr sz="1200" b="1"/>
            </a:lvl5pPr>
            <a:lvl6pPr marL="1714322" indent="0">
              <a:buNone/>
              <a:defRPr sz="1200" b="1"/>
            </a:lvl6pPr>
            <a:lvl7pPr marL="2057187" indent="0">
              <a:buNone/>
              <a:defRPr sz="1200" b="1"/>
            </a:lvl7pPr>
            <a:lvl8pPr marL="2400051" indent="0">
              <a:buNone/>
              <a:defRPr sz="1200" b="1"/>
            </a:lvl8pPr>
            <a:lvl9pPr marL="2742915"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cs typeface="+mn-cs"/>
              </a:defRPr>
            </a:lvl1pPr>
          </a:lstStyle>
          <a:p>
            <a:pPr>
              <a:defRPr/>
            </a:pPr>
            <a:endParaRPr lang="en-US" altLang="en-US"/>
          </a:p>
        </p:txBody>
      </p:sp>
      <p:sp>
        <p:nvSpPr>
          <p:cNvPr id="8" name="Footer Placeholder 7"/>
          <p:cNvSpPr>
            <a:spLocks noGrp="1"/>
          </p:cNvSpPr>
          <p:nvPr>
            <p:ph type="ftr" sz="quarter" idx="11"/>
          </p:nvPr>
        </p:nvSpPr>
        <p:spPr/>
        <p:txBody>
          <a:bodyPr/>
          <a:lstStyle>
            <a:lvl1pPr>
              <a:defRPr>
                <a:cs typeface="+mn-cs"/>
              </a:defRPr>
            </a:lvl1pPr>
          </a:lstStyle>
          <a:p>
            <a:pPr>
              <a:defRPr/>
            </a:pPr>
            <a:endParaRPr lang="en-US" altLang="en-US"/>
          </a:p>
        </p:txBody>
      </p:sp>
      <p:sp>
        <p:nvSpPr>
          <p:cNvPr id="9" name="Slide Number Placeholder 8"/>
          <p:cNvSpPr>
            <a:spLocks noGrp="1"/>
          </p:cNvSpPr>
          <p:nvPr>
            <p:ph type="sldNum" sz="quarter" idx="12"/>
          </p:nvPr>
        </p:nvSpPr>
        <p:spPr/>
        <p:txBody>
          <a:bodyPr/>
          <a:lstStyle>
            <a:lvl1pPr>
              <a:defRPr>
                <a:cs typeface="+mn-cs"/>
              </a:defRPr>
            </a:lvl1pPr>
          </a:lstStyle>
          <a:p>
            <a:pPr>
              <a:defRPr/>
            </a:pPr>
            <a:fld id="{BB29C562-280F-45F8-B1E5-89B86F4A889B}" type="slidenum">
              <a:rPr lang="en-US" altLang="en-US"/>
              <a:pPr>
                <a:defRPr/>
              </a:pPr>
              <a:t>‹#›</a:t>
            </a:fld>
            <a:endParaRPr lang="en-US" altLang="en-US"/>
          </a:p>
        </p:txBody>
      </p:sp>
    </p:spTree>
    <p:extLst>
      <p:ext uri="{BB962C8B-B14F-4D97-AF65-F5344CB8AC3E}">
        <p14:creationId xmlns:p14="http://schemas.microsoft.com/office/powerpoint/2010/main" val="310598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cs typeface="+mn-cs"/>
              </a:defRPr>
            </a:lvl1pPr>
          </a:lstStyle>
          <a:p>
            <a:pPr>
              <a:defRPr/>
            </a:pPr>
            <a:endParaRPr lang="en-US" altLang="en-US"/>
          </a:p>
        </p:txBody>
      </p:sp>
      <p:sp>
        <p:nvSpPr>
          <p:cNvPr id="4" name="Footer Placeholder 3"/>
          <p:cNvSpPr>
            <a:spLocks noGrp="1"/>
          </p:cNvSpPr>
          <p:nvPr>
            <p:ph type="ftr" sz="quarter" idx="11"/>
          </p:nvPr>
        </p:nvSpPr>
        <p:spPr/>
        <p:txBody>
          <a:bodyPr/>
          <a:lstStyle>
            <a:lvl1pPr>
              <a:defRPr>
                <a:cs typeface="+mn-cs"/>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a:cs typeface="+mn-cs"/>
              </a:defRPr>
            </a:lvl1pPr>
          </a:lstStyle>
          <a:p>
            <a:pPr>
              <a:defRPr/>
            </a:pPr>
            <a:fld id="{4E858C5C-53ED-4E76-BFB8-7C2C4C9AED51}" type="slidenum">
              <a:rPr lang="en-US" altLang="en-US"/>
              <a:pPr>
                <a:defRPr/>
              </a:pPr>
              <a:t>‹#›</a:t>
            </a:fld>
            <a:endParaRPr lang="en-US" altLang="en-US"/>
          </a:p>
        </p:txBody>
      </p:sp>
    </p:spTree>
    <p:extLst>
      <p:ext uri="{BB962C8B-B14F-4D97-AF65-F5344CB8AC3E}">
        <p14:creationId xmlns:p14="http://schemas.microsoft.com/office/powerpoint/2010/main" val="391458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cs typeface="+mn-cs"/>
              </a:defRPr>
            </a:lvl1pPr>
          </a:lstStyle>
          <a:p>
            <a:pPr>
              <a:defRPr/>
            </a:pPr>
            <a:endParaRPr lang="en-US" altLang="en-US"/>
          </a:p>
        </p:txBody>
      </p:sp>
      <p:sp>
        <p:nvSpPr>
          <p:cNvPr id="3" name="Footer Placeholder 2"/>
          <p:cNvSpPr>
            <a:spLocks noGrp="1"/>
          </p:cNvSpPr>
          <p:nvPr>
            <p:ph type="ftr" sz="quarter" idx="11"/>
          </p:nvPr>
        </p:nvSpPr>
        <p:spPr/>
        <p:txBody>
          <a:bodyPr/>
          <a:lstStyle>
            <a:lvl1pPr>
              <a:defRPr>
                <a:cs typeface="+mn-cs"/>
              </a:defRPr>
            </a:lvl1pPr>
          </a:lstStyle>
          <a:p>
            <a:pPr>
              <a:defRPr/>
            </a:pPr>
            <a:endParaRPr lang="en-US" altLang="en-US"/>
          </a:p>
        </p:txBody>
      </p:sp>
      <p:sp>
        <p:nvSpPr>
          <p:cNvPr id="4" name="Slide Number Placeholder 3"/>
          <p:cNvSpPr>
            <a:spLocks noGrp="1"/>
          </p:cNvSpPr>
          <p:nvPr>
            <p:ph type="sldNum" sz="quarter" idx="12"/>
          </p:nvPr>
        </p:nvSpPr>
        <p:spPr/>
        <p:txBody>
          <a:bodyPr/>
          <a:lstStyle>
            <a:lvl1pPr>
              <a:defRPr sz="1400">
                <a:cs typeface="+mn-cs"/>
              </a:defRPr>
            </a:lvl1pPr>
          </a:lstStyle>
          <a:p>
            <a:pPr>
              <a:defRPr/>
            </a:pPr>
            <a:fld id="{8E304357-45BF-4BDC-AA5B-BA45F78139F7}" type="slidenum">
              <a:rPr lang="en-US" altLang="en-US"/>
              <a:pPr>
                <a:defRPr/>
              </a:pPr>
              <a:t>‹#›</a:t>
            </a:fld>
            <a:endParaRPr lang="en-US" altLang="en-US" dirty="0"/>
          </a:p>
        </p:txBody>
      </p:sp>
    </p:spTree>
    <p:extLst>
      <p:ext uri="{BB962C8B-B14F-4D97-AF65-F5344CB8AC3E}">
        <p14:creationId xmlns:p14="http://schemas.microsoft.com/office/powerpoint/2010/main" val="2380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499"/>
            </a:lvl4pPr>
            <a:lvl5pPr>
              <a:defRPr sz="1499"/>
            </a:lvl5pPr>
            <a:lvl6pPr>
              <a:defRPr sz="1499"/>
            </a:lvl6pPr>
            <a:lvl7pPr>
              <a:defRPr sz="1499"/>
            </a:lvl7pPr>
            <a:lvl8pPr>
              <a:defRPr sz="1499"/>
            </a:lvl8pPr>
            <a:lvl9pPr>
              <a:defRPr sz="14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865" indent="0">
              <a:buNone/>
              <a:defRPr sz="1050"/>
            </a:lvl2pPr>
            <a:lvl3pPr marL="685729" indent="0">
              <a:buNone/>
              <a:defRPr sz="900"/>
            </a:lvl3pPr>
            <a:lvl4pPr marL="1028593" indent="0">
              <a:buNone/>
              <a:defRPr sz="750"/>
            </a:lvl4pPr>
            <a:lvl5pPr marL="1371458" indent="0">
              <a:buNone/>
              <a:defRPr sz="750"/>
            </a:lvl5pPr>
            <a:lvl6pPr marL="1714322" indent="0">
              <a:buNone/>
              <a:defRPr sz="750"/>
            </a:lvl6pPr>
            <a:lvl7pPr marL="2057187" indent="0">
              <a:buNone/>
              <a:defRPr sz="750"/>
            </a:lvl7pPr>
            <a:lvl8pPr marL="2400051" indent="0">
              <a:buNone/>
              <a:defRPr sz="750"/>
            </a:lvl8pPr>
            <a:lvl9pPr marL="2742915"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cs typeface="+mn-cs"/>
              </a:defRPr>
            </a:lvl1pPr>
          </a:lstStyle>
          <a:p>
            <a:pPr>
              <a:defRPr/>
            </a:pPr>
            <a:endParaRPr lang="en-US" altLang="en-US"/>
          </a:p>
        </p:txBody>
      </p:sp>
      <p:sp>
        <p:nvSpPr>
          <p:cNvPr id="6" name="Footer Placeholder 5"/>
          <p:cNvSpPr>
            <a:spLocks noGrp="1"/>
          </p:cNvSpPr>
          <p:nvPr>
            <p:ph type="ftr" sz="quarter" idx="11"/>
          </p:nvPr>
        </p:nvSpPr>
        <p:spPr/>
        <p:txBody>
          <a:bodyPr/>
          <a:lstStyle>
            <a:lvl1pPr>
              <a:defRPr>
                <a:cs typeface="+mn-cs"/>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cs typeface="+mn-cs"/>
              </a:defRPr>
            </a:lvl1pPr>
          </a:lstStyle>
          <a:p>
            <a:pPr>
              <a:defRPr/>
            </a:pPr>
            <a:fld id="{D503428C-B9A7-4ADD-9702-9CFC7396CB8B}" type="slidenum">
              <a:rPr lang="en-US" altLang="en-US"/>
              <a:pPr>
                <a:defRPr/>
              </a:pPr>
              <a:t>‹#›</a:t>
            </a:fld>
            <a:endParaRPr lang="en-US" altLang="en-US"/>
          </a:p>
        </p:txBody>
      </p:sp>
    </p:spTree>
    <p:extLst>
      <p:ext uri="{BB962C8B-B14F-4D97-AF65-F5344CB8AC3E}">
        <p14:creationId xmlns:p14="http://schemas.microsoft.com/office/powerpoint/2010/main" val="6559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628651" y="6356351"/>
            <a:ext cx="2057400" cy="365125"/>
          </a:xfrm>
          <a:prstGeom prst="rect">
            <a:avLst/>
          </a:prstGeom>
        </p:spPr>
        <p:txBody>
          <a:bodyPr vert="horz" lIns="91440" tIns="45720" rIns="91440" bIns="45720" rtlCol="0" anchor="ctr"/>
          <a:lstStyle>
            <a:lvl1pPr algn="l" eaLnBrk="1" hangingPunct="1">
              <a:defRPr sz="900">
                <a:solidFill>
                  <a:prstClr val="black">
                    <a:tint val="75000"/>
                  </a:prstClr>
                </a:solidFill>
                <a:cs typeface="Arial" panose="020B0604020202020204" pitchFamily="34" charset="0"/>
              </a:defRPr>
            </a:lvl1pPr>
          </a:lstStyle>
          <a:p>
            <a:pPr>
              <a:defRPr/>
            </a:pPr>
            <a:endParaRPr lang="en-US" altLang="en-US">
              <a:latin typeface="Arial" panose="020B0604020202020204" pitchFamily="34" charset="0"/>
              <a:ea typeface="+mn-ea"/>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eaLnBrk="1" hangingPunct="1">
              <a:defRPr sz="900">
                <a:solidFill>
                  <a:prstClr val="black">
                    <a:tint val="75000"/>
                  </a:prstClr>
                </a:solidFill>
                <a:cs typeface="Arial" panose="020B0604020202020204" pitchFamily="34" charset="0"/>
              </a:defRPr>
            </a:lvl1pPr>
          </a:lstStyle>
          <a:p>
            <a:pPr>
              <a:defRPr/>
            </a:pPr>
            <a:endParaRPr lang="en-US" altLang="en-US">
              <a:latin typeface="Arial" panose="020B0604020202020204" pitchFamily="34" charset="0"/>
              <a:ea typeface="+mn-ea"/>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eaLnBrk="1" hangingPunct="1">
              <a:defRPr sz="998">
                <a:solidFill>
                  <a:prstClr val="black">
                    <a:tint val="75000"/>
                  </a:prstClr>
                </a:solidFill>
                <a:cs typeface="Arial" panose="020B0604020202020204" pitchFamily="34" charset="0"/>
              </a:defRPr>
            </a:lvl1pPr>
          </a:lstStyle>
          <a:p>
            <a:pPr>
              <a:defRPr/>
            </a:pPr>
            <a:fld id="{5B70C4D5-146F-401C-81D1-003BEB09F3F7}" type="slidenum">
              <a:rPr lang="en-US" altLang="en-US" smtClean="0">
                <a:latin typeface="Arial" panose="020B0604020202020204" pitchFamily="34" charset="0"/>
                <a:ea typeface="+mn-ea"/>
              </a:rPr>
              <a:pPr>
                <a:defRPr/>
              </a:pPr>
              <a:t>‹#›</a:t>
            </a:fld>
            <a:endParaRPr lang="en-US" altLang="en-US" dirty="0">
              <a:latin typeface="Arial" panose="020B0604020202020204" pitchFamily="34" charset="0"/>
              <a:ea typeface="+mn-ea"/>
            </a:endParaRPr>
          </a:p>
        </p:txBody>
      </p:sp>
      <p:cxnSp>
        <p:nvCxnSpPr>
          <p:cNvPr id="8" name="Straight Connector 7"/>
          <p:cNvCxnSpPr/>
          <p:nvPr userDrawn="1"/>
        </p:nvCxnSpPr>
        <p:spPr>
          <a:xfrm>
            <a:off x="152400" y="0"/>
            <a:ext cx="0" cy="685800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81000" y="0"/>
            <a:ext cx="0" cy="6858000"/>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194198"/>
      </p:ext>
    </p:extLst>
  </p:cSld>
  <p:clrMap bg1="lt1" tx1="dk1" bg2="lt2" tx2="dk2" accent1="accent1" accent2="accent2" accent3="accent3" accent4="accent4" accent5="accent5" accent6="accent6" hlink="hlink" folHlink="folHlink"/>
  <p:sldLayoutIdLst>
    <p:sldLayoutId id="2147485173" r:id="rId1"/>
    <p:sldLayoutId id="2147485174" r:id="rId2"/>
    <p:sldLayoutId id="2147485175" r:id="rId3"/>
    <p:sldLayoutId id="2147485176" r:id="rId4"/>
    <p:sldLayoutId id="2147485177" r:id="rId5"/>
    <p:sldLayoutId id="2147485178" r:id="rId6"/>
    <p:sldLayoutId id="2147485179" r:id="rId7"/>
    <p:sldLayoutId id="2147485180" r:id="rId8"/>
    <p:sldLayoutId id="2147485181" r:id="rId9"/>
    <p:sldLayoutId id="2147485182" r:id="rId10"/>
    <p:sldLayoutId id="2147485183" r:id="rId11"/>
    <p:sldLayoutId id="2147485184" r:id="rId12"/>
    <p:sldLayoutId id="2147485185" r:id="rId13"/>
    <p:sldLayoutId id="2147485186" r:id="rId14"/>
    <p:sldLayoutId id="2147485187" r:id="rId15"/>
    <p:sldLayoutId id="2147485188" r:id="rId16"/>
  </p:sldLayoutIdLst>
  <p:hf hdr="0" ftr="0" dt="0"/>
  <p:txStyles>
    <p:titleStyle>
      <a:lvl1pPr algn="l" defTabSz="685729" rtl="0" eaLnBrk="0" fontAlgn="base" hangingPunct="0">
        <a:lnSpc>
          <a:spcPct val="90000"/>
        </a:lnSpc>
        <a:spcBef>
          <a:spcPct val="0"/>
        </a:spcBef>
        <a:spcAft>
          <a:spcPct val="0"/>
        </a:spcAft>
        <a:defRPr sz="3300" kern="1200">
          <a:solidFill>
            <a:schemeClr val="tx1"/>
          </a:solidFill>
          <a:latin typeface="+mn-lt"/>
          <a:ea typeface="+mj-ea"/>
          <a:cs typeface="+mj-cs"/>
        </a:defRPr>
      </a:lvl1pPr>
      <a:lvl2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729"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153" algn="l" defTabSz="685729" rtl="0" fontAlgn="base">
        <a:lnSpc>
          <a:spcPct val="90000"/>
        </a:lnSpc>
        <a:spcBef>
          <a:spcPct val="0"/>
        </a:spcBef>
        <a:spcAft>
          <a:spcPct val="0"/>
        </a:spcAft>
        <a:defRPr sz="3300">
          <a:solidFill>
            <a:schemeClr val="tx1"/>
          </a:solidFill>
          <a:latin typeface="Calibri Light" panose="020F0302020204030204" pitchFamily="34" charset="0"/>
        </a:defRPr>
      </a:lvl6pPr>
      <a:lvl7pPr marL="914305" algn="l" defTabSz="685729" rtl="0" fontAlgn="base">
        <a:lnSpc>
          <a:spcPct val="90000"/>
        </a:lnSpc>
        <a:spcBef>
          <a:spcPct val="0"/>
        </a:spcBef>
        <a:spcAft>
          <a:spcPct val="0"/>
        </a:spcAft>
        <a:defRPr sz="3300">
          <a:solidFill>
            <a:schemeClr val="tx1"/>
          </a:solidFill>
          <a:latin typeface="Calibri Light" panose="020F0302020204030204" pitchFamily="34" charset="0"/>
        </a:defRPr>
      </a:lvl7pPr>
      <a:lvl8pPr marL="1371458" algn="l" defTabSz="685729" rtl="0" fontAlgn="base">
        <a:lnSpc>
          <a:spcPct val="90000"/>
        </a:lnSpc>
        <a:spcBef>
          <a:spcPct val="0"/>
        </a:spcBef>
        <a:spcAft>
          <a:spcPct val="0"/>
        </a:spcAft>
        <a:defRPr sz="3300">
          <a:solidFill>
            <a:schemeClr val="tx1"/>
          </a:solidFill>
          <a:latin typeface="Calibri Light" panose="020F0302020204030204" pitchFamily="34" charset="0"/>
        </a:defRPr>
      </a:lvl8pPr>
      <a:lvl9pPr marL="1828610" algn="l" defTabSz="685729"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32" indent="-171432" algn="l" defTabSz="685729" rtl="0" eaLnBrk="0" fontAlgn="base" hangingPunct="0">
        <a:lnSpc>
          <a:spcPct val="90000"/>
        </a:lnSpc>
        <a:spcBef>
          <a:spcPts val="750"/>
        </a:spcBef>
        <a:spcAft>
          <a:spcPct val="0"/>
        </a:spcAft>
        <a:buFont typeface="Arial" panose="020B0604020202020204" pitchFamily="34" charset="0"/>
        <a:buChar char="•"/>
        <a:defRPr sz="2903" kern="1200">
          <a:solidFill>
            <a:schemeClr val="tx1"/>
          </a:solidFill>
          <a:latin typeface="+mn-lt"/>
          <a:ea typeface="+mn-ea"/>
          <a:cs typeface="+mn-cs"/>
        </a:defRPr>
      </a:lvl1pPr>
      <a:lvl2pPr marL="514297" indent="-171432" algn="l" defTabSz="685729" rtl="0" eaLnBrk="0" fontAlgn="base" hangingPunct="0">
        <a:lnSpc>
          <a:spcPct val="90000"/>
        </a:lnSpc>
        <a:spcBef>
          <a:spcPts val="375"/>
        </a:spcBef>
        <a:spcAft>
          <a:spcPct val="0"/>
        </a:spcAft>
        <a:buFont typeface="Arial" panose="020B0604020202020204" pitchFamily="34" charset="0"/>
        <a:buChar char="•"/>
        <a:defRPr sz="2177" kern="1200">
          <a:solidFill>
            <a:schemeClr val="tx1"/>
          </a:solidFill>
          <a:latin typeface="+mn-lt"/>
          <a:ea typeface="+mn-ea"/>
          <a:cs typeface="+mn-cs"/>
        </a:defRPr>
      </a:lvl2pPr>
      <a:lvl3pPr marL="857161" indent="-171432" algn="l" defTabSz="685729" rtl="0" eaLnBrk="0" fontAlgn="base" hangingPunct="0">
        <a:lnSpc>
          <a:spcPct val="90000"/>
        </a:lnSpc>
        <a:spcBef>
          <a:spcPts val="375"/>
        </a:spcBef>
        <a:spcAft>
          <a:spcPct val="0"/>
        </a:spcAft>
        <a:buFont typeface="Arial" panose="020B0604020202020204" pitchFamily="34" charset="0"/>
        <a:buChar char="•"/>
        <a:defRPr sz="1814" kern="1200">
          <a:solidFill>
            <a:schemeClr val="tx1"/>
          </a:solidFill>
          <a:latin typeface="+mn-lt"/>
          <a:ea typeface="+mn-ea"/>
          <a:cs typeface="+mn-cs"/>
        </a:defRPr>
      </a:lvl3pPr>
      <a:lvl4pPr marL="1200025" indent="-171432" algn="l" defTabSz="685729" rtl="0" eaLnBrk="0" fontAlgn="base" hangingPunct="0">
        <a:lnSpc>
          <a:spcPct val="90000"/>
        </a:lnSpc>
        <a:spcBef>
          <a:spcPts val="375"/>
        </a:spcBef>
        <a:spcAft>
          <a:spcPct val="0"/>
        </a:spcAft>
        <a:buFont typeface="Arial" panose="020B0604020202020204" pitchFamily="34" charset="0"/>
        <a:buChar char="•"/>
        <a:defRPr sz="1633" kern="1200">
          <a:solidFill>
            <a:schemeClr val="tx1"/>
          </a:solidFill>
          <a:latin typeface="+mn-lt"/>
          <a:ea typeface="+mn-ea"/>
          <a:cs typeface="+mn-cs"/>
        </a:defRPr>
      </a:lvl4pPr>
      <a:lvl5pPr marL="1542890" indent="-171432" algn="l" defTabSz="685729" rtl="0" eaLnBrk="0" fontAlgn="base" hangingPunct="0">
        <a:lnSpc>
          <a:spcPct val="90000"/>
        </a:lnSpc>
        <a:spcBef>
          <a:spcPts val="375"/>
        </a:spcBef>
        <a:spcAft>
          <a:spcPct val="0"/>
        </a:spcAft>
        <a:buFont typeface="Arial" panose="020B0604020202020204" pitchFamily="34" charset="0"/>
        <a:buChar char="•"/>
        <a:defRPr sz="1633" kern="1200">
          <a:solidFill>
            <a:schemeClr val="tx1"/>
          </a:solidFill>
          <a:latin typeface="+mn-lt"/>
          <a:ea typeface="+mn-ea"/>
          <a:cs typeface="+mn-cs"/>
        </a:defRPr>
      </a:lvl5pPr>
      <a:lvl6pPr marL="1885755"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619"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483"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348" indent="-171432" algn="l" defTabSz="68572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29" rtl="0" eaLnBrk="1" latinLnBrk="0" hangingPunct="1">
        <a:defRPr sz="1350" kern="1200">
          <a:solidFill>
            <a:schemeClr val="tx1"/>
          </a:solidFill>
          <a:latin typeface="+mn-lt"/>
          <a:ea typeface="+mn-ea"/>
          <a:cs typeface="+mn-cs"/>
        </a:defRPr>
      </a:lvl1pPr>
      <a:lvl2pPr marL="342865" algn="l" defTabSz="685729" rtl="0" eaLnBrk="1" latinLnBrk="0" hangingPunct="1">
        <a:defRPr sz="1350" kern="1200">
          <a:solidFill>
            <a:schemeClr val="tx1"/>
          </a:solidFill>
          <a:latin typeface="+mn-lt"/>
          <a:ea typeface="+mn-ea"/>
          <a:cs typeface="+mn-cs"/>
        </a:defRPr>
      </a:lvl2pPr>
      <a:lvl3pPr marL="685729" algn="l" defTabSz="685729" rtl="0" eaLnBrk="1" latinLnBrk="0" hangingPunct="1">
        <a:defRPr sz="1350" kern="1200">
          <a:solidFill>
            <a:schemeClr val="tx1"/>
          </a:solidFill>
          <a:latin typeface="+mn-lt"/>
          <a:ea typeface="+mn-ea"/>
          <a:cs typeface="+mn-cs"/>
        </a:defRPr>
      </a:lvl3pPr>
      <a:lvl4pPr marL="1028593" algn="l" defTabSz="685729" rtl="0" eaLnBrk="1" latinLnBrk="0" hangingPunct="1">
        <a:defRPr sz="1350" kern="1200">
          <a:solidFill>
            <a:schemeClr val="tx1"/>
          </a:solidFill>
          <a:latin typeface="+mn-lt"/>
          <a:ea typeface="+mn-ea"/>
          <a:cs typeface="+mn-cs"/>
        </a:defRPr>
      </a:lvl4pPr>
      <a:lvl5pPr marL="1371458" algn="l" defTabSz="685729" rtl="0" eaLnBrk="1" latinLnBrk="0" hangingPunct="1">
        <a:defRPr sz="1350" kern="1200">
          <a:solidFill>
            <a:schemeClr val="tx1"/>
          </a:solidFill>
          <a:latin typeface="+mn-lt"/>
          <a:ea typeface="+mn-ea"/>
          <a:cs typeface="+mn-cs"/>
        </a:defRPr>
      </a:lvl5pPr>
      <a:lvl6pPr marL="1714322" algn="l" defTabSz="685729" rtl="0" eaLnBrk="1" latinLnBrk="0" hangingPunct="1">
        <a:defRPr sz="1350" kern="1200">
          <a:solidFill>
            <a:schemeClr val="tx1"/>
          </a:solidFill>
          <a:latin typeface="+mn-lt"/>
          <a:ea typeface="+mn-ea"/>
          <a:cs typeface="+mn-cs"/>
        </a:defRPr>
      </a:lvl6pPr>
      <a:lvl7pPr marL="2057187" algn="l" defTabSz="685729" rtl="0" eaLnBrk="1" latinLnBrk="0" hangingPunct="1">
        <a:defRPr sz="1350" kern="1200">
          <a:solidFill>
            <a:schemeClr val="tx1"/>
          </a:solidFill>
          <a:latin typeface="+mn-lt"/>
          <a:ea typeface="+mn-ea"/>
          <a:cs typeface="+mn-cs"/>
        </a:defRPr>
      </a:lvl7pPr>
      <a:lvl8pPr marL="2400051" algn="l" defTabSz="685729" rtl="0" eaLnBrk="1" latinLnBrk="0" hangingPunct="1">
        <a:defRPr sz="1350" kern="1200">
          <a:solidFill>
            <a:schemeClr val="tx1"/>
          </a:solidFill>
          <a:latin typeface="+mn-lt"/>
          <a:ea typeface="+mn-ea"/>
          <a:cs typeface="+mn-cs"/>
        </a:defRPr>
      </a:lvl8pPr>
      <a:lvl9pPr marL="2742915" algn="l" defTabSz="68572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tinyurl.com/z3eakft" TargetMode="External"/><Relationship Id="rId2" Type="http://schemas.openxmlformats.org/officeDocument/2006/relationships/hyperlink" Target="http://stackoverflow.com/questions/32455684/difference-between-real-user-id-effective-user-id-and-saved-user-id"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hyperlink" Target="https://en.wikipedia.org/wiki/Hard-coded" TargetMode="External"/><Relationship Id="rId3" Type="http://schemas.openxmlformats.org/officeDocument/2006/relationships/hyperlink" Target="https://en.wikipedia.org/wiki/Booting" TargetMode="External"/><Relationship Id="rId7" Type="http://schemas.openxmlformats.org/officeDocument/2006/relationships/hyperlink" Target="https://en.wikipedia.org/wiki/Kernel_(computing)" TargetMode="External"/><Relationship Id="rId2" Type="http://schemas.openxmlformats.org/officeDocument/2006/relationships/hyperlink" Target="https://en.wikipedia.org/wiki/Process_(computer_science)" TargetMode="External"/><Relationship Id="rId1" Type="http://schemas.openxmlformats.org/officeDocument/2006/relationships/slideLayout" Target="../slideLayouts/slideLayout3.xml"/><Relationship Id="rId6" Type="http://schemas.openxmlformats.org/officeDocument/2006/relationships/hyperlink" Target="https://en.wikipedia.org/wiki/Orphan_process" TargetMode="External"/><Relationship Id="rId11" Type="http://schemas.openxmlformats.org/officeDocument/2006/relationships/hyperlink" Target="https://en.wikipedia.org/wiki/Process_identifier" TargetMode="External"/><Relationship Id="rId5" Type="http://schemas.openxmlformats.org/officeDocument/2006/relationships/hyperlink" Target="https://en.wikipedia.org/wiki/Child_process" TargetMode="External"/><Relationship Id="rId10" Type="http://schemas.openxmlformats.org/officeDocument/2006/relationships/hyperlink" Target="https://en.wikipedia.org/wiki/Kernel_panic" TargetMode="External"/><Relationship Id="rId4" Type="http://schemas.openxmlformats.org/officeDocument/2006/relationships/hyperlink" Target="https://en.wikipedia.org/wiki/Daemon_(computing)" TargetMode="External"/><Relationship Id="rId9" Type="http://schemas.openxmlformats.org/officeDocument/2006/relationships/hyperlink" Target="https://en.wikipedia.org/wiki/Filename"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308D1A-05BE-4CB7-9752-FD0D3E75AD03}" type="slidenum">
              <a:rPr lang="en-US" altLang="en-US"/>
              <a:pPr/>
              <a:t>1</a:t>
            </a:fld>
            <a:endParaRPr lang="en-US" altLang="en-US"/>
          </a:p>
        </p:txBody>
      </p:sp>
      <p:sp>
        <p:nvSpPr>
          <p:cNvPr id="11266" name="Text Box 2"/>
          <p:cNvSpPr txBox="1">
            <a:spLocks noChangeArrowheads="1"/>
          </p:cNvSpPr>
          <p:nvPr/>
        </p:nvSpPr>
        <p:spPr bwMode="auto">
          <a:xfrm>
            <a:off x="1371600" y="2057400"/>
            <a:ext cx="6487673"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sz="4400" dirty="0">
                <a:solidFill>
                  <a:prstClr val="black"/>
                </a:solidFill>
                <a:latin typeface="Arial" panose="020B0604020202020204" pitchFamily="34" charset="0"/>
                <a:ea typeface="+mn-ea"/>
              </a:rPr>
              <a:t>9-X </a:t>
            </a:r>
          </a:p>
          <a:p>
            <a:pPr algn="ctr" eaLnBrk="1" hangingPunct="1"/>
            <a:r>
              <a:rPr lang="en-US" altLang="en-US" sz="4400" b="1" dirty="0">
                <a:solidFill>
                  <a:prstClr val="black"/>
                </a:solidFill>
                <a:latin typeface="Arial" panose="020B0604020202020204" pitchFamily="34" charset="0"/>
              </a:rPr>
              <a:t>exec &amp;</a:t>
            </a:r>
            <a:r>
              <a:rPr lang="en-US" altLang="en-US" sz="4400" b="1" dirty="0">
                <a:solidFill>
                  <a:prstClr val="black"/>
                </a:solidFill>
                <a:latin typeface="Arial" panose="020B0604020202020204" pitchFamily="34" charset="0"/>
                <a:ea typeface="+mn-ea"/>
              </a:rPr>
              <a:t> fork</a:t>
            </a:r>
          </a:p>
          <a:p>
            <a:pPr algn="ctr" eaLnBrk="1" hangingPunct="1"/>
            <a:r>
              <a:rPr lang="en-US" altLang="en-US" sz="4400" dirty="0">
                <a:solidFill>
                  <a:prstClr val="black"/>
                </a:solidFill>
                <a:latin typeface="Arial" panose="020B0604020202020204" pitchFamily="34" charset="0"/>
                <a:ea typeface="+mn-ea"/>
              </a:rPr>
              <a:t>System Calls</a:t>
            </a:r>
          </a:p>
        </p:txBody>
      </p:sp>
    </p:spTree>
    <p:extLst>
      <p:ext uri="{BB962C8B-B14F-4D97-AF65-F5344CB8AC3E}">
        <p14:creationId xmlns:p14="http://schemas.microsoft.com/office/powerpoint/2010/main" val="941704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41338" y="-285750"/>
            <a:ext cx="8078787" cy="1277938"/>
          </a:xfrm>
        </p:spPr>
        <p:txBody>
          <a:bodyPr/>
          <a:lstStyle/>
          <a:p>
            <a:pPr>
              <a:defRPr/>
            </a:pPr>
            <a:r>
              <a:rPr lang="en-US" altLang="en-US" dirty="0"/>
              <a:t>Example 2</a:t>
            </a:r>
          </a:p>
        </p:txBody>
      </p:sp>
      <p:sp>
        <p:nvSpPr>
          <p:cNvPr id="44035" name="Rectangle 3"/>
          <p:cNvSpPr>
            <a:spLocks noGrp="1" noChangeArrowheads="1"/>
          </p:cNvSpPr>
          <p:nvPr>
            <p:ph idx="1"/>
          </p:nvPr>
        </p:nvSpPr>
        <p:spPr>
          <a:xfrm>
            <a:off x="555625" y="762000"/>
            <a:ext cx="8064500" cy="6147593"/>
          </a:xfrm>
        </p:spPr>
        <p:txBody>
          <a:bodyPr/>
          <a:lstStyle/>
          <a:p>
            <a:pPr marL="0" indent="0">
              <a:lnSpc>
                <a:spcPct val="90000"/>
              </a:lnSpc>
              <a:buNone/>
            </a:pPr>
            <a:r>
              <a:rPr lang="en-US" altLang="en-US" sz="2000" dirty="0"/>
              <a:t>#include &lt;</a:t>
            </a:r>
            <a:r>
              <a:rPr lang="en-US" altLang="en-US" sz="2000" dirty="0" err="1"/>
              <a:t>stdio.h</a:t>
            </a:r>
            <a:r>
              <a:rPr lang="en-US" altLang="en-US" sz="2000" dirty="0"/>
              <a:t>&gt;</a:t>
            </a:r>
          </a:p>
          <a:p>
            <a:pPr marL="0" indent="0">
              <a:lnSpc>
                <a:spcPct val="90000"/>
              </a:lnSpc>
              <a:buNone/>
            </a:pPr>
            <a:r>
              <a:rPr lang="en-US" altLang="en-US" sz="2000" dirty="0"/>
              <a:t>#include &lt;</a:t>
            </a:r>
            <a:r>
              <a:rPr lang="en-US" altLang="en-US" sz="2000" dirty="0" err="1"/>
              <a:t>stdlib.h</a:t>
            </a:r>
            <a:r>
              <a:rPr lang="en-US" altLang="en-US" sz="2000" dirty="0"/>
              <a:t>&gt;</a:t>
            </a:r>
          </a:p>
          <a:p>
            <a:pPr marL="0" indent="0">
              <a:lnSpc>
                <a:spcPct val="90000"/>
              </a:lnSpc>
              <a:buNone/>
            </a:pPr>
            <a:r>
              <a:rPr lang="en-US" altLang="en-US" sz="2000" dirty="0"/>
              <a:t>#include &lt;</a:t>
            </a:r>
            <a:r>
              <a:rPr lang="en-US" altLang="en-US" sz="2000" dirty="0" err="1"/>
              <a:t>unistd.h</a:t>
            </a:r>
            <a:r>
              <a:rPr lang="en-US" altLang="en-US" sz="2000" dirty="0"/>
              <a:t>&gt;</a:t>
            </a:r>
          </a:p>
          <a:p>
            <a:pPr marL="0" indent="0">
              <a:lnSpc>
                <a:spcPct val="90000"/>
              </a:lnSpc>
              <a:buNone/>
            </a:pPr>
            <a:r>
              <a:rPr lang="en-US" altLang="en-US" sz="2000" dirty="0" err="1"/>
              <a:t>int</a:t>
            </a:r>
            <a:r>
              <a:rPr lang="en-US" altLang="en-US" sz="2000" dirty="0"/>
              <a:t> main () {</a:t>
            </a:r>
          </a:p>
          <a:p>
            <a:pPr marL="0" indent="0">
              <a:lnSpc>
                <a:spcPct val="90000"/>
              </a:lnSpc>
              <a:buNone/>
            </a:pPr>
            <a:r>
              <a:rPr lang="en-US" altLang="en-US" sz="2000" dirty="0"/>
              <a:t>   </a:t>
            </a:r>
            <a:r>
              <a:rPr lang="en-US" altLang="en-US" sz="2000" dirty="0" err="1"/>
              <a:t>int</a:t>
            </a:r>
            <a:r>
              <a:rPr lang="en-US" altLang="en-US" sz="2000" dirty="0"/>
              <a:t> status;</a:t>
            </a:r>
          </a:p>
          <a:p>
            <a:pPr marL="0" indent="0">
              <a:lnSpc>
                <a:spcPct val="90000"/>
              </a:lnSpc>
              <a:buNone/>
            </a:pPr>
            <a:r>
              <a:rPr lang="en-US" altLang="en-US" sz="2000" dirty="0"/>
              <a:t>   printf("hello");</a:t>
            </a:r>
          </a:p>
          <a:p>
            <a:pPr marL="0" indent="0">
              <a:lnSpc>
                <a:spcPct val="90000"/>
              </a:lnSpc>
              <a:buNone/>
            </a:pPr>
            <a:r>
              <a:rPr lang="en-US" altLang="en-US" sz="2000" dirty="0"/>
              <a:t>   </a:t>
            </a:r>
            <a:r>
              <a:rPr lang="en-US" altLang="en-US" sz="2000" dirty="0" err="1"/>
              <a:t>pid_t</a:t>
            </a:r>
            <a:r>
              <a:rPr lang="en-US" altLang="en-US" sz="2000" dirty="0"/>
              <a:t> </a:t>
            </a:r>
            <a:r>
              <a:rPr lang="en-US" altLang="en-US" sz="2000" dirty="0" err="1"/>
              <a:t>pid</a:t>
            </a:r>
            <a:r>
              <a:rPr lang="en-US" altLang="en-US" sz="2000" dirty="0"/>
              <a:t> = </a:t>
            </a:r>
            <a:r>
              <a:rPr lang="en-US" altLang="en-US" sz="2000" b="1" dirty="0"/>
              <a:t>fork</a:t>
            </a:r>
            <a:r>
              <a:rPr lang="en-US" altLang="en-US" sz="2000" dirty="0"/>
              <a:t>();</a:t>
            </a:r>
          </a:p>
          <a:p>
            <a:pPr marL="0" indent="0">
              <a:lnSpc>
                <a:spcPct val="90000"/>
              </a:lnSpc>
              <a:buNone/>
            </a:pPr>
            <a:r>
              <a:rPr lang="en-US" altLang="en-US" sz="2000" dirty="0"/>
              <a:t>   if (</a:t>
            </a:r>
            <a:r>
              <a:rPr lang="en-US" altLang="en-US" sz="2000" dirty="0" err="1"/>
              <a:t>pid</a:t>
            </a:r>
            <a:r>
              <a:rPr lang="en-US" altLang="en-US" sz="2000" dirty="0"/>
              <a:t> == 0) {</a:t>
            </a:r>
          </a:p>
          <a:p>
            <a:pPr marL="0" indent="0">
              <a:lnSpc>
                <a:spcPct val="90000"/>
              </a:lnSpc>
              <a:buNone/>
            </a:pPr>
            <a:r>
              <a:rPr lang="en-US" altLang="en-US" sz="2000" dirty="0"/>
              <a:t>       sleep (2);</a:t>
            </a:r>
          </a:p>
          <a:p>
            <a:pPr marL="0" indent="0">
              <a:lnSpc>
                <a:spcPct val="90000"/>
              </a:lnSpc>
              <a:buNone/>
            </a:pPr>
            <a:r>
              <a:rPr lang="en-US" altLang="en-US" sz="2000" dirty="0"/>
              <a:t>       </a:t>
            </a:r>
            <a:r>
              <a:rPr lang="en-US" altLang="en-US" sz="2000" b="1" dirty="0"/>
              <a:t>_exit(0);</a:t>
            </a:r>
          </a:p>
          <a:p>
            <a:pPr marL="0" indent="0">
              <a:lnSpc>
                <a:spcPct val="90000"/>
              </a:lnSpc>
              <a:buNone/>
            </a:pPr>
            <a:r>
              <a:rPr lang="en-US" altLang="en-US" sz="2000" dirty="0"/>
              <a:t>   } else {</a:t>
            </a:r>
          </a:p>
          <a:p>
            <a:pPr marL="0" indent="0">
              <a:lnSpc>
                <a:spcPct val="90000"/>
              </a:lnSpc>
              <a:buNone/>
            </a:pPr>
            <a:r>
              <a:rPr lang="en-US" altLang="en-US" sz="2000" dirty="0"/>
              <a:t>       wait(&amp;status);</a:t>
            </a:r>
          </a:p>
          <a:p>
            <a:pPr marL="0" indent="0">
              <a:lnSpc>
                <a:spcPct val="90000"/>
              </a:lnSpc>
              <a:buNone/>
            </a:pPr>
            <a:r>
              <a:rPr lang="en-US" altLang="en-US" sz="2000" dirty="0"/>
              <a:t>       </a:t>
            </a:r>
            <a:r>
              <a:rPr lang="en-US" altLang="en-US" sz="2000" dirty="0" err="1"/>
              <a:t>printf</a:t>
            </a:r>
            <a:r>
              <a:rPr lang="en-US" altLang="en-US" sz="2000" dirty="0"/>
              <a:t>(“,  bye\n");</a:t>
            </a:r>
          </a:p>
          <a:p>
            <a:pPr marL="0" indent="0">
              <a:lnSpc>
                <a:spcPct val="90000"/>
              </a:lnSpc>
              <a:buNone/>
            </a:pPr>
            <a:r>
              <a:rPr lang="en-US" altLang="en-US" sz="2000" dirty="0"/>
              <a:t>   }</a:t>
            </a:r>
          </a:p>
          <a:p>
            <a:pPr marL="0" indent="0">
              <a:lnSpc>
                <a:spcPct val="90000"/>
              </a:lnSpc>
              <a:buNone/>
            </a:pPr>
            <a:r>
              <a:rPr lang="en-US" altLang="en-US" sz="2000" dirty="0"/>
              <a:t>   exit(0);</a:t>
            </a:r>
          </a:p>
          <a:p>
            <a:pPr marL="0" indent="0">
              <a:lnSpc>
                <a:spcPct val="90000"/>
              </a:lnSpc>
              <a:buNone/>
            </a:pPr>
            <a:r>
              <a:rPr lang="en-US" altLang="en-US" sz="2000" dirty="0"/>
              <a:t>}</a:t>
            </a:r>
          </a:p>
        </p:txBody>
      </p:sp>
      <p:pic>
        <p:nvPicPr>
          <p:cNvPr id="44036" name="Picture 1"/>
          <p:cNvPicPr>
            <a:picLocks noChangeAspect="1"/>
          </p:cNvPicPr>
          <p:nvPr/>
        </p:nvPicPr>
        <p:blipFill>
          <a:blip r:embed="rId3"/>
          <a:stretch>
            <a:fillRect/>
          </a:stretch>
        </p:blipFill>
        <p:spPr bwMode="auto">
          <a:xfrm>
            <a:off x="3581400" y="992188"/>
            <a:ext cx="5410200" cy="176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Box 5"/>
          <p:cNvSpPr txBox="1">
            <a:spLocks noChangeArrowheads="1"/>
          </p:cNvSpPr>
          <p:nvPr/>
        </p:nvSpPr>
        <p:spPr bwMode="auto">
          <a:xfrm>
            <a:off x="4414838" y="2947988"/>
            <a:ext cx="24399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t>Make more sense!</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10</a:t>
            </a:fld>
            <a:endParaRPr lang="en-US" altLang="en-US" dirty="0"/>
          </a:p>
        </p:txBody>
      </p:sp>
      <p:cxnSp>
        <p:nvCxnSpPr>
          <p:cNvPr id="4" name="Straight Arrow Connector 3">
            <a:extLst>
              <a:ext uri="{FF2B5EF4-FFF2-40B4-BE49-F238E27FC236}">
                <a16:creationId xmlns:a16="http://schemas.microsoft.com/office/drawing/2014/main" id="{ADA6C07A-6975-478B-94DC-AA5F2FDF45F6}"/>
              </a:ext>
            </a:extLst>
          </p:cNvPr>
          <p:cNvCxnSpPr>
            <a:cxnSpLocks/>
          </p:cNvCxnSpPr>
          <p:nvPr/>
        </p:nvCxnSpPr>
        <p:spPr>
          <a:xfrm flipH="1">
            <a:off x="1981200" y="4343400"/>
            <a:ext cx="12192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685800" y="0"/>
            <a:ext cx="8078788" cy="990600"/>
          </a:xfrm>
        </p:spPr>
        <p:txBody>
          <a:bodyPr/>
          <a:lstStyle/>
          <a:p>
            <a:pPr>
              <a:defRPr/>
            </a:pPr>
            <a:r>
              <a:rPr lang="en-US" altLang="en-US" dirty="0"/>
              <a:t>fork() – parent waits for child ?</a:t>
            </a:r>
          </a:p>
        </p:txBody>
      </p:sp>
      <p:sp>
        <p:nvSpPr>
          <p:cNvPr id="31747" name="Rectangle 3"/>
          <p:cNvSpPr>
            <a:spLocks noGrp="1" noChangeArrowheads="1"/>
          </p:cNvSpPr>
          <p:nvPr>
            <p:ph idx="1"/>
          </p:nvPr>
        </p:nvSpPr>
        <p:spPr>
          <a:xfrm>
            <a:off x="685800" y="838200"/>
            <a:ext cx="4648200" cy="5943600"/>
          </a:xfrm>
        </p:spPr>
        <p:txBody>
          <a:bodyPr/>
          <a:lstStyle/>
          <a:p>
            <a:pPr marL="0" indent="0">
              <a:buNone/>
            </a:pPr>
            <a:r>
              <a:rPr lang="en-US" altLang="en-US" sz="2400" dirty="0"/>
              <a:t>…………..</a:t>
            </a:r>
          </a:p>
          <a:p>
            <a:pPr marL="0" indent="0">
              <a:buNone/>
            </a:pPr>
            <a:r>
              <a:rPr lang="en-US" altLang="en-US" sz="2400" dirty="0"/>
              <a:t>  printf("Hello\n");</a:t>
            </a:r>
          </a:p>
          <a:p>
            <a:pPr marL="0" indent="0">
              <a:buNone/>
            </a:pPr>
            <a:r>
              <a:rPr lang="en-US" altLang="en-US" sz="2400" dirty="0"/>
              <a:t>  </a:t>
            </a:r>
            <a:r>
              <a:rPr lang="en-US" altLang="en-US" sz="2400" dirty="0" err="1"/>
              <a:t>pid</a:t>
            </a:r>
            <a:r>
              <a:rPr lang="en-US" altLang="en-US" sz="2400" dirty="0"/>
              <a:t> = fork();    </a:t>
            </a:r>
          </a:p>
          <a:p>
            <a:pPr marL="0" indent="0">
              <a:buNone/>
            </a:pPr>
            <a:r>
              <a:rPr lang="en-US" altLang="en-US" sz="2400" dirty="0"/>
              <a:t>  if (</a:t>
            </a:r>
            <a:r>
              <a:rPr lang="en-US" altLang="en-US" sz="2400" dirty="0" err="1"/>
              <a:t>pid</a:t>
            </a:r>
            <a:r>
              <a:rPr lang="en-US" altLang="en-US" sz="2400" dirty="0"/>
              <a:t> == 0) {</a:t>
            </a:r>
          </a:p>
          <a:p>
            <a:pPr marL="0" indent="0">
              <a:buNone/>
            </a:pPr>
            <a:r>
              <a:rPr lang="en-US" altLang="en-US" sz="2400" dirty="0"/>
              <a:t>    printf("Child: Goodbye\n");</a:t>
            </a:r>
          </a:p>
          <a:p>
            <a:pPr marL="0" indent="0">
              <a:buNone/>
            </a:pPr>
            <a:r>
              <a:rPr lang="en-US" altLang="en-US" sz="2400" dirty="0"/>
              <a:t>    sleep(2); // sleep 2 seconds</a:t>
            </a:r>
          </a:p>
          <a:p>
            <a:pPr marL="0" indent="0">
              <a:buNone/>
            </a:pPr>
            <a:r>
              <a:rPr lang="en-US" altLang="en-US" sz="2000" dirty="0"/>
              <a:t>  }</a:t>
            </a:r>
          </a:p>
          <a:p>
            <a:pPr marL="0" indent="0">
              <a:buNone/>
            </a:pPr>
            <a:r>
              <a:rPr lang="en-US" altLang="en-US" sz="2400" dirty="0"/>
              <a:t>  else {</a:t>
            </a:r>
          </a:p>
          <a:p>
            <a:pPr marL="0" indent="0">
              <a:buNone/>
            </a:pPr>
            <a:r>
              <a:rPr lang="en-US" altLang="en-US" sz="2400" dirty="0"/>
              <a:t>    if (wait(&amp;status) == -1)     </a:t>
            </a:r>
          </a:p>
          <a:p>
            <a:pPr marL="0" indent="0">
              <a:buNone/>
            </a:pPr>
            <a:r>
              <a:rPr lang="en-US" altLang="en-US" sz="2400" dirty="0"/>
              <a:t>        </a:t>
            </a:r>
            <a:r>
              <a:rPr lang="en-US" altLang="en-US" sz="2400" dirty="0" err="1"/>
              <a:t>perror</a:t>
            </a:r>
            <a:r>
              <a:rPr lang="en-US" altLang="en-US" sz="2400" dirty="0"/>
              <a:t>("Shell Program error");</a:t>
            </a:r>
          </a:p>
          <a:p>
            <a:pPr marL="0" indent="0">
              <a:buNone/>
            </a:pPr>
            <a:r>
              <a:rPr lang="en-US" altLang="en-US" sz="2400" dirty="0"/>
              <a:t>    else</a:t>
            </a:r>
          </a:p>
          <a:p>
            <a:pPr marL="0" indent="0">
              <a:buNone/>
            </a:pPr>
            <a:r>
              <a:rPr lang="en-US" altLang="en-US" sz="2400" dirty="0"/>
              <a:t>        printf("Child returned: %d\n",</a:t>
            </a:r>
          </a:p>
          <a:p>
            <a:pPr marL="0" indent="0">
              <a:buNone/>
            </a:pPr>
            <a:r>
              <a:rPr lang="en-US" altLang="en-US" sz="2400" dirty="0"/>
              <a:t>              WEXITSTATUS(status));</a:t>
            </a:r>
          </a:p>
          <a:p>
            <a:pPr marL="0" indent="0">
              <a:buNone/>
            </a:pPr>
            <a:r>
              <a:rPr lang="en-US" altLang="en-US" sz="2400" dirty="0"/>
              <a:t> </a:t>
            </a:r>
            <a:r>
              <a:rPr lang="en-US" altLang="en-US" sz="2000" dirty="0"/>
              <a:t>}</a:t>
            </a:r>
            <a:endParaRPr lang="en-US" altLang="en-US" sz="2400" dirty="0"/>
          </a:p>
        </p:txBody>
      </p:sp>
      <p:sp>
        <p:nvSpPr>
          <p:cNvPr id="4" name="Rectangle 3"/>
          <p:cNvSpPr txBox="1">
            <a:spLocks noChangeArrowheads="1"/>
          </p:cNvSpPr>
          <p:nvPr/>
        </p:nvSpPr>
        <p:spPr bwMode="auto">
          <a:xfrm>
            <a:off x="5486400" y="1140403"/>
            <a:ext cx="3278188" cy="467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6675" indent="-66675" algn="l" rtl="0" eaLnBrk="0" fontAlgn="base" hangingPunct="0">
              <a:lnSpc>
                <a:spcPct val="85000"/>
              </a:lnSpc>
              <a:spcBef>
                <a:spcPts val="975"/>
              </a:spcBef>
              <a:spcAft>
                <a:spcPct val="0"/>
              </a:spcAft>
              <a:buFont typeface="Arial" panose="020B0604020202020204" pitchFamily="34" charset="0"/>
              <a:buChar char=" "/>
              <a:defRPr kern="1200">
                <a:solidFill>
                  <a:srgbClr val="262626"/>
                </a:solidFill>
                <a:latin typeface="+mn-lt"/>
                <a:ea typeface="+mn-ea"/>
                <a:cs typeface="+mn-cs"/>
              </a:defRPr>
            </a:lvl1pPr>
            <a:lvl2pPr marL="258763" indent="-257175" algn="l" rtl="0" eaLnBrk="0" fontAlgn="base" hangingPunct="0">
              <a:lnSpc>
                <a:spcPct val="85000"/>
              </a:lnSpc>
              <a:spcBef>
                <a:spcPts val="450"/>
              </a:spcBef>
              <a:spcAft>
                <a:spcPct val="0"/>
              </a:spcAft>
              <a:buFont typeface="Arial" panose="020B0604020202020204" pitchFamily="34" charset="0"/>
              <a:buChar char=" "/>
              <a:defRPr kern="1200">
                <a:solidFill>
                  <a:srgbClr val="262626"/>
                </a:solidFill>
                <a:latin typeface="+mn-lt"/>
                <a:ea typeface="+mn-ea"/>
                <a:cs typeface="+mn-cs"/>
              </a:defRPr>
            </a:lvl2pPr>
            <a:lvl3pPr marL="409575" indent="-409575" algn="l" rtl="0" eaLnBrk="0" fontAlgn="base" hangingPunct="0">
              <a:lnSpc>
                <a:spcPct val="85000"/>
              </a:lnSpc>
              <a:spcBef>
                <a:spcPts val="450"/>
              </a:spcBef>
              <a:spcAft>
                <a:spcPct val="0"/>
              </a:spcAft>
              <a:buFont typeface="Arial" panose="020B0604020202020204" pitchFamily="34" charset="0"/>
              <a:buChar char=" "/>
              <a:defRPr sz="1500" i="1" kern="1200">
                <a:solidFill>
                  <a:srgbClr val="262626"/>
                </a:solidFill>
                <a:latin typeface="+mn-lt"/>
                <a:ea typeface="+mn-ea"/>
                <a:cs typeface="+mn-cs"/>
              </a:defRPr>
            </a:lvl3pPr>
            <a:lvl4pPr marL="615950" indent="-615950" algn="l" rtl="0" eaLnBrk="0" fontAlgn="base" hangingPunct="0">
              <a:lnSpc>
                <a:spcPct val="85000"/>
              </a:lnSpc>
              <a:spcBef>
                <a:spcPts val="450"/>
              </a:spcBef>
              <a:spcAft>
                <a:spcPct val="0"/>
              </a:spcAft>
              <a:buFont typeface="Arial" panose="020B0604020202020204" pitchFamily="34" charset="0"/>
              <a:buChar char=" "/>
              <a:defRPr kern="1200">
                <a:solidFill>
                  <a:srgbClr val="262626"/>
                </a:solidFill>
                <a:latin typeface="+mn-lt"/>
                <a:ea typeface="+mn-ea"/>
                <a:cs typeface="+mn-cs"/>
              </a:defRPr>
            </a:lvl4pPr>
            <a:lvl5pPr marL="822325" indent="-822325" algn="l" rtl="0" eaLnBrk="0" fontAlgn="base" hangingPunct="0">
              <a:lnSpc>
                <a:spcPct val="85000"/>
              </a:lnSpc>
              <a:spcBef>
                <a:spcPts val="450"/>
              </a:spcBef>
              <a:spcAft>
                <a:spcPct val="0"/>
              </a:spcAft>
              <a:buFont typeface="Arial" panose="020B0604020202020204" pitchFamily="34" charset="0"/>
              <a:buChar char=" "/>
              <a:defRPr kern="1200">
                <a:solidFill>
                  <a:srgbClr val="262626"/>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a:lstStyle>
          <a:p>
            <a:pPr lvl="1">
              <a:defRPr/>
            </a:pPr>
            <a:r>
              <a:rPr lang="en-US" altLang="en-US" dirty="0"/>
              <a:t>Program’s Output:</a:t>
            </a:r>
          </a:p>
          <a:p>
            <a:pPr marL="1588" lvl="1" indent="0">
              <a:buNone/>
              <a:defRPr/>
            </a:pPr>
            <a:r>
              <a:rPr lang="en-US" altLang="en-US" dirty="0"/>
              <a:t>    </a:t>
            </a:r>
          </a:p>
          <a:p>
            <a:pPr lvl="1">
              <a:defRPr/>
            </a:pPr>
            <a:r>
              <a:rPr lang="en-US" altLang="en-US" dirty="0"/>
              <a:t>Hello</a:t>
            </a:r>
          </a:p>
          <a:p>
            <a:pPr lvl="1">
              <a:defRPr/>
            </a:pPr>
            <a:r>
              <a:rPr lang="en-US" altLang="en-US" dirty="0"/>
              <a:t>Child: Goodbye</a:t>
            </a:r>
          </a:p>
          <a:p>
            <a:pPr lvl="1">
              <a:defRPr/>
            </a:pPr>
            <a:r>
              <a:rPr lang="en-US" altLang="en-US" dirty="0"/>
              <a:t>Child returned: 0</a:t>
            </a:r>
          </a:p>
          <a:p>
            <a:pPr lvl="1">
              <a:defRPr/>
            </a:pPr>
            <a:endParaRPr lang="en-US" altLang="en-US" dirty="0"/>
          </a:p>
          <a:p>
            <a:pPr lvl="1">
              <a:defRPr/>
            </a:pPr>
            <a:r>
              <a:rPr lang="en-US" altLang="en-US" dirty="0"/>
              <a:t>What does the parent process do?</a:t>
            </a:r>
          </a:p>
          <a:p>
            <a:pPr lvl="1">
              <a:defRPr/>
            </a:pPr>
            <a:endParaRPr lang="en-US" altLang="en-US" dirty="0"/>
          </a:p>
          <a:p>
            <a:pPr lvl="1">
              <a:defRPr/>
            </a:pPr>
            <a:r>
              <a:rPr lang="en-US" altLang="en-US" dirty="0"/>
              <a:t>What does the child process do?</a:t>
            </a:r>
          </a:p>
          <a:p>
            <a:pPr lvl="1">
              <a:defRPr/>
            </a:pPr>
            <a:endParaRPr lang="en-US" altLang="en-US" dirty="0"/>
          </a:p>
          <a:p>
            <a:pPr lvl="1">
              <a:defRPr/>
            </a:pPr>
            <a:endParaRPr lang="en-US" altLang="en-US" dirty="0"/>
          </a:p>
          <a:p>
            <a:pPr lvl="1">
              <a:defRPr/>
            </a:pPr>
            <a:endParaRPr lang="en-US" altLang="en-US" dirty="0"/>
          </a:p>
        </p:txBody>
      </p:sp>
      <p:pic>
        <p:nvPicPr>
          <p:cNvPr id="2" name="Picture 1"/>
          <p:cNvPicPr>
            <a:picLocks noChangeAspect="1"/>
          </p:cNvPicPr>
          <p:nvPr/>
        </p:nvPicPr>
        <p:blipFill>
          <a:blip r:embed="rId3"/>
          <a:stretch>
            <a:fillRect/>
          </a:stretch>
        </p:blipFill>
        <p:spPr>
          <a:xfrm>
            <a:off x="5297421" y="838200"/>
            <a:ext cx="36579" cy="5279594"/>
          </a:xfrm>
          <a:prstGeom prst="rect">
            <a:avLst/>
          </a:prstGeom>
        </p:spPr>
      </p:pic>
      <p:sp>
        <p:nvSpPr>
          <p:cNvPr id="3" name="Slide Number Placeholder 2"/>
          <p:cNvSpPr>
            <a:spLocks noGrp="1"/>
          </p:cNvSpPr>
          <p:nvPr>
            <p:ph type="sldNum" sz="quarter" idx="12"/>
          </p:nvPr>
        </p:nvSpPr>
        <p:spPr/>
        <p:txBody>
          <a:bodyPr/>
          <a:lstStyle/>
          <a:p>
            <a:pPr>
              <a:defRPr/>
            </a:pPr>
            <a:fld id="{147B7589-DB2F-4407-9F21-8206E52DC899}" type="slidenum">
              <a:rPr lang="en-US" altLang="en-US" smtClean="0"/>
              <a:pPr>
                <a:defRPr/>
              </a:pPr>
              <a:t>11</a:t>
            </a:fld>
            <a:endParaRPr lang="en-US" altLang="en-US" dirty="0"/>
          </a:p>
        </p:txBody>
      </p:sp>
      <p:sp>
        <p:nvSpPr>
          <p:cNvPr id="7" name="TextBox 6"/>
          <p:cNvSpPr txBox="1"/>
          <p:nvPr/>
        </p:nvSpPr>
        <p:spPr>
          <a:xfrm>
            <a:off x="5393235" y="6117794"/>
            <a:ext cx="1064715" cy="461665"/>
          </a:xfrm>
          <a:prstGeom prst="rect">
            <a:avLst/>
          </a:prstGeom>
          <a:noFill/>
          <a:ln w="19050">
            <a:solidFill>
              <a:schemeClr val="tx1"/>
            </a:solidFill>
          </a:ln>
        </p:spPr>
        <p:txBody>
          <a:bodyPr wrap="none" rtlCol="0">
            <a:spAutoFit/>
          </a:bodyPr>
          <a:lstStyle/>
          <a:p>
            <a:r>
              <a:rPr lang="en-US" dirty="0"/>
              <a:t>fork3.c</a:t>
            </a:r>
          </a:p>
        </p:txBody>
      </p:sp>
      <p:sp>
        <p:nvSpPr>
          <p:cNvPr id="8" name="Star: 5 Points 7">
            <a:extLst>
              <a:ext uri="{FF2B5EF4-FFF2-40B4-BE49-F238E27FC236}">
                <a16:creationId xmlns:a16="http://schemas.microsoft.com/office/drawing/2014/main" id="{BD52F439-7B5B-47CB-9338-A8BF43764F3F}"/>
              </a:ext>
            </a:extLst>
          </p:cNvPr>
          <p:cNvSpPr/>
          <p:nvPr/>
        </p:nvSpPr>
        <p:spPr>
          <a:xfrm>
            <a:off x="2978524" y="167640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9" name="Star: 5 Points 8">
            <a:extLst>
              <a:ext uri="{FF2B5EF4-FFF2-40B4-BE49-F238E27FC236}">
                <a16:creationId xmlns:a16="http://schemas.microsoft.com/office/drawing/2014/main" id="{BD52F439-7B5B-47CB-9338-A8BF43764F3F}"/>
              </a:ext>
            </a:extLst>
          </p:cNvPr>
          <p:cNvSpPr/>
          <p:nvPr/>
        </p:nvSpPr>
        <p:spPr>
          <a:xfrm>
            <a:off x="4182829" y="419100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3400" y="0"/>
            <a:ext cx="8078788" cy="1066800"/>
          </a:xfrm>
        </p:spPr>
        <p:txBody>
          <a:bodyPr/>
          <a:lstStyle/>
          <a:p>
            <a:pPr>
              <a:defRPr/>
            </a:pPr>
            <a:r>
              <a:rPr lang="en-US" altLang="en-US" sz="3200" dirty="0"/>
              <a:t>Execute a command via argument passing from </a:t>
            </a:r>
            <a:r>
              <a:rPr lang="en-US" altLang="en-US" sz="3200" dirty="0" err="1"/>
              <a:t>argv</a:t>
            </a:r>
            <a:r>
              <a:rPr lang="en-US" altLang="en-US" dirty="0"/>
              <a:t>							</a:t>
            </a:r>
          </a:p>
        </p:txBody>
      </p:sp>
      <p:sp>
        <p:nvSpPr>
          <p:cNvPr id="33795" name="TextBox 1"/>
          <p:cNvSpPr txBox="1">
            <a:spLocks noChangeArrowheads="1"/>
          </p:cNvSpPr>
          <p:nvPr/>
        </p:nvSpPr>
        <p:spPr bwMode="auto">
          <a:xfrm>
            <a:off x="533400" y="1066800"/>
            <a:ext cx="8791575" cy="560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200" dirty="0">
                <a:latin typeface="+mn-lt"/>
              </a:rPr>
              <a:t>/* Program to execute a command using an argument from </a:t>
            </a:r>
            <a:r>
              <a:rPr lang="en-US" altLang="en-US" sz="2200" dirty="0" err="1">
                <a:latin typeface="+mn-lt"/>
              </a:rPr>
              <a:t>argv</a:t>
            </a:r>
            <a:r>
              <a:rPr lang="en-US" altLang="en-US" sz="2200" dirty="0">
                <a:latin typeface="+mn-lt"/>
              </a:rPr>
              <a:t> */</a:t>
            </a:r>
          </a:p>
          <a:p>
            <a:r>
              <a:rPr lang="en-US" altLang="en-US" sz="2200" dirty="0">
                <a:latin typeface="+mn-lt"/>
              </a:rPr>
              <a:t>#include &lt;</a:t>
            </a:r>
            <a:r>
              <a:rPr lang="en-US" altLang="en-US" sz="2200" dirty="0" err="1">
                <a:latin typeface="+mn-lt"/>
              </a:rPr>
              <a:t>stdio.h</a:t>
            </a:r>
            <a:r>
              <a:rPr lang="en-US" altLang="en-US" sz="2200" dirty="0">
                <a:latin typeface="+mn-lt"/>
              </a:rPr>
              <a:t>&gt;       </a:t>
            </a:r>
          </a:p>
          <a:p>
            <a:r>
              <a:rPr lang="en-US" altLang="en-US" sz="2200" dirty="0">
                <a:latin typeface="+mn-lt"/>
              </a:rPr>
              <a:t>#include &lt;</a:t>
            </a:r>
            <a:r>
              <a:rPr lang="en-US" altLang="en-US" sz="2200" dirty="0" err="1">
                <a:latin typeface="+mn-lt"/>
              </a:rPr>
              <a:t>unistd.h</a:t>
            </a:r>
            <a:r>
              <a:rPr lang="en-US" altLang="en-US" sz="2200" dirty="0">
                <a:latin typeface="+mn-lt"/>
              </a:rPr>
              <a:t>&gt;</a:t>
            </a:r>
          </a:p>
          <a:p>
            <a:r>
              <a:rPr lang="en-US" altLang="en-US" sz="2200" dirty="0" err="1">
                <a:latin typeface="+mn-lt"/>
              </a:rPr>
              <a:t>int</a:t>
            </a:r>
            <a:r>
              <a:rPr lang="en-US" altLang="en-US" sz="2200" dirty="0">
                <a:latin typeface="+mn-lt"/>
              </a:rPr>
              <a:t> main (</a:t>
            </a:r>
            <a:r>
              <a:rPr lang="en-US" altLang="en-US" sz="2200" dirty="0" err="1">
                <a:latin typeface="+mn-lt"/>
              </a:rPr>
              <a:t>int</a:t>
            </a:r>
            <a:r>
              <a:rPr lang="en-US" altLang="en-US" sz="2200" dirty="0">
                <a:latin typeface="+mn-lt"/>
              </a:rPr>
              <a:t> </a:t>
            </a:r>
            <a:r>
              <a:rPr lang="en-US" altLang="en-US" sz="2200" dirty="0" err="1">
                <a:latin typeface="+mn-lt"/>
              </a:rPr>
              <a:t>argc</a:t>
            </a:r>
            <a:r>
              <a:rPr lang="en-US" altLang="en-US" sz="2200" dirty="0">
                <a:latin typeface="+mn-lt"/>
              </a:rPr>
              <a:t>, char *</a:t>
            </a:r>
            <a:r>
              <a:rPr lang="en-US" altLang="en-US" sz="2200" dirty="0" err="1">
                <a:latin typeface="+mn-lt"/>
              </a:rPr>
              <a:t>argv</a:t>
            </a:r>
            <a:r>
              <a:rPr lang="en-US" altLang="en-US" sz="2200" dirty="0">
                <a:latin typeface="+mn-lt"/>
              </a:rPr>
              <a:t>[])</a:t>
            </a:r>
          </a:p>
          <a:p>
            <a:r>
              <a:rPr lang="en-US" altLang="en-US" sz="2200" dirty="0">
                <a:latin typeface="+mn-lt"/>
              </a:rPr>
              <a:t>{</a:t>
            </a:r>
          </a:p>
          <a:p>
            <a:r>
              <a:rPr lang="en-US" altLang="en-US" sz="2200" dirty="0">
                <a:latin typeface="+mn-lt"/>
              </a:rPr>
              <a:t>    if (</a:t>
            </a:r>
            <a:r>
              <a:rPr lang="en-US" altLang="en-US" sz="2200" dirty="0" err="1">
                <a:latin typeface="+mn-lt"/>
              </a:rPr>
              <a:t>argc</a:t>
            </a:r>
            <a:r>
              <a:rPr lang="en-US" altLang="en-US" sz="2200" dirty="0">
                <a:latin typeface="+mn-lt"/>
              </a:rPr>
              <a:t> != 2) {  </a:t>
            </a:r>
          </a:p>
          <a:p>
            <a:r>
              <a:rPr lang="en-US" altLang="en-US" sz="2200" dirty="0">
                <a:latin typeface="+mn-lt"/>
              </a:rPr>
              <a:t>       printf("Usage: input a command name with no option i.e. </a:t>
            </a:r>
            <a:r>
              <a:rPr lang="en-US" altLang="en-US" sz="2200" b="1" dirty="0">
                <a:latin typeface="+mn-lt"/>
              </a:rPr>
              <a:t>ls</a:t>
            </a:r>
            <a:r>
              <a:rPr lang="en-US" altLang="en-US" sz="2200" dirty="0">
                <a:latin typeface="+mn-lt"/>
              </a:rPr>
              <a:t> \n");</a:t>
            </a:r>
          </a:p>
          <a:p>
            <a:r>
              <a:rPr lang="en-US" altLang="en-US" sz="2200" dirty="0">
                <a:latin typeface="+mn-lt"/>
              </a:rPr>
              <a:t>       return 0; </a:t>
            </a:r>
          </a:p>
          <a:p>
            <a:r>
              <a:rPr lang="en-US" altLang="en-US" sz="2200" dirty="0">
                <a:latin typeface="+mn-lt"/>
              </a:rPr>
              <a:t>    }</a:t>
            </a:r>
          </a:p>
          <a:p>
            <a:r>
              <a:rPr lang="en-US" altLang="en-US" sz="2200" dirty="0">
                <a:latin typeface="+mn-lt"/>
              </a:rPr>
              <a:t>    printf("About to run: %s \n", </a:t>
            </a:r>
            <a:r>
              <a:rPr lang="en-US" altLang="en-US" sz="2200" dirty="0" err="1">
                <a:latin typeface="+mn-lt"/>
              </a:rPr>
              <a:t>argv</a:t>
            </a:r>
            <a:r>
              <a:rPr lang="en-US" altLang="en-US" sz="2200" dirty="0">
                <a:latin typeface="+mn-lt"/>
              </a:rPr>
              <a:t>[1]);</a:t>
            </a:r>
          </a:p>
          <a:p>
            <a:r>
              <a:rPr lang="en-US" altLang="en-US" sz="2200" dirty="0">
                <a:latin typeface="+mn-lt"/>
              </a:rPr>
              <a:t>    char *</a:t>
            </a:r>
            <a:r>
              <a:rPr lang="en-US" altLang="en-US" sz="2200" dirty="0" err="1">
                <a:latin typeface="+mn-lt"/>
              </a:rPr>
              <a:t>cmd</a:t>
            </a:r>
            <a:r>
              <a:rPr lang="en-US" altLang="en-US" sz="2200" dirty="0">
                <a:latin typeface="+mn-lt"/>
              </a:rPr>
              <a:t>[] = {</a:t>
            </a:r>
            <a:r>
              <a:rPr lang="en-US" altLang="en-US" sz="2200" dirty="0" err="1">
                <a:latin typeface="+mn-lt"/>
              </a:rPr>
              <a:t>argv</a:t>
            </a:r>
            <a:r>
              <a:rPr lang="en-US" altLang="en-US" sz="2200" dirty="0">
                <a:latin typeface="+mn-lt"/>
              </a:rPr>
              <a:t>[1], 0 }; /* make sure place a 0 at the end of </a:t>
            </a:r>
          </a:p>
          <a:p>
            <a:r>
              <a:rPr lang="en-US" altLang="en-US" sz="2200" dirty="0">
                <a:latin typeface="+mn-lt"/>
              </a:rPr>
              <a:t>				    array of pointer </a:t>
            </a:r>
            <a:r>
              <a:rPr lang="en-US" altLang="en-US" sz="2200" dirty="0" err="1">
                <a:latin typeface="+mn-lt"/>
              </a:rPr>
              <a:t>cmd</a:t>
            </a:r>
            <a:r>
              <a:rPr lang="en-US" altLang="en-US" sz="2200" dirty="0">
                <a:latin typeface="+mn-lt"/>
              </a:rPr>
              <a:t> */</a:t>
            </a:r>
          </a:p>
          <a:p>
            <a:r>
              <a:rPr lang="en-US" altLang="en-US" sz="2200" dirty="0">
                <a:latin typeface="+mn-lt"/>
              </a:rPr>
              <a:t>    </a:t>
            </a:r>
            <a:r>
              <a:rPr lang="en-US" altLang="en-US" sz="2200" dirty="0" err="1">
                <a:latin typeface="+mn-lt"/>
              </a:rPr>
              <a:t>execvp</a:t>
            </a:r>
            <a:r>
              <a:rPr lang="en-US" altLang="en-US" sz="2200" dirty="0">
                <a:latin typeface="+mn-lt"/>
              </a:rPr>
              <a:t>(</a:t>
            </a:r>
            <a:r>
              <a:rPr lang="en-US" altLang="en-US" sz="2200" dirty="0" err="1">
                <a:latin typeface="+mn-lt"/>
              </a:rPr>
              <a:t>cmd</a:t>
            </a:r>
            <a:r>
              <a:rPr lang="en-US" altLang="en-US" sz="2200" dirty="0">
                <a:latin typeface="+mn-lt"/>
              </a:rPr>
              <a:t>[0], </a:t>
            </a:r>
            <a:r>
              <a:rPr lang="en-US" altLang="en-US" sz="2200" dirty="0" err="1">
                <a:latin typeface="+mn-lt"/>
              </a:rPr>
              <a:t>cmd</a:t>
            </a:r>
            <a:r>
              <a:rPr lang="en-US" altLang="en-US" sz="2200" dirty="0">
                <a:latin typeface="+mn-lt"/>
              </a:rPr>
              <a:t>);   </a:t>
            </a:r>
          </a:p>
          <a:p>
            <a:r>
              <a:rPr lang="en-US" altLang="en-US" sz="2200" dirty="0">
                <a:latin typeface="+mn-lt"/>
              </a:rPr>
              <a:t>    return 0;</a:t>
            </a:r>
          </a:p>
          <a:p>
            <a:r>
              <a:rPr lang="en-US" altLang="en-US" sz="2200" dirty="0">
                <a:latin typeface="+mn-lt"/>
              </a:rPr>
              <a:t>}</a:t>
            </a:r>
          </a:p>
          <a:p>
            <a:endParaRPr lang="en-US" altLang="en-US" sz="2800" dirty="0"/>
          </a:p>
        </p:txBody>
      </p:sp>
      <p:sp>
        <p:nvSpPr>
          <p:cNvPr id="2" name="Slide Number Placeholder 1"/>
          <p:cNvSpPr>
            <a:spLocks noGrp="1"/>
          </p:cNvSpPr>
          <p:nvPr>
            <p:ph type="sldNum" sz="quarter" idx="12"/>
          </p:nvPr>
        </p:nvSpPr>
        <p:spPr/>
        <p:txBody>
          <a:bodyPr/>
          <a:lstStyle/>
          <a:p>
            <a:pPr>
              <a:defRPr/>
            </a:pPr>
            <a:fld id="{4E858C5C-53ED-4E76-BFB8-7C2C4C9AED51}" type="slidenum">
              <a:rPr lang="en-US" altLang="en-US" sz="1100" smtClean="0"/>
              <a:pPr>
                <a:defRPr/>
              </a:pPr>
              <a:t>12</a:t>
            </a:fld>
            <a:endParaRPr lang="en-US" altLang="en-US" dirty="0"/>
          </a:p>
        </p:txBody>
      </p:sp>
      <p:sp>
        <p:nvSpPr>
          <p:cNvPr id="6" name="TextBox 5"/>
          <p:cNvSpPr txBox="1"/>
          <p:nvPr/>
        </p:nvSpPr>
        <p:spPr>
          <a:xfrm>
            <a:off x="5867400" y="6077248"/>
            <a:ext cx="918906" cy="461665"/>
          </a:xfrm>
          <a:prstGeom prst="rect">
            <a:avLst/>
          </a:prstGeom>
          <a:noFill/>
          <a:ln w="19050">
            <a:solidFill>
              <a:schemeClr val="tx1"/>
            </a:solidFill>
          </a:ln>
        </p:spPr>
        <p:txBody>
          <a:bodyPr wrap="none" rtlCol="0">
            <a:spAutoFit/>
          </a:bodyPr>
          <a:lstStyle/>
          <a:p>
            <a:r>
              <a:rPr lang="en-US" dirty="0" err="1"/>
              <a:t>argv.c</a:t>
            </a:r>
            <a:endParaRPr lang="en-US" dirty="0"/>
          </a:p>
        </p:txBody>
      </p:sp>
      <p:sp>
        <p:nvSpPr>
          <p:cNvPr id="7" name="Star: 5 Points 6">
            <a:extLst>
              <a:ext uri="{FF2B5EF4-FFF2-40B4-BE49-F238E27FC236}">
                <a16:creationId xmlns:a16="http://schemas.microsoft.com/office/drawing/2014/main" id="{BD52F439-7B5B-47CB-9338-A8BF43764F3F}"/>
              </a:ext>
            </a:extLst>
          </p:cNvPr>
          <p:cNvSpPr/>
          <p:nvPr/>
        </p:nvSpPr>
        <p:spPr>
          <a:xfrm>
            <a:off x="3505200" y="510540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76" y="76200"/>
            <a:ext cx="7886700" cy="1325563"/>
          </a:xfrm>
        </p:spPr>
        <p:txBody>
          <a:bodyPr/>
          <a:lstStyle/>
          <a:p>
            <a:r>
              <a:rPr lang="en-US" dirty="0"/>
              <a:t>The output of </a:t>
            </a:r>
            <a:r>
              <a:rPr lang="en-US" dirty="0" err="1"/>
              <a:t>argv.c</a:t>
            </a:r>
            <a:endParaRPr lang="en-US" dirty="0"/>
          </a:p>
        </p:txBody>
      </p:sp>
      <p:sp>
        <p:nvSpPr>
          <p:cNvPr id="3" name="Content Placeholder 2"/>
          <p:cNvSpPr>
            <a:spLocks noGrp="1"/>
          </p:cNvSpPr>
          <p:nvPr>
            <p:ph idx="1"/>
          </p:nvPr>
        </p:nvSpPr>
        <p:spPr>
          <a:xfrm>
            <a:off x="628650" y="1401763"/>
            <a:ext cx="7886700" cy="4895851"/>
          </a:xfrm>
        </p:spPr>
        <p:txBody>
          <a:bodyPr/>
          <a:lstStyle/>
          <a:p>
            <a:pPr marL="0" indent="0">
              <a:buNone/>
            </a:pPr>
            <a:r>
              <a:rPr lang="en-US" sz="2000" dirty="0"/>
              <a:t>[bielr@sp1 </a:t>
            </a:r>
            <a:r>
              <a:rPr lang="en-US" sz="2000" dirty="0" err="1"/>
              <a:t>ClassExamples</a:t>
            </a:r>
            <a:r>
              <a:rPr lang="en-US" sz="2000" dirty="0"/>
              <a:t>]&gt; </a:t>
            </a:r>
            <a:r>
              <a:rPr lang="en-US" sz="2000" b="1" dirty="0" err="1"/>
              <a:t>argv</a:t>
            </a:r>
            <a:r>
              <a:rPr lang="en-US" sz="2000" b="1" dirty="0"/>
              <a:t> ls</a:t>
            </a:r>
          </a:p>
          <a:p>
            <a:pPr marL="0" indent="0">
              <a:buNone/>
            </a:pPr>
            <a:r>
              <a:rPr lang="en-US" sz="2000" dirty="0"/>
              <a:t>About to run: ls</a:t>
            </a:r>
          </a:p>
          <a:p>
            <a:pPr marL="0" indent="0">
              <a:buNone/>
            </a:pPr>
            <a:r>
              <a:rPr lang="en-US" sz="2000" dirty="0" err="1"/>
              <a:t>argv</a:t>
            </a:r>
            <a:r>
              <a:rPr lang="en-US" sz="2000" dirty="0"/>
              <a:t>               		fork1            		</a:t>
            </a:r>
            <a:r>
              <a:rPr lang="en-US" sz="2000" dirty="0" err="1"/>
              <a:t>globvar.out</a:t>
            </a:r>
            <a:r>
              <a:rPr lang="en-US" sz="2000" dirty="0"/>
              <a:t>  	</a:t>
            </a:r>
            <a:r>
              <a:rPr lang="en-US" sz="2000" dirty="0" err="1"/>
              <a:t>strspn_example</a:t>
            </a:r>
            <a:endParaRPr lang="en-US" sz="2000" dirty="0"/>
          </a:p>
          <a:p>
            <a:pPr marL="0" indent="0">
              <a:buNone/>
            </a:pPr>
            <a:r>
              <a:rPr lang="en-US" sz="2000" dirty="0" err="1"/>
              <a:t>argv.c</a:t>
            </a:r>
            <a:r>
              <a:rPr lang="en-US" sz="2000" dirty="0"/>
              <a:t>             		fork1.c          		</a:t>
            </a:r>
            <a:r>
              <a:rPr lang="en-US" sz="2000" dirty="0" err="1"/>
              <a:t>infloop</a:t>
            </a:r>
            <a:r>
              <a:rPr lang="en-US" sz="2000" dirty="0"/>
              <a:t>      	</a:t>
            </a:r>
            <a:r>
              <a:rPr lang="en-US" sz="2000" dirty="0" err="1"/>
              <a:t>strspn_example.c</a:t>
            </a:r>
            <a:endParaRPr lang="en-US" sz="2000" dirty="0"/>
          </a:p>
          <a:p>
            <a:pPr marL="0" indent="0">
              <a:buNone/>
            </a:pPr>
            <a:r>
              <a:rPr lang="en-US" sz="2000" dirty="0" err="1"/>
              <a:t>count_chars</a:t>
            </a:r>
            <a:r>
              <a:rPr lang="en-US" sz="2000" dirty="0"/>
              <a:t>        	fork2            		</a:t>
            </a:r>
            <a:r>
              <a:rPr lang="en-US" sz="2000" dirty="0" err="1"/>
              <a:t>infloop.c</a:t>
            </a:r>
            <a:r>
              <a:rPr lang="en-US" sz="2000" dirty="0"/>
              <a:t>    	Text1.dat</a:t>
            </a:r>
          </a:p>
          <a:p>
            <a:pPr marL="0" indent="0">
              <a:buNone/>
            </a:pPr>
            <a:r>
              <a:rPr lang="en-US" sz="2000" dirty="0" err="1"/>
              <a:t>count_chars.c</a:t>
            </a:r>
            <a:r>
              <a:rPr lang="en-US" sz="2000" dirty="0"/>
              <a:t>      	fork2.c          		ouch         	thread</a:t>
            </a:r>
          </a:p>
          <a:p>
            <a:pPr marL="0" indent="0">
              <a:buNone/>
            </a:pPr>
            <a:r>
              <a:rPr lang="en-US" sz="2000" dirty="0" err="1"/>
              <a:t>count_words</a:t>
            </a:r>
            <a:r>
              <a:rPr lang="en-US" sz="2000" dirty="0"/>
              <a:t>        	fork3            		</a:t>
            </a:r>
            <a:r>
              <a:rPr lang="en-US" sz="2000" dirty="0" err="1"/>
              <a:t>ouch.c</a:t>
            </a:r>
            <a:r>
              <a:rPr lang="en-US" sz="2000" dirty="0"/>
              <a:t>       	</a:t>
            </a:r>
            <a:r>
              <a:rPr lang="en-US" sz="2000" dirty="0" err="1"/>
              <a:t>thread.c</a:t>
            </a:r>
            <a:endParaRPr lang="en-US" sz="2000" dirty="0"/>
          </a:p>
          <a:p>
            <a:pPr marL="0" indent="0">
              <a:buNone/>
            </a:pPr>
            <a:r>
              <a:rPr lang="en-US" sz="2000" dirty="0" err="1"/>
              <a:t>count_words.c</a:t>
            </a:r>
            <a:r>
              <a:rPr lang="en-US" sz="2000" dirty="0"/>
              <a:t>      	fork3.c          		pause        	</a:t>
            </a:r>
            <a:r>
              <a:rPr lang="en-US" sz="2000" dirty="0" err="1"/>
              <a:t>tlpi_hdr.h</a:t>
            </a:r>
            <a:endParaRPr lang="en-US" sz="2000" dirty="0"/>
          </a:p>
          <a:p>
            <a:pPr marL="0" indent="0">
              <a:buNone/>
            </a:pPr>
            <a:r>
              <a:rPr lang="en-US" sz="2000" dirty="0"/>
              <a:t>data-file          	</a:t>
            </a:r>
            <a:r>
              <a:rPr lang="en-US" sz="2000" dirty="0" err="1"/>
              <a:t>getenv_putenv</a:t>
            </a:r>
            <a:r>
              <a:rPr lang="en-US" sz="2000" dirty="0"/>
              <a:t>    	</a:t>
            </a:r>
            <a:r>
              <a:rPr lang="en-US" sz="2000" dirty="0" err="1"/>
              <a:t>pause.c</a:t>
            </a:r>
            <a:r>
              <a:rPr lang="en-US" sz="2000" dirty="0"/>
              <a:t>      	</a:t>
            </a:r>
            <a:r>
              <a:rPr lang="en-US" sz="2000" dirty="0" err="1"/>
              <a:t>waitpid</a:t>
            </a:r>
            <a:endParaRPr lang="en-US" sz="2000" dirty="0"/>
          </a:p>
          <a:p>
            <a:pPr marL="0" indent="0">
              <a:buNone/>
            </a:pPr>
            <a:r>
              <a:rPr lang="en-US" sz="2000" dirty="0"/>
              <a:t>environ            	</a:t>
            </a:r>
            <a:r>
              <a:rPr lang="en-US" sz="2000" dirty="0" err="1"/>
              <a:t>getenv_putenv.c</a:t>
            </a:r>
            <a:r>
              <a:rPr lang="en-US" sz="2000" dirty="0"/>
              <a:t>  	</a:t>
            </a:r>
            <a:r>
              <a:rPr lang="en-US" sz="2000" dirty="0" err="1"/>
              <a:t>shfile</a:t>
            </a:r>
            <a:r>
              <a:rPr lang="en-US" sz="2000" dirty="0"/>
              <a:t>       	</a:t>
            </a:r>
            <a:r>
              <a:rPr lang="en-US" sz="2000" dirty="0" err="1"/>
              <a:t>waitpid.c</a:t>
            </a:r>
            <a:endParaRPr lang="en-US" sz="2000" dirty="0"/>
          </a:p>
          <a:p>
            <a:pPr marL="0" indent="0">
              <a:buNone/>
            </a:pPr>
            <a:r>
              <a:rPr lang="en-US" sz="2000" dirty="0" err="1"/>
              <a:t>environ.c</a:t>
            </a:r>
            <a:r>
              <a:rPr lang="en-US" sz="2000" dirty="0"/>
              <a:t>          	</a:t>
            </a:r>
            <a:r>
              <a:rPr lang="en-US" sz="2000" dirty="0" err="1"/>
              <a:t>globex</a:t>
            </a:r>
            <a:r>
              <a:rPr lang="en-US" sz="2000" dirty="0"/>
              <a:t>           		</a:t>
            </a:r>
            <a:r>
              <a:rPr lang="en-US" sz="2000" dirty="0" err="1"/>
              <a:t>shfile.c</a:t>
            </a:r>
            <a:r>
              <a:rPr lang="en-US" sz="2000" dirty="0"/>
              <a:t>     	</a:t>
            </a:r>
            <a:r>
              <a:rPr lang="en-US" sz="2000" dirty="0" err="1"/>
              <a:t>word_count.c</a:t>
            </a:r>
            <a:endParaRPr lang="en-US" sz="2000" dirty="0"/>
          </a:p>
          <a:p>
            <a:pPr marL="0" indent="0">
              <a:buNone/>
            </a:pPr>
            <a:r>
              <a:rPr lang="en-US" sz="2000" dirty="0" err="1"/>
              <a:t>error_functions.h</a:t>
            </a:r>
            <a:r>
              <a:rPr lang="en-US" sz="2000" dirty="0"/>
              <a:t> 	 </a:t>
            </a:r>
            <a:r>
              <a:rPr lang="en-US" sz="2000" dirty="0" err="1"/>
              <a:t>globex.c</a:t>
            </a:r>
            <a:r>
              <a:rPr lang="en-US" sz="2000" dirty="0"/>
              <a:t>         	</a:t>
            </a:r>
            <a:r>
              <a:rPr lang="en-US" sz="2000" dirty="0" err="1"/>
              <a:t>shfile.out</a:t>
            </a:r>
            <a:r>
              <a:rPr lang="en-US" sz="2000" dirty="0"/>
              <a:t>   	</a:t>
            </a:r>
            <a:r>
              <a:rPr lang="en-US" sz="2000" dirty="0" err="1"/>
              <a:t>word_counts.c</a:t>
            </a:r>
            <a:endParaRPr lang="en-US" sz="2000" dirty="0"/>
          </a:p>
          <a:p>
            <a:pPr marL="0" indent="0">
              <a:buNone/>
            </a:pPr>
            <a:r>
              <a:rPr lang="en-US" sz="2000" dirty="0"/>
              <a:t>[bielr@sp1 </a:t>
            </a:r>
            <a:r>
              <a:rPr lang="en-US" sz="2000" dirty="0" err="1"/>
              <a:t>ClassExamples</a:t>
            </a:r>
            <a:r>
              <a:rPr lang="en-US" sz="2000" dirty="0"/>
              <a:t>]&gt;</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13</a:t>
            </a:fld>
            <a:endParaRPr lang="en-US" altLang="en-US" dirty="0"/>
          </a:p>
        </p:txBody>
      </p:sp>
    </p:spTree>
    <p:extLst>
      <p:ext uri="{BB962C8B-B14F-4D97-AF65-F5344CB8AC3E}">
        <p14:creationId xmlns:p14="http://schemas.microsoft.com/office/powerpoint/2010/main" val="3996854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4013" y="984250"/>
            <a:ext cx="8293100" cy="3789363"/>
          </a:xfrm>
        </p:spPr>
        <p:txBody>
          <a:bodyPr/>
          <a:lstStyle/>
          <a:p>
            <a:pPr eaLnBrk="1" fontAlgn="auto" hangingPunct="1">
              <a:spcAft>
                <a:spcPts val="0"/>
              </a:spcAft>
              <a:defRPr/>
            </a:pPr>
            <a:br>
              <a:rPr lang="en-US" dirty="0"/>
            </a:br>
            <a:r>
              <a:rPr lang="en-US" altLang="en-US" b="1" dirty="0">
                <a:latin typeface="Times New Roman" panose="02020603050405020304" pitchFamily="18" charset="0"/>
              </a:rPr>
              <a:t> </a:t>
            </a:r>
            <a:br>
              <a:rPr lang="en-US" dirty="0"/>
            </a:br>
            <a:br>
              <a:rPr lang="en-US" dirty="0"/>
            </a:br>
            <a:r>
              <a:rPr lang="en-US" dirty="0"/>
              <a:t>Review </a:t>
            </a:r>
            <a:r>
              <a:rPr lang="en-US" altLang="en-US" dirty="0"/>
              <a:t>I/O Redirection</a:t>
            </a:r>
            <a:br>
              <a:rPr lang="en-US" altLang="en-US" b="1" dirty="0">
                <a:latin typeface="Times New Roman" panose="02020603050405020304" pitchFamily="18" charset="0"/>
              </a:rPr>
            </a:br>
            <a:endParaRPr lang="en-US" dirty="0"/>
          </a:p>
        </p:txBody>
      </p:sp>
      <p:sp>
        <p:nvSpPr>
          <p:cNvPr id="3" name="Slide Number Placeholder 2"/>
          <p:cNvSpPr>
            <a:spLocks noGrp="1"/>
          </p:cNvSpPr>
          <p:nvPr>
            <p:ph type="sldNum" sz="quarter" idx="12"/>
          </p:nvPr>
        </p:nvSpPr>
        <p:spPr/>
        <p:txBody>
          <a:bodyPr/>
          <a:lstStyle/>
          <a:p>
            <a:pPr>
              <a:defRPr/>
            </a:pPr>
            <a:fld id="{B3CAFF67-6B97-4A19-9413-6CC77AD5CA67}" type="slidenum">
              <a:rPr lang="en-US" altLang="en-US" smtClean="0"/>
              <a:pPr>
                <a:defRPr/>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review a program from C7</a:t>
            </a:r>
            <a:br>
              <a:rPr lang="en-US" dirty="0"/>
            </a:br>
            <a:r>
              <a:rPr lang="en-US" dirty="0"/>
              <a:t>named </a:t>
            </a:r>
            <a:r>
              <a:rPr lang="en-US" i="1" dirty="0" err="1"/>
              <a:t>sincos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6F6E454-C63B-4691-B3A5-9A6B261691DB}" type="slidenum">
              <a:rPr lang="en-US" altLang="en-US" smtClean="0"/>
              <a:pPr>
                <a:defRPr/>
              </a:pPr>
              <a:t>15</a:t>
            </a:fld>
            <a:endParaRPr lang="en-US" altLang="en-US"/>
          </a:p>
        </p:txBody>
      </p:sp>
    </p:spTree>
    <p:extLst>
      <p:ext uri="{BB962C8B-B14F-4D97-AF65-F5344CB8AC3E}">
        <p14:creationId xmlns:p14="http://schemas.microsoft.com/office/powerpoint/2010/main" val="365081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6"/>
          <p:cNvSpPr>
            <a:spLocks noGrp="1" noChangeArrowheads="1"/>
          </p:cNvSpPr>
          <p:nvPr>
            <p:ph type="title"/>
          </p:nvPr>
        </p:nvSpPr>
        <p:spPr>
          <a:xfrm>
            <a:off x="546100" y="-720725"/>
            <a:ext cx="8078788" cy="1657350"/>
          </a:xfrm>
        </p:spPr>
        <p:txBody>
          <a:bodyPr/>
          <a:lstStyle/>
          <a:p>
            <a:pPr eaLnBrk="1" hangingPunct="1">
              <a:defRPr/>
            </a:pPr>
            <a:br>
              <a:rPr lang="en-US" altLang="en-US" dirty="0"/>
            </a:br>
            <a:r>
              <a:rPr lang="en-US" altLang="en-US" sz="3600" dirty="0"/>
              <a:t>Example Trigonometric Functions</a:t>
            </a:r>
            <a:endParaRPr lang="en-US" altLang="en-US" dirty="0"/>
          </a:p>
        </p:txBody>
      </p:sp>
      <p:sp>
        <p:nvSpPr>
          <p:cNvPr id="28675" name="Rectangle 9"/>
          <p:cNvSpPr>
            <a:spLocks noGrp="1" noChangeArrowheads="1"/>
          </p:cNvSpPr>
          <p:nvPr>
            <p:ph type="body" idx="1"/>
          </p:nvPr>
        </p:nvSpPr>
        <p:spPr>
          <a:xfrm>
            <a:off x="685800" y="609600"/>
            <a:ext cx="8064500" cy="6248400"/>
          </a:xfrm>
        </p:spPr>
        <p:txBody>
          <a:bodyPr/>
          <a:lstStyle/>
          <a:p>
            <a:pPr eaLnBrk="1" hangingPunct="1">
              <a:lnSpc>
                <a:spcPct val="80000"/>
              </a:lnSpc>
              <a:buFont typeface="Wingdings" panose="05000000000000000000" pitchFamily="2" charset="2"/>
              <a:buNone/>
            </a:pPr>
            <a:r>
              <a:rPr lang="en-US" altLang="en-US" sz="1600" dirty="0"/>
              <a:t>// prints tables showing the values of </a:t>
            </a:r>
            <a:r>
              <a:rPr lang="en-US" altLang="en-US" sz="1600" dirty="0" err="1"/>
              <a:t>cos,sin</a:t>
            </a:r>
            <a:r>
              <a:rPr lang="en-US" altLang="en-US" sz="1600" dirty="0"/>
              <a:t> </a:t>
            </a:r>
          </a:p>
          <a:p>
            <a:pPr eaLnBrk="1" hangingPunct="1">
              <a:lnSpc>
                <a:spcPct val="80000"/>
              </a:lnSpc>
              <a:buFont typeface="Wingdings" panose="05000000000000000000" pitchFamily="2" charset="2"/>
              <a:buNone/>
            </a:pPr>
            <a:r>
              <a:rPr lang="en-US" altLang="en-US" sz="1600" dirty="0"/>
              <a:t>#include &lt;</a:t>
            </a:r>
            <a:r>
              <a:rPr lang="en-US" altLang="en-US" sz="1600" dirty="0" err="1"/>
              <a:t>math.h</a:t>
            </a:r>
            <a:r>
              <a:rPr lang="en-US" altLang="en-US" sz="1600" dirty="0"/>
              <a:t>&gt;</a:t>
            </a:r>
          </a:p>
          <a:p>
            <a:pPr eaLnBrk="1" hangingPunct="1">
              <a:lnSpc>
                <a:spcPct val="80000"/>
              </a:lnSpc>
              <a:buFont typeface="Wingdings" panose="05000000000000000000" pitchFamily="2" charset="2"/>
              <a:buNone/>
            </a:pPr>
            <a:r>
              <a:rPr lang="en-US" altLang="en-US" sz="1600" dirty="0"/>
              <a:t>#include &lt;</a:t>
            </a:r>
            <a:r>
              <a:rPr lang="en-US" altLang="en-US" sz="1600" dirty="0" err="1"/>
              <a:t>stdio.h</a:t>
            </a:r>
            <a:r>
              <a:rPr lang="en-US" altLang="en-US" sz="1600" dirty="0"/>
              <a:t>&gt;</a:t>
            </a:r>
          </a:p>
          <a:p>
            <a:pPr eaLnBrk="1" hangingPunct="1">
              <a:lnSpc>
                <a:spcPct val="80000"/>
              </a:lnSpc>
              <a:buFont typeface="Wingdings" panose="05000000000000000000" pitchFamily="2" charset="2"/>
              <a:buNone/>
            </a:pPr>
            <a:r>
              <a:rPr lang="en-US" altLang="en-US" sz="1600" dirty="0"/>
              <a:t>#include &lt;</a:t>
            </a:r>
            <a:r>
              <a:rPr lang="en-US" altLang="en-US" sz="1600" dirty="0" err="1"/>
              <a:t>stdlib.h</a:t>
            </a:r>
            <a:r>
              <a:rPr lang="en-US" altLang="en-US" sz="1600" dirty="0"/>
              <a:t>&gt;</a:t>
            </a:r>
          </a:p>
          <a:p>
            <a:pPr eaLnBrk="1" hangingPunct="1">
              <a:lnSpc>
                <a:spcPct val="80000"/>
              </a:lnSpc>
              <a:buFont typeface="Wingdings" panose="05000000000000000000" pitchFamily="2" charset="2"/>
              <a:buNone/>
            </a:pPr>
            <a:r>
              <a:rPr lang="en-US" altLang="en-US" sz="1600" dirty="0"/>
              <a:t>void tabulate(double (*f)(double), double first, double last, double </a:t>
            </a:r>
            <a:r>
              <a:rPr lang="en-US" altLang="en-US" sz="1600" dirty="0" err="1"/>
              <a:t>incr</a:t>
            </a:r>
            <a:r>
              <a:rPr lang="en-US" altLang="en-US" sz="1600" dirty="0"/>
              <a:t>);</a:t>
            </a:r>
          </a:p>
          <a:p>
            <a:pPr eaLnBrk="1" hangingPunct="1">
              <a:lnSpc>
                <a:spcPct val="80000"/>
              </a:lnSpc>
              <a:buFont typeface="Wingdings" panose="05000000000000000000" pitchFamily="2" charset="2"/>
              <a:buNone/>
            </a:pPr>
            <a:r>
              <a:rPr lang="en-US" altLang="en-US" sz="1600" dirty="0" err="1"/>
              <a:t>int</a:t>
            </a:r>
            <a:r>
              <a:rPr lang="en-US" altLang="en-US" sz="1600" dirty="0"/>
              <a:t> main(void) {</a:t>
            </a:r>
          </a:p>
          <a:p>
            <a:pPr eaLnBrk="1" hangingPunct="1">
              <a:lnSpc>
                <a:spcPct val="80000"/>
              </a:lnSpc>
              <a:buFont typeface="Wingdings" panose="05000000000000000000" pitchFamily="2" charset="2"/>
              <a:buNone/>
            </a:pPr>
            <a:r>
              <a:rPr lang="en-US" altLang="en-US" sz="1600" dirty="0"/>
              <a:t>		double final, increment, initial;</a:t>
            </a:r>
          </a:p>
          <a:p>
            <a:pPr eaLnBrk="1" hangingPunct="1">
              <a:lnSpc>
                <a:spcPct val="80000"/>
              </a:lnSpc>
              <a:buFont typeface="Wingdings" panose="05000000000000000000" pitchFamily="2" charset="2"/>
              <a:buNone/>
            </a:pPr>
            <a:r>
              <a:rPr lang="en-US" altLang="en-US" sz="1600" dirty="0"/>
              <a:t>		printf (“Enter initial value: “);</a:t>
            </a:r>
          </a:p>
          <a:p>
            <a:pPr eaLnBrk="1" hangingPunct="1">
              <a:lnSpc>
                <a:spcPct val="80000"/>
              </a:lnSpc>
              <a:buFont typeface="Wingdings" panose="05000000000000000000" pitchFamily="2" charset="2"/>
              <a:buNone/>
            </a:pPr>
            <a:r>
              <a:rPr lang="en-US" altLang="en-US" sz="1600" dirty="0"/>
              <a:t>		</a:t>
            </a:r>
            <a:r>
              <a:rPr lang="en-US" altLang="en-US" sz="1600" dirty="0" err="1"/>
              <a:t>scanf</a:t>
            </a:r>
            <a:r>
              <a:rPr lang="en-US" altLang="en-US" sz="1600" dirty="0"/>
              <a:t> (“%lf”, &amp;initial);</a:t>
            </a:r>
          </a:p>
          <a:p>
            <a:pPr eaLnBrk="1" hangingPunct="1">
              <a:lnSpc>
                <a:spcPct val="80000"/>
              </a:lnSpc>
              <a:buFont typeface="Wingdings" panose="05000000000000000000" pitchFamily="2" charset="2"/>
              <a:buNone/>
            </a:pPr>
            <a:r>
              <a:rPr lang="en-US" altLang="en-US" sz="1600" dirty="0"/>
              <a:t>		printf (“Enter final value: “);</a:t>
            </a:r>
          </a:p>
          <a:p>
            <a:pPr eaLnBrk="1" hangingPunct="1">
              <a:lnSpc>
                <a:spcPct val="80000"/>
              </a:lnSpc>
              <a:buFont typeface="Wingdings" panose="05000000000000000000" pitchFamily="2" charset="2"/>
              <a:buNone/>
            </a:pPr>
            <a:r>
              <a:rPr lang="en-US" altLang="en-US" sz="1600" dirty="0"/>
              <a:t>		</a:t>
            </a:r>
            <a:r>
              <a:rPr lang="en-US" altLang="en-US" sz="1600" dirty="0" err="1"/>
              <a:t>scanf</a:t>
            </a:r>
            <a:r>
              <a:rPr lang="en-US" altLang="en-US" sz="1600" dirty="0"/>
              <a:t> (%lf”, &amp;final);</a:t>
            </a:r>
          </a:p>
          <a:p>
            <a:pPr eaLnBrk="1" hangingPunct="1">
              <a:lnSpc>
                <a:spcPct val="80000"/>
              </a:lnSpc>
              <a:buFont typeface="Wingdings" panose="05000000000000000000" pitchFamily="2" charset="2"/>
              <a:buNone/>
            </a:pPr>
            <a:r>
              <a:rPr lang="en-US" altLang="en-US" sz="1600" dirty="0"/>
              <a:t>		printf (“Enter increment : “);</a:t>
            </a:r>
          </a:p>
          <a:p>
            <a:pPr eaLnBrk="1" hangingPunct="1">
              <a:lnSpc>
                <a:spcPct val="80000"/>
              </a:lnSpc>
              <a:buFont typeface="Wingdings" panose="05000000000000000000" pitchFamily="2" charset="2"/>
              <a:buNone/>
            </a:pPr>
            <a:r>
              <a:rPr lang="en-US" altLang="en-US" sz="1600" dirty="0"/>
              <a:t>		</a:t>
            </a:r>
            <a:r>
              <a:rPr lang="en-US" altLang="en-US" sz="1600" dirty="0" err="1"/>
              <a:t>scanf</a:t>
            </a:r>
            <a:r>
              <a:rPr lang="en-US" altLang="en-US" sz="1600" dirty="0"/>
              <a:t> (%lf”, &amp;increment);</a:t>
            </a:r>
          </a:p>
          <a:p>
            <a:pPr eaLnBrk="1" hangingPunct="1">
              <a:lnSpc>
                <a:spcPct val="80000"/>
              </a:lnSpc>
              <a:buFont typeface="Wingdings" panose="05000000000000000000" pitchFamily="2" charset="2"/>
              <a:buNone/>
            </a:pPr>
            <a:r>
              <a:rPr lang="en-US" altLang="en-US" sz="1600" dirty="0"/>
              <a:t>		</a:t>
            </a:r>
            <a:r>
              <a:rPr lang="en-US" altLang="en-US" sz="1600" dirty="0" err="1"/>
              <a:t>printf</a:t>
            </a:r>
            <a:r>
              <a:rPr lang="en-US" altLang="en-US" sz="1600" dirty="0"/>
              <a:t>(“\n    x   cos(x) \n”</a:t>
            </a:r>
          </a:p>
          <a:p>
            <a:pPr eaLnBrk="1" hangingPunct="1">
              <a:lnSpc>
                <a:spcPct val="80000"/>
              </a:lnSpc>
              <a:buFont typeface="Wingdings" panose="05000000000000000000" pitchFamily="2" charset="2"/>
              <a:buNone/>
            </a:pPr>
            <a:r>
              <a:rPr lang="en-US" altLang="en-US" sz="1600" dirty="0"/>
              <a:t>		         “  ----------  -----------\n”);</a:t>
            </a:r>
          </a:p>
          <a:p>
            <a:pPr eaLnBrk="1" hangingPunct="1">
              <a:lnSpc>
                <a:spcPct val="80000"/>
              </a:lnSpc>
              <a:buFont typeface="Wingdings" panose="05000000000000000000" pitchFamily="2" charset="2"/>
              <a:buNone/>
            </a:pPr>
            <a:r>
              <a:rPr lang="en-US" altLang="en-US" sz="1600" dirty="0"/>
              <a:t>		tabulate(cos, </a:t>
            </a:r>
            <a:r>
              <a:rPr lang="en-US" altLang="en-US" sz="1600" dirty="0" err="1"/>
              <a:t>initial,final,increment</a:t>
            </a:r>
            <a:r>
              <a:rPr lang="en-US" altLang="en-US" sz="1600" dirty="0"/>
              <a:t>);</a:t>
            </a:r>
          </a:p>
          <a:p>
            <a:pPr eaLnBrk="1" hangingPunct="1">
              <a:lnSpc>
                <a:spcPct val="80000"/>
              </a:lnSpc>
              <a:buFont typeface="Wingdings" panose="05000000000000000000" pitchFamily="2" charset="2"/>
              <a:buNone/>
            </a:pPr>
            <a:r>
              <a:rPr lang="en-US" altLang="en-US" sz="1600" dirty="0"/>
              <a:t>		</a:t>
            </a:r>
            <a:r>
              <a:rPr lang="en-US" altLang="en-US" sz="1600" dirty="0" err="1"/>
              <a:t>printf</a:t>
            </a:r>
            <a:r>
              <a:rPr lang="en-US" altLang="en-US" sz="1600" dirty="0"/>
              <a:t>(“\n     x    sin (x) \n”</a:t>
            </a:r>
          </a:p>
          <a:p>
            <a:pPr eaLnBrk="1" hangingPunct="1">
              <a:lnSpc>
                <a:spcPct val="80000"/>
              </a:lnSpc>
              <a:buFont typeface="Wingdings" panose="05000000000000000000" pitchFamily="2" charset="2"/>
              <a:buNone/>
            </a:pPr>
            <a:r>
              <a:rPr lang="en-US" altLang="en-US" sz="1600" dirty="0"/>
              <a:t>		“  ----------  -----------\n”);</a:t>
            </a:r>
          </a:p>
          <a:p>
            <a:pPr eaLnBrk="1" hangingPunct="1">
              <a:lnSpc>
                <a:spcPct val="80000"/>
              </a:lnSpc>
              <a:buFont typeface="Wingdings" panose="05000000000000000000" pitchFamily="2" charset="2"/>
              <a:buNone/>
            </a:pPr>
            <a:r>
              <a:rPr lang="en-US" altLang="en-US" sz="1600" dirty="0"/>
              <a:t>		tabulate(sin, </a:t>
            </a:r>
            <a:r>
              <a:rPr lang="en-US" altLang="en-US" sz="1600" dirty="0" err="1"/>
              <a:t>initial,final,increment</a:t>
            </a:r>
            <a:r>
              <a:rPr lang="en-US" altLang="en-US" sz="1600" dirty="0"/>
              <a:t>);</a:t>
            </a:r>
          </a:p>
          <a:p>
            <a:pPr eaLnBrk="1" hangingPunct="1">
              <a:lnSpc>
                <a:spcPct val="80000"/>
              </a:lnSpc>
              <a:buFont typeface="Wingdings" panose="05000000000000000000" pitchFamily="2" charset="2"/>
              <a:buNone/>
            </a:pPr>
            <a:r>
              <a:rPr lang="en-US" altLang="en-US" sz="1600" dirty="0"/>
              <a:t>		return (EXIT_SUCCESS);</a:t>
            </a:r>
          </a:p>
          <a:p>
            <a:pPr eaLnBrk="1" hangingPunct="1">
              <a:lnSpc>
                <a:spcPct val="80000"/>
              </a:lnSpc>
              <a:buFont typeface="Wingdings" panose="05000000000000000000" pitchFamily="2" charset="2"/>
              <a:buNone/>
            </a:pPr>
            <a:r>
              <a:rPr lang="en-US" altLang="en-US" sz="1600" dirty="0"/>
              <a:t>}</a:t>
            </a:r>
          </a:p>
          <a:p>
            <a:pPr eaLnBrk="1" hangingPunct="1">
              <a:lnSpc>
                <a:spcPct val="80000"/>
              </a:lnSpc>
              <a:buFont typeface="Wingdings" panose="05000000000000000000" pitchFamily="2" charset="2"/>
              <a:buNone/>
            </a:pPr>
            <a:r>
              <a:rPr lang="en-US" altLang="en-US" sz="1600" dirty="0"/>
              <a:t>	</a:t>
            </a:r>
          </a:p>
          <a:p>
            <a:pPr eaLnBrk="1" hangingPunct="1">
              <a:lnSpc>
                <a:spcPct val="80000"/>
              </a:lnSpc>
              <a:buFont typeface="Wingdings" panose="05000000000000000000" pitchFamily="2" charset="2"/>
              <a:buNone/>
            </a:pPr>
            <a:endParaRPr lang="en-US" altLang="en-US" sz="1600" dirty="0"/>
          </a:p>
        </p:txBody>
      </p:sp>
      <p:sp>
        <p:nvSpPr>
          <p:cNvPr id="2" name="TextBox 1"/>
          <p:cNvSpPr txBox="1"/>
          <p:nvPr/>
        </p:nvSpPr>
        <p:spPr>
          <a:xfrm>
            <a:off x="5048646" y="3389481"/>
            <a:ext cx="3504870" cy="1015663"/>
          </a:xfrm>
          <a:prstGeom prst="rect">
            <a:avLst/>
          </a:prstGeom>
          <a:ln w="57150">
            <a:solidFill>
              <a:srgbClr val="FF000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t>The </a:t>
            </a:r>
            <a:r>
              <a:rPr lang="en-US" sz="2000" b="1" dirty="0"/>
              <a:t>main</a:t>
            </a:r>
            <a:r>
              <a:rPr lang="en-US" sz="2000" dirty="0"/>
              <a:t> function in little print.</a:t>
            </a:r>
          </a:p>
          <a:p>
            <a:r>
              <a:rPr lang="en-US" sz="2000" dirty="0"/>
              <a:t>Bigger print used in following</a:t>
            </a:r>
          </a:p>
          <a:p>
            <a:r>
              <a:rPr lang="en-US" sz="2000" dirty="0"/>
              <a:t>slides.</a:t>
            </a:r>
          </a:p>
        </p:txBody>
      </p:sp>
      <p:sp>
        <p:nvSpPr>
          <p:cNvPr id="4" name="Slide Number Placeholder 3"/>
          <p:cNvSpPr>
            <a:spLocks noGrp="1"/>
          </p:cNvSpPr>
          <p:nvPr>
            <p:ph type="sldNum" sz="quarter" idx="12"/>
          </p:nvPr>
        </p:nvSpPr>
        <p:spPr/>
        <p:txBody>
          <a:bodyPr/>
          <a:lstStyle/>
          <a:p>
            <a:pPr>
              <a:defRPr/>
            </a:pPr>
            <a:fld id="{F5DCEDD8-1030-4EF4-9295-95F7731C42F9}" type="slidenum">
              <a:rPr lang="en-US" altLang="en-US" smtClean="0"/>
              <a:pPr>
                <a:defRPr/>
              </a:pPr>
              <a:t>16</a:t>
            </a:fld>
            <a:endParaRPr lang="en-US" altLang="en-US" dirty="0"/>
          </a:p>
        </p:txBody>
      </p:sp>
    </p:spTree>
    <p:extLst>
      <p:ext uri="{BB962C8B-B14F-4D97-AF65-F5344CB8AC3E}">
        <p14:creationId xmlns:p14="http://schemas.microsoft.com/office/powerpoint/2010/main" val="91663566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6"/>
          <p:cNvSpPr>
            <a:spLocks noGrp="1" noChangeArrowheads="1"/>
          </p:cNvSpPr>
          <p:nvPr>
            <p:ph type="title"/>
          </p:nvPr>
        </p:nvSpPr>
        <p:spPr>
          <a:xfrm>
            <a:off x="546100" y="-720725"/>
            <a:ext cx="8078788" cy="1657350"/>
          </a:xfrm>
        </p:spPr>
        <p:txBody>
          <a:bodyPr/>
          <a:lstStyle/>
          <a:p>
            <a:pPr eaLnBrk="1" hangingPunct="1">
              <a:defRPr/>
            </a:pPr>
            <a:br>
              <a:rPr lang="en-US" altLang="en-US" dirty="0"/>
            </a:br>
            <a:r>
              <a:rPr lang="en-US" altLang="en-US" sz="3600" dirty="0"/>
              <a:t>Example Trigonometric Functions (1 of 4)</a:t>
            </a:r>
            <a:endParaRPr lang="en-US" altLang="en-US" dirty="0"/>
          </a:p>
        </p:txBody>
      </p:sp>
      <p:sp>
        <p:nvSpPr>
          <p:cNvPr id="28675" name="Rectangle 9"/>
          <p:cNvSpPr>
            <a:spLocks noGrp="1" noChangeArrowheads="1"/>
          </p:cNvSpPr>
          <p:nvPr>
            <p:ph type="body" idx="1"/>
          </p:nvPr>
        </p:nvSpPr>
        <p:spPr>
          <a:xfrm>
            <a:off x="685800" y="1143000"/>
            <a:ext cx="8458200" cy="5029200"/>
          </a:xfrm>
        </p:spPr>
        <p:txBody>
          <a:bodyPr/>
          <a:lstStyle/>
          <a:p>
            <a:pPr eaLnBrk="1" hangingPunct="1">
              <a:lnSpc>
                <a:spcPct val="80000"/>
              </a:lnSpc>
              <a:buFont typeface="Wingdings" panose="05000000000000000000" pitchFamily="2" charset="2"/>
              <a:buNone/>
            </a:pPr>
            <a:r>
              <a:rPr lang="en-US" altLang="en-US" sz="2800" dirty="0"/>
              <a:t>// prints tables showing the values of cos, sin </a:t>
            </a:r>
          </a:p>
          <a:p>
            <a:pPr eaLnBrk="1" hangingPunct="1">
              <a:lnSpc>
                <a:spcPct val="80000"/>
              </a:lnSpc>
              <a:buFont typeface="Wingdings" panose="05000000000000000000" pitchFamily="2" charset="2"/>
              <a:buNone/>
            </a:pPr>
            <a:endParaRPr lang="en-US" altLang="en-US" sz="1600" dirty="0"/>
          </a:p>
          <a:p>
            <a:pPr eaLnBrk="1" hangingPunct="1">
              <a:lnSpc>
                <a:spcPct val="80000"/>
              </a:lnSpc>
              <a:buFont typeface="Wingdings" panose="05000000000000000000" pitchFamily="2" charset="2"/>
              <a:buNone/>
            </a:pPr>
            <a:r>
              <a:rPr lang="en-US" altLang="en-US" sz="2800" dirty="0"/>
              <a:t>#include &lt;</a:t>
            </a:r>
            <a:r>
              <a:rPr lang="en-US" altLang="en-US" sz="2800" dirty="0" err="1"/>
              <a:t>math.h</a:t>
            </a:r>
            <a:r>
              <a:rPr lang="en-US" altLang="en-US" sz="2800" dirty="0"/>
              <a:t>&gt;</a:t>
            </a:r>
          </a:p>
          <a:p>
            <a:pPr eaLnBrk="1" hangingPunct="1">
              <a:lnSpc>
                <a:spcPct val="80000"/>
              </a:lnSpc>
              <a:buFont typeface="Wingdings" panose="05000000000000000000" pitchFamily="2" charset="2"/>
              <a:buNone/>
            </a:pPr>
            <a:r>
              <a:rPr lang="en-US" altLang="en-US" sz="2800" dirty="0"/>
              <a:t>#include &lt;</a:t>
            </a:r>
            <a:r>
              <a:rPr lang="en-US" altLang="en-US" sz="2800" dirty="0" err="1"/>
              <a:t>stdio.h</a:t>
            </a:r>
            <a:r>
              <a:rPr lang="en-US" altLang="en-US" sz="2800" dirty="0"/>
              <a:t>&gt;</a:t>
            </a:r>
          </a:p>
          <a:p>
            <a:pPr eaLnBrk="1" hangingPunct="1">
              <a:lnSpc>
                <a:spcPct val="80000"/>
              </a:lnSpc>
              <a:buFont typeface="Wingdings" panose="05000000000000000000" pitchFamily="2" charset="2"/>
              <a:buNone/>
            </a:pPr>
            <a:r>
              <a:rPr lang="en-US" altLang="en-US" sz="2800" dirty="0"/>
              <a:t>#include &lt;</a:t>
            </a:r>
            <a:r>
              <a:rPr lang="en-US" altLang="en-US" sz="2800" dirty="0" err="1"/>
              <a:t>stdlib.h</a:t>
            </a:r>
            <a:r>
              <a:rPr lang="en-US" altLang="en-US" sz="2800" dirty="0"/>
              <a:t>&gt;</a:t>
            </a:r>
          </a:p>
          <a:p>
            <a:pPr eaLnBrk="1" hangingPunct="1">
              <a:lnSpc>
                <a:spcPct val="80000"/>
              </a:lnSpc>
              <a:buFont typeface="Wingdings" panose="05000000000000000000" pitchFamily="2" charset="2"/>
              <a:buNone/>
            </a:pPr>
            <a:endParaRPr lang="en-US" altLang="en-US" sz="1600" dirty="0"/>
          </a:p>
          <a:p>
            <a:pPr eaLnBrk="1" hangingPunct="1">
              <a:lnSpc>
                <a:spcPct val="80000"/>
              </a:lnSpc>
              <a:buFont typeface="Wingdings" panose="05000000000000000000" pitchFamily="2" charset="2"/>
              <a:buNone/>
            </a:pPr>
            <a:r>
              <a:rPr lang="en-US" altLang="en-US" sz="2800" dirty="0"/>
              <a:t>void tabulate(double (*f)(double), double first, </a:t>
            </a:r>
          </a:p>
          <a:p>
            <a:pPr eaLnBrk="1" hangingPunct="1">
              <a:lnSpc>
                <a:spcPct val="80000"/>
              </a:lnSpc>
              <a:buFont typeface="Wingdings" panose="05000000000000000000" pitchFamily="2" charset="2"/>
              <a:buNone/>
            </a:pPr>
            <a:r>
              <a:rPr lang="en-US" altLang="en-US" sz="2800" dirty="0"/>
              <a:t>                         double last, double </a:t>
            </a:r>
            <a:r>
              <a:rPr lang="en-US" altLang="en-US" sz="2800" dirty="0" err="1"/>
              <a:t>incr</a:t>
            </a:r>
            <a:r>
              <a:rPr lang="en-US" altLang="en-US" sz="2800"/>
              <a:t>);</a:t>
            </a:r>
          </a:p>
          <a:p>
            <a:pPr eaLnBrk="1" hangingPunct="1">
              <a:lnSpc>
                <a:spcPct val="80000"/>
              </a:lnSpc>
              <a:buFont typeface="Wingdings" panose="05000000000000000000" pitchFamily="2" charset="2"/>
              <a:buNone/>
            </a:pPr>
            <a:endParaRPr lang="en-US" altLang="en-US" sz="2800" dirty="0"/>
          </a:p>
          <a:p>
            <a:pPr eaLnBrk="1" hangingPunct="1">
              <a:lnSpc>
                <a:spcPct val="80000"/>
              </a:lnSpc>
              <a:buFont typeface="Wingdings" panose="05000000000000000000" pitchFamily="2" charset="2"/>
              <a:buNone/>
            </a:pPr>
            <a:r>
              <a:rPr lang="en-US" altLang="en-US" sz="2800" dirty="0" err="1"/>
              <a:t>int</a:t>
            </a:r>
            <a:r>
              <a:rPr lang="en-US" altLang="en-US" sz="2800" dirty="0"/>
              <a:t> main(void)</a:t>
            </a:r>
          </a:p>
          <a:p>
            <a:pPr eaLnBrk="1" hangingPunct="1">
              <a:lnSpc>
                <a:spcPct val="80000"/>
              </a:lnSpc>
              <a:buFont typeface="Wingdings" panose="05000000000000000000" pitchFamily="2" charset="2"/>
              <a:buNone/>
            </a:pPr>
            <a:endParaRPr lang="en-US" altLang="en-US" sz="2400" dirty="0"/>
          </a:p>
        </p:txBody>
      </p:sp>
      <p:sp>
        <p:nvSpPr>
          <p:cNvPr id="3" name="Slide Number Placeholder 2"/>
          <p:cNvSpPr>
            <a:spLocks noGrp="1"/>
          </p:cNvSpPr>
          <p:nvPr>
            <p:ph type="sldNum" sz="quarter" idx="12"/>
          </p:nvPr>
        </p:nvSpPr>
        <p:spPr/>
        <p:txBody>
          <a:bodyPr/>
          <a:lstStyle/>
          <a:p>
            <a:pPr>
              <a:defRPr/>
            </a:pPr>
            <a:fld id="{F5DCEDD8-1030-4EF4-9295-95F7731C42F9}" type="slidenum">
              <a:rPr lang="en-US" altLang="en-US" smtClean="0"/>
              <a:pPr>
                <a:defRPr/>
              </a:pPr>
              <a:t>17</a:t>
            </a:fld>
            <a:endParaRPr lang="en-US" altLang="en-US" dirty="0"/>
          </a:p>
        </p:txBody>
      </p:sp>
    </p:spTree>
    <p:extLst>
      <p:ext uri="{BB962C8B-B14F-4D97-AF65-F5344CB8AC3E}">
        <p14:creationId xmlns:p14="http://schemas.microsoft.com/office/powerpoint/2010/main" val="408387992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6"/>
          <p:cNvSpPr>
            <a:spLocks noGrp="1" noChangeArrowheads="1"/>
          </p:cNvSpPr>
          <p:nvPr>
            <p:ph type="title"/>
          </p:nvPr>
        </p:nvSpPr>
        <p:spPr>
          <a:xfrm>
            <a:off x="546100" y="-720725"/>
            <a:ext cx="8078788" cy="1657350"/>
          </a:xfrm>
        </p:spPr>
        <p:txBody>
          <a:bodyPr/>
          <a:lstStyle/>
          <a:p>
            <a:pPr eaLnBrk="1" hangingPunct="1">
              <a:defRPr/>
            </a:pPr>
            <a:br>
              <a:rPr lang="en-US" altLang="en-US" dirty="0"/>
            </a:br>
            <a:r>
              <a:rPr lang="en-US" altLang="en-US" sz="3600" dirty="0"/>
              <a:t>Example Trigonometric Functions (2 of 4)</a:t>
            </a:r>
            <a:endParaRPr lang="en-US" altLang="en-US" dirty="0"/>
          </a:p>
        </p:txBody>
      </p:sp>
      <p:sp>
        <p:nvSpPr>
          <p:cNvPr id="28675" name="Rectangle 9"/>
          <p:cNvSpPr>
            <a:spLocks noGrp="1" noChangeArrowheads="1"/>
          </p:cNvSpPr>
          <p:nvPr>
            <p:ph type="body" idx="1"/>
          </p:nvPr>
        </p:nvSpPr>
        <p:spPr>
          <a:xfrm>
            <a:off x="685800" y="936625"/>
            <a:ext cx="8064500" cy="6248400"/>
          </a:xfrm>
        </p:spPr>
        <p:txBody>
          <a:bodyPr/>
          <a:lstStyle/>
          <a:p>
            <a:pPr eaLnBrk="1" hangingPunct="1">
              <a:lnSpc>
                <a:spcPct val="80000"/>
              </a:lnSpc>
              <a:buFont typeface="Wingdings" panose="05000000000000000000" pitchFamily="2" charset="2"/>
              <a:buNone/>
            </a:pPr>
            <a:r>
              <a:rPr lang="en-US" altLang="en-US" sz="2800" dirty="0" err="1"/>
              <a:t>int</a:t>
            </a:r>
            <a:r>
              <a:rPr lang="en-US" altLang="en-US" sz="2800" dirty="0"/>
              <a:t> main(void)</a:t>
            </a:r>
          </a:p>
          <a:p>
            <a:pPr eaLnBrk="1" hangingPunct="1">
              <a:lnSpc>
                <a:spcPct val="80000"/>
              </a:lnSpc>
              <a:buFont typeface="Wingdings" panose="05000000000000000000" pitchFamily="2" charset="2"/>
              <a:buNone/>
            </a:pPr>
            <a:r>
              <a:rPr lang="en-US" altLang="en-US" sz="2800" dirty="0"/>
              <a:t>{</a:t>
            </a:r>
          </a:p>
          <a:p>
            <a:pPr eaLnBrk="1" hangingPunct="1">
              <a:lnSpc>
                <a:spcPct val="80000"/>
              </a:lnSpc>
              <a:buFont typeface="Wingdings" panose="05000000000000000000" pitchFamily="2" charset="2"/>
              <a:buNone/>
            </a:pPr>
            <a:r>
              <a:rPr lang="en-US" altLang="en-US" sz="2800" dirty="0"/>
              <a:t>		double final, increment, initial;</a:t>
            </a:r>
          </a:p>
          <a:p>
            <a:pPr eaLnBrk="1" hangingPunct="1">
              <a:lnSpc>
                <a:spcPct val="80000"/>
              </a:lnSpc>
              <a:buFont typeface="Wingdings" panose="05000000000000000000" pitchFamily="2" charset="2"/>
              <a:buNone/>
            </a:pPr>
            <a:r>
              <a:rPr lang="en-US" altLang="en-US" sz="2800" dirty="0"/>
              <a:t>	         // Enter the data at the keyboard</a:t>
            </a:r>
          </a:p>
          <a:p>
            <a:pPr eaLnBrk="1" hangingPunct="1">
              <a:lnSpc>
                <a:spcPct val="80000"/>
              </a:lnSpc>
              <a:buFont typeface="Wingdings" panose="05000000000000000000" pitchFamily="2" charset="2"/>
              <a:buNone/>
            </a:pPr>
            <a:r>
              <a:rPr lang="en-US" altLang="en-US" sz="2800" dirty="0"/>
              <a:t>		printf (“Enter initial value: “);</a:t>
            </a:r>
          </a:p>
          <a:p>
            <a:pPr eaLnBrk="1" hangingPunct="1">
              <a:lnSpc>
                <a:spcPct val="80000"/>
              </a:lnSpc>
              <a:buFont typeface="Wingdings" panose="05000000000000000000" pitchFamily="2" charset="2"/>
              <a:buNone/>
            </a:pPr>
            <a:r>
              <a:rPr lang="en-US" altLang="en-US" sz="2800" dirty="0"/>
              <a:t>		</a:t>
            </a:r>
            <a:r>
              <a:rPr lang="en-US" altLang="en-US" sz="2800" dirty="0" err="1"/>
              <a:t>scanf</a:t>
            </a:r>
            <a:r>
              <a:rPr lang="en-US" altLang="en-US" sz="2800" dirty="0"/>
              <a:t> (“%lf”, &amp;initial);</a:t>
            </a:r>
          </a:p>
          <a:p>
            <a:pPr eaLnBrk="1" hangingPunct="1">
              <a:lnSpc>
                <a:spcPct val="80000"/>
              </a:lnSpc>
              <a:buFont typeface="Wingdings" panose="05000000000000000000" pitchFamily="2" charset="2"/>
              <a:buNone/>
            </a:pPr>
            <a:r>
              <a:rPr lang="en-US" altLang="en-US" sz="2800" dirty="0"/>
              <a:t>		printf (“Enter final value: “);</a:t>
            </a:r>
          </a:p>
          <a:p>
            <a:pPr eaLnBrk="1" hangingPunct="1">
              <a:lnSpc>
                <a:spcPct val="80000"/>
              </a:lnSpc>
              <a:buFont typeface="Wingdings" panose="05000000000000000000" pitchFamily="2" charset="2"/>
              <a:buNone/>
            </a:pPr>
            <a:r>
              <a:rPr lang="en-US" altLang="en-US" sz="2800" dirty="0"/>
              <a:t>		</a:t>
            </a:r>
            <a:r>
              <a:rPr lang="en-US" altLang="en-US" sz="2800" dirty="0" err="1"/>
              <a:t>scanf</a:t>
            </a:r>
            <a:r>
              <a:rPr lang="en-US" altLang="en-US" sz="2800" dirty="0"/>
              <a:t> (%lf”, &amp;final);</a:t>
            </a:r>
          </a:p>
          <a:p>
            <a:pPr eaLnBrk="1" hangingPunct="1">
              <a:lnSpc>
                <a:spcPct val="80000"/>
              </a:lnSpc>
              <a:buFont typeface="Wingdings" panose="05000000000000000000" pitchFamily="2" charset="2"/>
              <a:buNone/>
            </a:pPr>
            <a:r>
              <a:rPr lang="en-US" altLang="en-US" sz="2800" dirty="0"/>
              <a:t>		printf (“Enter increment : “);</a:t>
            </a:r>
          </a:p>
          <a:p>
            <a:pPr eaLnBrk="1" hangingPunct="1">
              <a:lnSpc>
                <a:spcPct val="80000"/>
              </a:lnSpc>
              <a:buFont typeface="Wingdings" panose="05000000000000000000" pitchFamily="2" charset="2"/>
              <a:buNone/>
            </a:pPr>
            <a:r>
              <a:rPr lang="en-US" altLang="en-US" sz="2800" dirty="0"/>
              <a:t>		</a:t>
            </a:r>
            <a:r>
              <a:rPr lang="en-US" altLang="en-US" sz="2800" dirty="0" err="1"/>
              <a:t>scanf</a:t>
            </a:r>
            <a:r>
              <a:rPr lang="en-US" altLang="en-US" sz="2800" dirty="0"/>
              <a:t> (%lf”, &amp;increment);</a:t>
            </a:r>
          </a:p>
          <a:p>
            <a:pPr eaLnBrk="1" hangingPunct="1">
              <a:lnSpc>
                <a:spcPct val="80000"/>
              </a:lnSpc>
              <a:buFont typeface="Wingdings" panose="05000000000000000000" pitchFamily="2" charset="2"/>
              <a:buNone/>
            </a:pPr>
            <a:r>
              <a:rPr lang="en-US" altLang="en-US" sz="2800" dirty="0"/>
              <a:t>		</a:t>
            </a:r>
          </a:p>
        </p:txBody>
      </p:sp>
      <p:sp>
        <p:nvSpPr>
          <p:cNvPr id="3" name="Slide Number Placeholder 2"/>
          <p:cNvSpPr>
            <a:spLocks noGrp="1"/>
          </p:cNvSpPr>
          <p:nvPr>
            <p:ph type="sldNum" sz="quarter" idx="12"/>
          </p:nvPr>
        </p:nvSpPr>
        <p:spPr/>
        <p:txBody>
          <a:bodyPr/>
          <a:lstStyle/>
          <a:p>
            <a:pPr>
              <a:defRPr/>
            </a:pPr>
            <a:fld id="{F5DCEDD8-1030-4EF4-9295-95F7731C42F9}" type="slidenum">
              <a:rPr lang="en-US" altLang="en-US" smtClean="0"/>
              <a:pPr>
                <a:defRPr/>
              </a:pPr>
              <a:t>18</a:t>
            </a:fld>
            <a:endParaRPr lang="en-US" altLang="en-US" dirty="0"/>
          </a:p>
        </p:txBody>
      </p:sp>
    </p:spTree>
    <p:extLst>
      <p:ext uri="{BB962C8B-B14F-4D97-AF65-F5344CB8AC3E}">
        <p14:creationId xmlns:p14="http://schemas.microsoft.com/office/powerpoint/2010/main" val="248522338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6"/>
          <p:cNvSpPr>
            <a:spLocks noGrp="1" noChangeArrowheads="1"/>
          </p:cNvSpPr>
          <p:nvPr>
            <p:ph type="title"/>
          </p:nvPr>
        </p:nvSpPr>
        <p:spPr>
          <a:xfrm>
            <a:off x="546100" y="-720725"/>
            <a:ext cx="8078788" cy="1657350"/>
          </a:xfrm>
        </p:spPr>
        <p:txBody>
          <a:bodyPr/>
          <a:lstStyle/>
          <a:p>
            <a:pPr eaLnBrk="1" hangingPunct="1">
              <a:defRPr/>
            </a:pPr>
            <a:br>
              <a:rPr lang="en-US" altLang="en-US" dirty="0"/>
            </a:br>
            <a:r>
              <a:rPr lang="en-US" altLang="en-US" sz="3600" dirty="0"/>
              <a:t>Example Trigonometric Functions (3 of 4)</a:t>
            </a:r>
            <a:endParaRPr lang="en-US" altLang="en-US" dirty="0"/>
          </a:p>
        </p:txBody>
      </p:sp>
      <p:sp>
        <p:nvSpPr>
          <p:cNvPr id="28675" name="Rectangle 9"/>
          <p:cNvSpPr>
            <a:spLocks noGrp="1" noChangeArrowheads="1"/>
          </p:cNvSpPr>
          <p:nvPr>
            <p:ph type="body" idx="1"/>
          </p:nvPr>
        </p:nvSpPr>
        <p:spPr>
          <a:xfrm>
            <a:off x="546100" y="1447800"/>
            <a:ext cx="8064500" cy="6248400"/>
          </a:xfrm>
        </p:spPr>
        <p:txBody>
          <a:bodyPr/>
          <a:lstStyle/>
          <a:p>
            <a:pPr eaLnBrk="1" hangingPunct="1">
              <a:lnSpc>
                <a:spcPct val="80000"/>
              </a:lnSpc>
              <a:buFont typeface="Wingdings" panose="05000000000000000000" pitchFamily="2" charset="2"/>
              <a:buNone/>
            </a:pPr>
            <a:r>
              <a:rPr lang="en-US" altLang="en-US" sz="2800" dirty="0"/>
              <a:t>               // Print the headers and call tabulate</a:t>
            </a:r>
          </a:p>
          <a:p>
            <a:pPr eaLnBrk="1" hangingPunct="1">
              <a:lnSpc>
                <a:spcPct val="80000"/>
              </a:lnSpc>
              <a:buFont typeface="Wingdings" panose="05000000000000000000" pitchFamily="2" charset="2"/>
              <a:buNone/>
            </a:pPr>
            <a:r>
              <a:rPr lang="en-US" altLang="en-US" sz="2800" dirty="0"/>
              <a:t>		printf(“\n    x   cos(x) \n”</a:t>
            </a:r>
          </a:p>
          <a:p>
            <a:pPr eaLnBrk="1" hangingPunct="1">
              <a:lnSpc>
                <a:spcPct val="80000"/>
              </a:lnSpc>
              <a:buFont typeface="Wingdings" panose="05000000000000000000" pitchFamily="2" charset="2"/>
              <a:buNone/>
            </a:pPr>
            <a:r>
              <a:rPr lang="en-US" altLang="en-US" sz="2800" dirty="0"/>
              <a:t>		         “  ----------  -----------\n”);</a:t>
            </a:r>
          </a:p>
          <a:p>
            <a:pPr eaLnBrk="1" hangingPunct="1">
              <a:lnSpc>
                <a:spcPct val="80000"/>
              </a:lnSpc>
              <a:buFont typeface="Wingdings" panose="05000000000000000000" pitchFamily="2" charset="2"/>
              <a:buNone/>
            </a:pPr>
            <a:r>
              <a:rPr lang="en-US" altLang="en-US" sz="2800" dirty="0"/>
              <a:t>		tabulate(cos, </a:t>
            </a:r>
            <a:r>
              <a:rPr lang="en-US" altLang="en-US" sz="2800" dirty="0" err="1"/>
              <a:t>initial,final,increment</a:t>
            </a:r>
            <a:r>
              <a:rPr lang="en-US" altLang="en-US" sz="2800" dirty="0"/>
              <a:t>);</a:t>
            </a:r>
          </a:p>
          <a:p>
            <a:pPr eaLnBrk="1" hangingPunct="1">
              <a:lnSpc>
                <a:spcPct val="80000"/>
              </a:lnSpc>
              <a:buFont typeface="Wingdings" panose="05000000000000000000" pitchFamily="2" charset="2"/>
              <a:buNone/>
            </a:pPr>
            <a:endParaRPr lang="en-US" altLang="en-US" sz="2400" dirty="0"/>
          </a:p>
          <a:p>
            <a:pPr eaLnBrk="1" hangingPunct="1">
              <a:lnSpc>
                <a:spcPct val="80000"/>
              </a:lnSpc>
              <a:buFont typeface="Wingdings" panose="05000000000000000000" pitchFamily="2" charset="2"/>
              <a:buNone/>
            </a:pPr>
            <a:r>
              <a:rPr lang="en-US" altLang="en-US" sz="2800" dirty="0"/>
              <a:t>		printf(“\n     x    sin (x) \n”</a:t>
            </a:r>
          </a:p>
          <a:p>
            <a:pPr eaLnBrk="1" hangingPunct="1">
              <a:lnSpc>
                <a:spcPct val="80000"/>
              </a:lnSpc>
              <a:buFont typeface="Wingdings" panose="05000000000000000000" pitchFamily="2" charset="2"/>
              <a:buNone/>
            </a:pPr>
            <a:r>
              <a:rPr lang="en-US" altLang="en-US" sz="2800" dirty="0"/>
              <a:t>		“  ----------  -----------\n”);</a:t>
            </a:r>
          </a:p>
          <a:p>
            <a:pPr eaLnBrk="1" hangingPunct="1">
              <a:lnSpc>
                <a:spcPct val="80000"/>
              </a:lnSpc>
              <a:buFont typeface="Wingdings" panose="05000000000000000000" pitchFamily="2" charset="2"/>
              <a:buNone/>
            </a:pPr>
            <a:r>
              <a:rPr lang="en-US" altLang="en-US" sz="2800" dirty="0"/>
              <a:t>		tabulate(sin, </a:t>
            </a:r>
            <a:r>
              <a:rPr lang="en-US" altLang="en-US" sz="2800" dirty="0" err="1"/>
              <a:t>initial,final,increment</a:t>
            </a:r>
            <a:r>
              <a:rPr lang="en-US" altLang="en-US" sz="2800" dirty="0"/>
              <a:t>);</a:t>
            </a:r>
          </a:p>
          <a:p>
            <a:pPr eaLnBrk="1" hangingPunct="1">
              <a:lnSpc>
                <a:spcPct val="80000"/>
              </a:lnSpc>
              <a:buFont typeface="Wingdings" panose="05000000000000000000" pitchFamily="2" charset="2"/>
              <a:buNone/>
            </a:pPr>
            <a:r>
              <a:rPr lang="en-US" altLang="en-US" sz="2800" dirty="0"/>
              <a:t>		return (EXIT_SUCCESS);</a:t>
            </a:r>
          </a:p>
          <a:p>
            <a:pPr eaLnBrk="1" hangingPunct="1">
              <a:lnSpc>
                <a:spcPct val="80000"/>
              </a:lnSpc>
              <a:buFont typeface="Wingdings" panose="05000000000000000000" pitchFamily="2" charset="2"/>
              <a:buNone/>
            </a:pPr>
            <a:r>
              <a:rPr lang="en-US" altLang="en-US" sz="2800" dirty="0"/>
              <a:t>}</a:t>
            </a:r>
          </a:p>
          <a:p>
            <a:pPr eaLnBrk="1" hangingPunct="1">
              <a:lnSpc>
                <a:spcPct val="80000"/>
              </a:lnSpc>
              <a:buFont typeface="Wingdings" panose="05000000000000000000" pitchFamily="2" charset="2"/>
              <a:buNone/>
            </a:pPr>
            <a:r>
              <a:rPr lang="en-US" altLang="en-US" sz="2800" dirty="0"/>
              <a:t>	</a:t>
            </a:r>
          </a:p>
          <a:p>
            <a:pPr eaLnBrk="1" hangingPunct="1">
              <a:lnSpc>
                <a:spcPct val="80000"/>
              </a:lnSpc>
              <a:buFont typeface="Wingdings" panose="05000000000000000000" pitchFamily="2" charset="2"/>
              <a:buNone/>
            </a:pPr>
            <a:endParaRPr lang="en-US" altLang="en-US" sz="2800" dirty="0"/>
          </a:p>
        </p:txBody>
      </p:sp>
      <p:sp>
        <p:nvSpPr>
          <p:cNvPr id="3" name="Slide Number Placeholder 2"/>
          <p:cNvSpPr>
            <a:spLocks noGrp="1"/>
          </p:cNvSpPr>
          <p:nvPr>
            <p:ph type="sldNum" sz="quarter" idx="12"/>
          </p:nvPr>
        </p:nvSpPr>
        <p:spPr/>
        <p:txBody>
          <a:bodyPr/>
          <a:lstStyle/>
          <a:p>
            <a:pPr>
              <a:defRPr/>
            </a:pPr>
            <a:fld id="{F5DCEDD8-1030-4EF4-9295-95F7731C42F9}" type="slidenum">
              <a:rPr lang="en-US" altLang="en-US" smtClean="0"/>
              <a:pPr>
                <a:defRPr/>
              </a:pPr>
              <a:t>19</a:t>
            </a:fld>
            <a:endParaRPr lang="en-US" altLang="en-US" dirty="0"/>
          </a:p>
        </p:txBody>
      </p:sp>
    </p:spTree>
    <p:extLst>
      <p:ext uri="{BB962C8B-B14F-4D97-AF65-F5344CB8AC3E}">
        <p14:creationId xmlns:p14="http://schemas.microsoft.com/office/powerpoint/2010/main" val="137606397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652" y="0"/>
            <a:ext cx="7886700" cy="1325563"/>
          </a:xfrm>
        </p:spPr>
        <p:txBody>
          <a:bodyPr/>
          <a:lstStyle/>
          <a:p>
            <a:r>
              <a:rPr lang="en-US" dirty="0"/>
              <a:t> exec Commands    </a:t>
            </a:r>
          </a:p>
        </p:txBody>
      </p:sp>
      <p:sp>
        <p:nvSpPr>
          <p:cNvPr id="3" name="Content Placeholder 2"/>
          <p:cNvSpPr>
            <a:spLocks noGrp="1"/>
          </p:cNvSpPr>
          <p:nvPr>
            <p:ph idx="1"/>
          </p:nvPr>
        </p:nvSpPr>
        <p:spPr>
          <a:xfrm>
            <a:off x="838200" y="1325563"/>
            <a:ext cx="7886700" cy="5395913"/>
          </a:xfrm>
        </p:spPr>
        <p:txBody>
          <a:bodyPr/>
          <a:lstStyle/>
          <a:p>
            <a:r>
              <a:rPr lang="en-US" sz="2800" dirty="0"/>
              <a:t>exec() = a generic name</a:t>
            </a:r>
          </a:p>
          <a:p>
            <a:endParaRPr lang="en-US" sz="1200" dirty="0"/>
          </a:p>
          <a:p>
            <a:r>
              <a:rPr lang="en-US" sz="2800" b="1" dirty="0" err="1"/>
              <a:t>execve</a:t>
            </a:r>
            <a:r>
              <a:rPr lang="en-US" sz="2800" dirty="0"/>
              <a:t>(</a:t>
            </a:r>
            <a:r>
              <a:rPr lang="en-US" sz="2800" i="1" dirty="0"/>
              <a:t>pathname, </a:t>
            </a:r>
            <a:r>
              <a:rPr lang="en-US" sz="2800" i="1" dirty="0" err="1"/>
              <a:t>argv</a:t>
            </a:r>
            <a:r>
              <a:rPr lang="en-US" sz="2800" i="1" dirty="0"/>
              <a:t>, </a:t>
            </a:r>
            <a:r>
              <a:rPr lang="en-US" sz="2800" i="1" dirty="0" err="1"/>
              <a:t>envp</a:t>
            </a:r>
            <a:r>
              <a:rPr lang="en-US" sz="2800" dirty="0"/>
              <a:t>)                      </a:t>
            </a:r>
            <a:r>
              <a:rPr lang="en-US" sz="2400" dirty="0"/>
              <a:t>(LPI p.514)</a:t>
            </a:r>
          </a:p>
          <a:p>
            <a:pPr marL="0" indent="0">
              <a:buNone/>
            </a:pPr>
            <a:r>
              <a:rPr lang="en-US" sz="2800" dirty="0"/>
              <a:t> 	loads a new program and environment  </a:t>
            </a:r>
          </a:p>
          <a:p>
            <a:pPr marL="0" indent="0">
              <a:buNone/>
            </a:pPr>
            <a:r>
              <a:rPr lang="en-US" sz="2800" dirty="0"/>
              <a:t>        into the process’s memory</a:t>
            </a:r>
          </a:p>
          <a:p>
            <a:r>
              <a:rPr lang="en-US" sz="2800" b="1" dirty="0" err="1"/>
              <a:t>execvp</a:t>
            </a:r>
            <a:r>
              <a:rPr lang="en-US" sz="2800" dirty="0"/>
              <a:t>(</a:t>
            </a:r>
            <a:r>
              <a:rPr lang="en-US" sz="2800" i="1" dirty="0"/>
              <a:t>filename, </a:t>
            </a:r>
            <a:r>
              <a:rPr lang="en-US" sz="2800" i="1" dirty="0" err="1"/>
              <a:t>argv</a:t>
            </a:r>
            <a:r>
              <a:rPr lang="en-US" sz="2800" i="1" dirty="0"/>
              <a:t>[] </a:t>
            </a:r>
            <a:r>
              <a:rPr lang="en-US" sz="2800" dirty="0"/>
              <a:t>) 		</a:t>
            </a:r>
          </a:p>
          <a:p>
            <a:r>
              <a:rPr lang="en-US" sz="2800" dirty="0" err="1"/>
              <a:t>execlp</a:t>
            </a:r>
            <a:r>
              <a:rPr lang="en-US" sz="2800" i="1" dirty="0"/>
              <a:t>(filename, </a:t>
            </a:r>
            <a:r>
              <a:rPr lang="en-US" sz="2800" i="1" dirty="0" err="1"/>
              <a:t>arg</a:t>
            </a:r>
            <a:r>
              <a:rPr lang="en-US" sz="2800" i="1" dirty="0"/>
              <a:t>, …)</a:t>
            </a:r>
            <a:r>
              <a:rPr lang="en-US" sz="2800" dirty="0"/>
              <a:t>	 	</a:t>
            </a:r>
          </a:p>
          <a:p>
            <a:r>
              <a:rPr lang="en-US" sz="2800" dirty="0" err="1"/>
              <a:t>execl</a:t>
            </a:r>
            <a:r>
              <a:rPr lang="en-US" sz="2800" dirty="0"/>
              <a:t>(</a:t>
            </a:r>
            <a:r>
              <a:rPr lang="en-US" sz="2800" i="1" dirty="0"/>
              <a:t>filename, </a:t>
            </a:r>
            <a:r>
              <a:rPr lang="en-US" sz="2800" i="1" dirty="0" err="1"/>
              <a:t>arg</a:t>
            </a:r>
            <a:r>
              <a:rPr lang="en-US" sz="2800" i="1" dirty="0"/>
              <a:t>, …</a:t>
            </a:r>
            <a:r>
              <a:rPr lang="en-US" sz="2800" dirty="0"/>
              <a:t>) 		</a:t>
            </a:r>
          </a:p>
          <a:p>
            <a:r>
              <a:rPr lang="en-US" sz="2800" dirty="0" err="1"/>
              <a:t>execv</a:t>
            </a:r>
            <a:r>
              <a:rPr lang="en-US" sz="2800" dirty="0"/>
              <a:t>(</a:t>
            </a:r>
            <a:r>
              <a:rPr lang="en-US" sz="2800" i="1" dirty="0"/>
              <a:t>filename, </a:t>
            </a:r>
            <a:r>
              <a:rPr lang="en-US" sz="2800" i="1" dirty="0" err="1"/>
              <a:t>argv</a:t>
            </a:r>
            <a:r>
              <a:rPr lang="en-US" sz="2800" i="1" dirty="0"/>
              <a:t>[] </a:t>
            </a:r>
            <a:r>
              <a:rPr lang="en-US" sz="2800" dirty="0"/>
              <a:t>)  		</a:t>
            </a:r>
          </a:p>
          <a:p>
            <a:r>
              <a:rPr lang="en-US" sz="2800" dirty="0" err="1"/>
              <a:t>execle</a:t>
            </a:r>
            <a:r>
              <a:rPr lang="en-US" sz="2800" i="1" dirty="0"/>
              <a:t>(pathname, </a:t>
            </a:r>
            <a:r>
              <a:rPr lang="en-US" sz="2800" i="1" dirty="0" err="1"/>
              <a:t>arg</a:t>
            </a:r>
            <a:r>
              <a:rPr lang="en-US" sz="2800" i="1" dirty="0"/>
              <a:t>, …)</a:t>
            </a:r>
            <a:r>
              <a:rPr lang="en-US" sz="2800" dirty="0"/>
              <a:t> 				</a:t>
            </a:r>
            <a:r>
              <a:rPr lang="en-US" sz="2400" dirty="0"/>
              <a:t>(LPI p.567)</a:t>
            </a:r>
            <a:endParaRPr lang="en-US" sz="2800" dirty="0"/>
          </a:p>
          <a:p>
            <a:pPr marL="0" indent="0">
              <a:buNone/>
            </a:pPr>
            <a:r>
              <a:rPr lang="en-US" sz="2800" dirty="0"/>
              <a:t>	</a:t>
            </a:r>
          </a:p>
          <a:p>
            <a:pPr marL="0" indent="0">
              <a:buNone/>
            </a:pPr>
            <a:r>
              <a:rPr lang="en-US" sz="2000" dirty="0"/>
              <a:t>Note:  None of the above returns on success; all return -1 on error.</a:t>
            </a:r>
          </a:p>
          <a:p>
            <a:pPr marL="0" indent="0">
              <a:buNone/>
            </a:pPr>
            <a:endParaRPr lang="en-US" sz="2800" dirty="0"/>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2</a:t>
            </a:fld>
            <a:endParaRPr lang="en-US" altLang="en-US" dirty="0"/>
          </a:p>
        </p:txBody>
      </p:sp>
      <p:sp>
        <p:nvSpPr>
          <p:cNvPr id="5" name="Star: 5 Points 4">
            <a:extLst>
              <a:ext uri="{FF2B5EF4-FFF2-40B4-BE49-F238E27FC236}">
                <a16:creationId xmlns:a16="http://schemas.microsoft.com/office/drawing/2014/main" id="{BD52F439-7B5B-47CB-9338-A8BF43764F3F}"/>
              </a:ext>
            </a:extLst>
          </p:cNvPr>
          <p:cNvSpPr/>
          <p:nvPr/>
        </p:nvSpPr>
        <p:spPr>
          <a:xfrm>
            <a:off x="5334000" y="38100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632101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14140"/>
            <a:ext cx="8078787" cy="824060"/>
          </a:xfrm>
        </p:spPr>
        <p:txBody>
          <a:bodyPr>
            <a:normAutofit/>
          </a:bodyPr>
          <a:lstStyle/>
          <a:p>
            <a:pPr eaLnBrk="1" hangingPunct="1">
              <a:defRPr/>
            </a:pPr>
            <a:r>
              <a:rPr lang="en-US" altLang="en-US" sz="3600" dirty="0"/>
              <a:t>Trigonometric Functions (4 of 4)</a:t>
            </a:r>
          </a:p>
        </p:txBody>
      </p:sp>
      <p:sp>
        <p:nvSpPr>
          <p:cNvPr id="29699" name="Rectangle 3"/>
          <p:cNvSpPr>
            <a:spLocks noGrp="1" noChangeArrowheads="1"/>
          </p:cNvSpPr>
          <p:nvPr>
            <p:ph type="body" idx="1"/>
          </p:nvPr>
        </p:nvSpPr>
        <p:spPr>
          <a:xfrm>
            <a:off x="609600" y="857838"/>
            <a:ext cx="8064500" cy="5847761"/>
          </a:xfrm>
        </p:spPr>
        <p:txBody>
          <a:bodyPr/>
          <a:lstStyle/>
          <a:p>
            <a:pPr eaLnBrk="1" hangingPunct="1">
              <a:lnSpc>
                <a:spcPct val="80000"/>
              </a:lnSpc>
              <a:buFont typeface="Wingdings" panose="05000000000000000000" pitchFamily="2" charset="2"/>
              <a:buNone/>
            </a:pPr>
            <a:r>
              <a:rPr lang="en-US" altLang="en-US" sz="2400" dirty="0"/>
              <a:t>// when passed a pointer f, the function prints a table </a:t>
            </a:r>
          </a:p>
          <a:p>
            <a:pPr eaLnBrk="1" hangingPunct="1">
              <a:lnSpc>
                <a:spcPct val="80000"/>
              </a:lnSpc>
              <a:buFont typeface="Wingdings" panose="05000000000000000000" pitchFamily="2" charset="2"/>
              <a:buNone/>
            </a:pPr>
            <a:r>
              <a:rPr lang="en-US" altLang="en-US" sz="2400" dirty="0"/>
              <a:t>// showing the value of f</a:t>
            </a:r>
          </a:p>
          <a:p>
            <a:pPr eaLnBrk="1" hangingPunct="1">
              <a:lnSpc>
                <a:spcPct val="80000"/>
              </a:lnSpc>
              <a:buFont typeface="Wingdings" panose="05000000000000000000" pitchFamily="2" charset="2"/>
              <a:buNone/>
            </a:pPr>
            <a:endParaRPr lang="en-US" altLang="en-US" sz="1400" dirty="0"/>
          </a:p>
          <a:p>
            <a:pPr eaLnBrk="1" hangingPunct="1">
              <a:lnSpc>
                <a:spcPct val="80000"/>
              </a:lnSpc>
              <a:buFont typeface="Wingdings" panose="05000000000000000000" pitchFamily="2" charset="2"/>
              <a:buNone/>
            </a:pPr>
            <a:r>
              <a:rPr lang="en-US" altLang="en-US" sz="2800" dirty="0"/>
              <a:t>void </a:t>
            </a:r>
            <a:r>
              <a:rPr lang="en-US" altLang="en-US" sz="2800" b="1" dirty="0"/>
              <a:t>tabulate</a:t>
            </a:r>
            <a:r>
              <a:rPr lang="en-US" altLang="en-US" sz="2800" dirty="0"/>
              <a:t>(double (*f) (double), double first, </a:t>
            </a:r>
          </a:p>
          <a:p>
            <a:pPr eaLnBrk="1" hangingPunct="1">
              <a:lnSpc>
                <a:spcPct val="80000"/>
              </a:lnSpc>
              <a:buFont typeface="Wingdings" panose="05000000000000000000" pitchFamily="2" charset="2"/>
              <a:buNone/>
            </a:pPr>
            <a:r>
              <a:rPr lang="en-US" altLang="en-US" sz="2800" dirty="0"/>
              <a:t>                         double last, double </a:t>
            </a:r>
            <a:r>
              <a:rPr lang="en-US" altLang="en-US" sz="2800" dirty="0" err="1"/>
              <a:t>incr</a:t>
            </a:r>
            <a:r>
              <a:rPr lang="en-US" altLang="en-US" sz="2800" dirty="0"/>
              <a:t>)</a:t>
            </a:r>
          </a:p>
          <a:p>
            <a:pPr eaLnBrk="1" hangingPunct="1">
              <a:lnSpc>
                <a:spcPct val="80000"/>
              </a:lnSpc>
              <a:buFont typeface="Wingdings" panose="05000000000000000000" pitchFamily="2" charset="2"/>
              <a:buNone/>
            </a:pPr>
            <a:r>
              <a:rPr lang="en-US" altLang="en-US" sz="2400" dirty="0"/>
              <a:t>{</a:t>
            </a:r>
          </a:p>
          <a:p>
            <a:pPr eaLnBrk="1" hangingPunct="1">
              <a:lnSpc>
                <a:spcPct val="80000"/>
              </a:lnSpc>
              <a:buFont typeface="Wingdings" panose="05000000000000000000" pitchFamily="2" charset="2"/>
              <a:buNone/>
            </a:pPr>
            <a:r>
              <a:rPr lang="en-US" altLang="en-US" sz="2400" dirty="0"/>
              <a:t>	</a:t>
            </a:r>
            <a:r>
              <a:rPr lang="en-US" altLang="en-US" sz="2800" dirty="0"/>
              <a:t>   double x;</a:t>
            </a:r>
          </a:p>
          <a:p>
            <a:pPr eaLnBrk="1" hangingPunct="1">
              <a:lnSpc>
                <a:spcPct val="80000"/>
              </a:lnSpc>
              <a:buFont typeface="Wingdings" panose="05000000000000000000" pitchFamily="2" charset="2"/>
              <a:buNone/>
            </a:pPr>
            <a:r>
              <a:rPr lang="en-US" altLang="en-US" sz="2800" dirty="0"/>
              <a:t>	   </a:t>
            </a:r>
            <a:r>
              <a:rPr lang="en-US" altLang="en-US" sz="2800" dirty="0" err="1"/>
              <a:t>int</a:t>
            </a:r>
            <a:r>
              <a:rPr lang="en-US" altLang="en-US" sz="2800" dirty="0"/>
              <a:t> </a:t>
            </a:r>
            <a:r>
              <a:rPr lang="en-US" altLang="en-US" sz="2800" dirty="0" err="1"/>
              <a:t>i</a:t>
            </a:r>
            <a:r>
              <a:rPr lang="en-US" altLang="en-US" sz="2800" dirty="0"/>
              <a:t>, </a:t>
            </a:r>
            <a:r>
              <a:rPr lang="en-US" altLang="en-US" sz="2800" dirty="0" err="1"/>
              <a:t>num_intervals</a:t>
            </a:r>
            <a:r>
              <a:rPr lang="en-US" altLang="en-US" sz="2800" dirty="0"/>
              <a:t>;</a:t>
            </a:r>
          </a:p>
          <a:p>
            <a:pPr eaLnBrk="1" hangingPunct="1">
              <a:lnSpc>
                <a:spcPct val="80000"/>
              </a:lnSpc>
              <a:buFont typeface="Wingdings" panose="05000000000000000000" pitchFamily="2" charset="2"/>
              <a:buNone/>
            </a:pPr>
            <a:r>
              <a:rPr lang="en-US" altLang="en-US" sz="2800" dirty="0"/>
              <a:t>	   </a:t>
            </a:r>
            <a:r>
              <a:rPr lang="en-US" altLang="en-US" sz="2800" dirty="0" err="1"/>
              <a:t>num_intervals</a:t>
            </a:r>
            <a:r>
              <a:rPr lang="en-US" altLang="en-US" sz="2800" dirty="0"/>
              <a:t> = ceil ( (last -first) /</a:t>
            </a:r>
            <a:r>
              <a:rPr lang="en-US" altLang="en-US" sz="2800" dirty="0" err="1"/>
              <a:t>incr</a:t>
            </a:r>
            <a:r>
              <a:rPr lang="en-US" altLang="en-US" sz="2800" dirty="0"/>
              <a:t> );</a:t>
            </a:r>
          </a:p>
          <a:p>
            <a:pPr eaLnBrk="1" hangingPunct="1">
              <a:lnSpc>
                <a:spcPct val="80000"/>
              </a:lnSpc>
              <a:buFont typeface="Wingdings" panose="05000000000000000000" pitchFamily="2" charset="2"/>
              <a:buNone/>
            </a:pPr>
            <a:r>
              <a:rPr lang="en-US" altLang="en-US" sz="2800" dirty="0"/>
              <a:t>	   for (</a:t>
            </a:r>
            <a:r>
              <a:rPr lang="en-US" altLang="en-US" sz="2800" dirty="0" err="1"/>
              <a:t>i</a:t>
            </a:r>
            <a:r>
              <a:rPr lang="en-US" altLang="en-US" sz="2800" dirty="0"/>
              <a:t>=0; </a:t>
            </a:r>
            <a:r>
              <a:rPr lang="en-US" altLang="en-US" sz="2800" dirty="0" err="1"/>
              <a:t>i</a:t>
            </a:r>
            <a:r>
              <a:rPr lang="en-US" altLang="en-US" sz="2800" dirty="0"/>
              <a:t>&lt;=</a:t>
            </a:r>
            <a:r>
              <a:rPr lang="en-US" altLang="en-US" sz="2800" dirty="0" err="1"/>
              <a:t>num_intervals</a:t>
            </a:r>
            <a:r>
              <a:rPr lang="en-US" altLang="en-US" sz="2800" dirty="0"/>
              <a:t>; </a:t>
            </a:r>
            <a:r>
              <a:rPr lang="en-US" altLang="en-US" sz="2800" dirty="0" err="1"/>
              <a:t>i</a:t>
            </a:r>
            <a:r>
              <a:rPr lang="en-US" altLang="en-US" sz="2800" dirty="0"/>
              <a:t>++) {</a:t>
            </a:r>
          </a:p>
          <a:p>
            <a:pPr eaLnBrk="1" hangingPunct="1">
              <a:lnSpc>
                <a:spcPct val="80000"/>
              </a:lnSpc>
              <a:buFont typeface="Wingdings" panose="05000000000000000000" pitchFamily="2" charset="2"/>
              <a:buNone/>
            </a:pPr>
            <a:r>
              <a:rPr lang="en-US" altLang="en-US" sz="2800" dirty="0"/>
              <a:t>		x= first +</a:t>
            </a:r>
            <a:r>
              <a:rPr lang="en-US" altLang="en-US" sz="2800" dirty="0" err="1"/>
              <a:t>i</a:t>
            </a:r>
            <a:r>
              <a:rPr lang="en-US" altLang="en-US" sz="2800" dirty="0"/>
              <a:t> * </a:t>
            </a:r>
            <a:r>
              <a:rPr lang="en-US" altLang="en-US" sz="2800" dirty="0" err="1"/>
              <a:t>incr</a:t>
            </a:r>
            <a:r>
              <a:rPr lang="en-US" altLang="en-US" sz="2800" dirty="0"/>
              <a:t>;</a:t>
            </a:r>
          </a:p>
          <a:p>
            <a:pPr eaLnBrk="1" hangingPunct="1">
              <a:lnSpc>
                <a:spcPct val="80000"/>
              </a:lnSpc>
              <a:buFont typeface="Wingdings" panose="05000000000000000000" pitchFamily="2" charset="2"/>
              <a:buNone/>
            </a:pPr>
            <a:r>
              <a:rPr lang="en-US" altLang="en-US" sz="2800" dirty="0"/>
              <a:t>		printf(“%10.5f %10.5f\n”, x , (*f) (x));</a:t>
            </a:r>
          </a:p>
          <a:p>
            <a:pPr eaLnBrk="1" hangingPunct="1">
              <a:lnSpc>
                <a:spcPct val="80000"/>
              </a:lnSpc>
              <a:buFont typeface="Wingdings" panose="05000000000000000000" pitchFamily="2" charset="2"/>
              <a:buNone/>
            </a:pPr>
            <a:r>
              <a:rPr lang="en-US" altLang="en-US" sz="2400" dirty="0"/>
              <a:t>        }</a:t>
            </a:r>
          </a:p>
          <a:p>
            <a:pPr eaLnBrk="1" hangingPunct="1">
              <a:lnSpc>
                <a:spcPct val="80000"/>
              </a:lnSpc>
              <a:buFont typeface="Wingdings" panose="05000000000000000000" pitchFamily="2" charset="2"/>
              <a:buNone/>
            </a:pPr>
            <a:r>
              <a:rPr lang="en-US" altLang="en-US" sz="2400" dirty="0"/>
              <a:t>}</a:t>
            </a:r>
            <a:endParaRPr lang="en-US" altLang="en-US" dirty="0"/>
          </a:p>
        </p:txBody>
      </p:sp>
      <p:sp>
        <p:nvSpPr>
          <p:cNvPr id="3" name="Slide Number Placeholder 2"/>
          <p:cNvSpPr>
            <a:spLocks noGrp="1"/>
          </p:cNvSpPr>
          <p:nvPr>
            <p:ph type="sldNum" sz="quarter" idx="12"/>
          </p:nvPr>
        </p:nvSpPr>
        <p:spPr/>
        <p:txBody>
          <a:bodyPr/>
          <a:lstStyle/>
          <a:p>
            <a:pPr>
              <a:defRPr/>
            </a:pPr>
            <a:fld id="{F5DCEDD8-1030-4EF4-9295-95F7731C42F9}" type="slidenum">
              <a:rPr lang="en-US" altLang="en-US" smtClean="0"/>
              <a:pPr>
                <a:defRPr/>
              </a:pPr>
              <a:t>20</a:t>
            </a:fld>
            <a:endParaRPr lang="en-US" altLang="en-US" dirty="0"/>
          </a:p>
        </p:txBody>
      </p:sp>
    </p:spTree>
    <p:extLst>
      <p:ext uri="{BB962C8B-B14F-4D97-AF65-F5344CB8AC3E}">
        <p14:creationId xmlns:p14="http://schemas.microsoft.com/office/powerpoint/2010/main" val="389178642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en-US" altLang="en-US"/>
              <a:t>   </a:t>
            </a:r>
          </a:p>
        </p:txBody>
      </p:sp>
      <p:sp>
        <p:nvSpPr>
          <p:cNvPr id="30723" name="Rectangle 3"/>
          <p:cNvSpPr>
            <a:spLocks noGrp="1" noChangeArrowheads="1"/>
          </p:cNvSpPr>
          <p:nvPr>
            <p:ph type="body" idx="1"/>
          </p:nvPr>
        </p:nvSpPr>
        <p:spPr>
          <a:xfrm>
            <a:off x="3733800" y="76200"/>
            <a:ext cx="4510088" cy="6629400"/>
          </a:xfrm>
        </p:spPr>
        <p:txBody>
          <a:bodyPr/>
          <a:lstStyle/>
          <a:p>
            <a:pPr eaLnBrk="1" hangingPunct="1">
              <a:lnSpc>
                <a:spcPct val="80000"/>
              </a:lnSpc>
              <a:buFont typeface="Wingdings" panose="05000000000000000000" pitchFamily="2" charset="2"/>
              <a:buNone/>
            </a:pPr>
            <a:r>
              <a:rPr lang="en-US" altLang="en-US" sz="1800" dirty="0"/>
              <a:t>Enter initial value: 0</a:t>
            </a:r>
          </a:p>
          <a:p>
            <a:pPr eaLnBrk="1" hangingPunct="1">
              <a:lnSpc>
                <a:spcPct val="80000"/>
              </a:lnSpc>
              <a:buFont typeface="Wingdings" panose="05000000000000000000" pitchFamily="2" charset="2"/>
              <a:buNone/>
            </a:pPr>
            <a:r>
              <a:rPr lang="en-US" altLang="en-US" sz="1800" dirty="0"/>
              <a:t>Enter final value: .5</a:t>
            </a:r>
          </a:p>
          <a:p>
            <a:pPr eaLnBrk="1" hangingPunct="1">
              <a:lnSpc>
                <a:spcPct val="80000"/>
              </a:lnSpc>
              <a:buFont typeface="Wingdings" panose="05000000000000000000" pitchFamily="2" charset="2"/>
              <a:buNone/>
            </a:pPr>
            <a:r>
              <a:rPr lang="en-US" altLang="en-US" sz="1800" dirty="0"/>
              <a:t>Enter increment: .1</a:t>
            </a:r>
          </a:p>
          <a:p>
            <a:pPr eaLnBrk="1" hangingPunct="1">
              <a:lnSpc>
                <a:spcPct val="80000"/>
              </a:lnSpc>
              <a:buFont typeface="Wingdings" panose="05000000000000000000" pitchFamily="2" charset="2"/>
              <a:buNone/>
            </a:pPr>
            <a:endParaRPr lang="en-US" altLang="en-US" sz="1100" dirty="0"/>
          </a:p>
          <a:p>
            <a:pPr eaLnBrk="1" hangingPunct="1">
              <a:lnSpc>
                <a:spcPct val="80000"/>
              </a:lnSpc>
              <a:buFont typeface="Wingdings" panose="05000000000000000000" pitchFamily="2" charset="2"/>
              <a:buNone/>
            </a:pPr>
            <a:r>
              <a:rPr lang="en-US" altLang="en-US" sz="1800" dirty="0"/>
              <a:t>      X	               cos(x)</a:t>
            </a:r>
          </a:p>
          <a:p>
            <a:pPr eaLnBrk="1" hangingPunct="1">
              <a:lnSpc>
                <a:spcPct val="80000"/>
              </a:lnSpc>
              <a:buFont typeface="Wingdings" panose="05000000000000000000" pitchFamily="2" charset="2"/>
              <a:buNone/>
            </a:pPr>
            <a:r>
              <a:rPr lang="en-US" altLang="en-US" sz="1800" dirty="0"/>
              <a:t> ----------            -----------	</a:t>
            </a:r>
          </a:p>
          <a:p>
            <a:pPr eaLnBrk="1" hangingPunct="1">
              <a:lnSpc>
                <a:spcPct val="80000"/>
              </a:lnSpc>
              <a:buFont typeface="Wingdings" panose="05000000000000000000" pitchFamily="2" charset="2"/>
              <a:buNone/>
            </a:pPr>
            <a:r>
              <a:rPr lang="en-US" altLang="en-US" sz="1800" dirty="0"/>
              <a:t>0.00000	1.00000</a:t>
            </a:r>
          </a:p>
          <a:p>
            <a:pPr eaLnBrk="1" hangingPunct="1">
              <a:lnSpc>
                <a:spcPct val="80000"/>
              </a:lnSpc>
              <a:buFont typeface="Wingdings" panose="05000000000000000000" pitchFamily="2" charset="2"/>
              <a:buNone/>
            </a:pPr>
            <a:r>
              <a:rPr lang="en-US" altLang="en-US" sz="1800" dirty="0"/>
              <a:t>0.10000	0.99500</a:t>
            </a:r>
          </a:p>
          <a:p>
            <a:pPr eaLnBrk="1" hangingPunct="1">
              <a:lnSpc>
                <a:spcPct val="80000"/>
              </a:lnSpc>
              <a:buFont typeface="Wingdings" panose="05000000000000000000" pitchFamily="2" charset="2"/>
              <a:buNone/>
            </a:pPr>
            <a:r>
              <a:rPr lang="en-US" altLang="en-US" sz="1800" dirty="0"/>
              <a:t>0.20000	0.98007</a:t>
            </a:r>
          </a:p>
          <a:p>
            <a:pPr eaLnBrk="1" hangingPunct="1">
              <a:lnSpc>
                <a:spcPct val="80000"/>
              </a:lnSpc>
              <a:buFont typeface="Wingdings" panose="05000000000000000000" pitchFamily="2" charset="2"/>
              <a:buNone/>
            </a:pPr>
            <a:r>
              <a:rPr lang="en-US" altLang="en-US" sz="1800" dirty="0"/>
              <a:t>0.30000	0.95534</a:t>
            </a:r>
          </a:p>
          <a:p>
            <a:pPr eaLnBrk="1" hangingPunct="1">
              <a:lnSpc>
                <a:spcPct val="80000"/>
              </a:lnSpc>
              <a:buFont typeface="Wingdings" panose="05000000000000000000" pitchFamily="2" charset="2"/>
              <a:buNone/>
            </a:pPr>
            <a:r>
              <a:rPr lang="en-US" altLang="en-US" sz="1800" dirty="0"/>
              <a:t>0.40000	0.92106</a:t>
            </a:r>
          </a:p>
          <a:p>
            <a:pPr eaLnBrk="1" hangingPunct="1">
              <a:lnSpc>
                <a:spcPct val="80000"/>
              </a:lnSpc>
              <a:buFont typeface="Wingdings" panose="05000000000000000000" pitchFamily="2" charset="2"/>
              <a:buNone/>
            </a:pPr>
            <a:r>
              <a:rPr lang="en-US" altLang="en-US" sz="1800" dirty="0"/>
              <a:t>0.50000	0.87758</a:t>
            </a:r>
          </a:p>
          <a:p>
            <a:pPr eaLnBrk="1" hangingPunct="1">
              <a:lnSpc>
                <a:spcPct val="80000"/>
              </a:lnSpc>
              <a:buFont typeface="Wingdings" panose="05000000000000000000" pitchFamily="2" charset="2"/>
              <a:buNone/>
            </a:pPr>
            <a:endParaRPr lang="en-US" altLang="en-US" sz="1700" dirty="0"/>
          </a:p>
          <a:p>
            <a:pPr eaLnBrk="1" hangingPunct="1">
              <a:lnSpc>
                <a:spcPct val="80000"/>
              </a:lnSpc>
              <a:buFont typeface="Wingdings" panose="05000000000000000000" pitchFamily="2" charset="2"/>
              <a:buNone/>
            </a:pPr>
            <a:r>
              <a:rPr lang="en-US" altLang="en-US" sz="1800" dirty="0"/>
              <a:t>     X	               sin(x)</a:t>
            </a:r>
          </a:p>
          <a:p>
            <a:pPr eaLnBrk="1" hangingPunct="1">
              <a:lnSpc>
                <a:spcPct val="80000"/>
              </a:lnSpc>
              <a:buFont typeface="Wingdings" panose="05000000000000000000" pitchFamily="2" charset="2"/>
              <a:buNone/>
            </a:pPr>
            <a:r>
              <a:rPr lang="en-US" altLang="en-US" sz="1800" dirty="0"/>
              <a:t> ----------            -----------	</a:t>
            </a:r>
          </a:p>
          <a:p>
            <a:pPr eaLnBrk="1" hangingPunct="1">
              <a:lnSpc>
                <a:spcPct val="80000"/>
              </a:lnSpc>
              <a:buFont typeface="Wingdings" panose="05000000000000000000" pitchFamily="2" charset="2"/>
              <a:buNone/>
            </a:pPr>
            <a:r>
              <a:rPr lang="en-US" altLang="en-US" sz="1800" dirty="0"/>
              <a:t>0.00000	0.00000</a:t>
            </a:r>
          </a:p>
          <a:p>
            <a:pPr eaLnBrk="1" hangingPunct="1">
              <a:lnSpc>
                <a:spcPct val="80000"/>
              </a:lnSpc>
              <a:buFont typeface="Wingdings" panose="05000000000000000000" pitchFamily="2" charset="2"/>
              <a:buNone/>
            </a:pPr>
            <a:r>
              <a:rPr lang="en-US" altLang="en-US" sz="1800" dirty="0"/>
              <a:t>0.10000	0.09983</a:t>
            </a:r>
          </a:p>
          <a:p>
            <a:pPr eaLnBrk="1" hangingPunct="1">
              <a:lnSpc>
                <a:spcPct val="80000"/>
              </a:lnSpc>
              <a:buFont typeface="Wingdings" panose="05000000000000000000" pitchFamily="2" charset="2"/>
              <a:buNone/>
            </a:pPr>
            <a:r>
              <a:rPr lang="en-US" altLang="en-US" sz="1800" dirty="0"/>
              <a:t>0.20000	0.19867</a:t>
            </a:r>
          </a:p>
          <a:p>
            <a:pPr eaLnBrk="1" hangingPunct="1">
              <a:lnSpc>
                <a:spcPct val="80000"/>
              </a:lnSpc>
              <a:buFont typeface="Wingdings" panose="05000000000000000000" pitchFamily="2" charset="2"/>
              <a:buNone/>
            </a:pPr>
            <a:r>
              <a:rPr lang="en-US" altLang="en-US" sz="1800" dirty="0"/>
              <a:t>0.30000	0.29552</a:t>
            </a:r>
          </a:p>
          <a:p>
            <a:pPr eaLnBrk="1" hangingPunct="1">
              <a:lnSpc>
                <a:spcPct val="80000"/>
              </a:lnSpc>
              <a:buFont typeface="Wingdings" panose="05000000000000000000" pitchFamily="2" charset="2"/>
              <a:buNone/>
            </a:pPr>
            <a:r>
              <a:rPr lang="en-US" altLang="en-US" sz="1800" dirty="0"/>
              <a:t>0.40000	0.38942</a:t>
            </a:r>
          </a:p>
          <a:p>
            <a:pPr eaLnBrk="1" hangingPunct="1">
              <a:lnSpc>
                <a:spcPct val="80000"/>
              </a:lnSpc>
              <a:buFont typeface="Wingdings" panose="05000000000000000000" pitchFamily="2" charset="2"/>
              <a:buNone/>
            </a:pPr>
            <a:r>
              <a:rPr lang="en-US" altLang="en-US" sz="1800" dirty="0"/>
              <a:t>0.50000	0.47943</a:t>
            </a:r>
          </a:p>
        </p:txBody>
      </p:sp>
      <p:sp>
        <p:nvSpPr>
          <p:cNvPr id="2" name="TextBox 1"/>
          <p:cNvSpPr txBox="1"/>
          <p:nvPr/>
        </p:nvSpPr>
        <p:spPr>
          <a:xfrm>
            <a:off x="1219200" y="390885"/>
            <a:ext cx="1584088" cy="1815882"/>
          </a:xfrm>
          <a:prstGeom prst="rect">
            <a:avLst/>
          </a:prstGeom>
          <a:ln w="57150">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a:t>Output </a:t>
            </a:r>
          </a:p>
          <a:p>
            <a:r>
              <a:rPr lang="en-US" sz="2800" dirty="0"/>
              <a:t>of </a:t>
            </a:r>
          </a:p>
          <a:p>
            <a:r>
              <a:rPr lang="en-US" sz="2800" dirty="0"/>
              <a:t>the </a:t>
            </a:r>
          </a:p>
          <a:p>
            <a:r>
              <a:rPr lang="en-US" sz="2800" dirty="0"/>
              <a:t>Example</a:t>
            </a:r>
          </a:p>
        </p:txBody>
      </p:sp>
      <p:sp>
        <p:nvSpPr>
          <p:cNvPr id="4" name="Slide Number Placeholder 3"/>
          <p:cNvSpPr>
            <a:spLocks noGrp="1"/>
          </p:cNvSpPr>
          <p:nvPr>
            <p:ph type="sldNum" sz="quarter" idx="12"/>
          </p:nvPr>
        </p:nvSpPr>
        <p:spPr/>
        <p:txBody>
          <a:bodyPr/>
          <a:lstStyle/>
          <a:p>
            <a:pPr>
              <a:defRPr/>
            </a:pPr>
            <a:fld id="{F5DCEDD8-1030-4EF4-9295-95F7731C42F9}" type="slidenum">
              <a:rPr lang="en-US" altLang="en-US" smtClean="0"/>
              <a:pPr>
                <a:defRPr/>
              </a:pPr>
              <a:t>21</a:t>
            </a:fld>
            <a:endParaRPr lang="en-US" altLang="en-US" dirty="0"/>
          </a:p>
        </p:txBody>
      </p:sp>
    </p:spTree>
    <p:extLst>
      <p:ext uri="{BB962C8B-B14F-4D97-AF65-F5344CB8AC3E}">
        <p14:creationId xmlns:p14="http://schemas.microsoft.com/office/powerpoint/2010/main" val="357300770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609600" y="0"/>
            <a:ext cx="8534400" cy="1104900"/>
          </a:xfrm>
        </p:spPr>
        <p:txBody>
          <a:bodyPr/>
          <a:lstStyle/>
          <a:p>
            <a:pPr defTabSz="920750">
              <a:defRPr/>
            </a:pPr>
            <a:r>
              <a:rPr lang="en-US" altLang="en-US" sz="4400" dirty="0"/>
              <a:t>Two redirection examples:  </a:t>
            </a:r>
          </a:p>
        </p:txBody>
      </p:sp>
      <p:sp>
        <p:nvSpPr>
          <p:cNvPr id="37891" name="Rectangle 3"/>
          <p:cNvSpPr>
            <a:spLocks noGrp="1" noChangeArrowheads="1"/>
          </p:cNvSpPr>
          <p:nvPr>
            <p:ph idx="1"/>
          </p:nvPr>
        </p:nvSpPr>
        <p:spPr>
          <a:xfrm>
            <a:off x="492125" y="990600"/>
            <a:ext cx="8159750" cy="4572000"/>
          </a:xfrm>
        </p:spPr>
        <p:txBody>
          <a:bodyPr/>
          <a:lstStyle/>
          <a:p>
            <a:pPr marL="0" indent="0" defTabSz="920750">
              <a:buNone/>
            </a:pPr>
            <a:endParaRPr lang="en-US" altLang="en-US" sz="2800" dirty="0"/>
          </a:p>
          <a:p>
            <a:pPr marL="0" indent="0" defTabSz="920750">
              <a:buNone/>
            </a:pPr>
            <a:r>
              <a:rPr lang="en-US" altLang="en-US" sz="2800" dirty="0"/>
              <a:t>1)  ls &gt; out.txt</a:t>
            </a:r>
          </a:p>
          <a:p>
            <a:pPr marL="0" indent="0" defTabSz="920750">
              <a:buNone/>
            </a:pPr>
            <a:endParaRPr lang="en-US" altLang="en-US" sz="2800" dirty="0"/>
          </a:p>
          <a:p>
            <a:pPr marL="0" indent="0" defTabSz="920750">
              <a:buNone/>
            </a:pPr>
            <a:r>
              <a:rPr lang="en-US" altLang="en-US" sz="2800" dirty="0"/>
              <a:t>2) </a:t>
            </a:r>
            <a:r>
              <a:rPr lang="en-US" altLang="en-US" sz="2800" dirty="0" err="1"/>
              <a:t>sincos</a:t>
            </a:r>
            <a:r>
              <a:rPr lang="en-US" altLang="en-US" sz="2800" dirty="0"/>
              <a:t> &lt; input.txt</a:t>
            </a:r>
          </a:p>
          <a:p>
            <a:pPr marL="0" indent="0" defTabSz="920750">
              <a:buNone/>
            </a:pPr>
            <a:endParaRPr lang="en-US" altLang="en-US" sz="2800" dirty="0"/>
          </a:p>
          <a:p>
            <a:pPr marL="0" indent="0" defTabSz="920750">
              <a:buNone/>
            </a:pPr>
            <a:r>
              <a:rPr lang="en-US" altLang="en-US" sz="2800" dirty="0"/>
              <a:t>In input.txt:</a:t>
            </a:r>
          </a:p>
          <a:p>
            <a:pPr marL="0" indent="0" defTabSz="920750">
              <a:buNone/>
            </a:pPr>
            <a:r>
              <a:rPr lang="en-US" altLang="en-US" sz="2800" dirty="0"/>
              <a:t>	5.0    - initial value</a:t>
            </a:r>
          </a:p>
          <a:p>
            <a:pPr marL="0" indent="0" defTabSz="920750">
              <a:buNone/>
            </a:pPr>
            <a:r>
              <a:rPr lang="en-US" altLang="en-US" sz="2800" dirty="0"/>
              <a:t>         10.0    - final  value</a:t>
            </a:r>
          </a:p>
          <a:p>
            <a:pPr marL="0" indent="0" defTabSz="920750">
              <a:buNone/>
            </a:pPr>
            <a:r>
              <a:rPr lang="en-US" altLang="en-US" sz="2800" dirty="0"/>
              <a:t>	1.0    - increment  value</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22</a:t>
            </a:fld>
            <a:endParaRPr lang="en-US" altLang="en-US" dirty="0"/>
          </a:p>
        </p:txBody>
      </p:sp>
      <p:sp>
        <p:nvSpPr>
          <p:cNvPr id="3" name="Rectangle 2">
            <a:extLst>
              <a:ext uri="{FF2B5EF4-FFF2-40B4-BE49-F238E27FC236}">
                <a16:creationId xmlns:a16="http://schemas.microsoft.com/office/drawing/2014/main" id="{B52B4F21-D471-4C83-AAF5-924D0B163B4B}"/>
              </a:ext>
            </a:extLst>
          </p:cNvPr>
          <p:cNvSpPr/>
          <p:nvPr/>
        </p:nvSpPr>
        <p:spPr>
          <a:xfrm>
            <a:off x="1219200" y="3886200"/>
            <a:ext cx="914400" cy="14478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571500" y="0"/>
            <a:ext cx="8534400" cy="892175"/>
          </a:xfrm>
        </p:spPr>
        <p:txBody>
          <a:bodyPr>
            <a:normAutofit fontScale="90000"/>
          </a:bodyPr>
          <a:lstStyle/>
          <a:p>
            <a:pPr defTabSz="920750">
              <a:defRPr/>
            </a:pPr>
            <a:r>
              <a:rPr lang="en-US" altLang="en-US" sz="4400" dirty="0"/>
              <a:t>Redirection of standard output (</a:t>
            </a:r>
            <a:r>
              <a:rPr lang="en-US" altLang="en-US" sz="4400" dirty="0" err="1"/>
              <a:t>redir.c</a:t>
            </a:r>
            <a:r>
              <a:rPr lang="en-US" altLang="en-US" sz="4400" dirty="0"/>
              <a:t>)</a:t>
            </a:r>
          </a:p>
        </p:txBody>
      </p:sp>
      <p:sp>
        <p:nvSpPr>
          <p:cNvPr id="38915" name="Rectangle 3"/>
          <p:cNvSpPr>
            <a:spLocks noGrp="1" noChangeArrowheads="1"/>
          </p:cNvSpPr>
          <p:nvPr>
            <p:ph idx="1"/>
          </p:nvPr>
        </p:nvSpPr>
        <p:spPr>
          <a:xfrm>
            <a:off x="492125" y="990600"/>
            <a:ext cx="8159750" cy="3294063"/>
          </a:xfrm>
        </p:spPr>
        <p:txBody>
          <a:bodyPr/>
          <a:lstStyle/>
          <a:p>
            <a:pPr marL="0" indent="0" defTabSz="920750">
              <a:buNone/>
            </a:pPr>
            <a:r>
              <a:rPr lang="en-US" altLang="en-US" sz="2400" dirty="0"/>
              <a:t>Example:  implement shell to do:  </a:t>
            </a:r>
            <a:r>
              <a:rPr lang="en-US" altLang="en-US" sz="2400" b="1" dirty="0">
                <a:latin typeface="Cambria" panose="02040503050406030204" pitchFamily="18" charset="0"/>
              </a:rPr>
              <a:t>ls &gt; </a:t>
            </a:r>
            <a:r>
              <a:rPr lang="en-US" altLang="en-US" sz="2400" b="1" dirty="0" err="1">
                <a:latin typeface="Cambria" panose="02040503050406030204" pitchFamily="18" charset="0"/>
              </a:rPr>
              <a:t>x.lis</a:t>
            </a:r>
            <a:endParaRPr lang="en-US" altLang="en-US" sz="2400" b="1" dirty="0">
              <a:latin typeface="Cambria" panose="02040503050406030204" pitchFamily="18" charset="0"/>
            </a:endParaRPr>
          </a:p>
          <a:p>
            <a:pPr marL="0" indent="0" defTabSz="920750">
              <a:buNone/>
            </a:pPr>
            <a:r>
              <a:rPr lang="en-US" altLang="en-US" sz="2400" dirty="0"/>
              <a:t>What happens </a:t>
            </a:r>
            <a:r>
              <a:rPr lang="en-US" altLang="en-US" sz="2400" b="1" dirty="0"/>
              <a:t>inside</a:t>
            </a:r>
            <a:r>
              <a:rPr lang="en-US" altLang="en-US" sz="2400" dirty="0">
                <a:latin typeface="Cambria" panose="02040503050406030204" pitchFamily="18" charset="0"/>
              </a:rPr>
              <a:t>:</a:t>
            </a:r>
          </a:p>
          <a:p>
            <a:pPr marL="492125" lvl="1" indent="0" defTabSz="920750">
              <a:buNone/>
            </a:pPr>
            <a:r>
              <a:rPr lang="en-US" altLang="en-US" sz="2400" dirty="0"/>
              <a:t>(1) Open a new file </a:t>
            </a:r>
            <a:r>
              <a:rPr lang="en-US" altLang="en-US" sz="2400" i="1" dirty="0" err="1"/>
              <a:t>x.lis</a:t>
            </a:r>
            <a:endParaRPr lang="en-US" altLang="en-US" sz="2400" i="1" dirty="0"/>
          </a:p>
          <a:p>
            <a:pPr marL="492125" lvl="1" indent="0" defTabSz="920750">
              <a:buNone/>
            </a:pPr>
            <a:r>
              <a:rPr lang="en-US" altLang="en-US" sz="2400" dirty="0"/>
              <a:t>(2) Redirect standard output to </a:t>
            </a:r>
            <a:r>
              <a:rPr lang="en-US" altLang="en-US" sz="2400" i="1" dirty="0" err="1"/>
              <a:t>x.lis</a:t>
            </a:r>
            <a:r>
              <a:rPr lang="en-US" altLang="en-US" sz="2400" dirty="0"/>
              <a:t> using </a:t>
            </a:r>
            <a:r>
              <a:rPr lang="en-US" altLang="en-US" sz="2400" b="1" dirty="0"/>
              <a:t>dup2</a:t>
            </a:r>
            <a:r>
              <a:rPr lang="en-US" altLang="en-US" sz="2400" dirty="0"/>
              <a:t> command</a:t>
            </a:r>
          </a:p>
          <a:p>
            <a:pPr marL="982662" lvl="2" indent="0" defTabSz="920750">
              <a:buNone/>
            </a:pPr>
            <a:r>
              <a:rPr lang="en-US" altLang="en-US" dirty="0"/>
              <a:t>Everything sent to standard output ends in </a:t>
            </a:r>
            <a:r>
              <a:rPr lang="en-US" altLang="en-US" i="1" dirty="0" err="1"/>
              <a:t>x.lis</a:t>
            </a:r>
            <a:endParaRPr lang="en-US" altLang="en-US" i="1" dirty="0"/>
          </a:p>
          <a:p>
            <a:pPr marL="492125" lvl="1" indent="0" defTabSz="920750">
              <a:buNone/>
            </a:pPr>
            <a:r>
              <a:rPr lang="en-US" altLang="en-US" sz="2400" dirty="0"/>
              <a:t>(3) execute </a:t>
            </a:r>
            <a:r>
              <a:rPr lang="en-US" altLang="en-US" sz="2400" dirty="0">
                <a:latin typeface="Cambria" panose="02040503050406030204" pitchFamily="18" charset="0"/>
              </a:rPr>
              <a:t>ls</a:t>
            </a:r>
            <a:r>
              <a:rPr lang="en-US" altLang="en-US" sz="2400" dirty="0"/>
              <a:t> in the  process</a:t>
            </a:r>
          </a:p>
          <a:p>
            <a:pPr marL="492125" lvl="1" indent="0" defTabSz="920750">
              <a:buNone/>
            </a:pPr>
            <a:endParaRPr lang="en-US" altLang="en-US" sz="2000" dirty="0"/>
          </a:p>
          <a:p>
            <a:pPr marL="0" indent="0" defTabSz="920750">
              <a:buNone/>
            </a:pPr>
            <a:r>
              <a:rPr lang="en-US" altLang="en-US" sz="2400" b="1" dirty="0"/>
              <a:t>dup2(int fin, int </a:t>
            </a:r>
            <a:r>
              <a:rPr lang="en-US" altLang="en-US" sz="2400" b="1" dirty="0" err="1"/>
              <a:t>fout</a:t>
            </a:r>
            <a:r>
              <a:rPr lang="en-US" altLang="en-US" sz="2400" b="1" dirty="0"/>
              <a:t>) </a:t>
            </a:r>
            <a:r>
              <a:rPr lang="en-US" altLang="en-US" sz="2400" dirty="0"/>
              <a:t>- copies fin to </a:t>
            </a:r>
            <a:r>
              <a:rPr lang="en-US" altLang="en-US" sz="2400" b="1" dirty="0" err="1"/>
              <a:t>fout</a:t>
            </a:r>
            <a:r>
              <a:rPr lang="en-US" altLang="en-US" sz="2400" dirty="0"/>
              <a:t> in the file table     </a:t>
            </a:r>
          </a:p>
        </p:txBody>
      </p:sp>
      <p:sp>
        <p:nvSpPr>
          <p:cNvPr id="38916" name="Rectangle 4"/>
          <p:cNvSpPr>
            <a:spLocks noChangeArrowheads="1"/>
          </p:cNvSpPr>
          <p:nvPr/>
        </p:nvSpPr>
        <p:spPr bwMode="auto">
          <a:xfrm>
            <a:off x="838200" y="4997450"/>
            <a:ext cx="1219200" cy="260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17" name="Text Box 5"/>
          <p:cNvSpPr txBox="1">
            <a:spLocks noChangeArrowheads="1"/>
          </p:cNvSpPr>
          <p:nvPr/>
        </p:nvSpPr>
        <p:spPr bwMode="auto">
          <a:xfrm>
            <a:off x="533400" y="5029200"/>
            <a:ext cx="296863" cy="13144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latin typeface="Arial" panose="020B0604020202020204" pitchFamily="34" charset="0"/>
              </a:rPr>
              <a:t>0</a:t>
            </a:r>
          </a:p>
          <a:p>
            <a:r>
              <a:rPr lang="en-US" altLang="en-US" sz="1600" b="1">
                <a:latin typeface="Arial" panose="020B0604020202020204" pitchFamily="34" charset="0"/>
              </a:rPr>
              <a:t>1</a:t>
            </a:r>
          </a:p>
          <a:p>
            <a:r>
              <a:rPr lang="en-US" altLang="en-US" sz="1600" b="1">
                <a:latin typeface="Arial" panose="020B0604020202020204" pitchFamily="34" charset="0"/>
              </a:rPr>
              <a:t>2</a:t>
            </a:r>
          </a:p>
          <a:p>
            <a:r>
              <a:rPr lang="en-US" altLang="en-US" sz="1600" b="1">
                <a:latin typeface="Arial" panose="020B0604020202020204" pitchFamily="34" charset="0"/>
              </a:rPr>
              <a:t>3</a:t>
            </a:r>
          </a:p>
          <a:p>
            <a:r>
              <a:rPr lang="en-US" altLang="en-US" sz="1600" b="1">
                <a:latin typeface="Arial" panose="020B0604020202020204" pitchFamily="34" charset="0"/>
              </a:rPr>
              <a:t>4</a:t>
            </a:r>
          </a:p>
        </p:txBody>
      </p:sp>
      <p:sp>
        <p:nvSpPr>
          <p:cNvPr id="38918" name="Rectangle 6"/>
          <p:cNvSpPr>
            <a:spLocks noChangeArrowheads="1"/>
          </p:cNvSpPr>
          <p:nvPr/>
        </p:nvSpPr>
        <p:spPr bwMode="auto">
          <a:xfrm>
            <a:off x="838200" y="5253038"/>
            <a:ext cx="1219200" cy="260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19" name="Rectangle 7"/>
          <p:cNvSpPr>
            <a:spLocks noChangeArrowheads="1"/>
          </p:cNvSpPr>
          <p:nvPr/>
        </p:nvSpPr>
        <p:spPr bwMode="auto">
          <a:xfrm>
            <a:off x="838200" y="5508625"/>
            <a:ext cx="1219200" cy="260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20" name="Rectangle 8"/>
          <p:cNvSpPr>
            <a:spLocks noChangeArrowheads="1"/>
          </p:cNvSpPr>
          <p:nvPr/>
        </p:nvSpPr>
        <p:spPr bwMode="auto">
          <a:xfrm>
            <a:off x="838200" y="5764213"/>
            <a:ext cx="1219200" cy="260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21" name="Rectangle 9"/>
          <p:cNvSpPr>
            <a:spLocks noChangeArrowheads="1"/>
          </p:cNvSpPr>
          <p:nvPr/>
        </p:nvSpPr>
        <p:spPr bwMode="auto">
          <a:xfrm>
            <a:off x="838200" y="6019800"/>
            <a:ext cx="1219200" cy="260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22" name="Text Box 10"/>
          <p:cNvSpPr txBox="1">
            <a:spLocks noChangeArrowheads="1"/>
          </p:cNvSpPr>
          <p:nvPr/>
        </p:nvSpPr>
        <p:spPr bwMode="auto">
          <a:xfrm>
            <a:off x="533400" y="4489450"/>
            <a:ext cx="2136775" cy="338138"/>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latin typeface="Arial" panose="020B0604020202020204" pitchFamily="34" charset="0"/>
              </a:rPr>
              <a:t>File descriptor table</a:t>
            </a:r>
          </a:p>
        </p:txBody>
      </p:sp>
      <p:sp>
        <p:nvSpPr>
          <p:cNvPr id="38923" name="Line 11"/>
          <p:cNvSpPr>
            <a:spLocks noChangeShapeType="1"/>
          </p:cNvSpPr>
          <p:nvPr/>
        </p:nvSpPr>
        <p:spPr bwMode="auto">
          <a:xfrm flipV="1">
            <a:off x="1905000" y="5078412"/>
            <a:ext cx="617538" cy="269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4" name="Line 12"/>
          <p:cNvSpPr>
            <a:spLocks noChangeShapeType="1"/>
          </p:cNvSpPr>
          <p:nvPr/>
        </p:nvSpPr>
        <p:spPr bwMode="auto">
          <a:xfrm>
            <a:off x="1752600" y="5334000"/>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5" name="Text Box 13"/>
          <p:cNvSpPr txBox="1">
            <a:spLocks noChangeArrowheads="1"/>
          </p:cNvSpPr>
          <p:nvPr/>
        </p:nvSpPr>
        <p:spPr bwMode="auto">
          <a:xfrm>
            <a:off x="2522538" y="4889501"/>
            <a:ext cx="669925" cy="3365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dirty="0">
                <a:latin typeface="Arial" panose="020B0604020202020204" pitchFamily="34" charset="0"/>
              </a:rPr>
              <a:t>stdin</a:t>
            </a:r>
          </a:p>
        </p:txBody>
      </p:sp>
      <p:sp>
        <p:nvSpPr>
          <p:cNvPr id="38926" name="Text Box 14"/>
          <p:cNvSpPr txBox="1">
            <a:spLocks noChangeArrowheads="1"/>
          </p:cNvSpPr>
          <p:nvPr/>
        </p:nvSpPr>
        <p:spPr bwMode="auto">
          <a:xfrm>
            <a:off x="2514600" y="5181600"/>
            <a:ext cx="804863" cy="3365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latin typeface="Arial" panose="020B0604020202020204" pitchFamily="34" charset="0"/>
              </a:rPr>
              <a:t>stdout</a:t>
            </a:r>
          </a:p>
        </p:txBody>
      </p:sp>
      <p:sp>
        <p:nvSpPr>
          <p:cNvPr id="38927" name="Line 15"/>
          <p:cNvSpPr>
            <a:spLocks noChangeShapeType="1"/>
          </p:cNvSpPr>
          <p:nvPr/>
        </p:nvSpPr>
        <p:spPr bwMode="auto">
          <a:xfrm>
            <a:off x="1828800" y="56388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8" name="Line 16"/>
          <p:cNvSpPr>
            <a:spLocks noChangeShapeType="1"/>
          </p:cNvSpPr>
          <p:nvPr/>
        </p:nvSpPr>
        <p:spPr bwMode="auto">
          <a:xfrm>
            <a:off x="1905000" y="58674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9" name="Text Box 17"/>
          <p:cNvSpPr txBox="1">
            <a:spLocks noChangeArrowheads="1"/>
          </p:cNvSpPr>
          <p:nvPr/>
        </p:nvSpPr>
        <p:spPr bwMode="auto">
          <a:xfrm>
            <a:off x="2514600" y="5486400"/>
            <a:ext cx="760413" cy="3365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latin typeface="Arial" panose="020B0604020202020204" pitchFamily="34" charset="0"/>
              </a:rPr>
              <a:t>stderr</a:t>
            </a:r>
          </a:p>
        </p:txBody>
      </p:sp>
      <p:sp>
        <p:nvSpPr>
          <p:cNvPr id="38930" name="Text Box 18"/>
          <p:cNvSpPr txBox="1">
            <a:spLocks noChangeArrowheads="1"/>
          </p:cNvSpPr>
          <p:nvPr/>
        </p:nvSpPr>
        <p:spPr bwMode="auto">
          <a:xfrm>
            <a:off x="2522537" y="5754996"/>
            <a:ext cx="579438" cy="3365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dirty="0" err="1">
                <a:latin typeface="Arial" panose="020B0604020202020204" pitchFamily="34" charset="0"/>
              </a:rPr>
              <a:t>x.lis</a:t>
            </a:r>
            <a:endParaRPr lang="en-US" altLang="en-US" sz="1600" b="1" dirty="0">
              <a:latin typeface="Arial" panose="020B0604020202020204" pitchFamily="34" charset="0"/>
            </a:endParaRPr>
          </a:p>
        </p:txBody>
      </p:sp>
      <p:sp>
        <p:nvSpPr>
          <p:cNvPr id="38931" name="Rectangle 19"/>
          <p:cNvSpPr>
            <a:spLocks noChangeArrowheads="1"/>
          </p:cNvSpPr>
          <p:nvPr/>
        </p:nvSpPr>
        <p:spPr bwMode="auto">
          <a:xfrm>
            <a:off x="5181600" y="4876800"/>
            <a:ext cx="1219200" cy="260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32" name="Text Box 20"/>
          <p:cNvSpPr txBox="1">
            <a:spLocks noChangeArrowheads="1"/>
          </p:cNvSpPr>
          <p:nvPr/>
        </p:nvSpPr>
        <p:spPr bwMode="auto">
          <a:xfrm>
            <a:off x="4876800" y="4908550"/>
            <a:ext cx="296863" cy="13144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latin typeface="Arial" panose="020B0604020202020204" pitchFamily="34" charset="0"/>
              </a:rPr>
              <a:t>0</a:t>
            </a:r>
          </a:p>
          <a:p>
            <a:r>
              <a:rPr lang="en-US" altLang="en-US" sz="1600" b="1">
                <a:latin typeface="Arial" panose="020B0604020202020204" pitchFamily="34" charset="0"/>
              </a:rPr>
              <a:t>1</a:t>
            </a:r>
          </a:p>
          <a:p>
            <a:r>
              <a:rPr lang="en-US" altLang="en-US" sz="1600" b="1">
                <a:latin typeface="Arial" panose="020B0604020202020204" pitchFamily="34" charset="0"/>
              </a:rPr>
              <a:t>2</a:t>
            </a:r>
          </a:p>
          <a:p>
            <a:r>
              <a:rPr lang="en-US" altLang="en-US" sz="1600" b="1">
                <a:latin typeface="Arial" panose="020B0604020202020204" pitchFamily="34" charset="0"/>
              </a:rPr>
              <a:t>3</a:t>
            </a:r>
          </a:p>
          <a:p>
            <a:r>
              <a:rPr lang="en-US" altLang="en-US" sz="1600" b="1">
                <a:latin typeface="Arial" panose="020B0604020202020204" pitchFamily="34" charset="0"/>
              </a:rPr>
              <a:t>4</a:t>
            </a:r>
          </a:p>
        </p:txBody>
      </p:sp>
      <p:sp>
        <p:nvSpPr>
          <p:cNvPr id="38933" name="Rectangle 21"/>
          <p:cNvSpPr>
            <a:spLocks noChangeArrowheads="1"/>
          </p:cNvSpPr>
          <p:nvPr/>
        </p:nvSpPr>
        <p:spPr bwMode="auto">
          <a:xfrm>
            <a:off x="5181600" y="5132388"/>
            <a:ext cx="1219200" cy="260350"/>
          </a:xfrm>
          <a:prstGeom prst="rect">
            <a:avLst/>
          </a:prstGeom>
          <a:solidFill>
            <a:srgbClr val="FF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34" name="Rectangle 22"/>
          <p:cNvSpPr>
            <a:spLocks noChangeArrowheads="1"/>
          </p:cNvSpPr>
          <p:nvPr/>
        </p:nvSpPr>
        <p:spPr bwMode="auto">
          <a:xfrm>
            <a:off x="5181600" y="5387975"/>
            <a:ext cx="1219200" cy="260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35" name="Rectangle 23"/>
          <p:cNvSpPr>
            <a:spLocks noChangeArrowheads="1"/>
          </p:cNvSpPr>
          <p:nvPr/>
        </p:nvSpPr>
        <p:spPr bwMode="auto">
          <a:xfrm>
            <a:off x="5181600" y="5643563"/>
            <a:ext cx="1219200" cy="260350"/>
          </a:xfrm>
          <a:prstGeom prst="rect">
            <a:avLst/>
          </a:prstGeom>
          <a:solidFill>
            <a:srgbClr val="FF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36" name="Rectangle 24"/>
          <p:cNvSpPr>
            <a:spLocks noChangeArrowheads="1"/>
          </p:cNvSpPr>
          <p:nvPr/>
        </p:nvSpPr>
        <p:spPr bwMode="auto">
          <a:xfrm>
            <a:off x="5181600" y="5899150"/>
            <a:ext cx="1219200" cy="2603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latin typeface="Arial" panose="020B0604020202020204" pitchFamily="34" charset="0"/>
            </a:endParaRPr>
          </a:p>
        </p:txBody>
      </p:sp>
      <p:sp>
        <p:nvSpPr>
          <p:cNvPr id="38937" name="Line 25"/>
          <p:cNvSpPr>
            <a:spLocks noChangeShapeType="1"/>
          </p:cNvSpPr>
          <p:nvPr/>
        </p:nvSpPr>
        <p:spPr bwMode="auto">
          <a:xfrm flipV="1">
            <a:off x="6248400" y="4800600"/>
            <a:ext cx="609600" cy="152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8" name="Line 26"/>
          <p:cNvSpPr>
            <a:spLocks noChangeShapeType="1"/>
          </p:cNvSpPr>
          <p:nvPr/>
        </p:nvSpPr>
        <p:spPr bwMode="auto">
          <a:xfrm>
            <a:off x="6096000" y="5213350"/>
            <a:ext cx="1905000" cy="4254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9" name="Text Box 27"/>
          <p:cNvSpPr txBox="1">
            <a:spLocks noChangeArrowheads="1"/>
          </p:cNvSpPr>
          <p:nvPr/>
        </p:nvSpPr>
        <p:spPr bwMode="auto">
          <a:xfrm>
            <a:off x="6858000" y="4679950"/>
            <a:ext cx="669925" cy="3365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latin typeface="Arial" panose="020B0604020202020204" pitchFamily="34" charset="0"/>
              </a:rPr>
              <a:t>stdin</a:t>
            </a:r>
          </a:p>
        </p:txBody>
      </p:sp>
      <p:sp>
        <p:nvSpPr>
          <p:cNvPr id="38940" name="Line 28"/>
          <p:cNvSpPr>
            <a:spLocks noChangeShapeType="1"/>
          </p:cNvSpPr>
          <p:nvPr/>
        </p:nvSpPr>
        <p:spPr bwMode="auto">
          <a:xfrm>
            <a:off x="6248400" y="5746750"/>
            <a:ext cx="1676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1" name="Text Box 29"/>
          <p:cNvSpPr txBox="1">
            <a:spLocks noChangeArrowheads="1"/>
          </p:cNvSpPr>
          <p:nvPr/>
        </p:nvSpPr>
        <p:spPr bwMode="auto">
          <a:xfrm>
            <a:off x="7985125" y="5578475"/>
            <a:ext cx="579438" cy="3365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latin typeface="Arial" panose="020B0604020202020204" pitchFamily="34" charset="0"/>
              </a:rPr>
              <a:t>x.lis</a:t>
            </a:r>
          </a:p>
        </p:txBody>
      </p:sp>
      <p:sp>
        <p:nvSpPr>
          <p:cNvPr id="38942" name="Text Box 30"/>
          <p:cNvSpPr txBox="1">
            <a:spLocks noChangeArrowheads="1"/>
          </p:cNvSpPr>
          <p:nvPr/>
        </p:nvSpPr>
        <p:spPr bwMode="auto">
          <a:xfrm>
            <a:off x="3657600" y="4648200"/>
            <a:ext cx="1087438" cy="3365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latin typeface="Arial" panose="020B0604020202020204" pitchFamily="34" charset="0"/>
              </a:rPr>
              <a:t>dup2(3,1)</a:t>
            </a:r>
          </a:p>
        </p:txBody>
      </p:sp>
      <p:sp>
        <p:nvSpPr>
          <p:cNvPr id="38943" name="Freeform 31"/>
          <p:cNvSpPr>
            <a:spLocks/>
          </p:cNvSpPr>
          <p:nvPr/>
        </p:nvSpPr>
        <p:spPr bwMode="auto">
          <a:xfrm>
            <a:off x="4648200" y="5257800"/>
            <a:ext cx="381000" cy="609600"/>
          </a:xfrm>
          <a:custGeom>
            <a:avLst/>
            <a:gdLst>
              <a:gd name="T0" fmla="*/ 2147483646 w 240"/>
              <a:gd name="T1" fmla="*/ 2147483646 h 384"/>
              <a:gd name="T2" fmla="*/ 0 w 240"/>
              <a:gd name="T3" fmla="*/ 2147483646 h 384"/>
              <a:gd name="T4" fmla="*/ 0 w 240"/>
              <a:gd name="T5" fmla="*/ 2147483646 h 384"/>
              <a:gd name="T6" fmla="*/ 2147483646 w 240"/>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384">
                <a:moveTo>
                  <a:pt x="240" y="384"/>
                </a:moveTo>
                <a:lnTo>
                  <a:pt x="0" y="288"/>
                </a:lnTo>
                <a:lnTo>
                  <a:pt x="0" y="48"/>
                </a:lnTo>
                <a:lnTo>
                  <a:pt x="192"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23</a:t>
            </a:fld>
            <a:endParaRPr lang="en-US" altLang="en-US" dirty="0"/>
          </a:p>
        </p:txBody>
      </p:sp>
      <p:sp>
        <p:nvSpPr>
          <p:cNvPr id="33" name="Star: 5 Points 32">
            <a:extLst>
              <a:ext uri="{FF2B5EF4-FFF2-40B4-BE49-F238E27FC236}">
                <a16:creationId xmlns:a16="http://schemas.microsoft.com/office/drawing/2014/main" id="{BD52F439-7B5B-47CB-9338-A8BF43764F3F}"/>
              </a:ext>
            </a:extLst>
          </p:cNvPr>
          <p:cNvSpPr/>
          <p:nvPr/>
        </p:nvSpPr>
        <p:spPr>
          <a:xfrm>
            <a:off x="7909579" y="3708902"/>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492125" y="0"/>
            <a:ext cx="7778750" cy="974724"/>
          </a:xfrm>
        </p:spPr>
        <p:txBody>
          <a:bodyPr>
            <a:normAutofit/>
          </a:bodyPr>
          <a:lstStyle/>
          <a:p>
            <a:pPr defTabSz="920750">
              <a:defRPr/>
            </a:pPr>
            <a:r>
              <a:rPr lang="en-US" altLang="en-US" sz="4400" dirty="0"/>
              <a:t>Note about the next program</a:t>
            </a:r>
          </a:p>
        </p:txBody>
      </p:sp>
      <p:sp>
        <p:nvSpPr>
          <p:cNvPr id="39939" name="Rectangle 3"/>
          <p:cNvSpPr>
            <a:spLocks noGrp="1" noChangeArrowheads="1"/>
          </p:cNvSpPr>
          <p:nvPr>
            <p:ph idx="1"/>
          </p:nvPr>
        </p:nvSpPr>
        <p:spPr>
          <a:xfrm>
            <a:off x="492125" y="990600"/>
            <a:ext cx="8651875" cy="5715000"/>
          </a:xfrm>
        </p:spPr>
        <p:txBody>
          <a:bodyPr/>
          <a:lstStyle/>
          <a:p>
            <a:pPr marL="327025" indent="-327025" defTabSz="920750">
              <a:buFont typeface="Monotype Sorts"/>
              <a:buNone/>
            </a:pPr>
            <a:r>
              <a:rPr lang="en-US" altLang="en-US" sz="2400" dirty="0"/>
              <a:t>It uses the CREAT call…to create a file that does not exist.</a:t>
            </a:r>
          </a:p>
          <a:p>
            <a:pPr marL="327025" indent="-327025" defTabSz="920750">
              <a:buFont typeface="Monotype Sorts"/>
              <a:buNone/>
            </a:pPr>
            <a:r>
              <a:rPr lang="en-US" altLang="en-US" sz="2400" dirty="0"/>
              <a:t>It is becoming antiquated.</a:t>
            </a:r>
          </a:p>
          <a:p>
            <a:pPr marL="327025" indent="-327025" defTabSz="920750">
              <a:buFont typeface="Monotype Sorts"/>
              <a:buNone/>
            </a:pPr>
            <a:r>
              <a:rPr lang="en-US" altLang="en-US" sz="1600" dirty="0"/>
              <a:t>	</a:t>
            </a:r>
          </a:p>
          <a:p>
            <a:pPr marL="327025" indent="-327025" defTabSz="920750">
              <a:buFont typeface="Monotype Sorts"/>
              <a:buNone/>
            </a:pPr>
            <a:r>
              <a:rPr lang="en-US" altLang="en-US" sz="2400" dirty="0"/>
              <a:t>	</a:t>
            </a:r>
            <a:r>
              <a:rPr lang="en-US" altLang="en-US" sz="2400" b="1" dirty="0" err="1"/>
              <a:t>fileID</a:t>
            </a:r>
            <a:r>
              <a:rPr lang="en-US" altLang="en-US" sz="2400" b="1" dirty="0"/>
              <a:t> = </a:t>
            </a:r>
            <a:r>
              <a:rPr lang="en-US" altLang="en-US" sz="2400" b="1" dirty="0" err="1"/>
              <a:t>creat</a:t>
            </a:r>
            <a:r>
              <a:rPr lang="en-US" altLang="en-US" sz="2400" b="1" dirty="0"/>
              <a:t>( "x.lis",0640 );</a:t>
            </a:r>
            <a:r>
              <a:rPr lang="en-US" altLang="en-US" sz="2400" dirty="0"/>
              <a:t>    // 0640 is the mode   </a:t>
            </a:r>
          </a:p>
          <a:p>
            <a:pPr marL="327025" indent="-327025" defTabSz="920750">
              <a:buFont typeface="Monotype Sorts"/>
              <a:buNone/>
            </a:pPr>
            <a:endParaRPr lang="en-US" altLang="en-US" sz="2400" dirty="0"/>
          </a:p>
          <a:p>
            <a:pPr marL="327025" indent="-327025" defTabSz="920750">
              <a:buFont typeface="Monotype Sorts"/>
              <a:buNone/>
            </a:pPr>
            <a:r>
              <a:rPr lang="en-US" altLang="en-US" sz="2400" dirty="0"/>
              <a:t>To do the call with OPEN, we would type:</a:t>
            </a:r>
          </a:p>
          <a:p>
            <a:pPr marL="327025" indent="-327025" defTabSz="920750">
              <a:buFont typeface="Monotype Sorts"/>
              <a:buNone/>
            </a:pPr>
            <a:r>
              <a:rPr lang="en-US" altLang="en-US" sz="1600" dirty="0"/>
              <a:t>	</a:t>
            </a:r>
          </a:p>
          <a:p>
            <a:pPr marL="327025" indent="-327025" defTabSz="920750">
              <a:buFont typeface="Monotype Sorts"/>
              <a:buNone/>
            </a:pPr>
            <a:r>
              <a:rPr lang="en-US" altLang="en-US" sz="2400" dirty="0"/>
              <a:t>	</a:t>
            </a:r>
            <a:r>
              <a:rPr lang="en-US" altLang="en-US" sz="2400" b="1" dirty="0" err="1"/>
              <a:t>fileID</a:t>
            </a:r>
            <a:r>
              <a:rPr lang="en-US" altLang="en-US" sz="2400" b="1" dirty="0"/>
              <a:t> = open ( "</a:t>
            </a:r>
            <a:r>
              <a:rPr lang="en-US" altLang="en-US" sz="2400" b="1" dirty="0" err="1"/>
              <a:t>x.lis</a:t>
            </a:r>
            <a:r>
              <a:rPr lang="en-US" altLang="en-US" sz="2400" b="1" dirty="0"/>
              <a:t>", O_WRONLY | O_CREAT | O_TRUNC, </a:t>
            </a:r>
          </a:p>
          <a:p>
            <a:pPr marL="327025" indent="-327025" defTabSz="920750">
              <a:buFont typeface="Monotype Sorts"/>
              <a:buNone/>
            </a:pPr>
            <a:r>
              <a:rPr lang="en-US" altLang="en-US" sz="2400" b="1" dirty="0"/>
              <a:t>                                 S_IRUSR | S_IWUSR | S_IRGRP);        </a:t>
            </a:r>
          </a:p>
          <a:p>
            <a:pPr marL="327025" indent="-327025" defTabSz="920750">
              <a:buFont typeface="Monotype Sorts"/>
              <a:buNone/>
            </a:pPr>
            <a:endParaRPr lang="en-US" altLang="en-US" sz="2400" dirty="0"/>
          </a:p>
          <a:p>
            <a:pPr marL="327025" indent="-327025" defTabSz="920750">
              <a:buFont typeface="Monotype Sorts"/>
              <a:buNone/>
            </a:pPr>
            <a:r>
              <a:rPr lang="en-US" altLang="en-US" sz="2400" dirty="0"/>
              <a:t>0640 = 0400 (</a:t>
            </a:r>
            <a:r>
              <a:rPr lang="en-US" altLang="en-US" sz="2400" dirty="0" err="1"/>
              <a:t>User_read</a:t>
            </a:r>
            <a:r>
              <a:rPr lang="en-US" altLang="en-US" sz="2400" dirty="0"/>
              <a:t>) + 0200 (User-write) + 040 (Group-read) </a:t>
            </a:r>
          </a:p>
          <a:p>
            <a:pPr marL="327025" indent="-327025" defTabSz="920750">
              <a:buFont typeface="Monotype Sorts"/>
              <a:buNone/>
            </a:pPr>
            <a:r>
              <a:rPr lang="en-US" altLang="en-US" sz="2400" dirty="0"/>
              <a:t>The mode for file permission bits  is explained in a chart on</a:t>
            </a:r>
          </a:p>
          <a:p>
            <a:pPr marL="327025" indent="-327025" defTabSz="920750">
              <a:buFont typeface="Monotype Sorts"/>
              <a:buNone/>
            </a:pPr>
            <a:r>
              <a:rPr lang="en-US" altLang="en-US" sz="2400" dirty="0"/>
              <a:t>LPI page 295.   </a:t>
            </a:r>
            <a:endParaRPr lang="en-US" altLang="en-US" sz="2800"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24</a:t>
            </a:fld>
            <a:endParaRPr lang="en-US" altLang="en-US" dirty="0"/>
          </a:p>
        </p:txBody>
      </p:sp>
      <p:sp>
        <p:nvSpPr>
          <p:cNvPr id="5" name="Star: 5 Points 4">
            <a:extLst>
              <a:ext uri="{FF2B5EF4-FFF2-40B4-BE49-F238E27FC236}">
                <a16:creationId xmlns:a16="http://schemas.microsoft.com/office/drawing/2014/main" id="{BD52F439-7B5B-47CB-9338-A8BF43764F3F}"/>
              </a:ext>
            </a:extLst>
          </p:cNvPr>
          <p:cNvSpPr/>
          <p:nvPr/>
        </p:nvSpPr>
        <p:spPr>
          <a:xfrm>
            <a:off x="7315200" y="213360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6" name="Star: 5 Points 5">
            <a:extLst>
              <a:ext uri="{FF2B5EF4-FFF2-40B4-BE49-F238E27FC236}">
                <a16:creationId xmlns:a16="http://schemas.microsoft.com/office/drawing/2014/main" id="{BD52F439-7B5B-47CB-9338-A8BF43764F3F}"/>
              </a:ext>
            </a:extLst>
          </p:cNvPr>
          <p:cNvSpPr/>
          <p:nvPr/>
        </p:nvSpPr>
        <p:spPr>
          <a:xfrm>
            <a:off x="7048500" y="4227046"/>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812741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3867150" cy="1828800"/>
          </a:xfrm>
        </p:spPr>
        <p:txBody>
          <a:bodyPr>
            <a:normAutofit/>
          </a:bodyPr>
          <a:lstStyle/>
          <a:p>
            <a:r>
              <a:rPr lang="en-US" dirty="0"/>
              <a:t>Constants for </a:t>
            </a:r>
            <a:br>
              <a:rPr lang="en-US" dirty="0"/>
            </a:br>
            <a:r>
              <a:rPr lang="en-US" dirty="0"/>
              <a:t>file permission bits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24611641"/>
              </p:ext>
            </p:extLst>
          </p:nvPr>
        </p:nvGraphicFramePr>
        <p:xfrm>
          <a:off x="4343400" y="304800"/>
          <a:ext cx="4343400" cy="4979668"/>
        </p:xfrm>
        <a:graphic>
          <a:graphicData uri="http://schemas.openxmlformats.org/drawingml/2006/table">
            <a:tbl>
              <a:tblPr firstRow="1" bandRow="1">
                <a:tableStyleId>{5C22544A-7EE6-4342-B048-85BDC9FD1C3A}</a:tableStyleId>
              </a:tblPr>
              <a:tblGrid>
                <a:gridCol w="1170465">
                  <a:extLst>
                    <a:ext uri="{9D8B030D-6E8A-4147-A177-3AD203B41FA5}">
                      <a16:colId xmlns:a16="http://schemas.microsoft.com/office/drawing/2014/main" val="1767845915"/>
                    </a:ext>
                  </a:extLst>
                </a:gridCol>
                <a:gridCol w="1417238">
                  <a:extLst>
                    <a:ext uri="{9D8B030D-6E8A-4147-A177-3AD203B41FA5}">
                      <a16:colId xmlns:a16="http://schemas.microsoft.com/office/drawing/2014/main" val="428816424"/>
                    </a:ext>
                  </a:extLst>
                </a:gridCol>
                <a:gridCol w="1755697">
                  <a:extLst>
                    <a:ext uri="{9D8B030D-6E8A-4147-A177-3AD203B41FA5}">
                      <a16:colId xmlns:a16="http://schemas.microsoft.com/office/drawing/2014/main" val="3330025889"/>
                    </a:ext>
                  </a:extLst>
                </a:gridCol>
              </a:tblGrid>
              <a:tr h="371693">
                <a:tc>
                  <a:txBody>
                    <a:bodyPr/>
                    <a:lstStyle/>
                    <a:p>
                      <a:r>
                        <a:rPr lang="en-US" sz="1800" dirty="0"/>
                        <a:t>Constant</a:t>
                      </a:r>
                    </a:p>
                  </a:txBody>
                  <a:tcPr/>
                </a:tc>
                <a:tc>
                  <a:txBody>
                    <a:bodyPr/>
                    <a:lstStyle/>
                    <a:p>
                      <a:r>
                        <a:rPr lang="en-US" sz="1800" dirty="0"/>
                        <a:t>Octal value</a:t>
                      </a:r>
                    </a:p>
                  </a:txBody>
                  <a:tcPr/>
                </a:tc>
                <a:tc>
                  <a:txBody>
                    <a:bodyPr/>
                    <a:lstStyle/>
                    <a:p>
                      <a:r>
                        <a:rPr lang="en-US" sz="1800" dirty="0"/>
                        <a:t>Permission bit</a:t>
                      </a:r>
                    </a:p>
                  </a:txBody>
                  <a:tcPr/>
                </a:tc>
                <a:extLst>
                  <a:ext uri="{0D108BD9-81ED-4DB2-BD59-A6C34878D82A}">
                    <a16:rowId xmlns:a16="http://schemas.microsoft.com/office/drawing/2014/main" val="2109005461"/>
                  </a:ext>
                </a:extLst>
              </a:tr>
              <a:tr h="371693">
                <a:tc>
                  <a:txBody>
                    <a:bodyPr/>
                    <a:lstStyle/>
                    <a:p>
                      <a:r>
                        <a:rPr lang="en-US" sz="1800" dirty="0"/>
                        <a:t>S_ISUID</a:t>
                      </a:r>
                    </a:p>
                  </a:txBody>
                  <a:tcPr/>
                </a:tc>
                <a:tc>
                  <a:txBody>
                    <a:bodyPr/>
                    <a:lstStyle/>
                    <a:p>
                      <a:pPr algn="r"/>
                      <a:r>
                        <a:rPr lang="en-US" sz="1800" dirty="0"/>
                        <a:t>04000</a:t>
                      </a:r>
                    </a:p>
                  </a:txBody>
                  <a:tcPr/>
                </a:tc>
                <a:tc>
                  <a:txBody>
                    <a:bodyPr/>
                    <a:lstStyle/>
                    <a:p>
                      <a:r>
                        <a:rPr lang="en-US" sz="1800" dirty="0"/>
                        <a:t> Set-user-ID</a:t>
                      </a:r>
                    </a:p>
                  </a:txBody>
                  <a:tcPr/>
                </a:tc>
                <a:extLst>
                  <a:ext uri="{0D108BD9-81ED-4DB2-BD59-A6C34878D82A}">
                    <a16:rowId xmlns:a16="http://schemas.microsoft.com/office/drawing/2014/main" val="3425433596"/>
                  </a:ext>
                </a:extLst>
              </a:tr>
              <a:tr h="371693">
                <a:tc>
                  <a:txBody>
                    <a:bodyPr/>
                    <a:lstStyle/>
                    <a:p>
                      <a:r>
                        <a:rPr lang="en-US" sz="1800" dirty="0"/>
                        <a:t>S_ISGID</a:t>
                      </a:r>
                    </a:p>
                  </a:txBody>
                  <a:tcPr/>
                </a:tc>
                <a:tc>
                  <a:txBody>
                    <a:bodyPr/>
                    <a:lstStyle/>
                    <a:p>
                      <a:pPr algn="r"/>
                      <a:r>
                        <a:rPr lang="en-US" sz="1800" dirty="0"/>
                        <a:t>02000</a:t>
                      </a:r>
                    </a:p>
                  </a:txBody>
                  <a:tcPr/>
                </a:tc>
                <a:tc>
                  <a:txBody>
                    <a:bodyPr/>
                    <a:lstStyle/>
                    <a:p>
                      <a:r>
                        <a:rPr lang="en-US" sz="1800"/>
                        <a:t> Set-group-ID</a:t>
                      </a:r>
                      <a:endParaRPr lang="en-US" sz="1800" dirty="0"/>
                    </a:p>
                  </a:txBody>
                  <a:tcPr/>
                </a:tc>
                <a:extLst>
                  <a:ext uri="{0D108BD9-81ED-4DB2-BD59-A6C34878D82A}">
                    <a16:rowId xmlns:a16="http://schemas.microsoft.com/office/drawing/2014/main" val="1241327777"/>
                  </a:ext>
                </a:extLst>
              </a:tr>
              <a:tr h="371693">
                <a:tc>
                  <a:txBody>
                    <a:bodyPr/>
                    <a:lstStyle/>
                    <a:p>
                      <a:r>
                        <a:rPr lang="en-US" sz="1800" dirty="0"/>
                        <a:t>S_ISVTX</a:t>
                      </a:r>
                    </a:p>
                  </a:txBody>
                  <a:tcPr/>
                </a:tc>
                <a:tc>
                  <a:txBody>
                    <a:bodyPr/>
                    <a:lstStyle/>
                    <a:p>
                      <a:pPr algn="r"/>
                      <a:r>
                        <a:rPr lang="en-US" sz="1800" dirty="0"/>
                        <a:t>01000</a:t>
                      </a:r>
                    </a:p>
                  </a:txBody>
                  <a:tcPr/>
                </a:tc>
                <a:tc>
                  <a:txBody>
                    <a:bodyPr/>
                    <a:lstStyle/>
                    <a:p>
                      <a:r>
                        <a:rPr lang="en-US" sz="1800" dirty="0"/>
                        <a:t> Sticky</a:t>
                      </a:r>
                    </a:p>
                  </a:txBody>
                  <a:tcPr/>
                </a:tc>
                <a:extLst>
                  <a:ext uri="{0D108BD9-81ED-4DB2-BD59-A6C34878D82A}">
                    <a16:rowId xmlns:a16="http://schemas.microsoft.com/office/drawing/2014/main" val="3194388899"/>
                  </a:ext>
                </a:extLst>
              </a:tr>
              <a:tr h="371693">
                <a:tc>
                  <a:txBody>
                    <a:bodyPr/>
                    <a:lstStyle/>
                    <a:p>
                      <a:r>
                        <a:rPr lang="en-US" sz="1800" dirty="0"/>
                        <a:t>S_IRUSR</a:t>
                      </a:r>
                    </a:p>
                  </a:txBody>
                  <a:tcPr/>
                </a:tc>
                <a:tc>
                  <a:txBody>
                    <a:bodyPr/>
                    <a:lstStyle/>
                    <a:p>
                      <a:pPr algn="r"/>
                      <a:r>
                        <a:rPr lang="en-US" sz="1800" dirty="0"/>
                        <a:t>0400</a:t>
                      </a:r>
                    </a:p>
                  </a:txBody>
                  <a:tcPr/>
                </a:tc>
                <a:tc>
                  <a:txBody>
                    <a:bodyPr/>
                    <a:lstStyle/>
                    <a:p>
                      <a:r>
                        <a:rPr lang="en-US" sz="1800" dirty="0"/>
                        <a:t> User-read</a:t>
                      </a:r>
                    </a:p>
                  </a:txBody>
                  <a:tcPr/>
                </a:tc>
                <a:extLst>
                  <a:ext uri="{0D108BD9-81ED-4DB2-BD59-A6C34878D82A}">
                    <a16:rowId xmlns:a16="http://schemas.microsoft.com/office/drawing/2014/main" val="1363362914"/>
                  </a:ext>
                </a:extLst>
              </a:tr>
              <a:tr h="371693">
                <a:tc>
                  <a:txBody>
                    <a:bodyPr/>
                    <a:lstStyle/>
                    <a:p>
                      <a:r>
                        <a:rPr lang="en-US" sz="1800" dirty="0"/>
                        <a:t>S_IWUSR</a:t>
                      </a:r>
                    </a:p>
                  </a:txBody>
                  <a:tcPr/>
                </a:tc>
                <a:tc>
                  <a:txBody>
                    <a:bodyPr/>
                    <a:lstStyle/>
                    <a:p>
                      <a:pPr algn="r"/>
                      <a:r>
                        <a:rPr lang="en-US" sz="1800" dirty="0"/>
                        <a:t>0200</a:t>
                      </a:r>
                    </a:p>
                  </a:txBody>
                  <a:tcPr/>
                </a:tc>
                <a:tc>
                  <a:txBody>
                    <a:bodyPr/>
                    <a:lstStyle/>
                    <a:p>
                      <a:r>
                        <a:rPr lang="en-US" sz="1800" dirty="0"/>
                        <a:t> User-write</a:t>
                      </a:r>
                    </a:p>
                  </a:txBody>
                  <a:tcPr/>
                </a:tc>
                <a:extLst>
                  <a:ext uri="{0D108BD9-81ED-4DB2-BD59-A6C34878D82A}">
                    <a16:rowId xmlns:a16="http://schemas.microsoft.com/office/drawing/2014/main" val="3108207983"/>
                  </a:ext>
                </a:extLst>
              </a:tr>
              <a:tr h="371693">
                <a:tc>
                  <a:txBody>
                    <a:bodyPr/>
                    <a:lstStyle/>
                    <a:p>
                      <a:r>
                        <a:rPr lang="en-US" sz="1800" dirty="0"/>
                        <a:t>S_IXUSR</a:t>
                      </a:r>
                    </a:p>
                  </a:txBody>
                  <a:tcPr/>
                </a:tc>
                <a:tc>
                  <a:txBody>
                    <a:bodyPr/>
                    <a:lstStyle/>
                    <a:p>
                      <a:pPr algn="r"/>
                      <a:r>
                        <a:rPr lang="en-US" sz="1800" dirty="0"/>
                        <a:t>0100</a:t>
                      </a:r>
                    </a:p>
                  </a:txBody>
                  <a:tcPr/>
                </a:tc>
                <a:tc>
                  <a:txBody>
                    <a:bodyPr/>
                    <a:lstStyle/>
                    <a:p>
                      <a:r>
                        <a:rPr lang="en-US" sz="1800" dirty="0"/>
                        <a:t> User-execute</a:t>
                      </a:r>
                    </a:p>
                  </a:txBody>
                  <a:tcPr/>
                </a:tc>
                <a:extLst>
                  <a:ext uri="{0D108BD9-81ED-4DB2-BD59-A6C34878D82A}">
                    <a16:rowId xmlns:a16="http://schemas.microsoft.com/office/drawing/2014/main" val="2227692845"/>
                  </a:ext>
                </a:extLst>
              </a:tr>
              <a:tr h="371693">
                <a:tc>
                  <a:txBody>
                    <a:bodyPr/>
                    <a:lstStyle/>
                    <a:p>
                      <a:r>
                        <a:rPr lang="en-US" sz="1800" dirty="0"/>
                        <a:t>S_IRGRP</a:t>
                      </a:r>
                    </a:p>
                  </a:txBody>
                  <a:tcPr/>
                </a:tc>
                <a:tc>
                  <a:txBody>
                    <a:bodyPr/>
                    <a:lstStyle/>
                    <a:p>
                      <a:pPr algn="r"/>
                      <a:r>
                        <a:rPr lang="en-US" sz="1800" dirty="0"/>
                        <a:t>040</a:t>
                      </a:r>
                    </a:p>
                  </a:txBody>
                  <a:tcPr/>
                </a:tc>
                <a:tc>
                  <a:txBody>
                    <a:bodyPr/>
                    <a:lstStyle/>
                    <a:p>
                      <a:r>
                        <a:rPr lang="en-US" sz="1800" dirty="0"/>
                        <a:t> Group-read</a:t>
                      </a:r>
                    </a:p>
                  </a:txBody>
                  <a:tcPr/>
                </a:tc>
                <a:extLst>
                  <a:ext uri="{0D108BD9-81ED-4DB2-BD59-A6C34878D82A}">
                    <a16:rowId xmlns:a16="http://schemas.microsoft.com/office/drawing/2014/main" val="1175337143"/>
                  </a:ext>
                </a:extLst>
              </a:tr>
              <a:tr h="371693">
                <a:tc>
                  <a:txBody>
                    <a:bodyPr/>
                    <a:lstStyle/>
                    <a:p>
                      <a:r>
                        <a:rPr lang="en-US" sz="1800" dirty="0"/>
                        <a:t>S_IWGRP</a:t>
                      </a:r>
                    </a:p>
                  </a:txBody>
                  <a:tcPr/>
                </a:tc>
                <a:tc>
                  <a:txBody>
                    <a:bodyPr/>
                    <a:lstStyle/>
                    <a:p>
                      <a:pPr algn="r"/>
                      <a:r>
                        <a:rPr lang="en-US" sz="1800" dirty="0"/>
                        <a:t>020</a:t>
                      </a:r>
                    </a:p>
                  </a:txBody>
                  <a:tcPr/>
                </a:tc>
                <a:tc>
                  <a:txBody>
                    <a:bodyPr/>
                    <a:lstStyle/>
                    <a:p>
                      <a:pPr marL="0" marR="0" lvl="0" indent="0" algn="l" defTabSz="685729" rtl="0" eaLnBrk="1" fontAlgn="auto" latinLnBrk="0" hangingPunct="1">
                        <a:lnSpc>
                          <a:spcPct val="100000"/>
                        </a:lnSpc>
                        <a:spcBef>
                          <a:spcPts val="0"/>
                        </a:spcBef>
                        <a:spcAft>
                          <a:spcPts val="0"/>
                        </a:spcAft>
                        <a:buClrTx/>
                        <a:buSzTx/>
                        <a:buFontTx/>
                        <a:buNone/>
                        <a:tabLst/>
                        <a:defRPr/>
                      </a:pPr>
                      <a:r>
                        <a:rPr lang="en-US" sz="1800" dirty="0"/>
                        <a:t> Group-write</a:t>
                      </a:r>
                    </a:p>
                  </a:txBody>
                  <a:tcPr/>
                </a:tc>
                <a:extLst>
                  <a:ext uri="{0D108BD9-81ED-4DB2-BD59-A6C34878D82A}">
                    <a16:rowId xmlns:a16="http://schemas.microsoft.com/office/drawing/2014/main" val="4097815776"/>
                  </a:ext>
                </a:extLst>
              </a:tr>
              <a:tr h="519352">
                <a:tc>
                  <a:txBody>
                    <a:bodyPr/>
                    <a:lstStyle/>
                    <a:p>
                      <a:r>
                        <a:rPr lang="en-US" sz="1800" dirty="0"/>
                        <a:t>S_IXGRP</a:t>
                      </a:r>
                    </a:p>
                  </a:txBody>
                  <a:tcPr/>
                </a:tc>
                <a:tc>
                  <a:txBody>
                    <a:bodyPr/>
                    <a:lstStyle/>
                    <a:p>
                      <a:pPr algn="r"/>
                      <a:r>
                        <a:rPr lang="en-US" sz="1800" dirty="0"/>
                        <a:t>010</a:t>
                      </a:r>
                    </a:p>
                  </a:txBody>
                  <a:tcPr/>
                </a:tc>
                <a:tc>
                  <a:txBody>
                    <a:bodyPr/>
                    <a:lstStyle/>
                    <a:p>
                      <a:pPr marL="0" marR="0" lvl="0" indent="0" algn="l" defTabSz="685729" rtl="0" eaLnBrk="1" fontAlgn="auto" latinLnBrk="0" hangingPunct="1">
                        <a:lnSpc>
                          <a:spcPct val="100000"/>
                        </a:lnSpc>
                        <a:spcBef>
                          <a:spcPts val="0"/>
                        </a:spcBef>
                        <a:spcAft>
                          <a:spcPts val="0"/>
                        </a:spcAft>
                        <a:buClrTx/>
                        <a:buSzTx/>
                        <a:buFontTx/>
                        <a:buNone/>
                        <a:tabLst/>
                        <a:defRPr/>
                      </a:pPr>
                      <a:r>
                        <a:rPr lang="en-US" sz="1800" dirty="0"/>
                        <a:t> Group-execute</a:t>
                      </a:r>
                    </a:p>
                  </a:txBody>
                  <a:tcPr/>
                </a:tc>
                <a:extLst>
                  <a:ext uri="{0D108BD9-81ED-4DB2-BD59-A6C34878D82A}">
                    <a16:rowId xmlns:a16="http://schemas.microsoft.com/office/drawing/2014/main" val="2015856398"/>
                  </a:ext>
                </a:extLst>
              </a:tr>
              <a:tr h="371693">
                <a:tc>
                  <a:txBody>
                    <a:bodyPr/>
                    <a:lstStyle/>
                    <a:p>
                      <a:r>
                        <a:rPr lang="en-US" sz="1800" dirty="0"/>
                        <a:t>S_IROTH</a:t>
                      </a:r>
                    </a:p>
                  </a:txBody>
                  <a:tcPr/>
                </a:tc>
                <a:tc>
                  <a:txBody>
                    <a:bodyPr/>
                    <a:lstStyle/>
                    <a:p>
                      <a:pPr algn="r"/>
                      <a:r>
                        <a:rPr lang="en-US" sz="1800" dirty="0"/>
                        <a:t>04</a:t>
                      </a:r>
                    </a:p>
                  </a:txBody>
                  <a:tcPr/>
                </a:tc>
                <a:tc>
                  <a:txBody>
                    <a:bodyPr/>
                    <a:lstStyle/>
                    <a:p>
                      <a:r>
                        <a:rPr lang="en-US" sz="1800" dirty="0"/>
                        <a:t> Other-read</a:t>
                      </a:r>
                    </a:p>
                  </a:txBody>
                  <a:tcPr/>
                </a:tc>
                <a:extLst>
                  <a:ext uri="{0D108BD9-81ED-4DB2-BD59-A6C34878D82A}">
                    <a16:rowId xmlns:a16="http://schemas.microsoft.com/office/drawing/2014/main" val="3289175789"/>
                  </a:ext>
                </a:extLst>
              </a:tr>
              <a:tr h="371693">
                <a:tc>
                  <a:txBody>
                    <a:bodyPr/>
                    <a:lstStyle/>
                    <a:p>
                      <a:r>
                        <a:rPr lang="en-US" sz="1800" dirty="0"/>
                        <a:t>S_IWOTH</a:t>
                      </a:r>
                    </a:p>
                  </a:txBody>
                  <a:tcPr/>
                </a:tc>
                <a:tc>
                  <a:txBody>
                    <a:bodyPr/>
                    <a:lstStyle/>
                    <a:p>
                      <a:pPr algn="r"/>
                      <a:r>
                        <a:rPr lang="en-US" sz="1800" dirty="0"/>
                        <a:t>02</a:t>
                      </a:r>
                    </a:p>
                  </a:txBody>
                  <a:tcPr/>
                </a:tc>
                <a:tc>
                  <a:txBody>
                    <a:bodyPr/>
                    <a:lstStyle/>
                    <a:p>
                      <a:r>
                        <a:rPr lang="en-US" sz="1800" dirty="0"/>
                        <a:t> Other-write</a:t>
                      </a:r>
                    </a:p>
                  </a:txBody>
                  <a:tcPr/>
                </a:tc>
                <a:extLst>
                  <a:ext uri="{0D108BD9-81ED-4DB2-BD59-A6C34878D82A}">
                    <a16:rowId xmlns:a16="http://schemas.microsoft.com/office/drawing/2014/main" val="2357902829"/>
                  </a:ext>
                </a:extLst>
              </a:tr>
              <a:tr h="371693">
                <a:tc>
                  <a:txBody>
                    <a:bodyPr/>
                    <a:lstStyle/>
                    <a:p>
                      <a:r>
                        <a:rPr lang="en-US" sz="1800" dirty="0"/>
                        <a:t>S_IXOTH</a:t>
                      </a:r>
                    </a:p>
                  </a:txBody>
                  <a:tcPr/>
                </a:tc>
                <a:tc>
                  <a:txBody>
                    <a:bodyPr/>
                    <a:lstStyle/>
                    <a:p>
                      <a:pPr algn="r"/>
                      <a:r>
                        <a:rPr lang="en-US" sz="1800" dirty="0"/>
                        <a:t>01</a:t>
                      </a:r>
                    </a:p>
                  </a:txBody>
                  <a:tcPr/>
                </a:tc>
                <a:tc>
                  <a:txBody>
                    <a:bodyPr/>
                    <a:lstStyle/>
                    <a:p>
                      <a:r>
                        <a:rPr lang="en-US" sz="1800" dirty="0"/>
                        <a:t> Other-execute</a:t>
                      </a:r>
                    </a:p>
                  </a:txBody>
                  <a:tcPr/>
                </a:tc>
                <a:extLst>
                  <a:ext uri="{0D108BD9-81ED-4DB2-BD59-A6C34878D82A}">
                    <a16:rowId xmlns:a16="http://schemas.microsoft.com/office/drawing/2014/main" val="4194646554"/>
                  </a:ext>
                </a:extLst>
              </a:tr>
            </a:tbl>
          </a:graphicData>
        </a:graphic>
      </p:graphicFrame>
      <p:sp>
        <p:nvSpPr>
          <p:cNvPr id="4" name="Slide Number Placeholder 3"/>
          <p:cNvSpPr>
            <a:spLocks noGrp="1"/>
          </p:cNvSpPr>
          <p:nvPr>
            <p:ph type="sldNum" sz="quarter" idx="12"/>
          </p:nvPr>
        </p:nvSpPr>
        <p:spPr>
          <a:xfrm>
            <a:off x="6457950" y="6296026"/>
            <a:ext cx="2057400" cy="365125"/>
          </a:xfrm>
        </p:spPr>
        <p:txBody>
          <a:bodyPr/>
          <a:lstStyle/>
          <a:p>
            <a:pPr>
              <a:defRPr/>
            </a:pPr>
            <a:fld id="{147B7589-DB2F-4407-9F21-8206E52DC899}" type="slidenum">
              <a:rPr lang="en-US" altLang="en-US" smtClean="0"/>
              <a:pPr>
                <a:defRPr/>
              </a:pPr>
              <a:t>25</a:t>
            </a:fld>
            <a:endParaRPr lang="en-US" altLang="en-US" dirty="0"/>
          </a:p>
        </p:txBody>
      </p:sp>
      <p:cxnSp>
        <p:nvCxnSpPr>
          <p:cNvPr id="7" name="Straight Connector 6"/>
          <p:cNvCxnSpPr/>
          <p:nvPr/>
        </p:nvCxnSpPr>
        <p:spPr>
          <a:xfrm>
            <a:off x="4343400" y="1752600"/>
            <a:ext cx="4343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43400" y="2895600"/>
            <a:ext cx="4343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43400" y="4191000"/>
            <a:ext cx="43434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510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492125" y="0"/>
            <a:ext cx="7778750" cy="974724"/>
          </a:xfrm>
        </p:spPr>
        <p:txBody>
          <a:bodyPr>
            <a:normAutofit fontScale="90000"/>
          </a:bodyPr>
          <a:lstStyle/>
          <a:p>
            <a:pPr defTabSz="920750">
              <a:defRPr/>
            </a:pPr>
            <a:r>
              <a:rPr lang="en-US" altLang="en-US" sz="4400" dirty="0"/>
              <a:t>Code Example - implement ls &gt; </a:t>
            </a:r>
            <a:r>
              <a:rPr lang="en-US" altLang="en-US" sz="4400" dirty="0" err="1"/>
              <a:t>x.lis</a:t>
            </a:r>
            <a:endParaRPr lang="en-US" altLang="en-US" sz="4400" dirty="0"/>
          </a:p>
        </p:txBody>
      </p:sp>
      <p:sp>
        <p:nvSpPr>
          <p:cNvPr id="39939" name="Rectangle 3"/>
          <p:cNvSpPr>
            <a:spLocks noGrp="1" noChangeArrowheads="1"/>
          </p:cNvSpPr>
          <p:nvPr>
            <p:ph idx="1"/>
          </p:nvPr>
        </p:nvSpPr>
        <p:spPr>
          <a:xfrm>
            <a:off x="492125" y="990600"/>
            <a:ext cx="8651875" cy="5715000"/>
          </a:xfrm>
        </p:spPr>
        <p:txBody>
          <a:bodyPr/>
          <a:lstStyle/>
          <a:p>
            <a:pPr marL="327025" indent="-327025" defTabSz="920750">
              <a:buNone/>
            </a:pPr>
            <a:r>
              <a:rPr lang="en-US" altLang="en-US" sz="2200" dirty="0"/>
              <a:t>    /* </a:t>
            </a:r>
            <a:r>
              <a:rPr lang="en-US" altLang="en-US" sz="2200" dirty="0" err="1">
                <a:cs typeface="Times New Roman" panose="02020603050405020304" pitchFamily="18" charset="0"/>
              </a:rPr>
              <a:t>fileID</a:t>
            </a:r>
            <a:r>
              <a:rPr lang="en-US" altLang="en-US" sz="2200" dirty="0">
                <a:cs typeface="Times New Roman" panose="02020603050405020304" pitchFamily="18" charset="0"/>
              </a:rPr>
              <a:t>,   code file = </a:t>
            </a:r>
            <a:r>
              <a:rPr lang="en-US" altLang="en-US" sz="2200" dirty="0" err="1">
                <a:cs typeface="Times New Roman" panose="02020603050405020304" pitchFamily="18" charset="0"/>
              </a:rPr>
              <a:t>redir.c</a:t>
            </a:r>
            <a:r>
              <a:rPr lang="en-US" altLang="en-US" sz="2200" dirty="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a:t>
            </a:r>
            <a:endParaRPr lang="en-US" altLang="en-US" sz="2200" dirty="0"/>
          </a:p>
          <a:p>
            <a:pPr marL="327025" indent="-327025" defTabSz="920750">
              <a:buFont typeface="Monotype Sorts"/>
              <a:buNone/>
            </a:pPr>
            <a:r>
              <a:rPr lang="en-US" altLang="en-US" sz="2200" dirty="0"/>
              <a:t>#include &lt;</a:t>
            </a:r>
            <a:r>
              <a:rPr lang="en-US" altLang="en-US" sz="2200" dirty="0" err="1"/>
              <a:t>unistd.h</a:t>
            </a:r>
            <a:r>
              <a:rPr lang="en-US" altLang="en-US" sz="2200" dirty="0"/>
              <a:t>&gt;                 </a:t>
            </a:r>
          </a:p>
          <a:p>
            <a:pPr marL="327025" indent="-327025" defTabSz="920750">
              <a:buFont typeface="Monotype Sorts"/>
              <a:buNone/>
            </a:pPr>
            <a:r>
              <a:rPr lang="en-US" altLang="en-US" sz="2200" dirty="0" err="1"/>
              <a:t>int</a:t>
            </a:r>
            <a:r>
              <a:rPr lang="en-US" altLang="en-US" sz="2200" dirty="0"/>
              <a:t> main (void)</a:t>
            </a:r>
          </a:p>
          <a:p>
            <a:pPr marL="327025" indent="-327025" defTabSz="920750">
              <a:buFont typeface="Monotype Sorts"/>
              <a:buNone/>
            </a:pPr>
            <a:r>
              <a:rPr lang="en-US" altLang="en-US" sz="2200" dirty="0"/>
              <a:t>{</a:t>
            </a:r>
          </a:p>
          <a:p>
            <a:pPr marL="327025" indent="-327025" defTabSz="920750">
              <a:buFont typeface="Monotype Sorts"/>
              <a:buNone/>
            </a:pPr>
            <a:r>
              <a:rPr lang="en-US" altLang="en-US" sz="2200" dirty="0"/>
              <a:t>	</a:t>
            </a:r>
            <a:r>
              <a:rPr lang="en-US" altLang="en-US" sz="2200" dirty="0" err="1"/>
              <a:t>int</a:t>
            </a:r>
            <a:r>
              <a:rPr lang="en-US" altLang="en-US" sz="2200" dirty="0"/>
              <a:t> </a:t>
            </a:r>
            <a:r>
              <a:rPr lang="en-US" altLang="en-US" sz="2200" dirty="0" err="1"/>
              <a:t>fileID</a:t>
            </a:r>
            <a:r>
              <a:rPr lang="en-US" altLang="en-US" sz="2200" dirty="0"/>
              <a:t>;</a:t>
            </a:r>
          </a:p>
          <a:p>
            <a:pPr marL="327025" indent="-327025" defTabSz="920750">
              <a:buFont typeface="Monotype Sorts"/>
              <a:buNone/>
            </a:pPr>
            <a:r>
              <a:rPr lang="en-US" altLang="en-US" sz="2200" dirty="0"/>
              <a:t>	</a:t>
            </a:r>
            <a:r>
              <a:rPr lang="en-US" altLang="en-US" sz="2200" dirty="0" err="1"/>
              <a:t>fileID</a:t>
            </a:r>
            <a:r>
              <a:rPr lang="en-US" altLang="en-US" sz="2200" dirty="0"/>
              <a:t> = </a:t>
            </a:r>
            <a:r>
              <a:rPr lang="en-US" altLang="en-US" sz="2200" b="1" dirty="0" err="1"/>
              <a:t>creat</a:t>
            </a:r>
            <a:r>
              <a:rPr lang="en-US" altLang="en-US" sz="2200" dirty="0"/>
              <a:t>( "x.lis",0640 );    // 0640 is the mode    </a:t>
            </a:r>
          </a:p>
          <a:p>
            <a:pPr marL="327025" indent="-327025" defTabSz="920750">
              <a:buFont typeface="Monotype Sorts"/>
              <a:buNone/>
            </a:pPr>
            <a:r>
              <a:rPr lang="en-US" altLang="en-US" sz="2200" dirty="0"/>
              <a:t>     if( </a:t>
            </a:r>
            <a:r>
              <a:rPr lang="en-US" altLang="en-US" sz="2200" dirty="0" err="1"/>
              <a:t>fileID</a:t>
            </a:r>
            <a:r>
              <a:rPr lang="en-US" altLang="en-US" sz="2200" dirty="0"/>
              <a:t> &lt; 0 )  {  </a:t>
            </a:r>
          </a:p>
          <a:p>
            <a:pPr marL="327025" indent="-327025" defTabSz="920750">
              <a:buFont typeface="Monotype Sorts"/>
              <a:buNone/>
            </a:pPr>
            <a:r>
              <a:rPr lang="en-US" altLang="en-US" sz="2200" dirty="0"/>
              <a:t>		</a:t>
            </a:r>
            <a:r>
              <a:rPr lang="en-US" altLang="en-US" sz="2200" dirty="0" err="1"/>
              <a:t>printf</a:t>
            </a:r>
            <a:r>
              <a:rPr lang="en-US" altLang="en-US" sz="2200" dirty="0"/>
              <a:t>( "error creating </a:t>
            </a:r>
            <a:r>
              <a:rPr lang="en-US" altLang="en-US" sz="2200" dirty="0" err="1"/>
              <a:t>x.lis</a:t>
            </a:r>
            <a:r>
              <a:rPr lang="en-US" altLang="en-US" sz="2200" dirty="0"/>
              <a:t>\n " ); </a:t>
            </a:r>
          </a:p>
          <a:p>
            <a:pPr marL="327025" indent="-327025" defTabSz="920750">
              <a:buFont typeface="Monotype Sorts"/>
              <a:buNone/>
            </a:pPr>
            <a:r>
              <a:rPr lang="en-US" altLang="en-US" sz="2200" dirty="0"/>
              <a:t>		exit (1);     </a:t>
            </a:r>
          </a:p>
          <a:p>
            <a:pPr marL="327025" indent="-327025" defTabSz="920750">
              <a:buFont typeface="Monotype Sorts"/>
              <a:buNone/>
            </a:pPr>
            <a:r>
              <a:rPr lang="en-US" altLang="en-US" sz="2200" dirty="0"/>
              <a:t>	}</a:t>
            </a:r>
          </a:p>
          <a:p>
            <a:pPr marL="327025" indent="-327025" defTabSz="920750">
              <a:buFont typeface="Monotype Sorts"/>
              <a:buNone/>
            </a:pPr>
            <a:r>
              <a:rPr lang="en-US" altLang="en-US" sz="2200" dirty="0"/>
              <a:t>	</a:t>
            </a:r>
            <a:r>
              <a:rPr lang="en-US" altLang="en-US" sz="2200" b="1" dirty="0"/>
              <a:t>dup2</a:t>
            </a:r>
            <a:r>
              <a:rPr lang="en-US" altLang="en-US" sz="2200" dirty="0"/>
              <a:t>( </a:t>
            </a:r>
            <a:r>
              <a:rPr lang="en-US" altLang="en-US" sz="2200" dirty="0" err="1"/>
              <a:t>fileID</a:t>
            </a:r>
            <a:r>
              <a:rPr lang="en-US" altLang="en-US" sz="2200" dirty="0"/>
              <a:t>, </a:t>
            </a:r>
            <a:r>
              <a:rPr lang="en-US" altLang="en-US" sz="2200" dirty="0" err="1"/>
              <a:t>stdout</a:t>
            </a:r>
            <a:r>
              <a:rPr lang="en-US" altLang="en-US" sz="2200" dirty="0"/>
              <a:t> ); /* copy </a:t>
            </a:r>
            <a:r>
              <a:rPr lang="en-US" altLang="en-US" sz="2200" dirty="0" err="1"/>
              <a:t>fileID</a:t>
            </a:r>
            <a:r>
              <a:rPr lang="en-US" altLang="en-US" sz="2200" dirty="0"/>
              <a:t> to </a:t>
            </a:r>
            <a:r>
              <a:rPr lang="en-US" altLang="en-US" sz="2200" dirty="0" err="1"/>
              <a:t>stdout</a:t>
            </a:r>
            <a:r>
              <a:rPr lang="en-US" altLang="en-US" sz="2200" dirty="0"/>
              <a:t> */      </a:t>
            </a:r>
          </a:p>
          <a:p>
            <a:pPr marL="327025" indent="-327025" defTabSz="920750">
              <a:buFont typeface="Monotype Sorts"/>
              <a:buNone/>
            </a:pPr>
            <a:r>
              <a:rPr lang="en-US" altLang="en-US" sz="2200" dirty="0"/>
              <a:t>    </a:t>
            </a:r>
            <a:r>
              <a:rPr lang="en-US" altLang="en-US" sz="2200" b="1" dirty="0"/>
              <a:t>close</a:t>
            </a:r>
            <a:r>
              <a:rPr lang="en-US" altLang="en-US" sz="2200" dirty="0"/>
              <a:t>( </a:t>
            </a:r>
            <a:r>
              <a:rPr lang="en-US" altLang="en-US" sz="2200" dirty="0" err="1"/>
              <a:t>fileID</a:t>
            </a:r>
            <a:r>
              <a:rPr lang="en-US" altLang="en-US" sz="2200" dirty="0"/>
              <a:t> );     		                                    </a:t>
            </a:r>
          </a:p>
          <a:p>
            <a:pPr marL="327025" indent="-327025" defTabSz="920750">
              <a:buFont typeface="Monotype Sorts"/>
              <a:buNone/>
            </a:pPr>
            <a:r>
              <a:rPr lang="en-US" altLang="en-US" sz="2200" dirty="0"/>
              <a:t>    </a:t>
            </a:r>
            <a:r>
              <a:rPr lang="en-US" altLang="en-US" sz="2200" b="1" dirty="0" err="1"/>
              <a:t>execl</a:t>
            </a:r>
            <a:r>
              <a:rPr lang="en-US" altLang="en-US" sz="2200" dirty="0"/>
              <a:t>( "/bin/ls", "ls", 0 );   return EXIT_SUCCESS;     </a:t>
            </a:r>
          </a:p>
          <a:p>
            <a:pPr marL="327025" indent="-327025" defTabSz="920750">
              <a:buFont typeface="Monotype Sorts"/>
              <a:buNone/>
            </a:pPr>
            <a:r>
              <a:rPr lang="en-US" altLang="en-US" sz="2200" dirty="0"/>
              <a:t>}</a:t>
            </a:r>
          </a:p>
          <a:p>
            <a:pPr marL="327025" indent="-327025" defTabSz="920750">
              <a:buFont typeface="Monotype Sorts"/>
              <a:buNone/>
            </a:pPr>
            <a:endParaRPr lang="en-US" altLang="en-US" sz="2400"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26</a:t>
            </a:fld>
            <a:endParaRPr lang="en-US" altLang="en-US" dirty="0"/>
          </a:p>
        </p:txBody>
      </p:sp>
      <p:sp>
        <p:nvSpPr>
          <p:cNvPr id="5" name="Star: 5 Points 4">
            <a:extLst>
              <a:ext uri="{FF2B5EF4-FFF2-40B4-BE49-F238E27FC236}">
                <a16:creationId xmlns:a16="http://schemas.microsoft.com/office/drawing/2014/main" id="{BD52F439-7B5B-47CB-9338-A8BF43764F3F}"/>
              </a:ext>
            </a:extLst>
          </p:cNvPr>
          <p:cNvSpPr/>
          <p:nvPr/>
        </p:nvSpPr>
        <p:spPr>
          <a:xfrm>
            <a:off x="6781800" y="297180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6" name="Star: 5 Points 5">
            <a:extLst>
              <a:ext uri="{FF2B5EF4-FFF2-40B4-BE49-F238E27FC236}">
                <a16:creationId xmlns:a16="http://schemas.microsoft.com/office/drawing/2014/main" id="{BD52F439-7B5B-47CB-9338-A8BF43764F3F}"/>
              </a:ext>
            </a:extLst>
          </p:cNvPr>
          <p:cNvSpPr/>
          <p:nvPr/>
        </p:nvSpPr>
        <p:spPr>
          <a:xfrm>
            <a:off x="6515100" y="495300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7" name="Star: 5 Points 6">
            <a:extLst>
              <a:ext uri="{FF2B5EF4-FFF2-40B4-BE49-F238E27FC236}">
                <a16:creationId xmlns:a16="http://schemas.microsoft.com/office/drawing/2014/main" id="{BD52F439-7B5B-47CB-9338-A8BF43764F3F}"/>
              </a:ext>
            </a:extLst>
          </p:cNvPr>
          <p:cNvSpPr/>
          <p:nvPr/>
        </p:nvSpPr>
        <p:spPr>
          <a:xfrm>
            <a:off x="6492688" y="5464042"/>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
        <p:nvSpPr>
          <p:cNvPr id="8" name="Star: 5 Points 7">
            <a:extLst>
              <a:ext uri="{FF2B5EF4-FFF2-40B4-BE49-F238E27FC236}">
                <a16:creationId xmlns:a16="http://schemas.microsoft.com/office/drawing/2014/main" id="{BD52F439-7B5B-47CB-9338-A8BF43764F3F}"/>
              </a:ext>
            </a:extLst>
          </p:cNvPr>
          <p:cNvSpPr/>
          <p:nvPr/>
        </p:nvSpPr>
        <p:spPr>
          <a:xfrm>
            <a:off x="6515100" y="5883302"/>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4013" y="984250"/>
            <a:ext cx="8293100" cy="3789363"/>
          </a:xfrm>
        </p:spPr>
        <p:txBody>
          <a:bodyPr/>
          <a:lstStyle/>
          <a:p>
            <a:pPr eaLnBrk="1" fontAlgn="auto" hangingPunct="1">
              <a:spcAft>
                <a:spcPts val="0"/>
              </a:spcAft>
              <a:defRPr/>
            </a:pPr>
            <a:r>
              <a:rPr lang="en-US" altLang="en-US" dirty="0"/>
              <a:t>User and Group ID</a:t>
            </a:r>
            <a:br>
              <a:rPr lang="en-US" altLang="en-US" b="1" dirty="0">
                <a:latin typeface="Times New Roman" panose="02020603050405020304" pitchFamily="18" charset="0"/>
              </a:rPr>
            </a:br>
            <a:endParaRPr lang="en-US" dirty="0"/>
          </a:p>
        </p:txBody>
      </p:sp>
      <p:sp>
        <p:nvSpPr>
          <p:cNvPr id="3" name="Slide Number Placeholder 2"/>
          <p:cNvSpPr>
            <a:spLocks noGrp="1"/>
          </p:cNvSpPr>
          <p:nvPr>
            <p:ph type="sldNum" sz="quarter" idx="12"/>
          </p:nvPr>
        </p:nvSpPr>
        <p:spPr/>
        <p:txBody>
          <a:bodyPr/>
          <a:lstStyle/>
          <a:p>
            <a:pPr>
              <a:defRPr/>
            </a:pPr>
            <a:fld id="{B3CAFF67-6B97-4A19-9413-6CC77AD5CA67}" type="slidenum">
              <a:rPr lang="en-US" altLang="en-US" smtClean="0"/>
              <a:pPr>
                <a:defRPr/>
              </a:pPr>
              <a:t>27</a:t>
            </a:fld>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4" name="Rectangle 4"/>
          <p:cNvSpPr>
            <a:spLocks noGrp="1" noChangeArrowheads="1"/>
          </p:cNvSpPr>
          <p:nvPr>
            <p:ph type="title"/>
          </p:nvPr>
        </p:nvSpPr>
        <p:spPr>
          <a:xfrm>
            <a:off x="557213" y="-76200"/>
            <a:ext cx="8078787" cy="1295400"/>
          </a:xfrm>
        </p:spPr>
        <p:txBody>
          <a:bodyPr/>
          <a:lstStyle/>
          <a:p>
            <a:pPr>
              <a:defRPr/>
            </a:pPr>
            <a:r>
              <a:rPr lang="en-US" altLang="ko-KR" dirty="0">
                <a:ea typeface="굴림" panose="020B0600000101010101" pitchFamily="34" charset="-127"/>
              </a:rPr>
              <a:t>User and Group ID                (1 of 2)</a:t>
            </a:r>
            <a:endParaRPr lang="en-US" altLang="en-US" dirty="0"/>
          </a:p>
        </p:txBody>
      </p:sp>
      <p:sp>
        <p:nvSpPr>
          <p:cNvPr id="1100805" name="Rectangle 5"/>
          <p:cNvSpPr>
            <a:spLocks noGrp="1" noChangeArrowheads="1"/>
          </p:cNvSpPr>
          <p:nvPr>
            <p:ph idx="1"/>
          </p:nvPr>
        </p:nvSpPr>
        <p:spPr>
          <a:xfrm>
            <a:off x="557213" y="990600"/>
            <a:ext cx="8153400" cy="5410200"/>
          </a:xfrm>
        </p:spPr>
        <p:txBody>
          <a:bodyPr/>
          <a:lstStyle/>
          <a:p>
            <a:pPr marL="0" indent="0">
              <a:buNone/>
              <a:defRPr/>
            </a:pPr>
            <a:r>
              <a:rPr lang="en-US" altLang="en-US" sz="2800" dirty="0"/>
              <a:t>Each process has three Ids  </a:t>
            </a:r>
          </a:p>
          <a:p>
            <a:pPr marL="0" indent="0">
              <a:buNone/>
              <a:defRPr/>
            </a:pPr>
            <a:r>
              <a:rPr lang="en-US" altLang="en-US" sz="2400" dirty="0"/>
              <a:t>    (1) Real user ID       (RUID)</a:t>
            </a:r>
          </a:p>
          <a:p>
            <a:pPr marL="342865" lvl="1" indent="0">
              <a:buNone/>
              <a:defRPr/>
            </a:pPr>
            <a:r>
              <a:rPr lang="en-US" altLang="en-US" sz="2400" dirty="0"/>
              <a:t>     used to determine which user started the process </a:t>
            </a:r>
          </a:p>
          <a:p>
            <a:pPr marL="685729" lvl="2" indent="0">
              <a:buNone/>
              <a:defRPr/>
            </a:pPr>
            <a:r>
              <a:rPr lang="en-US" altLang="en-US" i="1" dirty="0"/>
              <a:t>Same as the user ID of parent (unless changed)</a:t>
            </a:r>
          </a:p>
          <a:p>
            <a:pPr marL="685729" lvl="2" indent="0">
              <a:buNone/>
              <a:defRPr/>
            </a:pPr>
            <a:endParaRPr lang="en-US" altLang="en-US" sz="1600" dirty="0"/>
          </a:p>
          <a:p>
            <a:pPr marL="342865" lvl="1" indent="0">
              <a:buNone/>
              <a:defRPr/>
            </a:pPr>
            <a:r>
              <a:rPr lang="en-US" altLang="en-US" sz="2400" dirty="0"/>
              <a:t>(2) Effective user ID  (EUID)</a:t>
            </a:r>
          </a:p>
          <a:p>
            <a:pPr lvl="2">
              <a:defRPr/>
            </a:pPr>
            <a:r>
              <a:rPr lang="en-US" altLang="ko-KR" dirty="0">
                <a:ea typeface="Gulim" panose="020B0600000101010101" pitchFamily="34" charset="-127"/>
              </a:rPr>
              <a:t> Used to assign ownership of newly created files</a:t>
            </a:r>
          </a:p>
          <a:p>
            <a:pPr lvl="2">
              <a:defRPr/>
            </a:pPr>
            <a:r>
              <a:rPr lang="en-US" altLang="ko-KR" dirty="0">
                <a:ea typeface="Gulim" panose="020B0600000101010101" pitchFamily="34" charset="-127"/>
              </a:rPr>
              <a:t> to check file access permissions</a:t>
            </a:r>
          </a:p>
          <a:p>
            <a:pPr lvl="2">
              <a:defRPr/>
            </a:pPr>
            <a:r>
              <a:rPr lang="en-US" altLang="ko-KR" dirty="0">
                <a:ea typeface="Gulim" panose="020B0600000101010101" pitchFamily="34" charset="-127"/>
              </a:rPr>
              <a:t> to check permission to send signals to processes.</a:t>
            </a:r>
          </a:p>
          <a:p>
            <a:pPr marL="685729" lvl="2" indent="0">
              <a:buNone/>
              <a:defRPr/>
            </a:pPr>
            <a:r>
              <a:rPr lang="en-US" altLang="en-US" dirty="0"/>
              <a:t> </a:t>
            </a:r>
            <a:r>
              <a:rPr lang="en-US" altLang="en-US" i="1" dirty="0"/>
              <a:t>Two ways to change: from set user ID bit on the file being executed, or system call</a:t>
            </a:r>
          </a:p>
          <a:p>
            <a:pPr marL="685729" lvl="2" indent="0">
              <a:buNone/>
              <a:defRPr/>
            </a:pPr>
            <a:endParaRPr lang="en-US" altLang="ko-KR" sz="1600" i="1" dirty="0">
              <a:ea typeface="Gulim" panose="020B0600000101010101" pitchFamily="34" charset="-127"/>
            </a:endParaRPr>
          </a:p>
          <a:p>
            <a:pPr marL="342865" lvl="1" indent="0">
              <a:buNone/>
              <a:defRPr/>
            </a:pPr>
            <a:r>
              <a:rPr lang="en-US" altLang="en-US" sz="2400" dirty="0"/>
              <a:t>(3) Saved user ID     (SUID)</a:t>
            </a:r>
          </a:p>
          <a:p>
            <a:pPr marL="685729" lvl="2" indent="0">
              <a:buNone/>
              <a:defRPr/>
            </a:pPr>
            <a:r>
              <a:rPr lang="en-US" altLang="en-US" dirty="0"/>
              <a:t> </a:t>
            </a:r>
            <a:r>
              <a:rPr lang="en-US" altLang="en-US" i="1" dirty="0"/>
              <a:t>So previous EUID can be restored</a:t>
            </a:r>
          </a:p>
          <a:p>
            <a:pPr marL="0" lvl="2" indent="0">
              <a:buNone/>
              <a:defRPr/>
            </a:pPr>
            <a:endParaRPr lang="en-US" altLang="en-US" sz="2400"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28</a:t>
            </a:fld>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4" name="Rectangle 4"/>
          <p:cNvSpPr>
            <a:spLocks noGrp="1" noChangeArrowheads="1"/>
          </p:cNvSpPr>
          <p:nvPr>
            <p:ph type="title"/>
          </p:nvPr>
        </p:nvSpPr>
        <p:spPr>
          <a:xfrm>
            <a:off x="557213" y="-76200"/>
            <a:ext cx="8078787" cy="1295400"/>
          </a:xfrm>
        </p:spPr>
        <p:txBody>
          <a:bodyPr/>
          <a:lstStyle/>
          <a:p>
            <a:pPr>
              <a:defRPr/>
            </a:pPr>
            <a:r>
              <a:rPr lang="en-US" altLang="ko-KR" dirty="0">
                <a:ea typeface="굴림" panose="020B0600000101010101" pitchFamily="34" charset="-127"/>
              </a:rPr>
              <a:t>User and Group ID                (2 of 2)</a:t>
            </a:r>
            <a:endParaRPr lang="en-US" altLang="en-US" dirty="0"/>
          </a:p>
        </p:txBody>
      </p:sp>
      <p:sp>
        <p:nvSpPr>
          <p:cNvPr id="1100805" name="Rectangle 5"/>
          <p:cNvSpPr>
            <a:spLocks noGrp="1" noChangeArrowheads="1"/>
          </p:cNvSpPr>
          <p:nvPr>
            <p:ph idx="1"/>
          </p:nvPr>
        </p:nvSpPr>
        <p:spPr>
          <a:xfrm>
            <a:off x="557213" y="1219200"/>
            <a:ext cx="8153400" cy="4419600"/>
          </a:xfrm>
        </p:spPr>
        <p:txBody>
          <a:bodyPr/>
          <a:lstStyle/>
          <a:p>
            <a:pPr marL="0" indent="0">
              <a:buNone/>
              <a:defRPr/>
            </a:pPr>
            <a:r>
              <a:rPr lang="en-US" altLang="en-US" sz="2800" b="1" dirty="0"/>
              <a:t>Notes:</a:t>
            </a:r>
          </a:p>
          <a:p>
            <a:pPr marL="0" indent="0">
              <a:buNone/>
              <a:defRPr/>
            </a:pPr>
            <a:endParaRPr lang="en-US" altLang="en-US" sz="1800" b="1" dirty="0"/>
          </a:p>
          <a:p>
            <a:pPr marL="0" indent="0">
              <a:buNone/>
              <a:defRPr/>
            </a:pPr>
            <a:r>
              <a:rPr lang="en-US" altLang="en-US" sz="2800" dirty="0"/>
              <a:t>Real and effective </a:t>
            </a:r>
            <a:r>
              <a:rPr lang="en-US" altLang="en-US" sz="2800" dirty="0" err="1"/>
              <a:t>uid</a:t>
            </a:r>
            <a:r>
              <a:rPr lang="en-US" altLang="en-US" sz="2800" dirty="0"/>
              <a:t>:  inherit (fork), </a:t>
            </a:r>
          </a:p>
          <a:p>
            <a:pPr marL="0" indent="0">
              <a:buNone/>
              <a:defRPr/>
            </a:pPr>
            <a:r>
              <a:rPr lang="en-US" altLang="en-US" sz="2800" dirty="0"/>
              <a:t>                                         maintain (exec). </a:t>
            </a:r>
          </a:p>
          <a:p>
            <a:pPr marL="0" indent="0">
              <a:buNone/>
              <a:defRPr/>
            </a:pPr>
            <a:endParaRPr lang="en-US" altLang="en-US" sz="1800" dirty="0"/>
          </a:p>
          <a:p>
            <a:pPr marL="0" indent="0">
              <a:buNone/>
              <a:defRPr/>
            </a:pPr>
            <a:r>
              <a:rPr lang="en-US" altLang="en-US" sz="2800" dirty="0"/>
              <a:t>Normally, effective user and effective group user ids have the same value as real user ids except when we change it (in two ways)</a:t>
            </a:r>
          </a:p>
          <a:p>
            <a:pPr marL="0" indent="0">
              <a:buNone/>
              <a:defRPr/>
            </a:pPr>
            <a:endParaRPr lang="en-US" altLang="en-US" sz="2400" dirty="0"/>
          </a:p>
          <a:p>
            <a:pPr marL="0" indent="0">
              <a:buNone/>
              <a:defRPr/>
            </a:pPr>
            <a:r>
              <a:rPr lang="en-US" altLang="en-US" sz="2800" dirty="0"/>
              <a:t>Real </a:t>
            </a:r>
            <a:r>
              <a:rPr lang="en-US" altLang="en-US" sz="2800" b="1" dirty="0"/>
              <a:t>group</a:t>
            </a:r>
            <a:r>
              <a:rPr lang="en-US" altLang="en-US" sz="2800" dirty="0"/>
              <a:t> ID, effective </a:t>
            </a:r>
            <a:r>
              <a:rPr lang="en-US" altLang="en-US" sz="2800" b="1" dirty="0"/>
              <a:t>group</a:t>
            </a:r>
            <a:r>
              <a:rPr lang="en-US" altLang="en-US" sz="2800" dirty="0"/>
              <a:t> ID, used similarly .</a:t>
            </a:r>
          </a:p>
          <a:p>
            <a:pPr marL="0" indent="0">
              <a:buNone/>
              <a:defRPr/>
            </a:pPr>
            <a:endParaRPr lang="en-US" altLang="en-US" sz="2800" dirty="0"/>
          </a:p>
          <a:p>
            <a:pPr marL="0" indent="0">
              <a:buNone/>
              <a:defRPr/>
            </a:pPr>
            <a:endParaRPr lang="en-US" altLang="en-US" sz="2800" dirty="0"/>
          </a:p>
          <a:p>
            <a:pPr marL="0" indent="0">
              <a:buNone/>
              <a:defRPr/>
            </a:pPr>
            <a:endParaRPr lang="en-US" altLang="en-US" sz="2800"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29</a:t>
            </a:fld>
            <a:endParaRPr lang="en-US" altLang="en-US" dirty="0"/>
          </a:p>
        </p:txBody>
      </p:sp>
    </p:spTree>
    <p:extLst>
      <p:ext uri="{BB962C8B-B14F-4D97-AF65-F5344CB8AC3E}">
        <p14:creationId xmlns:p14="http://schemas.microsoft.com/office/powerpoint/2010/main" val="33988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E304357-45BF-4BDC-AA5B-BA45F78139F7}" type="slidenum">
              <a:rPr lang="en-US" altLang="en-US" smtClean="0"/>
              <a:pPr>
                <a:defRPr/>
              </a:pPr>
              <a:t>3</a:t>
            </a:fld>
            <a:endParaRPr lang="en-US" altLang="en-US" dirty="0"/>
          </a:p>
        </p:txBody>
      </p:sp>
      <p:sp>
        <p:nvSpPr>
          <p:cNvPr id="3" name="TextBox 2"/>
          <p:cNvSpPr txBox="1"/>
          <p:nvPr/>
        </p:nvSpPr>
        <p:spPr>
          <a:xfrm>
            <a:off x="838200" y="381000"/>
            <a:ext cx="8236357" cy="6309420"/>
          </a:xfrm>
          <a:prstGeom prst="rect">
            <a:avLst/>
          </a:prstGeom>
          <a:noFill/>
        </p:spPr>
        <p:txBody>
          <a:bodyPr wrap="none" rtlCol="0">
            <a:spAutoFit/>
          </a:bodyPr>
          <a:lstStyle/>
          <a:p>
            <a:r>
              <a:rPr lang="en-US" sz="3600" b="1" dirty="0">
                <a:latin typeface="+mn-lt"/>
              </a:rPr>
              <a:t>The naming convention</a:t>
            </a:r>
            <a:r>
              <a:rPr lang="en-US" sz="3600" dirty="0">
                <a:latin typeface="+mn-lt"/>
              </a:rPr>
              <a:t>: exec*</a:t>
            </a:r>
          </a:p>
          <a:p>
            <a:r>
              <a:rPr lang="en-US" sz="3200" dirty="0"/>
              <a:t> </a:t>
            </a:r>
          </a:p>
          <a:p>
            <a:pPr marL="342900" indent="-342900">
              <a:buFont typeface="Arial" panose="020B0604020202020204" pitchFamily="34" charset="0"/>
              <a:buChar char="•"/>
            </a:pPr>
            <a:r>
              <a:rPr lang="en-US" dirty="0"/>
              <a:t>'l' </a:t>
            </a:r>
            <a:r>
              <a:rPr lang="en-US" dirty="0">
                <a:latin typeface="+mn-lt"/>
              </a:rPr>
              <a:t>indicates a list arrangement (a series of null terminated </a:t>
            </a:r>
          </a:p>
          <a:p>
            <a:r>
              <a:rPr lang="en-US" dirty="0">
                <a:latin typeface="+mn-lt"/>
              </a:rPr>
              <a:t>	arguments)</a:t>
            </a:r>
          </a:p>
          <a:p>
            <a:pPr marL="342900" indent="-342900">
              <a:buFont typeface="Arial" panose="020B0604020202020204" pitchFamily="34" charset="0"/>
              <a:buChar char="•"/>
            </a:pPr>
            <a:r>
              <a:rPr lang="en-US" dirty="0">
                <a:latin typeface="+mn-lt"/>
              </a:rPr>
              <a:t>'v' indicate the array or vector arrangement (like the </a:t>
            </a:r>
            <a:r>
              <a:rPr lang="en-US" dirty="0" err="1">
                <a:latin typeface="+mn-lt"/>
              </a:rPr>
              <a:t>argv</a:t>
            </a:r>
            <a:r>
              <a:rPr lang="en-US" dirty="0">
                <a:latin typeface="+mn-lt"/>
              </a:rPr>
              <a:t> </a:t>
            </a:r>
          </a:p>
          <a:p>
            <a:r>
              <a:rPr lang="en-US" dirty="0">
                <a:latin typeface="+mn-lt"/>
              </a:rPr>
              <a:t>	structure).</a:t>
            </a:r>
          </a:p>
          <a:p>
            <a:pPr marL="342900" indent="-342900">
              <a:buFont typeface="Arial" panose="020B0604020202020204" pitchFamily="34" charset="0"/>
              <a:buChar char="•"/>
            </a:pPr>
            <a:r>
              <a:rPr lang="en-US" dirty="0">
                <a:latin typeface="+mn-lt"/>
              </a:rPr>
              <a:t>'e' indicates the programmer will construct (in the </a:t>
            </a:r>
          </a:p>
          <a:p>
            <a:r>
              <a:rPr lang="en-US" dirty="0">
                <a:latin typeface="+mn-lt"/>
              </a:rPr>
              <a:t>	array/vector format) and pass their own environment </a:t>
            </a:r>
          </a:p>
          <a:p>
            <a:r>
              <a:rPr lang="en-US" dirty="0">
                <a:latin typeface="+mn-lt"/>
              </a:rPr>
              <a:t>	variable list </a:t>
            </a:r>
          </a:p>
          <a:p>
            <a:pPr marL="342900" indent="-342900">
              <a:buFont typeface="Arial" panose="020B0604020202020204" pitchFamily="34" charset="0"/>
              <a:buChar char="•"/>
            </a:pPr>
            <a:r>
              <a:rPr lang="en-US" dirty="0">
                <a:latin typeface="+mn-lt"/>
              </a:rPr>
              <a:t>'p' indicates the current PATH string should be used when the </a:t>
            </a:r>
          </a:p>
          <a:p>
            <a:r>
              <a:rPr lang="en-US" dirty="0">
                <a:latin typeface="+mn-lt"/>
              </a:rPr>
              <a:t>	system searches for executable files.</a:t>
            </a:r>
          </a:p>
          <a:p>
            <a:r>
              <a:rPr lang="en-US" dirty="0">
                <a:latin typeface="+mn-lt"/>
              </a:rPr>
              <a:t>NOTE:</a:t>
            </a:r>
          </a:p>
          <a:p>
            <a:r>
              <a:rPr lang="en-US" dirty="0">
                <a:latin typeface="+mn-lt"/>
              </a:rPr>
              <a:t>In the four system calls where the PATH string is not used </a:t>
            </a:r>
          </a:p>
          <a:p>
            <a:r>
              <a:rPr lang="en-US" dirty="0">
                <a:latin typeface="+mn-lt"/>
              </a:rPr>
              <a:t>(</a:t>
            </a:r>
            <a:r>
              <a:rPr lang="en-US" dirty="0" err="1">
                <a:latin typeface="+mn-lt"/>
              </a:rPr>
              <a:t>execl</a:t>
            </a:r>
            <a:r>
              <a:rPr lang="en-US" dirty="0">
                <a:latin typeface="+mn-lt"/>
              </a:rPr>
              <a:t>, </a:t>
            </a:r>
            <a:r>
              <a:rPr lang="en-US" dirty="0" err="1">
                <a:latin typeface="+mn-lt"/>
              </a:rPr>
              <a:t>execv</a:t>
            </a:r>
            <a:r>
              <a:rPr lang="en-US" dirty="0">
                <a:latin typeface="+mn-lt"/>
              </a:rPr>
              <a:t>, </a:t>
            </a:r>
            <a:r>
              <a:rPr lang="en-US" dirty="0" err="1">
                <a:latin typeface="+mn-lt"/>
              </a:rPr>
              <a:t>execle</a:t>
            </a:r>
            <a:r>
              <a:rPr lang="en-US" dirty="0">
                <a:latin typeface="+mn-lt"/>
              </a:rPr>
              <a:t>, and </a:t>
            </a:r>
            <a:r>
              <a:rPr lang="en-US" dirty="0" err="1">
                <a:latin typeface="+mn-lt"/>
              </a:rPr>
              <a:t>execve</a:t>
            </a:r>
            <a:r>
              <a:rPr lang="en-US" dirty="0">
                <a:latin typeface="+mn-lt"/>
              </a:rPr>
              <a:t>) the path to the program to be </a:t>
            </a:r>
          </a:p>
          <a:p>
            <a:r>
              <a:rPr lang="en-US" dirty="0">
                <a:latin typeface="+mn-lt"/>
              </a:rPr>
              <a:t>executed must be fully specified.</a:t>
            </a:r>
          </a:p>
          <a:p>
            <a:endParaRPr lang="en-US" dirty="0"/>
          </a:p>
        </p:txBody>
      </p:sp>
    </p:spTree>
    <p:extLst>
      <p:ext uri="{BB962C8B-B14F-4D97-AF65-F5344CB8AC3E}">
        <p14:creationId xmlns:p14="http://schemas.microsoft.com/office/powerpoint/2010/main" val="2150488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4" name="Rectangle 4"/>
          <p:cNvSpPr>
            <a:spLocks noGrp="1" noChangeArrowheads="1"/>
          </p:cNvSpPr>
          <p:nvPr>
            <p:ph type="title"/>
          </p:nvPr>
        </p:nvSpPr>
        <p:spPr>
          <a:xfrm>
            <a:off x="557213" y="-76200"/>
            <a:ext cx="8078787" cy="1143000"/>
          </a:xfrm>
        </p:spPr>
        <p:txBody>
          <a:bodyPr>
            <a:normAutofit/>
          </a:bodyPr>
          <a:lstStyle/>
          <a:p>
            <a:pPr>
              <a:defRPr/>
            </a:pPr>
            <a:r>
              <a:rPr lang="en-US" altLang="ko-KR" dirty="0">
                <a:ea typeface="굴림" panose="020B0600000101010101" pitchFamily="34" charset="-127"/>
              </a:rPr>
              <a:t>Type of Users in Linux System </a:t>
            </a:r>
            <a:r>
              <a:rPr lang="en-US" altLang="ko-KR" sz="2800" dirty="0">
                <a:ea typeface="굴림" panose="020B0600000101010101" pitchFamily="34" charset="-127"/>
              </a:rPr>
              <a:t>(optional)</a:t>
            </a:r>
            <a:endParaRPr lang="en-US" altLang="en-US" sz="2800" dirty="0"/>
          </a:p>
        </p:txBody>
      </p:sp>
      <p:sp>
        <p:nvSpPr>
          <p:cNvPr id="62467" name="Rectangle 5"/>
          <p:cNvSpPr>
            <a:spLocks noGrp="1" noChangeArrowheads="1"/>
          </p:cNvSpPr>
          <p:nvPr>
            <p:ph idx="1"/>
          </p:nvPr>
        </p:nvSpPr>
        <p:spPr>
          <a:xfrm>
            <a:off x="554994" y="1295400"/>
            <a:ext cx="8153400" cy="5334000"/>
          </a:xfrm>
        </p:spPr>
        <p:txBody>
          <a:bodyPr/>
          <a:lstStyle/>
          <a:p>
            <a:pPr marL="0" indent="0">
              <a:buNone/>
            </a:pPr>
            <a:r>
              <a:rPr lang="en-US" altLang="en-US" sz="2400" dirty="0"/>
              <a:t>* Super User (or Root) – </a:t>
            </a:r>
            <a:r>
              <a:rPr lang="en-US" altLang="en-US" sz="2400" dirty="0" err="1"/>
              <a:t>uid</a:t>
            </a:r>
            <a:r>
              <a:rPr lang="en-US" altLang="en-US" sz="2400" dirty="0"/>
              <a:t> 0</a:t>
            </a:r>
          </a:p>
          <a:p>
            <a:pPr marL="0" indent="0">
              <a:buNone/>
            </a:pPr>
            <a:endParaRPr lang="en-US" altLang="en-US" sz="1600" dirty="0"/>
          </a:p>
          <a:p>
            <a:pPr marL="0" indent="0">
              <a:buNone/>
            </a:pPr>
            <a:r>
              <a:rPr lang="en-US" altLang="en-US" sz="2400" dirty="0"/>
              <a:t>* System User – </a:t>
            </a:r>
            <a:r>
              <a:rPr lang="en-US" altLang="en-US" sz="2400" dirty="0" err="1"/>
              <a:t>uid</a:t>
            </a:r>
            <a:r>
              <a:rPr lang="en-US" altLang="en-US" sz="2400" dirty="0"/>
              <a:t> 1-499</a:t>
            </a:r>
          </a:p>
          <a:p>
            <a:pPr marL="0" indent="0">
              <a:buNone/>
            </a:pPr>
            <a:endParaRPr lang="en-US" altLang="en-US" sz="1600" dirty="0"/>
          </a:p>
          <a:p>
            <a:pPr marL="0" indent="0">
              <a:buNone/>
            </a:pPr>
            <a:r>
              <a:rPr lang="en-US" altLang="en-US" sz="2400" dirty="0"/>
              <a:t>* Regular User – </a:t>
            </a:r>
            <a:r>
              <a:rPr lang="en-US" altLang="en-US" sz="2400" dirty="0" err="1"/>
              <a:t>uid</a:t>
            </a:r>
            <a:r>
              <a:rPr lang="en-US" altLang="en-US" sz="2400" dirty="0"/>
              <a:t>: 500 &lt; 6000</a:t>
            </a:r>
          </a:p>
          <a:p>
            <a:pPr marL="0" indent="0">
              <a:buNone/>
            </a:pPr>
            <a:endParaRPr lang="en-US" altLang="en-US" sz="1600" dirty="0"/>
          </a:p>
          <a:p>
            <a:pPr marL="0" indent="0">
              <a:buNone/>
            </a:pPr>
            <a:r>
              <a:rPr lang="en-US" altLang="en-US" sz="2400" dirty="0"/>
              <a:t>* Network User – </a:t>
            </a:r>
            <a:r>
              <a:rPr lang="en-US" altLang="en-US" sz="2400" dirty="0" err="1"/>
              <a:t>uid</a:t>
            </a:r>
            <a:r>
              <a:rPr lang="en-US" altLang="en-US" sz="2400" dirty="0"/>
              <a:t> &gt; 6000</a:t>
            </a:r>
          </a:p>
          <a:p>
            <a:pPr marL="0" indent="0">
              <a:buNone/>
            </a:pPr>
            <a:endParaRPr lang="en-US" altLang="en-US" sz="1600" dirty="0"/>
          </a:p>
          <a:p>
            <a:pPr marL="0" indent="0">
              <a:buNone/>
            </a:pPr>
            <a:r>
              <a:rPr lang="en-US" altLang="en-US" sz="2400" dirty="0"/>
              <a:t>* Pseudo User – Replica of Super User </a:t>
            </a:r>
          </a:p>
          <a:p>
            <a:pPr marL="0" indent="0">
              <a:buNone/>
            </a:pPr>
            <a:endParaRPr lang="en-US" altLang="en-US" sz="2400" dirty="0"/>
          </a:p>
          <a:p>
            <a:pPr marL="0" indent="0">
              <a:buNone/>
            </a:pPr>
            <a:endParaRPr lang="en-US" altLang="en-US" sz="2400" dirty="0"/>
          </a:p>
          <a:p>
            <a:pPr marL="0" indent="0">
              <a:buNone/>
            </a:pPr>
            <a:endParaRPr lang="en-US" altLang="en-US" sz="2400" dirty="0"/>
          </a:p>
          <a:p>
            <a:pPr marL="0" indent="0">
              <a:buNone/>
            </a:pPr>
            <a:r>
              <a:rPr lang="en-US" altLang="en-US" sz="2400" dirty="0"/>
              <a:t>User changes password ? </a:t>
            </a:r>
            <a:r>
              <a:rPr lang="en-US" altLang="en-US" sz="2400" dirty="0" err="1"/>
              <a:t>i.e</a:t>
            </a:r>
            <a:r>
              <a:rPr lang="en-US" altLang="en-US" sz="2400" dirty="0"/>
              <a:t> use </a:t>
            </a:r>
            <a:r>
              <a:rPr lang="en-US" altLang="en-US" sz="2400" dirty="0" err="1"/>
              <a:t>passwd</a:t>
            </a:r>
            <a:r>
              <a:rPr lang="en-US" altLang="en-US" sz="2400" dirty="0"/>
              <a:t> </a:t>
            </a:r>
          </a:p>
          <a:p>
            <a:pPr marL="0" indent="0">
              <a:buNone/>
            </a:pPr>
            <a:endParaRPr lang="en-US" altLang="en-US" sz="2400" dirty="0"/>
          </a:p>
        </p:txBody>
      </p:sp>
      <p:pic>
        <p:nvPicPr>
          <p:cNvPr id="6246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9506" y="4724400"/>
            <a:ext cx="69342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a:xfrm>
            <a:off x="6457950" y="6416675"/>
            <a:ext cx="2057400" cy="365125"/>
          </a:xfrm>
        </p:spPr>
        <p:txBody>
          <a:bodyPr/>
          <a:lstStyle/>
          <a:p>
            <a:pPr>
              <a:defRPr/>
            </a:pPr>
            <a:fld id="{147B7589-DB2F-4407-9F21-8206E52DC899}" type="slidenum">
              <a:rPr lang="en-US" altLang="en-US" smtClean="0"/>
              <a:pPr>
                <a:defRPr/>
              </a:pPr>
              <a:t>30</a:t>
            </a:fld>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a:xfrm>
            <a:off x="588963" y="35720"/>
            <a:ext cx="8078788" cy="1271587"/>
          </a:xfrm>
        </p:spPr>
        <p:txBody>
          <a:bodyPr/>
          <a:lstStyle/>
          <a:p>
            <a:pPr>
              <a:defRPr/>
            </a:pPr>
            <a:r>
              <a:rPr lang="en-US" altLang="en-US" dirty="0"/>
              <a:t>Recall: Unix file security</a:t>
            </a:r>
          </a:p>
        </p:txBody>
      </p:sp>
      <p:sp>
        <p:nvSpPr>
          <p:cNvPr id="63491" name="Rectangle 3"/>
          <p:cNvSpPr>
            <a:spLocks noGrp="1" noChangeArrowheads="1"/>
          </p:cNvSpPr>
          <p:nvPr>
            <p:ph idx="1"/>
          </p:nvPr>
        </p:nvSpPr>
        <p:spPr>
          <a:xfrm>
            <a:off x="588963" y="1341438"/>
            <a:ext cx="7645400" cy="4419600"/>
          </a:xfrm>
        </p:spPr>
        <p:txBody>
          <a:bodyPr/>
          <a:lstStyle/>
          <a:p>
            <a:r>
              <a:rPr lang="en-US" altLang="en-US" sz="2800" dirty="0"/>
              <a:t>Each file has owner and group</a:t>
            </a:r>
          </a:p>
          <a:p>
            <a:r>
              <a:rPr lang="en-US" altLang="en-US" sz="2800" dirty="0"/>
              <a:t>Permissions set by owner</a:t>
            </a:r>
          </a:p>
          <a:p>
            <a:pPr lvl="1"/>
            <a:r>
              <a:rPr lang="en-US" altLang="en-US" sz="2800" dirty="0"/>
              <a:t>Read, write, execute</a:t>
            </a:r>
          </a:p>
          <a:p>
            <a:pPr lvl="1"/>
            <a:r>
              <a:rPr lang="en-US" altLang="en-US" sz="2800" dirty="0"/>
              <a:t>Owner, group, other</a:t>
            </a:r>
          </a:p>
          <a:p>
            <a:pPr lvl="1"/>
            <a:r>
              <a:rPr lang="en-US" altLang="en-US" sz="2800" dirty="0"/>
              <a:t>Represented by vector of</a:t>
            </a:r>
          </a:p>
          <a:p>
            <a:pPr lvl="1">
              <a:buFontTx/>
              <a:buNone/>
            </a:pPr>
            <a:r>
              <a:rPr lang="en-US" altLang="en-US" sz="2800" dirty="0"/>
              <a:t>   four octal values</a:t>
            </a:r>
          </a:p>
          <a:p>
            <a:r>
              <a:rPr lang="en-US" altLang="en-US" sz="2800" dirty="0"/>
              <a:t>Only owner, root can change permissions</a:t>
            </a:r>
          </a:p>
          <a:p>
            <a:pPr lvl="1"/>
            <a:r>
              <a:rPr lang="en-US" altLang="en-US" sz="2800" dirty="0"/>
              <a:t>This privilege cannot be delegated or shared</a:t>
            </a:r>
          </a:p>
        </p:txBody>
      </p:sp>
      <p:sp>
        <p:nvSpPr>
          <p:cNvPr id="63492" name="Text Box 4"/>
          <p:cNvSpPr txBox="1">
            <a:spLocks noChangeArrowheads="1"/>
          </p:cNvSpPr>
          <p:nvPr/>
        </p:nvSpPr>
        <p:spPr bwMode="auto">
          <a:xfrm>
            <a:off x="6035675" y="2759075"/>
            <a:ext cx="671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t>rwx</a:t>
            </a:r>
          </a:p>
        </p:txBody>
      </p:sp>
      <p:sp>
        <p:nvSpPr>
          <p:cNvPr id="63493" name="Text Box 6"/>
          <p:cNvSpPr txBox="1">
            <a:spLocks noChangeArrowheads="1"/>
          </p:cNvSpPr>
          <p:nvPr/>
        </p:nvSpPr>
        <p:spPr bwMode="auto">
          <a:xfrm>
            <a:off x="7481888" y="2759075"/>
            <a:ext cx="671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t>rwx</a:t>
            </a:r>
          </a:p>
        </p:txBody>
      </p:sp>
      <p:sp>
        <p:nvSpPr>
          <p:cNvPr id="63494" name="AutoShape 7"/>
          <p:cNvSpPr>
            <a:spLocks/>
          </p:cNvSpPr>
          <p:nvPr/>
        </p:nvSpPr>
        <p:spPr bwMode="auto">
          <a:xfrm rot="5400000">
            <a:off x="6256337" y="2979738"/>
            <a:ext cx="288925" cy="609600"/>
          </a:xfrm>
          <a:prstGeom prst="rightBrace">
            <a:avLst>
              <a:gd name="adj1" fmla="val 1758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63495" name="Text Box 8"/>
          <p:cNvSpPr txBox="1">
            <a:spLocks noChangeArrowheads="1"/>
          </p:cNvSpPr>
          <p:nvPr/>
        </p:nvSpPr>
        <p:spPr bwMode="auto">
          <a:xfrm>
            <a:off x="6757988" y="2759075"/>
            <a:ext cx="671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t>rwx</a:t>
            </a:r>
          </a:p>
        </p:txBody>
      </p:sp>
      <p:sp>
        <p:nvSpPr>
          <p:cNvPr id="63496" name="Text Box 9"/>
          <p:cNvSpPr txBox="1">
            <a:spLocks noChangeArrowheads="1"/>
          </p:cNvSpPr>
          <p:nvPr/>
        </p:nvSpPr>
        <p:spPr bwMode="auto">
          <a:xfrm>
            <a:off x="5715000" y="2759075"/>
            <a:ext cx="29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t>-</a:t>
            </a:r>
          </a:p>
        </p:txBody>
      </p:sp>
      <p:sp>
        <p:nvSpPr>
          <p:cNvPr id="63497" name="Text Box 10"/>
          <p:cNvSpPr txBox="1">
            <a:spLocks noChangeArrowheads="1"/>
          </p:cNvSpPr>
          <p:nvPr/>
        </p:nvSpPr>
        <p:spPr bwMode="auto">
          <a:xfrm>
            <a:off x="6056313" y="3352800"/>
            <a:ext cx="744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000"/>
              <a:t>ownr</a:t>
            </a:r>
          </a:p>
        </p:txBody>
      </p:sp>
      <p:sp>
        <p:nvSpPr>
          <p:cNvPr id="63498" name="AutoShape 12"/>
          <p:cNvSpPr>
            <a:spLocks/>
          </p:cNvSpPr>
          <p:nvPr/>
        </p:nvSpPr>
        <p:spPr bwMode="auto">
          <a:xfrm rot="5400000">
            <a:off x="6964362" y="2979738"/>
            <a:ext cx="288925" cy="609600"/>
          </a:xfrm>
          <a:prstGeom prst="rightBrace">
            <a:avLst>
              <a:gd name="adj1" fmla="val 1758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63499" name="Text Box 13"/>
          <p:cNvSpPr txBox="1">
            <a:spLocks noChangeArrowheads="1"/>
          </p:cNvSpPr>
          <p:nvPr/>
        </p:nvSpPr>
        <p:spPr bwMode="auto">
          <a:xfrm>
            <a:off x="6858000" y="3352800"/>
            <a:ext cx="555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000"/>
              <a:t>grp</a:t>
            </a:r>
          </a:p>
        </p:txBody>
      </p:sp>
      <p:sp>
        <p:nvSpPr>
          <p:cNvPr id="63500" name="AutoShape 14"/>
          <p:cNvSpPr>
            <a:spLocks/>
          </p:cNvSpPr>
          <p:nvPr/>
        </p:nvSpPr>
        <p:spPr bwMode="auto">
          <a:xfrm rot="5400000">
            <a:off x="7650162" y="2979738"/>
            <a:ext cx="288925" cy="609600"/>
          </a:xfrm>
          <a:prstGeom prst="rightBrace">
            <a:avLst>
              <a:gd name="adj1" fmla="val 1758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63501" name="Text Box 15"/>
          <p:cNvSpPr txBox="1">
            <a:spLocks noChangeArrowheads="1"/>
          </p:cNvSpPr>
          <p:nvPr/>
        </p:nvSpPr>
        <p:spPr bwMode="auto">
          <a:xfrm>
            <a:off x="7500938" y="3352800"/>
            <a:ext cx="641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000"/>
              <a:t>othr</a:t>
            </a:r>
          </a:p>
        </p:txBody>
      </p:sp>
      <p:sp>
        <p:nvSpPr>
          <p:cNvPr id="63502" name="Text Box 16"/>
          <p:cNvSpPr txBox="1">
            <a:spLocks noChangeArrowheads="1"/>
          </p:cNvSpPr>
          <p:nvPr/>
        </p:nvSpPr>
        <p:spPr bwMode="auto">
          <a:xfrm>
            <a:off x="5534025" y="2133600"/>
            <a:ext cx="714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2000"/>
              <a:t>setid</a:t>
            </a:r>
          </a:p>
        </p:txBody>
      </p:sp>
      <p:sp>
        <p:nvSpPr>
          <p:cNvPr id="63503" name="Line 17"/>
          <p:cNvSpPr>
            <a:spLocks noChangeShapeType="1"/>
          </p:cNvSpPr>
          <p:nvPr/>
        </p:nvSpPr>
        <p:spPr bwMode="auto">
          <a:xfrm>
            <a:off x="5867400" y="2606675"/>
            <a:ext cx="0" cy="271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31</a:t>
            </a:fld>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152400" y="111125"/>
            <a:ext cx="8991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MS PGothic" panose="020B0600070205080204"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MS PGothic" panose="020B0600070205080204"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MS PGothic" panose="020B0600070205080204"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MS PGothic" panose="020B0600070205080204"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MS PGothic" panose="020B0600070205080204"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MS PGothic" panose="020B0600070205080204"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MS PGothic" panose="020B0600070205080204"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MS PGothic" panose="020B0600070205080204"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MS PGothic" panose="020B0600070205080204" pitchFamily="34" charset="-128"/>
              </a:defRPr>
            </a:lvl9pPr>
          </a:lstStyle>
          <a:p>
            <a:pPr algn="ctr" eaLnBrk="1" hangingPunct="1">
              <a:buSzPct val="100000"/>
              <a:buFont typeface="Times New Roman" panose="02020603050405020304" pitchFamily="18" charset="0"/>
              <a:buNone/>
            </a:pPr>
            <a:r>
              <a:rPr lang="en-US" altLang="en-US" sz="3300" dirty="0">
                <a:latin typeface="+mn-lt"/>
                <a:ea typeface="Microsoft YaHei" panose="020B0503020204020204" pitchFamily="34" charset="-122"/>
              </a:rPr>
              <a:t>Recall: Special note on File type and permissions</a:t>
            </a:r>
          </a:p>
        </p:txBody>
      </p:sp>
      <p:sp>
        <p:nvSpPr>
          <p:cNvPr id="64515" name="TextBox 2"/>
          <p:cNvSpPr txBox="1">
            <a:spLocks noChangeArrowheads="1"/>
          </p:cNvSpPr>
          <p:nvPr/>
        </p:nvSpPr>
        <p:spPr bwMode="auto">
          <a:xfrm>
            <a:off x="6573837" y="5711895"/>
            <a:ext cx="2065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dirty="0"/>
              <a:t>LPI (Page 281)</a:t>
            </a:r>
          </a:p>
        </p:txBody>
      </p:sp>
      <p:pic>
        <p:nvPicPr>
          <p:cNvPr id="6451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595" y="1403419"/>
            <a:ext cx="8098580" cy="2635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5740" y="4211638"/>
            <a:ext cx="784343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p:cNvCxnSpPr/>
          <p:nvPr/>
        </p:nvCxnSpPr>
        <p:spPr>
          <a:xfrm flipV="1">
            <a:off x="1533525" y="3425895"/>
            <a:ext cx="685800" cy="2286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2610644" y="3429000"/>
            <a:ext cx="303212" cy="2286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4520" name="TextBox 5"/>
          <p:cNvSpPr txBox="1">
            <a:spLocks noChangeArrowheads="1"/>
          </p:cNvSpPr>
          <p:nvPr/>
        </p:nvSpPr>
        <p:spPr bwMode="auto">
          <a:xfrm>
            <a:off x="1035294" y="5801746"/>
            <a:ext cx="1228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dirty="0"/>
              <a:t>Set-UID</a:t>
            </a:r>
          </a:p>
        </p:txBody>
      </p:sp>
      <p:sp>
        <p:nvSpPr>
          <p:cNvPr id="64521" name="TextBox 11"/>
          <p:cNvSpPr txBox="1">
            <a:spLocks noChangeArrowheads="1"/>
          </p:cNvSpPr>
          <p:nvPr/>
        </p:nvSpPr>
        <p:spPr bwMode="auto">
          <a:xfrm>
            <a:off x="2438400" y="5801746"/>
            <a:ext cx="2133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dirty="0"/>
              <a:t>Set-GID</a:t>
            </a:r>
          </a:p>
        </p:txBody>
      </p:sp>
      <p:sp>
        <p:nvSpPr>
          <p:cNvPr id="2" name="Slide Number Placeholder 1"/>
          <p:cNvSpPr>
            <a:spLocks noGrp="1"/>
          </p:cNvSpPr>
          <p:nvPr>
            <p:ph type="sldNum" sz="quarter" idx="12"/>
          </p:nvPr>
        </p:nvSpPr>
        <p:spPr/>
        <p:txBody>
          <a:bodyPr/>
          <a:lstStyle/>
          <a:p>
            <a:pPr>
              <a:defRPr/>
            </a:pPr>
            <a:fld id="{8E304357-45BF-4BDC-AA5B-BA45F78139F7}" type="slidenum">
              <a:rPr lang="en-US" altLang="en-US" smtClean="0"/>
              <a:pPr>
                <a:defRPr/>
              </a:pPr>
              <a:t>32</a:t>
            </a:fld>
            <a:endParaRPr lang="en-US" altLang="en-US" dirty="0"/>
          </a:p>
        </p:txBody>
      </p:sp>
      <p:sp>
        <p:nvSpPr>
          <p:cNvPr id="11" name="Star: 5 Points 10">
            <a:extLst>
              <a:ext uri="{FF2B5EF4-FFF2-40B4-BE49-F238E27FC236}">
                <a16:creationId xmlns:a16="http://schemas.microsoft.com/office/drawing/2014/main" id="{BD52F439-7B5B-47CB-9338-A8BF43764F3F}"/>
              </a:ext>
            </a:extLst>
          </p:cNvPr>
          <p:cNvSpPr/>
          <p:nvPr/>
        </p:nvSpPr>
        <p:spPr>
          <a:xfrm>
            <a:off x="4087181" y="5806359"/>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p:cNvSpPr>
            <a:spLocks noGrp="1" noChangeArrowheads="1"/>
          </p:cNvSpPr>
          <p:nvPr>
            <p:ph type="title"/>
          </p:nvPr>
        </p:nvSpPr>
        <p:spPr>
          <a:xfrm>
            <a:off x="632837" y="135687"/>
            <a:ext cx="7886700" cy="1325563"/>
          </a:xfrm>
        </p:spPr>
        <p:txBody>
          <a:bodyPr/>
          <a:lstStyle/>
          <a:p>
            <a:pPr>
              <a:defRPr/>
            </a:pPr>
            <a:r>
              <a:rPr lang="en-US" altLang="en-US" dirty="0"/>
              <a:t>Side Note.</a:t>
            </a:r>
          </a:p>
        </p:txBody>
      </p:sp>
      <p:sp>
        <p:nvSpPr>
          <p:cNvPr id="66563" name="Rectangle 3"/>
          <p:cNvSpPr>
            <a:spLocks noGrp="1" noChangeArrowheads="1"/>
          </p:cNvSpPr>
          <p:nvPr>
            <p:ph idx="1"/>
          </p:nvPr>
        </p:nvSpPr>
        <p:spPr>
          <a:xfrm>
            <a:off x="632837" y="1461249"/>
            <a:ext cx="7886700" cy="4895101"/>
          </a:xfrm>
        </p:spPr>
        <p:txBody>
          <a:bodyPr/>
          <a:lstStyle/>
          <a:p>
            <a:pPr marL="0" indent="0">
              <a:buNone/>
            </a:pPr>
            <a:r>
              <a:rPr lang="en-US" altLang="en-US" sz="2800" dirty="0"/>
              <a:t>After the Set-UID and Set-GID bits on the previous slide, there is a bit labeled “T”;</a:t>
            </a:r>
          </a:p>
          <a:p>
            <a:pPr marL="0" indent="0">
              <a:buNone/>
            </a:pPr>
            <a:endParaRPr lang="en-US" altLang="en-US" sz="1400" dirty="0"/>
          </a:p>
          <a:p>
            <a:pPr marL="0" indent="0">
              <a:buNone/>
            </a:pPr>
            <a:r>
              <a:rPr lang="en-US" altLang="en-US" sz="2800" dirty="0"/>
              <a:t>That stands for Sticky Bit.</a:t>
            </a:r>
          </a:p>
          <a:p>
            <a:pPr marL="0" indent="0">
              <a:buNone/>
            </a:pPr>
            <a:r>
              <a:rPr lang="en-US" altLang="en-US" sz="1600" dirty="0"/>
              <a:t> </a:t>
            </a:r>
          </a:p>
          <a:p>
            <a:pPr marL="0" indent="0">
              <a:buNone/>
            </a:pPr>
            <a:r>
              <a:rPr lang="en-US" sz="2800" dirty="0"/>
              <a:t>A </a:t>
            </a:r>
            <a:r>
              <a:rPr lang="en-US" sz="2800" b="1" dirty="0"/>
              <a:t>sticky bit</a:t>
            </a:r>
            <a:r>
              <a:rPr lang="en-US" sz="2800" dirty="0"/>
              <a:t> is a permission </a:t>
            </a:r>
            <a:r>
              <a:rPr lang="en-US" sz="2800" b="1" dirty="0"/>
              <a:t>bit</a:t>
            </a:r>
            <a:r>
              <a:rPr lang="en-US" sz="2800" dirty="0"/>
              <a:t> that is set on a directory that allows </a:t>
            </a:r>
            <a:r>
              <a:rPr lang="en-US" sz="2800" u="sng" dirty="0"/>
              <a:t>only</a:t>
            </a:r>
            <a:r>
              <a:rPr lang="en-US" sz="2800" dirty="0"/>
              <a:t> the owner of the file within that directory or the root user to delete or rename the file. </a:t>
            </a:r>
          </a:p>
          <a:p>
            <a:pPr marL="0" indent="0">
              <a:buNone/>
            </a:pPr>
            <a:r>
              <a:rPr lang="en-US" sz="2800" dirty="0"/>
              <a:t>No other user has the needed privileges to delete the file created by some other user. </a:t>
            </a:r>
          </a:p>
          <a:p>
            <a:pPr marL="0" indent="0">
              <a:buNone/>
            </a:pPr>
            <a:r>
              <a:rPr lang="en-US" sz="2800" dirty="0"/>
              <a:t>	(</a:t>
            </a:r>
            <a:r>
              <a:rPr lang="en-US" sz="2800" i="1" dirty="0"/>
              <a:t>More on page 300 in TLPI</a:t>
            </a:r>
            <a:r>
              <a:rPr lang="en-US" sz="2800" dirty="0"/>
              <a:t>)</a:t>
            </a:r>
            <a:endParaRPr lang="en-US" altLang="en-US" sz="2800"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33</a:t>
            </a:fld>
            <a:endParaRPr lang="en-US" altLang="en-US" dirty="0"/>
          </a:p>
        </p:txBody>
      </p:sp>
    </p:spTree>
    <p:extLst>
      <p:ext uri="{BB962C8B-B14F-4D97-AF65-F5344CB8AC3E}">
        <p14:creationId xmlns:p14="http://schemas.microsoft.com/office/powerpoint/2010/main" val="1298536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p:cNvSpPr>
            <a:spLocks noGrp="1" noChangeArrowheads="1"/>
          </p:cNvSpPr>
          <p:nvPr>
            <p:ph type="title"/>
          </p:nvPr>
        </p:nvSpPr>
        <p:spPr/>
        <p:txBody>
          <a:bodyPr/>
          <a:lstStyle/>
          <a:p>
            <a:pPr>
              <a:defRPr/>
            </a:pPr>
            <a:r>
              <a:rPr lang="en-US" altLang="en-US" dirty="0"/>
              <a:t>First Option: Set User ID Bit</a:t>
            </a:r>
          </a:p>
        </p:txBody>
      </p:sp>
      <p:sp>
        <p:nvSpPr>
          <p:cNvPr id="66563" name="Rectangle 3"/>
          <p:cNvSpPr>
            <a:spLocks noGrp="1" noChangeArrowheads="1"/>
          </p:cNvSpPr>
          <p:nvPr>
            <p:ph idx="1"/>
          </p:nvPr>
        </p:nvSpPr>
        <p:spPr/>
        <p:txBody>
          <a:bodyPr/>
          <a:lstStyle/>
          <a:p>
            <a:pPr marL="0" indent="0">
              <a:buNone/>
            </a:pPr>
            <a:r>
              <a:rPr lang="en-US" altLang="en-US" dirty="0"/>
              <a:t>Owner sets it with </a:t>
            </a:r>
            <a:r>
              <a:rPr lang="en-US" altLang="en-US" dirty="0" err="1"/>
              <a:t>chmod</a:t>
            </a:r>
            <a:r>
              <a:rPr lang="en-US" altLang="en-US" dirty="0"/>
              <a:t> </a:t>
            </a:r>
          </a:p>
          <a:p>
            <a:pPr marL="342865" lvl="1" indent="0">
              <a:buNone/>
            </a:pPr>
            <a:r>
              <a:rPr lang="en-US" altLang="en-US" dirty="0"/>
              <a:t>u – user/owner;  g – group;  o – all other users</a:t>
            </a:r>
          </a:p>
          <a:p>
            <a:pPr marL="342865" lvl="1" indent="0">
              <a:buNone/>
            </a:pPr>
            <a:endParaRPr lang="en-US" altLang="en-US" dirty="0"/>
          </a:p>
          <a:p>
            <a:pPr marL="342865" lvl="1" indent="0">
              <a:buNone/>
            </a:pPr>
            <a:r>
              <a:rPr lang="en-US" altLang="en-US" dirty="0" err="1"/>
              <a:t>chmod</a:t>
            </a:r>
            <a:r>
              <a:rPr lang="en-US" altLang="en-US" dirty="0"/>
              <a:t> </a:t>
            </a:r>
            <a:r>
              <a:rPr lang="en-US" altLang="en-US" dirty="0" err="1"/>
              <a:t>u+x</a:t>
            </a:r>
            <a:r>
              <a:rPr lang="en-US" altLang="en-US" dirty="0"/>
              <a:t> </a:t>
            </a:r>
            <a:r>
              <a:rPr lang="en-US" altLang="en-US" dirty="0" err="1"/>
              <a:t>executable_file</a:t>
            </a:r>
            <a:endParaRPr lang="en-US" altLang="en-US" dirty="0"/>
          </a:p>
          <a:p>
            <a:pPr marL="342865" lvl="1" indent="0">
              <a:buNone/>
            </a:pPr>
            <a:r>
              <a:rPr lang="en-US" altLang="en-US" dirty="0"/>
              <a:t> 	 -</a:t>
            </a:r>
            <a:r>
              <a:rPr lang="en-US" altLang="en-US" dirty="0" err="1"/>
              <a:t>rw</a:t>
            </a:r>
            <a:r>
              <a:rPr lang="en-US" altLang="en-US" b="1" dirty="0" err="1">
                <a:solidFill>
                  <a:srgbClr val="FF0000"/>
                </a:solidFill>
              </a:rPr>
              <a:t>x</a:t>
            </a:r>
            <a:r>
              <a:rPr lang="en-US" altLang="en-US" dirty="0"/>
              <a:t>------ </a:t>
            </a:r>
            <a:r>
              <a:rPr lang="en-US" altLang="en-US" dirty="0" err="1"/>
              <a:t>executable_file</a:t>
            </a:r>
            <a:endParaRPr lang="en-US" altLang="en-US" dirty="0"/>
          </a:p>
          <a:p>
            <a:pPr marL="342865" lvl="1" indent="0">
              <a:buNone/>
            </a:pPr>
            <a:endParaRPr lang="en-US" altLang="en-US" dirty="0"/>
          </a:p>
          <a:p>
            <a:pPr marL="342865" lvl="1" indent="0">
              <a:buNone/>
            </a:pPr>
            <a:r>
              <a:rPr lang="en-US" altLang="en-US" dirty="0" err="1"/>
              <a:t>chmod</a:t>
            </a:r>
            <a:r>
              <a:rPr lang="en-US" altLang="en-US" dirty="0"/>
              <a:t> </a:t>
            </a:r>
            <a:r>
              <a:rPr lang="en-US" altLang="en-US" dirty="0" err="1"/>
              <a:t>u+s</a:t>
            </a:r>
            <a:r>
              <a:rPr lang="en-US" altLang="en-US" dirty="0"/>
              <a:t> </a:t>
            </a:r>
            <a:r>
              <a:rPr lang="en-US" altLang="en-US" dirty="0" err="1"/>
              <a:t>executable_file</a:t>
            </a:r>
            <a:r>
              <a:rPr lang="en-US" altLang="en-US" dirty="0"/>
              <a:t>	</a:t>
            </a:r>
          </a:p>
          <a:p>
            <a:pPr marL="342865" lvl="1" indent="0">
              <a:buNone/>
            </a:pPr>
            <a:r>
              <a:rPr lang="en-US" altLang="en-US" dirty="0"/>
              <a:t>     -</a:t>
            </a:r>
            <a:r>
              <a:rPr lang="en-US" altLang="en-US" dirty="0" err="1"/>
              <a:t>rw</a:t>
            </a:r>
            <a:r>
              <a:rPr lang="en-US" altLang="en-US" b="1" dirty="0" err="1">
                <a:solidFill>
                  <a:srgbClr val="FF0000"/>
                </a:solidFill>
              </a:rPr>
              <a:t>s</a:t>
            </a:r>
            <a:r>
              <a:rPr lang="en-US" altLang="en-US" dirty="0"/>
              <a:t>------ </a:t>
            </a:r>
            <a:r>
              <a:rPr lang="en-US" altLang="en-US" dirty="0" err="1"/>
              <a:t>executable_file</a:t>
            </a:r>
            <a:endParaRPr lang="en-US" altLang="en-US" dirty="0"/>
          </a:p>
          <a:p>
            <a:pPr marL="342865" lvl="1" indent="0">
              <a:buNone/>
            </a:pPr>
            <a:r>
              <a:rPr lang="en-US" altLang="en-US" b="1" dirty="0"/>
              <a:t>   </a:t>
            </a:r>
            <a:endParaRPr lang="en-US" altLang="en-US" dirty="0"/>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34</a:t>
            </a:fld>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475B2E-7A6B-44C7-994E-CCA9ACFC5055}"/>
              </a:ext>
            </a:extLst>
          </p:cNvPr>
          <p:cNvSpPr>
            <a:spLocks noGrp="1"/>
          </p:cNvSpPr>
          <p:nvPr>
            <p:ph type="sldNum" sz="quarter" idx="12"/>
          </p:nvPr>
        </p:nvSpPr>
        <p:spPr/>
        <p:txBody>
          <a:bodyPr/>
          <a:lstStyle/>
          <a:p>
            <a:pPr>
              <a:defRPr/>
            </a:pPr>
            <a:fld id="{8E304357-45BF-4BDC-AA5B-BA45F78139F7}" type="slidenum">
              <a:rPr lang="en-US" altLang="en-US" smtClean="0"/>
              <a:pPr>
                <a:defRPr/>
              </a:pPr>
              <a:t>35</a:t>
            </a:fld>
            <a:endParaRPr lang="en-US" altLang="en-US" dirty="0"/>
          </a:p>
        </p:txBody>
      </p:sp>
      <p:sp>
        <p:nvSpPr>
          <p:cNvPr id="3" name="TextBox 2">
            <a:extLst>
              <a:ext uri="{FF2B5EF4-FFF2-40B4-BE49-F238E27FC236}">
                <a16:creationId xmlns:a16="http://schemas.microsoft.com/office/drawing/2014/main" id="{753FB4F1-F105-412C-A20F-0F5F15209BD3}"/>
              </a:ext>
            </a:extLst>
          </p:cNvPr>
          <p:cNvSpPr txBox="1"/>
          <p:nvPr/>
        </p:nvSpPr>
        <p:spPr>
          <a:xfrm>
            <a:off x="457200" y="304800"/>
            <a:ext cx="8058150" cy="5878532"/>
          </a:xfrm>
          <a:prstGeom prst="rect">
            <a:avLst/>
          </a:prstGeom>
          <a:noFill/>
        </p:spPr>
        <p:txBody>
          <a:bodyPr wrap="square" rtlCol="0">
            <a:spAutoFit/>
          </a:bodyPr>
          <a:lstStyle/>
          <a:p>
            <a:r>
              <a:rPr lang="en-US" i="1" dirty="0"/>
              <a:t>From TLPI, page 300:</a:t>
            </a:r>
          </a:p>
          <a:p>
            <a:endParaRPr lang="en-US" i="1" dirty="0"/>
          </a:p>
          <a:p>
            <a:r>
              <a:rPr lang="en-US" dirty="0"/>
              <a:t>On older UNIX implementations, the sticky bit was provided as a way of making commonly used programs run faster. If the sticky bit was set on a program file, then the first time the program was executed, a copy of the program text was saved in the swap area—thus it </a:t>
            </a:r>
            <a:r>
              <a:rPr lang="en-US" i="1" dirty="0"/>
              <a:t>sticks</a:t>
            </a:r>
            <a:r>
              <a:rPr lang="en-US" dirty="0"/>
              <a:t> in swap and loads faster on subsequent executions. Modern UNIX implementations have more sophisticated memory-management systems, which have rendered this use of the sticky permission bit obsolete. </a:t>
            </a:r>
          </a:p>
          <a:p>
            <a:endParaRPr lang="en-US" dirty="0"/>
          </a:p>
          <a:p>
            <a:r>
              <a:rPr lang="en-US" dirty="0"/>
              <a:t>The name of the constant for the sticky permission bit shown in Table 15-4, S_ISVTX, derives from an alternative name for the sticky bit: the saved-text bit.</a:t>
            </a:r>
          </a:p>
          <a:p>
            <a:endParaRPr lang="en-US" sz="2000" dirty="0"/>
          </a:p>
          <a:p>
            <a:endParaRPr lang="en-US" sz="2000" dirty="0"/>
          </a:p>
        </p:txBody>
      </p:sp>
    </p:spTree>
    <p:extLst>
      <p:ext uri="{BB962C8B-B14F-4D97-AF65-F5344CB8AC3E}">
        <p14:creationId xmlns:p14="http://schemas.microsoft.com/office/powerpoint/2010/main" val="2401892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475B2E-7A6B-44C7-994E-CCA9ACFC5055}"/>
              </a:ext>
            </a:extLst>
          </p:cNvPr>
          <p:cNvSpPr>
            <a:spLocks noGrp="1"/>
          </p:cNvSpPr>
          <p:nvPr>
            <p:ph type="sldNum" sz="quarter" idx="12"/>
          </p:nvPr>
        </p:nvSpPr>
        <p:spPr/>
        <p:txBody>
          <a:bodyPr/>
          <a:lstStyle/>
          <a:p>
            <a:pPr>
              <a:defRPr/>
            </a:pPr>
            <a:fld id="{8E304357-45BF-4BDC-AA5B-BA45F78139F7}" type="slidenum">
              <a:rPr lang="en-US" altLang="en-US" smtClean="0"/>
              <a:pPr>
                <a:defRPr/>
              </a:pPr>
              <a:t>36</a:t>
            </a:fld>
            <a:endParaRPr lang="en-US" altLang="en-US" dirty="0"/>
          </a:p>
        </p:txBody>
      </p:sp>
      <p:sp>
        <p:nvSpPr>
          <p:cNvPr id="3" name="TextBox 2">
            <a:extLst>
              <a:ext uri="{FF2B5EF4-FFF2-40B4-BE49-F238E27FC236}">
                <a16:creationId xmlns:a16="http://schemas.microsoft.com/office/drawing/2014/main" id="{753FB4F1-F105-412C-A20F-0F5F15209BD3}"/>
              </a:ext>
            </a:extLst>
          </p:cNvPr>
          <p:cNvSpPr txBox="1"/>
          <p:nvPr/>
        </p:nvSpPr>
        <p:spPr>
          <a:xfrm>
            <a:off x="457200" y="304800"/>
            <a:ext cx="8058150" cy="6278642"/>
          </a:xfrm>
          <a:prstGeom prst="rect">
            <a:avLst/>
          </a:prstGeom>
          <a:noFill/>
        </p:spPr>
        <p:txBody>
          <a:bodyPr wrap="square" rtlCol="0">
            <a:spAutoFit/>
          </a:bodyPr>
          <a:lstStyle/>
          <a:p>
            <a:r>
              <a:rPr lang="en-US" i="1" dirty="0"/>
              <a:t>More from page 300, TLPI</a:t>
            </a:r>
          </a:p>
          <a:p>
            <a:r>
              <a:rPr lang="en-US" sz="1200" i="1" dirty="0"/>
              <a:t> </a:t>
            </a:r>
          </a:p>
          <a:p>
            <a:r>
              <a:rPr lang="en-US" dirty="0"/>
              <a:t>In modern UNIX implementations (including Linux), the sticky permission bit serves another, quite different purpose. For directories, the </a:t>
            </a:r>
            <a:r>
              <a:rPr lang="en-US" b="1" dirty="0"/>
              <a:t>sticky bit acts as the restricted deletion flag</a:t>
            </a:r>
            <a:r>
              <a:rPr lang="en-US" dirty="0"/>
              <a:t>. </a:t>
            </a:r>
          </a:p>
          <a:p>
            <a:r>
              <a:rPr lang="en-US" sz="1200" dirty="0"/>
              <a:t> </a:t>
            </a:r>
          </a:p>
          <a:p>
            <a:r>
              <a:rPr lang="en-US" dirty="0"/>
              <a:t>Setting this bit on a directory means that an unprivileged process can unlink (unlink(), </a:t>
            </a:r>
            <a:r>
              <a:rPr lang="en-US" dirty="0" err="1"/>
              <a:t>rmdir</a:t>
            </a:r>
            <a:r>
              <a:rPr lang="en-US" dirty="0"/>
              <a:t>()) and rename (rename()) files in the directory only if it has write permission on the directory and owns either the file or the directory. (A process with the CAP_FOWNER capability can bypass the latter ownership check.) </a:t>
            </a:r>
          </a:p>
          <a:p>
            <a:r>
              <a:rPr lang="en-US" sz="1200" u="sng" dirty="0"/>
              <a:t> </a:t>
            </a:r>
          </a:p>
          <a:p>
            <a:r>
              <a:rPr lang="en-US" u="sng" dirty="0"/>
              <a:t>This makes it possible to create a directory that is shared by many users, who can each create and delete their own files in the directory but can’t delete files owned by other users. </a:t>
            </a:r>
            <a:r>
              <a:rPr lang="en-US" dirty="0"/>
              <a:t>The sticky permission bit is commonly set on the </a:t>
            </a:r>
            <a:r>
              <a:rPr lang="en-US" b="1" dirty="0"/>
              <a:t>/</a:t>
            </a:r>
            <a:r>
              <a:rPr lang="en-US" b="1" dirty="0" err="1"/>
              <a:t>tmp</a:t>
            </a:r>
            <a:r>
              <a:rPr lang="en-US" b="1" dirty="0"/>
              <a:t> </a:t>
            </a:r>
            <a:r>
              <a:rPr lang="en-US" dirty="0"/>
              <a:t>directory for this reason.</a:t>
            </a:r>
          </a:p>
        </p:txBody>
      </p:sp>
    </p:spTree>
    <p:extLst>
      <p:ext uri="{BB962C8B-B14F-4D97-AF65-F5344CB8AC3E}">
        <p14:creationId xmlns:p14="http://schemas.microsoft.com/office/powerpoint/2010/main" val="2635526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Rectangle 2"/>
          <p:cNvSpPr>
            <a:spLocks noGrp="1" noChangeArrowheads="1"/>
          </p:cNvSpPr>
          <p:nvPr>
            <p:ph type="title"/>
          </p:nvPr>
        </p:nvSpPr>
        <p:spPr>
          <a:xfrm>
            <a:off x="644525" y="0"/>
            <a:ext cx="7778750" cy="1104900"/>
          </a:xfrm>
        </p:spPr>
        <p:txBody>
          <a:bodyPr/>
          <a:lstStyle/>
          <a:p>
            <a:pPr>
              <a:defRPr/>
            </a:pPr>
            <a:r>
              <a:rPr lang="en-US" altLang="en-US" dirty="0"/>
              <a:t>Process Operations and IDs</a:t>
            </a:r>
          </a:p>
        </p:txBody>
      </p:sp>
      <p:sp>
        <p:nvSpPr>
          <p:cNvPr id="67587" name="Rectangle 3"/>
          <p:cNvSpPr>
            <a:spLocks noGrp="1" noChangeArrowheads="1"/>
          </p:cNvSpPr>
          <p:nvPr>
            <p:ph type="body" sz="half" idx="1"/>
          </p:nvPr>
        </p:nvSpPr>
        <p:spPr>
          <a:xfrm>
            <a:off x="1002323" y="990600"/>
            <a:ext cx="7074877" cy="1600200"/>
          </a:xfrm>
        </p:spPr>
        <p:txBody>
          <a:bodyPr/>
          <a:lstStyle/>
          <a:p>
            <a:pPr marL="0" indent="0">
              <a:buNone/>
            </a:pPr>
            <a:r>
              <a:rPr lang="en-US" altLang="en-US" sz="2400" dirty="0"/>
              <a:t>Root</a:t>
            </a:r>
          </a:p>
          <a:p>
            <a:pPr marL="342865" lvl="1" indent="0">
              <a:buNone/>
            </a:pPr>
            <a:r>
              <a:rPr lang="en-US" altLang="en-US" sz="2400" dirty="0"/>
              <a:t>ID=0 for superuser root; can access any file</a:t>
            </a:r>
          </a:p>
          <a:p>
            <a:pPr marL="0" indent="0">
              <a:buNone/>
            </a:pPr>
            <a:r>
              <a:rPr lang="en-US" altLang="en-US" sz="2400" dirty="0"/>
              <a:t>Fork and Exec</a:t>
            </a:r>
          </a:p>
          <a:p>
            <a:pPr marL="342865" lvl="1" indent="0">
              <a:buNone/>
            </a:pPr>
            <a:r>
              <a:rPr lang="en-US" altLang="en-US" sz="2400" dirty="0"/>
              <a:t>Inherit three IDs </a:t>
            </a:r>
          </a:p>
        </p:txBody>
      </p:sp>
      <p:graphicFrame>
        <p:nvGraphicFramePr>
          <p:cNvPr id="1238059" name="Group 43"/>
          <p:cNvGraphicFramePr>
            <a:graphicFrameLocks noGrp="1"/>
          </p:cNvGraphicFramePr>
          <p:nvPr>
            <p:ph sz="half" idx="2"/>
            <p:extLst>
              <p:ext uri="{D42A27DB-BD31-4B8C-83A1-F6EECF244321}">
                <p14:modId xmlns:p14="http://schemas.microsoft.com/office/powerpoint/2010/main" val="2425408795"/>
              </p:ext>
            </p:extLst>
          </p:nvPr>
        </p:nvGraphicFramePr>
        <p:xfrm>
          <a:off x="990600" y="2930525"/>
          <a:ext cx="7280593" cy="2936875"/>
        </p:xfrm>
        <a:graphic>
          <a:graphicData uri="http://schemas.openxmlformats.org/drawingml/2006/table">
            <a:tbl>
              <a:tblPr/>
              <a:tblGrid>
                <a:gridCol w="1219200">
                  <a:extLst>
                    <a:ext uri="{9D8B030D-6E8A-4147-A177-3AD203B41FA5}">
                      <a16:colId xmlns:a16="http://schemas.microsoft.com/office/drawing/2014/main" val="20000"/>
                    </a:ext>
                  </a:extLst>
                </a:gridCol>
                <a:gridCol w="3089593">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704647">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1" i="0" u="none" strike="noStrike" cap="none" normalizeH="0" baseline="0" dirty="0">
                          <a:ln>
                            <a:noFill/>
                          </a:ln>
                          <a:solidFill>
                            <a:schemeClr val="tx1"/>
                          </a:solidFill>
                          <a:effectLst/>
                          <a:latin typeface="Tahoma" panose="020B0604030504040204" pitchFamily="34" charset="0"/>
                        </a:rPr>
                        <a:t>ID</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1" i="0" u="none" strike="noStrike" cap="none" normalizeH="0" baseline="0" dirty="0">
                          <a:ln>
                            <a:noFill/>
                          </a:ln>
                          <a:solidFill>
                            <a:schemeClr val="tx1"/>
                          </a:solidFill>
                          <a:effectLst/>
                          <a:latin typeface="Tahoma" panose="020B0604030504040204" pitchFamily="34" charset="0"/>
                        </a:rPr>
                        <a:t>Set-user-ID bit off</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1" i="0" u="none" strike="noStrike" cap="none" normalizeH="0" baseline="0" dirty="0">
                          <a:ln>
                            <a:noFill/>
                          </a:ln>
                          <a:solidFill>
                            <a:schemeClr val="tx1"/>
                          </a:solidFill>
                          <a:effectLst/>
                          <a:latin typeface="Tahoma" panose="020B0604030504040204" pitchFamily="34" charset="0"/>
                        </a:rPr>
                        <a:t>Set-user-ID bit on</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704647">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RUID</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Unchanged</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Unchanged</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933">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EUID</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dirty="0">
                          <a:ln>
                            <a:noFill/>
                          </a:ln>
                          <a:solidFill>
                            <a:schemeClr val="tx1"/>
                          </a:solidFill>
                          <a:effectLst/>
                          <a:latin typeface="Tahoma" panose="020B0604030504040204" pitchFamily="34" charset="0"/>
                        </a:rPr>
                        <a:t>Unchanged</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Set from user ID of program file</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4647">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SUID</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Copied from EUID</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dirty="0">
                          <a:ln>
                            <a:noFill/>
                          </a:ln>
                          <a:solidFill>
                            <a:schemeClr val="tx1"/>
                          </a:solidFill>
                          <a:effectLst/>
                          <a:latin typeface="Tahoma" panose="020B0604030504040204" pitchFamily="34" charset="0"/>
                        </a:rPr>
                        <a:t>Copied from EUID</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1066800"/>
          </a:xfrm>
        </p:spPr>
        <p:txBody>
          <a:bodyPr>
            <a:normAutofit/>
          </a:bodyPr>
          <a:lstStyle/>
          <a:p>
            <a:r>
              <a:rPr lang="en-US" altLang="en-US" sz="3600" dirty="0"/>
              <a:t>Process Operations and IDs           (1 of 2)	</a:t>
            </a:r>
            <a:endParaRPr lang="en-US" sz="3600" dirty="0"/>
          </a:p>
        </p:txBody>
      </p:sp>
      <p:sp>
        <p:nvSpPr>
          <p:cNvPr id="3" name="Content Placeholder 2"/>
          <p:cNvSpPr>
            <a:spLocks noGrp="1"/>
          </p:cNvSpPr>
          <p:nvPr>
            <p:ph idx="1"/>
          </p:nvPr>
        </p:nvSpPr>
        <p:spPr>
          <a:xfrm>
            <a:off x="628650" y="1066800"/>
            <a:ext cx="7886700" cy="5461819"/>
          </a:xfrm>
        </p:spPr>
        <p:txBody>
          <a:bodyPr/>
          <a:lstStyle/>
          <a:p>
            <a:pPr marL="0" indent="0">
              <a:buNone/>
            </a:pPr>
            <a:r>
              <a:rPr lang="en-US" sz="2600" u="sng" dirty="0"/>
              <a:t>When a set-user-ID program is run (i.e. loaded into a process’s memory by an </a:t>
            </a:r>
            <a:r>
              <a:rPr lang="en-US" sz="2600" i="1" u="sng" dirty="0"/>
              <a:t>exec()</a:t>
            </a:r>
            <a:r>
              <a:rPr lang="en-US" sz="2600" u="sng" dirty="0"/>
              <a:t>), the kernel sets the effective user ID of the process to be the same as the user ID of the executable file</a:t>
            </a:r>
            <a:r>
              <a:rPr lang="en-US" sz="2600" dirty="0"/>
              <a:t>. </a:t>
            </a:r>
          </a:p>
          <a:p>
            <a:pPr marL="0" indent="0">
              <a:buNone/>
            </a:pPr>
            <a:r>
              <a:rPr lang="en-US" sz="1200" dirty="0"/>
              <a:t>  </a:t>
            </a:r>
          </a:p>
          <a:p>
            <a:pPr marL="0" indent="0">
              <a:buNone/>
            </a:pPr>
            <a:r>
              <a:rPr lang="en-US" sz="2600" dirty="0"/>
              <a:t>Running a set-group-ID program has an analogous effect for the effective group ID of the process.  Changing the effective user or group ID in this way gives a process (in other words, the user executing the program) privileges it would not normally have.  </a:t>
            </a:r>
          </a:p>
          <a:p>
            <a:pPr marL="0" indent="0">
              <a:buNone/>
            </a:pPr>
            <a:r>
              <a:rPr lang="en-US" sz="1200" u="sng" dirty="0"/>
              <a:t> </a:t>
            </a:r>
          </a:p>
          <a:p>
            <a:pPr marL="0" indent="0">
              <a:buNone/>
            </a:pPr>
            <a:r>
              <a:rPr lang="en-US" sz="2600" u="sng" dirty="0"/>
              <a:t>For example, if an executable file is owned by </a:t>
            </a:r>
            <a:r>
              <a:rPr lang="en-US" sz="2600" i="1" u="sng" dirty="0"/>
              <a:t>root</a:t>
            </a:r>
            <a:r>
              <a:rPr lang="en-US" sz="2600" u="sng" dirty="0"/>
              <a:t> (superuser) and has the set-user-ID permission bit enabled, then the process gains superuser privileges when that program is run</a:t>
            </a:r>
            <a:r>
              <a:rPr lang="en-US" sz="2600" dirty="0"/>
              <a:t>.		</a:t>
            </a:r>
            <a:r>
              <a:rPr lang="en-US" altLang="en-US" sz="2800" dirty="0"/>
              <a:t>(LPI – P169)</a:t>
            </a:r>
            <a:endParaRPr lang="en-US" sz="2600" u="sng" dirty="0"/>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38</a:t>
            </a:fld>
            <a:endParaRPr lang="en-US" altLang="en-US" dirty="0"/>
          </a:p>
        </p:txBody>
      </p:sp>
    </p:spTree>
    <p:extLst>
      <p:ext uri="{BB962C8B-B14F-4D97-AF65-F5344CB8AC3E}">
        <p14:creationId xmlns:p14="http://schemas.microsoft.com/office/powerpoint/2010/main" val="2848550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585"/>
            <a:ext cx="7886700" cy="1325563"/>
          </a:xfrm>
        </p:spPr>
        <p:txBody>
          <a:bodyPr>
            <a:normAutofit/>
          </a:bodyPr>
          <a:lstStyle/>
          <a:p>
            <a:r>
              <a:rPr lang="en-US" altLang="en-US" sz="3200" dirty="0"/>
              <a:t>Process Operations and IDs – Example (2 OF 2)								</a:t>
            </a:r>
            <a:endParaRPr lang="en-US" sz="3200" dirty="0"/>
          </a:p>
        </p:txBody>
      </p:sp>
      <p:sp>
        <p:nvSpPr>
          <p:cNvPr id="3" name="Content Placeholder 2"/>
          <p:cNvSpPr>
            <a:spLocks noGrp="1"/>
          </p:cNvSpPr>
          <p:nvPr>
            <p:ph idx="1"/>
          </p:nvPr>
        </p:nvSpPr>
        <p:spPr>
          <a:xfrm>
            <a:off x="628650" y="1143000"/>
            <a:ext cx="8362950" cy="5334000"/>
          </a:xfrm>
        </p:spPr>
        <p:txBody>
          <a:bodyPr/>
          <a:lstStyle/>
          <a:p>
            <a:pPr marL="0" indent="0">
              <a:buNone/>
            </a:pPr>
            <a:r>
              <a:rPr lang="en-US" sz="2000" b="1" dirty="0">
                <a:latin typeface="Cambria" panose="02040503050406030204" pitchFamily="18" charset="0"/>
              </a:rPr>
              <a:t>$ </a:t>
            </a:r>
            <a:r>
              <a:rPr lang="en-US" sz="2000" b="1" dirty="0" err="1">
                <a:latin typeface="Cambria" panose="02040503050406030204" pitchFamily="18" charset="0"/>
              </a:rPr>
              <a:t>su</a:t>
            </a:r>
            <a:endParaRPr lang="en-US" sz="2000" b="1" dirty="0">
              <a:latin typeface="Cambria" panose="02040503050406030204" pitchFamily="18" charset="0"/>
            </a:endParaRPr>
          </a:p>
          <a:p>
            <a:pPr marL="0" indent="0">
              <a:buNone/>
            </a:pPr>
            <a:r>
              <a:rPr lang="en-US" sz="2000" dirty="0"/>
              <a:t>Password:</a:t>
            </a:r>
          </a:p>
          <a:p>
            <a:pPr marL="0" indent="0">
              <a:buNone/>
            </a:pPr>
            <a:r>
              <a:rPr lang="en-US" sz="2000" b="1" dirty="0">
                <a:latin typeface="Cambria" panose="02040503050406030204" pitchFamily="18" charset="0"/>
              </a:rPr>
              <a:t># </a:t>
            </a:r>
            <a:r>
              <a:rPr lang="en-US" sz="2000" b="1" dirty="0" err="1">
                <a:latin typeface="Cambria" panose="02040503050406030204" pitchFamily="18" charset="0"/>
              </a:rPr>
              <a:t>chown</a:t>
            </a:r>
            <a:r>
              <a:rPr lang="en-US" sz="2000" b="1" dirty="0">
                <a:latin typeface="Cambria" panose="02040503050406030204" pitchFamily="18" charset="0"/>
              </a:rPr>
              <a:t> root </a:t>
            </a:r>
            <a:r>
              <a:rPr lang="en-US" sz="2000" b="1" dirty="0" err="1">
                <a:latin typeface="Cambria" panose="02040503050406030204" pitchFamily="18" charset="0"/>
              </a:rPr>
              <a:t>check_password</a:t>
            </a:r>
            <a:r>
              <a:rPr lang="en-US" sz="2000" b="1" dirty="0">
                <a:latin typeface="Cambria" panose="02040503050406030204" pitchFamily="18" charset="0"/>
              </a:rPr>
              <a:t>       	</a:t>
            </a:r>
            <a:r>
              <a:rPr lang="en-US" sz="2000" i="1" dirty="0"/>
              <a:t>Make this program owned by root.</a:t>
            </a:r>
            <a:endParaRPr lang="en-US" sz="2000" dirty="0"/>
          </a:p>
          <a:p>
            <a:pPr marL="0" indent="0">
              <a:buNone/>
            </a:pPr>
            <a:r>
              <a:rPr lang="en-US" sz="2000" b="1" dirty="0">
                <a:latin typeface="Cambria" panose="02040503050406030204" pitchFamily="18" charset="0"/>
              </a:rPr>
              <a:t>#</a:t>
            </a:r>
            <a:r>
              <a:rPr lang="en-US" sz="2000" b="1" dirty="0" err="1">
                <a:latin typeface="Cambria" panose="02040503050406030204" pitchFamily="18" charset="0"/>
              </a:rPr>
              <a:t>chmod</a:t>
            </a:r>
            <a:r>
              <a:rPr lang="en-US" sz="2000" b="1" dirty="0">
                <a:latin typeface="Cambria" panose="02040503050406030204" pitchFamily="18" charset="0"/>
              </a:rPr>
              <a:t> </a:t>
            </a:r>
            <a:r>
              <a:rPr lang="en-US" sz="2000" b="1" dirty="0" err="1">
                <a:latin typeface="Cambria" panose="02040503050406030204" pitchFamily="18" charset="0"/>
              </a:rPr>
              <a:t>u+s</a:t>
            </a:r>
            <a:r>
              <a:rPr lang="en-US" sz="2000" b="1" dirty="0">
                <a:latin typeface="Cambria" panose="02040503050406030204" pitchFamily="18" charset="0"/>
              </a:rPr>
              <a:t> </a:t>
            </a:r>
            <a:r>
              <a:rPr lang="en-US" sz="2000" b="1" dirty="0" err="1">
                <a:latin typeface="Cambria" panose="02040503050406030204" pitchFamily="18" charset="0"/>
              </a:rPr>
              <a:t>check_password</a:t>
            </a:r>
            <a:r>
              <a:rPr lang="en-US" sz="2000" b="1" dirty="0">
                <a:latin typeface="Cambria" panose="02040503050406030204" pitchFamily="18" charset="0"/>
              </a:rPr>
              <a:t>      	</a:t>
            </a:r>
            <a:r>
              <a:rPr lang="en-US" sz="2000" i="1" dirty="0"/>
              <a:t>With the set-user-ID bit enabled</a:t>
            </a:r>
          </a:p>
          <a:p>
            <a:pPr marL="0" indent="0">
              <a:buNone/>
            </a:pPr>
            <a:r>
              <a:rPr lang="en-US" sz="2000" b="1" dirty="0">
                <a:latin typeface="Cambria" panose="02040503050406030204" pitchFamily="18" charset="0"/>
              </a:rPr>
              <a:t># ls –l </a:t>
            </a:r>
            <a:r>
              <a:rPr lang="en-US" sz="2000" b="1" dirty="0" err="1">
                <a:latin typeface="Cambria" panose="02040503050406030204" pitchFamily="18" charset="0"/>
              </a:rPr>
              <a:t>check_password</a:t>
            </a:r>
            <a:endParaRPr lang="en-US" sz="2000" b="1" dirty="0">
              <a:latin typeface="Cambria" panose="02040503050406030204" pitchFamily="18" charset="0"/>
            </a:endParaRPr>
          </a:p>
          <a:p>
            <a:pPr marL="0" indent="0">
              <a:buNone/>
            </a:pPr>
            <a:r>
              <a:rPr lang="en-US" sz="2000" dirty="0"/>
              <a:t>-</a:t>
            </a:r>
            <a:r>
              <a:rPr lang="en-US" sz="2000" dirty="0" err="1"/>
              <a:t>rwsr</a:t>
            </a:r>
            <a:r>
              <a:rPr lang="en-US" sz="2000" dirty="0"/>
              <a:t>-</a:t>
            </a:r>
            <a:r>
              <a:rPr lang="en-US" sz="2000" dirty="0" err="1"/>
              <a:t>xr</a:t>
            </a:r>
            <a:r>
              <a:rPr lang="en-US" sz="2000" dirty="0"/>
              <a:t>-x     1 root    users   18150 Oct 28 10:49 </a:t>
            </a:r>
            <a:r>
              <a:rPr lang="en-US" sz="2000" dirty="0" err="1"/>
              <a:t>check_password</a:t>
            </a:r>
            <a:endParaRPr lang="en-US" sz="2000" dirty="0"/>
          </a:p>
          <a:p>
            <a:pPr marL="0" indent="0">
              <a:buNone/>
            </a:pPr>
            <a:r>
              <a:rPr lang="en-US" sz="2000" b="1" dirty="0">
                <a:latin typeface="Cambria" panose="02040503050406030204" pitchFamily="18" charset="0"/>
              </a:rPr>
              <a:t># exit</a:t>
            </a:r>
          </a:p>
          <a:p>
            <a:pPr marL="0" indent="0">
              <a:buNone/>
            </a:pPr>
            <a:r>
              <a:rPr lang="en-US" sz="2000" b="1" dirty="0">
                <a:latin typeface="Cambria" panose="02040503050406030204" pitchFamily="18" charset="0"/>
              </a:rPr>
              <a:t>$ </a:t>
            </a:r>
            <a:r>
              <a:rPr lang="en-US" sz="2000" b="1" dirty="0" err="1">
                <a:latin typeface="Cambria" panose="02040503050406030204" pitchFamily="18" charset="0"/>
              </a:rPr>
              <a:t>whoami</a:t>
            </a:r>
            <a:r>
              <a:rPr lang="en-US" sz="2000" b="1" dirty="0">
                <a:latin typeface="Cambria" panose="02040503050406030204" pitchFamily="18" charset="0"/>
              </a:rPr>
              <a:t>					</a:t>
            </a:r>
            <a:r>
              <a:rPr lang="en-US" sz="2000" i="1" dirty="0"/>
              <a:t>This is an unprivileged login.</a:t>
            </a:r>
            <a:endParaRPr lang="en-US" sz="2000" b="1" dirty="0"/>
          </a:p>
          <a:p>
            <a:pPr marL="0" indent="0">
              <a:buNone/>
            </a:pPr>
            <a:r>
              <a:rPr lang="en-US" sz="2000" dirty="0" err="1"/>
              <a:t>Mtk</a:t>
            </a:r>
            <a:endParaRPr lang="en-US" sz="2000" dirty="0"/>
          </a:p>
          <a:p>
            <a:pPr marL="0" indent="0">
              <a:buNone/>
            </a:pPr>
            <a:r>
              <a:rPr lang="en-US" sz="2000" b="1">
                <a:latin typeface="Cambria" panose="02040503050406030204" pitchFamily="18" charset="0"/>
              </a:rPr>
              <a:t>$  ./</a:t>
            </a:r>
            <a:r>
              <a:rPr lang="en-US" sz="2000" b="1" dirty="0" err="1">
                <a:latin typeface="Cambria" panose="02040503050406030204" pitchFamily="18" charset="0"/>
              </a:rPr>
              <a:t>check_password</a:t>
            </a:r>
            <a:r>
              <a:rPr lang="en-US" sz="2000" b="1" dirty="0">
                <a:latin typeface="Cambria" panose="02040503050406030204" pitchFamily="18" charset="0"/>
              </a:rPr>
              <a:t>			</a:t>
            </a:r>
            <a:r>
              <a:rPr lang="en-US" sz="2000" i="1" dirty="0"/>
              <a:t>But we can now access the shadow</a:t>
            </a:r>
          </a:p>
          <a:p>
            <a:pPr marL="0" indent="0">
              <a:buNone/>
            </a:pPr>
            <a:r>
              <a:rPr lang="en-US" sz="2000" dirty="0"/>
              <a:t>Username:  </a:t>
            </a:r>
            <a:r>
              <a:rPr lang="en-US" sz="2000" dirty="0" err="1"/>
              <a:t>avr</a:t>
            </a:r>
            <a:r>
              <a:rPr lang="en-US" sz="2000" dirty="0"/>
              <a:t> </a:t>
            </a:r>
            <a:r>
              <a:rPr lang="en-US" sz="2000" i="1" dirty="0">
                <a:latin typeface="Cambria" panose="02040503050406030204" pitchFamily="18" charset="0"/>
              </a:rPr>
              <a:t>				password file using this program</a:t>
            </a:r>
            <a:endParaRPr lang="en-US" sz="2000" dirty="0">
              <a:latin typeface="Cambria" panose="02040503050406030204" pitchFamily="18" charset="0"/>
            </a:endParaRPr>
          </a:p>
          <a:p>
            <a:pPr marL="0" indent="0">
              <a:buNone/>
            </a:pPr>
            <a:r>
              <a:rPr lang="en-US" sz="2000" dirty="0"/>
              <a:t>Password:</a:t>
            </a:r>
          </a:p>
          <a:p>
            <a:pPr marL="0" indent="0">
              <a:buNone/>
            </a:pPr>
            <a:r>
              <a:rPr lang="en-US" sz="2000" dirty="0"/>
              <a:t>Successfully authenticated: UID=1001</a:t>
            </a:r>
          </a:p>
          <a:p>
            <a:pPr marL="0" indent="0">
              <a:buNone/>
            </a:pPr>
            <a:r>
              <a:rPr lang="en-US" sz="2000" dirty="0"/>
              <a:t>									LPI page 169-70</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39</a:t>
            </a:fld>
            <a:endParaRPr lang="en-US" altLang="en-US" dirty="0"/>
          </a:p>
        </p:txBody>
      </p:sp>
    </p:spTree>
    <p:extLst>
      <p:ext uri="{BB962C8B-B14F-4D97-AF65-F5344CB8AC3E}">
        <p14:creationId xmlns:p14="http://schemas.microsoft.com/office/powerpoint/2010/main" val="72709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exec System Call Functionality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10459299"/>
              </p:ext>
            </p:extLst>
          </p:nvPr>
        </p:nvGraphicFramePr>
        <p:xfrm>
          <a:off x="762000" y="1905000"/>
          <a:ext cx="7886700" cy="2575560"/>
        </p:xfrm>
        <a:graphic>
          <a:graphicData uri="http://schemas.openxmlformats.org/drawingml/2006/table">
            <a:tbl>
              <a:tblPr>
                <a:tableStyleId>{D7AC3CCA-C797-4891-BE02-D94E43425B78}</a:tableStyleId>
              </a:tblPr>
              <a:tblGrid>
                <a:gridCol w="1971675">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1971675">
                  <a:extLst>
                    <a:ext uri="{9D8B030D-6E8A-4147-A177-3AD203B41FA5}">
                      <a16:colId xmlns:a16="http://schemas.microsoft.com/office/drawing/2014/main" val="20003"/>
                    </a:ext>
                  </a:extLst>
                </a:gridCol>
              </a:tblGrid>
              <a:tr h="0">
                <a:tc>
                  <a:txBody>
                    <a:bodyPr/>
                    <a:lstStyle/>
                    <a:p>
                      <a:r>
                        <a:rPr lang="en-US" sz="1800" b="1" dirty="0"/>
                        <a:t>Library Call Name</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1"/>
                        <a:t>Argument List</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1"/>
                        <a:t>Pass Current Environment Variables</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1" dirty="0"/>
                        <a:t>Search PATH automatic?</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800"/>
                        <a:t>execl</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list</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yes</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no</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r>
                        <a:rPr lang="en-US" sz="1800"/>
                        <a:t>execv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array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yes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no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r>
                        <a:rPr lang="en-US" sz="1800"/>
                        <a:t>execle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list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no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no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r>
                        <a:rPr lang="en-US" sz="1800"/>
                        <a:t>execve</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array</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no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no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r>
                        <a:rPr lang="en-US" sz="1800"/>
                        <a:t>execlp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list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yes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yes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r>
                        <a:rPr lang="en-US" sz="1800" dirty="0" err="1"/>
                        <a:t>execvp</a:t>
                      </a:r>
                      <a:r>
                        <a:rPr lang="en-US" sz="1800" dirty="0"/>
                        <a:t>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array</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t>yes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t>yes </a:t>
                      </a:r>
                    </a:p>
                  </a:txBody>
                  <a:tcPr marL="7620" marR="7620" marT="7620" marB="76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pPr>
              <a:defRPr/>
            </a:pPr>
            <a:fld id="{147B7589-DB2F-4407-9F21-8206E52DC899}" type="slidenum">
              <a:rPr lang="en-US" altLang="en-US" sz="1200" smtClean="0"/>
              <a:pPr>
                <a:defRPr/>
              </a:pPr>
              <a:t>4</a:t>
            </a:fld>
            <a:endParaRPr lang="en-US" altLang="en-US" sz="1200" dirty="0"/>
          </a:p>
        </p:txBody>
      </p:sp>
      <p:sp>
        <p:nvSpPr>
          <p:cNvPr id="6" name="TextBox 5"/>
          <p:cNvSpPr txBox="1"/>
          <p:nvPr/>
        </p:nvSpPr>
        <p:spPr>
          <a:xfrm>
            <a:off x="762000" y="6126252"/>
            <a:ext cx="7091365" cy="400110"/>
          </a:xfrm>
          <a:prstGeom prst="rect">
            <a:avLst/>
          </a:prstGeom>
          <a:noFill/>
        </p:spPr>
        <p:txBody>
          <a:bodyPr wrap="none" rtlCol="0">
            <a:spAutoFit/>
          </a:bodyPr>
          <a:lstStyle/>
          <a:p>
            <a:r>
              <a:rPr lang="en-US" sz="2000" dirty="0"/>
              <a:t>http://www.cs.uregina.ca/Links/class-info/330/Fork/fork.html#exec</a:t>
            </a:r>
          </a:p>
        </p:txBody>
      </p:sp>
    </p:spTree>
    <p:extLst>
      <p:ext uri="{BB962C8B-B14F-4D97-AF65-F5344CB8AC3E}">
        <p14:creationId xmlns:p14="http://schemas.microsoft.com/office/powerpoint/2010/main" val="1468916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458" name="Rectangle 2"/>
          <p:cNvSpPr>
            <a:spLocks noGrp="1" noChangeArrowheads="1"/>
          </p:cNvSpPr>
          <p:nvPr>
            <p:ph type="title"/>
          </p:nvPr>
        </p:nvSpPr>
        <p:spPr>
          <a:xfrm>
            <a:off x="609600" y="594139"/>
            <a:ext cx="7772400" cy="914400"/>
          </a:xfrm>
        </p:spPr>
        <p:txBody>
          <a:bodyPr/>
          <a:lstStyle/>
          <a:p>
            <a:pPr>
              <a:defRPr/>
            </a:pPr>
            <a:r>
              <a:rPr lang="en-US" altLang="en-US" dirty="0"/>
              <a:t>Second Option: </a:t>
            </a:r>
            <a:r>
              <a:rPr lang="en-US" altLang="en-US" dirty="0" err="1"/>
              <a:t>setuid</a:t>
            </a:r>
            <a:r>
              <a:rPr lang="en-US" altLang="en-US" dirty="0"/>
              <a:t>(</a:t>
            </a:r>
            <a:r>
              <a:rPr lang="en-US" altLang="en-US" i="1" dirty="0" err="1"/>
              <a:t>uid</a:t>
            </a:r>
            <a:r>
              <a:rPr lang="en-US" altLang="en-US" dirty="0"/>
              <a:t>) system calls  </a:t>
            </a:r>
          </a:p>
        </p:txBody>
      </p:sp>
      <p:graphicFrame>
        <p:nvGraphicFramePr>
          <p:cNvPr id="1299486" name="Group 30"/>
          <p:cNvGraphicFramePr>
            <a:graphicFrameLocks noGrp="1"/>
          </p:cNvGraphicFramePr>
          <p:nvPr>
            <p:ph type="tbl" idx="1"/>
            <p:extLst>
              <p:ext uri="{D42A27DB-BD31-4B8C-83A1-F6EECF244321}">
                <p14:modId xmlns:p14="http://schemas.microsoft.com/office/powerpoint/2010/main" val="1142148798"/>
              </p:ext>
            </p:extLst>
          </p:nvPr>
        </p:nvGraphicFramePr>
        <p:xfrm>
          <a:off x="762000" y="2057400"/>
          <a:ext cx="7848600" cy="2767014"/>
        </p:xfrm>
        <a:graphic>
          <a:graphicData uri="http://schemas.openxmlformats.org/drawingml/2006/table">
            <a:tbl>
              <a:tblPr/>
              <a:tblGrid>
                <a:gridCol w="1231900">
                  <a:extLst>
                    <a:ext uri="{9D8B030D-6E8A-4147-A177-3AD203B41FA5}">
                      <a16:colId xmlns:a16="http://schemas.microsoft.com/office/drawing/2014/main" val="20000"/>
                    </a:ext>
                  </a:extLst>
                </a:gridCol>
                <a:gridCol w="3230563">
                  <a:extLst>
                    <a:ext uri="{9D8B030D-6E8A-4147-A177-3AD203B41FA5}">
                      <a16:colId xmlns:a16="http://schemas.microsoft.com/office/drawing/2014/main" val="20001"/>
                    </a:ext>
                  </a:extLst>
                </a:gridCol>
                <a:gridCol w="3386137">
                  <a:extLst>
                    <a:ext uri="{9D8B030D-6E8A-4147-A177-3AD203B41FA5}">
                      <a16:colId xmlns:a16="http://schemas.microsoft.com/office/drawing/2014/main" val="20002"/>
                    </a:ext>
                  </a:extLst>
                </a:gridCol>
              </a:tblGrid>
              <a:tr h="792163">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1" i="0" u="none" strike="noStrike" cap="none" normalizeH="0" baseline="0" dirty="0">
                          <a:ln>
                            <a:noFill/>
                          </a:ln>
                          <a:solidFill>
                            <a:schemeClr val="tx1"/>
                          </a:solidFill>
                          <a:effectLst/>
                          <a:latin typeface="Tahoma" panose="020B0604030504040204" pitchFamily="34"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1" i="0" u="none" strike="noStrike" cap="none" normalizeH="0" baseline="0" dirty="0">
                          <a:ln>
                            <a:noFill/>
                          </a:ln>
                          <a:solidFill>
                            <a:schemeClr val="tx1"/>
                          </a:solidFill>
                          <a:effectLst/>
                          <a:latin typeface="Tahoma" panose="020B0604030504040204" pitchFamily="34" charset="0"/>
                        </a:rPr>
                        <a:t>Super user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1" i="0" u="none" strike="noStrike" cap="none" normalizeH="0" baseline="0" dirty="0">
                          <a:ln>
                            <a:noFill/>
                          </a:ln>
                          <a:solidFill>
                            <a:schemeClr val="tx1"/>
                          </a:solidFill>
                          <a:effectLst/>
                          <a:latin typeface="Tahoma" panose="020B0604030504040204" pitchFamily="34" charset="0"/>
                        </a:rPr>
                        <a:t>Unprivileged user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655638">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RUID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Set to </a:t>
                      </a:r>
                      <a:r>
                        <a:rPr kumimoji="1" lang="en-US" altLang="en-US" sz="2400" b="0" i="1" u="none" strike="noStrike" cap="none" normalizeH="0" baseline="0">
                          <a:ln>
                            <a:noFill/>
                          </a:ln>
                          <a:solidFill>
                            <a:schemeClr val="tx1"/>
                          </a:solidFill>
                          <a:effectLst/>
                          <a:latin typeface="Tahoma" panose="020B0604030504040204" pitchFamily="34" charset="0"/>
                        </a:rPr>
                        <a:t>uid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Unchanged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675">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EUID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Set to </a:t>
                      </a:r>
                      <a:r>
                        <a:rPr kumimoji="1" lang="en-US" altLang="en-US" sz="2400" b="0" i="1" u="none" strike="noStrike" cap="none" normalizeH="0" baseline="0">
                          <a:ln>
                            <a:noFill/>
                          </a:ln>
                          <a:solidFill>
                            <a:schemeClr val="tx1"/>
                          </a:solidFill>
                          <a:effectLst/>
                          <a:latin typeface="Tahoma" panose="020B0604030504040204" pitchFamily="34" charset="0"/>
                        </a:rPr>
                        <a:t>uid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a:ln>
                            <a:noFill/>
                          </a:ln>
                          <a:solidFill>
                            <a:schemeClr val="tx1"/>
                          </a:solidFill>
                          <a:effectLst/>
                          <a:latin typeface="Tahoma" panose="020B0604030504040204" pitchFamily="34" charset="0"/>
                        </a:rPr>
                        <a:t>Set to </a:t>
                      </a:r>
                      <a:r>
                        <a:rPr kumimoji="1" lang="en-US" altLang="en-US" sz="2400" b="0" i="1" u="none" strike="noStrike" cap="none" normalizeH="0" baseline="0">
                          <a:ln>
                            <a:noFill/>
                          </a:ln>
                          <a:solidFill>
                            <a:schemeClr val="tx1"/>
                          </a:solidFill>
                          <a:effectLst/>
                          <a:latin typeface="Tahoma" panose="020B0604030504040204" pitchFamily="34" charset="0"/>
                        </a:rPr>
                        <a:t>uid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7538">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dirty="0">
                          <a:ln>
                            <a:noFill/>
                          </a:ln>
                          <a:solidFill>
                            <a:schemeClr val="tx1"/>
                          </a:solidFill>
                          <a:effectLst/>
                          <a:latin typeface="Tahoma" panose="020B0604030504040204" pitchFamily="34" charset="0"/>
                        </a:rPr>
                        <a:t>SUID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dirty="0">
                          <a:ln>
                            <a:noFill/>
                          </a:ln>
                          <a:solidFill>
                            <a:schemeClr val="tx1"/>
                          </a:solidFill>
                          <a:effectLst/>
                          <a:latin typeface="Tahoma" panose="020B0604030504040204" pitchFamily="34" charset="0"/>
                        </a:rPr>
                        <a:t>Set to </a:t>
                      </a:r>
                      <a:r>
                        <a:rPr kumimoji="1" lang="en-US" altLang="en-US" sz="2400" b="0" i="1" u="none" strike="noStrike" cap="none" normalizeH="0" baseline="0" dirty="0" err="1">
                          <a:ln>
                            <a:noFill/>
                          </a:ln>
                          <a:solidFill>
                            <a:schemeClr val="tx1"/>
                          </a:solidFill>
                          <a:effectLst/>
                          <a:latin typeface="Tahoma" panose="020B0604030504040204" pitchFamily="34" charset="0"/>
                        </a:rPr>
                        <a:t>uid</a:t>
                      </a:r>
                      <a:endParaRPr kumimoji="1" lang="en-US" altLang="en-US" sz="2400" b="0" i="1" u="none" strike="noStrike" cap="none" normalizeH="0" baseline="0" dirty="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tx2"/>
                        </a:buClr>
                        <a:buFont typeface="Monotype Sorts"/>
                        <a:defRPr kumimoji="1" sz="2400">
                          <a:solidFill>
                            <a:schemeClr val="tx1"/>
                          </a:solidFill>
                          <a:latin typeface="Tahoma" panose="020B0604030504040204" pitchFamily="34" charset="0"/>
                        </a:defRPr>
                      </a:lvl1pPr>
                      <a:lvl2pPr algn="l">
                        <a:buClr>
                          <a:schemeClr val="tx2"/>
                        </a:buClr>
                        <a:defRPr kumimoji="1" sz="2000">
                          <a:solidFill>
                            <a:schemeClr val="accent2"/>
                          </a:solidFill>
                          <a:latin typeface="Tahoma" panose="020B0604030504040204" pitchFamily="34" charset="0"/>
                        </a:defRPr>
                      </a:lvl2pPr>
                      <a:lvl3pPr algn="l">
                        <a:defRPr kumimoji="1">
                          <a:solidFill>
                            <a:schemeClr val="bg2"/>
                          </a:solidFill>
                          <a:latin typeface="Tahoma" panose="020B0604030504040204" pitchFamily="34" charset="0"/>
                        </a:defRPr>
                      </a:lvl3pPr>
                      <a:lvl4pPr algn="l">
                        <a:defRPr kumimoji="1">
                          <a:solidFill>
                            <a:schemeClr val="accent2"/>
                          </a:solidFill>
                          <a:latin typeface="Tahoma" panose="020B0604030504040204" pitchFamily="34" charset="0"/>
                        </a:defRPr>
                      </a:lvl4pPr>
                      <a:lvl5pPr algn="l">
                        <a:defRPr kumimoji="1">
                          <a:solidFill>
                            <a:schemeClr val="accent2"/>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accent2"/>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tx2"/>
                        </a:buClr>
                        <a:buSzTx/>
                        <a:buFont typeface="Monotype Sorts"/>
                        <a:buNone/>
                        <a:tabLst/>
                      </a:pPr>
                      <a:r>
                        <a:rPr kumimoji="1" lang="en-US" altLang="en-US" sz="2400" b="0" i="0" u="none" strike="noStrike" cap="none" normalizeH="0" baseline="0" dirty="0">
                          <a:ln>
                            <a:noFill/>
                          </a:ln>
                          <a:solidFill>
                            <a:schemeClr val="tx1"/>
                          </a:solidFill>
                          <a:effectLst/>
                          <a:latin typeface="Tahoma" panose="020B0604030504040204" pitchFamily="34" charset="0"/>
                        </a:rPr>
                        <a:t>unchanged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pPr>
              <a:defRPr/>
            </a:pPr>
            <a:fld id="{32655E04-0D40-49FE-8DF4-BD2D6B8E6987}" type="slidenum">
              <a:rPr lang="en-US" altLang="en-US" smtClean="0"/>
              <a:pPr>
                <a:defRPr/>
              </a:pPr>
              <a:t>40</a:t>
            </a:fld>
            <a:endParaRPr lang="en-US" altLang="en-US"/>
          </a:p>
        </p:txBody>
      </p:sp>
      <p:sp>
        <p:nvSpPr>
          <p:cNvPr id="5" name="Star: 5 Points 4">
            <a:extLst>
              <a:ext uri="{FF2B5EF4-FFF2-40B4-BE49-F238E27FC236}">
                <a16:creationId xmlns:a16="http://schemas.microsoft.com/office/drawing/2014/main" id="{BD52F439-7B5B-47CB-9338-A8BF43764F3F}"/>
              </a:ext>
            </a:extLst>
          </p:cNvPr>
          <p:cNvSpPr/>
          <p:nvPr/>
        </p:nvSpPr>
        <p:spPr>
          <a:xfrm>
            <a:off x="7683500" y="803684"/>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533400" y="228600"/>
            <a:ext cx="8078788" cy="1657350"/>
          </a:xfrm>
        </p:spPr>
        <p:txBody>
          <a:bodyPr/>
          <a:lstStyle/>
          <a:p>
            <a:pPr>
              <a:defRPr/>
            </a:pPr>
            <a:r>
              <a:rPr lang="en-US" altLang="ko-KR" dirty="0">
                <a:ea typeface="굴림" panose="020B0600000101010101" pitchFamily="34" charset="-127"/>
              </a:rPr>
              <a:t>System calls: Read IDs    </a:t>
            </a:r>
          </a:p>
        </p:txBody>
      </p:sp>
      <p:sp>
        <p:nvSpPr>
          <p:cNvPr id="70659" name="Rectangle 3"/>
          <p:cNvSpPr>
            <a:spLocks noGrp="1" noChangeArrowheads="1"/>
          </p:cNvSpPr>
          <p:nvPr>
            <p:ph idx="1"/>
          </p:nvPr>
        </p:nvSpPr>
        <p:spPr>
          <a:xfrm>
            <a:off x="533400" y="1600200"/>
            <a:ext cx="7772400" cy="4724400"/>
          </a:xfrm>
        </p:spPr>
        <p:txBody>
          <a:bodyPr/>
          <a:lstStyle/>
          <a:p>
            <a:pPr marL="0" indent="0">
              <a:lnSpc>
                <a:spcPct val="80000"/>
              </a:lnSpc>
              <a:buNone/>
            </a:pPr>
            <a:r>
              <a:rPr lang="en-US" altLang="ko-KR" sz="2800" b="1" dirty="0">
                <a:latin typeface="Courier New" panose="02070309020205020404" pitchFamily="49" charset="0"/>
                <a:ea typeface="Gulim" pitchFamily="34" charset="-127"/>
              </a:rPr>
              <a:t>#include &lt;</a:t>
            </a:r>
            <a:r>
              <a:rPr lang="en-US" altLang="ko-KR" sz="2800" b="1" dirty="0" err="1">
                <a:latin typeface="Courier New" panose="02070309020205020404" pitchFamily="49" charset="0"/>
                <a:ea typeface="Gulim" pitchFamily="34" charset="-127"/>
              </a:rPr>
              <a:t>unistd.h</a:t>
            </a:r>
            <a:r>
              <a:rPr lang="en-US" altLang="ko-KR" sz="2800" b="1" dirty="0">
                <a:latin typeface="Courier New" panose="02070309020205020404" pitchFamily="49" charset="0"/>
                <a:ea typeface="Gulim" pitchFamily="34" charset="-127"/>
              </a:rPr>
              <a:t>&gt;</a:t>
            </a:r>
          </a:p>
          <a:p>
            <a:pPr marL="0" indent="0">
              <a:lnSpc>
                <a:spcPct val="80000"/>
              </a:lnSpc>
              <a:buNone/>
            </a:pPr>
            <a:endParaRPr lang="en-US" altLang="ko-KR" sz="2400" b="1" dirty="0">
              <a:latin typeface="Courier New" panose="02070309020205020404" pitchFamily="49" charset="0"/>
              <a:ea typeface="Gulim" pitchFamily="34" charset="-127"/>
            </a:endParaRPr>
          </a:p>
          <a:p>
            <a:pPr marL="0" indent="0">
              <a:buNone/>
            </a:pPr>
            <a:r>
              <a:rPr lang="en-US" altLang="ko-KR" sz="2800" dirty="0" err="1">
                <a:latin typeface="Arial" panose="020B0604020202020204" pitchFamily="34" charset="0"/>
                <a:ea typeface="Gulim" pitchFamily="34" charset="-127"/>
                <a:cs typeface="Arial" panose="020B0604020202020204" pitchFamily="34" charset="0"/>
              </a:rPr>
              <a:t>pid_t</a:t>
            </a:r>
            <a:r>
              <a:rPr lang="en-US" altLang="ko-KR" sz="2800" dirty="0">
                <a:latin typeface="Arial" panose="020B0604020202020204" pitchFamily="34" charset="0"/>
                <a:ea typeface="Gulim" pitchFamily="34" charset="-127"/>
                <a:cs typeface="Arial" panose="020B0604020202020204" pitchFamily="34" charset="0"/>
              </a:rPr>
              <a:t> </a:t>
            </a:r>
            <a:r>
              <a:rPr lang="en-US" altLang="ko-KR" sz="2800" dirty="0" err="1">
                <a:latin typeface="Arial" panose="020B0604020202020204" pitchFamily="34" charset="0"/>
                <a:ea typeface="Gulim" pitchFamily="34" charset="-127"/>
                <a:cs typeface="Arial" panose="020B0604020202020204" pitchFamily="34" charset="0"/>
              </a:rPr>
              <a:t>getuid</a:t>
            </a:r>
            <a:r>
              <a:rPr lang="en-US" altLang="ko-KR" sz="2800" dirty="0">
                <a:latin typeface="Arial" panose="020B0604020202020204" pitchFamily="34" charset="0"/>
                <a:ea typeface="Gulim" pitchFamily="34" charset="-127"/>
                <a:cs typeface="Arial" panose="020B0604020202020204" pitchFamily="34" charset="0"/>
              </a:rPr>
              <a:t>(void);</a:t>
            </a:r>
          </a:p>
          <a:p>
            <a:pPr marL="342865" lvl="1" indent="0">
              <a:buNone/>
            </a:pPr>
            <a:r>
              <a:rPr lang="en-US" altLang="ko-KR" sz="2400" dirty="0">
                <a:ea typeface="Gulim" pitchFamily="34" charset="-127"/>
              </a:rPr>
              <a:t>Returns the real user ID of the current process</a:t>
            </a:r>
            <a:endParaRPr lang="en-US" altLang="ko-KR" sz="700" dirty="0">
              <a:ea typeface="Gulim" pitchFamily="34" charset="-127"/>
            </a:endParaRPr>
          </a:p>
          <a:p>
            <a:pPr marL="0" indent="0">
              <a:buNone/>
            </a:pPr>
            <a:r>
              <a:rPr lang="en-US" altLang="ko-KR" sz="2800" dirty="0" err="1">
                <a:latin typeface="Arial" panose="020B0604020202020204" pitchFamily="34" charset="0"/>
                <a:ea typeface="Gulim" pitchFamily="34" charset="-127"/>
                <a:cs typeface="Arial" panose="020B0604020202020204" pitchFamily="34" charset="0"/>
              </a:rPr>
              <a:t>pid_t</a:t>
            </a:r>
            <a:r>
              <a:rPr lang="en-US" altLang="ko-KR" sz="2800" dirty="0">
                <a:latin typeface="Arial" panose="020B0604020202020204" pitchFamily="34" charset="0"/>
                <a:ea typeface="Gulim" pitchFamily="34" charset="-127"/>
                <a:cs typeface="Arial" panose="020B0604020202020204" pitchFamily="34" charset="0"/>
              </a:rPr>
              <a:t> </a:t>
            </a:r>
            <a:r>
              <a:rPr lang="en-US" altLang="ko-KR" sz="2800" dirty="0" err="1">
                <a:latin typeface="Arial" panose="020B0604020202020204" pitchFamily="34" charset="0"/>
                <a:ea typeface="Gulim" pitchFamily="34" charset="-127"/>
                <a:cs typeface="Arial" panose="020B0604020202020204" pitchFamily="34" charset="0"/>
              </a:rPr>
              <a:t>geteuid</a:t>
            </a:r>
            <a:r>
              <a:rPr lang="en-US" altLang="ko-KR" sz="2800" dirty="0">
                <a:latin typeface="Arial" panose="020B0604020202020204" pitchFamily="34" charset="0"/>
                <a:ea typeface="Gulim" pitchFamily="34" charset="-127"/>
                <a:cs typeface="Arial" panose="020B0604020202020204" pitchFamily="34" charset="0"/>
              </a:rPr>
              <a:t>(void);</a:t>
            </a:r>
          </a:p>
          <a:p>
            <a:pPr marL="342865" lvl="1" indent="0">
              <a:buNone/>
            </a:pPr>
            <a:r>
              <a:rPr lang="en-US" altLang="ko-KR" sz="2400" dirty="0">
                <a:ea typeface="Gulim" pitchFamily="34" charset="-127"/>
              </a:rPr>
              <a:t>Returns the effective user ID of the current process</a:t>
            </a:r>
          </a:p>
          <a:p>
            <a:pPr marL="0" indent="0">
              <a:buNone/>
            </a:pPr>
            <a:r>
              <a:rPr lang="en-US" altLang="ko-KR" sz="2800" dirty="0" err="1">
                <a:latin typeface="Arial" panose="020B0604020202020204" pitchFamily="34" charset="0"/>
                <a:ea typeface="Gulim" pitchFamily="34" charset="-127"/>
                <a:cs typeface="Arial" panose="020B0604020202020204" pitchFamily="34" charset="0"/>
              </a:rPr>
              <a:t>gid_t</a:t>
            </a:r>
            <a:r>
              <a:rPr lang="en-US" altLang="ko-KR" sz="2800" dirty="0">
                <a:latin typeface="Arial" panose="020B0604020202020204" pitchFamily="34" charset="0"/>
                <a:ea typeface="Gulim" pitchFamily="34" charset="-127"/>
                <a:cs typeface="Arial" panose="020B0604020202020204" pitchFamily="34" charset="0"/>
              </a:rPr>
              <a:t> </a:t>
            </a:r>
            <a:r>
              <a:rPr lang="en-US" altLang="ko-KR" sz="2800" dirty="0" err="1">
                <a:latin typeface="Arial" panose="020B0604020202020204" pitchFamily="34" charset="0"/>
                <a:ea typeface="Gulim" pitchFamily="34" charset="-127"/>
                <a:cs typeface="Arial" panose="020B0604020202020204" pitchFamily="34" charset="0"/>
              </a:rPr>
              <a:t>getgid</a:t>
            </a:r>
            <a:r>
              <a:rPr lang="en-US" altLang="ko-KR" sz="2800" dirty="0">
                <a:latin typeface="Arial" panose="020B0604020202020204" pitchFamily="34" charset="0"/>
                <a:ea typeface="Gulim" pitchFamily="34" charset="-127"/>
                <a:cs typeface="Arial" panose="020B0604020202020204" pitchFamily="34" charset="0"/>
              </a:rPr>
              <a:t>(void);</a:t>
            </a:r>
          </a:p>
          <a:p>
            <a:pPr marL="342865" lvl="1" indent="0">
              <a:buNone/>
            </a:pPr>
            <a:r>
              <a:rPr lang="en-US" altLang="ko-KR" sz="2400" dirty="0">
                <a:ea typeface="Gulim" pitchFamily="34" charset="-127"/>
              </a:rPr>
              <a:t>Returns the real group ID of the current process</a:t>
            </a:r>
          </a:p>
          <a:p>
            <a:pPr marL="0" indent="0">
              <a:buNone/>
            </a:pPr>
            <a:r>
              <a:rPr lang="en-US" altLang="ko-KR" sz="2800" dirty="0" err="1">
                <a:latin typeface="Arial" panose="020B0604020202020204" pitchFamily="34" charset="0"/>
                <a:ea typeface="Gulim" pitchFamily="34" charset="-127"/>
                <a:cs typeface="Arial" panose="020B0604020202020204" pitchFamily="34" charset="0"/>
              </a:rPr>
              <a:t>gid_t</a:t>
            </a:r>
            <a:r>
              <a:rPr lang="en-US" altLang="ko-KR" sz="2800" dirty="0">
                <a:latin typeface="Arial" panose="020B0604020202020204" pitchFamily="34" charset="0"/>
                <a:ea typeface="Gulim" pitchFamily="34" charset="-127"/>
                <a:cs typeface="Arial" panose="020B0604020202020204" pitchFamily="34" charset="0"/>
              </a:rPr>
              <a:t> </a:t>
            </a:r>
            <a:r>
              <a:rPr lang="en-US" altLang="ko-KR" sz="2800" dirty="0" err="1">
                <a:latin typeface="Arial" panose="020B0604020202020204" pitchFamily="34" charset="0"/>
                <a:ea typeface="Gulim" pitchFamily="34" charset="-127"/>
                <a:cs typeface="Arial" panose="020B0604020202020204" pitchFamily="34" charset="0"/>
              </a:rPr>
              <a:t>getegid</a:t>
            </a:r>
            <a:r>
              <a:rPr lang="en-US" altLang="ko-KR" sz="2800" dirty="0">
                <a:latin typeface="Arial" panose="020B0604020202020204" pitchFamily="34" charset="0"/>
                <a:ea typeface="Gulim" pitchFamily="34" charset="-127"/>
                <a:cs typeface="Arial" panose="020B0604020202020204" pitchFamily="34" charset="0"/>
              </a:rPr>
              <a:t>(void);</a:t>
            </a:r>
          </a:p>
          <a:p>
            <a:pPr marL="342865" lvl="1" indent="0">
              <a:buNone/>
            </a:pPr>
            <a:r>
              <a:rPr lang="en-US" altLang="ko-KR" sz="2400" dirty="0">
                <a:ea typeface="Gulim" pitchFamily="34" charset="-127"/>
              </a:rPr>
              <a:t>Returns the effective group ID of the current process</a:t>
            </a: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41</a:t>
            </a:fld>
            <a:endParaRPr lang="en-US" altLang="en-US" dirty="0"/>
          </a:p>
        </p:txBody>
      </p:sp>
      <p:sp>
        <p:nvSpPr>
          <p:cNvPr id="5" name="Star: 5 Points 4">
            <a:extLst>
              <a:ext uri="{FF2B5EF4-FFF2-40B4-BE49-F238E27FC236}">
                <a16:creationId xmlns:a16="http://schemas.microsoft.com/office/drawing/2014/main" id="{BD52F439-7B5B-47CB-9338-A8BF43764F3F}"/>
              </a:ext>
            </a:extLst>
          </p:cNvPr>
          <p:cNvSpPr/>
          <p:nvPr/>
        </p:nvSpPr>
        <p:spPr>
          <a:xfrm>
            <a:off x="5410200" y="762000"/>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609600" y="0"/>
            <a:ext cx="8078788" cy="1428750"/>
          </a:xfrm>
        </p:spPr>
        <p:txBody>
          <a:bodyPr/>
          <a:lstStyle/>
          <a:p>
            <a:pPr>
              <a:defRPr/>
            </a:pPr>
            <a:r>
              <a:rPr lang="en-US" altLang="ko-KR" dirty="0">
                <a:ea typeface="굴림" panose="020B0600000101010101" pitchFamily="34" charset="-127"/>
              </a:rPr>
              <a:t>System calls: Change UID and GID  </a:t>
            </a:r>
          </a:p>
        </p:txBody>
      </p:sp>
      <p:sp>
        <p:nvSpPr>
          <p:cNvPr id="71683" name="Rectangle 3"/>
          <p:cNvSpPr>
            <a:spLocks noGrp="1" noChangeArrowheads="1"/>
          </p:cNvSpPr>
          <p:nvPr>
            <p:ph idx="1"/>
          </p:nvPr>
        </p:nvSpPr>
        <p:spPr>
          <a:xfrm>
            <a:off x="609600" y="1295400"/>
            <a:ext cx="9144000" cy="4953000"/>
          </a:xfrm>
        </p:spPr>
        <p:txBody>
          <a:bodyPr/>
          <a:lstStyle/>
          <a:p>
            <a:pPr>
              <a:lnSpc>
                <a:spcPct val="80000"/>
              </a:lnSpc>
              <a:buFont typeface="Monotype Sorts"/>
              <a:buNone/>
            </a:pPr>
            <a:r>
              <a:rPr lang="en-US" altLang="ko-KR" sz="2400" b="1" dirty="0">
                <a:latin typeface="Courier New" panose="02070309020205020404" pitchFamily="49" charset="0"/>
                <a:ea typeface="Gulim" pitchFamily="34" charset="-127"/>
              </a:rPr>
              <a:t>#include &lt;</a:t>
            </a:r>
            <a:r>
              <a:rPr lang="en-US" altLang="ko-KR" sz="2400" b="1" dirty="0" err="1">
                <a:latin typeface="Courier New" panose="02070309020205020404" pitchFamily="49" charset="0"/>
                <a:ea typeface="Gulim" pitchFamily="34" charset="-127"/>
              </a:rPr>
              <a:t>unistd.h</a:t>
            </a:r>
            <a:r>
              <a:rPr lang="en-US" altLang="ko-KR" sz="2400" b="1" dirty="0">
                <a:latin typeface="Courier New" panose="02070309020205020404" pitchFamily="49" charset="0"/>
                <a:ea typeface="Gulim" pitchFamily="34" charset="-127"/>
              </a:rPr>
              <a:t>&gt;</a:t>
            </a:r>
          </a:p>
          <a:p>
            <a:pPr>
              <a:lnSpc>
                <a:spcPct val="80000"/>
              </a:lnSpc>
              <a:buFont typeface="Monotype Sorts"/>
              <a:buNone/>
            </a:pPr>
            <a:r>
              <a:rPr lang="en-US" altLang="ko-KR" sz="2400" b="1" dirty="0" err="1">
                <a:latin typeface="Courier New" panose="02070309020205020404" pitchFamily="49" charset="0"/>
                <a:ea typeface="Gulim" pitchFamily="34" charset="-127"/>
              </a:rPr>
              <a:t>int</a:t>
            </a:r>
            <a:r>
              <a:rPr lang="en-US" altLang="ko-KR" sz="2400" b="1" dirty="0">
                <a:latin typeface="Courier New" panose="02070309020205020404" pitchFamily="49" charset="0"/>
                <a:ea typeface="Gulim" pitchFamily="34" charset="-127"/>
              </a:rPr>
              <a:t> </a:t>
            </a:r>
            <a:r>
              <a:rPr lang="en-US" altLang="ko-KR" sz="2400" b="1" dirty="0" err="1">
                <a:latin typeface="Courier New" panose="02070309020205020404" pitchFamily="49" charset="0"/>
                <a:ea typeface="Gulim" pitchFamily="34" charset="-127"/>
              </a:rPr>
              <a:t>setuid</a:t>
            </a:r>
            <a:r>
              <a:rPr lang="en-US" altLang="ko-KR" sz="2400" b="1" dirty="0">
                <a:latin typeface="Courier New" panose="02070309020205020404" pitchFamily="49" charset="0"/>
                <a:ea typeface="Gulim" pitchFamily="34" charset="-127"/>
              </a:rPr>
              <a:t>( </a:t>
            </a:r>
            <a:r>
              <a:rPr lang="en-US" altLang="ko-KR" sz="2400" b="1" dirty="0" err="1">
                <a:latin typeface="Courier New" panose="02070309020205020404" pitchFamily="49" charset="0"/>
                <a:ea typeface="Gulim" pitchFamily="34" charset="-127"/>
              </a:rPr>
              <a:t>uid_t</a:t>
            </a:r>
            <a:r>
              <a:rPr lang="en-US" altLang="ko-KR" sz="2400" b="1" dirty="0">
                <a:latin typeface="Courier New" panose="02070309020205020404" pitchFamily="49" charset="0"/>
                <a:ea typeface="Gulim" pitchFamily="34" charset="-127"/>
              </a:rPr>
              <a:t> </a:t>
            </a:r>
            <a:r>
              <a:rPr lang="en-US" altLang="ko-KR" sz="2400" b="1" i="1" dirty="0" err="1">
                <a:latin typeface="Courier New" panose="02070309020205020404" pitchFamily="49" charset="0"/>
                <a:ea typeface="Gulim" pitchFamily="34" charset="-127"/>
              </a:rPr>
              <a:t>uid</a:t>
            </a:r>
            <a:r>
              <a:rPr lang="en-US" altLang="ko-KR" sz="2400" b="1" dirty="0">
                <a:latin typeface="Courier New" panose="02070309020205020404" pitchFamily="49" charset="0"/>
                <a:ea typeface="Gulim" pitchFamily="34" charset="-127"/>
              </a:rPr>
              <a:t> )</a:t>
            </a:r>
          </a:p>
          <a:p>
            <a:pPr>
              <a:lnSpc>
                <a:spcPct val="80000"/>
              </a:lnSpc>
              <a:buFont typeface="Monotype Sorts"/>
              <a:buNone/>
            </a:pPr>
            <a:r>
              <a:rPr lang="en-US" altLang="ko-KR" sz="2400" b="1" dirty="0" err="1">
                <a:latin typeface="Courier New" panose="02070309020205020404" pitchFamily="49" charset="0"/>
                <a:ea typeface="Gulim" pitchFamily="34" charset="-127"/>
              </a:rPr>
              <a:t>int</a:t>
            </a:r>
            <a:r>
              <a:rPr lang="en-US" altLang="ko-KR" sz="2400" b="1" dirty="0">
                <a:latin typeface="Courier New" panose="02070309020205020404" pitchFamily="49" charset="0"/>
                <a:ea typeface="Gulim" pitchFamily="34" charset="-127"/>
              </a:rPr>
              <a:t> </a:t>
            </a:r>
            <a:r>
              <a:rPr lang="en-US" altLang="ko-KR" sz="2400" b="1" dirty="0" err="1">
                <a:latin typeface="Courier New" panose="02070309020205020404" pitchFamily="49" charset="0"/>
                <a:ea typeface="Gulim" pitchFamily="34" charset="-127"/>
              </a:rPr>
              <a:t>setgid</a:t>
            </a:r>
            <a:r>
              <a:rPr lang="en-US" altLang="ko-KR" sz="2400" b="1" dirty="0">
                <a:latin typeface="Courier New" panose="02070309020205020404" pitchFamily="49" charset="0"/>
                <a:ea typeface="Gulim" pitchFamily="34" charset="-127"/>
              </a:rPr>
              <a:t>( </a:t>
            </a:r>
            <a:r>
              <a:rPr lang="en-US" altLang="ko-KR" sz="2400" b="1" dirty="0" err="1">
                <a:latin typeface="Courier New" panose="02070309020205020404" pitchFamily="49" charset="0"/>
                <a:ea typeface="Gulim" pitchFamily="34" charset="-127"/>
              </a:rPr>
              <a:t>gid_t</a:t>
            </a:r>
            <a:r>
              <a:rPr lang="en-US" altLang="ko-KR" sz="2400" b="1" dirty="0">
                <a:latin typeface="Courier New" panose="02070309020205020404" pitchFamily="49" charset="0"/>
                <a:ea typeface="Gulim" pitchFamily="34" charset="-127"/>
              </a:rPr>
              <a:t> </a:t>
            </a:r>
            <a:r>
              <a:rPr lang="en-US" altLang="ko-KR" sz="2400" b="1" dirty="0" err="1">
                <a:latin typeface="Courier New" panose="02070309020205020404" pitchFamily="49" charset="0"/>
                <a:ea typeface="Gulim" pitchFamily="34" charset="-127"/>
              </a:rPr>
              <a:t>gid</a:t>
            </a:r>
            <a:r>
              <a:rPr lang="en-US" altLang="ko-KR" sz="2400" b="1" dirty="0">
                <a:latin typeface="Courier New" panose="02070309020205020404" pitchFamily="49" charset="0"/>
                <a:ea typeface="Gulim" pitchFamily="34" charset="-127"/>
              </a:rPr>
              <a:t> )</a:t>
            </a:r>
          </a:p>
          <a:p>
            <a:pPr lvl="1">
              <a:lnSpc>
                <a:spcPct val="80000"/>
              </a:lnSpc>
            </a:pPr>
            <a:endParaRPr lang="en-US" altLang="ko-KR" sz="2400" dirty="0">
              <a:ea typeface="Gulim" pitchFamily="34" charset="-127"/>
            </a:endParaRPr>
          </a:p>
          <a:p>
            <a:pPr marL="0" indent="0">
              <a:lnSpc>
                <a:spcPct val="80000"/>
              </a:lnSpc>
              <a:buNone/>
            </a:pPr>
            <a:r>
              <a:rPr lang="en-US" altLang="ko-KR" sz="2800" dirty="0">
                <a:ea typeface="Gulim" pitchFamily="34" charset="-127"/>
              </a:rPr>
              <a:t>Sets the effective user ID of the current process.</a:t>
            </a:r>
          </a:p>
          <a:p>
            <a:pPr lvl="1">
              <a:lnSpc>
                <a:spcPct val="80000"/>
              </a:lnSpc>
            </a:pPr>
            <a:r>
              <a:rPr lang="en-US" altLang="ko-KR" sz="2400" dirty="0">
                <a:ea typeface="Gulim" pitchFamily="34" charset="-127"/>
              </a:rPr>
              <a:t>Superuser process resets the real effective user IDs to </a:t>
            </a:r>
            <a:r>
              <a:rPr lang="en-US" altLang="ko-KR" sz="2400" i="1" dirty="0" err="1">
                <a:latin typeface="Arial Narrow" panose="020B0606020202030204" pitchFamily="34" charset="0"/>
                <a:ea typeface="Gulim" pitchFamily="34" charset="-127"/>
              </a:rPr>
              <a:t>uid</a:t>
            </a:r>
            <a:r>
              <a:rPr lang="en-US" altLang="ko-KR" sz="2400" dirty="0">
                <a:latin typeface="Arial Narrow" panose="020B0606020202030204" pitchFamily="34" charset="0"/>
                <a:ea typeface="Gulim" pitchFamily="34" charset="-127"/>
              </a:rPr>
              <a:t>.</a:t>
            </a:r>
          </a:p>
          <a:p>
            <a:pPr lvl="1">
              <a:lnSpc>
                <a:spcPct val="80000"/>
              </a:lnSpc>
              <a:buFontTx/>
              <a:buNone/>
            </a:pPr>
            <a:endParaRPr lang="en-US" altLang="ko-KR" sz="2400" dirty="0">
              <a:latin typeface="Arial Narrow" panose="020B0606020202030204" pitchFamily="34" charset="0"/>
              <a:ea typeface="Gulim" pitchFamily="34" charset="-127"/>
            </a:endParaRPr>
          </a:p>
          <a:p>
            <a:pPr lvl="1">
              <a:lnSpc>
                <a:spcPct val="80000"/>
              </a:lnSpc>
            </a:pPr>
            <a:r>
              <a:rPr lang="en-US" altLang="ko-KR" sz="2400" dirty="0">
                <a:ea typeface="Gulim" pitchFamily="34" charset="-127"/>
              </a:rPr>
              <a:t>Non-superuser process can set effective user ID to </a:t>
            </a:r>
            <a:r>
              <a:rPr lang="en-US" altLang="ko-KR" sz="2400" i="1" dirty="0" err="1">
                <a:latin typeface="Arial Narrow" panose="020B0606020202030204" pitchFamily="34" charset="0"/>
                <a:ea typeface="Gulim" pitchFamily="34" charset="-127"/>
              </a:rPr>
              <a:t>uid</a:t>
            </a:r>
            <a:r>
              <a:rPr lang="en-US" altLang="ko-KR" sz="2400" dirty="0">
                <a:ea typeface="Gulim" pitchFamily="34" charset="-127"/>
              </a:rPr>
              <a:t>, only </a:t>
            </a:r>
          </a:p>
          <a:p>
            <a:pPr marL="342865" lvl="1" indent="0">
              <a:lnSpc>
                <a:spcPct val="80000"/>
              </a:lnSpc>
              <a:buNone/>
            </a:pPr>
            <a:r>
              <a:rPr lang="en-US" altLang="ko-KR" sz="2400" dirty="0">
                <a:ea typeface="Gulim" pitchFamily="34" charset="-127"/>
              </a:rPr>
              <a:t>   when </a:t>
            </a:r>
            <a:r>
              <a:rPr lang="en-US" altLang="ko-KR" sz="2400" i="1" dirty="0" err="1">
                <a:latin typeface="Arial Narrow" panose="020B0606020202030204" pitchFamily="34" charset="0"/>
                <a:ea typeface="Gulim" pitchFamily="34" charset="-127"/>
              </a:rPr>
              <a:t>uid</a:t>
            </a:r>
            <a:r>
              <a:rPr lang="en-US" altLang="ko-KR" sz="2400" dirty="0">
                <a:ea typeface="Gulim" pitchFamily="34" charset="-127"/>
              </a:rPr>
              <a:t> equals real user ID or the saved set-user ID (set by  </a:t>
            </a:r>
          </a:p>
          <a:p>
            <a:pPr marL="342865" lvl="1" indent="0">
              <a:lnSpc>
                <a:spcPct val="80000"/>
              </a:lnSpc>
              <a:buNone/>
            </a:pPr>
            <a:r>
              <a:rPr lang="en-US" altLang="ko-KR" sz="2400" dirty="0">
                <a:ea typeface="Gulim" pitchFamily="34" charset="-127"/>
              </a:rPr>
              <a:t>   executing a </a:t>
            </a:r>
            <a:r>
              <a:rPr lang="en-US" altLang="ko-KR" sz="2400" dirty="0" err="1">
                <a:ea typeface="Gulim" pitchFamily="34" charset="-127"/>
              </a:rPr>
              <a:t>setuid</a:t>
            </a:r>
            <a:r>
              <a:rPr lang="en-US" altLang="ko-KR" sz="2400" dirty="0">
                <a:ea typeface="Gulim" pitchFamily="34" charset="-127"/>
              </a:rPr>
              <a:t>-program in </a:t>
            </a:r>
            <a:r>
              <a:rPr lang="en-US" altLang="ko-KR" sz="2400" dirty="0">
                <a:latin typeface="Arial Narrow" panose="020B0606020202030204" pitchFamily="34" charset="0"/>
                <a:ea typeface="Gulim" pitchFamily="34" charset="-127"/>
              </a:rPr>
              <a:t>exec</a:t>
            </a:r>
            <a:r>
              <a:rPr lang="en-US" altLang="ko-KR" sz="2400" dirty="0">
                <a:ea typeface="Gulim" pitchFamily="34" charset="-127"/>
              </a:rPr>
              <a:t>).</a:t>
            </a:r>
          </a:p>
          <a:p>
            <a:pPr lvl="1">
              <a:lnSpc>
                <a:spcPct val="80000"/>
              </a:lnSpc>
              <a:buFontTx/>
              <a:buNone/>
            </a:pPr>
            <a:endParaRPr lang="en-US" altLang="ko-KR" sz="2400" dirty="0">
              <a:ea typeface="Gulim" pitchFamily="34" charset="-127"/>
            </a:endParaRPr>
          </a:p>
          <a:p>
            <a:pPr lvl="1">
              <a:lnSpc>
                <a:spcPct val="80000"/>
              </a:lnSpc>
            </a:pPr>
            <a:r>
              <a:rPr lang="en-US" altLang="ko-KR" sz="2400" dirty="0">
                <a:ea typeface="Gulim" pitchFamily="34" charset="-127"/>
              </a:rPr>
              <a:t>In any other cases, </a:t>
            </a:r>
            <a:r>
              <a:rPr lang="en-US" altLang="ko-KR" sz="2400" dirty="0" err="1">
                <a:latin typeface="Arial Narrow" panose="020B0606020202030204" pitchFamily="34" charset="0"/>
                <a:ea typeface="Gulim" pitchFamily="34" charset="-127"/>
              </a:rPr>
              <a:t>setuid</a:t>
            </a:r>
            <a:r>
              <a:rPr lang="en-US" altLang="ko-KR" sz="2400" dirty="0">
                <a:ea typeface="Gulim" pitchFamily="34" charset="-127"/>
              </a:rPr>
              <a:t> returns error.</a:t>
            </a:r>
            <a:endParaRPr lang="en-US" altLang="ko-KR" sz="2400" dirty="0">
              <a:latin typeface="Arial Narrow" panose="020B0606020202030204" pitchFamily="34" charset="0"/>
              <a:ea typeface="Gulim" pitchFamily="34" charset="-127"/>
            </a:endParaRPr>
          </a:p>
        </p:txBody>
      </p: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42</a:t>
            </a:fld>
            <a:endParaRPr lang="en-US" altLang="en-US" dirty="0"/>
          </a:p>
        </p:txBody>
      </p:sp>
      <p:sp>
        <p:nvSpPr>
          <p:cNvPr id="5" name="Star: 5 Points 4">
            <a:extLst>
              <a:ext uri="{FF2B5EF4-FFF2-40B4-BE49-F238E27FC236}">
                <a16:creationId xmlns:a16="http://schemas.microsoft.com/office/drawing/2014/main" id="{BD52F439-7B5B-47CB-9338-A8BF43764F3F}"/>
              </a:ext>
            </a:extLst>
          </p:cNvPr>
          <p:cNvSpPr/>
          <p:nvPr/>
        </p:nvSpPr>
        <p:spPr>
          <a:xfrm>
            <a:off x="7981950" y="495327"/>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2438399"/>
          </a:xfrm>
        </p:spPr>
        <p:txBody>
          <a:bodyPr>
            <a:normAutofit fontScale="90000"/>
          </a:bodyPr>
          <a:lstStyle/>
          <a:p>
            <a:br>
              <a:rPr lang="en-US" dirty="0"/>
            </a:br>
            <a:r>
              <a:rPr lang="en-US" dirty="0"/>
              <a:t>Difference between: </a:t>
            </a:r>
            <a:br>
              <a:rPr lang="en-US" dirty="0"/>
            </a:br>
            <a:r>
              <a:rPr lang="en-US" dirty="0"/>
              <a:t>	Real User ID</a:t>
            </a:r>
            <a:br>
              <a:rPr lang="en-US" dirty="0"/>
            </a:br>
            <a:r>
              <a:rPr lang="en-US" dirty="0"/>
              <a:t>	Effective User ID </a:t>
            </a:r>
            <a:br>
              <a:rPr lang="en-US" dirty="0"/>
            </a:br>
            <a:r>
              <a:rPr lang="en-US" dirty="0"/>
              <a:t>	Saved User ID</a:t>
            </a:r>
            <a:br>
              <a:rPr lang="en-US" dirty="0"/>
            </a:br>
            <a:endParaRPr lang="en-US" dirty="0"/>
          </a:p>
        </p:txBody>
      </p:sp>
      <p:sp>
        <p:nvSpPr>
          <p:cNvPr id="3" name="Content Placeholder 2"/>
          <p:cNvSpPr>
            <a:spLocks noGrp="1"/>
          </p:cNvSpPr>
          <p:nvPr>
            <p:ph idx="1"/>
          </p:nvPr>
        </p:nvSpPr>
        <p:spPr>
          <a:xfrm>
            <a:off x="628650" y="2748278"/>
            <a:ext cx="7886700" cy="3271521"/>
          </a:xfrm>
        </p:spPr>
        <p:txBody>
          <a:bodyPr/>
          <a:lstStyle/>
          <a:p>
            <a:pPr marL="0" indent="0">
              <a:buNone/>
            </a:pPr>
            <a:endParaRPr lang="en-US" dirty="0"/>
          </a:p>
          <a:p>
            <a:pPr marL="0" indent="0">
              <a:buNone/>
            </a:pPr>
            <a:r>
              <a:rPr lang="en-US" sz="2400" dirty="0">
                <a:hlinkClick r:id="rId2"/>
              </a:rPr>
              <a:t>http://stackoverflow.com/questions/32455684/difference-between-real-user-id-effective-user-id-and-saved-user-id</a:t>
            </a:r>
            <a:endParaRPr lang="en-US" sz="2400" dirty="0"/>
          </a:p>
          <a:p>
            <a:pPr marL="0" indent="0">
              <a:buNone/>
            </a:pPr>
            <a:r>
              <a:rPr lang="en-US" sz="2400" dirty="0"/>
              <a:t>or</a:t>
            </a:r>
          </a:p>
          <a:p>
            <a:pPr marL="0" indent="0">
              <a:buNone/>
            </a:pPr>
            <a:r>
              <a:rPr lang="en-US" sz="2400" dirty="0">
                <a:hlinkClick r:id="rId3"/>
              </a:rPr>
              <a:t>http://tinyurl.com/z3eakft</a:t>
            </a:r>
            <a:endParaRPr lang="en-US" sz="2400" dirty="0"/>
          </a:p>
          <a:p>
            <a:pPr marL="0" indent="0">
              <a:buNone/>
            </a:pPr>
            <a:endParaRPr lang="en-US" sz="2400" dirty="0"/>
          </a:p>
          <a:p>
            <a:pPr marL="0" indent="0">
              <a:buNone/>
            </a:pPr>
            <a:r>
              <a:rPr lang="en-US" sz="2400" dirty="0"/>
              <a:t>The contents of the link are pasted into the next slides.</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43</a:t>
            </a:fld>
            <a:endParaRPr lang="en-US" altLang="en-US" dirty="0"/>
          </a:p>
        </p:txBody>
      </p:sp>
    </p:spTree>
    <p:extLst>
      <p:ext uri="{BB962C8B-B14F-4D97-AF65-F5344CB8AC3E}">
        <p14:creationId xmlns:p14="http://schemas.microsoft.com/office/powerpoint/2010/main" val="3591740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8E0A48-3BBD-48C4-973D-F2C29DAF6D4C}"/>
              </a:ext>
            </a:extLst>
          </p:cNvPr>
          <p:cNvSpPr>
            <a:spLocks noGrp="1"/>
          </p:cNvSpPr>
          <p:nvPr>
            <p:ph type="sldNum" sz="quarter" idx="12"/>
          </p:nvPr>
        </p:nvSpPr>
        <p:spPr/>
        <p:txBody>
          <a:bodyPr/>
          <a:lstStyle/>
          <a:p>
            <a:pPr>
              <a:defRPr/>
            </a:pPr>
            <a:fld id="{8E304357-45BF-4BDC-AA5B-BA45F78139F7}" type="slidenum">
              <a:rPr lang="en-US" altLang="en-US" smtClean="0"/>
              <a:pPr>
                <a:defRPr/>
              </a:pPr>
              <a:t>44</a:t>
            </a:fld>
            <a:endParaRPr lang="en-US" altLang="en-US" dirty="0"/>
          </a:p>
        </p:txBody>
      </p:sp>
      <p:sp>
        <p:nvSpPr>
          <p:cNvPr id="3" name="TextBox 2">
            <a:extLst>
              <a:ext uri="{FF2B5EF4-FFF2-40B4-BE49-F238E27FC236}">
                <a16:creationId xmlns:a16="http://schemas.microsoft.com/office/drawing/2014/main" id="{6F3E5EF5-1E54-4CC2-BF16-F98BD7DD0229}"/>
              </a:ext>
            </a:extLst>
          </p:cNvPr>
          <p:cNvSpPr txBox="1"/>
          <p:nvPr/>
        </p:nvSpPr>
        <p:spPr>
          <a:xfrm>
            <a:off x="609600" y="381000"/>
            <a:ext cx="7620000" cy="5909310"/>
          </a:xfrm>
          <a:prstGeom prst="rect">
            <a:avLst/>
          </a:prstGeom>
          <a:noFill/>
        </p:spPr>
        <p:txBody>
          <a:bodyPr wrap="square" rtlCol="0">
            <a:spAutoFit/>
          </a:bodyPr>
          <a:lstStyle/>
          <a:p>
            <a:r>
              <a:rPr lang="en-US" sz="2100" dirty="0">
                <a:latin typeface="+mn-lt"/>
              </a:rPr>
              <a:t>Page 1 of 2.</a:t>
            </a:r>
          </a:p>
          <a:p>
            <a:endParaRPr lang="en-US" sz="2100" dirty="0">
              <a:latin typeface="+mn-lt"/>
            </a:endParaRPr>
          </a:p>
          <a:p>
            <a:r>
              <a:rPr lang="en-US" sz="2100" dirty="0">
                <a:latin typeface="+mn-lt"/>
              </a:rPr>
              <a:t>The distinction between a real and an effective user id is made because you may have the need to temporarily take another user's identity (most of the time, that would be root, but it could be any user). </a:t>
            </a:r>
            <a:r>
              <a:rPr lang="en-US" sz="2100" b="1" dirty="0">
                <a:latin typeface="+mn-lt"/>
              </a:rPr>
              <a:t>If you only had one user id, then there would be no way of changing back to your original user id afterwards </a:t>
            </a:r>
            <a:r>
              <a:rPr lang="en-US" sz="2100" dirty="0">
                <a:latin typeface="+mn-lt"/>
              </a:rPr>
              <a:t>(other than taking your word for granted, and in case you are root, using root's privileges to change to any user).</a:t>
            </a:r>
          </a:p>
          <a:p>
            <a:endParaRPr lang="en-US" sz="2100" dirty="0">
              <a:latin typeface="+mn-lt"/>
            </a:endParaRPr>
          </a:p>
          <a:p>
            <a:r>
              <a:rPr lang="en-US" sz="2100" dirty="0">
                <a:latin typeface="+mn-lt"/>
              </a:rPr>
              <a:t>So, </a:t>
            </a:r>
            <a:r>
              <a:rPr lang="en-US" sz="2100" b="1" dirty="0">
                <a:latin typeface="+mn-lt"/>
              </a:rPr>
              <a:t>the real user id is who you really are (the one who owns the process), and the effective user id is what the operating system looks at to make a decision </a:t>
            </a:r>
            <a:r>
              <a:rPr lang="en-US" sz="2100" dirty="0">
                <a:latin typeface="+mn-lt"/>
              </a:rPr>
              <a:t>whether or not you are allowed to do something (most of the time, there are some exceptions).</a:t>
            </a:r>
          </a:p>
          <a:p>
            <a:endParaRPr lang="en-US" sz="2100" dirty="0">
              <a:latin typeface="+mn-lt"/>
            </a:endParaRPr>
          </a:p>
          <a:p>
            <a:r>
              <a:rPr lang="en-US" sz="2100" dirty="0">
                <a:latin typeface="+mn-lt"/>
              </a:rPr>
              <a:t>When you log in, the login shell sets both the real and effective user id to the same value (your real user id) as supplied by the password file.</a:t>
            </a:r>
          </a:p>
        </p:txBody>
      </p:sp>
    </p:spTree>
    <p:extLst>
      <p:ext uri="{BB962C8B-B14F-4D97-AF65-F5344CB8AC3E}">
        <p14:creationId xmlns:p14="http://schemas.microsoft.com/office/powerpoint/2010/main" val="3177507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8E0A48-3BBD-48C4-973D-F2C29DAF6D4C}"/>
              </a:ext>
            </a:extLst>
          </p:cNvPr>
          <p:cNvSpPr>
            <a:spLocks noGrp="1"/>
          </p:cNvSpPr>
          <p:nvPr>
            <p:ph type="sldNum" sz="quarter" idx="12"/>
          </p:nvPr>
        </p:nvSpPr>
        <p:spPr/>
        <p:txBody>
          <a:bodyPr/>
          <a:lstStyle/>
          <a:p>
            <a:pPr>
              <a:defRPr/>
            </a:pPr>
            <a:fld id="{8E304357-45BF-4BDC-AA5B-BA45F78139F7}" type="slidenum">
              <a:rPr lang="en-US" altLang="en-US" smtClean="0"/>
              <a:pPr>
                <a:defRPr/>
              </a:pPr>
              <a:t>45</a:t>
            </a:fld>
            <a:endParaRPr lang="en-US" altLang="en-US" dirty="0"/>
          </a:p>
        </p:txBody>
      </p:sp>
      <p:sp>
        <p:nvSpPr>
          <p:cNvPr id="3" name="TextBox 2">
            <a:extLst>
              <a:ext uri="{FF2B5EF4-FFF2-40B4-BE49-F238E27FC236}">
                <a16:creationId xmlns:a16="http://schemas.microsoft.com/office/drawing/2014/main" id="{6F3E5EF5-1E54-4CC2-BF16-F98BD7DD0229}"/>
              </a:ext>
            </a:extLst>
          </p:cNvPr>
          <p:cNvSpPr txBox="1"/>
          <p:nvPr/>
        </p:nvSpPr>
        <p:spPr>
          <a:xfrm>
            <a:off x="762000" y="402408"/>
            <a:ext cx="7620000" cy="6232475"/>
          </a:xfrm>
          <a:prstGeom prst="rect">
            <a:avLst/>
          </a:prstGeom>
          <a:noFill/>
        </p:spPr>
        <p:txBody>
          <a:bodyPr wrap="square" rtlCol="0">
            <a:spAutoFit/>
          </a:bodyPr>
          <a:lstStyle/>
          <a:p>
            <a:r>
              <a:rPr lang="en-US" sz="2100" dirty="0">
                <a:latin typeface="+mn-lt"/>
              </a:rPr>
              <a:t>Page 2 of 2.</a:t>
            </a:r>
          </a:p>
          <a:p>
            <a:endParaRPr lang="en-US" sz="2100" dirty="0">
              <a:latin typeface="+mn-lt"/>
            </a:endParaRPr>
          </a:p>
          <a:p>
            <a:r>
              <a:rPr lang="en-US" sz="2100" dirty="0">
                <a:latin typeface="+mn-lt"/>
              </a:rPr>
              <a:t>Now, it also happens that you execute a </a:t>
            </a:r>
            <a:r>
              <a:rPr lang="en-US" sz="2100" dirty="0" err="1">
                <a:latin typeface="+mn-lt"/>
              </a:rPr>
              <a:t>setuid</a:t>
            </a:r>
            <a:r>
              <a:rPr lang="en-US" sz="2100" dirty="0">
                <a:latin typeface="+mn-lt"/>
              </a:rPr>
              <a:t> program, and besides running as another user (e.g. root) the </a:t>
            </a:r>
            <a:r>
              <a:rPr lang="en-US" sz="2100" dirty="0" err="1">
                <a:latin typeface="+mn-lt"/>
              </a:rPr>
              <a:t>setuid</a:t>
            </a:r>
            <a:r>
              <a:rPr lang="en-US" sz="2100" dirty="0">
                <a:latin typeface="+mn-lt"/>
              </a:rPr>
              <a:t> program is also supposed to do something on your behalf. How does this work?</a:t>
            </a:r>
          </a:p>
          <a:p>
            <a:r>
              <a:rPr lang="en-US" sz="2100" dirty="0">
                <a:latin typeface="+mn-lt"/>
              </a:rPr>
              <a:t>After executing the </a:t>
            </a:r>
            <a:r>
              <a:rPr lang="en-US" sz="2100" dirty="0" err="1">
                <a:latin typeface="+mn-lt"/>
              </a:rPr>
              <a:t>setuid</a:t>
            </a:r>
            <a:r>
              <a:rPr lang="en-US" sz="2100" dirty="0">
                <a:latin typeface="+mn-lt"/>
              </a:rPr>
              <a:t> program, it will have your real id (since you're the process owner) and the effective user id of the file owner (for example root) since it is </a:t>
            </a:r>
            <a:r>
              <a:rPr lang="en-US" sz="2100" dirty="0" err="1">
                <a:latin typeface="+mn-lt"/>
              </a:rPr>
              <a:t>setuid</a:t>
            </a:r>
            <a:r>
              <a:rPr lang="en-US" sz="2100" dirty="0">
                <a:latin typeface="+mn-lt"/>
              </a:rPr>
              <a:t>.</a:t>
            </a:r>
          </a:p>
          <a:p>
            <a:endParaRPr lang="en-US" sz="2100" dirty="0">
              <a:latin typeface="+mn-lt"/>
            </a:endParaRPr>
          </a:p>
          <a:p>
            <a:r>
              <a:rPr lang="en-US" sz="2100" dirty="0">
                <a:latin typeface="+mn-lt"/>
              </a:rPr>
              <a:t>The program does whatever magic it needs to do with superuser privileges and then wants to do something on your behalf. That means, attempting to do something that you shouldn't be able to do should fail. How does it do that? Well, obviously by </a:t>
            </a:r>
            <a:r>
              <a:rPr lang="en-US" sz="2100" b="1" dirty="0">
                <a:latin typeface="+mn-lt"/>
              </a:rPr>
              <a:t>changing its effective user id to the real user id!</a:t>
            </a:r>
          </a:p>
          <a:p>
            <a:endParaRPr lang="en-US" sz="2100" dirty="0">
              <a:latin typeface="+mn-lt"/>
            </a:endParaRPr>
          </a:p>
          <a:p>
            <a:r>
              <a:rPr lang="en-US" sz="2100" dirty="0">
                <a:latin typeface="+mn-lt"/>
              </a:rPr>
              <a:t>Now that </a:t>
            </a:r>
            <a:r>
              <a:rPr lang="en-US" sz="2100" dirty="0" err="1">
                <a:latin typeface="+mn-lt"/>
              </a:rPr>
              <a:t>setuid</a:t>
            </a:r>
            <a:r>
              <a:rPr lang="en-US" sz="2100" dirty="0">
                <a:latin typeface="+mn-lt"/>
              </a:rPr>
              <a:t> program has </a:t>
            </a:r>
            <a:r>
              <a:rPr lang="en-US" sz="2100" b="1" dirty="0">
                <a:latin typeface="+mn-lt"/>
              </a:rPr>
              <a:t>no way of switching </a:t>
            </a:r>
            <a:r>
              <a:rPr lang="en-US" sz="2100" dirty="0">
                <a:latin typeface="+mn-lt"/>
              </a:rPr>
              <a:t>back since all the kernel knows is your id and... your id. Bang, you're dead.</a:t>
            </a:r>
          </a:p>
          <a:p>
            <a:endParaRPr lang="en-US" sz="2100" dirty="0">
              <a:latin typeface="+mn-lt"/>
            </a:endParaRPr>
          </a:p>
          <a:p>
            <a:r>
              <a:rPr lang="en-US" sz="2100" dirty="0">
                <a:latin typeface="+mn-lt"/>
              </a:rPr>
              <a:t>This is what the saved set-user id is for.</a:t>
            </a:r>
          </a:p>
        </p:txBody>
      </p:sp>
    </p:spTree>
    <p:extLst>
      <p:ext uri="{BB962C8B-B14F-4D97-AF65-F5344CB8AC3E}">
        <p14:creationId xmlns:p14="http://schemas.microsoft.com/office/powerpoint/2010/main" val="3949529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4013" y="984250"/>
            <a:ext cx="8293100" cy="3789363"/>
          </a:xfrm>
        </p:spPr>
        <p:txBody>
          <a:bodyPr/>
          <a:lstStyle/>
          <a:p>
            <a:pPr eaLnBrk="1" fontAlgn="auto" hangingPunct="1">
              <a:spcAft>
                <a:spcPts val="0"/>
              </a:spcAft>
              <a:defRPr/>
            </a:pPr>
            <a:br>
              <a:rPr lang="en-US" dirty="0"/>
            </a:br>
            <a:br>
              <a:rPr lang="en-US" dirty="0"/>
            </a:br>
            <a:br>
              <a:rPr lang="en-US" dirty="0"/>
            </a:br>
            <a:r>
              <a:rPr lang="en-US" altLang="en-US" dirty="0"/>
              <a:t>Some Applications of fork</a:t>
            </a:r>
            <a:br>
              <a:rPr lang="en-US" altLang="en-US" b="1" dirty="0">
                <a:latin typeface="Times New Roman" panose="02020603050405020304" pitchFamily="18" charset="0"/>
              </a:rPr>
            </a:br>
            <a:endParaRPr lang="en-US" dirty="0"/>
          </a:p>
        </p:txBody>
      </p:sp>
      <p:sp>
        <p:nvSpPr>
          <p:cNvPr id="3" name="Slide Number Placeholder 2"/>
          <p:cNvSpPr>
            <a:spLocks noGrp="1"/>
          </p:cNvSpPr>
          <p:nvPr>
            <p:ph type="sldNum" sz="quarter" idx="12"/>
          </p:nvPr>
        </p:nvSpPr>
        <p:spPr/>
        <p:txBody>
          <a:bodyPr/>
          <a:lstStyle/>
          <a:p>
            <a:pPr>
              <a:defRPr/>
            </a:pPr>
            <a:fld id="{B3CAFF67-6B97-4A19-9413-6CC77AD5CA67}" type="slidenum">
              <a:rPr lang="en-US" altLang="en-US" smtClean="0"/>
              <a:pPr>
                <a:defRPr/>
              </a:pPr>
              <a:t>46</a:t>
            </a:fld>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sz="2800" b="1" dirty="0" err="1"/>
              <a:t>getty</a:t>
            </a:r>
            <a:r>
              <a:rPr lang="en-US" sz="2800" dirty="0"/>
              <a:t> , short for "get </a:t>
            </a:r>
            <a:r>
              <a:rPr lang="en-US" sz="2800" dirty="0" err="1"/>
              <a:t>tty</a:t>
            </a:r>
            <a:r>
              <a:rPr lang="en-US" sz="2800" dirty="0"/>
              <a:t>", is a Unix program running on a host computer that manages physical or virtual terminals (TTYs). When it detects a connection, it prompts for a username and runs the 'login' program to authenticate the user.</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47</a:t>
            </a:fld>
            <a:endParaRPr lang="en-US" altLang="en-US" dirty="0"/>
          </a:p>
        </p:txBody>
      </p:sp>
    </p:spTree>
    <p:extLst>
      <p:ext uri="{BB962C8B-B14F-4D97-AF65-F5344CB8AC3E}">
        <p14:creationId xmlns:p14="http://schemas.microsoft.com/office/powerpoint/2010/main" val="3599954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Definition of </a:t>
            </a:r>
            <a:r>
              <a:rPr lang="en-US" b="1" dirty="0" err="1"/>
              <a:t>init</a:t>
            </a:r>
            <a:endParaRPr lang="en-US" dirty="0"/>
          </a:p>
        </p:txBody>
      </p:sp>
      <p:sp>
        <p:nvSpPr>
          <p:cNvPr id="3" name="Content Placeholder 2"/>
          <p:cNvSpPr>
            <a:spLocks noGrp="1"/>
          </p:cNvSpPr>
          <p:nvPr>
            <p:ph idx="1"/>
          </p:nvPr>
        </p:nvSpPr>
        <p:spPr>
          <a:xfrm>
            <a:off x="628650" y="1325563"/>
            <a:ext cx="7886700" cy="4876800"/>
          </a:xfrm>
        </p:spPr>
        <p:txBody>
          <a:bodyPr/>
          <a:lstStyle/>
          <a:p>
            <a:r>
              <a:rPr lang="en-US" sz="2200" b="1" dirty="0" err="1"/>
              <a:t>init</a:t>
            </a:r>
            <a:r>
              <a:rPr lang="en-US" sz="2200" dirty="0"/>
              <a:t> (short for </a:t>
            </a:r>
            <a:r>
              <a:rPr lang="en-US" sz="2200" i="1" dirty="0"/>
              <a:t>initialization</a:t>
            </a:r>
            <a:r>
              <a:rPr lang="en-US" sz="2200" dirty="0"/>
              <a:t>) is the first </a:t>
            </a:r>
            <a:r>
              <a:rPr lang="en-US" sz="2200" dirty="0">
                <a:hlinkClick r:id="rId2" tooltip="Process (computer science)"/>
              </a:rPr>
              <a:t>process</a:t>
            </a:r>
            <a:r>
              <a:rPr lang="en-US" sz="2200" dirty="0"/>
              <a:t> started during </a:t>
            </a:r>
            <a:r>
              <a:rPr lang="en-US" sz="2200" dirty="0">
                <a:hlinkClick r:id="rId3" tooltip="Booting"/>
              </a:rPr>
              <a:t>booting</a:t>
            </a:r>
            <a:r>
              <a:rPr lang="en-US" sz="2200" dirty="0"/>
              <a:t> of the computer system. </a:t>
            </a:r>
          </a:p>
          <a:p>
            <a:pPr marL="0" indent="0">
              <a:buNone/>
            </a:pPr>
            <a:r>
              <a:rPr lang="en-US" sz="1600" dirty="0"/>
              <a:t> </a:t>
            </a:r>
          </a:p>
          <a:p>
            <a:r>
              <a:rPr lang="en-US" sz="2200" b="1" dirty="0" err="1"/>
              <a:t>init</a:t>
            </a:r>
            <a:r>
              <a:rPr lang="en-US" sz="2200" dirty="0"/>
              <a:t> is a </a:t>
            </a:r>
            <a:r>
              <a:rPr lang="en-US" sz="2200" dirty="0">
                <a:hlinkClick r:id="rId4" tooltip="Daemon (computing)"/>
              </a:rPr>
              <a:t>daemon</a:t>
            </a:r>
            <a:r>
              <a:rPr lang="en-US" sz="2200" dirty="0"/>
              <a:t> or background process that continues running until the system is shut down. </a:t>
            </a:r>
          </a:p>
          <a:p>
            <a:pPr marL="0" indent="0">
              <a:buNone/>
            </a:pPr>
            <a:r>
              <a:rPr lang="en-US" sz="1800" dirty="0"/>
              <a:t>  </a:t>
            </a:r>
          </a:p>
          <a:p>
            <a:r>
              <a:rPr lang="en-US" sz="2200" dirty="0"/>
              <a:t>It is the direct or indirect </a:t>
            </a:r>
            <a:r>
              <a:rPr lang="en-US" sz="2200" dirty="0">
                <a:hlinkClick r:id="rId5" tooltip="Child process"/>
              </a:rPr>
              <a:t>ancestor</a:t>
            </a:r>
            <a:r>
              <a:rPr lang="en-US" sz="2200" dirty="0"/>
              <a:t> of all other processes and automatically adopts all </a:t>
            </a:r>
            <a:r>
              <a:rPr lang="en-US" sz="2200" dirty="0">
                <a:hlinkClick r:id="rId6" tooltip="Orphan process"/>
              </a:rPr>
              <a:t>orphaned processes</a:t>
            </a:r>
            <a:r>
              <a:rPr lang="en-US" sz="2200" dirty="0"/>
              <a:t>.</a:t>
            </a:r>
          </a:p>
          <a:p>
            <a:pPr marL="0" indent="0">
              <a:buNone/>
            </a:pPr>
            <a:r>
              <a:rPr lang="en-US" sz="1600" dirty="0"/>
              <a:t>  </a:t>
            </a:r>
          </a:p>
          <a:p>
            <a:r>
              <a:rPr lang="en-US" sz="2200" b="1" dirty="0" err="1"/>
              <a:t>init</a:t>
            </a:r>
            <a:r>
              <a:rPr lang="en-US" sz="2200" dirty="0"/>
              <a:t> is started by the </a:t>
            </a:r>
            <a:r>
              <a:rPr lang="en-US" sz="2200" dirty="0">
                <a:hlinkClick r:id="rId7" tooltip="Kernel (computing)"/>
              </a:rPr>
              <a:t>kernel</a:t>
            </a:r>
            <a:r>
              <a:rPr lang="en-US" sz="2200" dirty="0"/>
              <a:t> using a </a:t>
            </a:r>
            <a:r>
              <a:rPr lang="en-US" sz="2200" dirty="0">
                <a:hlinkClick r:id="rId8" tooltip="Hard-coded"/>
              </a:rPr>
              <a:t>hard-coded</a:t>
            </a:r>
            <a:r>
              <a:rPr lang="en-US" sz="2200" dirty="0"/>
              <a:t> </a:t>
            </a:r>
            <a:r>
              <a:rPr lang="en-US" sz="2200" dirty="0">
                <a:hlinkClick r:id="rId9" tooltip="Filename"/>
              </a:rPr>
              <a:t>filename</a:t>
            </a:r>
            <a:r>
              <a:rPr lang="en-US" sz="2200" dirty="0"/>
              <a:t>; a </a:t>
            </a:r>
            <a:r>
              <a:rPr lang="en-US" sz="2200" dirty="0">
                <a:hlinkClick r:id="rId10" tooltip="Kernel panic"/>
              </a:rPr>
              <a:t>kernel panic</a:t>
            </a:r>
            <a:r>
              <a:rPr lang="en-US" sz="2200" dirty="0"/>
              <a:t> will occur if the kernel is unable to start it. </a:t>
            </a:r>
          </a:p>
          <a:p>
            <a:pPr marL="0" indent="0">
              <a:buNone/>
            </a:pPr>
            <a:r>
              <a:rPr lang="en-US" sz="1600" dirty="0"/>
              <a:t> </a:t>
            </a:r>
          </a:p>
          <a:p>
            <a:r>
              <a:rPr lang="en-US" sz="2200" b="1" dirty="0" err="1"/>
              <a:t>init</a:t>
            </a:r>
            <a:r>
              <a:rPr lang="en-US" sz="2200" dirty="0"/>
              <a:t> is typically assigned </a:t>
            </a:r>
            <a:r>
              <a:rPr lang="en-US" sz="2200" dirty="0">
                <a:hlinkClick r:id="rId11" tooltip="Process identifier"/>
              </a:rPr>
              <a:t>process identifier</a:t>
            </a:r>
            <a:r>
              <a:rPr lang="en-US" sz="2200" dirty="0"/>
              <a:t> 1.</a:t>
            </a:r>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48</a:t>
            </a:fld>
            <a:endParaRPr lang="en-US" altLang="en-US" dirty="0"/>
          </a:p>
        </p:txBody>
      </p:sp>
    </p:spTree>
    <p:extLst>
      <p:ext uri="{BB962C8B-B14F-4D97-AF65-F5344CB8AC3E}">
        <p14:creationId xmlns:p14="http://schemas.microsoft.com/office/powerpoint/2010/main" val="4015489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pPr lvl="0"/>
            <a:r>
              <a:rPr lang="en-US" altLang="en-US" sz="2800" b="1" dirty="0">
                <a:latin typeface="Arial Unicode MS" panose="020B0604020202020204" pitchFamily="34" charset="-128"/>
              </a:rPr>
              <a:t>login</a:t>
            </a:r>
            <a:r>
              <a:rPr lang="en-US" altLang="en-US" sz="2800" dirty="0">
                <a:latin typeface="Arial Unicode MS" panose="020B0604020202020204" pitchFamily="34" charset="-128"/>
              </a:rPr>
              <a:t> - is used when signing onto a system. If no argument is given, </a:t>
            </a:r>
            <a:r>
              <a:rPr lang="en-US" altLang="en-US" sz="2800" b="1" dirty="0">
                <a:latin typeface="Arial Unicode MS" panose="020B0604020202020204" pitchFamily="34" charset="-128"/>
              </a:rPr>
              <a:t>login </a:t>
            </a:r>
            <a:r>
              <a:rPr lang="en-US" altLang="en-US" sz="2800" dirty="0">
                <a:latin typeface="Arial Unicode MS" panose="020B0604020202020204" pitchFamily="34" charset="-128"/>
              </a:rPr>
              <a:t>prompts for the username</a:t>
            </a:r>
            <a:endParaRPr lang="en-US" altLang="en-US" sz="2800" dirty="0">
              <a:latin typeface="Arial" panose="020B0604020202020204" pitchFamily="34" charset="0"/>
            </a:endParaRPr>
          </a:p>
          <a:p>
            <a:endParaRPr lang="en-US" sz="2800" dirty="0"/>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49</a:t>
            </a:fld>
            <a:endParaRPr lang="en-US" altLang="en-US" dirty="0"/>
          </a:p>
        </p:txBody>
      </p:sp>
      <p:sp>
        <p:nvSpPr>
          <p:cNvPr id="6" name="Rectangle 2"/>
          <p:cNvSpPr>
            <a:spLocks noChangeArrowheads="1"/>
          </p:cNvSpPr>
          <p:nvPr/>
        </p:nvSpPr>
        <p:spPr bwMode="auto">
          <a:xfrm>
            <a:off x="0" y="105489"/>
            <a:ext cx="2391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0559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066800"/>
          </a:xfrm>
        </p:spPr>
        <p:txBody>
          <a:bodyPr>
            <a:normAutofit fontScale="90000"/>
          </a:bodyPr>
          <a:lstStyle/>
          <a:p>
            <a:r>
              <a:rPr lang="en-US" b="1" dirty="0"/>
              <a:t>Things to remember about exec*:</a:t>
            </a:r>
            <a:br>
              <a:rPr lang="en-US" dirty="0"/>
            </a:br>
            <a:endParaRPr lang="en-US" dirty="0"/>
          </a:p>
        </p:txBody>
      </p:sp>
      <p:sp>
        <p:nvSpPr>
          <p:cNvPr id="3" name="Content Placeholder 2"/>
          <p:cNvSpPr>
            <a:spLocks noGrp="1"/>
          </p:cNvSpPr>
          <p:nvPr>
            <p:ph idx="1"/>
          </p:nvPr>
        </p:nvSpPr>
        <p:spPr>
          <a:xfrm>
            <a:off x="568569" y="740629"/>
            <a:ext cx="7886700" cy="5807076"/>
          </a:xfrm>
        </p:spPr>
        <p:txBody>
          <a:bodyPr/>
          <a:lstStyle/>
          <a:p>
            <a:r>
              <a:rPr lang="en-US" sz="2400" dirty="0"/>
              <a:t>This system call simply replaces the current process with a new program -- the </a:t>
            </a:r>
            <a:r>
              <a:rPr lang="en-US" sz="2400" dirty="0" err="1"/>
              <a:t>pid</a:t>
            </a:r>
            <a:r>
              <a:rPr lang="en-US" sz="2400" dirty="0"/>
              <a:t> does not change </a:t>
            </a:r>
          </a:p>
          <a:p>
            <a:pPr marL="0" indent="0">
              <a:buNone/>
            </a:pPr>
            <a:r>
              <a:rPr lang="en-US" sz="1100" dirty="0"/>
              <a:t> </a:t>
            </a:r>
          </a:p>
          <a:p>
            <a:r>
              <a:rPr lang="en-US" sz="2400" dirty="0"/>
              <a:t>The exec() is issued by the calling process and what is </a:t>
            </a:r>
            <a:r>
              <a:rPr lang="en-US" sz="2400" dirty="0" err="1"/>
              <a:t>exec'ed</a:t>
            </a:r>
            <a:r>
              <a:rPr lang="en-US" sz="2400" dirty="0"/>
              <a:t> is referred to as the new program -- not the new process since no new process is created </a:t>
            </a:r>
          </a:p>
          <a:p>
            <a:pPr marL="0" indent="0">
              <a:buNone/>
            </a:pPr>
            <a:r>
              <a:rPr lang="en-US" sz="1100" dirty="0"/>
              <a:t> </a:t>
            </a:r>
          </a:p>
          <a:p>
            <a:r>
              <a:rPr lang="en-US" sz="2400" dirty="0"/>
              <a:t>It is important to realize that control is not passed back to the calling process unless an error occurred with the exec() call</a:t>
            </a:r>
          </a:p>
          <a:p>
            <a:pPr marL="0" indent="0">
              <a:buNone/>
            </a:pPr>
            <a:r>
              <a:rPr lang="en-US" sz="1100" dirty="0"/>
              <a:t> </a:t>
            </a:r>
          </a:p>
          <a:p>
            <a:r>
              <a:rPr lang="en-US" sz="2400" dirty="0"/>
              <a:t>In the case of an error, the exec() returns a value back to the calling process </a:t>
            </a:r>
          </a:p>
          <a:p>
            <a:pPr marL="0" indent="0">
              <a:buNone/>
            </a:pPr>
            <a:r>
              <a:rPr lang="en-US" sz="1100" dirty="0"/>
              <a:t> </a:t>
            </a:r>
          </a:p>
          <a:p>
            <a:r>
              <a:rPr lang="en-US" sz="2400" dirty="0"/>
              <a:t>If no error occurs, the calling process is lost </a:t>
            </a:r>
          </a:p>
          <a:p>
            <a:pPr marL="0" indent="0">
              <a:buNone/>
            </a:pPr>
            <a:r>
              <a:rPr lang="en-US" sz="1100" dirty="0"/>
              <a:t> </a:t>
            </a:r>
          </a:p>
          <a:p>
            <a:pPr marL="0" indent="0">
              <a:buNone/>
            </a:pPr>
            <a:r>
              <a:rPr lang="en-US" sz="2000" dirty="0"/>
              <a:t>http://www.cs.uregina.ca/Links/class-info/330/Fork/fork.html#exec</a:t>
            </a:r>
          </a:p>
          <a:p>
            <a:pPr marL="0" indent="0">
              <a:buNone/>
            </a:pPr>
            <a:endParaRPr lang="en-US" sz="2800" dirty="0"/>
          </a:p>
        </p:txBody>
      </p:sp>
      <p:sp>
        <p:nvSpPr>
          <p:cNvPr id="4" name="Slide Number Placeholder 3"/>
          <p:cNvSpPr>
            <a:spLocks noGrp="1"/>
          </p:cNvSpPr>
          <p:nvPr>
            <p:ph type="sldNum" sz="quarter" idx="12"/>
          </p:nvPr>
        </p:nvSpPr>
        <p:spPr/>
        <p:txBody>
          <a:bodyPr/>
          <a:lstStyle/>
          <a:p>
            <a:pPr>
              <a:defRPr/>
            </a:pPr>
            <a:fld id="{147B7589-DB2F-4407-9F21-8206E52DC899}" type="slidenum">
              <a:rPr lang="en-US" altLang="en-US" smtClean="0"/>
              <a:pPr>
                <a:defRPr/>
              </a:pPr>
              <a:t>5</a:t>
            </a:fld>
            <a:endParaRPr lang="en-US" altLang="en-US" dirty="0"/>
          </a:p>
        </p:txBody>
      </p:sp>
    </p:spTree>
    <p:extLst>
      <p:ext uri="{BB962C8B-B14F-4D97-AF65-F5344CB8AC3E}">
        <p14:creationId xmlns:p14="http://schemas.microsoft.com/office/powerpoint/2010/main" val="34056267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0"/>
            <a:ext cx="7778750" cy="1104900"/>
          </a:xfrm>
        </p:spPr>
        <p:txBody>
          <a:bodyPr/>
          <a:lstStyle/>
          <a:p>
            <a:pPr>
              <a:defRPr/>
            </a:pPr>
            <a:r>
              <a:rPr lang="en-GB" altLang="en-US"/>
              <a:t>Unix Start Up Processes Diagram</a:t>
            </a:r>
          </a:p>
        </p:txBody>
      </p:sp>
      <p:sp>
        <p:nvSpPr>
          <p:cNvPr id="74755" name="Text Box 3"/>
          <p:cNvSpPr txBox="1">
            <a:spLocks noChangeArrowheads="1"/>
          </p:cNvSpPr>
          <p:nvPr/>
        </p:nvSpPr>
        <p:spPr bwMode="auto">
          <a:xfrm>
            <a:off x="3433763" y="752475"/>
            <a:ext cx="182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OS kernel</a:t>
            </a:r>
          </a:p>
        </p:txBody>
      </p:sp>
      <p:sp>
        <p:nvSpPr>
          <p:cNvPr id="74756" name="Text Box 4"/>
          <p:cNvSpPr txBox="1">
            <a:spLocks noChangeArrowheads="1"/>
          </p:cNvSpPr>
          <p:nvPr/>
        </p:nvSpPr>
        <p:spPr bwMode="auto">
          <a:xfrm>
            <a:off x="3429000" y="1438275"/>
            <a:ext cx="1827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Process 0</a:t>
            </a:r>
          </a:p>
          <a:p>
            <a:r>
              <a:rPr lang="en-GB" altLang="en-US">
                <a:latin typeface="Courier New" panose="02070309020205020404" pitchFamily="49" charset="0"/>
              </a:rPr>
              <a:t>(sched)</a:t>
            </a:r>
          </a:p>
        </p:txBody>
      </p:sp>
      <p:sp>
        <p:nvSpPr>
          <p:cNvPr id="74757" name="Text Box 5"/>
          <p:cNvSpPr txBox="1">
            <a:spLocks noChangeArrowheads="1"/>
          </p:cNvSpPr>
          <p:nvPr/>
        </p:nvSpPr>
        <p:spPr bwMode="auto">
          <a:xfrm>
            <a:off x="3352800" y="2505075"/>
            <a:ext cx="1827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Process 1</a:t>
            </a:r>
          </a:p>
          <a:p>
            <a:r>
              <a:rPr lang="en-GB" altLang="en-US">
                <a:latin typeface="Courier New" panose="02070309020205020404" pitchFamily="49" charset="0"/>
              </a:rPr>
              <a:t>(init)</a:t>
            </a:r>
          </a:p>
        </p:txBody>
      </p:sp>
      <p:sp>
        <p:nvSpPr>
          <p:cNvPr id="74758" name="Text Box 6"/>
          <p:cNvSpPr txBox="1">
            <a:spLocks noChangeArrowheads="1"/>
          </p:cNvSpPr>
          <p:nvPr/>
        </p:nvSpPr>
        <p:spPr bwMode="auto">
          <a:xfrm>
            <a:off x="3657600" y="3962400"/>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getty</a:t>
            </a:r>
          </a:p>
        </p:txBody>
      </p:sp>
      <p:sp>
        <p:nvSpPr>
          <p:cNvPr id="74759" name="Text Box 7"/>
          <p:cNvSpPr txBox="1">
            <a:spLocks noChangeArrowheads="1"/>
          </p:cNvSpPr>
          <p:nvPr/>
        </p:nvSpPr>
        <p:spPr bwMode="auto">
          <a:xfrm>
            <a:off x="5307013" y="3962400"/>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getty</a:t>
            </a:r>
          </a:p>
        </p:txBody>
      </p:sp>
      <p:sp>
        <p:nvSpPr>
          <p:cNvPr id="74760" name="Text Box 8"/>
          <p:cNvSpPr txBox="1">
            <a:spLocks noChangeArrowheads="1"/>
          </p:cNvSpPr>
          <p:nvPr/>
        </p:nvSpPr>
        <p:spPr bwMode="auto">
          <a:xfrm>
            <a:off x="7288213" y="3962400"/>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getty</a:t>
            </a:r>
          </a:p>
        </p:txBody>
      </p:sp>
      <p:sp>
        <p:nvSpPr>
          <p:cNvPr id="74761" name="Text Box 9"/>
          <p:cNvSpPr txBox="1">
            <a:spLocks noChangeArrowheads="1"/>
          </p:cNvSpPr>
          <p:nvPr/>
        </p:nvSpPr>
        <p:spPr bwMode="auto">
          <a:xfrm>
            <a:off x="3657600" y="4953000"/>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login</a:t>
            </a:r>
          </a:p>
        </p:txBody>
      </p:sp>
      <p:sp>
        <p:nvSpPr>
          <p:cNvPr id="74762" name="Text Box 10"/>
          <p:cNvSpPr txBox="1">
            <a:spLocks noChangeArrowheads="1"/>
          </p:cNvSpPr>
          <p:nvPr/>
        </p:nvSpPr>
        <p:spPr bwMode="auto">
          <a:xfrm>
            <a:off x="3810000" y="5867400"/>
            <a:ext cx="730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csh</a:t>
            </a:r>
          </a:p>
        </p:txBody>
      </p:sp>
      <p:sp>
        <p:nvSpPr>
          <p:cNvPr id="74763" name="Text Box 11"/>
          <p:cNvSpPr txBox="1">
            <a:spLocks noChangeArrowheads="1"/>
          </p:cNvSpPr>
          <p:nvPr/>
        </p:nvSpPr>
        <p:spPr bwMode="auto">
          <a:xfrm>
            <a:off x="7239000" y="4953000"/>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login</a:t>
            </a:r>
          </a:p>
        </p:txBody>
      </p:sp>
      <p:sp>
        <p:nvSpPr>
          <p:cNvPr id="74764" name="Text Box 12"/>
          <p:cNvSpPr txBox="1">
            <a:spLocks noChangeArrowheads="1"/>
          </p:cNvSpPr>
          <p:nvPr/>
        </p:nvSpPr>
        <p:spPr bwMode="auto">
          <a:xfrm>
            <a:off x="7300913" y="5867400"/>
            <a:ext cx="912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latin typeface="Courier New" panose="02070309020205020404" pitchFamily="49" charset="0"/>
              </a:rPr>
              <a:t>bash</a:t>
            </a:r>
          </a:p>
        </p:txBody>
      </p:sp>
      <p:sp>
        <p:nvSpPr>
          <p:cNvPr id="74765" name="Line 13"/>
          <p:cNvSpPr>
            <a:spLocks noChangeShapeType="1"/>
          </p:cNvSpPr>
          <p:nvPr/>
        </p:nvSpPr>
        <p:spPr bwMode="auto">
          <a:xfrm>
            <a:off x="4191000" y="1143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66" name="Line 14"/>
          <p:cNvSpPr>
            <a:spLocks noChangeShapeType="1"/>
          </p:cNvSpPr>
          <p:nvPr/>
        </p:nvSpPr>
        <p:spPr bwMode="auto">
          <a:xfrm>
            <a:off x="4191000" y="2209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67" name="Line 15"/>
          <p:cNvSpPr>
            <a:spLocks noChangeShapeType="1"/>
          </p:cNvSpPr>
          <p:nvPr/>
        </p:nvSpPr>
        <p:spPr bwMode="auto">
          <a:xfrm>
            <a:off x="4191000" y="32766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68" name="Line 16"/>
          <p:cNvSpPr>
            <a:spLocks noChangeShapeType="1"/>
          </p:cNvSpPr>
          <p:nvPr/>
        </p:nvSpPr>
        <p:spPr bwMode="auto">
          <a:xfrm>
            <a:off x="4191000" y="4495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69" name="Line 17"/>
          <p:cNvSpPr>
            <a:spLocks noChangeShapeType="1"/>
          </p:cNvSpPr>
          <p:nvPr/>
        </p:nvSpPr>
        <p:spPr bwMode="auto">
          <a:xfrm>
            <a:off x="4191000" y="5486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70" name="Line 18"/>
          <p:cNvSpPr>
            <a:spLocks noChangeShapeType="1"/>
          </p:cNvSpPr>
          <p:nvPr/>
        </p:nvSpPr>
        <p:spPr bwMode="auto">
          <a:xfrm>
            <a:off x="7772400" y="4495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71" name="Line 19"/>
          <p:cNvSpPr>
            <a:spLocks noChangeShapeType="1"/>
          </p:cNvSpPr>
          <p:nvPr/>
        </p:nvSpPr>
        <p:spPr bwMode="auto">
          <a:xfrm>
            <a:off x="7772400" y="5486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72" name="Line 20"/>
          <p:cNvSpPr>
            <a:spLocks noChangeShapeType="1"/>
          </p:cNvSpPr>
          <p:nvPr/>
        </p:nvSpPr>
        <p:spPr bwMode="auto">
          <a:xfrm>
            <a:off x="1143000" y="3505200"/>
            <a:ext cx="670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73" name="Line 21"/>
          <p:cNvSpPr>
            <a:spLocks noChangeShapeType="1"/>
          </p:cNvSpPr>
          <p:nvPr/>
        </p:nvSpPr>
        <p:spPr bwMode="auto">
          <a:xfrm>
            <a:off x="5791200" y="3505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74" name="Line 22"/>
          <p:cNvSpPr>
            <a:spLocks noChangeShapeType="1"/>
          </p:cNvSpPr>
          <p:nvPr/>
        </p:nvSpPr>
        <p:spPr bwMode="auto">
          <a:xfrm>
            <a:off x="7848600" y="3505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75" name="Line 23"/>
          <p:cNvSpPr>
            <a:spLocks noChangeShapeType="1"/>
          </p:cNvSpPr>
          <p:nvPr/>
        </p:nvSpPr>
        <p:spPr bwMode="auto">
          <a:xfrm>
            <a:off x="2286000" y="3505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74776" name="Line 24"/>
          <p:cNvSpPr>
            <a:spLocks noChangeShapeType="1"/>
          </p:cNvSpPr>
          <p:nvPr/>
        </p:nvSpPr>
        <p:spPr bwMode="auto">
          <a:xfrm>
            <a:off x="1143000" y="3505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cxnSp>
        <p:nvCxnSpPr>
          <p:cNvPr id="3" name="Straight Arrow Connector 2"/>
          <p:cNvCxnSpPr/>
          <p:nvPr/>
        </p:nvCxnSpPr>
        <p:spPr>
          <a:xfrm>
            <a:off x="6402388" y="5410200"/>
            <a:ext cx="836612" cy="457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874963" y="5486400"/>
            <a:ext cx="836612" cy="457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4779" name="TextBox 3"/>
          <p:cNvSpPr txBox="1">
            <a:spLocks noChangeArrowheads="1"/>
          </p:cNvSpPr>
          <p:nvPr/>
        </p:nvSpPr>
        <p:spPr bwMode="auto">
          <a:xfrm>
            <a:off x="5649913" y="4965700"/>
            <a:ext cx="1457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t>Bash shell</a:t>
            </a:r>
          </a:p>
        </p:txBody>
      </p:sp>
      <p:sp>
        <p:nvSpPr>
          <p:cNvPr id="74780" name="TextBox 28"/>
          <p:cNvSpPr txBox="1">
            <a:spLocks noChangeArrowheads="1"/>
          </p:cNvSpPr>
          <p:nvPr/>
        </p:nvSpPr>
        <p:spPr bwMode="auto">
          <a:xfrm>
            <a:off x="1997075" y="4986338"/>
            <a:ext cx="1047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t>C shell</a:t>
            </a:r>
          </a:p>
        </p:txBody>
      </p:sp>
      <p:sp>
        <p:nvSpPr>
          <p:cNvPr id="2" name="Slide Number Placeholder 1"/>
          <p:cNvSpPr>
            <a:spLocks noGrp="1"/>
          </p:cNvSpPr>
          <p:nvPr>
            <p:ph type="sldNum" sz="quarter" idx="12"/>
          </p:nvPr>
        </p:nvSpPr>
        <p:spPr/>
        <p:txBody>
          <a:bodyPr/>
          <a:lstStyle/>
          <a:p>
            <a:pPr>
              <a:defRPr/>
            </a:pPr>
            <a:fld id="{4E858C5C-53ED-4E76-BFB8-7C2C4C9AED51}" type="slidenum">
              <a:rPr lang="en-US" altLang="en-US" smtClean="0"/>
              <a:pPr>
                <a:defRPr/>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0"/>
            <a:ext cx="7778750" cy="1104900"/>
          </a:xfrm>
        </p:spPr>
        <p:txBody>
          <a:bodyPr/>
          <a:lstStyle/>
          <a:p>
            <a:pPr>
              <a:defRPr/>
            </a:pPr>
            <a:r>
              <a:rPr lang="en-GB" altLang="en-US" dirty="0"/>
              <a:t>Apache Web Server</a:t>
            </a:r>
          </a:p>
        </p:txBody>
      </p:sp>
      <p:pic>
        <p:nvPicPr>
          <p:cNvPr id="76803" name="Picture 2" descr="http://docstore.mik.ua/orelly/apache_mod/03fig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85927"/>
            <a:ext cx="68770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TextBox 1"/>
          <p:cNvSpPr txBox="1">
            <a:spLocks noChangeArrowheads="1"/>
          </p:cNvSpPr>
          <p:nvPr/>
        </p:nvSpPr>
        <p:spPr bwMode="auto">
          <a:xfrm>
            <a:off x="1219200" y="6400800"/>
            <a:ext cx="7285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t>Source: http://docstore.mik.ua/orelly/apache_mod/24.htm</a:t>
            </a:r>
          </a:p>
        </p:txBody>
      </p:sp>
      <p:sp>
        <p:nvSpPr>
          <p:cNvPr id="2" name="Slide Number Placeholder 1"/>
          <p:cNvSpPr>
            <a:spLocks noGrp="1"/>
          </p:cNvSpPr>
          <p:nvPr>
            <p:ph type="sldNum" sz="quarter" idx="12"/>
          </p:nvPr>
        </p:nvSpPr>
        <p:spPr/>
        <p:txBody>
          <a:bodyPr/>
          <a:lstStyle/>
          <a:p>
            <a:pPr>
              <a:defRPr/>
            </a:pPr>
            <a:fld id="{4E858C5C-53ED-4E76-BFB8-7C2C4C9AED51}" type="slidenum">
              <a:rPr lang="en-US" altLang="en-US" smtClean="0"/>
              <a:pPr>
                <a:defRPr/>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308D1A-05BE-4CB7-9752-FD0D3E75AD03}" type="slidenum">
              <a:rPr lang="en-US" altLang="en-US"/>
              <a:pPr/>
              <a:t>52</a:t>
            </a:fld>
            <a:endParaRPr lang="en-US" altLang="en-US"/>
          </a:p>
        </p:txBody>
      </p:sp>
      <p:sp>
        <p:nvSpPr>
          <p:cNvPr id="11266" name="Text Box 2"/>
          <p:cNvSpPr txBox="1">
            <a:spLocks noChangeArrowheads="1"/>
          </p:cNvSpPr>
          <p:nvPr/>
        </p:nvSpPr>
        <p:spPr bwMode="auto">
          <a:xfrm>
            <a:off x="1676400" y="1981200"/>
            <a:ext cx="648767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sz="4400">
                <a:solidFill>
                  <a:prstClr val="black"/>
                </a:solidFill>
                <a:latin typeface="Arial" panose="020B0604020202020204" pitchFamily="34" charset="0"/>
                <a:ea typeface="+mn-ea"/>
              </a:rPr>
              <a:t>9-X </a:t>
            </a:r>
            <a:endParaRPr lang="en-US" altLang="en-US" sz="4400" dirty="0">
              <a:solidFill>
                <a:prstClr val="black"/>
              </a:solidFill>
              <a:latin typeface="Arial" panose="020B0604020202020204" pitchFamily="34" charset="0"/>
              <a:ea typeface="+mn-ea"/>
            </a:endParaRPr>
          </a:p>
          <a:p>
            <a:pPr algn="ctr" eaLnBrk="1" hangingPunct="1"/>
            <a:r>
              <a:rPr lang="en-US" altLang="en-US" sz="4400" dirty="0">
                <a:solidFill>
                  <a:prstClr val="black"/>
                </a:solidFill>
                <a:latin typeface="Arial" panose="020B0604020202020204" pitchFamily="34" charset="0"/>
                <a:ea typeface="+mn-ea"/>
              </a:rPr>
              <a:t>exec &amp; fork System Calls</a:t>
            </a:r>
          </a:p>
          <a:p>
            <a:pPr algn="ctr" eaLnBrk="1" hangingPunct="1"/>
            <a:endParaRPr lang="en-US" altLang="en-US" sz="4400" dirty="0">
              <a:solidFill>
                <a:prstClr val="black"/>
              </a:solidFill>
              <a:latin typeface="Arial" panose="020B0604020202020204" pitchFamily="34" charset="0"/>
              <a:ea typeface="+mn-ea"/>
            </a:endParaRPr>
          </a:p>
          <a:p>
            <a:pPr algn="ctr" eaLnBrk="1" hangingPunct="1"/>
            <a:endParaRPr lang="en-US" altLang="en-US" sz="4400" dirty="0">
              <a:solidFill>
                <a:prstClr val="black"/>
              </a:solidFill>
              <a:latin typeface="Arial" panose="020B0604020202020204" pitchFamily="34" charset="0"/>
              <a:ea typeface="+mn-ea"/>
            </a:endParaRPr>
          </a:p>
          <a:p>
            <a:pPr algn="ctr" eaLnBrk="1" hangingPunct="1"/>
            <a:r>
              <a:rPr lang="en-US" altLang="en-US" sz="4400" dirty="0">
                <a:solidFill>
                  <a:prstClr val="black"/>
                </a:solidFill>
                <a:latin typeface="Arial" panose="020B0604020202020204" pitchFamily="34" charset="0"/>
              </a:rPr>
              <a:t>The End</a:t>
            </a:r>
            <a:endParaRPr lang="en-US" altLang="en-US" sz="4000" dirty="0">
              <a:solidFill>
                <a:prstClr val="black"/>
              </a:solidFill>
              <a:latin typeface="Arial" panose="020B0604020202020204" pitchFamily="34" charset="0"/>
            </a:endParaRPr>
          </a:p>
          <a:p>
            <a:pPr algn="ctr" eaLnBrk="1" hangingPunct="1"/>
            <a:endParaRPr lang="en-US" altLang="en-US" sz="4400" dirty="0">
              <a:solidFill>
                <a:prstClr val="black"/>
              </a:solidFill>
              <a:latin typeface="Arial" panose="020B0604020202020204" pitchFamily="34" charset="0"/>
              <a:ea typeface="+mn-ea"/>
            </a:endParaRPr>
          </a:p>
        </p:txBody>
      </p:sp>
    </p:spTree>
    <p:extLst>
      <p:ext uri="{BB962C8B-B14F-4D97-AF65-F5344CB8AC3E}">
        <p14:creationId xmlns:p14="http://schemas.microsoft.com/office/powerpoint/2010/main" val="126355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Rectangle 5"/>
          <p:cNvSpPr>
            <a:spLocks noGrp="1" noChangeArrowheads="1"/>
          </p:cNvSpPr>
          <p:nvPr>
            <p:ph type="title"/>
          </p:nvPr>
        </p:nvSpPr>
        <p:spPr>
          <a:xfrm>
            <a:off x="533400" y="25400"/>
            <a:ext cx="8078788" cy="1422400"/>
          </a:xfrm>
        </p:spPr>
        <p:txBody>
          <a:bodyPr/>
          <a:lstStyle/>
          <a:p>
            <a:pPr>
              <a:defRPr/>
            </a:pPr>
            <a:r>
              <a:rPr lang="en-US" altLang="en-US" dirty="0"/>
              <a:t>fork()    </a:t>
            </a:r>
            <a:br>
              <a:rPr lang="en-US" altLang="en-US" dirty="0"/>
            </a:br>
            <a:r>
              <a:rPr lang="en-US" altLang="en-US" dirty="0"/>
              <a:t>as a diagram – what we ‘ve known</a:t>
            </a:r>
          </a:p>
        </p:txBody>
      </p:sp>
      <p:pic>
        <p:nvPicPr>
          <p:cNvPr id="2867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0866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6</a:t>
            </a:fld>
            <a:endParaRPr lang="en-US" altLang="en-US" dirty="0"/>
          </a:p>
        </p:txBody>
      </p:sp>
      <p:sp>
        <p:nvSpPr>
          <p:cNvPr id="5" name="Star: 5 Points 4">
            <a:extLst>
              <a:ext uri="{FF2B5EF4-FFF2-40B4-BE49-F238E27FC236}">
                <a16:creationId xmlns:a16="http://schemas.microsoft.com/office/drawing/2014/main" id="{BD52F439-7B5B-47CB-9338-A8BF43764F3F}"/>
              </a:ext>
            </a:extLst>
          </p:cNvPr>
          <p:cNvSpPr/>
          <p:nvPr/>
        </p:nvSpPr>
        <p:spPr>
          <a:xfrm>
            <a:off x="2286000" y="254801"/>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685800" y="11113"/>
            <a:ext cx="8078788" cy="1657350"/>
          </a:xfrm>
        </p:spPr>
        <p:txBody>
          <a:bodyPr/>
          <a:lstStyle/>
          <a:p>
            <a:pPr>
              <a:defRPr/>
            </a:pPr>
            <a:r>
              <a:rPr lang="en-US" altLang="en-US" dirty="0"/>
              <a:t>fork() – Output </a:t>
            </a:r>
          </a:p>
        </p:txBody>
      </p:sp>
      <p:sp>
        <p:nvSpPr>
          <p:cNvPr id="29699" name="Rectangle 3"/>
          <p:cNvSpPr>
            <a:spLocks noGrp="1" noChangeArrowheads="1"/>
          </p:cNvSpPr>
          <p:nvPr>
            <p:ph idx="1"/>
          </p:nvPr>
        </p:nvSpPr>
        <p:spPr>
          <a:xfrm>
            <a:off x="685800" y="1701800"/>
            <a:ext cx="4648200" cy="4699000"/>
          </a:xfrm>
        </p:spPr>
        <p:txBody>
          <a:bodyPr/>
          <a:lstStyle/>
          <a:p>
            <a:pPr marL="0" indent="0">
              <a:buNone/>
            </a:pPr>
            <a:r>
              <a:rPr lang="en-US" altLang="en-US" sz="2800" dirty="0"/>
              <a:t>#include &lt;</a:t>
            </a:r>
            <a:r>
              <a:rPr lang="en-US" altLang="en-US" sz="2800" dirty="0" err="1"/>
              <a:t>stdio.h</a:t>
            </a:r>
            <a:r>
              <a:rPr lang="en-US" altLang="en-US" sz="2800" dirty="0"/>
              <a:t>&gt;</a:t>
            </a:r>
          </a:p>
          <a:p>
            <a:pPr marL="0" indent="0">
              <a:buNone/>
            </a:pPr>
            <a:r>
              <a:rPr lang="en-US" altLang="en-US" sz="2800" dirty="0"/>
              <a:t>#include &lt;sys/</a:t>
            </a:r>
            <a:r>
              <a:rPr lang="en-US" altLang="en-US" sz="2800" dirty="0" err="1"/>
              <a:t>types.h</a:t>
            </a:r>
            <a:r>
              <a:rPr lang="en-US" altLang="en-US" sz="2800" dirty="0"/>
              <a:t>&gt;</a:t>
            </a:r>
          </a:p>
          <a:p>
            <a:pPr marL="0" indent="0">
              <a:buNone/>
            </a:pPr>
            <a:r>
              <a:rPr lang="en-US" altLang="en-US" sz="2800" dirty="0"/>
              <a:t>#include &lt;</a:t>
            </a:r>
            <a:r>
              <a:rPr lang="en-US" altLang="en-US" sz="2800" dirty="0" err="1"/>
              <a:t>unistd.h</a:t>
            </a:r>
            <a:r>
              <a:rPr lang="en-US" altLang="en-US" sz="2800" dirty="0"/>
              <a:t>&gt;</a:t>
            </a:r>
          </a:p>
          <a:p>
            <a:pPr marL="0" indent="0">
              <a:buNone/>
            </a:pPr>
            <a:r>
              <a:rPr lang="en-US" altLang="en-US" sz="2800" dirty="0" err="1"/>
              <a:t>int</a:t>
            </a:r>
            <a:r>
              <a:rPr lang="en-US" altLang="en-US" sz="2800" dirty="0"/>
              <a:t> main() {</a:t>
            </a:r>
          </a:p>
          <a:p>
            <a:pPr marL="0" indent="0">
              <a:buNone/>
            </a:pPr>
            <a:r>
              <a:rPr lang="en-US" altLang="en-US" sz="2800" dirty="0"/>
              <a:t>  </a:t>
            </a:r>
            <a:r>
              <a:rPr lang="en-US" altLang="en-US" sz="2800" dirty="0" err="1"/>
              <a:t>pid_t</a:t>
            </a:r>
            <a:r>
              <a:rPr lang="en-US" altLang="en-US" sz="2800" dirty="0"/>
              <a:t> </a:t>
            </a:r>
            <a:r>
              <a:rPr lang="en-US" altLang="en-US" sz="2800" dirty="0" err="1"/>
              <a:t>pid</a:t>
            </a:r>
            <a:r>
              <a:rPr lang="en-US" altLang="en-US" sz="2800" dirty="0"/>
              <a:t>;    /* could be </a:t>
            </a:r>
            <a:r>
              <a:rPr lang="en-US" altLang="en-US" sz="2800" dirty="0" err="1"/>
              <a:t>int</a:t>
            </a:r>
            <a:r>
              <a:rPr lang="en-US" altLang="en-US" sz="2800" dirty="0"/>
              <a:t> */</a:t>
            </a:r>
          </a:p>
          <a:p>
            <a:pPr marL="0" indent="0">
              <a:buNone/>
            </a:pPr>
            <a:r>
              <a:rPr lang="en-US" altLang="en-US" sz="2800" dirty="0"/>
              <a:t>  printf("Hello\n");</a:t>
            </a:r>
          </a:p>
          <a:p>
            <a:pPr marL="0" indent="0">
              <a:buNone/>
            </a:pPr>
            <a:r>
              <a:rPr lang="en-US" altLang="en-US" sz="2800" dirty="0"/>
              <a:t>  </a:t>
            </a:r>
            <a:r>
              <a:rPr lang="en-US" altLang="en-US" sz="2800" dirty="0" err="1"/>
              <a:t>pid</a:t>
            </a:r>
            <a:r>
              <a:rPr lang="en-US" altLang="en-US" sz="2800" dirty="0"/>
              <a:t> = fork();    </a:t>
            </a:r>
          </a:p>
          <a:p>
            <a:pPr marL="0" indent="0">
              <a:buNone/>
            </a:pPr>
            <a:r>
              <a:rPr lang="en-US" altLang="en-US" sz="2800" dirty="0"/>
              <a:t>  printf("Goodbye\n");</a:t>
            </a:r>
          </a:p>
          <a:p>
            <a:pPr marL="0" indent="0">
              <a:buNone/>
            </a:pPr>
            <a:r>
              <a:rPr lang="en-US" altLang="en-US" sz="2800" dirty="0"/>
              <a:t>}</a:t>
            </a:r>
          </a:p>
        </p:txBody>
      </p:sp>
      <p:sp>
        <p:nvSpPr>
          <p:cNvPr id="29700" name="Rectangle 3"/>
          <p:cNvSpPr txBox="1">
            <a:spLocks noChangeArrowheads="1"/>
          </p:cNvSpPr>
          <p:nvPr/>
        </p:nvSpPr>
        <p:spPr bwMode="auto">
          <a:xfrm>
            <a:off x="5601493" y="1234126"/>
            <a:ext cx="2895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6675" indent="-66675">
              <a:lnSpc>
                <a:spcPct val="85000"/>
              </a:lnSpc>
              <a:spcBef>
                <a:spcPts val="975"/>
              </a:spcBef>
              <a:buFont typeface="Arial" panose="020B0604020202020204" pitchFamily="34" charset="0"/>
              <a:buChar char=" "/>
              <a:defRPr>
                <a:solidFill>
                  <a:srgbClr val="262626"/>
                </a:solidFill>
                <a:latin typeface="Calibri Light" panose="020F0302020204030204" pitchFamily="34" charset="0"/>
              </a:defRPr>
            </a:lvl1pPr>
            <a:lvl2pPr marL="258763" indent="-257175">
              <a:lnSpc>
                <a:spcPct val="85000"/>
              </a:lnSpc>
              <a:spcBef>
                <a:spcPts val="450"/>
              </a:spcBef>
              <a:buFont typeface="Arial" panose="020B0604020202020204" pitchFamily="34" charset="0"/>
              <a:buChar char=" "/>
              <a:defRPr>
                <a:solidFill>
                  <a:srgbClr val="262626"/>
                </a:solidFill>
                <a:latin typeface="Calibri Light" panose="020F0302020204030204" pitchFamily="34" charset="0"/>
              </a:defRPr>
            </a:lvl2pPr>
            <a:lvl3pPr marL="409575" indent="-409575">
              <a:lnSpc>
                <a:spcPct val="85000"/>
              </a:lnSpc>
              <a:spcBef>
                <a:spcPts val="450"/>
              </a:spcBef>
              <a:buFont typeface="Arial" panose="020B0604020202020204" pitchFamily="34" charset="0"/>
              <a:buChar char=" "/>
              <a:defRPr sz="1500" i="1">
                <a:solidFill>
                  <a:srgbClr val="262626"/>
                </a:solidFill>
                <a:latin typeface="Calibri Light" panose="020F0302020204030204" pitchFamily="34" charset="0"/>
              </a:defRPr>
            </a:lvl3pPr>
            <a:lvl4pPr marL="615950" indent="-615950">
              <a:lnSpc>
                <a:spcPct val="85000"/>
              </a:lnSpc>
              <a:spcBef>
                <a:spcPts val="450"/>
              </a:spcBef>
              <a:buFont typeface="Arial" panose="020B0604020202020204" pitchFamily="34" charset="0"/>
              <a:buChar char=" "/>
              <a:defRPr>
                <a:solidFill>
                  <a:srgbClr val="262626"/>
                </a:solidFill>
                <a:latin typeface="Calibri Light" panose="020F0302020204030204" pitchFamily="34" charset="0"/>
              </a:defRPr>
            </a:lvl4pPr>
            <a:lvl5pPr marL="822325" indent="-822325">
              <a:lnSpc>
                <a:spcPct val="85000"/>
              </a:lnSpc>
              <a:spcBef>
                <a:spcPts val="450"/>
              </a:spcBef>
              <a:buFont typeface="Arial" panose="020B0604020202020204" pitchFamily="34" charset="0"/>
              <a:buChar char=" "/>
              <a:defRPr>
                <a:solidFill>
                  <a:srgbClr val="262626"/>
                </a:solidFill>
                <a:latin typeface="Calibri Light" panose="020F0302020204030204" pitchFamily="34" charset="0"/>
              </a:defRPr>
            </a:lvl5pPr>
            <a:lvl6pPr marL="1279525" indent="-822325" eaLnBrk="0" fontAlgn="base" hangingPunct="0">
              <a:lnSpc>
                <a:spcPct val="85000"/>
              </a:lnSpc>
              <a:spcBef>
                <a:spcPts val="450"/>
              </a:spcBef>
              <a:spcAft>
                <a:spcPct val="0"/>
              </a:spcAft>
              <a:buFont typeface="Arial" panose="020B0604020202020204" pitchFamily="34" charset="0"/>
              <a:buChar char=" "/>
              <a:defRPr>
                <a:solidFill>
                  <a:srgbClr val="262626"/>
                </a:solidFill>
                <a:latin typeface="Calibri Light" panose="020F0302020204030204" pitchFamily="34" charset="0"/>
              </a:defRPr>
            </a:lvl6pPr>
            <a:lvl7pPr marL="1736725" indent="-822325" eaLnBrk="0" fontAlgn="base" hangingPunct="0">
              <a:lnSpc>
                <a:spcPct val="85000"/>
              </a:lnSpc>
              <a:spcBef>
                <a:spcPts val="450"/>
              </a:spcBef>
              <a:spcAft>
                <a:spcPct val="0"/>
              </a:spcAft>
              <a:buFont typeface="Arial" panose="020B0604020202020204" pitchFamily="34" charset="0"/>
              <a:buChar char=" "/>
              <a:defRPr>
                <a:solidFill>
                  <a:srgbClr val="262626"/>
                </a:solidFill>
                <a:latin typeface="Calibri Light" panose="020F0302020204030204" pitchFamily="34" charset="0"/>
              </a:defRPr>
            </a:lvl7pPr>
            <a:lvl8pPr marL="2193925" indent="-822325" eaLnBrk="0" fontAlgn="base" hangingPunct="0">
              <a:lnSpc>
                <a:spcPct val="85000"/>
              </a:lnSpc>
              <a:spcBef>
                <a:spcPts val="450"/>
              </a:spcBef>
              <a:spcAft>
                <a:spcPct val="0"/>
              </a:spcAft>
              <a:buFont typeface="Arial" panose="020B0604020202020204" pitchFamily="34" charset="0"/>
              <a:buChar char=" "/>
              <a:defRPr>
                <a:solidFill>
                  <a:srgbClr val="262626"/>
                </a:solidFill>
                <a:latin typeface="Calibri Light" panose="020F0302020204030204" pitchFamily="34" charset="0"/>
              </a:defRPr>
            </a:lvl8pPr>
            <a:lvl9pPr marL="2651125" indent="-822325" eaLnBrk="0" fontAlgn="base" hangingPunct="0">
              <a:lnSpc>
                <a:spcPct val="85000"/>
              </a:lnSpc>
              <a:spcBef>
                <a:spcPts val="450"/>
              </a:spcBef>
              <a:spcAft>
                <a:spcPct val="0"/>
              </a:spcAft>
              <a:buFont typeface="Arial" panose="020B0604020202020204" pitchFamily="34" charset="0"/>
              <a:buChar char=" "/>
              <a:defRPr>
                <a:solidFill>
                  <a:srgbClr val="262626"/>
                </a:solidFill>
                <a:latin typeface="Calibri Light" panose="020F0302020204030204" pitchFamily="34" charset="0"/>
              </a:defRPr>
            </a:lvl9pPr>
          </a:lstStyle>
          <a:p>
            <a:r>
              <a:rPr lang="en-US" altLang="en-US" dirty="0">
                <a:latin typeface="+mn-lt"/>
              </a:rPr>
              <a:t>Program’s output:</a:t>
            </a:r>
          </a:p>
          <a:p>
            <a:r>
              <a:rPr lang="en-US" altLang="en-US" b="1" dirty="0">
                <a:latin typeface="+mn-lt"/>
              </a:rPr>
              <a:t>Which will it do?</a:t>
            </a:r>
          </a:p>
          <a:p>
            <a:r>
              <a:rPr lang="en-US" altLang="en-US" dirty="0">
                <a:latin typeface="+mn-lt"/>
              </a:rPr>
              <a:t>A) Hello</a:t>
            </a:r>
          </a:p>
          <a:p>
            <a:pPr lvl="1"/>
            <a:r>
              <a:rPr lang="en-US" altLang="en-US" dirty="0">
                <a:latin typeface="+mn-lt"/>
              </a:rPr>
              <a:t>Goodbye</a:t>
            </a:r>
          </a:p>
          <a:p>
            <a:pPr lvl="1"/>
            <a:endParaRPr lang="en-US" altLang="en-US" dirty="0">
              <a:latin typeface="+mn-lt"/>
            </a:endParaRPr>
          </a:p>
          <a:p>
            <a:r>
              <a:rPr lang="en-US" altLang="en-US" dirty="0">
                <a:latin typeface="+mn-lt"/>
              </a:rPr>
              <a:t>B) Hello</a:t>
            </a:r>
          </a:p>
          <a:p>
            <a:pPr lvl="1"/>
            <a:r>
              <a:rPr lang="en-US" altLang="en-US" dirty="0">
                <a:latin typeface="+mn-lt"/>
              </a:rPr>
              <a:t>Goodbye</a:t>
            </a:r>
          </a:p>
          <a:p>
            <a:pPr lvl="1"/>
            <a:r>
              <a:rPr lang="en-US" altLang="en-US" dirty="0">
                <a:latin typeface="+mn-lt"/>
              </a:rPr>
              <a:t>Goodbye</a:t>
            </a:r>
          </a:p>
          <a:p>
            <a:pPr lvl="1"/>
            <a:endParaRPr lang="en-US" altLang="en-US" dirty="0">
              <a:latin typeface="+mn-lt"/>
            </a:endParaRPr>
          </a:p>
          <a:p>
            <a:r>
              <a:rPr lang="en-US" altLang="en-US" dirty="0">
                <a:latin typeface="+mn-lt"/>
              </a:rPr>
              <a:t>C) Hello</a:t>
            </a:r>
          </a:p>
          <a:p>
            <a:pPr lvl="1"/>
            <a:r>
              <a:rPr lang="en-US" altLang="en-US" dirty="0">
                <a:latin typeface="+mn-lt"/>
              </a:rPr>
              <a:t>Goodbye</a:t>
            </a:r>
          </a:p>
          <a:p>
            <a:pPr lvl="1"/>
            <a:r>
              <a:rPr lang="en-US" altLang="en-US" dirty="0">
                <a:latin typeface="+mn-lt"/>
              </a:rPr>
              <a:t>Goodbye</a:t>
            </a:r>
          </a:p>
          <a:p>
            <a:pPr lvl="1"/>
            <a:r>
              <a:rPr lang="en-US" altLang="en-US" dirty="0">
                <a:latin typeface="+mn-lt"/>
              </a:rPr>
              <a:t>Goodbye</a:t>
            </a:r>
          </a:p>
          <a:p>
            <a:pPr lvl="1"/>
            <a:r>
              <a:rPr lang="en-US" altLang="en-US" dirty="0">
                <a:latin typeface="+mn-lt"/>
              </a:rPr>
              <a:t>……..</a:t>
            </a:r>
          </a:p>
          <a:p>
            <a:pPr lvl="1"/>
            <a:endParaRPr lang="en-US" altLang="en-US" dirty="0">
              <a:latin typeface="+mn-lt"/>
            </a:endParaRPr>
          </a:p>
          <a:p>
            <a:pPr lvl="1"/>
            <a:endParaRPr lang="en-US" altLang="en-US" dirty="0">
              <a:latin typeface="+mn-lt"/>
            </a:endParaRPr>
          </a:p>
        </p:txBody>
      </p:sp>
      <p:cxnSp>
        <p:nvCxnSpPr>
          <p:cNvPr id="3" name="Straight Connector 2"/>
          <p:cNvCxnSpPr/>
          <p:nvPr/>
        </p:nvCxnSpPr>
        <p:spPr>
          <a:xfrm flipV="1">
            <a:off x="5334000" y="1295400"/>
            <a:ext cx="0" cy="52578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7</a:t>
            </a:fld>
            <a:endParaRPr lang="en-US" altLang="en-US" dirty="0"/>
          </a:p>
        </p:txBody>
      </p:sp>
      <p:sp>
        <p:nvSpPr>
          <p:cNvPr id="4" name="Rectangle 3"/>
          <p:cNvSpPr/>
          <p:nvPr/>
        </p:nvSpPr>
        <p:spPr>
          <a:xfrm>
            <a:off x="2286000" y="3013502"/>
            <a:ext cx="4572000" cy="830997"/>
          </a:xfrm>
          <a:prstGeom prst="rect">
            <a:avLst/>
          </a:prstGeom>
        </p:spPr>
        <p:txBody>
          <a:bodyPr>
            <a:spAutoFit/>
          </a:bodyPr>
          <a:lstStyle/>
          <a:p>
            <a:endParaRPr lang="en-US" dirty="0"/>
          </a:p>
          <a:p>
            <a:r>
              <a:rPr lang="en-US" dirty="0"/>
              <a:t>~</a:t>
            </a:r>
          </a:p>
        </p:txBody>
      </p:sp>
      <p:sp>
        <p:nvSpPr>
          <p:cNvPr id="9" name="TextBox 8"/>
          <p:cNvSpPr txBox="1"/>
          <p:nvPr/>
        </p:nvSpPr>
        <p:spPr>
          <a:xfrm>
            <a:off x="3124200" y="6125518"/>
            <a:ext cx="1064715" cy="461665"/>
          </a:xfrm>
          <a:prstGeom prst="rect">
            <a:avLst/>
          </a:prstGeom>
          <a:noFill/>
          <a:ln w="19050">
            <a:solidFill>
              <a:schemeClr val="tx1"/>
            </a:solidFill>
          </a:ln>
        </p:spPr>
        <p:txBody>
          <a:bodyPr wrap="none" rtlCol="0">
            <a:spAutoFit/>
          </a:bodyPr>
          <a:lstStyle/>
          <a:p>
            <a:r>
              <a:rPr lang="en-US" dirty="0"/>
              <a:t>fork1.c</a:t>
            </a:r>
          </a:p>
        </p:txBody>
      </p:sp>
      <p:sp>
        <p:nvSpPr>
          <p:cNvPr id="10" name="Star: 5 Points 9">
            <a:extLst>
              <a:ext uri="{FF2B5EF4-FFF2-40B4-BE49-F238E27FC236}">
                <a16:creationId xmlns:a16="http://schemas.microsoft.com/office/drawing/2014/main" id="{BD52F439-7B5B-47CB-9338-A8BF43764F3F}"/>
              </a:ext>
            </a:extLst>
          </p:cNvPr>
          <p:cNvSpPr/>
          <p:nvPr/>
        </p:nvSpPr>
        <p:spPr>
          <a:xfrm>
            <a:off x="3009900" y="4617509"/>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685800" y="11113"/>
            <a:ext cx="8078788" cy="1055687"/>
          </a:xfrm>
        </p:spPr>
        <p:txBody>
          <a:bodyPr/>
          <a:lstStyle/>
          <a:p>
            <a:pPr>
              <a:defRPr/>
            </a:pPr>
            <a:r>
              <a:rPr lang="en-US" altLang="en-US" dirty="0"/>
              <a:t>fork() – Who prints what ?</a:t>
            </a:r>
          </a:p>
        </p:txBody>
      </p:sp>
      <p:sp>
        <p:nvSpPr>
          <p:cNvPr id="30723" name="Rectangle 3"/>
          <p:cNvSpPr>
            <a:spLocks noGrp="1" noChangeArrowheads="1"/>
          </p:cNvSpPr>
          <p:nvPr>
            <p:ph idx="1"/>
          </p:nvPr>
        </p:nvSpPr>
        <p:spPr>
          <a:xfrm>
            <a:off x="609600" y="1219200"/>
            <a:ext cx="4757569" cy="5513387"/>
          </a:xfrm>
        </p:spPr>
        <p:txBody>
          <a:bodyPr/>
          <a:lstStyle/>
          <a:p>
            <a:pPr marL="0" indent="0">
              <a:buNone/>
            </a:pPr>
            <a:r>
              <a:rPr lang="en-US" altLang="en-US" sz="2400" dirty="0"/>
              <a:t>#include &lt;</a:t>
            </a:r>
            <a:r>
              <a:rPr lang="en-US" altLang="en-US" sz="2400" dirty="0" err="1"/>
              <a:t>stdio.h</a:t>
            </a:r>
            <a:r>
              <a:rPr lang="en-US" altLang="en-US" sz="2400" dirty="0"/>
              <a:t>&gt;</a:t>
            </a:r>
          </a:p>
          <a:p>
            <a:pPr marL="0" indent="0">
              <a:buNone/>
            </a:pPr>
            <a:r>
              <a:rPr lang="en-US" altLang="en-US" sz="2400" dirty="0"/>
              <a:t>#include &lt;sys/</a:t>
            </a:r>
            <a:r>
              <a:rPr lang="en-US" altLang="en-US" sz="2400" dirty="0" err="1"/>
              <a:t>types.h</a:t>
            </a:r>
            <a:r>
              <a:rPr lang="en-US" altLang="en-US" sz="2400" dirty="0"/>
              <a:t>&gt;</a:t>
            </a:r>
          </a:p>
          <a:p>
            <a:pPr marL="0" indent="0">
              <a:buNone/>
            </a:pPr>
            <a:r>
              <a:rPr lang="en-US" altLang="en-US" sz="2400" dirty="0"/>
              <a:t>#include &lt;</a:t>
            </a:r>
            <a:r>
              <a:rPr lang="en-US" altLang="en-US" sz="2400" dirty="0" err="1"/>
              <a:t>unistd.h</a:t>
            </a:r>
            <a:r>
              <a:rPr lang="en-US" altLang="en-US" sz="2400" dirty="0"/>
              <a:t>&gt;</a:t>
            </a:r>
          </a:p>
          <a:p>
            <a:pPr marL="0" indent="0">
              <a:buNone/>
            </a:pPr>
            <a:r>
              <a:rPr lang="en-US" altLang="en-US" sz="2400" dirty="0" err="1"/>
              <a:t>int</a:t>
            </a:r>
            <a:r>
              <a:rPr lang="en-US" altLang="en-US" sz="2400" dirty="0"/>
              <a:t> main() {</a:t>
            </a:r>
          </a:p>
          <a:p>
            <a:pPr marL="0" indent="0">
              <a:buNone/>
            </a:pPr>
            <a:r>
              <a:rPr lang="en-US" altLang="en-US" sz="2400" dirty="0"/>
              <a:t>  </a:t>
            </a:r>
            <a:r>
              <a:rPr lang="en-US" altLang="en-US" sz="2400" dirty="0" err="1"/>
              <a:t>pid_t</a:t>
            </a:r>
            <a:r>
              <a:rPr lang="en-US" altLang="en-US" sz="2400" dirty="0"/>
              <a:t> </a:t>
            </a:r>
            <a:r>
              <a:rPr lang="en-US" altLang="en-US" sz="2400" dirty="0" err="1"/>
              <a:t>pid</a:t>
            </a:r>
            <a:r>
              <a:rPr lang="en-US" altLang="en-US" sz="2400" dirty="0"/>
              <a:t>;         /* could be </a:t>
            </a:r>
            <a:r>
              <a:rPr lang="en-US" altLang="en-US" sz="2400" dirty="0" err="1"/>
              <a:t>int</a:t>
            </a:r>
            <a:r>
              <a:rPr lang="en-US" altLang="en-US" sz="2400" dirty="0"/>
              <a:t> */</a:t>
            </a:r>
          </a:p>
          <a:p>
            <a:pPr marL="0" indent="0">
              <a:buNone/>
            </a:pPr>
            <a:r>
              <a:rPr lang="en-US" altLang="en-US" sz="2400" dirty="0"/>
              <a:t>  printf("Hello\n");</a:t>
            </a:r>
          </a:p>
          <a:p>
            <a:pPr marL="0" indent="0">
              <a:buNone/>
            </a:pPr>
            <a:r>
              <a:rPr lang="en-US" altLang="en-US" sz="2400" dirty="0"/>
              <a:t>  </a:t>
            </a:r>
            <a:r>
              <a:rPr lang="en-US" altLang="en-US" sz="2400" dirty="0" err="1"/>
              <a:t>pid</a:t>
            </a:r>
            <a:r>
              <a:rPr lang="en-US" altLang="en-US" sz="2400" dirty="0"/>
              <a:t> = fork();    </a:t>
            </a:r>
          </a:p>
          <a:p>
            <a:pPr marL="0" indent="0">
              <a:buNone/>
            </a:pPr>
            <a:r>
              <a:rPr lang="en-US" altLang="en-US" sz="2400" dirty="0"/>
              <a:t>  if (</a:t>
            </a:r>
            <a:r>
              <a:rPr lang="en-US" altLang="en-US" sz="2400" dirty="0" err="1"/>
              <a:t>pid</a:t>
            </a:r>
            <a:r>
              <a:rPr lang="en-US" altLang="en-US" sz="2400" dirty="0"/>
              <a:t> == 0)</a:t>
            </a:r>
          </a:p>
          <a:p>
            <a:pPr marL="0" indent="0">
              <a:buNone/>
            </a:pPr>
            <a:r>
              <a:rPr lang="en-US" altLang="en-US" sz="2400" dirty="0"/>
              <a:t>     printf("Child: Goodbye\n");</a:t>
            </a:r>
          </a:p>
          <a:p>
            <a:pPr marL="0" indent="0">
              <a:buNone/>
            </a:pPr>
            <a:r>
              <a:rPr lang="en-US" altLang="en-US" sz="2400" dirty="0"/>
              <a:t>  else</a:t>
            </a:r>
          </a:p>
          <a:p>
            <a:pPr marL="0" indent="0">
              <a:buNone/>
            </a:pPr>
            <a:r>
              <a:rPr lang="en-US" altLang="en-US" sz="2400" dirty="0"/>
              <a:t>     printf("Parent: Goodbye\n");</a:t>
            </a:r>
          </a:p>
          <a:p>
            <a:pPr marL="0" indent="0">
              <a:buNone/>
            </a:pPr>
            <a:r>
              <a:rPr lang="en-US" altLang="en-US" sz="2400" dirty="0"/>
              <a:t>}</a:t>
            </a:r>
          </a:p>
        </p:txBody>
      </p:sp>
      <p:sp>
        <p:nvSpPr>
          <p:cNvPr id="4" name="Rectangle 3"/>
          <p:cNvSpPr txBox="1">
            <a:spLocks noChangeArrowheads="1"/>
          </p:cNvSpPr>
          <p:nvPr/>
        </p:nvSpPr>
        <p:spPr bwMode="auto">
          <a:xfrm>
            <a:off x="6096000" y="1295400"/>
            <a:ext cx="3048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6675" indent="-66675" algn="l" rtl="0" eaLnBrk="0" fontAlgn="base" hangingPunct="0">
              <a:lnSpc>
                <a:spcPct val="85000"/>
              </a:lnSpc>
              <a:spcBef>
                <a:spcPts val="975"/>
              </a:spcBef>
              <a:spcAft>
                <a:spcPct val="0"/>
              </a:spcAft>
              <a:buFont typeface="Arial" panose="020B0604020202020204" pitchFamily="34" charset="0"/>
              <a:buChar char=" "/>
              <a:defRPr kern="1200">
                <a:solidFill>
                  <a:srgbClr val="262626"/>
                </a:solidFill>
                <a:latin typeface="+mn-lt"/>
                <a:ea typeface="+mn-ea"/>
                <a:cs typeface="+mn-cs"/>
              </a:defRPr>
            </a:lvl1pPr>
            <a:lvl2pPr marL="258763" indent="-257175" algn="l" rtl="0" eaLnBrk="0" fontAlgn="base" hangingPunct="0">
              <a:lnSpc>
                <a:spcPct val="85000"/>
              </a:lnSpc>
              <a:spcBef>
                <a:spcPts val="450"/>
              </a:spcBef>
              <a:spcAft>
                <a:spcPct val="0"/>
              </a:spcAft>
              <a:buFont typeface="Arial" panose="020B0604020202020204" pitchFamily="34" charset="0"/>
              <a:buChar char=" "/>
              <a:defRPr kern="1200">
                <a:solidFill>
                  <a:srgbClr val="262626"/>
                </a:solidFill>
                <a:latin typeface="+mn-lt"/>
                <a:ea typeface="+mn-ea"/>
                <a:cs typeface="+mn-cs"/>
              </a:defRPr>
            </a:lvl2pPr>
            <a:lvl3pPr marL="409575" indent="-409575" algn="l" rtl="0" eaLnBrk="0" fontAlgn="base" hangingPunct="0">
              <a:lnSpc>
                <a:spcPct val="85000"/>
              </a:lnSpc>
              <a:spcBef>
                <a:spcPts val="450"/>
              </a:spcBef>
              <a:spcAft>
                <a:spcPct val="0"/>
              </a:spcAft>
              <a:buFont typeface="Arial" panose="020B0604020202020204" pitchFamily="34" charset="0"/>
              <a:buChar char=" "/>
              <a:defRPr sz="1500" i="1" kern="1200">
                <a:solidFill>
                  <a:srgbClr val="262626"/>
                </a:solidFill>
                <a:latin typeface="+mn-lt"/>
                <a:ea typeface="+mn-ea"/>
                <a:cs typeface="+mn-cs"/>
              </a:defRPr>
            </a:lvl3pPr>
            <a:lvl4pPr marL="615950" indent="-615950" algn="l" rtl="0" eaLnBrk="0" fontAlgn="base" hangingPunct="0">
              <a:lnSpc>
                <a:spcPct val="85000"/>
              </a:lnSpc>
              <a:spcBef>
                <a:spcPts val="450"/>
              </a:spcBef>
              <a:spcAft>
                <a:spcPct val="0"/>
              </a:spcAft>
              <a:buFont typeface="Arial" panose="020B0604020202020204" pitchFamily="34" charset="0"/>
              <a:buChar char=" "/>
              <a:defRPr kern="1200">
                <a:solidFill>
                  <a:srgbClr val="262626"/>
                </a:solidFill>
                <a:latin typeface="+mn-lt"/>
                <a:ea typeface="+mn-ea"/>
                <a:cs typeface="+mn-cs"/>
              </a:defRPr>
            </a:lvl4pPr>
            <a:lvl5pPr marL="822325" indent="-822325" algn="l" rtl="0" eaLnBrk="0" fontAlgn="base" hangingPunct="0">
              <a:lnSpc>
                <a:spcPct val="85000"/>
              </a:lnSpc>
              <a:spcBef>
                <a:spcPts val="450"/>
              </a:spcBef>
              <a:spcAft>
                <a:spcPct val="0"/>
              </a:spcAft>
              <a:buFont typeface="Arial" panose="020B0604020202020204" pitchFamily="34" charset="0"/>
              <a:buChar char=" "/>
              <a:defRPr kern="1200">
                <a:solidFill>
                  <a:srgbClr val="262626"/>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a:lstStyle>
          <a:p>
            <a:pPr lvl="1">
              <a:defRPr/>
            </a:pPr>
            <a:r>
              <a:rPr lang="en-US" altLang="en-US" sz="2000" dirty="0"/>
              <a:t>Program’s Output:    </a:t>
            </a:r>
          </a:p>
          <a:p>
            <a:pPr lvl="1">
              <a:defRPr/>
            </a:pPr>
            <a:r>
              <a:rPr lang="en-US" altLang="en-US" sz="2000" dirty="0"/>
              <a:t>Which will it do?</a:t>
            </a:r>
          </a:p>
          <a:p>
            <a:pPr lvl="1">
              <a:defRPr/>
            </a:pPr>
            <a:endParaRPr lang="en-US" altLang="en-US" sz="2000" dirty="0"/>
          </a:p>
          <a:p>
            <a:pPr lvl="1">
              <a:defRPr/>
            </a:pPr>
            <a:r>
              <a:rPr lang="en-US" altLang="en-US" sz="2000" dirty="0"/>
              <a:t>A)</a:t>
            </a:r>
          </a:p>
          <a:p>
            <a:pPr lvl="1">
              <a:defRPr/>
            </a:pPr>
            <a:r>
              <a:rPr lang="en-US" altLang="en-US" sz="2000" dirty="0"/>
              <a:t>Hello</a:t>
            </a:r>
          </a:p>
          <a:p>
            <a:pPr lvl="1">
              <a:defRPr/>
            </a:pPr>
            <a:r>
              <a:rPr lang="en-US" altLang="en-US" sz="2000" dirty="0"/>
              <a:t>Parent: Goodbye</a:t>
            </a:r>
          </a:p>
          <a:p>
            <a:pPr lvl="1">
              <a:defRPr/>
            </a:pPr>
            <a:r>
              <a:rPr lang="en-US" altLang="en-US" sz="2000" dirty="0"/>
              <a:t>Child: Goodbye</a:t>
            </a:r>
          </a:p>
          <a:p>
            <a:pPr lvl="1">
              <a:defRPr/>
            </a:pPr>
            <a:endParaRPr lang="en-US" altLang="en-US" sz="2000" dirty="0"/>
          </a:p>
          <a:p>
            <a:pPr lvl="1">
              <a:defRPr/>
            </a:pPr>
            <a:r>
              <a:rPr lang="en-US" altLang="en-US" sz="2000" dirty="0"/>
              <a:t>B)</a:t>
            </a:r>
          </a:p>
          <a:p>
            <a:pPr lvl="1">
              <a:defRPr/>
            </a:pPr>
            <a:r>
              <a:rPr lang="en-US" altLang="en-US" sz="2000" dirty="0"/>
              <a:t>Hello</a:t>
            </a:r>
          </a:p>
          <a:p>
            <a:pPr lvl="1">
              <a:defRPr/>
            </a:pPr>
            <a:r>
              <a:rPr lang="en-US" altLang="en-US" sz="2000" dirty="0"/>
              <a:t>Parent: Goodbye</a:t>
            </a:r>
          </a:p>
          <a:p>
            <a:pPr lvl="1">
              <a:defRPr/>
            </a:pPr>
            <a:endParaRPr lang="en-US" altLang="en-US" sz="2000" dirty="0"/>
          </a:p>
          <a:p>
            <a:pPr lvl="1">
              <a:defRPr/>
            </a:pPr>
            <a:r>
              <a:rPr lang="en-US" altLang="en-US" sz="2000" dirty="0"/>
              <a:t>C)</a:t>
            </a:r>
          </a:p>
          <a:p>
            <a:pPr lvl="1">
              <a:defRPr/>
            </a:pPr>
            <a:r>
              <a:rPr lang="en-US" altLang="en-US" sz="2000" dirty="0"/>
              <a:t>Hello</a:t>
            </a:r>
          </a:p>
          <a:p>
            <a:pPr lvl="1">
              <a:defRPr/>
            </a:pPr>
            <a:r>
              <a:rPr lang="en-US" altLang="en-US" sz="2000" dirty="0"/>
              <a:t>Child: Goodbye</a:t>
            </a:r>
          </a:p>
          <a:p>
            <a:pPr lvl="1">
              <a:defRPr/>
            </a:pPr>
            <a:endParaRPr lang="en-US" altLang="en-US" sz="2000" dirty="0"/>
          </a:p>
          <a:p>
            <a:pPr lvl="1">
              <a:defRPr/>
            </a:pPr>
            <a:endParaRPr lang="en-US" altLang="en-US" sz="2000" dirty="0"/>
          </a:p>
        </p:txBody>
      </p:sp>
      <p:cxnSp>
        <p:nvCxnSpPr>
          <p:cNvPr id="5" name="Straight Connector 4"/>
          <p:cNvCxnSpPr/>
          <p:nvPr/>
        </p:nvCxnSpPr>
        <p:spPr>
          <a:xfrm flipV="1">
            <a:off x="6019800" y="1066800"/>
            <a:ext cx="0" cy="52578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fld id="{147B7589-DB2F-4407-9F21-8206E52DC899}" type="slidenum">
              <a:rPr lang="en-US" altLang="en-US" smtClean="0"/>
              <a:pPr>
                <a:defRPr/>
              </a:pPr>
              <a:t>8</a:t>
            </a:fld>
            <a:endParaRPr lang="en-US" altLang="en-US" dirty="0"/>
          </a:p>
        </p:txBody>
      </p:sp>
      <p:sp>
        <p:nvSpPr>
          <p:cNvPr id="3" name="TextBox 2"/>
          <p:cNvSpPr txBox="1"/>
          <p:nvPr/>
        </p:nvSpPr>
        <p:spPr>
          <a:xfrm>
            <a:off x="3124200" y="6125518"/>
            <a:ext cx="1064715" cy="461665"/>
          </a:xfrm>
          <a:prstGeom prst="rect">
            <a:avLst/>
          </a:prstGeom>
          <a:noFill/>
          <a:ln w="19050">
            <a:solidFill>
              <a:schemeClr val="tx1"/>
            </a:solidFill>
          </a:ln>
        </p:spPr>
        <p:txBody>
          <a:bodyPr wrap="none" rtlCol="0">
            <a:spAutoFit/>
          </a:bodyPr>
          <a:lstStyle/>
          <a:p>
            <a:r>
              <a:rPr lang="en-US" dirty="0"/>
              <a:t>fork2.c</a:t>
            </a:r>
          </a:p>
        </p:txBody>
      </p:sp>
      <p:sp>
        <p:nvSpPr>
          <p:cNvPr id="8" name="Star: 5 Points 7">
            <a:extLst>
              <a:ext uri="{FF2B5EF4-FFF2-40B4-BE49-F238E27FC236}">
                <a16:creationId xmlns:a16="http://schemas.microsoft.com/office/drawing/2014/main" id="{BD52F439-7B5B-47CB-9338-A8BF43764F3F}"/>
              </a:ext>
            </a:extLst>
          </p:cNvPr>
          <p:cNvSpPr/>
          <p:nvPr/>
        </p:nvSpPr>
        <p:spPr>
          <a:xfrm>
            <a:off x="2741613" y="3792143"/>
            <a:ext cx="533400" cy="367499"/>
          </a:xfrm>
          <a:prstGeom prst="star5">
            <a:avLst>
              <a:gd name="adj" fmla="val 19098"/>
              <a:gd name="hf" fmla="val 105146"/>
              <a:gd name="vf" fmla="val 110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41338" y="-285750"/>
            <a:ext cx="8078787" cy="1298575"/>
          </a:xfrm>
        </p:spPr>
        <p:txBody>
          <a:bodyPr>
            <a:normAutofit/>
          </a:bodyPr>
          <a:lstStyle/>
          <a:p>
            <a:pPr>
              <a:defRPr/>
            </a:pPr>
            <a:r>
              <a:rPr lang="en-US" altLang="en-US" sz="3600" dirty="0"/>
              <a:t>Example 1</a:t>
            </a:r>
          </a:p>
        </p:txBody>
      </p:sp>
      <p:sp>
        <p:nvSpPr>
          <p:cNvPr id="43011" name="Rectangle 3"/>
          <p:cNvSpPr>
            <a:spLocks noGrp="1" noChangeArrowheads="1"/>
          </p:cNvSpPr>
          <p:nvPr>
            <p:ph idx="1"/>
          </p:nvPr>
        </p:nvSpPr>
        <p:spPr>
          <a:xfrm>
            <a:off x="548481" y="685800"/>
            <a:ext cx="8064500" cy="6019800"/>
          </a:xfrm>
        </p:spPr>
        <p:txBody>
          <a:bodyPr/>
          <a:lstStyle/>
          <a:p>
            <a:pPr marL="0" indent="0">
              <a:lnSpc>
                <a:spcPct val="90000"/>
              </a:lnSpc>
              <a:buNone/>
            </a:pPr>
            <a:r>
              <a:rPr lang="en-US" altLang="en-US" sz="2000" dirty="0"/>
              <a:t>#include &lt;</a:t>
            </a:r>
            <a:r>
              <a:rPr lang="en-US" altLang="en-US" sz="2000" dirty="0" err="1"/>
              <a:t>stdio.h</a:t>
            </a:r>
            <a:r>
              <a:rPr lang="en-US" altLang="en-US" sz="2000" dirty="0"/>
              <a:t>&gt;</a:t>
            </a:r>
          </a:p>
          <a:p>
            <a:pPr marL="0" indent="0">
              <a:lnSpc>
                <a:spcPct val="90000"/>
              </a:lnSpc>
              <a:buNone/>
            </a:pPr>
            <a:r>
              <a:rPr lang="en-US" altLang="en-US" sz="2000" dirty="0"/>
              <a:t>#include &lt;</a:t>
            </a:r>
            <a:r>
              <a:rPr lang="en-US" altLang="en-US" sz="2000" dirty="0" err="1"/>
              <a:t>stdlib.h</a:t>
            </a:r>
            <a:r>
              <a:rPr lang="en-US" altLang="en-US" sz="2000" dirty="0"/>
              <a:t>&gt;</a:t>
            </a:r>
          </a:p>
          <a:p>
            <a:pPr marL="0" indent="0">
              <a:lnSpc>
                <a:spcPct val="90000"/>
              </a:lnSpc>
              <a:buNone/>
            </a:pPr>
            <a:r>
              <a:rPr lang="en-US" altLang="en-US" sz="2000" dirty="0"/>
              <a:t>#include &lt;</a:t>
            </a:r>
            <a:r>
              <a:rPr lang="en-US" altLang="en-US" sz="2000" dirty="0" err="1"/>
              <a:t>unistd.h</a:t>
            </a:r>
            <a:r>
              <a:rPr lang="en-US" altLang="en-US" sz="2000" dirty="0"/>
              <a:t>&gt;</a:t>
            </a:r>
          </a:p>
          <a:p>
            <a:pPr marL="0" indent="0">
              <a:lnSpc>
                <a:spcPct val="90000"/>
              </a:lnSpc>
              <a:buNone/>
            </a:pPr>
            <a:r>
              <a:rPr lang="en-US" altLang="en-US" sz="2000" dirty="0" err="1"/>
              <a:t>int</a:t>
            </a:r>
            <a:r>
              <a:rPr lang="en-US" altLang="en-US" sz="2000" dirty="0"/>
              <a:t> main () {</a:t>
            </a:r>
          </a:p>
          <a:p>
            <a:pPr marL="0" indent="0">
              <a:lnSpc>
                <a:spcPct val="90000"/>
              </a:lnSpc>
              <a:buNone/>
            </a:pPr>
            <a:r>
              <a:rPr lang="en-US" altLang="en-US" sz="2000" dirty="0"/>
              <a:t>   </a:t>
            </a:r>
            <a:r>
              <a:rPr lang="en-US" altLang="en-US" sz="2000" dirty="0" err="1"/>
              <a:t>int</a:t>
            </a:r>
            <a:r>
              <a:rPr lang="en-US" altLang="en-US" sz="2000" dirty="0"/>
              <a:t> status;</a:t>
            </a:r>
          </a:p>
          <a:p>
            <a:pPr marL="0" indent="0">
              <a:lnSpc>
                <a:spcPct val="90000"/>
              </a:lnSpc>
              <a:buNone/>
            </a:pPr>
            <a:r>
              <a:rPr lang="en-US" altLang="en-US" sz="2000" dirty="0"/>
              <a:t>   printf("hello");</a:t>
            </a:r>
          </a:p>
          <a:p>
            <a:pPr marL="0" indent="0">
              <a:lnSpc>
                <a:spcPct val="90000"/>
              </a:lnSpc>
              <a:buNone/>
            </a:pPr>
            <a:r>
              <a:rPr lang="en-US" altLang="en-US" sz="2000" dirty="0"/>
              <a:t>   </a:t>
            </a:r>
            <a:r>
              <a:rPr lang="en-US" altLang="en-US" sz="2000" dirty="0" err="1"/>
              <a:t>pid_t</a:t>
            </a:r>
            <a:r>
              <a:rPr lang="en-US" altLang="en-US" sz="2000" dirty="0"/>
              <a:t> </a:t>
            </a:r>
            <a:r>
              <a:rPr lang="en-US" altLang="en-US" sz="2000" dirty="0" err="1"/>
              <a:t>pid</a:t>
            </a:r>
            <a:r>
              <a:rPr lang="en-US" altLang="en-US" sz="2000" dirty="0"/>
              <a:t> = </a:t>
            </a:r>
            <a:r>
              <a:rPr lang="en-US" altLang="en-US" sz="2000" b="1" dirty="0"/>
              <a:t>fork</a:t>
            </a:r>
            <a:r>
              <a:rPr lang="en-US" altLang="en-US" sz="2000" dirty="0"/>
              <a:t>();</a:t>
            </a:r>
          </a:p>
          <a:p>
            <a:pPr marL="0" indent="0">
              <a:lnSpc>
                <a:spcPct val="90000"/>
              </a:lnSpc>
              <a:buNone/>
            </a:pPr>
            <a:r>
              <a:rPr lang="en-US" altLang="en-US" sz="2000" dirty="0"/>
              <a:t>   if (</a:t>
            </a:r>
            <a:r>
              <a:rPr lang="en-US" altLang="en-US" sz="2000" dirty="0" err="1"/>
              <a:t>pid</a:t>
            </a:r>
            <a:r>
              <a:rPr lang="en-US" altLang="en-US" sz="2000" dirty="0"/>
              <a:t> == 0) {</a:t>
            </a:r>
          </a:p>
          <a:p>
            <a:pPr marL="0" indent="0">
              <a:lnSpc>
                <a:spcPct val="90000"/>
              </a:lnSpc>
              <a:buNone/>
            </a:pPr>
            <a:r>
              <a:rPr lang="en-US" altLang="en-US" sz="2000" dirty="0"/>
              <a:t>       sleep (2);</a:t>
            </a:r>
          </a:p>
          <a:p>
            <a:pPr marL="0" indent="0">
              <a:lnSpc>
                <a:spcPct val="90000"/>
              </a:lnSpc>
              <a:buNone/>
            </a:pPr>
            <a:r>
              <a:rPr lang="en-US" altLang="en-US" sz="2000" dirty="0"/>
              <a:t>       </a:t>
            </a:r>
            <a:r>
              <a:rPr lang="en-US" altLang="en-US" sz="2000" b="1" dirty="0"/>
              <a:t>exit</a:t>
            </a:r>
            <a:r>
              <a:rPr lang="en-US" altLang="en-US" sz="2000" dirty="0"/>
              <a:t>(0);</a:t>
            </a:r>
          </a:p>
          <a:p>
            <a:pPr marL="0" indent="0">
              <a:lnSpc>
                <a:spcPct val="90000"/>
              </a:lnSpc>
              <a:buNone/>
            </a:pPr>
            <a:r>
              <a:rPr lang="en-US" altLang="en-US" sz="2000" dirty="0"/>
              <a:t>   } else {</a:t>
            </a:r>
          </a:p>
          <a:p>
            <a:pPr marL="0" indent="0">
              <a:lnSpc>
                <a:spcPct val="90000"/>
              </a:lnSpc>
              <a:buNone/>
            </a:pPr>
            <a:r>
              <a:rPr lang="en-US" altLang="en-US" sz="2000" dirty="0"/>
              <a:t>       </a:t>
            </a:r>
            <a:r>
              <a:rPr lang="en-US" altLang="en-US" sz="2000" b="1" dirty="0"/>
              <a:t>wait</a:t>
            </a:r>
            <a:r>
              <a:rPr lang="en-US" altLang="en-US" sz="2000" dirty="0"/>
              <a:t>(&amp;status);</a:t>
            </a:r>
          </a:p>
          <a:p>
            <a:pPr marL="0" indent="0">
              <a:lnSpc>
                <a:spcPct val="90000"/>
              </a:lnSpc>
              <a:buNone/>
            </a:pPr>
            <a:r>
              <a:rPr lang="en-US" altLang="en-US" sz="2000" dirty="0"/>
              <a:t>       </a:t>
            </a:r>
            <a:r>
              <a:rPr lang="en-US" altLang="en-US" sz="2000" dirty="0" err="1"/>
              <a:t>printf</a:t>
            </a:r>
            <a:r>
              <a:rPr lang="en-US" altLang="en-US" sz="2000" dirty="0"/>
              <a:t>(“,  bye\n");</a:t>
            </a:r>
          </a:p>
          <a:p>
            <a:pPr marL="0" indent="0">
              <a:lnSpc>
                <a:spcPct val="90000"/>
              </a:lnSpc>
              <a:buNone/>
            </a:pPr>
            <a:r>
              <a:rPr lang="en-US" altLang="en-US" sz="2000" dirty="0"/>
              <a:t>   }</a:t>
            </a:r>
          </a:p>
          <a:p>
            <a:pPr marL="0" indent="0">
              <a:lnSpc>
                <a:spcPct val="90000"/>
              </a:lnSpc>
              <a:buNone/>
            </a:pPr>
            <a:r>
              <a:rPr lang="en-US" altLang="en-US" sz="2000" dirty="0"/>
              <a:t>   exit(0);</a:t>
            </a:r>
          </a:p>
          <a:p>
            <a:pPr marL="0" indent="0">
              <a:lnSpc>
                <a:spcPct val="90000"/>
              </a:lnSpc>
              <a:buNone/>
            </a:pPr>
            <a:r>
              <a:rPr lang="en-US" altLang="en-US" sz="2000" dirty="0"/>
              <a:t>}</a:t>
            </a:r>
          </a:p>
        </p:txBody>
      </p:sp>
      <p:sp>
        <p:nvSpPr>
          <p:cNvPr id="43012" name="TextBox 3"/>
          <p:cNvSpPr txBox="1">
            <a:spLocks noChangeArrowheads="1"/>
          </p:cNvSpPr>
          <p:nvPr/>
        </p:nvSpPr>
        <p:spPr bwMode="auto">
          <a:xfrm>
            <a:off x="3925888" y="2654300"/>
            <a:ext cx="49260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t>What is going on here? Why there are </a:t>
            </a:r>
          </a:p>
          <a:p>
            <a:r>
              <a:rPr lang="en-US" altLang="en-US"/>
              <a:t>two hellos displayed ?</a:t>
            </a:r>
          </a:p>
        </p:txBody>
      </p:sp>
      <p:pic>
        <p:nvPicPr>
          <p:cNvPr id="43013" name="Picture 5"/>
          <p:cNvPicPr>
            <a:picLocks noChangeAspect="1"/>
          </p:cNvPicPr>
          <p:nvPr/>
        </p:nvPicPr>
        <p:blipFill>
          <a:blip r:embed="rId3"/>
          <a:stretch>
            <a:fillRect/>
          </a:stretch>
        </p:blipFill>
        <p:spPr bwMode="auto">
          <a:xfrm>
            <a:off x="3201149" y="1012825"/>
            <a:ext cx="5790451" cy="158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93776" y="3869579"/>
            <a:ext cx="29527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a:xfrm>
            <a:off x="6457950" y="6416675"/>
            <a:ext cx="2057400" cy="365125"/>
          </a:xfrm>
        </p:spPr>
        <p:txBody>
          <a:bodyPr/>
          <a:lstStyle/>
          <a:p>
            <a:pPr>
              <a:defRPr/>
            </a:pPr>
            <a:fld id="{147B7589-DB2F-4407-9F21-8206E52DC899}" type="slidenum">
              <a:rPr lang="en-US" altLang="en-US" smtClean="0"/>
              <a:pPr>
                <a:defRPr/>
              </a:pPr>
              <a:t>9</a:t>
            </a:fld>
            <a:endParaRPr lang="en-US" altLang="en-US" dirty="0"/>
          </a:p>
        </p:txBody>
      </p:sp>
      <p:sp>
        <p:nvSpPr>
          <p:cNvPr id="3" name="TextBox 2">
            <a:extLst>
              <a:ext uri="{FF2B5EF4-FFF2-40B4-BE49-F238E27FC236}">
                <a16:creationId xmlns:a16="http://schemas.microsoft.com/office/drawing/2014/main" id="{2504AF73-C531-4768-AB0A-05BBCD6568B8}"/>
              </a:ext>
            </a:extLst>
          </p:cNvPr>
          <p:cNvSpPr txBox="1"/>
          <p:nvPr/>
        </p:nvSpPr>
        <p:spPr>
          <a:xfrm>
            <a:off x="4038600" y="6050281"/>
            <a:ext cx="1447800" cy="646331"/>
          </a:xfrm>
          <a:prstGeom prst="rect">
            <a:avLst/>
          </a:prstGeom>
          <a:noFill/>
        </p:spPr>
        <p:txBody>
          <a:bodyPr wrap="square" rtlCol="0">
            <a:spAutoFit/>
          </a:bodyPr>
          <a:lstStyle/>
          <a:p>
            <a:r>
              <a:rPr lang="en-US" sz="1800" dirty="0" err="1">
                <a:latin typeface="+mn-lt"/>
              </a:rPr>
              <a:t>TestExit.c</a:t>
            </a:r>
            <a:endParaRPr lang="en-US" sz="1800" dirty="0">
              <a:latin typeface="+mn-lt"/>
            </a:endParaRPr>
          </a:p>
          <a:p>
            <a:r>
              <a:rPr lang="en-US" sz="1800" dirty="0">
                <a:latin typeface="+mn-lt"/>
              </a:rPr>
              <a:t>TestExit2.c</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53163</TotalTime>
  <Words>4628</Words>
  <Application>Microsoft Office PowerPoint</Application>
  <PresentationFormat>On-screen Show (4:3)</PresentationFormat>
  <Paragraphs>749</Paragraphs>
  <Slides>52</Slides>
  <Notes>15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52</vt:i4>
      </vt:variant>
    </vt:vector>
  </HeadingPairs>
  <TitlesOfParts>
    <vt:vector size="66" baseType="lpstr">
      <vt:lpstr>Arial</vt:lpstr>
      <vt:lpstr>Arial Narrow</vt:lpstr>
      <vt:lpstr>Arial Unicode MS</vt:lpstr>
      <vt:lpstr>Calibri</vt:lpstr>
      <vt:lpstr>Calibri Light</vt:lpstr>
      <vt:lpstr>Cambria</vt:lpstr>
      <vt:lpstr>Courier New</vt:lpstr>
      <vt:lpstr>Monotype Sorts</vt:lpstr>
      <vt:lpstr>Tahoma</vt:lpstr>
      <vt:lpstr>Times</vt:lpstr>
      <vt:lpstr>Times New Roman</vt:lpstr>
      <vt:lpstr>Trebuchet MS</vt:lpstr>
      <vt:lpstr>Wingdings</vt:lpstr>
      <vt:lpstr>1_Office Theme</vt:lpstr>
      <vt:lpstr>PowerPoint Presentation</vt:lpstr>
      <vt:lpstr> exec Commands    </vt:lpstr>
      <vt:lpstr>PowerPoint Presentation</vt:lpstr>
      <vt:lpstr>exec System Call Functionality</vt:lpstr>
      <vt:lpstr>Things to remember about exec*: </vt:lpstr>
      <vt:lpstr>fork()     as a diagram – what we ‘ve known</vt:lpstr>
      <vt:lpstr>fork() – Output </vt:lpstr>
      <vt:lpstr>fork() – Who prints what ?</vt:lpstr>
      <vt:lpstr>Example 1</vt:lpstr>
      <vt:lpstr>Example 2</vt:lpstr>
      <vt:lpstr>fork() – parent waits for child ?</vt:lpstr>
      <vt:lpstr>Execute a command via argument passing from argv       </vt:lpstr>
      <vt:lpstr>The output of argv.c</vt:lpstr>
      <vt:lpstr>    Review I/O Redirection </vt:lpstr>
      <vt:lpstr>First, review a program from C7 named sincos</vt:lpstr>
      <vt:lpstr> Example Trigonometric Functions</vt:lpstr>
      <vt:lpstr> Example Trigonometric Functions (1 of 4)</vt:lpstr>
      <vt:lpstr> Example Trigonometric Functions (2 of 4)</vt:lpstr>
      <vt:lpstr> Example Trigonometric Functions (3 of 4)</vt:lpstr>
      <vt:lpstr>Trigonometric Functions (4 of 4)</vt:lpstr>
      <vt:lpstr>   </vt:lpstr>
      <vt:lpstr>Two redirection examples:  </vt:lpstr>
      <vt:lpstr>Redirection of standard output (redir.c)</vt:lpstr>
      <vt:lpstr>Note about the next program</vt:lpstr>
      <vt:lpstr>Constants for  file permission bits</vt:lpstr>
      <vt:lpstr>Code Example - implement ls &gt; x.lis</vt:lpstr>
      <vt:lpstr>User and Group ID </vt:lpstr>
      <vt:lpstr>User and Group ID                (1 of 2)</vt:lpstr>
      <vt:lpstr>User and Group ID                (2 of 2)</vt:lpstr>
      <vt:lpstr>Type of Users in Linux System (optional)</vt:lpstr>
      <vt:lpstr>Recall: Unix file security</vt:lpstr>
      <vt:lpstr>PowerPoint Presentation</vt:lpstr>
      <vt:lpstr>Side Note.</vt:lpstr>
      <vt:lpstr>First Option: Set User ID Bit</vt:lpstr>
      <vt:lpstr>PowerPoint Presentation</vt:lpstr>
      <vt:lpstr>PowerPoint Presentation</vt:lpstr>
      <vt:lpstr>Process Operations and IDs</vt:lpstr>
      <vt:lpstr>Process Operations and IDs           (1 of 2) </vt:lpstr>
      <vt:lpstr>Process Operations and IDs – Example (2 OF 2)        </vt:lpstr>
      <vt:lpstr>Second Option: setuid(uid) system calls  </vt:lpstr>
      <vt:lpstr>System calls: Read IDs    </vt:lpstr>
      <vt:lpstr>System calls: Change UID and GID  </vt:lpstr>
      <vt:lpstr> Difference between:   Real User ID  Effective User ID   Saved User ID </vt:lpstr>
      <vt:lpstr>PowerPoint Presentation</vt:lpstr>
      <vt:lpstr>PowerPoint Presentation</vt:lpstr>
      <vt:lpstr>   Some Applications of fork </vt:lpstr>
      <vt:lpstr>Definitions</vt:lpstr>
      <vt:lpstr>Definition of init</vt:lpstr>
      <vt:lpstr>Definitions</vt:lpstr>
      <vt:lpstr>Unix Start Up Processes Diagram</vt:lpstr>
      <vt:lpstr>Apache Web Server</vt:lpstr>
      <vt:lpstr>PowerPoint Presentation</vt:lpstr>
    </vt:vector>
  </TitlesOfParts>
  <Company>CETS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Trees</dc:title>
  <dc:creator>doan nguyen</dc:creator>
  <cp:lastModifiedBy>Biel, Ruthann</cp:lastModifiedBy>
  <cp:revision>654</cp:revision>
  <cp:lastPrinted>2017-04-12T18:12:55Z</cp:lastPrinted>
  <dcterms:created xsi:type="dcterms:W3CDTF">2002-03-04T21:55:41Z</dcterms:created>
  <dcterms:modified xsi:type="dcterms:W3CDTF">2022-11-10T17:51:11Z</dcterms:modified>
</cp:coreProperties>
</file>