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20" r:id="rId2"/>
    <p:sldId id="323" r:id="rId3"/>
    <p:sldId id="326" r:id="rId4"/>
    <p:sldId id="344" r:id="rId5"/>
    <p:sldId id="347" r:id="rId6"/>
    <p:sldId id="263" r:id="rId7"/>
    <p:sldId id="330" r:id="rId8"/>
    <p:sldId id="259" r:id="rId9"/>
    <p:sldId id="304" r:id="rId10"/>
    <p:sldId id="260" r:id="rId11"/>
    <p:sldId id="305" r:id="rId12"/>
    <p:sldId id="262" r:id="rId13"/>
    <p:sldId id="261" r:id="rId14"/>
    <p:sldId id="265" r:id="rId15"/>
    <p:sldId id="266" r:id="rId16"/>
    <p:sldId id="267" r:id="rId17"/>
    <p:sldId id="325" r:id="rId18"/>
    <p:sldId id="274" r:id="rId19"/>
    <p:sldId id="275" r:id="rId20"/>
    <p:sldId id="276" r:id="rId21"/>
    <p:sldId id="278" r:id="rId22"/>
    <p:sldId id="277" r:id="rId23"/>
    <p:sldId id="317" r:id="rId24"/>
    <p:sldId id="331" r:id="rId25"/>
    <p:sldId id="280" r:id="rId26"/>
    <p:sldId id="332" r:id="rId27"/>
    <p:sldId id="281" r:id="rId28"/>
    <p:sldId id="334" r:id="rId29"/>
    <p:sldId id="313" r:id="rId30"/>
    <p:sldId id="282" r:id="rId31"/>
    <p:sldId id="284" r:id="rId32"/>
    <p:sldId id="307" r:id="rId33"/>
    <p:sldId id="308" r:id="rId34"/>
    <p:sldId id="283" r:id="rId35"/>
    <p:sldId id="286" r:id="rId36"/>
    <p:sldId id="287" r:id="rId37"/>
    <p:sldId id="288" r:id="rId38"/>
    <p:sldId id="309" r:id="rId39"/>
    <p:sldId id="314" r:id="rId40"/>
    <p:sldId id="328" r:id="rId41"/>
    <p:sldId id="290" r:id="rId42"/>
    <p:sldId id="291" r:id="rId43"/>
    <p:sldId id="306" r:id="rId44"/>
    <p:sldId id="292" r:id="rId45"/>
    <p:sldId id="293" r:id="rId46"/>
    <p:sldId id="294" r:id="rId47"/>
    <p:sldId id="299" r:id="rId48"/>
    <p:sldId id="295" r:id="rId49"/>
    <p:sldId id="296" r:id="rId50"/>
    <p:sldId id="346" r:id="rId51"/>
    <p:sldId id="300" r:id="rId52"/>
    <p:sldId id="297" r:id="rId53"/>
    <p:sldId id="298" r:id="rId54"/>
    <p:sldId id="345" r:id="rId55"/>
    <p:sldId id="301" r:id="rId56"/>
    <p:sldId id="302" r:id="rId57"/>
    <p:sldId id="348" r:id="rId58"/>
    <p:sldId id="318" r:id="rId59"/>
    <p:sldId id="303" r:id="rId60"/>
    <p:sldId id="312" r:id="rId61"/>
    <p:sldId id="335" r:id="rId62"/>
    <p:sldId id="336" r:id="rId63"/>
    <p:sldId id="340" r:id="rId64"/>
    <p:sldId id="341" r:id="rId65"/>
    <p:sldId id="342" r:id="rId66"/>
    <p:sldId id="343" r:id="rId67"/>
    <p:sldId id="457" r:id="rId68"/>
    <p:sldId id="453" r:id="rId69"/>
    <p:sldId id="454" r:id="rId70"/>
    <p:sldId id="455" r:id="rId71"/>
    <p:sldId id="456" r:id="rId72"/>
    <p:sldId id="333" r:id="rId73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5732" autoAdjust="0"/>
  </p:normalViewPr>
  <p:slideViewPr>
    <p:cSldViewPr>
      <p:cViewPr varScale="1">
        <p:scale>
          <a:sx n="80" d="100"/>
          <a:sy n="80" d="100"/>
        </p:scale>
        <p:origin x="15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3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3B0BD2-D382-4912-A723-74FD2064A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3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9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StaticDemo.c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359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Page 115-6    more to add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DB63E8-453C-4C35-9E32-460C20A53A43}" type="slidenum">
              <a:rPr lang="en-US" altLang="en-US" sz="1300">
                <a:latin typeface="Trebuchet MS" panose="020B0603020202020204" pitchFamily="34" charset="0"/>
              </a:rPr>
              <a:pPr/>
              <a:t>68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1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C06C3A-DB47-43E8-8E1C-0A902BE67779}" type="slidenum">
              <a:rPr lang="en-US" altLang="en-US" sz="1300">
                <a:latin typeface="Trebuchet MS" panose="020B0603020202020204" pitchFamily="34" charset="0"/>
              </a:rPr>
              <a:pPr/>
              <a:t>69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19CFF6D-8CAA-46EB-A6F6-56330EDDED05}" type="slidenum">
              <a:rPr lang="en-US" altLang="en-US" sz="1300">
                <a:latin typeface="Trebuchet MS" panose="020B0603020202020204" pitchFamily="34" charset="0"/>
              </a:rPr>
              <a:pPr/>
              <a:t>70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9AF22C-4A79-4889-9ECB-0BFA10CC1D2E}" type="slidenum">
              <a:rPr lang="en-US" altLang="en-US" sz="1300">
                <a:latin typeface="Trebuchet MS" panose="020B0603020202020204" pitchFamily="34" charset="0"/>
              </a:rPr>
              <a:pPr/>
              <a:t>71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310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8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85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36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6A3B0-FBF4-4E01-B81A-3845F5DCC51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next slide shows the first </a:t>
            </a:r>
            <a:r>
              <a:rPr lang="en-US" altLang="en-US" dirty="0" err="1"/>
              <a:t>printf</a:t>
            </a: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ClassExamples</a:t>
            </a:r>
            <a:r>
              <a:rPr lang="en-US" dirty="0"/>
              <a:t>/Functions1.c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3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ClassExamples</a:t>
            </a:r>
            <a:r>
              <a:rPr lang="en-US" dirty="0"/>
              <a:t>/Functions2.c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1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ClassExamples</a:t>
            </a:r>
            <a:r>
              <a:rPr lang="en-US" dirty="0"/>
              <a:t>/functions4.c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0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52475"/>
            <a:ext cx="4948237" cy="3713163"/>
          </a:xfrm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1" y="4702207"/>
            <a:ext cx="5332413" cy="445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8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6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7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152400" y="95065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hangingPunct="0"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9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3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6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2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Translation_unit_(programming)" TargetMode="External"/><Relationship Id="rId4" Type="http://schemas.openxmlformats.org/officeDocument/2006/relationships/hyperlink" Target="https://en.wikipedia.org/wiki/C%2B%2B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C-6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4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D9C5-CA2A-437D-849F-8922D409F4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543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/*---------------------------------------------------------*/</a:t>
            </a:r>
          </a:p>
          <a:p>
            <a:r>
              <a:rPr lang="en-US" altLang="en-US" sz="2800" dirty="0">
                <a:latin typeface="+mn-lt"/>
              </a:rPr>
              <a:t>void function1 (void)</a:t>
            </a:r>
          </a:p>
          <a:p>
            <a:r>
              <a:rPr lang="en-US" altLang="en-US" sz="2800" dirty="0">
                <a:latin typeface="+mn-lt"/>
              </a:rPr>
              <a:t>{</a:t>
            </a:r>
          </a:p>
          <a:p>
            <a:r>
              <a:rPr lang="en-US" altLang="en-US" sz="2800" dirty="0">
                <a:latin typeface="+mn-lt"/>
              </a:rPr>
              <a:t>    printf(“function 1 is a void function that does”</a:t>
            </a:r>
          </a:p>
          <a:p>
            <a:r>
              <a:rPr lang="en-US" altLang="en-US" sz="2800" dirty="0">
                <a:latin typeface="+mn-lt"/>
              </a:rPr>
              <a:t>             ” not receive values from main. \n\n”);</a:t>
            </a:r>
          </a:p>
          <a:p>
            <a:r>
              <a:rPr lang="en-US" altLang="en-US" sz="2800" dirty="0">
                <a:latin typeface="+mn-lt"/>
              </a:rPr>
              <a:t>    return;</a:t>
            </a:r>
          </a:p>
          <a:p>
            <a:r>
              <a:rPr lang="en-US" altLang="en-US" sz="2800" dirty="0">
                <a:latin typeface="+mn-lt"/>
              </a:rPr>
              <a:t>}</a:t>
            </a:r>
          </a:p>
          <a:p>
            <a:r>
              <a:rPr lang="en-US" altLang="en-US" sz="2800" dirty="0">
                <a:latin typeface="+mn-lt"/>
              </a:rPr>
              <a:t>/*---------------------------------------------------------*/</a:t>
            </a: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3C1D-555C-4602-A08D-3320BACBEB0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679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Output after we finish with </a:t>
            </a:r>
            <a:r>
              <a:rPr lang="en-US" altLang="en-US" sz="3200" b="1" u="sng" dirty="0">
                <a:latin typeface="+mn-lt"/>
              </a:rPr>
              <a:t>function 1</a:t>
            </a:r>
            <a:r>
              <a:rPr lang="en-US" altLang="en-US" sz="3200" u="sng" dirty="0">
                <a:latin typeface="+mn-lt"/>
              </a:rPr>
              <a:t>: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The value of m in main is m = 15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i="1" dirty="0">
                <a:latin typeface="+mn-lt"/>
              </a:rPr>
              <a:t>function 1 </a:t>
            </a:r>
            <a:r>
              <a:rPr lang="en-US" altLang="en-US" sz="3200" dirty="0">
                <a:latin typeface="+mn-lt"/>
              </a:rPr>
              <a:t>is a void function that does not receive </a:t>
            </a:r>
          </a:p>
          <a:p>
            <a:r>
              <a:rPr lang="en-US" altLang="en-US" sz="3200" dirty="0">
                <a:latin typeface="+mn-lt"/>
              </a:rPr>
              <a:t>values from main.</a:t>
            </a:r>
          </a:p>
          <a:p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1878-C35D-42A3-9DE4-7FEDDEEE529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8305800" cy="73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void function2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n, double x)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k, m;</a:t>
            </a:r>
          </a:p>
          <a:p>
            <a:r>
              <a:rPr lang="en-US" altLang="en-US" sz="2400" dirty="0">
                <a:latin typeface="+mn-lt"/>
              </a:rPr>
              <a:t>    double z;</a:t>
            </a:r>
          </a:p>
          <a:p>
            <a:r>
              <a:rPr lang="en-US" altLang="en-US" sz="2400" dirty="0">
                <a:latin typeface="+mn-lt"/>
              </a:rPr>
              <a:t>    k = 2 * n + 2;</a:t>
            </a:r>
          </a:p>
          <a:p>
            <a:r>
              <a:rPr lang="en-US" altLang="en-US" sz="2400" dirty="0">
                <a:latin typeface="+mn-lt"/>
              </a:rPr>
              <a:t>    m = 5 * n + 37;</a:t>
            </a:r>
          </a:p>
          <a:p>
            <a:r>
              <a:rPr lang="en-US" altLang="en-US" sz="2400" dirty="0">
                <a:latin typeface="+mn-lt"/>
              </a:rPr>
              <a:t>    z = 4.0 * x – 58.4;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printf(“function2 is a void function that does receive \n”</a:t>
            </a:r>
          </a:p>
          <a:p>
            <a:r>
              <a:rPr lang="en-US" altLang="en-US" sz="2400" dirty="0">
                <a:latin typeface="+mn-lt"/>
              </a:rPr>
              <a:t> 	“values from main.  The values received from main are:  “</a:t>
            </a:r>
          </a:p>
          <a:p>
            <a:r>
              <a:rPr lang="en-US" altLang="en-US" sz="2400" dirty="0">
                <a:latin typeface="+mn-lt"/>
              </a:rPr>
              <a:t>	“\t n = %d \n\t x = %lf \n\n”, n, x);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printf(“function2 creates three new variables, k, m, and z \n”</a:t>
            </a:r>
          </a:p>
          <a:p>
            <a:r>
              <a:rPr lang="en-US" altLang="en-US" sz="2400" dirty="0">
                <a:latin typeface="+mn-lt"/>
              </a:rPr>
              <a:t>	“These variables have the values : \n”</a:t>
            </a:r>
          </a:p>
          <a:p>
            <a:r>
              <a:rPr lang="en-US" altLang="en-US" sz="2400" dirty="0">
                <a:latin typeface="+mn-lt"/>
              </a:rPr>
              <a:t>	“\t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= %d \n\t m = %d \n\t z = %lf \n\n”, k, m, z);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return;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  <a:p>
            <a:r>
              <a:rPr lang="en-US" altLang="en-US" dirty="0">
                <a:latin typeface="+mn-lt"/>
              </a:rPr>
              <a:t>/*-------------------------------------------------------------------*/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59E5-1FF3-4820-AAD6-B4C1D7159A2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3401" y="228600"/>
            <a:ext cx="86106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u="sng" dirty="0">
                <a:latin typeface="+mn-lt"/>
              </a:rPr>
              <a:t>Output – FINAL – after </a:t>
            </a:r>
            <a:r>
              <a:rPr lang="en-US" altLang="en-US" sz="2400" b="1" u="sng" dirty="0">
                <a:latin typeface="+mn-lt"/>
              </a:rPr>
              <a:t>function 2</a:t>
            </a:r>
            <a:r>
              <a:rPr lang="en-US" altLang="en-US" sz="2400" u="sng" dirty="0">
                <a:latin typeface="+mn-lt"/>
              </a:rPr>
              <a:t>: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value of m in main is m = 15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 1 is a void function that does not receive values from main.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function2 is a void function that does receive</a:t>
            </a:r>
          </a:p>
          <a:p>
            <a:r>
              <a:rPr lang="en-US" altLang="en-US" sz="2400" dirty="0">
                <a:latin typeface="+mn-lt"/>
              </a:rPr>
              <a:t>values from main.  The values received from main are:</a:t>
            </a:r>
          </a:p>
          <a:p>
            <a:r>
              <a:rPr lang="en-US" altLang="en-US" sz="2400" dirty="0">
                <a:latin typeface="+mn-lt"/>
              </a:rPr>
              <a:t>         n = 15</a:t>
            </a:r>
          </a:p>
          <a:p>
            <a:r>
              <a:rPr lang="en-US" altLang="en-US" sz="2400" dirty="0">
                <a:latin typeface="+mn-lt"/>
              </a:rPr>
              <a:t>         x = 308.240000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function2 creates three new variables, k, m, and z</a:t>
            </a:r>
          </a:p>
          <a:p>
            <a:r>
              <a:rPr lang="en-US" altLang="en-US" sz="2400" dirty="0">
                <a:latin typeface="+mn-lt"/>
              </a:rPr>
              <a:t>These variables have the values:</a:t>
            </a:r>
          </a:p>
          <a:p>
            <a:r>
              <a:rPr lang="en-US" altLang="en-US" sz="2400" dirty="0">
                <a:latin typeface="+mn-lt"/>
              </a:rPr>
              <a:t>         k = 32</a:t>
            </a:r>
          </a:p>
          <a:p>
            <a:r>
              <a:rPr lang="en-US" altLang="en-US" sz="2400" dirty="0">
                <a:latin typeface="+mn-lt"/>
              </a:rPr>
              <a:t>         m = 112</a:t>
            </a:r>
          </a:p>
          <a:p>
            <a:r>
              <a:rPr lang="en-US" altLang="en-US" sz="2400" dirty="0">
                <a:latin typeface="+mn-lt"/>
              </a:rPr>
              <a:t>         z = 1174.560000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value of m in main is still m =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E074-779D-4DFF-B7CB-28072DF655E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85574" y="168590"/>
            <a:ext cx="7320225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n-lt"/>
              </a:rPr>
              <a:t>General Form of Functions: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Functions that </a:t>
            </a:r>
            <a:r>
              <a:rPr lang="en-US" altLang="en-US" sz="2400" i="1" u="sng" dirty="0">
                <a:latin typeface="+mn-lt"/>
              </a:rPr>
              <a:t>don’t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return a value: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function_name</a:t>
            </a:r>
            <a:r>
              <a:rPr lang="en-US" altLang="en-US" sz="2400" dirty="0">
                <a:latin typeface="+mn-lt"/>
              </a:rPr>
              <a:t> (parameter declarations) {</a:t>
            </a:r>
          </a:p>
          <a:p>
            <a:r>
              <a:rPr lang="en-US" altLang="en-US" sz="2400" dirty="0">
                <a:latin typeface="+mn-lt"/>
              </a:rPr>
              <a:t>	    declarations;</a:t>
            </a:r>
          </a:p>
          <a:p>
            <a:r>
              <a:rPr lang="en-US" altLang="en-US" sz="2400" dirty="0">
                <a:latin typeface="+mn-lt"/>
              </a:rPr>
              <a:t>	    statements;</a:t>
            </a:r>
          </a:p>
          <a:p>
            <a:r>
              <a:rPr lang="en-US" altLang="en-US" sz="2400" dirty="0">
                <a:latin typeface="+mn-lt"/>
              </a:rPr>
              <a:t>	    return;</a:t>
            </a:r>
          </a:p>
          <a:p>
            <a:r>
              <a:rPr lang="en-US" altLang="en-US" sz="2400" dirty="0">
                <a:latin typeface="+mn-lt"/>
              </a:rPr>
              <a:t>	}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i="1" u="sng" dirty="0">
                <a:latin typeface="+mn-lt"/>
              </a:rPr>
              <a:t>Function Example</a:t>
            </a:r>
            <a:r>
              <a:rPr lang="en-US" altLang="en-US" sz="2400" dirty="0">
                <a:latin typeface="+mn-lt"/>
              </a:rPr>
              <a:t>:  </a:t>
            </a:r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</a:t>
            </a:r>
          </a:p>
          <a:p>
            <a:endParaRPr lang="en-US" altLang="en-US" sz="1600" dirty="0">
              <a:latin typeface="+mn-lt"/>
            </a:endParaRP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prototype for this sort of function: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void </a:t>
            </a:r>
            <a:r>
              <a:rPr lang="en-US" altLang="en-US" sz="2400" dirty="0" err="1">
                <a:latin typeface="+mn-lt"/>
              </a:rPr>
              <a:t>function_name</a:t>
            </a:r>
            <a:r>
              <a:rPr lang="en-US" altLang="en-US" sz="2400" dirty="0">
                <a:latin typeface="+mn-lt"/>
              </a:rPr>
              <a:t> (parameter declarations);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1600" b="1" dirty="0">
              <a:latin typeface="+mn-lt"/>
            </a:endParaRPr>
          </a:p>
          <a:p>
            <a:r>
              <a:rPr lang="en-US" altLang="en-US" sz="2400" i="1" u="sng" dirty="0">
                <a:latin typeface="+mn-lt"/>
              </a:rPr>
              <a:t>Prototype Example</a:t>
            </a:r>
            <a:r>
              <a:rPr lang="en-US" altLang="en-US" sz="2400" i="1" dirty="0">
                <a:latin typeface="+mn-lt"/>
              </a:rPr>
              <a:t>:  </a:t>
            </a:r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x); </a:t>
            </a:r>
          </a:p>
          <a:p>
            <a:endParaRPr lang="en-US" altLang="en-US" sz="2000" b="1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26D434-AD14-473A-B7CA-EA2CA6ED01C9}"/>
              </a:ext>
            </a:extLst>
          </p:cNvPr>
          <p:cNvCxnSpPr/>
          <p:nvPr/>
        </p:nvCxnSpPr>
        <p:spPr>
          <a:xfrm flipV="1">
            <a:off x="1064287" y="5715000"/>
            <a:ext cx="7015426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ECF-AE05-4BEF-AD93-4E3B22DF2AF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18561" y="152400"/>
            <a:ext cx="8001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+mn-lt"/>
              </a:rPr>
              <a:t>General Form of Functions: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Functions that return </a:t>
            </a:r>
            <a:r>
              <a:rPr lang="en-US" altLang="en-US" sz="2400" i="1" u="sng" dirty="0">
                <a:latin typeface="+mn-lt"/>
              </a:rPr>
              <a:t>one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value </a:t>
            </a:r>
            <a:r>
              <a:rPr lang="en-US" altLang="en-US" sz="2400" u="sng" dirty="0">
                <a:latin typeface="+mn-lt"/>
              </a:rPr>
              <a:t>&amp; </a:t>
            </a:r>
            <a:r>
              <a:rPr lang="en-US" altLang="en-US" sz="2400" i="1" u="sng" dirty="0">
                <a:latin typeface="+mn-lt"/>
              </a:rPr>
              <a:t>only one</a:t>
            </a:r>
            <a:r>
              <a:rPr lang="en-US" altLang="en-US" sz="2400" i="1" dirty="0">
                <a:latin typeface="+mn-lt"/>
              </a:rPr>
              <a:t> value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 err="1">
                <a:latin typeface="+mn-lt"/>
              </a:rPr>
              <a:t>return_type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function_name</a:t>
            </a:r>
            <a:r>
              <a:rPr lang="en-US" altLang="en-US" sz="2400" b="1" dirty="0">
                <a:latin typeface="+mn-lt"/>
              </a:rPr>
              <a:t> (parameter declarations) </a:t>
            </a:r>
          </a:p>
          <a:p>
            <a:r>
              <a:rPr lang="en-US" altLang="en-US" sz="2400" b="1" dirty="0">
                <a:latin typeface="+mn-lt"/>
              </a:rPr>
              <a:t>{</a:t>
            </a:r>
          </a:p>
          <a:p>
            <a:r>
              <a:rPr lang="en-US" altLang="en-US" sz="2400" b="1" dirty="0">
                <a:latin typeface="+mn-lt"/>
              </a:rPr>
              <a:t>       declarations;</a:t>
            </a:r>
          </a:p>
          <a:p>
            <a:r>
              <a:rPr lang="en-US" altLang="en-US" sz="2400" b="1" dirty="0">
                <a:latin typeface="+mn-lt"/>
              </a:rPr>
              <a:t>       statements;</a:t>
            </a:r>
          </a:p>
          <a:p>
            <a:r>
              <a:rPr lang="en-US" altLang="en-US" sz="2400" b="1" dirty="0">
                <a:latin typeface="+mn-lt"/>
              </a:rPr>
              <a:t>       return expression;</a:t>
            </a:r>
          </a:p>
          <a:p>
            <a:r>
              <a:rPr lang="en-US" altLang="en-US" sz="2400" b="1" dirty="0">
                <a:latin typeface="+mn-lt"/>
              </a:rPr>
              <a:t>}</a:t>
            </a:r>
          </a:p>
          <a:p>
            <a:r>
              <a:rPr lang="en-US" altLang="en-US" sz="2400" i="1" dirty="0">
                <a:latin typeface="+mn-lt"/>
              </a:rPr>
              <a:t>Function Example: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reverse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num</a:t>
            </a:r>
            <a:r>
              <a:rPr lang="en-US" altLang="en-US" sz="2400" b="1" dirty="0">
                <a:latin typeface="+mn-lt"/>
              </a:rPr>
              <a:t>)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prototype for this sort of function: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return_type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function_name</a:t>
            </a:r>
            <a:r>
              <a:rPr lang="en-US" altLang="en-US" sz="2400" b="1" dirty="0">
                <a:latin typeface="+mn-lt"/>
              </a:rPr>
              <a:t> (parameter declarations);</a:t>
            </a:r>
          </a:p>
          <a:p>
            <a:endParaRPr lang="en-US" altLang="en-US" b="1" dirty="0">
              <a:latin typeface="+mn-lt"/>
            </a:endParaRPr>
          </a:p>
          <a:p>
            <a:r>
              <a:rPr lang="en-US" altLang="en-US" sz="2400" i="1" dirty="0">
                <a:latin typeface="+mn-lt"/>
              </a:rPr>
              <a:t>Prototype</a:t>
            </a:r>
            <a:r>
              <a:rPr lang="en-US" altLang="en-US" sz="2000" i="1" dirty="0">
                <a:latin typeface="+mn-lt"/>
              </a:rPr>
              <a:t> </a:t>
            </a:r>
            <a:r>
              <a:rPr lang="en-US" altLang="en-US" sz="2400" i="1" dirty="0">
                <a:latin typeface="+mn-lt"/>
              </a:rPr>
              <a:t>Example: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reverse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num</a:t>
            </a:r>
            <a:r>
              <a:rPr lang="en-US" altLang="en-US" sz="2400" b="1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0719F-7030-47D2-B9CA-F8F517F2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1" y="4343400"/>
            <a:ext cx="7035394" cy="109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CCD-E6D9-4290-9B2B-BAFEE9B1B16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64640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+mn-lt"/>
              </a:rPr>
              <a:t>I use a </a:t>
            </a:r>
            <a:r>
              <a:rPr lang="en-US" altLang="en-US" sz="2800" b="1" u="sng" dirty="0">
                <a:latin typeface="+mn-lt"/>
              </a:rPr>
              <a:t>return</a:t>
            </a:r>
            <a:r>
              <a:rPr lang="en-US" altLang="en-US" sz="2800" dirty="0">
                <a:latin typeface="+mn-lt"/>
              </a:rPr>
              <a:t> in every function that I write;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 think it is good engineering practice.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altLang="en-US" u="sng" dirty="0"/>
              <a:t>Call-by-value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97" y="1477962"/>
            <a:ext cx="7886700" cy="47704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/>
              <a:t>On passing a value to a function, </a:t>
            </a:r>
          </a:p>
          <a:p>
            <a:pPr marL="0" indent="0">
              <a:buNone/>
            </a:pPr>
            <a:r>
              <a:rPr lang="en-US" altLang="en-US" dirty="0"/>
              <a:t>the actual value stored in memory is passed to the </a:t>
            </a:r>
          </a:p>
          <a:p>
            <a:pPr marL="0" indent="0">
              <a:buNone/>
            </a:pPr>
            <a:r>
              <a:rPr lang="en-US" altLang="en-US" dirty="0"/>
              <a:t>sub-function, </a:t>
            </a:r>
          </a:p>
          <a:p>
            <a:pPr marL="0" indent="0">
              <a:buNone/>
            </a:pPr>
            <a:r>
              <a:rPr lang="en-US" altLang="en-US" dirty="0"/>
              <a:t>not its memory location.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In other words,</a:t>
            </a:r>
          </a:p>
          <a:p>
            <a:pPr marL="0" indent="0">
              <a:buNone/>
            </a:pPr>
            <a:r>
              <a:rPr lang="en-US" altLang="en-US" u="sng" dirty="0"/>
              <a:t>main</a:t>
            </a:r>
            <a:r>
              <a:rPr lang="en-US" altLang="en-US" dirty="0"/>
              <a:t> keeps the original copy.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u="sng" dirty="0"/>
              <a:t>sub-function </a:t>
            </a:r>
            <a:r>
              <a:rPr lang="en-US" altLang="en-US" dirty="0"/>
              <a:t>gets a copy.  </a:t>
            </a:r>
          </a:p>
          <a:p>
            <a:pPr marL="0" indent="0">
              <a:buNone/>
            </a:pPr>
            <a:r>
              <a:rPr lang="en-US" altLang="en-US" dirty="0"/>
              <a:t>If the sub-function alters its copy, </a:t>
            </a:r>
          </a:p>
          <a:p>
            <a:pPr marL="0" indent="0">
              <a:buNone/>
            </a:pPr>
            <a:r>
              <a:rPr lang="en-US" altLang="en-US" dirty="0"/>
              <a:t>it does not change the original copy/value in main.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7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B33-044E-4634-9DB5-5BD73FBF892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152400"/>
            <a:ext cx="8153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/*--------------------------------------------Functions2.c---------------*/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m = 12;</a:t>
            </a:r>
            <a:r>
              <a:rPr lang="en-US" altLang="en-US" sz="2400" dirty="0">
                <a:latin typeface="+mn-lt"/>
              </a:rPr>
              <a:t>	    /* </a:t>
            </a:r>
            <a:r>
              <a:rPr lang="en-US" altLang="en-US" sz="2400" b="1" dirty="0">
                <a:latin typeface="+mn-lt"/>
              </a:rPr>
              <a:t>file scope variable (global) </a:t>
            </a:r>
            <a:r>
              <a:rPr lang="en-US" altLang="en-US" sz="2400" dirty="0">
                <a:latin typeface="+mn-lt"/>
              </a:rPr>
              <a:t>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function1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b,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d);   /*function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 = 30;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e, f, g, h,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e = 1;</a:t>
            </a:r>
          </a:p>
          <a:p>
            <a:r>
              <a:rPr lang="en-US" altLang="en-US" sz="2400" dirty="0">
                <a:latin typeface="+mn-lt"/>
              </a:rPr>
              <a:t>    f = 2;</a:t>
            </a:r>
          </a:p>
          <a:p>
            <a:r>
              <a:rPr lang="en-US" altLang="en-US" sz="2400" dirty="0">
                <a:latin typeface="+mn-lt"/>
              </a:rPr>
              <a:t>    g = 3;</a:t>
            </a:r>
          </a:p>
          <a:p>
            <a:r>
              <a:rPr lang="en-US" altLang="en-US" sz="2400" dirty="0">
                <a:latin typeface="+mn-lt"/>
              </a:rPr>
              <a:t>    h = 4;</a:t>
            </a:r>
          </a:p>
          <a:p>
            <a:r>
              <a:rPr lang="en-US" altLang="en-US" sz="2400" dirty="0">
                <a:latin typeface="+mn-lt"/>
              </a:rPr>
              <a:t>    printf(“\n\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(before call to function 1): \n”</a:t>
            </a:r>
          </a:p>
          <a:p>
            <a:r>
              <a:rPr lang="en-US" altLang="en-US" sz="2400" dirty="0">
                <a:latin typeface="+mn-lt"/>
              </a:rPr>
              <a:t>        “  m = %d\n  </a:t>
            </a:r>
            <a:r>
              <a:rPr lang="en-US" altLang="en-US" sz="24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%d\n  e = %d\n\n”, m, n, e);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B2D-2F36-4052-AB1B-B407CA7EE08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0" y="765175"/>
            <a:ext cx="653230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Let’s stop and see the output of that printf: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In main (before the call to function1):</a:t>
            </a:r>
          </a:p>
          <a:p>
            <a:r>
              <a:rPr lang="en-US" altLang="en-US" sz="2400" b="1" dirty="0">
                <a:latin typeface="+mn-lt"/>
              </a:rPr>
              <a:t>  m = 12</a:t>
            </a:r>
          </a:p>
          <a:p>
            <a:r>
              <a:rPr lang="en-US" altLang="en-US" sz="2400" b="1" dirty="0">
                <a:latin typeface="+mn-lt"/>
              </a:rPr>
              <a:t>  n = 30</a:t>
            </a:r>
          </a:p>
          <a:p>
            <a:r>
              <a:rPr lang="en-US" altLang="en-US" sz="2400" b="1" dirty="0">
                <a:latin typeface="+mn-lt"/>
              </a:rPr>
              <a:t>  e = 1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and now on with the code, repeating that printf to </a:t>
            </a:r>
          </a:p>
          <a:p>
            <a:r>
              <a:rPr lang="en-US" altLang="en-US" sz="2400" dirty="0">
                <a:latin typeface="+mn-lt"/>
              </a:rPr>
              <a:t>put us in context…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Library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They come with the system.  </a:t>
            </a:r>
          </a:p>
          <a:p>
            <a:r>
              <a:rPr lang="en-US" altLang="en-US" dirty="0"/>
              <a:t>We have already used some of them.</a:t>
            </a:r>
          </a:p>
          <a:p>
            <a:endParaRPr lang="en-US" altLang="en-US" dirty="0"/>
          </a:p>
          <a:p>
            <a:r>
              <a:rPr lang="en-US" altLang="en-US" dirty="0"/>
              <a:t>Examples:  	</a:t>
            </a:r>
          </a:p>
          <a:p>
            <a:r>
              <a:rPr lang="en-US" altLang="en-US" dirty="0"/>
              <a:t>		x = </a:t>
            </a:r>
            <a:r>
              <a:rPr lang="en-US" altLang="en-US" b="1" dirty="0" err="1"/>
              <a:t>sqrt</a:t>
            </a:r>
            <a:r>
              <a:rPr lang="en-US" altLang="en-US" dirty="0"/>
              <a:t> (y);</a:t>
            </a:r>
          </a:p>
          <a:p>
            <a:endParaRPr lang="en-US" altLang="en-US" sz="2600" dirty="0"/>
          </a:p>
          <a:p>
            <a:r>
              <a:rPr lang="en-US" altLang="en-US" dirty="0"/>
              <a:t>		w = </a:t>
            </a:r>
            <a:r>
              <a:rPr lang="en-US" altLang="en-US" b="1" dirty="0"/>
              <a:t>pow</a:t>
            </a:r>
            <a:r>
              <a:rPr lang="en-US" altLang="en-US" dirty="0"/>
              <a:t>(x,3);</a:t>
            </a:r>
          </a:p>
          <a:p>
            <a:endParaRPr lang="en-US" altLang="en-US" sz="2200" dirty="0"/>
          </a:p>
          <a:p>
            <a:r>
              <a:rPr lang="en-US" altLang="en-US" dirty="0"/>
              <a:t>		Sine = </a:t>
            </a:r>
            <a:r>
              <a:rPr lang="en-US" altLang="en-US" b="1" dirty="0"/>
              <a:t>sin</a:t>
            </a:r>
            <a:r>
              <a:rPr lang="en-US" altLang="en-US" dirty="0"/>
              <a:t>(start);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A68D-B1F9-42BC-BB64-F074110C8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1" y="838200"/>
            <a:ext cx="7924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printf(“\n\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(before call to function 1): \n”</a:t>
            </a:r>
          </a:p>
          <a:p>
            <a:r>
              <a:rPr lang="en-US" altLang="en-US" sz="2400" dirty="0">
                <a:latin typeface="+mn-lt"/>
              </a:rPr>
              <a:t>             “  m = %d\n  </a:t>
            </a:r>
            <a:r>
              <a:rPr lang="en-US" altLang="en-US" sz="24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%d\n  e = %d\n\n”, m, n, e);   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function1(e, f, g, h);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printf(“After returning to main:  \n”);</a:t>
            </a:r>
          </a:p>
          <a:p>
            <a:r>
              <a:rPr lang="en-US" altLang="en-US" sz="2400" dirty="0">
                <a:latin typeface="+mn-lt"/>
              </a:rPr>
              <a:t>    printf(“  n = %d \n  m = %d \n  e = %d \n  I = %d\n\n”, </a:t>
            </a:r>
          </a:p>
          <a:p>
            <a:r>
              <a:rPr lang="en-US" altLang="en-US" sz="2400" dirty="0">
                <a:latin typeface="+mn-lt"/>
              </a:rPr>
              <a:t>             n, m, e,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/*-----end of main -------------------------------------------------------*/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D4E8-524D-42CE-8C0F-A4D56728CD0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53156" y="179249"/>
            <a:ext cx="7347844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function1 (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a,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b,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c,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d)</a:t>
            </a:r>
          </a:p>
          <a:p>
            <a:r>
              <a:rPr lang="en-US" altLang="en-US" dirty="0">
                <a:latin typeface="+mn-lt"/>
              </a:rPr>
              <a:t>{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n = 400;   </a:t>
            </a:r>
          </a:p>
          <a:p>
            <a:r>
              <a:rPr lang="en-US" altLang="en-US" sz="2100" dirty="0">
                <a:latin typeface="+mn-lt"/>
              </a:rPr>
              <a:t>    printf(“In function1: \n  </a:t>
            </a:r>
            <a:r>
              <a:rPr lang="en-US" altLang="en-US" sz="2100" dirty="0" err="1">
                <a:latin typeface="+mn-lt"/>
              </a:rPr>
              <a:t>n</a:t>
            </a:r>
            <a:r>
              <a:rPr lang="en-US" altLang="en-US" sz="2100" dirty="0">
                <a:latin typeface="+mn-lt"/>
              </a:rPr>
              <a:t> = %d \n  m = %d  </a:t>
            </a:r>
            <a:r>
              <a:rPr lang="en-US" altLang="en-US" sz="2100" dirty="0" err="1">
                <a:latin typeface="+mn-lt"/>
              </a:rPr>
              <a:t>intially</a:t>
            </a:r>
            <a:r>
              <a:rPr lang="en-US" altLang="en-US" sz="2100" dirty="0">
                <a:latin typeface="+mn-lt"/>
              </a:rPr>
              <a:t> \n”</a:t>
            </a:r>
          </a:p>
          <a:p>
            <a:r>
              <a:rPr lang="en-US" altLang="en-US" sz="2100" dirty="0">
                <a:latin typeface="+mn-lt"/>
              </a:rPr>
              <a:t>             “  a = %d initially \n\n”, n, m, a);</a:t>
            </a:r>
          </a:p>
          <a:p>
            <a:r>
              <a:rPr lang="en-US" altLang="en-US" sz="2100" dirty="0">
                <a:latin typeface="+mn-lt"/>
              </a:rPr>
              <a:t>    m = 999;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    if (a &gt;= 1)   {</a:t>
            </a:r>
          </a:p>
          <a:p>
            <a:r>
              <a:rPr lang="en-US" altLang="en-US" sz="2100" dirty="0">
                <a:latin typeface="+mn-lt"/>
              </a:rPr>
              <a:t>        a += b + m + n;</a:t>
            </a:r>
          </a:p>
          <a:p>
            <a:r>
              <a:rPr lang="en-US" altLang="en-US" sz="2100" dirty="0">
                <a:latin typeface="+mn-lt"/>
              </a:rPr>
              <a:t>        printf(“   m = %d after being modified \n”</a:t>
            </a:r>
          </a:p>
          <a:p>
            <a:r>
              <a:rPr lang="en-US" altLang="en-US" sz="2100" dirty="0">
                <a:latin typeface="+mn-lt"/>
              </a:rPr>
              <a:t>                 “  a = %d after being modified \n\n”, m, a);</a:t>
            </a:r>
          </a:p>
          <a:p>
            <a:r>
              <a:rPr lang="en-US" altLang="en-US" sz="2100" dirty="0">
                <a:latin typeface="+mn-lt"/>
              </a:rPr>
              <a:t>        return a;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100" dirty="0">
                <a:latin typeface="+mn-lt"/>
              </a:rPr>
              <a:t>else   {</a:t>
            </a:r>
          </a:p>
          <a:p>
            <a:r>
              <a:rPr lang="en-US" altLang="en-US" sz="2100" dirty="0">
                <a:latin typeface="+mn-lt"/>
              </a:rPr>
              <a:t>        c += d + m + n;</a:t>
            </a:r>
          </a:p>
          <a:p>
            <a:r>
              <a:rPr lang="en-US" altLang="en-US" sz="2100" dirty="0">
                <a:latin typeface="+mn-lt"/>
              </a:rPr>
              <a:t>        return c;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  <a:p>
            <a:r>
              <a:rPr lang="en-US" altLang="en-US" sz="2000" dirty="0">
                <a:latin typeface="+mn-lt"/>
              </a:rPr>
              <a:t>/*------end of function 1--------------------------------------*/</a:t>
            </a: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46C-114B-4070-86D6-8AD66927A29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526415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+mn-lt"/>
              </a:rPr>
              <a:t>Now to see the WHOLE output: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In main (before the call to function1):</a:t>
            </a:r>
          </a:p>
          <a:p>
            <a:r>
              <a:rPr lang="en-US" altLang="en-US" sz="2000" dirty="0">
                <a:latin typeface="+mn-lt"/>
              </a:rPr>
              <a:t>  m = 12</a:t>
            </a:r>
          </a:p>
          <a:p>
            <a:r>
              <a:rPr lang="en-US" altLang="en-US" sz="2000" dirty="0">
                <a:latin typeface="+mn-lt"/>
              </a:rPr>
              <a:t>  n = 30</a:t>
            </a:r>
          </a:p>
          <a:p>
            <a:r>
              <a:rPr lang="en-US" altLang="en-US" sz="2000" dirty="0">
                <a:latin typeface="+mn-lt"/>
              </a:rPr>
              <a:t>  e = 1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In function1:</a:t>
            </a:r>
          </a:p>
          <a:p>
            <a:r>
              <a:rPr lang="en-US" altLang="en-US" sz="2000" dirty="0">
                <a:latin typeface="+mn-lt"/>
              </a:rPr>
              <a:t>  n = 400</a:t>
            </a:r>
          </a:p>
          <a:p>
            <a:r>
              <a:rPr lang="en-US" altLang="en-US" sz="2000" dirty="0">
                <a:latin typeface="+mn-lt"/>
              </a:rPr>
              <a:t>  m = 12 initially</a:t>
            </a:r>
          </a:p>
          <a:p>
            <a:r>
              <a:rPr lang="en-US" altLang="en-US" sz="2000" dirty="0">
                <a:latin typeface="+mn-lt"/>
              </a:rPr>
              <a:t>  a = 1    initially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m = 999 after being modified </a:t>
            </a:r>
          </a:p>
          <a:p>
            <a:r>
              <a:rPr lang="en-US" altLang="en-US" sz="2000" dirty="0">
                <a:latin typeface="+mn-lt"/>
              </a:rPr>
              <a:t>a = 1402 after being modified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After returning to main:</a:t>
            </a:r>
          </a:p>
          <a:p>
            <a:r>
              <a:rPr lang="en-US" altLang="en-US" sz="2000" dirty="0">
                <a:latin typeface="+mn-lt"/>
              </a:rPr>
              <a:t>  n = 30</a:t>
            </a:r>
          </a:p>
          <a:p>
            <a:r>
              <a:rPr lang="en-US" altLang="en-US" sz="2000" dirty="0">
                <a:latin typeface="+mn-lt"/>
              </a:rPr>
              <a:t>  m = 999</a:t>
            </a:r>
          </a:p>
          <a:p>
            <a:r>
              <a:rPr lang="en-US" altLang="en-US" sz="2000" dirty="0">
                <a:latin typeface="+mn-lt"/>
              </a:rPr>
              <a:t>  e = 1</a:t>
            </a:r>
          </a:p>
          <a:p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= 1402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Scope of Variables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5BC7-D245-4FB5-A2AA-885F556B0EA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SCOPE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600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scope in any programming is a region of the program where a defined variable can have its existence and beyond that variable it cannot be accessed. </a:t>
            </a:r>
          </a:p>
          <a:p>
            <a:endParaRPr lang="en-US" sz="2800" dirty="0"/>
          </a:p>
          <a:p>
            <a:r>
              <a:rPr lang="en-US" sz="2800" dirty="0"/>
              <a:t>There are three types of Scope.</a:t>
            </a:r>
          </a:p>
        </p:txBody>
      </p:sp>
    </p:spTree>
    <p:extLst>
      <p:ext uri="{BB962C8B-B14F-4D97-AF65-F5344CB8AC3E}">
        <p14:creationId xmlns:p14="http://schemas.microsoft.com/office/powerpoint/2010/main" val="208671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fld id="{71E7A437-5240-4146-9CCA-3A5EA811587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16181" y="457200"/>
            <a:ext cx="8174482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pPr marL="457200" indent="-457200">
              <a:buAutoNum type="arabicParenBoth"/>
            </a:pPr>
            <a:r>
              <a:rPr lang="en-US" sz="3200" b="1" dirty="0">
                <a:latin typeface="+mn-lt"/>
              </a:rPr>
              <a:t> local</a:t>
            </a:r>
            <a:r>
              <a:rPr lang="en-US" sz="3200" dirty="0">
                <a:latin typeface="+mn-lt"/>
              </a:rPr>
              <a:t> variables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located inside a function or a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an identifier declared within a block unit is</a:t>
            </a:r>
          </a:p>
          <a:p>
            <a:r>
              <a:rPr lang="en-US" altLang="en-US" sz="3200" dirty="0">
                <a:latin typeface="+mn-lt"/>
              </a:rPr>
              <a:t>	      only active within the block.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blocks are surrounded by {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an identifier declared within a function is </a:t>
            </a:r>
          </a:p>
          <a:p>
            <a:pPr lvl="3"/>
            <a:r>
              <a:rPr lang="en-US" altLang="en-US" sz="3200" dirty="0">
                <a:latin typeface="+mn-lt"/>
              </a:rPr>
              <a:t>only active within the function.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A437-5240-4146-9CCA-3A5EA811587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82286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pPr marL="457200" indent="-457200">
              <a:buAutoNum type="arabicParenBoth" startAt="2"/>
            </a:pPr>
            <a:r>
              <a:rPr lang="en-US" sz="2800" b="1" dirty="0"/>
              <a:t> </a:t>
            </a:r>
            <a:r>
              <a:rPr lang="en-US" sz="3200" b="1" dirty="0">
                <a:latin typeface="+mn-lt"/>
              </a:rPr>
              <a:t>global</a:t>
            </a:r>
            <a:r>
              <a:rPr lang="en-US" sz="3200" dirty="0">
                <a:latin typeface="+mn-lt"/>
              </a:rPr>
              <a:t> variables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located outside of all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usually on top of the program.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hold their values throughout the lifetime </a:t>
            </a:r>
          </a:p>
          <a:p>
            <a:pPr lvl="3"/>
            <a:r>
              <a:rPr lang="en-US" sz="3200" dirty="0">
                <a:latin typeface="+mn-lt"/>
              </a:rPr>
              <a:t>of your program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can be accessed inside any of the </a:t>
            </a:r>
          </a:p>
          <a:p>
            <a:pPr lvl="3"/>
            <a:r>
              <a:rPr lang="en-US" sz="3200" dirty="0">
                <a:latin typeface="+mn-lt"/>
              </a:rPr>
              <a:t>functions defined for the program.</a:t>
            </a:r>
            <a:endParaRPr lang="en-US" altLang="en-US" sz="32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87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D14F-6E90-4CBC-888E-1C9E359403C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1" y="554534"/>
            <a:ext cx="8305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(3)  </a:t>
            </a:r>
            <a:r>
              <a:rPr lang="en-US" altLang="en-US" sz="3200" b="1" dirty="0">
                <a:latin typeface="+mn-lt"/>
              </a:rPr>
              <a:t>prototype 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an identifier used in a function prototype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used only within the one line of the prototype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is not declared outside that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are treated as local </a:t>
            </a:r>
            <a:r>
              <a:rPr lang="en-US" sz="3200">
                <a:latin typeface="+mn-lt"/>
              </a:rPr>
              <a:t>variables within </a:t>
            </a:r>
            <a:r>
              <a:rPr lang="en-US" sz="3200" dirty="0">
                <a:latin typeface="+mn-lt"/>
              </a:rPr>
              <a:t>a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take precedence over global variables.</a:t>
            </a:r>
            <a:endParaRPr lang="en-US" altLang="en-US" sz="3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381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+mn-lt"/>
              </a:rPr>
              <a:t>Where do you Declare Variables?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367127"/>
            <a:ext cx="7693025" cy="503367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Outside</a:t>
            </a:r>
            <a:r>
              <a:rPr lang="en-US" altLang="zh-TW" sz="2800" dirty="0"/>
              <a:t> any </a:t>
            </a:r>
            <a:r>
              <a:rPr lang="en-US" altLang="zh-TW" sz="2800" i="1" dirty="0"/>
              <a:t>function definition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/>
              <a:t>.e.g., </a:t>
            </a:r>
            <a:r>
              <a:rPr lang="en-US" altLang="zh-TW" dirty="0">
                <a:solidFill>
                  <a:srgbClr val="0033CC"/>
                </a:solidFill>
              </a:rPr>
              <a:t>Prior</a:t>
            </a:r>
            <a:r>
              <a:rPr lang="en-US" altLang="zh-TW" dirty="0"/>
              <a:t> to the start of the </a:t>
            </a:r>
            <a:r>
              <a:rPr lang="en-US" altLang="zh-TW" b="1" dirty="0">
                <a:solidFill>
                  <a:srgbClr val="0033CC"/>
                </a:solidFill>
              </a:rPr>
              <a:t>main()</a:t>
            </a:r>
            <a:r>
              <a:rPr lang="en-US" altLang="zh-TW" dirty="0"/>
              <a:t> function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Global/external</a:t>
            </a:r>
            <a:r>
              <a:rPr lang="en-US" altLang="zh-TW" dirty="0"/>
              <a:t> variables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endParaRPr lang="en-US" altLang="zh-TW" sz="18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Within</a:t>
            </a:r>
            <a:r>
              <a:rPr lang="en-US" altLang="zh-TW" sz="2800" dirty="0"/>
              <a:t> a </a:t>
            </a:r>
            <a:r>
              <a:rPr lang="en-US" altLang="zh-TW" sz="2800" i="1" dirty="0"/>
              <a:t>function</a:t>
            </a:r>
            <a:r>
              <a:rPr lang="en-US" altLang="zh-TW" sz="2800" dirty="0"/>
              <a:t>, after the opening </a:t>
            </a:r>
            <a:r>
              <a:rPr lang="en-US" altLang="zh-TW" sz="2800" b="1" dirty="0">
                <a:solidFill>
                  <a:srgbClr val="0033CC"/>
                </a:solidFill>
              </a:rPr>
              <a:t>{</a:t>
            </a:r>
            <a:r>
              <a:rPr lang="en-US" altLang="zh-TW" sz="2800" dirty="0"/>
              <a:t>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Local</a:t>
            </a:r>
            <a:r>
              <a:rPr lang="en-US" altLang="zh-TW" dirty="0"/>
              <a:t> to the function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endParaRPr lang="en-US" altLang="zh-TW" sz="18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Within</a:t>
            </a:r>
            <a:r>
              <a:rPr lang="en-US" altLang="zh-TW" sz="2800" dirty="0"/>
              <a:t> a </a:t>
            </a:r>
            <a:r>
              <a:rPr lang="en-US" altLang="zh-TW" sz="2800" i="1" dirty="0"/>
              <a:t>block of code</a:t>
            </a:r>
            <a:r>
              <a:rPr lang="en-US" altLang="zh-TW" sz="2800" dirty="0"/>
              <a:t>, after the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b="1" dirty="0">
                <a:solidFill>
                  <a:srgbClr val="0033CC"/>
                </a:solidFill>
              </a:rPr>
              <a:t>{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Local</a:t>
            </a:r>
            <a:r>
              <a:rPr lang="en-US" altLang="zh-TW" dirty="0"/>
              <a:t> to the area surrounded by the </a:t>
            </a:r>
            <a:r>
              <a:rPr lang="en-US" altLang="zh-TW" b="1" dirty="0">
                <a:solidFill>
                  <a:srgbClr val="0033CC"/>
                </a:solidFill>
              </a:rPr>
              <a:t>{}</a:t>
            </a:r>
            <a:r>
              <a:rPr lang="en-US" altLang="zh-TW" dirty="0"/>
              <a:t> braces</a:t>
            </a:r>
          </a:p>
        </p:txBody>
      </p:sp>
    </p:spTree>
    <p:extLst>
      <p:ext uri="{BB962C8B-B14F-4D97-AF65-F5344CB8AC3E}">
        <p14:creationId xmlns:p14="http://schemas.microsoft.com/office/powerpoint/2010/main" val="136293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Random Numbers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C91-5032-47DC-89B7-CAD61E78D9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5EDF-3608-4CBC-9195-38BA3738C3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5438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3600" u="sng" dirty="0">
                <a:latin typeface="+mn-lt"/>
              </a:rPr>
              <a:t>Vocabulary</a:t>
            </a:r>
            <a:r>
              <a:rPr lang="en-US" altLang="en-US" sz="3600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Function Prototype  </a:t>
            </a:r>
            <a:r>
              <a:rPr lang="en-US" altLang="en-US" sz="2800" dirty="0">
                <a:latin typeface="+mn-lt"/>
              </a:rPr>
              <a:t>A definition or outline of a function to be used.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Each function requires a Function Prototype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 Prototype can tell 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if a function will return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what values will be sent into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what type those values have 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double, </a:t>
            </a:r>
            <a:r>
              <a:rPr lang="en-US" altLang="en-US" sz="2800" dirty="0" err="1">
                <a:latin typeface="+mn-lt"/>
              </a:rPr>
              <a:t>etc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the name of the function.</a:t>
            </a: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5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FC8F-A0EC-4CE1-A5DF-EBE09DE126B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22891" y="304800"/>
            <a:ext cx="861059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RANDOM NUMBERS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In </a:t>
            </a:r>
            <a:r>
              <a:rPr lang="en-US" altLang="en-US" sz="2800" dirty="0" err="1">
                <a:latin typeface="+mn-lt"/>
              </a:rPr>
              <a:t>stdlib.h</a:t>
            </a:r>
            <a:r>
              <a:rPr lang="en-US" altLang="en-US" sz="2800" dirty="0">
                <a:latin typeface="+mn-lt"/>
              </a:rPr>
              <a:t> there is a function to generate random numbers:</a:t>
            </a:r>
          </a:p>
          <a:p>
            <a:r>
              <a:rPr lang="en-US" altLang="en-US" sz="2800" b="1" dirty="0">
                <a:latin typeface="+mn-lt"/>
              </a:rPr>
              <a:t>      	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rand (void);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b="1" i="1" dirty="0">
                <a:latin typeface="+mn-lt"/>
              </a:rPr>
              <a:t>rand </a:t>
            </a:r>
            <a:r>
              <a:rPr lang="en-US" altLang="en-US" sz="2800" dirty="0">
                <a:latin typeface="+mn-lt"/>
              </a:rPr>
              <a:t>generates a random integer </a:t>
            </a:r>
          </a:p>
          <a:p>
            <a:r>
              <a:rPr lang="en-US" altLang="en-US" sz="2800" dirty="0">
                <a:latin typeface="+mn-lt"/>
              </a:rPr>
              <a:t>	between 0 and RAND_MAX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RAND_MAX is a system-defined integer in </a:t>
            </a:r>
            <a:r>
              <a:rPr lang="en-US" altLang="en-US" sz="2800" dirty="0" err="1">
                <a:latin typeface="+mn-lt"/>
              </a:rPr>
              <a:t>stdlib.h</a:t>
            </a:r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in our system, it is:</a:t>
            </a:r>
          </a:p>
          <a:p>
            <a:r>
              <a:rPr lang="en-US" altLang="en-US" sz="2800" dirty="0">
                <a:latin typeface="+mn-lt"/>
              </a:rPr>
              <a:t>	/* The largest number rand will return (same 		      as INT_MAX).  */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	#define RAND_MAX        2,147,483,647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76E-387C-4E2C-AEB1-F3B178957FF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70242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+mn-lt"/>
              </a:rPr>
              <a:t>Random numbers are generated </a:t>
            </a:r>
          </a:p>
          <a:p>
            <a:r>
              <a:rPr lang="en-US" altLang="en-US" sz="4000" dirty="0">
                <a:latin typeface="+mn-lt"/>
              </a:rPr>
              <a:t>using a seed value.</a:t>
            </a:r>
          </a:p>
          <a:p>
            <a:endParaRPr lang="en-US" altLang="en-US" sz="4000" dirty="0">
              <a:latin typeface="+mn-lt"/>
            </a:endParaRPr>
          </a:p>
          <a:p>
            <a:r>
              <a:rPr lang="en-US" altLang="en-US" sz="4000" dirty="0">
                <a:latin typeface="+mn-lt"/>
              </a:rPr>
              <a:t>By default, the seed = 1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0645-EC13-4523-A23D-9B19B8FE292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69731" y="152400"/>
            <a:ext cx="8574269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Examples: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printf 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 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 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\n”, rand( ), rand( ), rand( ) );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41  18467  6334</a:t>
            </a:r>
          </a:p>
          <a:p>
            <a:r>
              <a:rPr lang="en-US" altLang="en-US" sz="2800" dirty="0">
                <a:latin typeface="+mn-lt"/>
              </a:rPr>
              <a:t>----------------------------------------------------------------------------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for (k=1; k &lt;= 10; k++)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800" dirty="0">
                <a:latin typeface="+mn-lt"/>
              </a:rPr>
              <a:t>    printf(“%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”, rand( ) );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41  18467  6334  26500  19169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	15724  11478  29358  26962  24464</a:t>
            </a:r>
          </a:p>
          <a:p>
            <a:r>
              <a:rPr lang="en-US" altLang="en-US" sz="2800" dirty="0">
                <a:latin typeface="+mn-lt"/>
              </a:rPr>
              <a:t>----------------------------------------------------------------------------</a:t>
            </a:r>
          </a:p>
          <a:p>
            <a:endParaRPr lang="en-US" altLang="en-US" sz="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These two examples show that </a:t>
            </a:r>
            <a:r>
              <a:rPr lang="en-US" altLang="en-US" sz="2800" b="1" dirty="0">
                <a:latin typeface="+mn-lt"/>
              </a:rPr>
              <a:t>rand ( ) </a:t>
            </a:r>
            <a:r>
              <a:rPr lang="en-US" altLang="en-US" sz="2800" dirty="0">
                <a:latin typeface="+mn-lt"/>
              </a:rPr>
              <a:t>is </a:t>
            </a:r>
            <a:r>
              <a:rPr lang="en-US" altLang="en-US" sz="2800" i="1" dirty="0">
                <a:latin typeface="+mn-lt"/>
              </a:rPr>
              <a:t>pseudo random.</a:t>
            </a:r>
            <a:r>
              <a:rPr lang="en-US" altLang="en-US" sz="2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3D6C-1A59-4C9F-8B5C-1F584FCB88D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29839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Random numbers are generated using a seed value.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By default, the seed = 1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The same random number sequence will be generated given a certain seed.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This is called </a:t>
            </a:r>
            <a:r>
              <a:rPr lang="en-US" altLang="en-US" sz="3200" b="1" dirty="0">
                <a:latin typeface="+mn-lt"/>
              </a:rPr>
              <a:t>pseudo-randomness</a:t>
            </a:r>
            <a:r>
              <a:rPr lang="en-US" altLang="en-US" sz="32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3194-5298-4CD9-A574-18A7A3FA0CDD}" type="slidenum">
              <a:rPr lang="en-US" altLang="en-US" sz="2800"/>
              <a:pPr/>
              <a:t>34</a:t>
            </a:fld>
            <a:endParaRPr lang="en-US" altLang="en-US" sz="28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2325" y="56991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85800" y="587231"/>
            <a:ext cx="78295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We can change the value of seed from the default by using another function 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i="1" dirty="0" err="1">
                <a:latin typeface="+mn-lt"/>
              </a:rPr>
              <a:t>srand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Its prototype in </a:t>
            </a:r>
            <a:r>
              <a:rPr lang="en-US" altLang="en-US" sz="3200" dirty="0" err="1">
                <a:latin typeface="+mn-lt"/>
              </a:rPr>
              <a:t>stdlib.h</a:t>
            </a:r>
            <a:r>
              <a:rPr lang="en-US" altLang="en-US" sz="3200" dirty="0">
                <a:latin typeface="+mn-lt"/>
              </a:rPr>
              <a:t> is: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	</a:t>
            </a:r>
            <a:r>
              <a:rPr lang="en-US" altLang="en-US" sz="3200" b="1" dirty="0">
                <a:latin typeface="+mn-lt"/>
              </a:rPr>
              <a:t>void </a:t>
            </a:r>
            <a:r>
              <a:rPr lang="en-US" altLang="en-US" sz="3200" b="1" dirty="0" err="1">
                <a:latin typeface="+mn-lt"/>
              </a:rPr>
              <a:t>srand</a:t>
            </a:r>
            <a:r>
              <a:rPr lang="en-US" altLang="en-US" sz="3200" b="1" dirty="0">
                <a:latin typeface="+mn-lt"/>
              </a:rPr>
              <a:t> (unsigned </a:t>
            </a:r>
            <a:r>
              <a:rPr lang="en-US" altLang="en-US" sz="3200" b="1" dirty="0" err="1">
                <a:latin typeface="+mn-lt"/>
              </a:rPr>
              <a:t>int</a:t>
            </a:r>
            <a:r>
              <a:rPr lang="en-US" altLang="en-US" sz="3200" b="1" dirty="0">
                <a:latin typeface="+mn-lt"/>
              </a:rPr>
              <a:t>);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A different seed will generate a different sequence of random numbers.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ED8-5420-4268-A2ED-FF2A75A45D0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66800" y="288192"/>
            <a:ext cx="744855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i="1" dirty="0">
                <a:latin typeface="+mn-lt"/>
              </a:rPr>
              <a:t>Examples</a:t>
            </a:r>
            <a:r>
              <a:rPr lang="en-US" altLang="en-US" sz="2800" b="1" dirty="0">
                <a:latin typeface="+mn-lt"/>
              </a:rPr>
              <a:t>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unsigned seed;</a:t>
            </a:r>
          </a:p>
          <a:p>
            <a:r>
              <a:rPr lang="en-US" altLang="en-US" sz="2800" dirty="0">
                <a:latin typeface="+mn-lt"/>
              </a:rPr>
              <a:t>printf(“Enter a seed: ‘);</a:t>
            </a:r>
          </a:p>
          <a:p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(“%u”, &amp;seed);         /* %u for unsigned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*/</a:t>
            </a:r>
          </a:p>
          <a:p>
            <a:r>
              <a:rPr lang="en-US" altLang="en-US" sz="2800" dirty="0" err="1">
                <a:latin typeface="+mn-lt"/>
              </a:rPr>
              <a:t>srand</a:t>
            </a:r>
            <a:r>
              <a:rPr lang="en-US" altLang="en-US" sz="2800" dirty="0">
                <a:latin typeface="+mn-lt"/>
              </a:rPr>
              <a:t>(seed);</a:t>
            </a:r>
          </a:p>
          <a:p>
            <a:r>
              <a:rPr lang="en-US" altLang="en-US" sz="2800" dirty="0">
                <a:latin typeface="+mn-lt"/>
              </a:rPr>
              <a:t>printf(“%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”, rand( ) );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seed of 1 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 41</a:t>
            </a:r>
          </a:p>
          <a:p>
            <a:r>
              <a:rPr lang="en-US" altLang="en-US" sz="2800" dirty="0">
                <a:latin typeface="+mn-lt"/>
              </a:rPr>
              <a:t>	seed of 123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440</a:t>
            </a: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	seed of 5      54</a:t>
            </a:r>
          </a:p>
          <a:p>
            <a:endParaRPr lang="en-US" altLang="en-US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So using the different seeds produces </a:t>
            </a: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a list of numbers that look random.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281A-131F-4780-A9BB-9454F38D92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81050" y="373386"/>
            <a:ext cx="67056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200" dirty="0">
                <a:latin typeface="+mn-lt"/>
              </a:rPr>
              <a:t>/*  This program generates and prints ten random     */</a:t>
            </a:r>
          </a:p>
          <a:p>
            <a:r>
              <a:rPr lang="en-US" altLang="en-US" sz="2200" dirty="0">
                <a:latin typeface="+mn-lt"/>
              </a:rPr>
              <a:t>/*  integers between user-specified limits.                   */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rand_int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a,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b);      // function prototype </a:t>
            </a:r>
          </a:p>
          <a:p>
            <a:r>
              <a:rPr lang="en-US" altLang="en-US" sz="22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main(void)</a:t>
            </a:r>
          </a:p>
          <a:p>
            <a:r>
              <a:rPr lang="en-US" altLang="en-US" sz="2200" dirty="0">
                <a:latin typeface="+mn-lt"/>
              </a:rPr>
              <a:t>{</a:t>
            </a:r>
          </a:p>
          <a:p>
            <a:r>
              <a:rPr lang="en-US" altLang="en-US" sz="2200" dirty="0">
                <a:latin typeface="+mn-lt"/>
              </a:rPr>
              <a:t>   /*  Declare variables and function prototypes.  */</a:t>
            </a:r>
          </a:p>
          <a:p>
            <a:r>
              <a:rPr lang="en-US" altLang="en-US" sz="2200" dirty="0">
                <a:latin typeface="+mn-lt"/>
              </a:rPr>
              <a:t>   unsigned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seed;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b;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k;</a:t>
            </a:r>
          </a:p>
          <a:p>
            <a:r>
              <a:rPr lang="en-US" altLang="en-US" sz="2200" dirty="0">
                <a:latin typeface="+mn-lt"/>
              </a:rPr>
              <a:t>   char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[3] = "y";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1CE6-FBF2-4FBB-ACFA-171E4661636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838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dirty="0">
                <a:latin typeface="+mn-lt"/>
              </a:rPr>
              <a:t>while (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[0] == 'y' ||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[0] == 'Y')</a:t>
            </a:r>
          </a:p>
          <a:p>
            <a:r>
              <a:rPr lang="en-US" altLang="en-US" sz="2200" dirty="0">
                <a:latin typeface="+mn-lt"/>
              </a:rPr>
              <a:t>{</a:t>
            </a:r>
          </a:p>
          <a:p>
            <a:r>
              <a:rPr lang="en-US" altLang="en-US" sz="2200" dirty="0">
                <a:latin typeface="+mn-lt"/>
              </a:rPr>
              <a:t>	  /*  Get seed value and interval limits.  */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nEnter</a:t>
            </a:r>
            <a:r>
              <a:rPr lang="en-US" altLang="en-US" sz="2200" dirty="0">
                <a:latin typeface="+mn-lt"/>
              </a:rPr>
              <a:t> a positive integer seed value: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</a:t>
            </a:r>
            <a:r>
              <a:rPr lang="en-US" altLang="en-US" sz="2200" dirty="0" err="1">
                <a:latin typeface="+mn-lt"/>
              </a:rPr>
              <a:t>u",&amp;seed</a:t>
            </a:r>
            <a:r>
              <a:rPr lang="en-US" altLang="en-US" sz="2200" dirty="0">
                <a:latin typeface="+mn-lt"/>
              </a:rPr>
              <a:t>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srand</a:t>
            </a:r>
            <a:r>
              <a:rPr lang="en-US" altLang="en-US" sz="2200" dirty="0">
                <a:latin typeface="+mn-lt"/>
              </a:rPr>
              <a:t>(seed);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nEnter</a:t>
            </a:r>
            <a:r>
              <a:rPr lang="en-US" altLang="en-US" sz="2200" dirty="0">
                <a:latin typeface="+mn-lt"/>
              </a:rPr>
              <a:t> integer limits a and b (a&lt;b):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",&amp;</a:t>
            </a:r>
            <a:r>
              <a:rPr lang="en-US" altLang="en-US" sz="2200" dirty="0" err="1">
                <a:latin typeface="+mn-lt"/>
              </a:rPr>
              <a:t>a,&amp;b</a:t>
            </a:r>
            <a:r>
              <a:rPr lang="en-US" altLang="en-US" sz="2200" dirty="0">
                <a:latin typeface="+mn-lt"/>
              </a:rPr>
              <a:t>);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	  /*  Generate and print ten random numbers  */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nRandom</a:t>
            </a:r>
            <a:r>
              <a:rPr lang="en-US" altLang="en-US" sz="2200" dirty="0">
                <a:latin typeface="+mn-lt"/>
              </a:rPr>
              <a:t> Numbers: \n\n");</a:t>
            </a:r>
          </a:p>
          <a:p>
            <a:r>
              <a:rPr lang="en-US" altLang="en-US" sz="2200" dirty="0">
                <a:latin typeface="+mn-lt"/>
              </a:rPr>
              <a:t>	  for (k=1; k&lt;=10; k++)</a:t>
            </a:r>
          </a:p>
          <a:p>
            <a:r>
              <a:rPr lang="en-US" altLang="en-US" sz="2200" dirty="0">
                <a:latin typeface="+mn-lt"/>
              </a:rPr>
              <a:t>		printf("%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",</a:t>
            </a:r>
            <a:r>
              <a:rPr lang="en-US" altLang="en-US" sz="2200" dirty="0" err="1">
                <a:latin typeface="+mn-lt"/>
              </a:rPr>
              <a:t>rand_int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a,b</a:t>
            </a:r>
            <a:r>
              <a:rPr lang="en-US" altLang="en-US" sz="2200" dirty="0">
                <a:latin typeface="+mn-lt"/>
              </a:rPr>
              <a:t>));</a:t>
            </a:r>
          </a:p>
          <a:p>
            <a:r>
              <a:rPr lang="en-US" altLang="en-US" sz="2200" dirty="0">
                <a:latin typeface="+mn-lt"/>
              </a:rPr>
              <a:t>	  printf("\n\n");</a:t>
            </a:r>
          </a:p>
          <a:p>
            <a:r>
              <a:rPr lang="en-US" altLang="en-US" sz="2200" dirty="0">
                <a:latin typeface="+mn-lt"/>
              </a:rPr>
              <a:t>	  printf("Enter \"y\" or \"Y\" for YES if you wish to continue: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("%s",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);</a:t>
            </a:r>
          </a:p>
          <a:p>
            <a:r>
              <a:rPr lang="en-US" altLang="en-US" sz="2200" dirty="0">
                <a:latin typeface="+mn-lt"/>
              </a:rPr>
              <a:t>   }</a:t>
            </a:r>
          </a:p>
          <a:p>
            <a:endParaRPr lang="en-US" alt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9075"/>
            <a:ext cx="2057400" cy="365125"/>
          </a:xfrm>
        </p:spPr>
        <p:txBody>
          <a:bodyPr/>
          <a:lstStyle/>
          <a:p>
            <a:fld id="{ACE0F213-BFED-48EC-8927-9D1CADBDF02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551557"/>
            <a:ext cx="798608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 return EXIT_SUCCESS: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/*------End of main--------------------------------------------*/ 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  This function generates one random integer       */</a:t>
            </a:r>
          </a:p>
          <a:p>
            <a:r>
              <a:rPr lang="en-US" altLang="en-US" sz="2400" dirty="0">
                <a:latin typeface="+mn-lt"/>
              </a:rPr>
              <a:t>/*  between specified limits a and b (a&lt;b).               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rand_int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b)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return (rand( ) % (b - a + 1) + a);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/*------End of </a:t>
            </a:r>
            <a:r>
              <a:rPr lang="en-US" altLang="en-US" sz="2400" dirty="0" err="1">
                <a:latin typeface="+mn-lt"/>
              </a:rPr>
              <a:t>rand_int</a:t>
            </a:r>
            <a:r>
              <a:rPr lang="en-US" altLang="en-US" sz="2400" dirty="0">
                <a:latin typeface="+mn-lt"/>
              </a:rPr>
              <a:t>---------------------------------------*/ 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Functions that “return” more than one value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6FA-41CC-4857-81DC-66E1FDD38258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fld id="{F6C15EDF-3608-4CBC-9195-38BA3738C35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8077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Function Prototype  </a:t>
            </a:r>
          </a:p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For functions that </a:t>
            </a:r>
            <a:r>
              <a:rPr lang="en-US" altLang="en-US" sz="2800" b="1" dirty="0">
                <a:latin typeface="+mn-lt"/>
              </a:rPr>
              <a:t>we write</a:t>
            </a:r>
            <a:r>
              <a:rPr lang="en-US" altLang="en-US" sz="2800" dirty="0">
                <a:latin typeface="+mn-lt"/>
              </a:rPr>
              <a:t>, the prototype is located: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Above the line “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main(void)”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Often, they are gathered in a separate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For functions that come with the </a:t>
            </a:r>
            <a:r>
              <a:rPr lang="en-US" altLang="en-US" sz="2800" b="1" dirty="0">
                <a:highlight>
                  <a:srgbClr val="FFFF00"/>
                </a:highlight>
                <a:latin typeface="+mn-lt"/>
              </a:rPr>
              <a:t>system</a:t>
            </a:r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The prototype is located in the system include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Ex:  The prototype for </a:t>
            </a:r>
            <a:r>
              <a:rPr lang="en-US" altLang="en-US" sz="2800" i="1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 is located in </a:t>
            </a:r>
            <a:r>
              <a:rPr lang="en-US" altLang="en-US" sz="2800" i="1" dirty="0" err="1">
                <a:latin typeface="+mn-lt"/>
              </a:rPr>
              <a:t>stdio.h</a:t>
            </a:r>
            <a:r>
              <a:rPr lang="en-US" altLang="en-US" sz="2800" i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we are not required to re-enter it as long as our program starts with </a:t>
            </a:r>
            <a:r>
              <a:rPr lang="en-US" altLang="en-US" sz="2800" i="1" dirty="0">
                <a:latin typeface="+mn-lt"/>
              </a:rPr>
              <a:t>#include &lt;</a:t>
            </a:r>
            <a:r>
              <a:rPr lang="en-US" altLang="en-US" sz="2800" i="1" dirty="0" err="1">
                <a:latin typeface="+mn-lt"/>
              </a:rPr>
              <a:t>stdio.h</a:t>
            </a:r>
            <a:r>
              <a:rPr lang="en-US" altLang="en-US" sz="2800" i="1" dirty="0">
                <a:latin typeface="+mn-lt"/>
              </a:rPr>
              <a:t>&gt;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391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1432-6045-470D-969E-80C9D356F8C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6781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+mn-lt"/>
              </a:rPr>
              <a:t>First a look at a variable.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variable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name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counter  </a:t>
            </a:r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                                      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5 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  contents</a:t>
            </a:r>
          </a:p>
          <a:p>
            <a:endParaRPr lang="en-US" altLang="en-US" sz="2400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address  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664136</a:t>
            </a:r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733800" y="3120642"/>
            <a:ext cx="1066800" cy="4459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A94-8B9F-4FC7-B935-8F3E4B271BE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19150" y="304800"/>
            <a:ext cx="7696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New use of operators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:</a:t>
            </a: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latin typeface="+mn-lt"/>
              </a:rPr>
              <a:t>     We will use the </a:t>
            </a:r>
            <a:r>
              <a:rPr lang="en-US" altLang="en-US" sz="2400" u="sng" dirty="0">
                <a:latin typeface="+mn-lt"/>
              </a:rPr>
              <a:t>address operator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b="1" dirty="0">
                <a:latin typeface="+mn-lt"/>
              </a:rPr>
              <a:t>&amp;)</a:t>
            </a:r>
            <a:r>
              <a:rPr lang="en-US" altLang="en-US" sz="2400" dirty="0">
                <a:latin typeface="+mn-lt"/>
              </a:rPr>
              <a:t> to </a:t>
            </a:r>
            <a:r>
              <a:rPr lang="en-US" altLang="en-US" sz="2400" i="1" dirty="0">
                <a:latin typeface="+mn-lt"/>
              </a:rPr>
              <a:t>pass</a:t>
            </a:r>
            <a:r>
              <a:rPr lang="en-US" altLang="en-US" sz="2400" dirty="0">
                <a:latin typeface="+mn-lt"/>
              </a:rPr>
              <a:t> the address</a:t>
            </a:r>
          </a:p>
          <a:p>
            <a:r>
              <a:rPr lang="en-US" altLang="en-US" sz="2400" dirty="0">
                <a:latin typeface="+mn-lt"/>
              </a:rPr>
              <a:t>     of the variable to a sub-function.</a:t>
            </a:r>
          </a:p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i="1" dirty="0">
                <a:latin typeface="+mn-lt"/>
              </a:rPr>
              <a:t>Inside</a:t>
            </a:r>
            <a:r>
              <a:rPr lang="en-US" altLang="en-US" sz="2400" dirty="0">
                <a:latin typeface="+mn-lt"/>
              </a:rPr>
              <a:t> the sub-function, we will use the 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u="sng" dirty="0">
                <a:latin typeface="+mn-lt"/>
              </a:rPr>
              <a:t>indirection operator</a:t>
            </a:r>
            <a:r>
              <a:rPr lang="en-US" altLang="en-US" sz="2400" dirty="0">
                <a:latin typeface="+mn-lt"/>
              </a:rPr>
              <a:t> ( </a:t>
            </a:r>
            <a:r>
              <a:rPr lang="en-US" altLang="en-US" sz="2400" b="1" dirty="0">
                <a:latin typeface="+mn-lt"/>
              </a:rPr>
              <a:t>*</a:t>
            </a:r>
            <a:r>
              <a:rPr lang="en-US" altLang="en-US" sz="2400" dirty="0">
                <a:latin typeface="+mn-lt"/>
              </a:rPr>
              <a:t> )	(the asterisk)</a:t>
            </a:r>
          </a:p>
          <a:p>
            <a:r>
              <a:rPr lang="en-US" altLang="en-US" sz="1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to refer to the contents of the variable </a:t>
            </a:r>
          </a:p>
          <a:p>
            <a:r>
              <a:rPr lang="en-US" altLang="en-US" sz="2400" dirty="0">
                <a:latin typeface="+mn-lt"/>
              </a:rPr>
              <a:t>     rather than its address.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D12E-FDCA-40E3-ACFA-E28A4272880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2000" y="41126"/>
            <a:ext cx="762000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//Functions3.c 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		// Area </a:t>
            </a:r>
            <a:r>
              <a:rPr lang="en-US" altLang="en-US" sz="2400">
                <a:latin typeface="+mn-lt"/>
              </a:rPr>
              <a:t>of triangle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strike="sngStrike" dirty="0">
                <a:latin typeface="+mn-lt"/>
              </a:rPr>
              <a:t>#include &lt;</a:t>
            </a:r>
            <a:r>
              <a:rPr lang="en-US" altLang="en-US" sz="2400" strike="sngStrike" dirty="0" err="1">
                <a:latin typeface="+mn-lt"/>
              </a:rPr>
              <a:t>math.h</a:t>
            </a:r>
            <a:r>
              <a:rPr lang="en-US" altLang="en-US" sz="2400" strike="sngStrike" dirty="0">
                <a:latin typeface="+mn-lt"/>
              </a:rPr>
              <a:t>&gt;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double *b, double *h, double *a</a:t>
            </a:r>
            <a:r>
              <a:rPr lang="en-US" altLang="en-US" sz="2400" dirty="0">
                <a:latin typeface="+mn-lt"/>
              </a:rPr>
              <a:t>);  </a:t>
            </a:r>
          </a:p>
          <a:p>
            <a:r>
              <a:rPr lang="en-US" altLang="en-US" sz="2400" dirty="0">
                <a:latin typeface="+mn-lt"/>
              </a:rPr>
              <a:t>	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/*-----------------------------------------------------------------------*/ 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side = 5.1875;  /* triangle parts*/</a:t>
            </a:r>
          </a:p>
          <a:p>
            <a:r>
              <a:rPr lang="en-US" altLang="en-US" sz="2400" dirty="0">
                <a:latin typeface="+mn-lt"/>
              </a:rPr>
              <a:t>    double base = 3;</a:t>
            </a:r>
          </a:p>
          <a:p>
            <a:r>
              <a:rPr lang="en-US" altLang="en-US" sz="2400" dirty="0">
                <a:latin typeface="+mn-lt"/>
              </a:rPr>
              <a:t>    double height = 5;  </a:t>
            </a:r>
          </a:p>
          <a:p>
            <a:r>
              <a:rPr lang="en-US" altLang="en-US" sz="2400" dirty="0">
                <a:latin typeface="+mn-lt"/>
              </a:rPr>
              <a:t>    double area = 0;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before function, the values are:  \n" </a:t>
            </a:r>
          </a:p>
          <a:p>
            <a:r>
              <a:rPr lang="en-US" altLang="en-US" sz="2400" dirty="0">
                <a:latin typeface="+mn-lt"/>
              </a:rPr>
              <a:t>	 "    Side   = %f \n"</a:t>
            </a:r>
          </a:p>
          <a:p>
            <a:r>
              <a:rPr lang="en-US" altLang="en-US" sz="2400" dirty="0">
                <a:latin typeface="+mn-lt"/>
              </a:rPr>
              <a:t>	 “    Base   = %f \n"</a:t>
            </a:r>
          </a:p>
          <a:p>
            <a:r>
              <a:rPr lang="en-US" altLang="en-US" sz="2400" dirty="0">
                <a:latin typeface="+mn-lt"/>
              </a:rPr>
              <a:t>	 "    Height = %f \n"</a:t>
            </a:r>
          </a:p>
          <a:p>
            <a:r>
              <a:rPr lang="en-US" altLang="en-US" sz="2400" dirty="0">
                <a:latin typeface="+mn-lt"/>
              </a:rPr>
              <a:t>	 "    Area   = %f \n", side, base, height, area);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078F-BF01-418F-A9C6-429EE5C69C6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81200" y="990600"/>
            <a:ext cx="63246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i="1" dirty="0">
                <a:latin typeface="+mn-lt"/>
              </a:rPr>
              <a:t>Results of the Run:</a:t>
            </a:r>
          </a:p>
          <a:p>
            <a:endParaRPr lang="en-US" altLang="en-US" sz="28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</a:t>
            </a:r>
          </a:p>
          <a:p>
            <a:r>
              <a:rPr lang="en-US" altLang="en-US" sz="2400" dirty="0">
                <a:latin typeface="+mn-lt"/>
              </a:rPr>
              <a:t>    Side 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 = 0.000000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DB37-EA5E-42C8-B44A-0A66A8E93ED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4350" y="315497"/>
            <a:ext cx="847725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/* after the printf statement */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(side,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&amp;base, &amp;height, &amp;area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after function, the values are: \n" </a:t>
            </a:r>
          </a:p>
          <a:p>
            <a:r>
              <a:rPr lang="en-US" altLang="en-US" sz="2400" dirty="0">
                <a:latin typeface="+mn-lt"/>
              </a:rPr>
              <a:t>               "    Side   = %f \n"</a:t>
            </a:r>
          </a:p>
          <a:p>
            <a:r>
              <a:rPr lang="en-US" altLang="en-US" sz="2400" dirty="0">
                <a:latin typeface="+mn-lt"/>
              </a:rPr>
              <a:t>	 "    Base   = %f \n"</a:t>
            </a:r>
          </a:p>
          <a:p>
            <a:r>
              <a:rPr lang="en-US" altLang="en-US" sz="2400" dirty="0">
                <a:latin typeface="+mn-lt"/>
              </a:rPr>
              <a:t>	 "    Height = %f \n"</a:t>
            </a:r>
          </a:p>
          <a:p>
            <a:r>
              <a:rPr lang="en-US" altLang="en-US" sz="2400" dirty="0">
                <a:latin typeface="+mn-lt"/>
              </a:rPr>
              <a:t>	 "    Area   = %f \n\n",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/*----end of main-----------------------------------------------*/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1C52-DEA8-4829-B557-B0B5430CE98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6868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/*  This function will calculate the area of a triangle     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006600"/>
                </a:solidFill>
                <a:latin typeface="+mn-lt"/>
              </a:rPr>
              <a:t>void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double *b, double *h, double *a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*a</a:t>
            </a:r>
            <a:r>
              <a:rPr lang="en-US" altLang="en-US" sz="2400" dirty="0">
                <a:latin typeface="+mn-lt"/>
              </a:rPr>
              <a:t> = ( (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*b</a:t>
            </a:r>
            <a:r>
              <a:rPr lang="en-US" altLang="en-US" sz="2400" dirty="0">
                <a:latin typeface="+mn-lt"/>
              </a:rPr>
              <a:t>) * (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*h</a:t>
            </a:r>
            <a:r>
              <a:rPr lang="en-US" altLang="en-US" sz="2400" dirty="0">
                <a:latin typeface="+mn-lt"/>
              </a:rPr>
              <a:t>)) / 2.0;</a:t>
            </a:r>
          </a:p>
          <a:p>
            <a:r>
              <a:rPr lang="en-US" altLang="en-US" sz="2400" dirty="0">
                <a:latin typeface="+mn-lt"/>
              </a:rPr>
              <a:t>    s = 400;    /* Just to see what will happen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\n" </a:t>
            </a:r>
          </a:p>
          <a:p>
            <a:r>
              <a:rPr lang="en-US" altLang="en-US" sz="2400" dirty="0">
                <a:latin typeface="+mn-lt"/>
              </a:rPr>
              <a:t>              "       Side   = %f \n"</a:t>
            </a:r>
          </a:p>
          <a:p>
            <a:r>
              <a:rPr lang="en-US" altLang="en-US" sz="2400" dirty="0">
                <a:latin typeface="+mn-lt"/>
              </a:rPr>
              <a:t>	"       Base   = %f \n"</a:t>
            </a:r>
          </a:p>
          <a:p>
            <a:r>
              <a:rPr lang="en-US" altLang="en-US" sz="2400" dirty="0">
                <a:latin typeface="+mn-lt"/>
              </a:rPr>
              <a:t>	"       Height = %f \n"</a:t>
            </a:r>
          </a:p>
          <a:p>
            <a:r>
              <a:rPr lang="en-US" altLang="en-US" sz="2400" dirty="0">
                <a:latin typeface="+mn-lt"/>
              </a:rPr>
              <a:t>	"       Area   = %f \n",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*b, *h, *a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return;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/*------end of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13-4C47-45B1-96B5-55D852D0BDD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0" y="0"/>
            <a:ext cx="6415859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latin typeface="+mn-lt"/>
              </a:rPr>
              <a:t>Results of the Run:</a:t>
            </a:r>
          </a:p>
          <a:p>
            <a:endParaRPr lang="en-US" altLang="en-US" sz="1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</a:t>
            </a:r>
          </a:p>
          <a:p>
            <a:r>
              <a:rPr lang="en-US" altLang="en-US" sz="2400" dirty="0">
                <a:latin typeface="+mn-lt"/>
              </a:rPr>
              <a:t>    Side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= 0.000000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</a:t>
            </a:r>
          </a:p>
          <a:p>
            <a:r>
              <a:rPr lang="en-US" altLang="en-US" sz="2400" dirty="0">
                <a:latin typeface="+mn-lt"/>
              </a:rPr>
              <a:t>          Side   = 400.000000</a:t>
            </a:r>
          </a:p>
          <a:p>
            <a:r>
              <a:rPr lang="en-US" altLang="en-US" sz="2400" dirty="0">
                <a:latin typeface="+mn-lt"/>
              </a:rPr>
              <a:t>          Base   = 3.000000</a:t>
            </a:r>
          </a:p>
          <a:p>
            <a:r>
              <a:rPr lang="en-US" altLang="en-US" sz="2400" dirty="0">
                <a:latin typeface="+mn-lt"/>
              </a:rPr>
              <a:t>          Height = 5.000000</a:t>
            </a:r>
          </a:p>
          <a:p>
            <a:r>
              <a:rPr lang="en-US" altLang="en-US" sz="2400" dirty="0">
                <a:latin typeface="+mn-lt"/>
              </a:rPr>
              <a:t>          Area   = 7.500000    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after function, the values are:</a:t>
            </a:r>
          </a:p>
          <a:p>
            <a:r>
              <a:rPr lang="en-US" altLang="en-US" sz="2400" dirty="0">
                <a:latin typeface="+mn-lt"/>
              </a:rPr>
              <a:t>    Side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= 7.500000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53C94F-A5B6-4D3D-8D8F-C2A3FDB663C5}"/>
              </a:ext>
            </a:extLst>
          </p:cNvPr>
          <p:cNvCxnSpPr>
            <a:cxnSpLocks/>
          </p:cNvCxnSpPr>
          <p:nvPr/>
        </p:nvCxnSpPr>
        <p:spPr>
          <a:xfrm flipH="1">
            <a:off x="4343400" y="2362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A3968-E61A-4ABE-80AD-BC83DDD88787}"/>
              </a:ext>
            </a:extLst>
          </p:cNvPr>
          <p:cNvCxnSpPr/>
          <p:nvPr/>
        </p:nvCxnSpPr>
        <p:spPr>
          <a:xfrm flipH="1">
            <a:off x="4191000" y="1219200"/>
            <a:ext cx="14478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576614-EE00-4549-B7F3-82754E677B6C}"/>
              </a:ext>
            </a:extLst>
          </p:cNvPr>
          <p:cNvCxnSpPr/>
          <p:nvPr/>
        </p:nvCxnSpPr>
        <p:spPr>
          <a:xfrm flipH="1">
            <a:off x="4914900" y="3276600"/>
            <a:ext cx="14478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22560-2D3D-43C5-959C-9744007930C8}"/>
              </a:ext>
            </a:extLst>
          </p:cNvPr>
          <p:cNvCxnSpPr/>
          <p:nvPr/>
        </p:nvCxnSpPr>
        <p:spPr>
          <a:xfrm flipH="1">
            <a:off x="4101548" y="5410200"/>
            <a:ext cx="144780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C297F-FE2D-4BE6-A80E-39E726C31C70}"/>
              </a:ext>
            </a:extLst>
          </p:cNvPr>
          <p:cNvCxnSpPr>
            <a:cxnSpLocks/>
          </p:cNvCxnSpPr>
          <p:nvPr/>
        </p:nvCxnSpPr>
        <p:spPr>
          <a:xfrm flipH="1">
            <a:off x="4711148" y="43434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947CE-C095-4741-8BB0-2FC2DCA07CF5}"/>
              </a:ext>
            </a:extLst>
          </p:cNvPr>
          <p:cNvCxnSpPr>
            <a:cxnSpLocks/>
          </p:cNvCxnSpPr>
          <p:nvPr/>
        </p:nvCxnSpPr>
        <p:spPr>
          <a:xfrm flipH="1">
            <a:off x="4292048" y="6395561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51DD-9809-496F-96D6-BF55C15F0D4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2834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+mn-lt"/>
              </a:rPr>
              <a:t>Now to really understand why the “&amp;” and “*” pair work</a:t>
            </a:r>
          </a:p>
          <a:p>
            <a:r>
              <a:rPr lang="en-US" altLang="en-US" sz="2400" dirty="0">
                <a:latin typeface="+mn-lt"/>
              </a:rPr>
              <a:t>(the address operator and the indirection operator).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We </a:t>
            </a:r>
            <a:r>
              <a:rPr lang="en-US" altLang="en-US" sz="2400" b="1" dirty="0">
                <a:latin typeface="+mn-lt"/>
              </a:rPr>
              <a:t>re-run</a:t>
            </a:r>
            <a:r>
              <a:rPr lang="en-US" altLang="en-US" sz="2400" dirty="0">
                <a:latin typeface="+mn-lt"/>
              </a:rPr>
              <a:t> the above program but this time we will </a:t>
            </a:r>
            <a:r>
              <a:rPr lang="en-US" altLang="en-US" sz="2400" b="1" dirty="0">
                <a:latin typeface="+mn-lt"/>
              </a:rPr>
              <a:t>print</a:t>
            </a:r>
            <a:r>
              <a:rPr lang="en-US" altLang="en-US" sz="2400" dirty="0">
                <a:latin typeface="+mn-lt"/>
              </a:rPr>
              <a:t> out the actual addresses in memory of the variables we used.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%p</a:t>
            </a:r>
            <a:r>
              <a:rPr lang="en-US" altLang="en-US" sz="2400" dirty="0">
                <a:latin typeface="+mn-lt"/>
              </a:rPr>
              <a:t>	prints an address in a notation consistent with the 	addressing scheme of our computers.  (for our 	computers, this is HEX)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	prints an unsigned integer (in base ten)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D2FA-4014-49A1-BBA0-D67459F8F7F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7772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</a:t>
            </a:r>
            <a:r>
              <a:rPr lang="en-US" altLang="en-US" sz="2400" dirty="0"/>
              <a:t> //functions4.c 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strike="sngStrike" dirty="0">
                <a:latin typeface="+mn-lt"/>
              </a:rPr>
              <a:t>#include &lt;</a:t>
            </a:r>
            <a:r>
              <a:rPr lang="en-US" altLang="en-US" sz="2400" strike="sngStrike" dirty="0" err="1">
                <a:latin typeface="+mn-lt"/>
              </a:rPr>
              <a:t>math.h</a:t>
            </a:r>
            <a:r>
              <a:rPr lang="en-US" altLang="en-US" sz="2400" strike="sngStrike" dirty="0">
                <a:latin typeface="+mn-lt"/>
              </a:rPr>
              <a:t>&gt;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double *b, double *h, double *a);  </a:t>
            </a:r>
          </a:p>
          <a:p>
            <a:r>
              <a:rPr lang="en-US" altLang="en-US" sz="2400" dirty="0">
                <a:latin typeface="+mn-lt"/>
              </a:rPr>
              <a:t>	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side    = 5.1875;  /* triangle parts*/</a:t>
            </a:r>
          </a:p>
          <a:p>
            <a:r>
              <a:rPr lang="en-US" altLang="en-US" sz="2400" dirty="0">
                <a:latin typeface="+mn-lt"/>
              </a:rPr>
              <a:t>    double base   = 3;</a:t>
            </a:r>
          </a:p>
          <a:p>
            <a:r>
              <a:rPr lang="en-US" altLang="en-US" sz="2400" dirty="0">
                <a:latin typeface="+mn-lt"/>
              </a:rPr>
              <a:t>    double height = 5;  </a:t>
            </a:r>
          </a:p>
          <a:p>
            <a:r>
              <a:rPr lang="en-US" altLang="en-US" sz="2400" dirty="0">
                <a:latin typeface="+mn-lt"/>
              </a:rPr>
              <a:t>    double area    = 0;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E461-FA07-48E1-9C2C-1E580CC6279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8077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	printf ("\n In main before function, the values are:  \n" </a:t>
            </a:r>
          </a:p>
          <a:p>
            <a:r>
              <a:rPr lang="en-US" altLang="en-US" sz="2400" dirty="0">
                <a:latin typeface="+mn-lt"/>
              </a:rPr>
              <a:t>	          "    Side    = %f \n"</a:t>
            </a:r>
          </a:p>
          <a:p>
            <a:r>
              <a:rPr lang="en-US" altLang="en-US" sz="2400" dirty="0">
                <a:latin typeface="+mn-lt"/>
              </a:rPr>
              <a:t>	          "    Base   = %f \n"</a:t>
            </a:r>
          </a:p>
          <a:p>
            <a:r>
              <a:rPr lang="en-US" altLang="en-US" sz="2400" dirty="0">
                <a:latin typeface="+mn-lt"/>
              </a:rPr>
              <a:t>	          "    Height = %f \n"</a:t>
            </a:r>
          </a:p>
          <a:p>
            <a:r>
              <a:rPr lang="en-US" altLang="en-US" sz="2400" dirty="0">
                <a:latin typeface="+mn-lt"/>
              </a:rPr>
              <a:t>	          "    Area    = %f 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/* </a:t>
            </a:r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NEW Printf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follows</a:t>
            </a:r>
            <a:r>
              <a:rPr lang="en-US" altLang="en-US" sz="2400" dirty="0">
                <a:latin typeface="+mn-lt"/>
              </a:rPr>
              <a:t>*/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printf ("\n In main, the addresses are: \n"             	          </a:t>
            </a:r>
          </a:p>
          <a:p>
            <a:r>
              <a:rPr lang="en-US" altLang="en-US" sz="2400" dirty="0">
                <a:latin typeface="+mn-lt"/>
              </a:rPr>
              <a:t>	          "    Side    = %p   %u\n"</a:t>
            </a:r>
          </a:p>
          <a:p>
            <a:r>
              <a:rPr lang="en-US" altLang="en-US" sz="2400" dirty="0">
                <a:latin typeface="+mn-lt"/>
              </a:rPr>
              <a:t>	          "    Base   = %p   %u\n"</a:t>
            </a:r>
          </a:p>
          <a:p>
            <a:r>
              <a:rPr lang="en-US" altLang="en-US" sz="2400" dirty="0">
                <a:latin typeface="+mn-lt"/>
              </a:rPr>
              <a:t>	          "    Height = %p   %u\n"</a:t>
            </a:r>
          </a:p>
          <a:p>
            <a:r>
              <a:rPr lang="en-US" altLang="en-US" sz="2400" dirty="0">
                <a:latin typeface="+mn-lt"/>
              </a:rPr>
              <a:t>	          "    Area    = %p   %u\n", </a:t>
            </a:r>
          </a:p>
          <a:p>
            <a:r>
              <a:rPr lang="en-US" altLang="en-US" sz="2400" dirty="0">
                <a:latin typeface="+mn-lt"/>
              </a:rPr>
              <a:t>	          	&amp;</a:t>
            </a:r>
            <a:r>
              <a:rPr lang="en-US" altLang="en-US" sz="2400" dirty="0" err="1">
                <a:latin typeface="+mn-lt"/>
              </a:rPr>
              <a:t>side,&amp;side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base,&amp;base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height,&amp;height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area,&amp;area</a:t>
            </a:r>
            <a:r>
              <a:rPr lang="en-US" altLang="en-US" sz="2400" dirty="0">
                <a:latin typeface="+mn-lt"/>
              </a:rPr>
              <a:t>);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5EDF-3608-4CBC-9195-38BA3738C35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63286" y="136524"/>
            <a:ext cx="75438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2400" u="sng" dirty="0">
                <a:latin typeface="+mn-lt"/>
              </a:rPr>
              <a:t>From</a:t>
            </a:r>
            <a:r>
              <a:rPr lang="en-US" altLang="en-US" sz="2400" dirty="0">
                <a:latin typeface="+mn-lt"/>
              </a:rPr>
              <a:t>:  https://en.wikipedia.org/wiki/Function_prototype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sz="2000" dirty="0"/>
              <a:t>In computer programming, a function prototype or function interface is a declaration of a function that specifies the function’s name and type signature (arity(number of parameters), data types of parameters, and return type), but omits the function body. </a:t>
            </a:r>
          </a:p>
          <a:p>
            <a:r>
              <a:rPr lang="en-US" sz="2000" dirty="0"/>
              <a:t>While a function definition specifies </a:t>
            </a:r>
            <a:r>
              <a:rPr lang="en-US" sz="2000" i="1" dirty="0"/>
              <a:t>how</a:t>
            </a:r>
            <a:r>
              <a:rPr lang="en-US" sz="2000" dirty="0"/>
              <a:t> the function does what it does (the "implementation"), a function prototype merely specifies its interface, i.e. </a:t>
            </a:r>
            <a:r>
              <a:rPr lang="en-US" sz="2000" b="1" i="1" dirty="0"/>
              <a:t>what</a:t>
            </a:r>
            <a:r>
              <a:rPr lang="en-US" sz="2000" b="1" dirty="0"/>
              <a:t> data types go in and come out of it. </a:t>
            </a:r>
          </a:p>
          <a:p>
            <a:r>
              <a:rPr lang="en-US" sz="2000" dirty="0"/>
              <a:t>The term function prototype is particularly used in the context of the programming languages </a:t>
            </a:r>
            <a:r>
              <a:rPr lang="en-US" sz="2000" dirty="0">
                <a:hlinkClick r:id="rId3" tooltip="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dirty="0"/>
              <a:t> where placing forward declarations of functions in header files allows for splitting a program into translation</a:t>
            </a:r>
            <a:r>
              <a:rPr lang="en-US" sz="2000" dirty="0">
                <a:hlinkClick r:id="rId5" tooltip="Translation unit (programm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/>
              <a:t>units, i.e. into parts that a compiler can separately translate into object files, to be combined by a linker into an executable or a library. </a:t>
            </a:r>
            <a:endParaRPr lang="en-US" altLang="en-US" sz="20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12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76400" y="838200"/>
            <a:ext cx="5638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  </a:t>
            </a:r>
          </a:p>
          <a:p>
            <a:r>
              <a:rPr lang="en-US" altLang="en-US" sz="2400" dirty="0">
                <a:latin typeface="+mn-lt"/>
              </a:rPr>
              <a:t>    Side    = 5.187500 </a:t>
            </a:r>
          </a:p>
          <a:p>
            <a:r>
              <a:rPr lang="en-US" altLang="en-US" sz="2400" dirty="0">
                <a:latin typeface="+mn-lt"/>
              </a:rPr>
              <a:t>    Base   = 3.000000 </a:t>
            </a:r>
          </a:p>
          <a:p>
            <a:r>
              <a:rPr lang="en-US" altLang="en-US" sz="2400" dirty="0">
                <a:latin typeface="+mn-lt"/>
              </a:rPr>
              <a:t>    Height = 5.000000 </a:t>
            </a:r>
          </a:p>
          <a:p>
            <a:r>
              <a:rPr lang="en-US" altLang="en-US" sz="2400" dirty="0">
                <a:latin typeface="+mn-lt"/>
              </a:rPr>
              <a:t>    Area    = 0.000000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main, the addresses are: </a:t>
            </a:r>
          </a:p>
          <a:p>
            <a:r>
              <a:rPr lang="en-US" altLang="en-US" sz="2400" dirty="0">
                <a:latin typeface="+mn-lt"/>
              </a:rPr>
              <a:t>    Side    = 0012FF78   1245048</a:t>
            </a:r>
          </a:p>
          <a:p>
            <a:r>
              <a:rPr lang="en-US" altLang="en-US" sz="2400" dirty="0">
                <a:latin typeface="+mn-lt"/>
              </a:rPr>
              <a:t>    Base   = 0012FF70   1245040</a:t>
            </a:r>
          </a:p>
          <a:p>
            <a:r>
              <a:rPr lang="en-US" altLang="en-US" sz="2400" dirty="0">
                <a:latin typeface="+mn-lt"/>
              </a:rPr>
              <a:t>    Height = 0012FF68  1245032</a:t>
            </a:r>
          </a:p>
          <a:p>
            <a:r>
              <a:rPr lang="en-US" altLang="en-US" sz="2400" dirty="0">
                <a:latin typeface="+mn-lt"/>
              </a:rPr>
              <a:t>    Area    = 0012FF60   1245024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 sz="1800">
                <a:latin typeface="+mn-lt"/>
              </a:rPr>
              <a:pPr/>
              <a:t>51</a:t>
            </a:fld>
            <a:endParaRPr lang="en-US" altLang="en-US" sz="180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5C5D06-F134-4B1B-BC2F-67C26AF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22784"/>
              </p:ext>
            </p:extLst>
          </p:nvPr>
        </p:nvGraphicFramePr>
        <p:xfrm>
          <a:off x="1143000" y="1066800"/>
          <a:ext cx="53200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14">
                  <a:extLst>
                    <a:ext uri="{9D8B030D-6E8A-4147-A177-3AD203B41FA5}">
                      <a16:colId xmlns:a16="http://schemas.microsoft.com/office/drawing/2014/main" val="1814063905"/>
                    </a:ext>
                  </a:extLst>
                </a:gridCol>
                <a:gridCol w="1339786">
                  <a:extLst>
                    <a:ext uri="{9D8B030D-6E8A-4147-A177-3AD203B41FA5}">
                      <a16:colId xmlns:a16="http://schemas.microsoft.com/office/drawing/2014/main" val="3945432963"/>
                    </a:ext>
                  </a:extLst>
                </a:gridCol>
                <a:gridCol w="1814893">
                  <a:extLst>
                    <a:ext uri="{9D8B030D-6E8A-4147-A177-3AD203B41FA5}">
                      <a16:colId xmlns:a16="http://schemas.microsoft.com/office/drawing/2014/main" val="3266312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9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 Main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3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90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81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A55-B8F8-45AF-8D61-BA7DF993102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74877" y="609600"/>
            <a:ext cx="76168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/* rest of function main  */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(side, &amp;base, &amp;height, &amp;area);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after function, the values are: \n" </a:t>
            </a:r>
          </a:p>
          <a:p>
            <a:r>
              <a:rPr lang="en-US" altLang="en-US" sz="2400" dirty="0">
                <a:latin typeface="+mn-lt"/>
              </a:rPr>
              <a:t>              "    Side    = %f \n"</a:t>
            </a:r>
          </a:p>
          <a:p>
            <a:r>
              <a:rPr lang="en-US" altLang="en-US" sz="2400" dirty="0">
                <a:latin typeface="+mn-lt"/>
              </a:rPr>
              <a:t>	"    Base   = %f \n"</a:t>
            </a:r>
          </a:p>
          <a:p>
            <a:r>
              <a:rPr lang="en-US" altLang="en-US" sz="2400" dirty="0">
                <a:latin typeface="+mn-lt"/>
              </a:rPr>
              <a:t>	"    Height = %f \n"</a:t>
            </a:r>
          </a:p>
          <a:p>
            <a:r>
              <a:rPr lang="en-US" altLang="en-US" sz="2400" dirty="0">
                <a:latin typeface="+mn-lt"/>
              </a:rPr>
              <a:t>	“    Area    = %f 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/*-----end of main---------------------------------------------------*/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C3B-D4D0-41D4-B3D2-2963C882583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36524"/>
            <a:ext cx="8458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  This function will calculate the area of a triangle      */</a:t>
            </a: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double *b, double *h, double *a)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*a = ( *b * *h) / 2.0;</a:t>
            </a:r>
          </a:p>
          <a:p>
            <a:r>
              <a:rPr lang="en-US" altLang="en-US" sz="2400" dirty="0">
                <a:latin typeface="+mn-lt"/>
              </a:rPr>
              <a:t>     s = 400;    	/* Just to see what will happen */</a:t>
            </a:r>
          </a:p>
          <a:p>
            <a:r>
              <a:rPr lang="en-US" altLang="en-US" sz="2400" dirty="0">
                <a:latin typeface="+mn-lt"/>
              </a:rPr>
              <a:t> 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\n" </a:t>
            </a:r>
          </a:p>
          <a:p>
            <a:r>
              <a:rPr lang="en-US" altLang="en-US" sz="2400" dirty="0">
                <a:latin typeface="+mn-lt"/>
              </a:rPr>
              <a:t>               "       Side    = %f \n"</a:t>
            </a:r>
          </a:p>
          <a:p>
            <a:r>
              <a:rPr lang="en-US" altLang="en-US" sz="2400" dirty="0">
                <a:latin typeface="+mn-lt"/>
              </a:rPr>
              <a:t>	 "       Base   = %f \n"</a:t>
            </a:r>
          </a:p>
          <a:p>
            <a:r>
              <a:rPr lang="en-US" altLang="en-US" sz="2400" dirty="0">
                <a:latin typeface="+mn-lt"/>
              </a:rPr>
              <a:t>	 "       Height = %f \n"</a:t>
            </a:r>
          </a:p>
          <a:p>
            <a:r>
              <a:rPr lang="en-US" altLang="en-US" sz="2400" dirty="0">
                <a:latin typeface="+mn-lt"/>
              </a:rPr>
              <a:t>	 "       Area    = %f \n", s, *b, *h, *a);</a:t>
            </a:r>
          </a:p>
          <a:p>
            <a:r>
              <a:rPr lang="en-US" altLang="en-US" sz="2400" dirty="0">
                <a:latin typeface="+mn-lt"/>
              </a:rPr>
              <a:t>  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, the addresses are: \n" </a:t>
            </a:r>
          </a:p>
          <a:p>
            <a:r>
              <a:rPr lang="en-US" altLang="en-US" sz="2400" dirty="0">
                <a:latin typeface="+mn-lt"/>
              </a:rPr>
              <a:t>                "       Side    = %p   %u\n"</a:t>
            </a:r>
          </a:p>
          <a:p>
            <a:r>
              <a:rPr lang="en-US" altLang="en-US" sz="2400" dirty="0">
                <a:latin typeface="+mn-lt"/>
              </a:rPr>
              <a:t>	  "       Base   = %p   %u\n"</a:t>
            </a:r>
          </a:p>
          <a:p>
            <a:r>
              <a:rPr lang="en-US" altLang="en-US" sz="2400" dirty="0">
                <a:latin typeface="+mn-lt"/>
              </a:rPr>
              <a:t>	  "       Height = %p   %u\n"</a:t>
            </a:r>
          </a:p>
          <a:p>
            <a:r>
              <a:rPr lang="en-US" altLang="en-US" sz="2400" dirty="0">
                <a:latin typeface="+mn-lt"/>
              </a:rPr>
              <a:t>	  "       Area    = %p   %u\n", &amp;</a:t>
            </a:r>
            <a:r>
              <a:rPr lang="en-US" altLang="en-US" sz="2400" dirty="0" err="1">
                <a:latin typeface="+mn-lt"/>
              </a:rPr>
              <a:t>s,&amp;s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b,b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h,h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a,a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return;</a:t>
            </a:r>
          </a:p>
          <a:p>
            <a:r>
              <a:rPr lang="en-US" altLang="en-US" sz="2400" dirty="0">
                <a:latin typeface="+mn-lt"/>
              </a:rPr>
              <a:t>}</a:t>
            </a:r>
            <a:r>
              <a:rPr lang="en-US" altLang="en-US" dirty="0">
                <a:latin typeface="+mn-lt"/>
              </a:rPr>
              <a:t>                          </a:t>
            </a:r>
            <a:r>
              <a:rPr lang="en-US" altLang="en-US" sz="2400" dirty="0">
                <a:latin typeface="+mn-lt"/>
              </a:rPr>
              <a:t>/*----end of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---*/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 sz="1800">
                <a:latin typeface="+mn-lt"/>
              </a:rPr>
              <a:pPr/>
              <a:t>54</a:t>
            </a:fld>
            <a:endParaRPr lang="en-US" altLang="en-US" sz="180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5C5D06-F134-4B1B-BC2F-67C26AF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36781"/>
              </p:ext>
            </p:extLst>
          </p:nvPr>
        </p:nvGraphicFramePr>
        <p:xfrm>
          <a:off x="1295400" y="304800"/>
          <a:ext cx="532009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14">
                  <a:extLst>
                    <a:ext uri="{9D8B030D-6E8A-4147-A177-3AD203B41FA5}">
                      <a16:colId xmlns:a16="http://schemas.microsoft.com/office/drawing/2014/main" val="1814063905"/>
                    </a:ext>
                  </a:extLst>
                </a:gridCol>
                <a:gridCol w="1339786">
                  <a:extLst>
                    <a:ext uri="{9D8B030D-6E8A-4147-A177-3AD203B41FA5}">
                      <a16:colId xmlns:a16="http://schemas.microsoft.com/office/drawing/2014/main" val="3945432963"/>
                    </a:ext>
                  </a:extLst>
                </a:gridCol>
                <a:gridCol w="1814893">
                  <a:extLst>
                    <a:ext uri="{9D8B030D-6E8A-4147-A177-3AD203B41FA5}">
                      <a16:colId xmlns:a16="http://schemas.microsoft.com/office/drawing/2014/main" val="32663129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In Main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05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97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309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90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8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12BCA5-6640-4A96-AA6D-8C366C5D45F2}"/>
              </a:ext>
            </a:extLst>
          </p:cNvPr>
          <p:cNvSpPr txBox="1"/>
          <p:nvPr/>
        </p:nvSpPr>
        <p:spPr>
          <a:xfrm flipH="1">
            <a:off x="1417319" y="3352800"/>
            <a:ext cx="348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DDA807-4DEF-496E-92BC-C7CA3C11D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3452"/>
              </p:ext>
            </p:extLst>
          </p:nvPr>
        </p:nvGraphicFramePr>
        <p:xfrm>
          <a:off x="1295400" y="3429000"/>
          <a:ext cx="5320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620300531"/>
                    </a:ext>
                  </a:extLst>
                </a:gridCol>
                <a:gridCol w="1334126">
                  <a:extLst>
                    <a:ext uri="{9D8B030D-6E8A-4147-A177-3AD203B41FA5}">
                      <a16:colId xmlns:a16="http://schemas.microsoft.com/office/drawing/2014/main" val="1118793709"/>
                    </a:ext>
                  </a:extLst>
                </a:gridCol>
                <a:gridCol w="1776166">
                  <a:extLst>
                    <a:ext uri="{9D8B030D-6E8A-4147-A177-3AD203B41FA5}">
                      <a16:colId xmlns:a16="http://schemas.microsoft.com/office/drawing/2014/main" val="100297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</a:t>
                      </a:r>
                      <a:r>
                        <a:rPr lang="en-US" sz="2400" dirty="0" err="1"/>
                        <a:t>Find_Area</a:t>
                      </a:r>
                      <a:r>
                        <a:rPr lang="en-US" sz="2400" dirty="0"/>
                        <a:t> </a:t>
                      </a:r>
                    </a:p>
                    <a:p>
                      <a:pPr algn="ctr"/>
                      <a:r>
                        <a:rPr lang="en-US" sz="2400" dirty="0"/>
                        <a:t>at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8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3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49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7AC9-92BF-41D4-9E0A-D89CDD116CB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82765" y="136524"/>
            <a:ext cx="6324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</a:t>
            </a:r>
          </a:p>
          <a:p>
            <a:r>
              <a:rPr lang="en-US" altLang="en-US" sz="2400" dirty="0">
                <a:latin typeface="+mn-lt"/>
              </a:rPr>
              <a:t>       Side    = 400.000000 </a:t>
            </a:r>
          </a:p>
          <a:p>
            <a:r>
              <a:rPr lang="en-US" altLang="en-US" sz="2400" dirty="0">
                <a:latin typeface="+mn-lt"/>
              </a:rPr>
              <a:t>       Base   = 3.000000 </a:t>
            </a:r>
          </a:p>
          <a:p>
            <a:r>
              <a:rPr lang="en-US" altLang="en-US" sz="2400" dirty="0">
                <a:latin typeface="+mn-lt"/>
              </a:rPr>
              <a:t>       Height = 5.000000 </a:t>
            </a:r>
          </a:p>
          <a:p>
            <a:r>
              <a:rPr lang="en-US" altLang="en-US" sz="2400" dirty="0">
                <a:latin typeface="+mn-lt"/>
              </a:rPr>
              <a:t>       Area    = 7.500000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, the addresses are: </a:t>
            </a:r>
          </a:p>
          <a:p>
            <a:r>
              <a:rPr lang="en-US" altLang="en-US" sz="2400" dirty="0">
                <a:latin typeface="+mn-lt"/>
              </a:rPr>
              <a:t>       Side    = 0012FF00   1244928</a:t>
            </a:r>
          </a:p>
          <a:p>
            <a:r>
              <a:rPr lang="en-US" altLang="en-US" sz="2400" dirty="0">
                <a:latin typeface="+mn-lt"/>
              </a:rPr>
              <a:t>       Base   = 0012FF70   1245040</a:t>
            </a:r>
          </a:p>
          <a:p>
            <a:r>
              <a:rPr lang="en-US" altLang="en-US" sz="2400" dirty="0">
                <a:latin typeface="+mn-lt"/>
              </a:rPr>
              <a:t>       Height = 0012FF68   1245032</a:t>
            </a:r>
          </a:p>
          <a:p>
            <a:r>
              <a:rPr lang="en-US" altLang="en-US" sz="2400" dirty="0">
                <a:latin typeface="+mn-lt"/>
              </a:rPr>
              <a:t>       Area    = 0012FF60   1245024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821B6DD-B56B-4A91-A3DD-26DB61D9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6524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51D-FE8C-4CB4-B335-945CC09376B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752600" y="1066800"/>
            <a:ext cx="556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</a:t>
            </a:r>
          </a:p>
          <a:p>
            <a:r>
              <a:rPr lang="en-US" altLang="en-US" sz="2400" dirty="0">
                <a:latin typeface="+mn-lt"/>
              </a:rPr>
              <a:t>In main after function, the values are: </a:t>
            </a:r>
          </a:p>
          <a:p>
            <a:r>
              <a:rPr lang="en-US" altLang="en-US" sz="2400" dirty="0">
                <a:latin typeface="+mn-lt"/>
              </a:rPr>
              <a:t>    Side    = 5.187500 </a:t>
            </a:r>
          </a:p>
          <a:p>
            <a:r>
              <a:rPr lang="en-US" altLang="en-US" sz="2400" dirty="0">
                <a:latin typeface="+mn-lt"/>
              </a:rPr>
              <a:t>    Base   = 3.000000 </a:t>
            </a:r>
          </a:p>
          <a:p>
            <a:r>
              <a:rPr lang="en-US" altLang="en-US" sz="2400" dirty="0">
                <a:latin typeface="+mn-lt"/>
              </a:rPr>
              <a:t>    Height = 5.000000 </a:t>
            </a:r>
          </a:p>
          <a:p>
            <a:r>
              <a:rPr lang="en-US" altLang="en-US" sz="2400" dirty="0">
                <a:latin typeface="+mn-lt"/>
              </a:rPr>
              <a:t>    Area    = </a:t>
            </a:r>
            <a:r>
              <a:rPr lang="en-US" altLang="en-US" sz="2400" b="1" dirty="0">
                <a:latin typeface="+mn-lt"/>
              </a:rPr>
              <a:t>7.500000 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51D-FE8C-4CB4-B335-945CC09376B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26653" y="228600"/>
            <a:ext cx="556260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Map of values with Call By Value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main			    function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L = 5 	                5	     x = 5</a:t>
            </a:r>
          </a:p>
          <a:p>
            <a:r>
              <a:rPr lang="en-US" altLang="en-US" sz="2400" dirty="0">
                <a:latin typeface="+mn-lt"/>
              </a:rPr>
              <a:t>    6654</a:t>
            </a:r>
            <a:r>
              <a:rPr lang="en-US" altLang="en-US" sz="2400" b="1" u="sng" dirty="0">
                <a:latin typeface="+mn-lt"/>
              </a:rPr>
              <a:t>26</a:t>
            </a:r>
            <a:r>
              <a:rPr lang="en-US" altLang="en-US" sz="2400" dirty="0">
                <a:latin typeface="+mn-lt"/>
              </a:rPr>
              <a:t>		     6654</a:t>
            </a:r>
            <a:r>
              <a:rPr lang="en-US" altLang="en-US" sz="2400" b="1" u="sng" dirty="0">
                <a:latin typeface="+mn-lt"/>
              </a:rPr>
              <a:t>54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Map of values with Call By Address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main			    function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L = 5 	 	                   x = 5</a:t>
            </a:r>
          </a:p>
          <a:p>
            <a:r>
              <a:rPr lang="en-US" altLang="en-US" sz="2400" dirty="0">
                <a:latin typeface="+mn-lt"/>
              </a:rPr>
              <a:t>    6654</a:t>
            </a:r>
            <a:r>
              <a:rPr lang="en-US" altLang="en-US" sz="2400" b="1" u="sng" dirty="0">
                <a:latin typeface="+mn-lt"/>
              </a:rPr>
              <a:t>26</a:t>
            </a:r>
            <a:r>
              <a:rPr lang="en-US" altLang="en-US" sz="2400" dirty="0">
                <a:latin typeface="+mn-lt"/>
              </a:rPr>
              <a:t>        665426 	    6654</a:t>
            </a:r>
            <a:r>
              <a:rPr lang="en-US" altLang="en-US" sz="2400" b="1" u="sng" dirty="0">
                <a:latin typeface="+mn-lt"/>
              </a:rPr>
              <a:t>26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F3D07D-270E-4C58-8EC4-406A5B5014D8}"/>
              </a:ext>
            </a:extLst>
          </p:cNvPr>
          <p:cNvSpPr/>
          <p:nvPr/>
        </p:nvSpPr>
        <p:spPr>
          <a:xfrm>
            <a:off x="1066800" y="1295400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EE7161-7431-4090-B9E7-D5A030E24D99}"/>
              </a:ext>
            </a:extLst>
          </p:cNvPr>
          <p:cNvSpPr/>
          <p:nvPr/>
        </p:nvSpPr>
        <p:spPr>
          <a:xfrm>
            <a:off x="2667000" y="1981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A182D-D62A-4416-AAF2-40A60A81E958}"/>
              </a:ext>
            </a:extLst>
          </p:cNvPr>
          <p:cNvSpPr/>
          <p:nvPr/>
        </p:nvSpPr>
        <p:spPr>
          <a:xfrm>
            <a:off x="3848100" y="1295400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F97B8A-6841-4E3E-A816-53C86F0B5AF3}"/>
              </a:ext>
            </a:extLst>
          </p:cNvPr>
          <p:cNvCxnSpPr/>
          <p:nvPr/>
        </p:nvCxnSpPr>
        <p:spPr>
          <a:xfrm>
            <a:off x="1828800" y="2247900"/>
            <a:ext cx="838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96C2E4-F13E-491D-B48C-4E505CAF16F7}"/>
              </a:ext>
            </a:extLst>
          </p:cNvPr>
          <p:cNvCxnSpPr>
            <a:cxnSpLocks/>
          </p:cNvCxnSpPr>
          <p:nvPr/>
        </p:nvCxnSpPr>
        <p:spPr>
          <a:xfrm>
            <a:off x="3200400" y="2250209"/>
            <a:ext cx="647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F897F-9777-4E02-80B9-D5CC8F729AC8}"/>
              </a:ext>
            </a:extLst>
          </p:cNvPr>
          <p:cNvSpPr/>
          <p:nvPr/>
        </p:nvSpPr>
        <p:spPr>
          <a:xfrm>
            <a:off x="1081809" y="4191638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C44A5-3EB0-4B33-937A-FACD0C06E11E}"/>
              </a:ext>
            </a:extLst>
          </p:cNvPr>
          <p:cNvSpPr/>
          <p:nvPr/>
        </p:nvSpPr>
        <p:spPr>
          <a:xfrm>
            <a:off x="3862531" y="4191638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2C3F13-8036-45A4-B639-80A93F391DF1}"/>
              </a:ext>
            </a:extLst>
          </p:cNvPr>
          <p:cNvCxnSpPr/>
          <p:nvPr/>
        </p:nvCxnSpPr>
        <p:spPr>
          <a:xfrm>
            <a:off x="762000" y="3352800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1582DD-FC93-4FB2-A849-9C59236DABE2}"/>
              </a:ext>
            </a:extLst>
          </p:cNvPr>
          <p:cNvCxnSpPr/>
          <p:nvPr/>
        </p:nvCxnSpPr>
        <p:spPr>
          <a:xfrm>
            <a:off x="841664" y="457200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F0808-5ABA-474D-8502-4BE3A44C1154}"/>
              </a:ext>
            </a:extLst>
          </p:cNvPr>
          <p:cNvCxnSpPr>
            <a:cxnSpLocks/>
          </p:cNvCxnSpPr>
          <p:nvPr/>
        </p:nvCxnSpPr>
        <p:spPr>
          <a:xfrm>
            <a:off x="2080491" y="5562600"/>
            <a:ext cx="510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303E4F-0343-42AC-B9F4-640F56F49078}"/>
              </a:ext>
            </a:extLst>
          </p:cNvPr>
          <p:cNvCxnSpPr>
            <a:cxnSpLocks/>
          </p:cNvCxnSpPr>
          <p:nvPr/>
        </p:nvCxnSpPr>
        <p:spPr>
          <a:xfrm>
            <a:off x="3575627" y="5569527"/>
            <a:ext cx="286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1CD7BA-9EDD-435A-BD2F-ABD3D326320F}"/>
              </a:ext>
            </a:extLst>
          </p:cNvPr>
          <p:cNvSpPr/>
          <p:nvPr/>
        </p:nvSpPr>
        <p:spPr>
          <a:xfrm>
            <a:off x="2511134" y="5372101"/>
            <a:ext cx="1096819" cy="41909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3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More on Scope of Variables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9AD-1F35-45C4-916D-73DC4F08BAC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5EC-C45A-45A8-BE31-01C5B2F39BA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924800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latin typeface="+mn-lt"/>
              </a:rPr>
              <a:t>Storage Classes Specifiers</a:t>
            </a:r>
            <a:r>
              <a:rPr lang="en-US" altLang="en-US" sz="2400" dirty="0">
                <a:latin typeface="+mn-lt"/>
              </a:rPr>
              <a:t>    		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automatic</a:t>
            </a:r>
            <a:r>
              <a:rPr lang="en-US" altLang="en-US" sz="2400" dirty="0">
                <a:latin typeface="+mn-lt"/>
              </a:rPr>
              <a:t> – the default.  We may use the word “auto”.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Ex.</a:t>
            </a:r>
            <a:r>
              <a:rPr lang="en-US" altLang="en-US" sz="2400" dirty="0">
                <a:latin typeface="+mn-lt"/>
              </a:rPr>
              <a:t>  	auto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external </a:t>
            </a:r>
            <a:r>
              <a:rPr lang="en-US" altLang="en-US" sz="2400" dirty="0">
                <a:latin typeface="+mn-lt"/>
              </a:rPr>
              <a:t>– for global variables initially declared in other files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	extern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count;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static</a:t>
            </a:r>
            <a:r>
              <a:rPr lang="en-US" altLang="en-US" sz="2400" dirty="0">
                <a:latin typeface="+mn-lt"/>
              </a:rPr>
              <a:t>  - specifies that memory for this local variable should be</a:t>
            </a:r>
          </a:p>
          <a:p>
            <a:r>
              <a:rPr lang="en-US" altLang="en-US" sz="2400" dirty="0">
                <a:latin typeface="+mn-lt"/>
              </a:rPr>
              <a:t>             kept or saved even after control has returned to</a:t>
            </a:r>
          </a:p>
          <a:p>
            <a:r>
              <a:rPr lang="en-US" altLang="en-US" sz="2400" dirty="0">
                <a:latin typeface="+mn-lt"/>
              </a:rPr>
              <a:t>             the calling function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  static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function_count</a:t>
            </a:r>
            <a:r>
              <a:rPr lang="en-US" altLang="en-US" sz="2400" dirty="0">
                <a:latin typeface="+mn-lt"/>
              </a:rPr>
              <a:t>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register </a:t>
            </a:r>
            <a:r>
              <a:rPr lang="en-US" altLang="en-US" sz="2400" dirty="0">
                <a:latin typeface="+mn-lt"/>
              </a:rPr>
              <a:t>– specifies use of computer registers, rather than </a:t>
            </a:r>
          </a:p>
          <a:p>
            <a:r>
              <a:rPr lang="en-US" altLang="en-US" sz="2400" dirty="0">
                <a:latin typeface="+mn-lt"/>
              </a:rPr>
              <a:t>	memory IF POSSIBLE.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  register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speed;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– to be covered in class later this semester.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776-75CC-4675-918D-B377450777D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165835"/>
            <a:ext cx="73914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400" b="1" dirty="0">
                <a:latin typeface="+mn-lt"/>
              </a:rPr>
              <a:t>An example </a:t>
            </a:r>
            <a:r>
              <a:rPr lang="en-US" altLang="en-US" sz="2400" dirty="0">
                <a:latin typeface="+mn-lt"/>
              </a:rPr>
              <a:t>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b="1" dirty="0">
                <a:latin typeface="+mn-lt"/>
              </a:rPr>
              <a:t>int reverse (int num);        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 ("\</a:t>
            </a:r>
            <a:r>
              <a:rPr lang="en-US" altLang="en-US" sz="2400" dirty="0" err="1">
                <a:latin typeface="+mn-lt"/>
              </a:rPr>
              <a:t>nEnter</a:t>
            </a:r>
            <a:r>
              <a:rPr lang="en-US" altLang="en-US" sz="2400" dirty="0">
                <a:latin typeface="+mn-lt"/>
              </a:rPr>
              <a:t> a 2-digit number:  ");</a:t>
            </a: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scanf</a:t>
            </a:r>
            <a:r>
              <a:rPr lang="en-US" altLang="en-US" sz="2400" dirty="0">
                <a:latin typeface="+mn-lt"/>
              </a:rPr>
              <a:t> 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", &amp;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);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printf ("\n\</a:t>
            </a:r>
            <a:r>
              <a:rPr lang="en-US" altLang="en-US" sz="2400" dirty="0" err="1">
                <a:latin typeface="+mn-lt"/>
              </a:rPr>
              <a:t>nThe</a:t>
            </a:r>
            <a:r>
              <a:rPr lang="en-US" altLang="en-US" sz="2400" dirty="0">
                <a:latin typeface="+mn-lt"/>
              </a:rPr>
              <a:t> number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reversed is %d \n\n",</a:t>
            </a:r>
          </a:p>
          <a:p>
            <a:r>
              <a:rPr lang="en-US" altLang="en-US" sz="2400" dirty="0">
                <a:latin typeface="+mn-lt"/>
              </a:rPr>
              <a:t>                     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b="1" dirty="0">
                <a:latin typeface="+mn-lt"/>
              </a:rPr>
              <a:t>reverse(</a:t>
            </a:r>
            <a:r>
              <a:rPr lang="en-US" altLang="en-US" sz="2400" b="1" dirty="0" err="1">
                <a:latin typeface="+mn-lt"/>
              </a:rPr>
              <a:t>num_in</a:t>
            </a:r>
            <a:r>
              <a:rPr lang="en-US" altLang="en-US" sz="2400" b="1" dirty="0">
                <a:latin typeface="+mn-lt"/>
              </a:rPr>
              <a:t>)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/*---End of main-</a:t>
            </a:r>
            <a:r>
              <a:rPr lang="en-US" altLang="en-US" sz="2000" dirty="0">
                <a:latin typeface="+mn-lt"/>
              </a:rPr>
              <a:t>------------------------------------</a:t>
            </a:r>
            <a:r>
              <a:rPr lang="en-US" altLang="en-US" sz="2400" dirty="0">
                <a:latin typeface="+mn-lt"/>
              </a:rPr>
              <a:t>-----*/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2E2F-577D-46A7-87D3-02F2F93DCFA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32766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i="1" u="sng" dirty="0">
                <a:latin typeface="+mn-lt"/>
              </a:rPr>
              <a:t>Example of</a:t>
            </a:r>
            <a:r>
              <a:rPr lang="en-US" altLang="en-US" sz="2100" b="1" u="sng" dirty="0">
                <a:latin typeface="+mn-lt"/>
              </a:rPr>
              <a:t>  </a:t>
            </a:r>
            <a:r>
              <a:rPr lang="en-US" altLang="en-US" sz="2100" b="1" i="1" u="sng" dirty="0">
                <a:latin typeface="+mn-lt"/>
              </a:rPr>
              <a:t>Storage Class</a:t>
            </a:r>
            <a:r>
              <a:rPr lang="en-US" altLang="en-US" sz="2100" b="1" u="sng" dirty="0">
                <a:latin typeface="+mn-lt"/>
              </a:rPr>
              <a:t>:</a:t>
            </a:r>
            <a:endParaRPr lang="en-US" altLang="en-US" sz="21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#include …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count=0;</a:t>
            </a:r>
          </a:p>
          <a:p>
            <a:r>
              <a:rPr lang="en-US" altLang="en-US" sz="2100" dirty="0">
                <a:latin typeface="+mn-lt"/>
              </a:rPr>
              <a:t>…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b="1" dirty="0">
                <a:latin typeface="+mn-lt"/>
              </a:rPr>
              <a:t>main</a:t>
            </a:r>
            <a:r>
              <a:rPr lang="en-US" altLang="en-US" sz="2100" dirty="0">
                <a:latin typeface="+mn-lt"/>
              </a:rPr>
              <a:t> (void) {</a:t>
            </a:r>
          </a:p>
          <a:p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x, y, z;</a:t>
            </a:r>
          </a:p>
          <a:p>
            <a:r>
              <a:rPr lang="en-US" altLang="en-US" sz="2100" dirty="0">
                <a:latin typeface="+mn-lt"/>
              </a:rPr>
              <a:t>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  <a:p>
            <a:r>
              <a:rPr lang="en-US" altLang="en-US" sz="2100" dirty="0">
                <a:latin typeface="+mn-lt"/>
              </a:rPr>
              <a:t>extern int count;</a:t>
            </a:r>
          </a:p>
          <a:p>
            <a:r>
              <a:rPr lang="en-US" altLang="en-US" sz="2100" dirty="0">
                <a:latin typeface="+mn-lt"/>
              </a:rPr>
              <a:t>int </a:t>
            </a:r>
            <a:r>
              <a:rPr lang="en-US" altLang="en-US" sz="2100" b="1" dirty="0" err="1">
                <a:latin typeface="+mn-lt"/>
              </a:rPr>
              <a:t>calc</a:t>
            </a:r>
            <a:r>
              <a:rPr lang="en-US" altLang="en-US" sz="2100" dirty="0">
                <a:latin typeface="+mn-lt"/>
              </a:rPr>
              <a:t>(int a, int b) {</a:t>
            </a:r>
          </a:p>
          <a:p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x;</a:t>
            </a:r>
          </a:p>
          <a:p>
            <a:r>
              <a:rPr lang="en-US" altLang="en-US" sz="2100" dirty="0">
                <a:latin typeface="+mn-lt"/>
              </a:rPr>
              <a:t> 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  <a:p>
            <a:r>
              <a:rPr lang="en-US" altLang="en-US" sz="2100" dirty="0">
                <a:latin typeface="+mn-lt"/>
              </a:rPr>
              <a:t>extern int count;</a:t>
            </a:r>
          </a:p>
          <a:p>
            <a:r>
              <a:rPr lang="en-US" altLang="en-US" sz="2100" dirty="0">
                <a:latin typeface="+mn-lt"/>
              </a:rPr>
              <a:t>int </a:t>
            </a:r>
            <a:r>
              <a:rPr lang="en-US" altLang="en-US" sz="2100" b="1" dirty="0">
                <a:latin typeface="+mn-lt"/>
              </a:rPr>
              <a:t>check</a:t>
            </a:r>
            <a:r>
              <a:rPr lang="en-US" altLang="en-US" sz="2100" dirty="0">
                <a:latin typeface="+mn-lt"/>
              </a:rPr>
              <a:t>(int sum) {</a:t>
            </a:r>
          </a:p>
          <a:p>
            <a:r>
              <a:rPr lang="en-US" altLang="en-US" sz="2100" dirty="0">
                <a:latin typeface="+mn-lt"/>
              </a:rPr>
              <a:t> 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724400" y="291049"/>
            <a:ext cx="413206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i="1" dirty="0">
                <a:latin typeface="+mn-lt"/>
              </a:rPr>
              <a:t>count</a:t>
            </a:r>
            <a:r>
              <a:rPr lang="en-US" altLang="en-US" sz="2100" dirty="0">
                <a:latin typeface="+mn-lt"/>
              </a:rPr>
              <a:t> is a global variable</a:t>
            </a:r>
          </a:p>
          <a:p>
            <a:r>
              <a:rPr lang="en-US" altLang="en-US" sz="2100" dirty="0">
                <a:latin typeface="+mn-lt"/>
              </a:rPr>
              <a:t>referenced by </a:t>
            </a:r>
            <a:r>
              <a:rPr lang="en-US" altLang="en-US" sz="2100" b="1" i="1" dirty="0" err="1">
                <a:latin typeface="+mn-lt"/>
              </a:rPr>
              <a:t>calc</a:t>
            </a:r>
            <a:r>
              <a:rPr lang="en-US" altLang="en-US" sz="2100" b="1" i="1" dirty="0">
                <a:latin typeface="+mn-lt"/>
              </a:rPr>
              <a:t> </a:t>
            </a:r>
            <a:r>
              <a:rPr lang="en-US" altLang="en-US" sz="2100" dirty="0">
                <a:latin typeface="+mn-lt"/>
              </a:rPr>
              <a:t>and</a:t>
            </a:r>
            <a:r>
              <a:rPr lang="en-US" altLang="en-US" sz="2100" b="1" i="1" dirty="0">
                <a:latin typeface="+mn-lt"/>
              </a:rPr>
              <a:t> check. 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x, y. &amp; z </a:t>
            </a:r>
            <a:r>
              <a:rPr lang="en-US" altLang="en-US" sz="2100" dirty="0">
                <a:latin typeface="+mn-lt"/>
              </a:rPr>
              <a:t>are local variables </a:t>
            </a:r>
          </a:p>
          <a:p>
            <a:r>
              <a:rPr lang="en-US" altLang="en-US" sz="2100" dirty="0">
                <a:latin typeface="+mn-lt"/>
              </a:rPr>
              <a:t>referenced only by </a:t>
            </a:r>
            <a:r>
              <a:rPr lang="en-US" altLang="en-US" sz="2100" b="1" i="1" dirty="0">
                <a:latin typeface="+mn-lt"/>
              </a:rPr>
              <a:t>main.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a, b, x </a:t>
            </a:r>
            <a:r>
              <a:rPr lang="en-US" altLang="en-US" sz="2100" dirty="0">
                <a:latin typeface="+mn-lt"/>
              </a:rPr>
              <a:t>are local variables only</a:t>
            </a:r>
          </a:p>
          <a:p>
            <a:r>
              <a:rPr lang="en-US" altLang="en-US" sz="2100" dirty="0">
                <a:latin typeface="+mn-lt"/>
              </a:rPr>
              <a:t>referenced by </a:t>
            </a:r>
            <a:r>
              <a:rPr lang="en-US" altLang="en-US" sz="2100" b="1" i="1" dirty="0">
                <a:latin typeface="+mn-lt"/>
              </a:rPr>
              <a:t>calc.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sum</a:t>
            </a:r>
            <a:r>
              <a:rPr lang="en-US" altLang="en-US" sz="2100" dirty="0">
                <a:latin typeface="+mn-lt"/>
              </a:rPr>
              <a:t> is a local variable that</a:t>
            </a:r>
          </a:p>
          <a:p>
            <a:r>
              <a:rPr lang="en-US" altLang="en-US" sz="2100" dirty="0">
                <a:latin typeface="+mn-lt"/>
              </a:rPr>
              <a:t>can only be referenced by </a:t>
            </a:r>
            <a:r>
              <a:rPr lang="en-US" altLang="en-US" sz="2100" b="1" i="1" dirty="0">
                <a:latin typeface="+mn-lt"/>
              </a:rPr>
              <a:t>check.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There are TWO local variables </a:t>
            </a:r>
            <a:r>
              <a:rPr lang="en-US" altLang="en-US" sz="2100" b="1" i="1" dirty="0">
                <a:latin typeface="+mn-lt"/>
              </a:rPr>
              <a:t>x </a:t>
            </a:r>
            <a:endParaRPr lang="en-US" altLang="en-US" sz="21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but they are different variables with</a:t>
            </a:r>
          </a:p>
          <a:p>
            <a:r>
              <a:rPr lang="en-US" altLang="en-US" sz="2100" dirty="0">
                <a:latin typeface="+mn-lt"/>
              </a:rPr>
              <a:t>different scopes.</a:t>
            </a:r>
          </a:p>
          <a:p>
            <a:endParaRPr lang="en-US" altLang="en-US" sz="2100" dirty="0">
              <a:latin typeface="+mn-lt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1148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90800"/>
            <a:ext cx="6921500" cy="1644650"/>
          </a:xfrm>
        </p:spPr>
        <p:txBody>
          <a:bodyPr/>
          <a:lstStyle/>
          <a:p>
            <a:pPr eaLnBrk="1" hangingPunct="1"/>
            <a:r>
              <a:rPr lang="en-US" altLang="zh-TW" sz="4800" dirty="0"/>
              <a:t>Static Variables</a:t>
            </a:r>
            <a:endParaRPr lang="en-US" altLang="zh-TW" sz="4800" dirty="0"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094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Scope Rules for “Static” variables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8013" cy="4551362"/>
          </a:xfrm>
        </p:spPr>
        <p:txBody>
          <a:bodyPr>
            <a:normAutofit fontScale="92500"/>
          </a:bodyPr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Variables: use static prefix on functions and variable declarations to </a:t>
            </a:r>
            <a:r>
              <a:rPr lang="en-US" altLang="zh-CN" b="1" u="sng"/>
              <a:t>limit scope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external variables will limit scope to the rest of the source file (not accessible in other files)</a:t>
            </a:r>
            <a:r>
              <a:rPr lang="ar-SA" altLang="zh-CN"/>
              <a:t>‏</a:t>
            </a: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functions will make them invisible to other files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internal variables will create permanent private storage; retained even upon function exit</a:t>
            </a:r>
          </a:p>
        </p:txBody>
      </p:sp>
    </p:spTree>
    <p:extLst>
      <p:ext uri="{BB962C8B-B14F-4D97-AF65-F5344CB8AC3E}">
        <p14:creationId xmlns:p14="http://schemas.microsoft.com/office/powerpoint/2010/main" val="351224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operator:  </a:t>
            </a:r>
            <a:r>
              <a:rPr lang="en-US" dirty="0" err="1"/>
              <a:t>sizeof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sizeof</a:t>
            </a:r>
            <a:r>
              <a:rPr lang="en-US" dirty="0"/>
              <a:t> operator may be used to determine the size of a data object or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24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"/>
            <a:ext cx="8229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/* Demonstrate static variables (4_UNIX)         */</a:t>
            </a:r>
          </a:p>
          <a:p>
            <a:endParaRPr lang="en-US" sz="1600" dirty="0">
              <a:latin typeface="+mn-lt"/>
            </a:endParaRP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stdio.h</a:t>
            </a:r>
            <a:r>
              <a:rPr lang="en-US" sz="2400" dirty="0">
                <a:latin typeface="+mn-lt"/>
              </a:rPr>
              <a:t>&gt;</a:t>
            </a: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stdlib.h</a:t>
            </a:r>
            <a:r>
              <a:rPr lang="en-US" sz="2400" dirty="0">
                <a:latin typeface="+mn-lt"/>
              </a:rPr>
              <a:t>&gt;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char name[100];                   /* variable accessible from </a:t>
            </a:r>
            <a:r>
              <a:rPr lang="en-US" sz="2400" b="1" dirty="0">
                <a:latin typeface="+mn-lt"/>
              </a:rPr>
              <a:t>all</a:t>
            </a:r>
            <a:r>
              <a:rPr lang="en-US" sz="2400" dirty="0">
                <a:latin typeface="+mn-lt"/>
              </a:rPr>
              <a:t> files */</a:t>
            </a:r>
          </a:p>
          <a:p>
            <a:r>
              <a:rPr lang="en-US" sz="2400" dirty="0">
                <a:latin typeface="+mn-lt"/>
              </a:rPr>
              <a:t>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;                              /* variable accessible </a:t>
            </a:r>
            <a:r>
              <a:rPr lang="en-US" sz="2400" b="1" dirty="0">
                <a:latin typeface="+mn-lt"/>
              </a:rPr>
              <a:t>only from </a:t>
            </a:r>
            <a:r>
              <a:rPr lang="en-US" sz="2400" dirty="0">
                <a:latin typeface="+mn-lt"/>
              </a:rPr>
              <a:t>this </a:t>
            </a:r>
          </a:p>
          <a:p>
            <a:r>
              <a:rPr lang="en-US" sz="2400" dirty="0">
                <a:latin typeface="+mn-lt"/>
              </a:rPr>
              <a:t>                                                      file */</a:t>
            </a:r>
          </a:p>
          <a:p>
            <a:r>
              <a:rPr lang="en-US" sz="2400" dirty="0">
                <a:latin typeface="+mn-lt"/>
              </a:rPr>
              <a:t>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);   /* function prototype accessible</a:t>
            </a:r>
          </a:p>
          <a:p>
            <a:r>
              <a:rPr lang="en-US" sz="2400" dirty="0">
                <a:latin typeface="+mn-lt"/>
              </a:rPr>
              <a:t>                                                      </a:t>
            </a:r>
            <a:r>
              <a:rPr lang="en-US" sz="2400" b="1" dirty="0">
                <a:latin typeface="+mn-lt"/>
              </a:rPr>
              <a:t>only from </a:t>
            </a:r>
            <a:r>
              <a:rPr lang="en-US" sz="2400" dirty="0">
                <a:latin typeface="+mn-lt"/>
              </a:rPr>
              <a:t>this file */</a:t>
            </a:r>
          </a:p>
          <a:p>
            <a:endParaRPr lang="en-US" sz="12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main (void) {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[] = {14, 25, 10, 100, 20};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;</a:t>
            </a:r>
          </a:p>
          <a:p>
            <a:r>
              <a:rPr lang="en-US" sz="2400" dirty="0">
                <a:latin typeface="+mn-lt"/>
              </a:rPr>
              <a:t>    for 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=0;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 err="1">
                <a:latin typeface="+mn-lt"/>
              </a:rPr>
              <a:t>sizeof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)/</a:t>
            </a:r>
            <a:r>
              <a:rPr lang="en-US" sz="2400" dirty="0" err="1">
                <a:latin typeface="+mn-lt"/>
              </a:rPr>
              <a:t>sizeof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);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++)</a:t>
            </a:r>
          </a:p>
          <a:p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printf</a:t>
            </a:r>
            <a:r>
              <a:rPr lang="en-US" sz="2400" dirty="0">
                <a:latin typeface="+mn-lt"/>
              </a:rPr>
              <a:t>("max = %d \n",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]));</a:t>
            </a:r>
          </a:p>
          <a:p>
            <a:r>
              <a:rPr lang="en-US" sz="2400" dirty="0">
                <a:latin typeface="+mn-lt"/>
              </a:rPr>
              <a:t>    return (EXIT_SUCCESS);</a:t>
            </a:r>
          </a:p>
          <a:p>
            <a:r>
              <a:rPr lang="en-US" sz="2400" dirty="0">
                <a:latin typeface="+mn-lt"/>
              </a:rPr>
              <a:t>}</a:t>
            </a:r>
          </a:p>
          <a:p>
            <a:r>
              <a:rPr lang="en-US" sz="2400" dirty="0">
                <a:latin typeface="+mn-lt"/>
              </a:rPr>
              <a:t>/*-----------------------------------------------*/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064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/*-----------------------------------------------*/</a:t>
            </a:r>
          </a:p>
          <a:p>
            <a:r>
              <a:rPr lang="en-US" sz="2400" dirty="0">
                <a:latin typeface="+mn-lt"/>
              </a:rPr>
              <a:t>/* code for the function                        */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) {</a:t>
            </a:r>
          </a:p>
          <a:p>
            <a:r>
              <a:rPr lang="en-US" sz="2400" dirty="0">
                <a:latin typeface="+mn-lt"/>
              </a:rPr>
              <a:t>    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biggest=0;       /*Variable whose value is retained</a:t>
            </a:r>
          </a:p>
          <a:p>
            <a:r>
              <a:rPr lang="en-US" sz="2400" dirty="0">
                <a:latin typeface="+mn-lt"/>
              </a:rPr>
              <a:t>                                                  between each function call */</a:t>
            </a:r>
          </a:p>
          <a:p>
            <a:r>
              <a:rPr lang="en-US" sz="2400" dirty="0">
                <a:latin typeface="+mn-lt"/>
              </a:rPr>
              <a:t>    if(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 &gt; biggest)				  0</a:t>
            </a:r>
          </a:p>
          <a:p>
            <a:r>
              <a:rPr lang="en-US" sz="2400" dirty="0">
                <a:latin typeface="+mn-lt"/>
              </a:rPr>
              <a:t>        biggest=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;				14</a:t>
            </a:r>
          </a:p>
          <a:p>
            <a:r>
              <a:rPr lang="en-US" sz="2400" dirty="0">
                <a:latin typeface="+mn-lt"/>
              </a:rPr>
              <a:t>    return biggest;				25</a:t>
            </a:r>
          </a:p>
          <a:p>
            <a:r>
              <a:rPr lang="en-US" sz="2400" dirty="0">
                <a:latin typeface="+mn-lt"/>
              </a:rPr>
              <a:t>}						25</a:t>
            </a:r>
          </a:p>
          <a:p>
            <a:r>
              <a:rPr lang="en-US" sz="2400" dirty="0">
                <a:latin typeface="+mn-lt"/>
              </a:rPr>
              <a:t>/*-----------------------------------------------*/      100</a:t>
            </a:r>
          </a:p>
          <a:p>
            <a:r>
              <a:rPr lang="en-US" sz="2400">
                <a:latin typeface="+mn-lt"/>
              </a:rPr>
              <a:t>					            100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1275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810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n-lt"/>
              </a:rPr>
              <a:t>The </a:t>
            </a:r>
            <a:r>
              <a:rPr lang="fr-FR" sz="2800" b="1" dirty="0" err="1">
                <a:latin typeface="+mn-lt"/>
              </a:rPr>
              <a:t>run</a:t>
            </a:r>
            <a:r>
              <a:rPr lang="fr-FR" sz="2800" b="1" dirty="0">
                <a:latin typeface="+mn-lt"/>
              </a:rPr>
              <a:t> </a:t>
            </a:r>
            <a:r>
              <a:rPr lang="fr-FR" sz="2800" b="1" dirty="0" err="1">
                <a:latin typeface="+mn-lt"/>
              </a:rPr>
              <a:t>with</a:t>
            </a:r>
            <a:r>
              <a:rPr lang="fr-FR" sz="2800" b="1" dirty="0">
                <a:latin typeface="+mn-lt"/>
              </a:rPr>
              <a:t> the </a:t>
            </a:r>
            <a:r>
              <a:rPr lang="fr-FR" sz="2800" b="1" dirty="0" err="1">
                <a:latin typeface="+mn-lt"/>
              </a:rPr>
              <a:t>static</a:t>
            </a:r>
            <a:r>
              <a:rPr lang="fr-FR" sz="2800" b="1" dirty="0">
                <a:latin typeface="+mn-lt"/>
              </a:rPr>
              <a:t> variable:</a:t>
            </a:r>
          </a:p>
          <a:p>
            <a:endParaRPr lang="fr-FR" sz="2400" dirty="0">
              <a:latin typeface="+mn-lt"/>
            </a:endParaRPr>
          </a:p>
          <a:p>
            <a:endParaRPr lang="fr-FR" sz="2400" dirty="0">
              <a:latin typeface="+mn-lt"/>
            </a:endParaRPr>
          </a:p>
          <a:p>
            <a:r>
              <a:rPr lang="fr-FR" sz="2400" dirty="0">
                <a:latin typeface="+mn-lt"/>
              </a:rPr>
              <a:t>[</a:t>
            </a:r>
            <a:r>
              <a:rPr lang="fr-FR" sz="2400" dirty="0" err="1">
                <a:latin typeface="+mn-lt"/>
              </a:rPr>
              <a:t>bielr@athena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ClassExamples</a:t>
            </a:r>
            <a:r>
              <a:rPr lang="fr-FR" sz="2400" dirty="0">
                <a:latin typeface="+mn-lt"/>
              </a:rPr>
              <a:t>]&gt; </a:t>
            </a:r>
            <a:r>
              <a:rPr lang="fr-FR" sz="2400" dirty="0" err="1">
                <a:latin typeface="+mn-lt"/>
              </a:rPr>
              <a:t>a.out</a:t>
            </a:r>
            <a:endParaRPr lang="fr-FR" sz="2400" dirty="0">
              <a:latin typeface="+mn-lt"/>
            </a:endParaRPr>
          </a:p>
          <a:p>
            <a:r>
              <a:rPr lang="fr-FR" sz="2400" dirty="0">
                <a:latin typeface="+mn-lt"/>
              </a:rPr>
              <a:t>max = 14</a:t>
            </a:r>
          </a:p>
          <a:p>
            <a:r>
              <a:rPr lang="fr-FR" sz="2400" dirty="0">
                <a:latin typeface="+mn-lt"/>
              </a:rPr>
              <a:t>max = 25</a:t>
            </a:r>
          </a:p>
          <a:p>
            <a:r>
              <a:rPr lang="fr-FR" sz="2400" dirty="0">
                <a:latin typeface="+mn-lt"/>
              </a:rPr>
              <a:t>max = 25</a:t>
            </a:r>
          </a:p>
          <a:p>
            <a:r>
              <a:rPr lang="fr-FR" sz="2400" dirty="0">
                <a:latin typeface="+mn-lt"/>
              </a:rPr>
              <a:t>max = 100</a:t>
            </a:r>
          </a:p>
          <a:p>
            <a:r>
              <a:rPr lang="fr-FR" sz="2400" dirty="0">
                <a:latin typeface="+mn-lt"/>
              </a:rPr>
              <a:t>max = 100</a:t>
            </a:r>
          </a:p>
          <a:p>
            <a:r>
              <a:rPr lang="fr-FR" sz="2400" dirty="0">
                <a:latin typeface="+mn-lt"/>
              </a:rPr>
              <a:t>[</a:t>
            </a:r>
            <a:r>
              <a:rPr lang="fr-FR" sz="2400" dirty="0" err="1">
                <a:latin typeface="+mn-lt"/>
              </a:rPr>
              <a:t>bielr@athena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ClassExamples</a:t>
            </a:r>
            <a:r>
              <a:rPr lang="fr-FR" sz="2400" dirty="0">
                <a:latin typeface="+mn-lt"/>
              </a:rPr>
              <a:t>]&gt;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0415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3BC3-35F1-4111-A397-1A31849C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76400"/>
            <a:ext cx="7886700" cy="2852737"/>
          </a:xfrm>
        </p:spPr>
        <p:txBody>
          <a:bodyPr/>
          <a:lstStyle/>
          <a:p>
            <a:r>
              <a:rPr lang="en-US" dirty="0"/>
              <a:t>Organization of Memory -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E15E-1B7B-473C-B52C-DB3BB90B8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84106-D4DB-4CFA-BA8B-D3944E58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473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Memory Organization </a:t>
            </a:r>
            <a:br>
              <a:rPr lang="en-US" sz="3600" dirty="0"/>
            </a:br>
            <a:r>
              <a:rPr lang="en-US" sz="3600" dirty="0"/>
              <a:t>for an Executed Program</a:t>
            </a:r>
            <a:endParaRPr lang="en-US" alt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57350"/>
            <a:ext cx="8064500" cy="459105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When a program is loaded into memory, it is organized into  three areas of memory, called segments:</a:t>
            </a:r>
          </a:p>
          <a:p>
            <a:pPr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text</a:t>
            </a:r>
            <a:r>
              <a:rPr lang="en-US" altLang="en-US" sz="2400" dirty="0">
                <a:cs typeface="Times New Roman" panose="02020603050405020304" pitchFamily="18" charset="0"/>
              </a:rPr>
              <a:t> segment  (or </a:t>
            </a:r>
            <a:r>
              <a:rPr lang="en-US" altLang="en-US" sz="2400" b="1" dirty="0">
                <a:cs typeface="Times New Roman" panose="02020603050405020304" pitchFamily="18" charset="0"/>
              </a:rPr>
              <a:t>code</a:t>
            </a:r>
            <a:r>
              <a:rPr lang="en-US" altLang="en-US" sz="2400" dirty="0">
                <a:cs typeface="Times New Roman" panose="02020603050405020304" pitchFamily="18" charset="0"/>
              </a:rPr>
              <a:t> segment) is where the compiled code of the program itself resides.</a:t>
            </a:r>
          </a:p>
          <a:p>
            <a:pPr lvl="1"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stack</a:t>
            </a:r>
            <a:r>
              <a:rPr lang="en-US" altLang="en-US" sz="2400" dirty="0">
                <a:cs typeface="Times New Roman" panose="02020603050405020304" pitchFamily="18" charset="0"/>
              </a:rPr>
              <a:t> segment  is where memory is allocated for automatic variables within functions.</a:t>
            </a:r>
          </a:p>
          <a:p>
            <a:pPr lvl="1"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heap </a:t>
            </a:r>
            <a:r>
              <a:rPr lang="en-US" altLang="en-US" sz="2400" dirty="0">
                <a:cs typeface="Times New Roman" panose="02020603050405020304" pitchFamily="18" charset="0"/>
              </a:rPr>
              <a:t>segment provides more stable storage of data for a program since memory allocated in the heap remains in existence for the duration of a program.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68</a:t>
            </a:fld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Stack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3000"/>
            <a:ext cx="80645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cs typeface="Times New Roman" panose="02020603050405020304" pitchFamily="18" charset="0"/>
              </a:rPr>
              <a:t>Local variables </a:t>
            </a:r>
            <a:r>
              <a:rPr lang="en-US" altLang="en-US" sz="2800" dirty="0">
                <a:cs typeface="Times New Roman" panose="02020603050405020304" pitchFamily="18" charset="0"/>
              </a:rPr>
              <a:t>(variables declared inside a function) are put on the stack - unless they are declared as 'static' or 'register‘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Function parameters are allocated on the stack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Local variables that are stored in the stack are </a:t>
            </a:r>
            <a:r>
              <a:rPr lang="en-US" altLang="en-US" sz="2800" b="1" dirty="0"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cs typeface="Times New Roman" panose="02020603050405020304" pitchFamily="18" charset="0"/>
              </a:rPr>
              <a:t> automatically initialized by the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Variables on the stack disappear when the function exits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69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776-75CC-4675-918D-B377450777D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38200" y="350501"/>
            <a:ext cx="6858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/*----------------------------------------------------------*/ </a:t>
            </a:r>
          </a:p>
          <a:p>
            <a:r>
              <a:rPr lang="en-US" altLang="en-US" sz="2400" dirty="0">
                <a:latin typeface="+mn-lt"/>
              </a:rPr>
              <a:t>// This function will reverse a two digit number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reverse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num</a:t>
            </a:r>
            <a:r>
              <a:rPr lang="en-US" altLang="en-US" sz="2400" dirty="0">
                <a:latin typeface="+mn-lt"/>
              </a:rPr>
              <a:t>)	 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digit1, digit2;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digit1 = num / 10;                  // 27/10=   </a:t>
            </a:r>
            <a:r>
              <a:rPr lang="en-US" altLang="en-US" sz="2400" b="1" dirty="0">
                <a:latin typeface="+mn-lt"/>
              </a:rPr>
              <a:t>2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strike="sngStrike" dirty="0">
                <a:latin typeface="+mn-lt"/>
              </a:rPr>
              <a:t>r 7</a:t>
            </a:r>
          </a:p>
          <a:p>
            <a:r>
              <a:rPr lang="en-US" altLang="en-US" sz="2400" dirty="0">
                <a:latin typeface="+mn-lt"/>
              </a:rPr>
              <a:t>     digit2 = num % 10; 		 // 27%10=  </a:t>
            </a:r>
            <a:r>
              <a:rPr lang="en-US" altLang="en-US" sz="2400" strike="sngStrike" dirty="0">
                <a:latin typeface="+mn-lt"/>
              </a:rPr>
              <a:t>2 r </a:t>
            </a:r>
            <a:r>
              <a:rPr lang="en-US" altLang="en-US" sz="2400" b="1" dirty="0">
                <a:latin typeface="+mn-lt"/>
              </a:rPr>
              <a:t>7</a:t>
            </a:r>
          </a:p>
          <a:p>
            <a:r>
              <a:rPr lang="en-US" altLang="en-US" sz="2400" dirty="0">
                <a:latin typeface="+mn-lt"/>
              </a:rPr>
              <a:t>     return (digit2 * 10) + digit1;          </a:t>
            </a:r>
          </a:p>
          <a:p>
            <a:r>
              <a:rPr lang="en-US" altLang="en-US" sz="2400" dirty="0">
                <a:latin typeface="+mn-lt"/>
              </a:rPr>
              <a:t>}                  //   7*10  + 2</a:t>
            </a:r>
          </a:p>
          <a:p>
            <a:r>
              <a:rPr lang="en-US" altLang="en-US" sz="2400" dirty="0">
                <a:latin typeface="+mn-lt"/>
              </a:rPr>
              <a:t>/*---End of reverse------------------------------------*/ </a:t>
            </a:r>
          </a:p>
          <a:p>
            <a:endParaRPr lang="en-US" altLang="en-US" sz="2400" b="1" i="1" dirty="0">
              <a:latin typeface="+mn-lt"/>
            </a:endParaRPr>
          </a:p>
          <a:p>
            <a:r>
              <a:rPr lang="en-US" altLang="en-US" sz="2400" b="1" i="1" dirty="0">
                <a:latin typeface="+mn-lt"/>
              </a:rPr>
              <a:t>The Run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The number 27 reversed is 72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17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0668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Heap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066800"/>
            <a:ext cx="8064500" cy="4876800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Global, static, register </a:t>
            </a:r>
            <a:r>
              <a:rPr lang="en-US" altLang="en-US" sz="2400" dirty="0">
                <a:cs typeface="Times New Roman" panose="02020603050405020304" pitchFamily="18" charset="0"/>
              </a:rPr>
              <a:t>variables are stored on the heap before program execution begins</a:t>
            </a:r>
          </a:p>
          <a:p>
            <a:pPr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They exist the entire life of the program (even if scope prevents access to them - they still exist)</a:t>
            </a:r>
          </a:p>
          <a:p>
            <a:pPr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They are initialized to zero</a:t>
            </a:r>
          </a:p>
          <a:p>
            <a:pPr marL="192088" lvl="1" indent="0">
              <a:buNone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Global variables are on the heap</a:t>
            </a:r>
          </a:p>
          <a:p>
            <a:pPr marL="192088" lvl="1" indent="0">
              <a:buNone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Static local variables are on the heap (this is how they keep their value between function calls)</a:t>
            </a:r>
          </a:p>
          <a:p>
            <a:pPr marL="534988" lvl="1" indent="-342900"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Memory allocated by new, </a:t>
            </a:r>
            <a:r>
              <a:rPr lang="en-US" altLang="en-US" sz="2400" dirty="0" err="1">
                <a:cs typeface="Times New Roman" panose="02020603050405020304" pitchFamily="18" charset="0"/>
              </a:rPr>
              <a:t>malloc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calloc</a:t>
            </a:r>
            <a:r>
              <a:rPr lang="en-US" altLang="en-US" sz="2400" dirty="0">
                <a:cs typeface="Times New Roman" panose="02020603050405020304" pitchFamily="18" charset="0"/>
              </a:rPr>
              <a:t>, etc., are on the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70</a:t>
            </a:fld>
            <a:endParaRPr lang="en-US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29540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dirty="0"/>
              <a:t>A typical Memory Layout on Linux X86/32</a:t>
            </a:r>
            <a:endParaRPr lang="en-US" altLang="en-US" sz="3600" b="1" dirty="0"/>
          </a:p>
        </p:txBody>
      </p:sp>
      <p:pic>
        <p:nvPicPr>
          <p:cNvPr id="63491" name="Picture 2" descr="program_in_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791200" cy="55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C-6 </a:t>
            </a:r>
            <a:r>
              <a:rPr lang="en-US" altLang="en-US" sz="4800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altLang="en-US" sz="3600" dirty="0"/>
          </a:p>
          <a:p>
            <a:r>
              <a:rPr lang="en-US" altLang="en-US" sz="3600" dirty="0"/>
              <a:t>The End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9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09B-16A6-4B55-B4A8-1680DD834D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58846"/>
            <a:ext cx="7391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//</a:t>
            </a:r>
            <a:r>
              <a:rPr lang="en-US" altLang="en-US" sz="2400" b="1" dirty="0">
                <a:latin typeface="+mn-lt"/>
              </a:rPr>
              <a:t>Another example</a:t>
            </a:r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			</a:t>
            </a:r>
          </a:p>
          <a:p>
            <a:r>
              <a:rPr lang="en-US" altLang="en-US" sz="2400" b="1" dirty="0">
                <a:latin typeface="+mn-lt"/>
              </a:rPr>
              <a:t>void function1 (void);</a:t>
            </a:r>
            <a:r>
              <a:rPr lang="en-US" altLang="en-US" sz="2400" dirty="0">
                <a:latin typeface="+mn-lt"/>
              </a:rPr>
              <a:t>		/* function prototypes */</a:t>
            </a:r>
          </a:p>
          <a:p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x); 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m;   double y;</a:t>
            </a:r>
          </a:p>
          <a:p>
            <a:r>
              <a:rPr lang="en-US" altLang="en-US" sz="2400" dirty="0">
                <a:latin typeface="+mn-lt"/>
              </a:rPr>
              <a:t>    m = 15;</a:t>
            </a:r>
          </a:p>
          <a:p>
            <a:r>
              <a:rPr lang="en-US" altLang="en-US" sz="2400" dirty="0">
                <a:latin typeface="+mn-lt"/>
              </a:rPr>
              <a:t>    y = 308.24;</a:t>
            </a:r>
          </a:p>
          <a:p>
            <a:r>
              <a:rPr lang="en-US" altLang="en-US" sz="2400" dirty="0">
                <a:latin typeface="+mn-lt"/>
              </a:rPr>
              <a:t>    printf (“The value of m in main is m = %d \n\n”, m);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function1 ( );	/* has no argument */</a:t>
            </a:r>
          </a:p>
          <a:p>
            <a:r>
              <a:rPr lang="en-US" altLang="en-US" sz="2400" dirty="0">
                <a:latin typeface="+mn-lt"/>
              </a:rPr>
              <a:t>    function2 (m, y);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(“The value of m in main is still m = %d \n\n”, m);</a:t>
            </a:r>
          </a:p>
          <a:p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  <a:r>
              <a:rPr lang="en-US" altLang="en-US" sz="2400" dirty="0"/>
              <a:t> 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B03B-659D-4508-AAF3-F82CB5B39CE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057400" y="1524000"/>
            <a:ext cx="5638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u="sng" dirty="0">
                <a:latin typeface="+mn-lt"/>
              </a:rPr>
              <a:t>Output after the 1</a:t>
            </a:r>
            <a:r>
              <a:rPr lang="en-US" altLang="en-US" sz="2800" u="sng" baseline="30000" dirty="0">
                <a:latin typeface="+mn-lt"/>
              </a:rPr>
              <a:t>st</a:t>
            </a:r>
            <a:r>
              <a:rPr lang="en-US" altLang="en-US" sz="2800" u="sng" dirty="0">
                <a:latin typeface="+mn-lt"/>
              </a:rPr>
              <a:t> printf in main: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 value of m in main is m = 15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17081</TotalTime>
  <Words>5195</Words>
  <Application>Microsoft Office PowerPoint</Application>
  <PresentationFormat>On-screen Show (4:3)</PresentationFormat>
  <Paragraphs>949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Trebuchet MS</vt:lpstr>
      <vt:lpstr>Wingdings</vt:lpstr>
      <vt:lpstr>1_Office Theme</vt:lpstr>
      <vt:lpstr>C-6 Functions</vt:lpstr>
      <vt:lpstr>Library Functions: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Call-by-value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Variables</vt:lpstr>
      <vt:lpstr>Definition of SCOPE</vt:lpstr>
      <vt:lpstr>PowerPoint Presentation</vt:lpstr>
      <vt:lpstr>PowerPoint Presentation</vt:lpstr>
      <vt:lpstr>PowerPoint Presentation</vt:lpstr>
      <vt:lpstr>Where do you Declare Variables?</vt:lpstr>
      <vt:lpstr>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that “return” more than one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Scope of Variables</vt:lpstr>
      <vt:lpstr>PowerPoint Presentation</vt:lpstr>
      <vt:lpstr>PowerPoint Presentation</vt:lpstr>
      <vt:lpstr>PowerPoint Presentation</vt:lpstr>
      <vt:lpstr>Scope Rules for “Static” variables</vt:lpstr>
      <vt:lpstr>New operator:  sizeof()</vt:lpstr>
      <vt:lpstr>PowerPoint Presentation</vt:lpstr>
      <vt:lpstr>PowerPoint Presentation</vt:lpstr>
      <vt:lpstr>PowerPoint Presentation</vt:lpstr>
      <vt:lpstr>Organization of Memory - Linux</vt:lpstr>
      <vt:lpstr>Memory Organization  for an Executed Program</vt:lpstr>
      <vt:lpstr>Stack</vt:lpstr>
      <vt:lpstr>Heap</vt:lpstr>
      <vt:lpstr>A typical Memory Layout on Linux X86/32</vt:lpstr>
      <vt:lpstr>C-6 Functions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bielr</dc:creator>
  <cp:lastModifiedBy>Biel, Ruthann</cp:lastModifiedBy>
  <cp:revision>218</cp:revision>
  <cp:lastPrinted>2017-02-12T23:00:06Z</cp:lastPrinted>
  <dcterms:created xsi:type="dcterms:W3CDTF">2002-09-09T23:37:08Z</dcterms:created>
  <dcterms:modified xsi:type="dcterms:W3CDTF">2022-10-05T15:51:12Z</dcterms:modified>
</cp:coreProperties>
</file>