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3"/>
  </p:notesMasterIdLst>
  <p:sldIdLst>
    <p:sldId id="256" r:id="rId2"/>
    <p:sldId id="337" r:id="rId3"/>
    <p:sldId id="257" r:id="rId4"/>
    <p:sldId id="358" r:id="rId5"/>
    <p:sldId id="259" r:id="rId6"/>
    <p:sldId id="260" r:id="rId7"/>
    <p:sldId id="261" r:id="rId8"/>
    <p:sldId id="262" r:id="rId9"/>
    <p:sldId id="263" r:id="rId10"/>
    <p:sldId id="264" r:id="rId11"/>
    <p:sldId id="361" r:id="rId12"/>
    <p:sldId id="266" r:id="rId13"/>
    <p:sldId id="317" r:id="rId14"/>
    <p:sldId id="267" r:id="rId15"/>
    <p:sldId id="311" r:id="rId16"/>
    <p:sldId id="268" r:id="rId17"/>
    <p:sldId id="269" r:id="rId18"/>
    <p:sldId id="272" r:id="rId19"/>
    <p:sldId id="324" r:id="rId20"/>
    <p:sldId id="270" r:id="rId21"/>
    <p:sldId id="325" r:id="rId22"/>
    <p:sldId id="343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335" r:id="rId31"/>
    <p:sldId id="280" r:id="rId32"/>
    <p:sldId id="362" r:id="rId33"/>
    <p:sldId id="281" r:id="rId34"/>
    <p:sldId id="282" r:id="rId35"/>
    <p:sldId id="283" r:id="rId36"/>
    <p:sldId id="284" r:id="rId37"/>
    <p:sldId id="323" r:id="rId38"/>
    <p:sldId id="285" r:id="rId39"/>
    <p:sldId id="312" r:id="rId40"/>
    <p:sldId id="286" r:id="rId41"/>
    <p:sldId id="359" r:id="rId42"/>
    <p:sldId id="288" r:id="rId43"/>
    <p:sldId id="326" r:id="rId44"/>
    <p:sldId id="313" r:id="rId45"/>
    <p:sldId id="360" r:id="rId46"/>
    <p:sldId id="327" r:id="rId47"/>
    <p:sldId id="328" r:id="rId48"/>
    <p:sldId id="290" r:id="rId49"/>
    <p:sldId id="329" r:id="rId50"/>
    <p:sldId id="291" r:id="rId51"/>
    <p:sldId id="330" r:id="rId52"/>
    <p:sldId id="292" r:id="rId53"/>
    <p:sldId id="331" r:id="rId54"/>
    <p:sldId id="298" r:id="rId55"/>
    <p:sldId id="332" r:id="rId56"/>
    <p:sldId id="299" r:id="rId57"/>
    <p:sldId id="333" r:id="rId58"/>
    <p:sldId id="334" r:id="rId59"/>
    <p:sldId id="303" r:id="rId60"/>
    <p:sldId id="304" r:id="rId61"/>
    <p:sldId id="305" r:id="rId62"/>
    <p:sldId id="363" r:id="rId63"/>
    <p:sldId id="306" r:id="rId64"/>
    <p:sldId id="364" r:id="rId65"/>
    <p:sldId id="307" r:id="rId66"/>
    <p:sldId id="365" r:id="rId67"/>
    <p:sldId id="308" r:id="rId68"/>
    <p:sldId id="366" r:id="rId69"/>
    <p:sldId id="309" r:id="rId70"/>
    <p:sldId id="367" r:id="rId71"/>
    <p:sldId id="310" r:id="rId72"/>
    <p:sldId id="368" r:id="rId73"/>
    <p:sldId id="344" r:id="rId74"/>
    <p:sldId id="338" r:id="rId75"/>
    <p:sldId id="339" r:id="rId76"/>
    <p:sldId id="340" r:id="rId77"/>
    <p:sldId id="342" r:id="rId78"/>
    <p:sldId id="357" r:id="rId79"/>
    <p:sldId id="345" r:id="rId80"/>
    <p:sldId id="346" r:id="rId81"/>
    <p:sldId id="347" r:id="rId82"/>
    <p:sldId id="348" r:id="rId83"/>
    <p:sldId id="349" r:id="rId84"/>
    <p:sldId id="350" r:id="rId85"/>
    <p:sldId id="354" r:id="rId86"/>
    <p:sldId id="355" r:id="rId87"/>
    <p:sldId id="356" r:id="rId88"/>
    <p:sldId id="351" r:id="rId89"/>
    <p:sldId id="352" r:id="rId90"/>
    <p:sldId id="353" r:id="rId91"/>
    <p:sldId id="336" r:id="rId9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009900"/>
    <a:srgbClr val="006666"/>
    <a:srgbClr val="00CC0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>
      <p:cViewPr varScale="1">
        <p:scale>
          <a:sx n="86" d="100"/>
          <a:sy n="86" d="100"/>
        </p:scale>
        <p:origin x="138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1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2C83D7E8-8A71-4449-8170-CA15656932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2265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054089-468F-4C96-B4C3-F3A56AD08A89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slides go from 1 through 54.</a:t>
            </a:r>
          </a:p>
        </p:txBody>
      </p:sp>
    </p:spTree>
    <p:extLst>
      <p:ext uri="{BB962C8B-B14F-4D97-AF65-F5344CB8AC3E}">
        <p14:creationId xmlns:p14="http://schemas.microsoft.com/office/powerpoint/2010/main" val="2601826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83D7E8-8A71-4449-8170-CA15656932B3}" type="slidenum">
              <a:rPr lang="en-US" altLang="en-US" smtClean="0"/>
              <a:pPr>
                <a:defRPr/>
              </a:pPr>
              <a:t>79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761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83D7E8-8A71-4449-8170-CA15656932B3}" type="slidenum">
              <a:rPr lang="en-US" altLang="en-US" smtClean="0"/>
              <a:pPr>
                <a:defRPr/>
              </a:pPr>
              <a:t>89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60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054089-468F-4C96-B4C3-F3A56AD08A89}" type="slidenum">
              <a:rPr lang="en-US" altLang="en-US" smtClean="0"/>
              <a:pPr/>
              <a:t>91</a:t>
            </a:fld>
            <a:endParaRPr lang="en-US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slides go from 1 through 54.</a:t>
            </a:r>
          </a:p>
        </p:txBody>
      </p:sp>
    </p:spTree>
    <p:extLst>
      <p:ext uri="{BB962C8B-B14F-4D97-AF65-F5344CB8AC3E}">
        <p14:creationId xmlns:p14="http://schemas.microsoft.com/office/powerpoint/2010/main" val="3645771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892E90F6-FEFF-4D6D-9CEC-41210AE6BE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029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20DEE0F-BAD8-4C5B-B1AA-96CEE4AC79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36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61709E7-385E-4B4A-9B91-46257A3125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178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4EEC67D8-ABD4-4C00-A426-A8BB4EE9D9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600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3EE25E9-1F3E-4DCC-8BF6-75C2A37873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14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-152400" y="9525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buFont typeface="Wingdings" pitchFamily="2" charset="2"/>
              <a:buNone/>
              <a:defRPr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8229600" cy="2173287"/>
          </a:xfrm>
        </p:spPr>
        <p:txBody>
          <a:bodyPr lIns="0" tIns="0" rIns="0" bIns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229100"/>
            <a:ext cx="8229600" cy="2171700"/>
          </a:xfrm>
        </p:spPr>
        <p:txBody>
          <a:bodyPr lIns="0" tIns="0" rIns="0" bIns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18288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400300" y="6400800"/>
            <a:ext cx="43434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400800"/>
            <a:ext cx="18288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fld id="{9383D19A-B479-4856-9A48-77CEC2E18F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4314FE2-FA6A-41FC-ABA2-07DBB9CF7D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67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cs typeface="+mn-cs"/>
              </a:defRPr>
            </a:lvl1pPr>
          </a:lstStyle>
          <a:p>
            <a:pPr>
              <a:defRPr/>
            </a:pPr>
            <a:fld id="{F5DCEDD8-1030-4EF4-9295-95F7731C42F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309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1C997054-0FEE-4333-85DC-436DF6DA2E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975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49AC88D-9828-48AC-8FD1-74D760B389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704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2665D0A-05C6-48CD-84D6-76D67A54F6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970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7BDCC0BC-3F53-428C-A7C6-A46BE3D8F4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393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fld id="{9525BD24-D1CF-4C0F-A4FF-ADA4BE44E0C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488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6D4A245-5AF3-40BC-A594-C2C16A6DB3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67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0927C43-AA1B-416E-858E-0EFBB0D7D5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81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 dirty="0"/>
              <a:t>C-8 Pointers</a:t>
            </a:r>
            <a:br>
              <a:rPr lang="en-US" altLang="en-US" sz="4400" dirty="0"/>
            </a:br>
            <a:endParaRPr lang="en-US" altLang="en-US" sz="44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600" dirty="0"/>
              <a:t> 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17FFC2-2E28-4864-B8CF-8D6E532043F8}" type="slidenum">
              <a:rPr lang="en-US" altLang="en-US" smtClean="0">
                <a:solidFill>
                  <a:srgbClr val="898989"/>
                </a:solidFill>
              </a:rPr>
              <a:pPr/>
              <a:t>1</a:t>
            </a:fld>
            <a:endParaRPr lang="en-US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CE3B47-10B8-40C4-97AE-AF13304A0339}" type="slidenum">
              <a:rPr lang="en-US" altLang="en-US" smtClean="0">
                <a:solidFill>
                  <a:srgbClr val="898989"/>
                </a:solidFill>
              </a:rPr>
              <a:pPr/>
              <a:t>10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85800" y="304800"/>
            <a:ext cx="8385629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main(void)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</a:t>
            </a:r>
            <a:r>
              <a:rPr lang="en-US" altLang="en-US" sz="2400" b="1" dirty="0" err="1">
                <a:latin typeface="+mn-lt"/>
              </a:rPr>
              <a:t>int</a:t>
            </a:r>
            <a:r>
              <a:rPr lang="en-US" altLang="en-US" sz="2400" b="1" dirty="0">
                <a:latin typeface="+mn-lt"/>
              </a:rPr>
              <a:t> a = 1, b = 2, *</a:t>
            </a:r>
            <a:r>
              <a:rPr lang="en-US" altLang="en-US" sz="2400" b="1" dirty="0" err="1">
                <a:latin typeface="+mn-lt"/>
              </a:rPr>
              <a:t>A_ptr</a:t>
            </a:r>
            <a:r>
              <a:rPr lang="en-US" altLang="en-US" sz="2400" b="1" dirty="0">
                <a:latin typeface="+mn-lt"/>
              </a:rPr>
              <a:t> = &amp;a;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printf(“a = 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; address of a = %u \n”, </a:t>
            </a:r>
            <a:r>
              <a:rPr lang="en-US" altLang="en-US" sz="2400" b="1" dirty="0">
                <a:latin typeface="+mn-lt"/>
              </a:rPr>
              <a:t>a, &amp;a</a:t>
            </a:r>
            <a:r>
              <a:rPr lang="en-US" altLang="en-US" sz="24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printf(“b = 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; address of b = %u \n”, </a:t>
            </a:r>
            <a:r>
              <a:rPr lang="en-US" altLang="en-US" sz="2400" b="1" dirty="0">
                <a:latin typeface="+mn-lt"/>
              </a:rPr>
              <a:t>b, &amp;b</a:t>
            </a:r>
            <a:r>
              <a:rPr lang="en-US" altLang="en-US" sz="24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printf(“</a:t>
            </a:r>
            <a:r>
              <a:rPr lang="en-US" altLang="en-US" sz="2400" dirty="0" err="1">
                <a:latin typeface="+mn-lt"/>
              </a:rPr>
              <a:t>A_ptr</a:t>
            </a:r>
            <a:r>
              <a:rPr lang="en-US" altLang="en-US" sz="2400" dirty="0">
                <a:latin typeface="+mn-lt"/>
              </a:rPr>
              <a:t> = %u; address of </a:t>
            </a:r>
            <a:r>
              <a:rPr lang="en-US" altLang="en-US" sz="2400" dirty="0" err="1">
                <a:latin typeface="+mn-lt"/>
              </a:rPr>
              <a:t>A_ptr</a:t>
            </a:r>
            <a:r>
              <a:rPr lang="en-US" altLang="en-US" sz="2400" dirty="0">
                <a:latin typeface="+mn-lt"/>
              </a:rPr>
              <a:t> = %u \n</a:t>
            </a:r>
            <a:r>
              <a:rPr lang="en-US" altLang="en-US" sz="2400" b="1" dirty="0">
                <a:latin typeface="+mn-lt"/>
              </a:rPr>
              <a:t>”, </a:t>
            </a:r>
            <a:r>
              <a:rPr lang="en-US" altLang="en-US" sz="2400" b="1" dirty="0" err="1">
                <a:latin typeface="+mn-lt"/>
              </a:rPr>
              <a:t>A_ptr</a:t>
            </a:r>
            <a:r>
              <a:rPr lang="en-US" altLang="en-US" sz="2400" b="1" dirty="0">
                <a:latin typeface="+mn-lt"/>
              </a:rPr>
              <a:t>, &amp;</a:t>
            </a:r>
            <a:r>
              <a:rPr lang="en-US" altLang="en-US" sz="2400" b="1" dirty="0" err="1">
                <a:latin typeface="+mn-lt"/>
              </a:rPr>
              <a:t>A_ptr</a:t>
            </a:r>
            <a:r>
              <a:rPr lang="en-US" altLang="en-US" sz="2400" dirty="0">
                <a:latin typeface="+mn-lt"/>
              </a:rPr>
              <a:t>);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printf(“*</a:t>
            </a:r>
            <a:r>
              <a:rPr lang="en-US" altLang="en-US" sz="2400" dirty="0" err="1">
                <a:latin typeface="+mn-lt"/>
              </a:rPr>
              <a:t>A_ptr</a:t>
            </a:r>
            <a:r>
              <a:rPr lang="en-US" altLang="en-US" sz="2400" dirty="0">
                <a:latin typeface="+mn-lt"/>
              </a:rPr>
              <a:t> points to the value 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\n”, </a:t>
            </a:r>
            <a:r>
              <a:rPr lang="en-US" altLang="en-US" sz="2400" b="1" dirty="0">
                <a:latin typeface="+mn-lt"/>
              </a:rPr>
              <a:t>*</a:t>
            </a:r>
            <a:r>
              <a:rPr lang="en-US" altLang="en-US" sz="2400" b="1" dirty="0" err="1">
                <a:latin typeface="+mn-lt"/>
              </a:rPr>
              <a:t>A_ptr</a:t>
            </a:r>
            <a:r>
              <a:rPr lang="en-US" altLang="en-US" sz="24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return EXIT_SUCCESS;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i="1" dirty="0">
                <a:latin typeface="+mn-lt"/>
              </a:rPr>
              <a:t>output</a:t>
            </a:r>
            <a:r>
              <a:rPr lang="en-US" altLang="en-US" sz="2400" b="1" dirty="0">
                <a:latin typeface="+mn-lt"/>
              </a:rPr>
              <a:t>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a = 1; address of a = 65524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b = 2; address of b = 65522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A_ptr</a:t>
            </a:r>
            <a:r>
              <a:rPr lang="en-US" altLang="en-US" sz="2400" dirty="0">
                <a:latin typeface="+mn-lt"/>
              </a:rPr>
              <a:t> = 65524; address of </a:t>
            </a:r>
            <a:r>
              <a:rPr lang="en-US" altLang="en-US" sz="2400" dirty="0" err="1">
                <a:latin typeface="+mn-lt"/>
              </a:rPr>
              <a:t>A_ptr</a:t>
            </a:r>
            <a:r>
              <a:rPr lang="en-US" altLang="en-US" sz="2400" dirty="0">
                <a:latin typeface="+mn-lt"/>
              </a:rPr>
              <a:t> = 65520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A_ptr</a:t>
            </a:r>
            <a:r>
              <a:rPr lang="en-US" altLang="en-US" sz="2400" dirty="0">
                <a:latin typeface="+mn-lt"/>
              </a:rPr>
              <a:t> points to the value 1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 More on next page</a:t>
            </a: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CE3B47-10B8-40C4-97AE-AF13304A0339}" type="slidenum">
              <a:rPr lang="en-US" altLang="en-US" smtClean="0">
                <a:solidFill>
                  <a:srgbClr val="898989"/>
                </a:solidFill>
              </a:rPr>
              <a:pPr/>
              <a:t>11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85800" y="304800"/>
            <a:ext cx="616514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b="1" i="1" dirty="0">
                <a:latin typeface="+mn-lt"/>
              </a:rPr>
              <a:t>output</a:t>
            </a:r>
            <a:r>
              <a:rPr lang="en-US" altLang="en-US" sz="2400" b="1" dirty="0">
                <a:latin typeface="+mn-lt"/>
              </a:rPr>
              <a:t>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a = 1; address of a = 65524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b = 2; address of b = 65522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A_ptr</a:t>
            </a:r>
            <a:r>
              <a:rPr lang="en-US" altLang="en-US" sz="2400" dirty="0">
                <a:latin typeface="+mn-lt"/>
              </a:rPr>
              <a:t> = 65524; address of </a:t>
            </a:r>
            <a:r>
              <a:rPr lang="en-US" altLang="en-US" sz="2400" dirty="0" err="1">
                <a:latin typeface="+mn-lt"/>
              </a:rPr>
              <a:t>A_ptr</a:t>
            </a:r>
            <a:r>
              <a:rPr lang="en-US" altLang="en-US" sz="2400" dirty="0">
                <a:latin typeface="+mn-lt"/>
              </a:rPr>
              <a:t> = 65520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*</a:t>
            </a:r>
            <a:r>
              <a:rPr lang="en-US" altLang="en-US" sz="2400" dirty="0" err="1">
                <a:latin typeface="+mn-lt"/>
              </a:rPr>
              <a:t>A_ptr</a:t>
            </a:r>
            <a:r>
              <a:rPr lang="en-US" altLang="en-US" sz="2400" dirty="0">
                <a:latin typeface="+mn-lt"/>
              </a:rPr>
              <a:t> points to the value 1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36688E4-8938-4D21-9FF8-80F347424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566483"/>
              </p:ext>
            </p:extLst>
          </p:nvPr>
        </p:nvGraphicFramePr>
        <p:xfrm>
          <a:off x="1746571" y="3200400"/>
          <a:ext cx="476072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28">
                  <a:extLst>
                    <a:ext uri="{9D8B030D-6E8A-4147-A177-3AD203B41FA5}">
                      <a16:colId xmlns:a16="http://schemas.microsoft.com/office/drawing/2014/main" val="800233081"/>
                    </a:ext>
                  </a:extLst>
                </a:gridCol>
                <a:gridCol w="1383094">
                  <a:extLst>
                    <a:ext uri="{9D8B030D-6E8A-4147-A177-3AD203B41FA5}">
                      <a16:colId xmlns:a16="http://schemas.microsoft.com/office/drawing/2014/main" val="163817520"/>
                    </a:ext>
                  </a:extLst>
                </a:gridCol>
                <a:gridCol w="1265301">
                  <a:extLst>
                    <a:ext uri="{9D8B030D-6E8A-4147-A177-3AD203B41FA5}">
                      <a16:colId xmlns:a16="http://schemas.microsoft.com/office/drawing/2014/main" val="3179126682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r>
                        <a:rPr lang="en-US" sz="2400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97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65524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82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65522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0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A_ptr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65524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65520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040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841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9EA00-6F2D-45A6-8224-1D5E06EB7EBC}" type="slidenum">
              <a:rPr lang="en-US" altLang="en-US" smtClean="0">
                <a:solidFill>
                  <a:srgbClr val="898989"/>
                </a:solidFill>
              </a:rPr>
              <a:pPr/>
              <a:t>12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14400" y="1358900"/>
            <a:ext cx="7886700" cy="310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Give a memory snapshot after this set of statements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is executed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a = 1, b = 2, *pointer;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pointer = &amp;b;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ACB1E9-A8B2-4588-8AF3-D9F00B18D20A}" type="slidenum">
              <a:rPr lang="en-US" altLang="en-US" smtClean="0">
                <a:solidFill>
                  <a:srgbClr val="898989"/>
                </a:solidFill>
              </a:rPr>
              <a:pPr/>
              <a:t>13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524000" y="685800"/>
            <a:ext cx="5772150" cy="397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After the first line, the picture is: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a = 1, b = 2, *pointer;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a   1       	b   2         </a:t>
            </a:r>
            <a:r>
              <a:rPr lang="en-US" altLang="en-US" sz="28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pointer   ?</a:t>
            </a:r>
          </a:p>
          <a:p>
            <a:pPr eaLnBrk="1" hangingPunct="1">
              <a:defRPr/>
            </a:pPr>
            <a:endParaRPr lang="en-US" altLang="en-US" sz="2800" b="1" dirty="0">
              <a:solidFill>
                <a:srgbClr val="0000CC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endParaRPr lang="en-US" altLang="en-US" sz="2800" b="1" dirty="0">
              <a:solidFill>
                <a:srgbClr val="0000CC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endParaRPr lang="en-US" altLang="en-US" sz="28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905000" y="2819400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3733800" y="2819400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6324600" y="2819400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85A74F-5B8E-475A-8DC3-C5CF94EC8910}" type="slidenum">
              <a:rPr lang="en-US" altLang="en-US" smtClean="0">
                <a:solidFill>
                  <a:srgbClr val="898989"/>
                </a:solidFill>
              </a:rPr>
              <a:pPr/>
              <a:t>14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143000" y="619919"/>
            <a:ext cx="6559550" cy="569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After the second line of code, the picture is: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a = 1, b = 2, *pointer;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pointer = &amp;b;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a   1       	b   2    </a:t>
            </a:r>
            <a:r>
              <a:rPr lang="en-US" altLang="en-US" sz="28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pointer</a:t>
            </a:r>
          </a:p>
          <a:p>
            <a:pPr eaLnBrk="1" hangingPunct="1">
              <a:defRPr/>
            </a:pPr>
            <a:endParaRPr lang="en-US" altLang="en-US" sz="2800" b="1" dirty="0">
              <a:solidFill>
                <a:srgbClr val="0000CC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endParaRPr lang="en-US" altLang="en-US" sz="2800" b="1" dirty="0">
              <a:solidFill>
                <a:srgbClr val="0000CC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  <a:sym typeface="Wingdings" panose="05000000000000000000" pitchFamily="2" charset="2"/>
              </a:rPr>
              <a:t>  pointer 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 contains the address of b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  <a:sym typeface="Wingdings" panose="05000000000000000000" pitchFamily="2" charset="2"/>
              </a:rPr>
              <a:t>*pointer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 contains the value of 2</a:t>
            </a:r>
          </a:p>
          <a:p>
            <a:pPr eaLnBrk="1" hangingPunct="1">
              <a:defRPr/>
            </a:pPr>
            <a:endParaRPr lang="en-US" altLang="en-US" sz="28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516063" y="3200400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3352800" y="3200400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8DCD65-6F98-4B6F-82D3-6D5A5D1EB4FC}" type="slidenum">
              <a:rPr lang="en-US" altLang="en-US" smtClean="0">
                <a:solidFill>
                  <a:srgbClr val="898989"/>
                </a:solidFill>
              </a:rPr>
              <a:pPr/>
              <a:t>15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609600" y="354013"/>
            <a:ext cx="8191500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Give a memory snapshot after this set of statements is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executed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a = 1, b = 2, *</a:t>
            </a:r>
            <a:r>
              <a:rPr lang="en-US" altLang="en-US" sz="2800" b="1" dirty="0" err="1">
                <a:latin typeface="+mn-lt"/>
              </a:rPr>
              <a:t>my_ptr</a:t>
            </a:r>
            <a:r>
              <a:rPr lang="en-US" altLang="en-US" sz="2800" b="1" dirty="0">
                <a:latin typeface="+mn-lt"/>
              </a:rPr>
              <a:t> = &amp;b;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a = *</a:t>
            </a:r>
            <a:r>
              <a:rPr lang="en-US" altLang="en-US" sz="2800" b="1" dirty="0" err="1">
                <a:latin typeface="+mn-lt"/>
              </a:rPr>
              <a:t>my_ptr</a:t>
            </a:r>
            <a:r>
              <a:rPr lang="en-US" altLang="en-US" sz="2800" b="1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	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a   1	b   2    </a:t>
            </a:r>
            <a:r>
              <a:rPr lang="en-US" altLang="en-US" sz="28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 </a:t>
            </a:r>
            <a:r>
              <a:rPr lang="en-US" altLang="en-US" sz="2800" b="1" dirty="0" err="1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my_ptr</a:t>
            </a:r>
            <a:r>
              <a:rPr lang="en-US" altLang="en-US" sz="2800" dirty="0">
                <a:solidFill>
                  <a:schemeClr val="accent2"/>
                </a:solidFill>
                <a:latin typeface="+mn-lt"/>
                <a:sym typeface="Wingdings" panose="05000000000000000000" pitchFamily="2" charset="2"/>
              </a:rPr>
              <a:t> 	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/* after line 1 of code */</a:t>
            </a:r>
          </a:p>
          <a:p>
            <a:pPr eaLnBrk="1" hangingPunct="1">
              <a:defRPr/>
            </a:pPr>
            <a:endParaRPr lang="en-US" altLang="en-US" sz="2800" dirty="0">
              <a:solidFill>
                <a:schemeClr val="accent2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endParaRPr lang="en-US" altLang="en-US" sz="2800" dirty="0">
              <a:solidFill>
                <a:schemeClr val="accent2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a   2</a:t>
            </a: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	b   2    </a:t>
            </a:r>
            <a:r>
              <a:rPr lang="en-US" altLang="en-US" sz="28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 </a:t>
            </a:r>
            <a:r>
              <a:rPr lang="en-US" altLang="en-US" sz="2800" b="1" dirty="0" err="1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my_ptr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 	/* after line 2 of code */</a:t>
            </a:r>
            <a:endParaRPr lang="en-US" altLang="en-US" sz="2800" dirty="0">
              <a:solidFill>
                <a:schemeClr val="accent2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r>
              <a:rPr lang="en-US" altLang="en-US" sz="2800" dirty="0">
                <a:solidFill>
                  <a:schemeClr val="accent2"/>
                </a:solidFill>
                <a:latin typeface="+mn-lt"/>
                <a:sym typeface="Wingdings" panose="05000000000000000000" pitchFamily="2" charset="2"/>
              </a:rPr>
              <a:t>			</a:t>
            </a:r>
          </a:p>
          <a:p>
            <a:pPr eaLnBrk="1" hangingPunct="1">
              <a:defRPr/>
            </a:pPr>
            <a:endParaRPr lang="en-US" altLang="en-US" sz="28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990600" y="3733800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1" name="Rectangle 3"/>
          <p:cNvSpPr>
            <a:spLocks noChangeArrowheads="1"/>
          </p:cNvSpPr>
          <p:nvPr/>
        </p:nvSpPr>
        <p:spPr bwMode="auto">
          <a:xfrm>
            <a:off x="1981200" y="3733800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2" name="Rectangle 3"/>
          <p:cNvSpPr>
            <a:spLocks noChangeArrowheads="1"/>
          </p:cNvSpPr>
          <p:nvPr/>
        </p:nvSpPr>
        <p:spPr bwMode="auto">
          <a:xfrm>
            <a:off x="1979613" y="5029200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3" name="Rectangle 3"/>
          <p:cNvSpPr>
            <a:spLocks noChangeArrowheads="1"/>
          </p:cNvSpPr>
          <p:nvPr/>
        </p:nvSpPr>
        <p:spPr bwMode="auto">
          <a:xfrm>
            <a:off x="990600" y="5029200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2B8708-820E-4E57-8660-3DF98C2166A0}" type="slidenum">
              <a:rPr lang="en-US" altLang="en-US" smtClean="0">
                <a:solidFill>
                  <a:srgbClr val="898989"/>
                </a:solidFill>
              </a:rPr>
              <a:pPr/>
              <a:t>16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38200" y="315913"/>
            <a:ext cx="8001000" cy="711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Give a memory snapshot after this set of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statements is executed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a = 1, b = 2, c = 5, *</a:t>
            </a:r>
            <a:r>
              <a:rPr lang="en-US" altLang="en-US" sz="2800" b="1" dirty="0" err="1">
                <a:latin typeface="+mn-lt"/>
              </a:rPr>
              <a:t>ptr</a:t>
            </a:r>
            <a:r>
              <a:rPr lang="en-US" altLang="en-US" sz="2800" b="1" dirty="0">
                <a:latin typeface="+mn-lt"/>
              </a:rPr>
              <a:t> = &amp;c;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b = *</a:t>
            </a:r>
            <a:r>
              <a:rPr lang="en-US" altLang="en-US" sz="2800" b="1" dirty="0" err="1">
                <a:latin typeface="+mn-lt"/>
              </a:rPr>
              <a:t>ptr</a:t>
            </a:r>
            <a:r>
              <a:rPr lang="en-US" altLang="en-US" sz="2800" b="1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*</a:t>
            </a:r>
            <a:r>
              <a:rPr lang="en-US" altLang="en-US" sz="2800" b="1" dirty="0" err="1">
                <a:latin typeface="+mn-lt"/>
              </a:rPr>
              <a:t>ptr</a:t>
            </a:r>
            <a:r>
              <a:rPr lang="en-US" altLang="en-US" sz="2800" b="1" dirty="0">
                <a:latin typeface="+mn-lt"/>
              </a:rPr>
              <a:t> = a;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a   1	b   2	c   5    </a:t>
            </a:r>
            <a:r>
              <a:rPr lang="en-US" altLang="en-US" sz="28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 </a:t>
            </a:r>
            <a:r>
              <a:rPr lang="en-US" altLang="en-US" sz="2800" b="1" dirty="0" err="1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ptr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	/* after line 1 of code */</a:t>
            </a:r>
            <a:endParaRPr lang="en-US" altLang="en-US" sz="2800" dirty="0">
              <a:solidFill>
                <a:schemeClr val="accent2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endParaRPr lang="en-US" altLang="en-US" sz="2800" dirty="0">
              <a:solidFill>
                <a:schemeClr val="accent2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endParaRPr lang="en-US" altLang="en-US" sz="2800" dirty="0">
              <a:solidFill>
                <a:schemeClr val="accent2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a   1	b   5	c   5    </a:t>
            </a:r>
            <a:r>
              <a:rPr lang="en-US" altLang="en-US" sz="28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 </a:t>
            </a:r>
            <a:r>
              <a:rPr lang="en-US" altLang="en-US" sz="2800" b="1" dirty="0" err="1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ptr</a:t>
            </a:r>
            <a:r>
              <a:rPr lang="en-US" altLang="en-US" sz="2800" dirty="0">
                <a:solidFill>
                  <a:schemeClr val="accent2"/>
                </a:solidFill>
                <a:latin typeface="+mn-lt"/>
                <a:sym typeface="Wingdings" panose="05000000000000000000" pitchFamily="2" charset="2"/>
              </a:rPr>
              <a:t>	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/* after line 2 of code */</a:t>
            </a:r>
            <a:endParaRPr lang="en-US" altLang="en-US" sz="2800" dirty="0">
              <a:solidFill>
                <a:schemeClr val="accent2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endParaRPr lang="en-US" altLang="en-US" sz="2800" dirty="0">
              <a:solidFill>
                <a:schemeClr val="accent2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endParaRPr lang="en-US" altLang="en-US" sz="2800" dirty="0">
              <a:solidFill>
                <a:schemeClr val="accent2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a   1	b   5	c   1    </a:t>
            </a:r>
            <a:r>
              <a:rPr lang="en-US" altLang="en-US" sz="28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 </a:t>
            </a:r>
            <a:r>
              <a:rPr lang="en-US" altLang="en-US" sz="2800" b="1" dirty="0" err="1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ptr</a:t>
            </a:r>
            <a:r>
              <a:rPr lang="en-US" altLang="en-US" sz="2800" dirty="0">
                <a:solidFill>
                  <a:schemeClr val="accent2"/>
                </a:solidFill>
                <a:latin typeface="+mn-lt"/>
                <a:sym typeface="Wingdings" panose="05000000000000000000" pitchFamily="2" charset="2"/>
              </a:rPr>
              <a:t>	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/* after line 3 of code */</a:t>
            </a:r>
            <a:endParaRPr lang="en-US" altLang="en-US" sz="2800" dirty="0">
              <a:solidFill>
                <a:schemeClr val="accent2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endParaRPr lang="en-US" altLang="en-US" sz="2800" dirty="0">
              <a:solidFill>
                <a:schemeClr val="accent2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endParaRPr lang="en-US" altLang="en-US" sz="28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1219200" y="349408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2192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2133600" y="349408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7" name="Rectangle 5"/>
          <p:cNvSpPr>
            <a:spLocks noChangeArrowheads="1"/>
          </p:cNvSpPr>
          <p:nvPr/>
        </p:nvSpPr>
        <p:spPr bwMode="auto">
          <a:xfrm>
            <a:off x="2971800" y="34893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8" name="Rectangle 5"/>
          <p:cNvSpPr>
            <a:spLocks noChangeArrowheads="1"/>
          </p:cNvSpPr>
          <p:nvPr/>
        </p:nvSpPr>
        <p:spPr bwMode="auto">
          <a:xfrm>
            <a:off x="2133600" y="47545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9" name="Rectangle 5"/>
          <p:cNvSpPr>
            <a:spLocks noChangeArrowheads="1"/>
          </p:cNvSpPr>
          <p:nvPr/>
        </p:nvSpPr>
        <p:spPr bwMode="auto">
          <a:xfrm>
            <a:off x="2971800" y="47545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0" name="Rectangle 5"/>
          <p:cNvSpPr>
            <a:spLocks noChangeArrowheads="1"/>
          </p:cNvSpPr>
          <p:nvPr/>
        </p:nvSpPr>
        <p:spPr bwMode="auto">
          <a:xfrm>
            <a:off x="1219200" y="60166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1" name="Rectangle 5"/>
          <p:cNvSpPr>
            <a:spLocks noChangeArrowheads="1"/>
          </p:cNvSpPr>
          <p:nvPr/>
        </p:nvSpPr>
        <p:spPr bwMode="auto">
          <a:xfrm>
            <a:off x="2154238" y="6019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2" name="Rectangle 5"/>
          <p:cNvSpPr>
            <a:spLocks noChangeArrowheads="1"/>
          </p:cNvSpPr>
          <p:nvPr/>
        </p:nvSpPr>
        <p:spPr bwMode="auto">
          <a:xfrm>
            <a:off x="2971800" y="6019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83A335-A7AF-4BC9-9119-32A90C6E28E7}" type="slidenum">
              <a:rPr lang="en-US" altLang="en-US" smtClean="0">
                <a:solidFill>
                  <a:srgbClr val="898989"/>
                </a:solidFill>
              </a:rPr>
              <a:pPr/>
              <a:t>17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762000" y="457200"/>
            <a:ext cx="8175625" cy="664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Give a memory snapshot after this set of statements is executed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 err="1">
                <a:latin typeface="+mn-lt"/>
              </a:rPr>
              <a:t>int</a:t>
            </a:r>
            <a:r>
              <a:rPr lang="en-US" altLang="en-US" sz="2400" b="1" dirty="0">
                <a:latin typeface="+mn-lt"/>
              </a:rPr>
              <a:t> a = 1, b = 2, c = 5, *</a:t>
            </a:r>
            <a:r>
              <a:rPr lang="en-US" altLang="en-US" sz="2400" b="1" dirty="0" err="1">
                <a:latin typeface="+mn-lt"/>
              </a:rPr>
              <a:t>ptr</a:t>
            </a:r>
            <a:r>
              <a:rPr lang="en-US" altLang="en-US" sz="2400" b="1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400" b="1" dirty="0" err="1">
                <a:latin typeface="+mn-lt"/>
              </a:rPr>
              <a:t>ptr</a:t>
            </a:r>
            <a:r>
              <a:rPr lang="en-US" altLang="en-US" sz="2400" b="1" dirty="0">
                <a:latin typeface="+mn-lt"/>
              </a:rPr>
              <a:t> = &amp;c;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c = b;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a = *</a:t>
            </a:r>
            <a:r>
              <a:rPr lang="en-US" altLang="en-US" sz="2400" b="1" dirty="0" err="1">
                <a:latin typeface="+mn-lt"/>
              </a:rPr>
              <a:t>ptr</a:t>
            </a:r>
            <a:r>
              <a:rPr lang="en-US" altLang="en-US" sz="2400" b="1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solidFill>
                  <a:srgbClr val="0000CC"/>
                </a:solidFill>
                <a:latin typeface="+mn-lt"/>
              </a:rPr>
              <a:t>a   1  	b   2	c   5	</a:t>
            </a:r>
            <a:r>
              <a:rPr lang="en-US" altLang="en-US" sz="2400" b="1" dirty="0" err="1">
                <a:solidFill>
                  <a:srgbClr val="0000CC"/>
                </a:solidFill>
                <a:latin typeface="+mn-lt"/>
              </a:rPr>
              <a:t>ptr</a:t>
            </a:r>
            <a:r>
              <a:rPr lang="en-US" altLang="en-US" sz="24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  ?</a:t>
            </a:r>
            <a:r>
              <a:rPr lang="en-US" altLang="en-US" sz="2400" dirty="0">
                <a:solidFill>
                  <a:schemeClr val="accent2"/>
                </a:solidFill>
                <a:latin typeface="+mn-lt"/>
                <a:sym typeface="Wingdings" panose="05000000000000000000" pitchFamily="2" charset="2"/>
              </a:rPr>
              <a:t>	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/* after 1</a:t>
            </a:r>
            <a:r>
              <a:rPr lang="en-US" altLang="en-US" sz="2400" baseline="30000" dirty="0">
                <a:latin typeface="+mn-lt"/>
                <a:sym typeface="Wingdings" panose="05000000000000000000" pitchFamily="2" charset="2"/>
              </a:rPr>
              <a:t>st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 line */</a:t>
            </a:r>
            <a:endParaRPr lang="en-US" altLang="en-US" sz="2400" dirty="0">
              <a:solidFill>
                <a:schemeClr val="accent2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endParaRPr lang="en-US" altLang="en-US" sz="2400" dirty="0">
              <a:solidFill>
                <a:schemeClr val="accent2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endParaRPr lang="en-US" altLang="en-US" sz="2400" dirty="0">
              <a:solidFill>
                <a:schemeClr val="accent2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r>
              <a:rPr lang="en-US" altLang="en-US" sz="2400" b="1" dirty="0">
                <a:solidFill>
                  <a:srgbClr val="0000CC"/>
                </a:solidFill>
                <a:latin typeface="+mn-lt"/>
              </a:rPr>
              <a:t>a   1  	b   2	c   5   </a:t>
            </a:r>
            <a:r>
              <a:rPr lang="en-US" altLang="en-US" sz="24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 </a:t>
            </a:r>
            <a:r>
              <a:rPr lang="en-US" altLang="en-US" sz="2400" b="1" dirty="0" err="1">
                <a:solidFill>
                  <a:srgbClr val="0000CC"/>
                </a:solidFill>
                <a:latin typeface="+mn-lt"/>
              </a:rPr>
              <a:t>ptr</a:t>
            </a:r>
            <a:r>
              <a:rPr lang="en-US" altLang="en-US" sz="2400" dirty="0">
                <a:solidFill>
                  <a:schemeClr val="accent2"/>
                </a:solidFill>
                <a:latin typeface="+mn-lt"/>
              </a:rPr>
              <a:t>		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/* after 2nd line */</a:t>
            </a:r>
            <a:endParaRPr lang="en-US" altLang="en-US" sz="2400" dirty="0">
              <a:solidFill>
                <a:schemeClr val="accent2"/>
              </a:solidFill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solidFill>
                <a:schemeClr val="accent2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endParaRPr lang="en-US" altLang="en-US" sz="2400" dirty="0">
              <a:solidFill>
                <a:schemeClr val="accent2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solidFill>
                  <a:srgbClr val="0000CC"/>
                </a:solidFill>
                <a:latin typeface="+mn-lt"/>
              </a:rPr>
              <a:t>a   1  	b   2	c   2   </a:t>
            </a:r>
            <a:r>
              <a:rPr lang="en-US" altLang="en-US" sz="24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 </a:t>
            </a:r>
            <a:r>
              <a:rPr lang="en-US" altLang="en-US" sz="2400" b="1" dirty="0" err="1">
                <a:solidFill>
                  <a:srgbClr val="0000CC"/>
                </a:solidFill>
                <a:latin typeface="+mn-lt"/>
              </a:rPr>
              <a:t>ptr</a:t>
            </a:r>
            <a:r>
              <a:rPr lang="en-US" altLang="en-US" sz="2400" dirty="0">
                <a:solidFill>
                  <a:schemeClr val="accent2"/>
                </a:solidFill>
                <a:latin typeface="+mn-lt"/>
              </a:rPr>
              <a:t>		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/* after 3rd line */</a:t>
            </a:r>
            <a:endParaRPr lang="en-US" altLang="en-US" sz="2400" dirty="0">
              <a:solidFill>
                <a:schemeClr val="accent2"/>
              </a:solidFill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solidFill>
                <a:schemeClr val="accent2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r>
              <a:rPr lang="en-US" altLang="en-US" sz="2400" b="1" dirty="0">
                <a:solidFill>
                  <a:srgbClr val="0000CC"/>
                </a:solidFill>
                <a:latin typeface="+mn-lt"/>
              </a:rPr>
              <a:t>a   2  	b   2	c   2   </a:t>
            </a:r>
            <a:r>
              <a:rPr lang="en-US" altLang="en-US" sz="24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 </a:t>
            </a:r>
            <a:r>
              <a:rPr lang="en-US" altLang="en-US" sz="2400" b="1" dirty="0" err="1">
                <a:solidFill>
                  <a:srgbClr val="0000CC"/>
                </a:solidFill>
                <a:latin typeface="+mn-lt"/>
              </a:rPr>
              <a:t>ptr</a:t>
            </a:r>
            <a:r>
              <a:rPr lang="en-US" altLang="en-US" sz="2400" dirty="0">
                <a:solidFill>
                  <a:schemeClr val="accent2"/>
                </a:solidFill>
                <a:latin typeface="+mn-lt"/>
              </a:rPr>
              <a:t>		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/* after 4th line */</a:t>
            </a:r>
            <a:endParaRPr lang="en-US" altLang="en-US" sz="2400" dirty="0">
              <a:solidFill>
                <a:schemeClr val="accent2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endParaRPr lang="en-US" altLang="en-US" sz="2400" dirty="0">
              <a:solidFill>
                <a:schemeClr val="accent2"/>
              </a:solidFill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1138238" y="29718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2055813" y="2967038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2962275" y="2967038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2962275" y="5846763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auto">
          <a:xfrm>
            <a:off x="2057400" y="586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3" name="Rectangle 8"/>
          <p:cNvSpPr>
            <a:spLocks noChangeArrowheads="1"/>
          </p:cNvSpPr>
          <p:nvPr/>
        </p:nvSpPr>
        <p:spPr bwMode="auto">
          <a:xfrm>
            <a:off x="1138238" y="586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4" name="Rectangle 9"/>
          <p:cNvSpPr>
            <a:spLocks noChangeArrowheads="1"/>
          </p:cNvSpPr>
          <p:nvPr/>
        </p:nvSpPr>
        <p:spPr bwMode="auto">
          <a:xfrm>
            <a:off x="1104900" y="410845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5" name="Rectangle 10"/>
          <p:cNvSpPr>
            <a:spLocks noChangeArrowheads="1"/>
          </p:cNvSpPr>
          <p:nvPr/>
        </p:nvSpPr>
        <p:spPr bwMode="auto">
          <a:xfrm>
            <a:off x="2038350" y="410845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6" name="Rectangle 11"/>
          <p:cNvSpPr>
            <a:spLocks noChangeArrowheads="1"/>
          </p:cNvSpPr>
          <p:nvPr/>
        </p:nvSpPr>
        <p:spPr bwMode="auto">
          <a:xfrm>
            <a:off x="2962275" y="4084638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7" name="Rectangle 12"/>
          <p:cNvSpPr>
            <a:spLocks noChangeArrowheads="1"/>
          </p:cNvSpPr>
          <p:nvPr/>
        </p:nvSpPr>
        <p:spPr bwMode="auto">
          <a:xfrm>
            <a:off x="4343400" y="2946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8" name="Rectangle 13"/>
          <p:cNvSpPr>
            <a:spLocks noChangeArrowheads="1"/>
          </p:cNvSpPr>
          <p:nvPr/>
        </p:nvSpPr>
        <p:spPr bwMode="auto">
          <a:xfrm>
            <a:off x="1138238" y="5154613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9" name="Rectangle 14"/>
          <p:cNvSpPr>
            <a:spLocks noChangeArrowheads="1"/>
          </p:cNvSpPr>
          <p:nvPr/>
        </p:nvSpPr>
        <p:spPr bwMode="auto">
          <a:xfrm>
            <a:off x="2962275" y="5153025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0" name="Rectangle 15"/>
          <p:cNvSpPr>
            <a:spLocks noChangeArrowheads="1"/>
          </p:cNvSpPr>
          <p:nvPr/>
        </p:nvSpPr>
        <p:spPr bwMode="auto">
          <a:xfrm>
            <a:off x="2055813" y="5157788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B4ADAB-20AF-41AD-9146-AB92E318E261}" type="slidenum">
              <a:rPr lang="en-US" altLang="en-US" smtClean="0">
                <a:solidFill>
                  <a:srgbClr val="898989"/>
                </a:solidFill>
              </a:rPr>
              <a:pPr/>
              <a:t>18</a:t>
            </a:fld>
            <a:endParaRPr lang="en-US" altLang="en-US" dirty="0">
              <a:solidFill>
                <a:srgbClr val="898989"/>
              </a:solidFill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890588" y="228600"/>
            <a:ext cx="6591300" cy="600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A pointer can point to only one location,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but several pointers can point to the same location.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 err="1">
                <a:latin typeface="+mn-lt"/>
              </a:rPr>
              <a:t>int</a:t>
            </a:r>
            <a:r>
              <a:rPr lang="en-US" altLang="en-US" sz="2400" b="1" dirty="0">
                <a:latin typeface="+mn-lt"/>
              </a:rPr>
              <a:t> x = -5, y = 8, *ptr_1, *ptr_2;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ptr_1 = &amp;x;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ptr_2 = ptr_1;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b="1" dirty="0">
                <a:solidFill>
                  <a:srgbClr val="0000CC"/>
                </a:solidFill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x   -5	y   8	ptr_1    ?	ptr_2     ?</a:t>
            </a:r>
          </a:p>
          <a:p>
            <a:pPr>
              <a:defRPr/>
            </a:pPr>
            <a:endParaRPr lang="en-US" altLang="en-US" sz="2400" b="1" dirty="0">
              <a:solidFill>
                <a:srgbClr val="0000CC"/>
              </a:solidFill>
              <a:latin typeface="+mn-lt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en-US" sz="2400" b="1" dirty="0">
              <a:solidFill>
                <a:srgbClr val="0000CC"/>
              </a:solidFill>
              <a:latin typeface="+mn-lt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defRPr/>
            </a:pPr>
            <a:r>
              <a:rPr lang="en-US" altLang="en-US" sz="24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x   -5    ptr_1	        y   8	ptr_2     ?</a:t>
            </a:r>
          </a:p>
          <a:p>
            <a:pPr eaLnBrk="1" hangingPunct="1">
              <a:defRPr/>
            </a:pPr>
            <a:endParaRPr lang="en-US" altLang="en-US" sz="2400" b="1" dirty="0">
              <a:solidFill>
                <a:srgbClr val="0000CC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endParaRPr lang="en-US" altLang="en-US" sz="2400" dirty="0">
              <a:solidFill>
                <a:srgbClr val="0000CC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r>
              <a:rPr lang="en-US" altLang="en-US" sz="2400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ptr_2     x   -5    ptr_1		y   8	</a:t>
            </a:r>
          </a:p>
          <a:p>
            <a:pPr eaLnBrk="1" hangingPunct="1">
              <a:defRPr/>
            </a:pPr>
            <a:endParaRPr lang="en-US" altLang="en-US" sz="2400" dirty="0">
              <a:solidFill>
                <a:schemeClr val="accent2"/>
              </a:solidFill>
              <a:latin typeface="+mn-lt"/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en-US" sz="2400" dirty="0">
              <a:solidFill>
                <a:schemeClr val="accent2"/>
              </a:solidFill>
              <a:latin typeface="+mn-lt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0" y="2667000"/>
            <a:ext cx="502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1295400" y="28495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2157413" y="28067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3929063" y="277495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5867400" y="279717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7" name="Rectangle 8"/>
          <p:cNvSpPr>
            <a:spLocks noChangeArrowheads="1"/>
          </p:cNvSpPr>
          <p:nvPr/>
        </p:nvSpPr>
        <p:spPr bwMode="auto">
          <a:xfrm>
            <a:off x="5802313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8" name="Rectangle 9"/>
          <p:cNvSpPr>
            <a:spLocks noChangeArrowheads="1"/>
          </p:cNvSpPr>
          <p:nvPr/>
        </p:nvSpPr>
        <p:spPr bwMode="auto">
          <a:xfrm>
            <a:off x="6781800" y="388778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9" name="Rectangle 10"/>
          <p:cNvSpPr>
            <a:spLocks noChangeArrowheads="1"/>
          </p:cNvSpPr>
          <p:nvPr/>
        </p:nvSpPr>
        <p:spPr bwMode="auto">
          <a:xfrm>
            <a:off x="1295400" y="39465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0" name="Rectangle 11"/>
          <p:cNvSpPr>
            <a:spLocks noChangeArrowheads="1"/>
          </p:cNvSpPr>
          <p:nvPr/>
        </p:nvSpPr>
        <p:spPr bwMode="auto">
          <a:xfrm>
            <a:off x="4457700" y="3886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1" name="Rectangle 12"/>
          <p:cNvSpPr>
            <a:spLocks noChangeArrowheads="1"/>
          </p:cNvSpPr>
          <p:nvPr/>
        </p:nvSpPr>
        <p:spPr bwMode="auto">
          <a:xfrm>
            <a:off x="2514600" y="501491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/>
          <a:p>
            <a:r>
              <a:rPr lang="en-US" altLang="en-US" b="1" dirty="0"/>
              <a:t>FILE Pointers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EF74C0-5511-4C41-82D1-F948B4EB7617}" type="slidenum">
              <a:rPr lang="en-US" altLang="en-US" smtClean="0">
                <a:solidFill>
                  <a:srgbClr val="898989"/>
                </a:solidFill>
              </a:rPr>
              <a:pPr/>
              <a:t>19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6190"/>
            <a:ext cx="7886700" cy="1325563"/>
          </a:xfrm>
        </p:spPr>
        <p:txBody>
          <a:bodyPr/>
          <a:lstStyle/>
          <a:p>
            <a:r>
              <a:rPr lang="en-US" dirty="0"/>
              <a:t>Why have  pointers?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7279"/>
            <a:ext cx="7886700" cy="4351338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Pointers allow different sections of code to share information easily. You can get the same effect by copying information back and forth, but pointers solve the problem better.</a:t>
            </a:r>
          </a:p>
          <a:p>
            <a:pPr lvl="1" eaLnBrk="1" hangingPunct="1"/>
            <a:endParaRPr lang="en-US" altLang="en-US" sz="2400" dirty="0"/>
          </a:p>
          <a:p>
            <a:pPr eaLnBrk="1" hangingPunct="1"/>
            <a:r>
              <a:rPr lang="en-US" altLang="en-US" sz="2800" dirty="0"/>
              <a:t>Pointers enable complex "linked" data structures like linked lists and binary trees.</a:t>
            </a:r>
          </a:p>
          <a:p>
            <a:pPr lvl="1" eaLnBrk="1" hangingPunct="1"/>
            <a:endParaRPr lang="en-US" altLang="en-US" sz="2400" dirty="0"/>
          </a:p>
          <a:p>
            <a:pPr eaLnBrk="1" hangingPunct="1"/>
            <a:r>
              <a:rPr lang="en-US" altLang="en-US" sz="2800" dirty="0"/>
              <a:t>The use of strings in C require a knowledge of pointers.</a:t>
            </a:r>
          </a:p>
          <a:p>
            <a:pPr eaLnBrk="1" hangingPunct="1"/>
            <a:endParaRPr lang="en-US" alt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CEDD8-1030-4EF4-9295-95F7731C42F9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3639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55C17F-F095-4B47-A981-D31B211A6556}" type="slidenum">
              <a:rPr lang="en-US" altLang="en-US" smtClean="0">
                <a:solidFill>
                  <a:srgbClr val="898989"/>
                </a:solidFill>
              </a:rPr>
              <a:pPr/>
              <a:t>20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990600" y="457200"/>
            <a:ext cx="6800850" cy="526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File Pointer – a special pointer that holds the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  starting address of file.</a:t>
            </a:r>
          </a:p>
          <a:p>
            <a:pPr eaLnBrk="1" hangingPunct="1">
              <a:defRPr/>
            </a:pPr>
            <a:endParaRPr lang="en-US" altLang="en-US" sz="2800" u="sng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FILE * sensor1;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sensor1 = </a:t>
            </a:r>
            <a:r>
              <a:rPr lang="en-US" altLang="en-US" sz="2800" b="1" dirty="0" err="1">
                <a:latin typeface="+mn-lt"/>
              </a:rPr>
              <a:t>fopen</a:t>
            </a:r>
            <a:r>
              <a:rPr lang="en-US" altLang="en-US" sz="2800" b="1" dirty="0">
                <a:latin typeface="+mn-lt"/>
              </a:rPr>
              <a:t>(“sensor1.dat”, “r”);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</a:t>
            </a:r>
            <a:r>
              <a:rPr lang="en-US" altLang="en-US" sz="2800" i="1" u="sng" dirty="0">
                <a:latin typeface="+mn-lt"/>
              </a:rPr>
              <a:t>sensor1 is a file pointer variable</a:t>
            </a:r>
          </a:p>
          <a:p>
            <a:pPr eaLnBrk="1" hangingPunct="1">
              <a:defRPr/>
            </a:pPr>
            <a:endParaRPr lang="en-US" altLang="en-US" sz="2800" u="sng" dirty="0">
              <a:latin typeface="+mn-lt"/>
            </a:endParaRP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 err="1">
                <a:latin typeface="+mn-lt"/>
              </a:rPr>
              <a:t>fscanf</a:t>
            </a:r>
            <a:r>
              <a:rPr lang="en-US" altLang="en-US" sz="2800" b="1" dirty="0">
                <a:latin typeface="+mn-lt"/>
              </a:rPr>
              <a:t>(sensor1, “%f %f”, &amp;t, &amp;motion);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Read data from the file pointed to by </a:t>
            </a:r>
            <a:r>
              <a:rPr lang="en-US" altLang="en-US" sz="2800" b="1" dirty="0">
                <a:latin typeface="+mn-lt"/>
              </a:rPr>
              <a:t>sensor1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/>
          <a:p>
            <a:r>
              <a:rPr lang="en-US" altLang="en-US" dirty="0"/>
              <a:t>Pointer Address Arithmetic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3C6F8B-7D76-466C-B00A-1B1FE614E55A}" type="slidenum">
              <a:rPr lang="en-US" altLang="en-US" smtClean="0">
                <a:solidFill>
                  <a:srgbClr val="898989"/>
                </a:solidFill>
              </a:rPr>
              <a:pPr/>
              <a:t>21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Pointer Address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86750" cy="4351338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Arithmetic operations can be performed on pointers</a:t>
            </a:r>
          </a:p>
          <a:p>
            <a:pPr lvl="1" eaLnBrk="1" hangingPunct="1"/>
            <a:r>
              <a:rPr lang="en-US" altLang="en-US" dirty="0"/>
              <a:t>Increment/decrement pointer  (</a:t>
            </a:r>
            <a:r>
              <a:rPr lang="en-US" altLang="en-US" b="1" dirty="0">
                <a:latin typeface="Courier New" panose="02070309020205020404" pitchFamily="49" charset="0"/>
              </a:rPr>
              <a:t>++</a:t>
            </a:r>
            <a:r>
              <a:rPr lang="en-US" altLang="en-US" dirty="0"/>
              <a:t> or </a:t>
            </a:r>
            <a:r>
              <a:rPr lang="en-US" altLang="en-US" b="1" dirty="0">
                <a:latin typeface="Courier New" panose="02070309020205020404" pitchFamily="49" charset="0"/>
              </a:rPr>
              <a:t>--</a:t>
            </a:r>
            <a:r>
              <a:rPr lang="en-US" altLang="en-US" dirty="0"/>
              <a:t>)</a:t>
            </a:r>
          </a:p>
          <a:p>
            <a:pPr lvl="1" eaLnBrk="1" hangingPunct="1"/>
            <a:r>
              <a:rPr lang="en-US" altLang="en-US" dirty="0"/>
              <a:t>Add an integer to a pointer( </a:t>
            </a:r>
            <a:r>
              <a:rPr lang="en-US" altLang="en-US" b="1" dirty="0">
                <a:latin typeface="Courier New" panose="02070309020205020404" pitchFamily="49" charset="0"/>
              </a:rPr>
              <a:t>+</a:t>
            </a:r>
            <a:r>
              <a:rPr lang="en-US" altLang="en-US" dirty="0"/>
              <a:t> or </a:t>
            </a:r>
            <a:r>
              <a:rPr lang="en-US" altLang="en-US" b="1" dirty="0">
                <a:latin typeface="Courier New" panose="02070309020205020404" pitchFamily="49" charset="0"/>
              </a:rPr>
              <a:t>+=</a:t>
            </a:r>
            <a:r>
              <a:rPr lang="en-US" altLang="en-US" dirty="0"/>
              <a:t> , </a:t>
            </a:r>
            <a:r>
              <a:rPr lang="en-US" altLang="en-US" b="1" dirty="0">
                <a:latin typeface="Courier New" panose="02070309020205020404" pitchFamily="49" charset="0"/>
              </a:rPr>
              <a:t>-</a:t>
            </a:r>
            <a:r>
              <a:rPr lang="en-US" altLang="en-US" dirty="0"/>
              <a:t> or </a:t>
            </a:r>
            <a:r>
              <a:rPr lang="en-US" altLang="en-US" b="1" dirty="0">
                <a:latin typeface="Courier New" panose="02070309020205020404" pitchFamily="49" charset="0"/>
              </a:rPr>
              <a:t>-=</a:t>
            </a:r>
            <a:r>
              <a:rPr lang="en-US" altLang="en-US" dirty="0"/>
              <a:t>)</a:t>
            </a:r>
          </a:p>
          <a:p>
            <a:pPr lvl="1" eaLnBrk="1" hangingPunct="1"/>
            <a:r>
              <a:rPr lang="en-US" altLang="en-US" dirty="0"/>
              <a:t>Pointers may be subtracted from each other</a:t>
            </a:r>
          </a:p>
          <a:p>
            <a:pPr lvl="1" eaLnBrk="1" hangingPunct="1"/>
            <a:r>
              <a:rPr lang="en-US" altLang="en-US" sz="3200" b="1" dirty="0"/>
              <a:t>Operations meaningless unless performed on an array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CEDD8-1030-4EF4-9295-95F7731C42F9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0231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55EF62-F7D4-436B-9CB7-B757B4C72C3E}" type="slidenum">
              <a:rPr lang="en-US" altLang="en-US" smtClean="0">
                <a:solidFill>
                  <a:srgbClr val="898989"/>
                </a:solidFill>
              </a:rPr>
              <a:pPr/>
              <a:t>23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62000" y="609600"/>
            <a:ext cx="7312025" cy="483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u="sng" dirty="0">
                <a:latin typeface="+mn-lt"/>
              </a:rPr>
              <a:t>Address Arithmetic #1: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A pointer can be assigned to another pointer of 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the same type.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x, *p1, *p2;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p1 = &amp;x;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p2 = p1;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00B2FE-321C-4B78-8B17-6A72F95CC7D0}" type="slidenum">
              <a:rPr lang="en-US" altLang="en-US" smtClean="0">
                <a:solidFill>
                  <a:srgbClr val="898989"/>
                </a:solidFill>
              </a:rPr>
              <a:pPr/>
              <a:t>24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838200" y="533400"/>
            <a:ext cx="8050217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u="sng" dirty="0">
                <a:latin typeface="+mn-lt"/>
              </a:rPr>
              <a:t>Address Arithmetic #2:</a:t>
            </a: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An integer value can be added to or subtracted from 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a pointer.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ptr</a:t>
            </a:r>
            <a:r>
              <a:rPr lang="en-US" altLang="en-US" sz="2800" dirty="0">
                <a:latin typeface="+mn-lt"/>
              </a:rPr>
              <a:t>++;   increments the pointer to point to the next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   value in memory;  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C00000"/>
                </a:solidFill>
                <a:latin typeface="+mn-lt"/>
              </a:rPr>
              <a:t>	          </a:t>
            </a:r>
            <a:r>
              <a:rPr lang="en-US" altLang="en-US" sz="2800" dirty="0">
                <a:solidFill>
                  <a:srgbClr val="C00000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en-US" altLang="en-US" sz="3200" dirty="0">
                <a:solidFill>
                  <a:srgbClr val="C00000"/>
                </a:solidFill>
                <a:latin typeface="+mn-lt"/>
              </a:rPr>
              <a:t>only works correctly with arrays</a:t>
            </a:r>
            <a:endParaRPr lang="en-US" altLang="en-US" sz="2800" dirty="0">
              <a:solidFill>
                <a:srgbClr val="C00000"/>
              </a:solidFill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5049C6-27C9-4704-B331-286EF1ADE890}" type="slidenum">
              <a:rPr lang="en-US" altLang="en-US" smtClean="0">
                <a:solidFill>
                  <a:srgbClr val="898989"/>
                </a:solidFill>
              </a:rPr>
              <a:pPr/>
              <a:t>25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685800" y="376237"/>
            <a:ext cx="8180388" cy="526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u="sng" dirty="0">
                <a:latin typeface="+mn-lt"/>
              </a:rPr>
              <a:t>Address Arithmetic #3:</a:t>
            </a: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A pointer can be assigned or compared to the integer 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zero, or equivalently,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to symbolic constant NULL which is in &lt;</a:t>
            </a:r>
            <a:r>
              <a:rPr lang="en-US" altLang="en-US" sz="2800" b="1" dirty="0" err="1">
                <a:latin typeface="+mn-lt"/>
              </a:rPr>
              <a:t>stdio.h</a:t>
            </a:r>
            <a:r>
              <a:rPr lang="en-US" altLang="en-US" sz="2800" b="1" dirty="0">
                <a:latin typeface="+mn-lt"/>
              </a:rPr>
              <a:t>&gt;.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if (</a:t>
            </a:r>
            <a:r>
              <a:rPr lang="en-US" altLang="en-US" sz="2800" dirty="0" err="1">
                <a:latin typeface="+mn-lt"/>
              </a:rPr>
              <a:t>ptr</a:t>
            </a:r>
            <a:r>
              <a:rPr lang="en-US" altLang="en-US" sz="2800" dirty="0">
                <a:latin typeface="+mn-lt"/>
              </a:rPr>
              <a:t> == NULL)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printf(“Error \n”);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}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E49A7C-34F3-4122-A0A1-BAA1988F5FC8}" type="slidenum">
              <a:rPr lang="en-US" altLang="en-US" smtClean="0">
                <a:solidFill>
                  <a:srgbClr val="898989"/>
                </a:solidFill>
              </a:rPr>
              <a:pPr/>
              <a:t>26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762000" y="457200"/>
            <a:ext cx="709572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u="sng" dirty="0">
                <a:latin typeface="+mn-lt"/>
              </a:rPr>
              <a:t>Address Arithmetic #4:</a:t>
            </a: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Pointers to elements of the same array can be 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    subtracted or compared.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ptr</a:t>
            </a:r>
            <a:r>
              <a:rPr lang="en-US" altLang="en-US" sz="2800" dirty="0">
                <a:latin typeface="+mn-lt"/>
              </a:rPr>
              <a:t> -= 3;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…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if (</a:t>
            </a:r>
            <a:r>
              <a:rPr lang="en-US" altLang="en-US" sz="2800" dirty="0" err="1">
                <a:latin typeface="+mn-lt"/>
              </a:rPr>
              <a:t>ptr</a:t>
            </a:r>
            <a:r>
              <a:rPr lang="en-US" altLang="en-US" sz="2800" dirty="0">
                <a:latin typeface="+mn-lt"/>
              </a:rPr>
              <a:t> &lt; </a:t>
            </a:r>
            <a:r>
              <a:rPr lang="en-US" altLang="en-US" sz="2800" dirty="0" err="1">
                <a:latin typeface="+mn-lt"/>
              </a:rPr>
              <a:t>ptr</a:t>
            </a:r>
            <a:r>
              <a:rPr lang="en-US" altLang="en-US" sz="2800" dirty="0">
                <a:latin typeface="+mn-lt"/>
              </a:rPr>
              <a:t> + 1)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61CB44-0986-4BC7-83C3-CA869BA110C4}" type="slidenum">
              <a:rPr lang="en-US" altLang="en-US" smtClean="0">
                <a:solidFill>
                  <a:srgbClr val="898989"/>
                </a:solidFill>
              </a:rPr>
              <a:pPr/>
              <a:t>27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09600" y="249238"/>
            <a:ext cx="8494713" cy="606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b="1" u="sng" dirty="0">
                <a:latin typeface="+mn-lt"/>
              </a:rPr>
              <a:t>Common Errors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y, *ptr1, *ptr2;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The following are all </a:t>
            </a:r>
            <a:r>
              <a:rPr lang="en-US" altLang="en-US" sz="2800" b="1" dirty="0">
                <a:latin typeface="+mn-lt"/>
              </a:rPr>
              <a:t>invalid</a:t>
            </a:r>
            <a:r>
              <a:rPr lang="en-US" altLang="en-US" sz="2800" dirty="0">
                <a:latin typeface="+mn-lt"/>
              </a:rPr>
              <a:t> statements: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&amp;y = ptr1;	attempts to change the address of y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ptr2 = y;	attempts to change ptr2 to a non-address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                  value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*ptr1 = ptr2;	attempts to move an address to an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	integer variable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ptr1 = *ptr2;	attempts to change ptr1 to a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	non-address value</a:t>
            </a:r>
            <a:r>
              <a:rPr lang="en-US" altLang="en-US" sz="2800" dirty="0"/>
              <a:t>				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5F5FD4-81F0-4914-986C-B7161A87E526}" type="slidenum">
              <a:rPr lang="en-US" altLang="en-US" smtClean="0">
                <a:solidFill>
                  <a:srgbClr val="898989"/>
                </a:solidFill>
              </a:rPr>
              <a:pPr/>
              <a:t>28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85800" y="1219200"/>
            <a:ext cx="8321675" cy="397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It is </a:t>
            </a:r>
            <a:r>
              <a:rPr lang="en-US" altLang="en-US" sz="2800" u="sng" dirty="0">
                <a:latin typeface="+mn-lt"/>
              </a:rPr>
              <a:t>not</a:t>
            </a:r>
            <a:r>
              <a:rPr lang="en-US" altLang="en-US" sz="2800" dirty="0">
                <a:latin typeface="+mn-lt"/>
              </a:rPr>
              <a:t> allowed to mix pointers of different types.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This shows an </a:t>
            </a:r>
            <a:r>
              <a:rPr lang="en-US" altLang="en-US" sz="2800" i="1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with an </a:t>
            </a:r>
            <a:r>
              <a:rPr lang="en-US" altLang="en-US" sz="2800" i="1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pointer,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and a </a:t>
            </a:r>
            <a:r>
              <a:rPr lang="en-US" altLang="en-US" sz="2800" i="1" dirty="0">
                <a:latin typeface="+mn-lt"/>
              </a:rPr>
              <a:t>float</a:t>
            </a:r>
            <a:r>
              <a:rPr lang="en-US" altLang="en-US" sz="2800" dirty="0">
                <a:latin typeface="+mn-lt"/>
              </a:rPr>
              <a:t> with a </a:t>
            </a:r>
            <a:r>
              <a:rPr lang="en-US" altLang="en-US" sz="2800" i="1" dirty="0">
                <a:latin typeface="+mn-lt"/>
              </a:rPr>
              <a:t>float</a:t>
            </a:r>
            <a:r>
              <a:rPr lang="en-US" altLang="en-US" sz="2800" dirty="0">
                <a:latin typeface="+mn-lt"/>
              </a:rPr>
              <a:t> pointer, using correct procedure.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a,  *</a:t>
            </a:r>
            <a:r>
              <a:rPr lang="en-US" altLang="en-US" sz="2800" dirty="0" err="1">
                <a:latin typeface="+mn-lt"/>
              </a:rPr>
              <a:t>ptr_a</a:t>
            </a:r>
            <a:r>
              <a:rPr lang="en-US" altLang="en-US" sz="2800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float b, *</a:t>
            </a:r>
            <a:r>
              <a:rPr lang="en-US" altLang="en-US" sz="2800" dirty="0" err="1">
                <a:latin typeface="+mn-lt"/>
              </a:rPr>
              <a:t>ptr_b</a:t>
            </a:r>
            <a:r>
              <a:rPr lang="en-US" altLang="en-US" sz="2800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2E5E63-5C9F-4C85-BA81-A214EA3B681D}" type="slidenum">
              <a:rPr lang="en-US" altLang="en-US" smtClean="0">
                <a:solidFill>
                  <a:srgbClr val="898989"/>
                </a:solidFill>
              </a:rPr>
              <a:pPr/>
              <a:t>29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20712" y="457200"/>
            <a:ext cx="7894638" cy="483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Memory assignments for elements of </a:t>
            </a:r>
            <a:r>
              <a:rPr lang="en-US" altLang="en-US" sz="2800" b="1" dirty="0">
                <a:latin typeface="+mn-lt"/>
              </a:rPr>
              <a:t>arrays </a:t>
            </a:r>
            <a:r>
              <a:rPr lang="en-US" altLang="en-US" sz="2800" dirty="0">
                <a:latin typeface="+mn-lt"/>
              </a:rPr>
              <a:t>are 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guaranteed</a:t>
            </a:r>
            <a:r>
              <a:rPr lang="en-US" altLang="en-US" sz="2800" dirty="0">
                <a:latin typeface="+mn-lt"/>
              </a:rPr>
              <a:t> to be sequential.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We can use a pointer to reference each element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of an array.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Assign a pointer to the first element of the array and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then reference the elements of the array by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incrementing or decrementing the pointer.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D58417-3A52-4AD2-B695-D10D80C468ED}" type="slidenum">
              <a:rPr lang="en-US" altLang="en-US" smtClean="0">
                <a:solidFill>
                  <a:srgbClr val="898989"/>
                </a:solidFill>
              </a:rPr>
              <a:pPr/>
              <a:t>3</a:t>
            </a:fld>
            <a:endParaRPr lang="en-US" altLang="en-US" dirty="0">
              <a:solidFill>
                <a:srgbClr val="898989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94564" y="152400"/>
            <a:ext cx="7620000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3200" u="sng" dirty="0">
                <a:latin typeface="+mn-lt"/>
              </a:rPr>
              <a:t>Addresses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32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a = 1, b = 2;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printf(“a = 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; address of a = 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%u</a:t>
            </a:r>
            <a:r>
              <a:rPr lang="en-US" altLang="en-US" sz="2400" dirty="0">
                <a:latin typeface="+mn-lt"/>
              </a:rPr>
              <a:t> \n”, a, 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&amp;</a:t>
            </a:r>
            <a:r>
              <a:rPr lang="en-US" altLang="en-US" sz="2400" dirty="0">
                <a:latin typeface="+mn-lt"/>
              </a:rPr>
              <a:t>a);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printf(“b = 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; address of b = 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%u</a:t>
            </a:r>
            <a:r>
              <a:rPr lang="en-US" altLang="en-US" sz="2400" dirty="0">
                <a:latin typeface="+mn-lt"/>
              </a:rPr>
              <a:t> \n”, b, 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&amp;</a:t>
            </a:r>
            <a:r>
              <a:rPr lang="en-US" altLang="en-US" sz="2400" dirty="0">
                <a:latin typeface="+mn-lt"/>
              </a:rPr>
              <a:t>b);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return EXIT_SUCCESS;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b="1" u="sng" dirty="0">
                <a:latin typeface="+mn-lt"/>
              </a:rPr>
              <a:t>output</a:t>
            </a:r>
            <a:r>
              <a:rPr lang="en-US" altLang="en-US" sz="2400" dirty="0">
                <a:latin typeface="+mn-lt"/>
              </a:rPr>
              <a:t>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a = 1; address of a = 65524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b = 2; address of b = 65522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&amp;</a:t>
            </a:r>
            <a:r>
              <a:rPr lang="en-US" altLang="en-US" sz="2400" dirty="0">
                <a:latin typeface="+mn-lt"/>
              </a:rPr>
              <a:t>   is called an address operator</a:t>
            </a:r>
          </a:p>
          <a:p>
            <a:pPr eaLnBrk="1" hangingPunct="1">
              <a:defRPr/>
            </a:pP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%u</a:t>
            </a:r>
            <a:r>
              <a:rPr lang="en-US" altLang="en-US" sz="2400" dirty="0">
                <a:latin typeface="+mn-lt"/>
              </a:rPr>
              <a:t> is conversion specifier for unsigned integer in base ten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8B83B7-F13B-42D8-99F4-D82522851501}" type="slidenum">
              <a:rPr lang="en-US" altLang="en-US" smtClean="0">
                <a:solidFill>
                  <a:srgbClr val="898989"/>
                </a:solidFill>
              </a:rPr>
              <a:pPr/>
              <a:t>30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09600" y="381000"/>
            <a:ext cx="828992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Examples: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x[10], *</a:t>
            </a:r>
            <a:r>
              <a:rPr lang="en-US" altLang="en-US" sz="2800" dirty="0" err="1">
                <a:latin typeface="+mn-lt"/>
              </a:rPr>
              <a:t>ptr_x</a:t>
            </a:r>
            <a:r>
              <a:rPr lang="en-US" altLang="en-US" sz="2800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ptr_x</a:t>
            </a:r>
            <a:r>
              <a:rPr lang="en-US" altLang="en-US" sz="2800" dirty="0">
                <a:latin typeface="+mn-lt"/>
              </a:rPr>
              <a:t> = &amp;x[0];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ptr_x</a:t>
            </a:r>
            <a:r>
              <a:rPr lang="en-US" altLang="en-US" sz="2800" dirty="0">
                <a:latin typeface="+mn-lt"/>
              </a:rPr>
              <a:t>++;	increment </a:t>
            </a:r>
            <a:r>
              <a:rPr lang="en-US" altLang="en-US" sz="2800" dirty="0" err="1">
                <a:latin typeface="+mn-lt"/>
              </a:rPr>
              <a:t>ptr_x</a:t>
            </a:r>
            <a:r>
              <a:rPr lang="en-US" altLang="en-US" sz="2800" dirty="0">
                <a:latin typeface="+mn-lt"/>
              </a:rPr>
              <a:t> to point to the next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	value in memory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A97944-FDB9-4000-8009-85BF5982BD2B}" type="slidenum">
              <a:rPr lang="en-US" altLang="en-US" smtClean="0">
                <a:solidFill>
                  <a:srgbClr val="898989"/>
                </a:solidFill>
              </a:rPr>
              <a:pPr/>
              <a:t>31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39750" y="457200"/>
            <a:ext cx="8531225" cy="526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u="sng" dirty="0">
                <a:latin typeface="+mn-lt"/>
              </a:rPr>
              <a:t>More examples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x[10], *</a:t>
            </a:r>
            <a:r>
              <a:rPr lang="en-US" altLang="en-US" sz="2800" dirty="0" err="1">
                <a:latin typeface="+mn-lt"/>
              </a:rPr>
              <a:t>ptr_x</a:t>
            </a:r>
            <a:r>
              <a:rPr lang="en-US" altLang="en-US" sz="2800" dirty="0">
                <a:latin typeface="+mn-lt"/>
              </a:rPr>
              <a:t> = &amp;x[0];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ptr_x</a:t>
            </a:r>
            <a:r>
              <a:rPr lang="en-US" altLang="en-US" sz="2800" dirty="0">
                <a:latin typeface="+mn-lt"/>
              </a:rPr>
              <a:t> += 1;		increment </a:t>
            </a:r>
            <a:r>
              <a:rPr lang="en-US" altLang="en-US" sz="2800" dirty="0" err="1">
                <a:latin typeface="+mn-lt"/>
              </a:rPr>
              <a:t>ptr_x</a:t>
            </a:r>
            <a:r>
              <a:rPr lang="en-US" altLang="en-US" sz="2800" dirty="0">
                <a:latin typeface="+mn-lt"/>
              </a:rPr>
              <a:t> to point to the next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	value in memory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		</a:t>
            </a: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ptr_x</a:t>
            </a:r>
            <a:r>
              <a:rPr lang="en-US" altLang="en-US" sz="2800" dirty="0">
                <a:latin typeface="+mn-lt"/>
              </a:rPr>
              <a:t> = &amp;x[1];	</a:t>
            </a:r>
            <a:r>
              <a:rPr lang="en-US" altLang="en-US" sz="2800" dirty="0" err="1">
                <a:latin typeface="+mn-lt"/>
              </a:rPr>
              <a:t>ptr_x</a:t>
            </a:r>
            <a:r>
              <a:rPr lang="en-US" altLang="en-US" sz="2800" dirty="0">
                <a:latin typeface="+mn-lt"/>
              </a:rPr>
              <a:t> is assigned the address of x[1]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ptr_x</a:t>
            </a:r>
            <a:r>
              <a:rPr lang="en-US" altLang="en-US" sz="2800" dirty="0">
                <a:latin typeface="+mn-lt"/>
              </a:rPr>
              <a:t> += k;		</a:t>
            </a:r>
            <a:r>
              <a:rPr lang="en-US" altLang="en-US" sz="2800" dirty="0" err="1">
                <a:latin typeface="+mn-lt"/>
              </a:rPr>
              <a:t>ptr_x</a:t>
            </a:r>
            <a:r>
              <a:rPr lang="en-US" altLang="en-US" sz="2800" dirty="0">
                <a:latin typeface="+mn-lt"/>
              </a:rPr>
              <a:t> is assigned the address k values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	past the one it was pointing to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A97944-FDB9-4000-8009-85BF5982BD2B}" type="slidenum">
              <a:rPr lang="en-US" altLang="en-US" smtClean="0">
                <a:solidFill>
                  <a:srgbClr val="898989"/>
                </a:solidFill>
              </a:rPr>
              <a:pPr/>
              <a:t>32</a:t>
            </a:fld>
            <a:endParaRPr lang="en-US" altLang="en-US" dirty="0">
              <a:solidFill>
                <a:srgbClr val="898989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39750" y="457200"/>
            <a:ext cx="847058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int x[10], *</a:t>
            </a:r>
            <a:r>
              <a:rPr lang="en-US" altLang="en-US" sz="2800" dirty="0" err="1">
                <a:latin typeface="+mn-lt"/>
              </a:rPr>
              <a:t>ptr_x</a:t>
            </a:r>
            <a:r>
              <a:rPr lang="en-US" altLang="en-US" sz="2800" dirty="0">
                <a:latin typeface="+mn-lt"/>
              </a:rPr>
              <a:t> = &amp;x[0];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	X[10] position </a:t>
            </a:r>
            <a:r>
              <a:rPr lang="en-US" altLang="en-US" sz="2800" b="1" u="sng" dirty="0">
                <a:latin typeface="+mn-lt"/>
              </a:rPr>
              <a:t>0</a:t>
            </a:r>
            <a:r>
              <a:rPr lang="en-US" altLang="en-US" sz="2800" dirty="0">
                <a:latin typeface="+mn-lt"/>
              </a:rPr>
              <a:t>  1  2  3  4  5  6  7  8  9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</a:t>
            </a: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ptr_x</a:t>
            </a:r>
            <a:r>
              <a:rPr lang="en-US" altLang="en-US" sz="2800" dirty="0">
                <a:latin typeface="+mn-lt"/>
              </a:rPr>
              <a:t> += 1;		</a:t>
            </a:r>
            <a:r>
              <a:rPr lang="en-US" altLang="en-US" sz="2800" dirty="0"/>
              <a:t> </a:t>
            </a:r>
            <a:r>
              <a:rPr lang="en-US" altLang="en-US" sz="2800" dirty="0">
                <a:latin typeface="+mn-lt"/>
              </a:rPr>
              <a:t>X[10] position 0  </a:t>
            </a:r>
            <a:r>
              <a:rPr lang="en-US" altLang="en-US" sz="2800" b="1" u="sng" dirty="0">
                <a:latin typeface="+mn-lt"/>
              </a:rPr>
              <a:t>1</a:t>
            </a:r>
            <a:r>
              <a:rPr lang="en-US" altLang="en-US" sz="2800" dirty="0">
                <a:latin typeface="+mn-lt"/>
              </a:rPr>
              <a:t>  2  3  4  5  6  7  8  9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ptr_x</a:t>
            </a:r>
            <a:r>
              <a:rPr lang="en-US" altLang="en-US" sz="2800" dirty="0">
                <a:latin typeface="+mn-lt"/>
              </a:rPr>
              <a:t> = &amp;x[1];	</a:t>
            </a:r>
            <a:r>
              <a:rPr lang="en-US" altLang="en-US" sz="2800" dirty="0" err="1">
                <a:latin typeface="+mn-lt"/>
              </a:rPr>
              <a:t>ptr_x</a:t>
            </a:r>
            <a:r>
              <a:rPr lang="en-US" altLang="en-US" sz="2800" dirty="0">
                <a:latin typeface="+mn-lt"/>
              </a:rPr>
              <a:t> is assigned the address of x[1]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ptr_x</a:t>
            </a:r>
            <a:r>
              <a:rPr lang="en-US" altLang="en-US" sz="2800" dirty="0">
                <a:latin typeface="+mn-lt"/>
              </a:rPr>
              <a:t> += k;		So if k=2, then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	X[10] position 0  1  2  </a:t>
            </a:r>
            <a:r>
              <a:rPr lang="en-US" altLang="en-US" sz="2800" b="1" u="sng" dirty="0">
                <a:latin typeface="+mn-lt"/>
              </a:rPr>
              <a:t>3 </a:t>
            </a:r>
            <a:r>
              <a:rPr lang="en-US" altLang="en-US" sz="2800" dirty="0">
                <a:latin typeface="+mn-lt"/>
              </a:rPr>
              <a:t> 4  5  6  7  8  9</a:t>
            </a:r>
          </a:p>
        </p:txBody>
      </p:sp>
    </p:spTree>
    <p:extLst>
      <p:ext uri="{BB962C8B-B14F-4D97-AF65-F5344CB8AC3E}">
        <p14:creationId xmlns:p14="http://schemas.microsoft.com/office/powerpoint/2010/main" val="782027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D14C7B-0ACD-44A6-91D3-F1BDA7DEE875}" type="slidenum">
              <a:rPr lang="en-US" altLang="en-US" smtClean="0">
                <a:solidFill>
                  <a:srgbClr val="898989"/>
                </a:solidFill>
              </a:rPr>
              <a:pPr/>
              <a:t>33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46113" y="457200"/>
            <a:ext cx="8079584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Give memory snapshots after this set of statements is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executed.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double x = 15.6, y = 10.2, *ptr1 = &amp;y, *ptr2 = &amp;x;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		x   15.6   </a:t>
            </a:r>
            <a:r>
              <a:rPr lang="en-US" altLang="en-US" sz="28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 ptr2</a:t>
            </a: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		y   10.2   </a:t>
            </a:r>
            <a:r>
              <a:rPr lang="en-US" altLang="en-US" sz="28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 ptr1</a:t>
            </a:r>
          </a:p>
          <a:p>
            <a:pPr eaLnBrk="1" hangingPunct="1">
              <a:defRPr/>
            </a:pPr>
            <a:endParaRPr lang="en-US" altLang="en-US" sz="2800" dirty="0">
              <a:solidFill>
                <a:schemeClr val="accent2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r>
              <a:rPr lang="en-US" altLang="en-US" sz="2800" dirty="0"/>
              <a:t>*ptr1 = *ptr2 + x;</a:t>
            </a:r>
          </a:p>
          <a:p>
            <a:pPr eaLnBrk="1" hangingPunct="1">
              <a:defRPr/>
            </a:pPr>
            <a:endParaRPr lang="en-US" altLang="en-US" sz="2800" dirty="0">
              <a:solidFill>
                <a:schemeClr val="accent2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6666"/>
                </a:solidFill>
                <a:latin typeface="+mn-lt"/>
                <a:sym typeface="Wingdings" panose="05000000000000000000" pitchFamily="2" charset="2"/>
              </a:rPr>
              <a:t>		so 15.6 + 15.6 = 31.2 hence</a:t>
            </a:r>
          </a:p>
          <a:p>
            <a:pPr eaLnBrk="1" hangingPunct="1">
              <a:defRPr/>
            </a:pPr>
            <a:endParaRPr lang="en-US" altLang="en-US" sz="2800" dirty="0">
              <a:solidFill>
                <a:schemeClr val="accent2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		x   15.6   </a:t>
            </a:r>
            <a:r>
              <a:rPr lang="en-US" altLang="en-US" sz="2800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 ptr2</a:t>
            </a:r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		y    31.2   </a:t>
            </a:r>
            <a:r>
              <a:rPr lang="en-US" altLang="en-US" sz="2800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 ptr1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chemeClr val="accent2"/>
                </a:solidFill>
                <a:latin typeface="+mn-lt"/>
              </a:rPr>
              <a:t>	</a:t>
            </a:r>
          </a:p>
        </p:txBody>
      </p:sp>
      <p:sp>
        <p:nvSpPr>
          <p:cNvPr id="46084" name="Rectangle 7"/>
          <p:cNvSpPr>
            <a:spLocks noChangeArrowheads="1"/>
          </p:cNvSpPr>
          <p:nvPr/>
        </p:nvSpPr>
        <p:spPr bwMode="auto">
          <a:xfrm>
            <a:off x="1981200" y="2667000"/>
            <a:ext cx="838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5" name="Rectangle 8"/>
          <p:cNvSpPr>
            <a:spLocks noChangeArrowheads="1"/>
          </p:cNvSpPr>
          <p:nvPr/>
        </p:nvSpPr>
        <p:spPr bwMode="auto">
          <a:xfrm>
            <a:off x="5688641" y="2649166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6" name="Rectangle 9"/>
          <p:cNvSpPr>
            <a:spLocks noChangeArrowheads="1"/>
          </p:cNvSpPr>
          <p:nvPr/>
        </p:nvSpPr>
        <p:spPr bwMode="auto">
          <a:xfrm>
            <a:off x="1981200" y="5178458"/>
            <a:ext cx="838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7" name="Rectangle 10"/>
          <p:cNvSpPr>
            <a:spLocks noChangeArrowheads="1"/>
          </p:cNvSpPr>
          <p:nvPr/>
        </p:nvSpPr>
        <p:spPr bwMode="auto">
          <a:xfrm>
            <a:off x="5657685" y="5178458"/>
            <a:ext cx="823913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165916-4623-4B98-911C-25B8839530C2}" type="slidenum">
              <a:rPr lang="en-US" altLang="en-US" smtClean="0">
                <a:solidFill>
                  <a:srgbClr val="898989"/>
                </a:solidFill>
              </a:rPr>
              <a:pPr/>
              <a:t>34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914400" y="457200"/>
            <a:ext cx="7775014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Give memory snapshots after this set of statements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is executed.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w = 10, x = 2, *ptr2 = &amp;x;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		w   10		x   2   </a:t>
            </a:r>
            <a:r>
              <a:rPr lang="en-US" altLang="en-US" sz="28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 ptr2</a:t>
            </a:r>
          </a:p>
          <a:p>
            <a:pPr eaLnBrk="1" hangingPunct="1">
              <a:defRPr/>
            </a:pPr>
            <a:endParaRPr lang="en-US" altLang="en-US" sz="2800" dirty="0"/>
          </a:p>
          <a:p>
            <a:pPr eaLnBrk="1" hangingPunct="1">
              <a:defRPr/>
            </a:pPr>
            <a:r>
              <a:rPr lang="en-US" altLang="en-US" sz="2800" dirty="0"/>
              <a:t>*ptr2 -= w;                *ptr2 = *ptr2 – w;</a:t>
            </a:r>
          </a:p>
          <a:p>
            <a:pPr eaLnBrk="1" hangingPunct="1">
              <a:defRPr/>
            </a:pPr>
            <a:endParaRPr lang="en-US" altLang="en-US" sz="2800" b="1" dirty="0">
              <a:solidFill>
                <a:srgbClr val="0000CC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6666"/>
                </a:solidFill>
                <a:latin typeface="+mn-lt"/>
              </a:rPr>
              <a:t>		so 2 – 10 = -8</a:t>
            </a:r>
          </a:p>
          <a:p>
            <a:pPr eaLnBrk="1" hangingPunct="1">
              <a:defRPr/>
            </a:pPr>
            <a:endParaRPr lang="en-US" altLang="en-US" sz="2800" dirty="0">
              <a:solidFill>
                <a:schemeClr val="accent2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		w   10		x   -8   </a:t>
            </a:r>
            <a:r>
              <a:rPr lang="en-US" altLang="en-US" sz="28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 ptr2</a:t>
            </a:r>
          </a:p>
          <a:p>
            <a:pPr eaLnBrk="1" hangingPunct="1">
              <a:defRPr/>
            </a:pPr>
            <a:endParaRPr lang="en-US" altLang="en-US" sz="2800" b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2362200" y="2590800"/>
            <a:ext cx="533400" cy="536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09" name="Rectangle 3"/>
          <p:cNvSpPr>
            <a:spLocks noChangeArrowheads="1"/>
          </p:cNvSpPr>
          <p:nvPr/>
        </p:nvSpPr>
        <p:spPr bwMode="auto">
          <a:xfrm>
            <a:off x="4022457" y="2580588"/>
            <a:ext cx="533400" cy="536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0" name="Rectangle 3"/>
          <p:cNvSpPr>
            <a:spLocks noChangeArrowheads="1"/>
          </p:cNvSpPr>
          <p:nvPr/>
        </p:nvSpPr>
        <p:spPr bwMode="auto">
          <a:xfrm>
            <a:off x="2362200" y="5169031"/>
            <a:ext cx="533400" cy="536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1" name="Rectangle 3"/>
          <p:cNvSpPr>
            <a:spLocks noChangeArrowheads="1"/>
          </p:cNvSpPr>
          <p:nvPr/>
        </p:nvSpPr>
        <p:spPr bwMode="auto">
          <a:xfrm>
            <a:off x="4076700" y="5169031"/>
            <a:ext cx="533400" cy="538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390CF0-ABAF-46B6-A25E-A1B4D110520C}" type="slidenum">
              <a:rPr lang="en-US" altLang="en-US" smtClean="0">
                <a:solidFill>
                  <a:srgbClr val="898989"/>
                </a:solidFill>
              </a:rPr>
              <a:pPr/>
              <a:t>35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33400" y="20638"/>
            <a:ext cx="8154988" cy="655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Give memory snapshots after this set of statements is executed.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int x[5] = {2, 4, 6, 8, 3};</a:t>
            </a: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*ptr1 = NULL, *ptr2 = NULL, *ptr3 = NULL;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ptr3 = &amp;x[0];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ptr1 = ptr2 = ptr3 + 2;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b="1" dirty="0">
                <a:solidFill>
                  <a:srgbClr val="0000CC"/>
                </a:solidFill>
                <a:latin typeface="+mn-lt"/>
              </a:rPr>
              <a:t>x  2   4   6   8   3		ptr1 </a:t>
            </a:r>
            <a:r>
              <a:rPr lang="en-US" altLang="en-US" sz="20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 NULL	ptr2  NULL	ptr3  NULL</a:t>
            </a:r>
          </a:p>
          <a:p>
            <a:pPr eaLnBrk="1" hangingPunct="1">
              <a:defRPr/>
            </a:pPr>
            <a:r>
              <a:rPr lang="en-US" altLang="en-US" sz="20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			     </a:t>
            </a:r>
          </a:p>
          <a:p>
            <a:pPr eaLnBrk="1" hangingPunct="1">
              <a:defRPr/>
            </a:pPr>
            <a:r>
              <a:rPr lang="en-US" altLang="en-US" sz="20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-----------------------------------------------------------------------------------------------------</a:t>
            </a:r>
          </a:p>
          <a:p>
            <a:pPr eaLnBrk="1" hangingPunct="1">
              <a:defRPr/>
            </a:pPr>
            <a:endParaRPr lang="en-US" altLang="en-US" sz="2000" b="1" dirty="0">
              <a:solidFill>
                <a:srgbClr val="0000CC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b="1" dirty="0">
                <a:solidFill>
                  <a:srgbClr val="0000CC"/>
                </a:solidFill>
                <a:latin typeface="+mn-lt"/>
              </a:rPr>
              <a:t>x  2   4   6   8   3		ptr1 </a:t>
            </a:r>
            <a:r>
              <a:rPr lang="en-US" altLang="en-US" sz="20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 NULL	ptr2  NULL	</a:t>
            </a:r>
          </a:p>
          <a:p>
            <a:pPr eaLnBrk="1" hangingPunct="1">
              <a:defRPr/>
            </a:pPr>
            <a:endParaRPr lang="en-US" altLang="en-US" sz="2000" b="1" dirty="0">
              <a:solidFill>
                <a:srgbClr val="0000CC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r>
              <a:rPr lang="en-US" altLang="en-US" sz="20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       ptr3</a:t>
            </a:r>
          </a:p>
          <a:p>
            <a:pPr eaLnBrk="1" hangingPunct="1">
              <a:defRPr/>
            </a:pPr>
            <a:r>
              <a:rPr lang="en-US" altLang="en-US" sz="20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-----------------------------------------------------------------------------------------------------</a:t>
            </a:r>
          </a:p>
          <a:p>
            <a:pPr eaLnBrk="1" hangingPunct="1">
              <a:defRPr/>
            </a:pPr>
            <a:endParaRPr lang="en-US" altLang="en-US" sz="1600" b="1" dirty="0">
              <a:solidFill>
                <a:srgbClr val="0000CC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r>
              <a:rPr lang="en-US" altLang="en-US" sz="2000" b="1" dirty="0">
                <a:solidFill>
                  <a:srgbClr val="0000CC"/>
                </a:solidFill>
                <a:latin typeface="+mn-lt"/>
              </a:rPr>
              <a:t>x  2   4   6   8   3		</a:t>
            </a:r>
            <a:r>
              <a:rPr lang="en-US" altLang="en-US" sz="20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	</a:t>
            </a:r>
          </a:p>
          <a:p>
            <a:pPr eaLnBrk="1" hangingPunct="1">
              <a:defRPr/>
            </a:pPr>
            <a:endParaRPr lang="en-US" altLang="en-US" sz="2000" b="1" dirty="0">
              <a:solidFill>
                <a:srgbClr val="0000CC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endParaRPr lang="en-US" altLang="en-US" sz="2000" b="1" dirty="0">
              <a:solidFill>
                <a:srgbClr val="0000CC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r>
              <a:rPr lang="en-US" altLang="en-US" sz="20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ptr3       ptr2, </a:t>
            </a:r>
            <a:r>
              <a:rPr lang="en-US" altLang="en-US" sz="2000" b="1" dirty="0">
                <a:solidFill>
                  <a:srgbClr val="0000CC"/>
                </a:solidFill>
                <a:latin typeface="+mn-lt"/>
              </a:rPr>
              <a:t>ptr1</a:t>
            </a:r>
          </a:p>
        </p:txBody>
      </p:sp>
      <p:sp>
        <p:nvSpPr>
          <p:cNvPr id="48132" name="AutoShape 3"/>
          <p:cNvSpPr>
            <a:spLocks noChangeArrowheads="1"/>
          </p:cNvSpPr>
          <p:nvPr/>
        </p:nvSpPr>
        <p:spPr bwMode="auto">
          <a:xfrm>
            <a:off x="830263" y="4148138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785813" y="2465388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785813" y="36830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5" name="AutoShape 7"/>
          <p:cNvSpPr>
            <a:spLocks noChangeArrowheads="1"/>
          </p:cNvSpPr>
          <p:nvPr/>
        </p:nvSpPr>
        <p:spPr bwMode="auto">
          <a:xfrm>
            <a:off x="811213" y="5675313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6" name="AutoShape 8"/>
          <p:cNvSpPr>
            <a:spLocks noChangeArrowheads="1"/>
          </p:cNvSpPr>
          <p:nvPr/>
        </p:nvSpPr>
        <p:spPr bwMode="auto">
          <a:xfrm>
            <a:off x="1458913" y="5675313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7" name="Rectangle 11"/>
          <p:cNvSpPr>
            <a:spLocks noChangeArrowheads="1"/>
          </p:cNvSpPr>
          <p:nvPr/>
        </p:nvSpPr>
        <p:spPr bwMode="auto">
          <a:xfrm>
            <a:off x="777875" y="5218113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034856-4CCC-4FAA-BAF2-C3C7812E19C6}" type="slidenum">
              <a:rPr lang="en-US" altLang="en-US" smtClean="0">
                <a:solidFill>
                  <a:srgbClr val="898989"/>
                </a:solidFill>
              </a:rPr>
              <a:pPr/>
              <a:t>36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685800" y="0"/>
            <a:ext cx="8155759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Give memory snapshots after this set of statements is executed.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int w[4], *first = NULL, *last = NULL;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first = &amp;w[0];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last = first + 3;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solidFill>
                  <a:srgbClr val="0000CC"/>
                </a:solidFill>
                <a:latin typeface="+mn-lt"/>
              </a:rPr>
              <a:t>w   ?    ?     ?    ?		first </a:t>
            </a:r>
            <a:r>
              <a:rPr lang="en-US" altLang="en-US" sz="24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 NULL	last  NULL</a:t>
            </a:r>
          </a:p>
          <a:p>
            <a:pPr eaLnBrk="1" hangingPunct="1">
              <a:defRPr/>
            </a:pPr>
            <a:endParaRPr lang="en-US" altLang="en-US" sz="1600" b="1" dirty="0">
              <a:solidFill>
                <a:srgbClr val="0000CC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r>
              <a:rPr lang="en-US" altLang="en-US" sz="24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---------------------------------------------------------------------------------</a:t>
            </a:r>
          </a:p>
          <a:p>
            <a:pPr eaLnBrk="1" hangingPunct="1">
              <a:defRPr/>
            </a:pPr>
            <a:endParaRPr lang="en-US" altLang="en-US" sz="1600" b="1" dirty="0">
              <a:solidFill>
                <a:srgbClr val="0000CC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r>
              <a:rPr lang="en-US" altLang="en-US" sz="2400" b="1" dirty="0">
                <a:solidFill>
                  <a:srgbClr val="0000CC"/>
                </a:solidFill>
                <a:latin typeface="+mn-lt"/>
              </a:rPr>
              <a:t>w   ?    ?     ?    ?		</a:t>
            </a:r>
            <a:r>
              <a:rPr lang="en-US" altLang="en-US" sz="24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last  NULL</a:t>
            </a:r>
          </a:p>
          <a:p>
            <a:pPr eaLnBrk="1" hangingPunct="1">
              <a:defRPr/>
            </a:pPr>
            <a:r>
              <a:rPr lang="en-US" altLang="en-US" sz="1600" b="1" dirty="0">
                <a:solidFill>
                  <a:srgbClr val="0000CC"/>
                </a:solidFill>
                <a:latin typeface="+mn-lt"/>
              </a:rPr>
              <a:t>     </a:t>
            </a:r>
          </a:p>
          <a:p>
            <a:pPr eaLnBrk="1" hangingPunct="1">
              <a:defRPr/>
            </a:pPr>
            <a:r>
              <a:rPr lang="en-US" altLang="en-US" sz="2400" b="1" dirty="0">
                <a:solidFill>
                  <a:srgbClr val="0000CC"/>
                </a:solidFill>
                <a:latin typeface="+mn-lt"/>
              </a:rPr>
              <a:t>    first</a:t>
            </a:r>
          </a:p>
          <a:p>
            <a:pPr eaLnBrk="1" hangingPunct="1">
              <a:defRPr/>
            </a:pPr>
            <a:endParaRPr lang="en-US" altLang="en-US" sz="1600" b="1" dirty="0">
              <a:solidFill>
                <a:srgbClr val="0000CC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----------------------------------------------------------------------------------</a:t>
            </a:r>
          </a:p>
          <a:p>
            <a:pPr eaLnBrk="1" hangingPunct="1">
              <a:defRPr/>
            </a:pPr>
            <a:endParaRPr lang="en-US" altLang="en-US" sz="1600" b="1" dirty="0">
              <a:solidFill>
                <a:srgbClr val="0000CC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r>
              <a:rPr lang="en-US" altLang="en-US" sz="2400" b="1" dirty="0">
                <a:solidFill>
                  <a:srgbClr val="0000CC"/>
                </a:solidFill>
                <a:latin typeface="+mn-lt"/>
              </a:rPr>
              <a:t>w   ?    ?     ?    ?		</a:t>
            </a:r>
            <a:r>
              <a:rPr lang="en-US" altLang="en-US" sz="24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	</a:t>
            </a:r>
          </a:p>
          <a:p>
            <a:pPr eaLnBrk="1" hangingPunct="1">
              <a:defRPr/>
            </a:pPr>
            <a:endParaRPr lang="en-US" altLang="en-US" sz="2400" b="1" dirty="0">
              <a:solidFill>
                <a:srgbClr val="0000CC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solidFill>
                  <a:srgbClr val="0000CC"/>
                </a:solidFill>
                <a:latin typeface="+mn-lt"/>
              </a:rPr>
              <a:t>    first              </a:t>
            </a:r>
            <a:r>
              <a:rPr lang="en-US" altLang="en-US" sz="2400" b="1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last</a:t>
            </a:r>
          </a:p>
        </p:txBody>
      </p:sp>
      <p:sp>
        <p:nvSpPr>
          <p:cNvPr id="49156" name="AutoShape 3"/>
          <p:cNvSpPr>
            <a:spLocks noChangeArrowheads="1"/>
          </p:cNvSpPr>
          <p:nvPr/>
        </p:nvSpPr>
        <p:spPr bwMode="auto">
          <a:xfrm>
            <a:off x="1219200" y="3886200"/>
            <a:ext cx="76200" cy="228600"/>
          </a:xfrm>
          <a:prstGeom prst="up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57" name="AutoShape 4"/>
          <p:cNvSpPr>
            <a:spLocks noChangeArrowheads="1"/>
          </p:cNvSpPr>
          <p:nvPr/>
        </p:nvSpPr>
        <p:spPr bwMode="auto">
          <a:xfrm>
            <a:off x="2514600" y="5656263"/>
            <a:ext cx="76200" cy="287337"/>
          </a:xfrm>
          <a:prstGeom prst="upArrow">
            <a:avLst>
              <a:gd name="adj1" fmla="val 50000"/>
              <a:gd name="adj2" fmla="val 74945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58" name="AutoShape 5"/>
          <p:cNvSpPr>
            <a:spLocks noChangeArrowheads="1"/>
          </p:cNvSpPr>
          <p:nvPr/>
        </p:nvSpPr>
        <p:spPr bwMode="auto">
          <a:xfrm>
            <a:off x="1219200" y="5656263"/>
            <a:ext cx="76200" cy="287337"/>
          </a:xfrm>
          <a:prstGeom prst="upArrow">
            <a:avLst>
              <a:gd name="adj1" fmla="val 50000"/>
              <a:gd name="adj2" fmla="val 74945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/>
          <a:p>
            <a:r>
              <a:rPr lang="en-US" altLang="en-US"/>
              <a:t>Pointers and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294AD5-9C9E-46BD-B2D3-E182FD2E5581}" type="slidenum">
              <a:rPr lang="en-US" altLang="en-US" smtClean="0">
                <a:solidFill>
                  <a:srgbClr val="898989"/>
                </a:solidFill>
              </a:rPr>
              <a:pPr/>
              <a:t>37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A65AF1-7DC5-45D3-BABB-7FC9528C542F}" type="slidenum">
              <a:rPr lang="en-US" altLang="en-US" smtClean="0">
                <a:solidFill>
                  <a:srgbClr val="898989"/>
                </a:solidFill>
              </a:rPr>
              <a:pPr/>
              <a:t>38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143000" y="414338"/>
            <a:ext cx="5413661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b="1" u="sng" dirty="0">
                <a:latin typeface="+mn-lt"/>
              </a:rPr>
              <a:t>Pointers and Arrays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A[6] = {3, 2, 1, 4, 5, 6}, *</a:t>
            </a:r>
            <a:r>
              <a:rPr lang="en-US" altLang="en-US" sz="2800" dirty="0" err="1">
                <a:latin typeface="+mn-lt"/>
              </a:rPr>
              <a:t>ptr</a:t>
            </a:r>
            <a:r>
              <a:rPr lang="en-US" altLang="en-US" sz="2800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sz="2800" u="sng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u="sng" dirty="0">
                <a:latin typeface="+mn-lt"/>
              </a:rPr>
              <a:t>A[0]	A[1]	A[2]	A[3]	A[4]	A[5]</a:t>
            </a: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3	   2	   1	   4	   5	   6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ptr</a:t>
            </a:r>
            <a:r>
              <a:rPr lang="en-US" altLang="en-US" sz="2800" dirty="0">
                <a:latin typeface="+mn-lt"/>
              </a:rPr>
              <a:t> = &amp;A[0];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ptr</a:t>
            </a:r>
            <a:r>
              <a:rPr lang="en-US" altLang="en-US" sz="2800" dirty="0">
                <a:latin typeface="+mn-lt"/>
              </a:rPr>
              <a:t> + 2 refers to A[2]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ptr</a:t>
            </a:r>
            <a:r>
              <a:rPr lang="en-US" altLang="en-US" sz="2800" dirty="0">
                <a:latin typeface="+mn-lt"/>
              </a:rPr>
              <a:t> + 4 refers to A[4]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1D8DB5-5A5E-4D50-A8AA-933AA2082F8E}" type="slidenum">
              <a:rPr lang="en-US" altLang="en-US" smtClean="0">
                <a:solidFill>
                  <a:srgbClr val="898989"/>
                </a:solidFill>
              </a:rPr>
              <a:pPr/>
              <a:t>39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1114425" y="133350"/>
            <a:ext cx="5324475" cy="673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b="1" u="sng" dirty="0">
                <a:latin typeface="+mn-lt"/>
              </a:rPr>
              <a:t>Pointers and Arrays</a:t>
            </a: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A[6] = {3, 2, 1, 4, 5, 6}, *</a:t>
            </a:r>
            <a:r>
              <a:rPr lang="en-US" altLang="en-US" sz="2400" dirty="0" err="1">
                <a:latin typeface="+mn-lt"/>
              </a:rPr>
              <a:t>ptr</a:t>
            </a:r>
            <a:r>
              <a:rPr lang="en-US" altLang="en-US" sz="2400" dirty="0">
                <a:latin typeface="+mn-lt"/>
              </a:rPr>
              <a:t>=&amp;A[0];</a:t>
            </a:r>
          </a:p>
          <a:p>
            <a:pPr eaLnBrk="1" hangingPunct="1">
              <a:defRPr/>
            </a:pPr>
            <a:endParaRPr lang="en-US" altLang="en-US" u="sng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u="sng" dirty="0">
                <a:latin typeface="+mn-lt"/>
              </a:rPr>
              <a:t>A[0]	A[1]	A[2]	A[3]	A[4]	A[5]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3	   2	   1	   4	   5	   6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solidFill>
                  <a:srgbClr val="FF0000"/>
                </a:solidFill>
                <a:latin typeface="+mn-lt"/>
              </a:rPr>
              <a:t>To sum the array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:  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sum = 0;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for (k = 0; k &lt; 6; k++)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 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sum += 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A[k];</a:t>
            </a:r>
          </a:p>
          <a:p>
            <a:pPr eaLnBrk="1" hangingPunct="1">
              <a:defRPr/>
            </a:pP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             </a:t>
            </a:r>
            <a:r>
              <a:rPr lang="en-US" altLang="en-US" sz="24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FF0000"/>
                </a:solidFill>
                <a:latin typeface="+mn-lt"/>
              </a:rPr>
              <a:t>Or</a:t>
            </a:r>
            <a:r>
              <a:rPr lang="en-US" altLang="en-US" sz="2400" b="1" dirty="0">
                <a:latin typeface="+mn-lt"/>
              </a:rPr>
              <a:t> --------------------------------------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sum = 0;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for (k = 0; k &lt; 6; k++)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 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sum += 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*(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ptr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+ k);</a:t>
            </a:r>
          </a:p>
          <a:p>
            <a:pPr eaLnBrk="1" hangingPunct="1">
              <a:defRPr/>
            </a:pP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             </a:t>
            </a:r>
            <a:r>
              <a:rPr lang="en-US" altLang="en-US" sz="2400" dirty="0">
                <a:latin typeface="+mn-lt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2EB921-DC54-4626-99DB-D54CA9D7B740}" type="slidenum">
              <a:rPr lang="en-US" altLang="en-US" smtClean="0">
                <a:solidFill>
                  <a:srgbClr val="898989"/>
                </a:solidFill>
              </a:rPr>
              <a:pPr/>
              <a:t>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62000" y="354013"/>
            <a:ext cx="8229600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800" b="1" u="sng" dirty="0">
                <a:latin typeface="+mn-lt"/>
              </a:rPr>
              <a:t>Pointer Declaration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Pointer – a variable that contains the memory address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of another variable.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A pointer must be defined to point to a specific </a:t>
            </a:r>
            <a:r>
              <a:rPr lang="en-US" altLang="en-US" sz="2400" b="1" dirty="0">
                <a:latin typeface="+mn-lt"/>
              </a:rPr>
              <a:t>type</a:t>
            </a:r>
            <a:r>
              <a:rPr lang="en-US" altLang="en-US" sz="2400" dirty="0">
                <a:latin typeface="+mn-lt"/>
              </a:rPr>
              <a:t> of variable.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Example:  an </a:t>
            </a:r>
            <a:r>
              <a:rPr lang="en-US" altLang="en-US" sz="2400" b="1" i="1" dirty="0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pointer may </a:t>
            </a:r>
            <a:r>
              <a:rPr lang="en-US" altLang="en-US" sz="2400" u="sng" dirty="0">
                <a:latin typeface="+mn-lt"/>
              </a:rPr>
              <a:t>not</a:t>
            </a:r>
            <a:r>
              <a:rPr lang="en-US" altLang="en-US" sz="2400" dirty="0">
                <a:latin typeface="+mn-lt"/>
              </a:rPr>
              <a:t> point to a </a:t>
            </a:r>
            <a:r>
              <a:rPr lang="en-US" altLang="en-US" sz="2400" b="1" i="1" dirty="0">
                <a:latin typeface="+mn-lt"/>
              </a:rPr>
              <a:t>double</a:t>
            </a:r>
            <a:r>
              <a:rPr lang="en-US" altLang="en-US" sz="2400" dirty="0">
                <a:latin typeface="+mn-lt"/>
              </a:rPr>
              <a:t> variable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87495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FD980D-140B-47B7-95FD-458A137A434D}" type="slidenum">
              <a:rPr lang="en-US" altLang="en-US" smtClean="0">
                <a:solidFill>
                  <a:srgbClr val="898989"/>
                </a:solidFill>
              </a:rPr>
              <a:pPr/>
              <a:t>40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838200" y="236538"/>
            <a:ext cx="7772400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g[ ] = {2, 4, 5, 8, 10, 32, 78};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800080"/>
                </a:solidFill>
                <a:latin typeface="+mn-lt"/>
              </a:rPr>
              <a:t>                 </a:t>
            </a:r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0  1  2   3    4    5    6   </a:t>
            </a:r>
            <a:r>
              <a:rPr lang="en-US" altLang="en-US" sz="2800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  positions in array</a:t>
            </a:r>
          </a:p>
          <a:p>
            <a:pPr eaLnBrk="1" hangingPunct="1">
              <a:defRPr/>
            </a:pPr>
            <a:endParaRPr lang="en-US" altLang="en-US" sz="2000" dirty="0">
              <a:solidFill>
                <a:srgbClr val="80008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 *ptr1 = &amp;g[0];</a:t>
            </a: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0099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009900"/>
                </a:solidFill>
                <a:latin typeface="+mn-lt"/>
              </a:rPr>
              <a:t> *ptr2 = &amp;g[3];</a:t>
            </a:r>
          </a:p>
          <a:p>
            <a:pPr eaLnBrk="1" hangingPunct="1">
              <a:defRPr/>
            </a:pPr>
            <a:endParaRPr lang="en-US" altLang="en-US" sz="2000" dirty="0">
              <a:solidFill>
                <a:srgbClr val="00990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What is the value of: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b="1" dirty="0">
                <a:latin typeface="+mn-lt"/>
              </a:rPr>
              <a:t>*g</a:t>
            </a:r>
            <a:r>
              <a:rPr lang="en-US" altLang="en-US" sz="2800" dirty="0">
                <a:latin typeface="+mn-lt"/>
              </a:rPr>
              <a:t>		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</p:txBody>
      </p:sp>
      <p:sp>
        <p:nvSpPr>
          <p:cNvPr id="53252" name="AutoShape 5"/>
          <p:cNvSpPr>
            <a:spLocks noChangeArrowheads="1"/>
          </p:cNvSpPr>
          <p:nvPr/>
        </p:nvSpPr>
        <p:spPr bwMode="auto">
          <a:xfrm>
            <a:off x="2362200" y="4572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3" name="AutoShape 6"/>
          <p:cNvSpPr>
            <a:spLocks noChangeArrowheads="1"/>
          </p:cNvSpPr>
          <p:nvPr/>
        </p:nvSpPr>
        <p:spPr bwMode="auto">
          <a:xfrm>
            <a:off x="3429000" y="473075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FD980D-140B-47B7-95FD-458A137A434D}" type="slidenum">
              <a:rPr lang="en-US" altLang="en-US" smtClean="0">
                <a:solidFill>
                  <a:srgbClr val="898989"/>
                </a:solidFill>
              </a:rPr>
              <a:pPr/>
              <a:t>41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838200" y="236538"/>
            <a:ext cx="7772400" cy="661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g[ ] = {2, 4, 5, 8, 10, 32, 78};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800080"/>
                </a:solidFill>
                <a:latin typeface="+mn-lt"/>
              </a:rPr>
              <a:t>                 </a:t>
            </a:r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0  1  2   3    4    5    6   </a:t>
            </a:r>
            <a:r>
              <a:rPr lang="en-US" altLang="en-US" sz="2800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  positions in array</a:t>
            </a:r>
          </a:p>
          <a:p>
            <a:pPr eaLnBrk="1" hangingPunct="1">
              <a:defRPr/>
            </a:pPr>
            <a:endParaRPr lang="en-US" altLang="en-US" sz="2000" dirty="0">
              <a:solidFill>
                <a:srgbClr val="80008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 *ptr1 = &amp;g[0];</a:t>
            </a: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0099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009900"/>
                </a:solidFill>
                <a:latin typeface="+mn-lt"/>
              </a:rPr>
              <a:t> *ptr2 = &amp;g[3];</a:t>
            </a:r>
          </a:p>
          <a:p>
            <a:pPr eaLnBrk="1" hangingPunct="1">
              <a:defRPr/>
            </a:pPr>
            <a:endParaRPr lang="en-US" altLang="en-US" sz="2000" dirty="0">
              <a:solidFill>
                <a:srgbClr val="00990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What is the value of: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b="1" dirty="0">
                <a:latin typeface="+mn-lt"/>
              </a:rPr>
              <a:t>*g</a:t>
            </a:r>
            <a:r>
              <a:rPr lang="en-US" altLang="en-US" sz="2800" dirty="0">
                <a:latin typeface="+mn-lt"/>
              </a:rPr>
              <a:t>		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2 = answer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highlight>
                  <a:srgbClr val="FFFF00"/>
                </a:highlight>
                <a:latin typeface="+mn-lt"/>
              </a:rPr>
              <a:t>The name of an array acts like a pointer to the beginning of the array when the array name is missing the brackets  [ ].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</p:txBody>
      </p:sp>
      <p:sp>
        <p:nvSpPr>
          <p:cNvPr id="53252" name="AutoShape 5"/>
          <p:cNvSpPr>
            <a:spLocks noChangeArrowheads="1"/>
          </p:cNvSpPr>
          <p:nvPr/>
        </p:nvSpPr>
        <p:spPr bwMode="auto">
          <a:xfrm>
            <a:off x="2362200" y="4572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3" name="AutoShape 6"/>
          <p:cNvSpPr>
            <a:spLocks noChangeArrowheads="1"/>
          </p:cNvSpPr>
          <p:nvPr/>
        </p:nvSpPr>
        <p:spPr bwMode="auto">
          <a:xfrm>
            <a:off x="3429000" y="473075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87083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0FF3F3-75A1-4165-9AB5-157AF0D6190A}" type="slidenum">
              <a:rPr lang="en-US" altLang="en-US" smtClean="0">
                <a:solidFill>
                  <a:srgbClr val="898989"/>
                </a:solidFill>
              </a:rPr>
              <a:pPr/>
              <a:t>42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671195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g[ ] = {2, 4, 5, 8, 10, 32, 78};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800080"/>
                </a:solidFill>
                <a:latin typeface="+mn-lt"/>
              </a:rPr>
              <a:t>                  </a:t>
            </a:r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0  1  2  3    4    5    6 </a:t>
            </a:r>
            <a:r>
              <a:rPr lang="en-US" altLang="en-US" sz="2800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 positions in 					  array</a:t>
            </a: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 *ptr1 = &amp;g[0];</a:t>
            </a: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0099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009900"/>
                </a:solidFill>
                <a:latin typeface="+mn-lt"/>
              </a:rPr>
              <a:t> *ptr2 = &amp;g[3];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00990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What is the value of:   </a:t>
            </a:r>
            <a:r>
              <a:rPr lang="en-US" altLang="en-US" sz="2800" b="1" dirty="0">
                <a:latin typeface="+mn-lt"/>
              </a:rPr>
              <a:t>*g + 1</a:t>
            </a:r>
            <a:r>
              <a:rPr lang="en-US" altLang="en-US" sz="2800" dirty="0">
                <a:latin typeface="+mn-lt"/>
              </a:rPr>
              <a:t>				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</p:txBody>
      </p:sp>
      <p:sp>
        <p:nvSpPr>
          <p:cNvPr id="56324" name="AutoShape 3"/>
          <p:cNvSpPr>
            <a:spLocks noChangeArrowheads="1"/>
          </p:cNvSpPr>
          <p:nvPr/>
        </p:nvSpPr>
        <p:spPr bwMode="auto">
          <a:xfrm>
            <a:off x="2133600" y="5334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5" name="AutoShape 4"/>
          <p:cNvSpPr>
            <a:spLocks noChangeArrowheads="1"/>
          </p:cNvSpPr>
          <p:nvPr/>
        </p:nvSpPr>
        <p:spPr bwMode="auto">
          <a:xfrm>
            <a:off x="3124200" y="542925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2DADB8-2B9C-4E43-B039-1C782B3792FA}" type="slidenum">
              <a:rPr lang="en-US" altLang="en-US" smtClean="0">
                <a:solidFill>
                  <a:srgbClr val="898989"/>
                </a:solidFill>
              </a:rPr>
              <a:pPr/>
              <a:t>43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7905750" cy="603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g[ ] = {2, 4, 5, 8, 10, 32, 78};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800080"/>
                </a:solidFill>
                <a:latin typeface="+mn-lt"/>
              </a:rPr>
              <a:t>                  </a:t>
            </a:r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0  1  2  3    4    5    6 </a:t>
            </a:r>
            <a:r>
              <a:rPr lang="en-US" altLang="en-US" sz="2800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 positions in array</a:t>
            </a:r>
          </a:p>
          <a:p>
            <a:pPr eaLnBrk="1" hangingPunct="1">
              <a:defRPr/>
            </a:pPr>
            <a:endParaRPr lang="en-US" altLang="en-US" sz="2400" dirty="0">
              <a:solidFill>
                <a:srgbClr val="0000CC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 *ptr1 = &amp;g[0];</a:t>
            </a: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0099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009900"/>
                </a:solidFill>
                <a:latin typeface="+mn-lt"/>
              </a:rPr>
              <a:t> *ptr2 = &amp;g[3];</a:t>
            </a:r>
          </a:p>
          <a:p>
            <a:pPr eaLnBrk="1" hangingPunct="1">
              <a:defRPr/>
            </a:pPr>
            <a:endParaRPr lang="en-US" altLang="en-US" dirty="0">
              <a:solidFill>
                <a:srgbClr val="00990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What is the value of:   </a:t>
            </a:r>
            <a:r>
              <a:rPr lang="en-US" altLang="en-US" sz="2800" b="1" dirty="0">
                <a:latin typeface="+mn-lt"/>
              </a:rPr>
              <a:t>*g + 1</a:t>
            </a:r>
            <a:r>
              <a:rPr lang="en-US" altLang="en-US" sz="2800" dirty="0">
                <a:latin typeface="+mn-lt"/>
              </a:rPr>
              <a:t>				</a:t>
            </a:r>
          </a:p>
          <a:p>
            <a:pPr eaLnBrk="1" hangingPunct="1">
              <a:defRPr/>
            </a:pPr>
            <a:r>
              <a:rPr lang="en-US" altLang="en-US" dirty="0">
                <a:latin typeface="+mn-lt"/>
              </a:rPr>
              <a:t>	</a:t>
            </a:r>
          </a:p>
          <a:p>
            <a:pPr eaLnBrk="1" hangingPunct="1">
              <a:defRPr/>
            </a:pPr>
            <a:r>
              <a:rPr lang="en-US" altLang="en-US" sz="2800" b="1" dirty="0"/>
              <a:t>3 = answer</a:t>
            </a:r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sz="2800" dirty="0"/>
              <a:t>Go to g, position zero.</a:t>
            </a:r>
          </a:p>
          <a:p>
            <a:pPr eaLnBrk="1" hangingPunct="1">
              <a:defRPr/>
            </a:pPr>
            <a:r>
              <a:rPr lang="en-US" altLang="en-US" sz="2800" dirty="0"/>
              <a:t>Dereference getting the 2</a:t>
            </a:r>
          </a:p>
          <a:p>
            <a:pPr eaLnBrk="1" hangingPunct="1">
              <a:defRPr/>
            </a:pPr>
            <a:r>
              <a:rPr lang="en-US" altLang="en-US" sz="2800" dirty="0"/>
              <a:t>Add 1 to the 2 and get 3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  <p:sp>
        <p:nvSpPr>
          <p:cNvPr id="57348" name="AutoShape 3"/>
          <p:cNvSpPr>
            <a:spLocks noChangeArrowheads="1"/>
          </p:cNvSpPr>
          <p:nvPr/>
        </p:nvSpPr>
        <p:spPr bwMode="auto">
          <a:xfrm>
            <a:off x="2133600" y="5334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49" name="AutoShape 4"/>
          <p:cNvSpPr>
            <a:spLocks noChangeArrowheads="1"/>
          </p:cNvSpPr>
          <p:nvPr/>
        </p:nvSpPr>
        <p:spPr bwMode="auto">
          <a:xfrm>
            <a:off x="3124200" y="542925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B83CE0-F2FA-4F49-8CFF-77D988FFD7CA}" type="slidenum">
              <a:rPr lang="en-US" altLang="en-US" smtClean="0">
                <a:solidFill>
                  <a:srgbClr val="898989"/>
                </a:solidFill>
              </a:rPr>
              <a:pPr/>
              <a:t>44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914400" y="350838"/>
            <a:ext cx="7772400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g[ ] = {2, 4, 5, 8, 10, 32, 78};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800080"/>
                </a:solidFill>
                <a:latin typeface="+mn-lt"/>
              </a:rPr>
              <a:t>                  </a:t>
            </a:r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0  1  2  3    4    5    6   </a:t>
            </a:r>
            <a:r>
              <a:rPr lang="en-US" altLang="en-US" sz="2800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  positions in array</a:t>
            </a:r>
          </a:p>
          <a:p>
            <a:pPr eaLnBrk="1" hangingPunct="1">
              <a:defRPr/>
            </a:pPr>
            <a:endParaRPr lang="en-US" altLang="en-US" sz="2000" dirty="0">
              <a:solidFill>
                <a:srgbClr val="0000CC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 *ptr1 = &amp;g[0];</a:t>
            </a: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0099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009900"/>
                </a:solidFill>
                <a:latin typeface="+mn-lt"/>
              </a:rPr>
              <a:t> *ptr2 = &amp;g[3];</a:t>
            </a:r>
          </a:p>
          <a:p>
            <a:pPr eaLnBrk="1" hangingPunct="1">
              <a:defRPr/>
            </a:pPr>
            <a:endParaRPr lang="en-US" altLang="en-US" sz="2000" dirty="0">
              <a:solidFill>
                <a:srgbClr val="00CC0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What is the value of:  	</a:t>
            </a:r>
            <a:r>
              <a:rPr lang="en-US" altLang="en-US" sz="2800" b="1" dirty="0">
                <a:latin typeface="+mn-lt"/>
              </a:rPr>
              <a:t>*(g + 1)</a:t>
            </a:r>
            <a:r>
              <a:rPr lang="en-US" altLang="en-US" sz="2800" dirty="0">
                <a:latin typeface="+mn-lt"/>
              </a:rPr>
              <a:t>	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	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</p:txBody>
      </p:sp>
      <p:sp>
        <p:nvSpPr>
          <p:cNvPr id="55300" name="AutoShape 3"/>
          <p:cNvSpPr>
            <a:spLocks noChangeArrowheads="1"/>
          </p:cNvSpPr>
          <p:nvPr/>
        </p:nvSpPr>
        <p:spPr bwMode="auto">
          <a:xfrm>
            <a:off x="2438400" y="407988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1" name="AutoShape 4"/>
          <p:cNvSpPr>
            <a:spLocks noChangeArrowheads="1"/>
          </p:cNvSpPr>
          <p:nvPr/>
        </p:nvSpPr>
        <p:spPr bwMode="auto">
          <a:xfrm>
            <a:off x="3429000" y="407988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B83CE0-F2FA-4F49-8CFF-77D988FFD7CA}" type="slidenum">
              <a:rPr lang="en-US" altLang="en-US" smtClean="0">
                <a:solidFill>
                  <a:srgbClr val="898989"/>
                </a:solidFill>
              </a:rPr>
              <a:pPr/>
              <a:t>45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914400" y="350838"/>
            <a:ext cx="7772400" cy="667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g[ ] = {2, 4, 5, 8, 10, 32, 78};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800080"/>
                </a:solidFill>
                <a:latin typeface="+mn-lt"/>
              </a:rPr>
              <a:t>                  </a:t>
            </a:r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0  1  2  3    4    5    6   </a:t>
            </a:r>
            <a:r>
              <a:rPr lang="en-US" altLang="en-US" sz="2800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  positions in array</a:t>
            </a:r>
          </a:p>
          <a:p>
            <a:pPr eaLnBrk="1" hangingPunct="1">
              <a:defRPr/>
            </a:pPr>
            <a:endParaRPr lang="en-US" altLang="en-US" sz="2000" dirty="0">
              <a:solidFill>
                <a:srgbClr val="0000CC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 *ptr1 = &amp;g[0];</a:t>
            </a: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0099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009900"/>
                </a:solidFill>
                <a:latin typeface="+mn-lt"/>
              </a:rPr>
              <a:t> *ptr2 = &amp;g[3];</a:t>
            </a:r>
          </a:p>
          <a:p>
            <a:pPr eaLnBrk="1" hangingPunct="1">
              <a:defRPr/>
            </a:pPr>
            <a:endParaRPr lang="en-US" altLang="en-US" sz="2000" dirty="0">
              <a:solidFill>
                <a:srgbClr val="00CC0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What is the value of:  	</a:t>
            </a:r>
            <a:r>
              <a:rPr lang="en-US" altLang="en-US" sz="2800" b="1" dirty="0">
                <a:latin typeface="+mn-lt"/>
              </a:rPr>
              <a:t>*(g + 1)</a:t>
            </a:r>
            <a:r>
              <a:rPr lang="en-US" altLang="en-US" sz="2800" dirty="0">
                <a:latin typeface="+mn-lt"/>
              </a:rPr>
              <a:t>	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4 = answer.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Go to g, position zero.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Move over one address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Dereference and get the four.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	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</p:txBody>
      </p:sp>
      <p:sp>
        <p:nvSpPr>
          <p:cNvPr id="55300" name="AutoShape 3"/>
          <p:cNvSpPr>
            <a:spLocks noChangeArrowheads="1"/>
          </p:cNvSpPr>
          <p:nvPr/>
        </p:nvSpPr>
        <p:spPr bwMode="auto">
          <a:xfrm>
            <a:off x="2438400" y="407988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1" name="AutoShape 4"/>
          <p:cNvSpPr>
            <a:spLocks noChangeArrowheads="1"/>
          </p:cNvSpPr>
          <p:nvPr/>
        </p:nvSpPr>
        <p:spPr bwMode="auto">
          <a:xfrm>
            <a:off x="3429000" y="407988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0053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8DAF0A-34CD-40C1-B7C1-4DFFCF6DC9C7}" type="slidenum">
              <a:rPr lang="en-US" altLang="en-US" smtClean="0">
                <a:solidFill>
                  <a:srgbClr val="898989"/>
                </a:solidFill>
              </a:rPr>
              <a:pPr/>
              <a:t>46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671195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g[ ] = {2, 4, 5, 8, 10, 32, 78};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800080"/>
                </a:solidFill>
                <a:latin typeface="+mn-lt"/>
              </a:rPr>
              <a:t>                  </a:t>
            </a:r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0  1  2  3    4    5    6 </a:t>
            </a:r>
            <a:r>
              <a:rPr lang="en-US" altLang="en-US" sz="2800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 positions in 					  array</a:t>
            </a: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 *ptr1 = &amp;g[0];</a:t>
            </a: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0099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009900"/>
                </a:solidFill>
                <a:latin typeface="+mn-lt"/>
              </a:rPr>
              <a:t> *ptr2 = &amp;g[3];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00990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What is the value of:   </a:t>
            </a:r>
            <a:r>
              <a:rPr lang="en-US" altLang="en-US" sz="2800" b="1" dirty="0"/>
              <a:t>*(g + 5)	</a:t>
            </a:r>
            <a:r>
              <a:rPr lang="en-US" altLang="en-US" sz="2800" dirty="0">
                <a:latin typeface="+mn-lt"/>
              </a:rPr>
              <a:t>				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</p:txBody>
      </p:sp>
      <p:sp>
        <p:nvSpPr>
          <p:cNvPr id="58372" name="AutoShape 3"/>
          <p:cNvSpPr>
            <a:spLocks noChangeArrowheads="1"/>
          </p:cNvSpPr>
          <p:nvPr/>
        </p:nvSpPr>
        <p:spPr bwMode="auto">
          <a:xfrm>
            <a:off x="2133600" y="5334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3" name="AutoShape 4"/>
          <p:cNvSpPr>
            <a:spLocks noChangeArrowheads="1"/>
          </p:cNvSpPr>
          <p:nvPr/>
        </p:nvSpPr>
        <p:spPr bwMode="auto">
          <a:xfrm>
            <a:off x="3124200" y="542925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22C579-B9C0-49F8-948D-17A8AE3DC426}" type="slidenum">
              <a:rPr lang="en-US" altLang="en-US" smtClean="0">
                <a:solidFill>
                  <a:srgbClr val="898989"/>
                </a:solidFill>
              </a:rPr>
              <a:pPr/>
              <a:t>47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6711950" cy="655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g[ ] = {2, 4, 5, 8, 10, 32, 78};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800080"/>
                </a:solidFill>
                <a:latin typeface="+mn-lt"/>
              </a:rPr>
              <a:t>                  </a:t>
            </a:r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0  1  2  3    4    5    6 </a:t>
            </a:r>
            <a:r>
              <a:rPr lang="en-US" altLang="en-US" sz="2800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 positions in 					  array</a:t>
            </a: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 *ptr1 = &amp;g[0];</a:t>
            </a: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0099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009900"/>
                </a:solidFill>
                <a:latin typeface="+mn-lt"/>
              </a:rPr>
              <a:t> *ptr2 = &amp;g[3];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00990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What is the value of:   </a:t>
            </a:r>
            <a:r>
              <a:rPr lang="en-US" altLang="en-US" sz="2800" b="1" dirty="0"/>
              <a:t>*(g + 5)	</a:t>
            </a:r>
          </a:p>
          <a:p>
            <a:pPr eaLnBrk="1" hangingPunct="1">
              <a:defRPr/>
            </a:pPr>
            <a:endParaRPr lang="en-US" altLang="en-US" sz="2800" dirty="0"/>
          </a:p>
          <a:p>
            <a:pPr eaLnBrk="1" hangingPunct="1">
              <a:defRPr/>
            </a:pPr>
            <a:r>
              <a:rPr lang="en-US" altLang="en-US" sz="2800" b="1" dirty="0"/>
              <a:t>32 = answer</a:t>
            </a:r>
          </a:p>
          <a:p>
            <a:pPr eaLnBrk="1" hangingPunct="1">
              <a:defRPr/>
            </a:pPr>
            <a:endParaRPr lang="en-US" altLang="en-US" sz="2800" dirty="0"/>
          </a:p>
          <a:p>
            <a:pPr eaLnBrk="1" hangingPunct="1">
              <a:defRPr/>
            </a:pPr>
            <a:r>
              <a:rPr lang="en-US" altLang="en-US" sz="2800" dirty="0"/>
              <a:t>Go to g position zero</a:t>
            </a:r>
          </a:p>
          <a:p>
            <a:pPr eaLnBrk="1" hangingPunct="1">
              <a:defRPr/>
            </a:pPr>
            <a:r>
              <a:rPr lang="en-US" altLang="en-US" sz="2800" dirty="0"/>
              <a:t>Move over </a:t>
            </a:r>
            <a:r>
              <a:rPr lang="en-US" altLang="en-US" sz="2800"/>
              <a:t>5 addresses</a:t>
            </a:r>
            <a:endParaRPr lang="en-US" altLang="en-US" sz="2800" dirty="0"/>
          </a:p>
          <a:p>
            <a:pPr eaLnBrk="1" hangingPunct="1">
              <a:defRPr/>
            </a:pPr>
            <a:r>
              <a:rPr lang="en-US" altLang="en-US" sz="2800" dirty="0"/>
              <a:t>Dereference and get the 32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</p:txBody>
      </p:sp>
      <p:sp>
        <p:nvSpPr>
          <p:cNvPr id="59396" name="AutoShape 3"/>
          <p:cNvSpPr>
            <a:spLocks noChangeArrowheads="1"/>
          </p:cNvSpPr>
          <p:nvPr/>
        </p:nvSpPr>
        <p:spPr bwMode="auto">
          <a:xfrm>
            <a:off x="2133600" y="5334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397" name="AutoShape 4"/>
          <p:cNvSpPr>
            <a:spLocks noChangeArrowheads="1"/>
          </p:cNvSpPr>
          <p:nvPr/>
        </p:nvSpPr>
        <p:spPr bwMode="auto">
          <a:xfrm>
            <a:off x="3124200" y="542925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022FFC-7BCF-45A5-9172-69311AA28538}" type="slidenum">
              <a:rPr lang="en-US" altLang="en-US" smtClean="0">
                <a:solidFill>
                  <a:srgbClr val="898989"/>
                </a:solidFill>
              </a:rPr>
              <a:pPr/>
              <a:t>48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914400" y="304800"/>
            <a:ext cx="760095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g[ ] = {2, 4, 5, 8, 10, 32, 78};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800080"/>
                </a:solidFill>
                <a:latin typeface="+mn-lt"/>
              </a:rPr>
              <a:t>                  0  1  2  3    4    5    6 -&gt; positions in array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80008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 *ptr1 = &amp;g[0];</a:t>
            </a: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0099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009900"/>
                </a:solidFill>
                <a:latin typeface="+mn-lt"/>
              </a:rPr>
              <a:t> *ptr2 = &amp;g[3];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00990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What is the value of:   </a:t>
            </a:r>
            <a:r>
              <a:rPr lang="en-US" altLang="en-US" sz="2800" b="1" dirty="0">
                <a:latin typeface="+mn-lt"/>
              </a:rPr>
              <a:t>*ptr1</a:t>
            </a:r>
            <a:r>
              <a:rPr lang="en-US" altLang="en-US" sz="2800" dirty="0">
                <a:latin typeface="+mn-lt"/>
              </a:rPr>
              <a:t>				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  <p:sp>
        <p:nvSpPr>
          <p:cNvPr id="60420" name="AutoShape 3"/>
          <p:cNvSpPr>
            <a:spLocks noChangeArrowheads="1"/>
          </p:cNvSpPr>
          <p:nvPr/>
        </p:nvSpPr>
        <p:spPr bwMode="auto">
          <a:xfrm>
            <a:off x="2438400" y="50165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421" name="AutoShape 4"/>
          <p:cNvSpPr>
            <a:spLocks noChangeArrowheads="1"/>
          </p:cNvSpPr>
          <p:nvPr/>
        </p:nvSpPr>
        <p:spPr bwMode="auto">
          <a:xfrm>
            <a:off x="3429000" y="50165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437668-AFCD-408E-B6BA-580681EBC961}" type="slidenum">
              <a:rPr lang="en-US" altLang="en-US" smtClean="0">
                <a:solidFill>
                  <a:srgbClr val="898989"/>
                </a:solidFill>
              </a:rPr>
              <a:pPr/>
              <a:t>49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914400" y="304800"/>
            <a:ext cx="7696200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g[ ] = {2, 4, 5, 8, 10, 32, 78};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800080"/>
                </a:solidFill>
                <a:latin typeface="+mn-lt"/>
              </a:rPr>
              <a:t>                  0  1  2  3    4    5    6 -&gt; positions in array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80008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 *ptr1 = &amp;g[0];</a:t>
            </a: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0099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009900"/>
                </a:solidFill>
                <a:latin typeface="+mn-lt"/>
              </a:rPr>
              <a:t> *ptr2 = &amp;g[3];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00990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What is the value of:   </a:t>
            </a:r>
            <a:r>
              <a:rPr lang="en-US" altLang="en-US" sz="2800" b="1" dirty="0">
                <a:latin typeface="+mn-lt"/>
              </a:rPr>
              <a:t>*ptr1</a:t>
            </a:r>
            <a:r>
              <a:rPr lang="en-US" altLang="en-US" sz="2800" dirty="0">
                <a:latin typeface="+mn-lt"/>
              </a:rPr>
              <a:t>				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2 = answer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Find what ptr1 points to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Dereference and get the 2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  <p:sp>
        <p:nvSpPr>
          <p:cNvPr id="61444" name="AutoShape 3"/>
          <p:cNvSpPr>
            <a:spLocks noChangeArrowheads="1"/>
          </p:cNvSpPr>
          <p:nvPr/>
        </p:nvSpPr>
        <p:spPr bwMode="auto">
          <a:xfrm>
            <a:off x="2438400" y="50165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45" name="AutoShape 4"/>
          <p:cNvSpPr>
            <a:spLocks noChangeArrowheads="1"/>
          </p:cNvSpPr>
          <p:nvPr/>
        </p:nvSpPr>
        <p:spPr bwMode="auto">
          <a:xfrm>
            <a:off x="3429000" y="51435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2EB921-DC54-4626-99DB-D54CA9D7B740}" type="slidenum">
              <a:rPr lang="en-US" altLang="en-US" smtClean="0">
                <a:solidFill>
                  <a:srgbClr val="898989"/>
                </a:solidFill>
              </a:rPr>
              <a:pPr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609600" y="344488"/>
            <a:ext cx="8229600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800" b="1" u="sng" dirty="0">
                <a:latin typeface="+mn-lt"/>
              </a:rPr>
              <a:t>Examples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Examples: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a, b, *</a:t>
            </a:r>
            <a:r>
              <a:rPr lang="en-US" altLang="en-US" sz="2400" dirty="0" err="1">
                <a:latin typeface="+mn-lt"/>
              </a:rPr>
              <a:t>ptr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float c, *</a:t>
            </a:r>
            <a:r>
              <a:rPr lang="en-US" altLang="en-US" sz="2400" dirty="0" err="1">
                <a:latin typeface="+mn-lt"/>
              </a:rPr>
              <a:t>fptr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Reminders:</a:t>
            </a:r>
            <a:r>
              <a:rPr lang="en-US" altLang="en-US" sz="2400" dirty="0">
                <a:latin typeface="+mn-lt"/>
              </a:rPr>
              <a:t> 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+mn-lt"/>
              </a:rPr>
              <a:t>* (asterisk) is called the </a:t>
            </a:r>
            <a:r>
              <a:rPr lang="en-US" altLang="en-US" sz="2400" i="1" dirty="0">
                <a:latin typeface="+mn-lt"/>
              </a:rPr>
              <a:t>dereferencing</a:t>
            </a:r>
            <a:r>
              <a:rPr lang="en-US" altLang="en-US" sz="2400" dirty="0">
                <a:latin typeface="+mn-lt"/>
              </a:rPr>
              <a:t> operator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                               or </a:t>
            </a:r>
            <a:r>
              <a:rPr lang="en-US" altLang="en-US" sz="2400" i="1" dirty="0">
                <a:latin typeface="+mn-lt"/>
              </a:rPr>
              <a:t>indirection</a:t>
            </a:r>
            <a:r>
              <a:rPr lang="en-US" altLang="en-US" sz="2400" dirty="0">
                <a:latin typeface="+mn-lt"/>
              </a:rPr>
              <a:t> operator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US" altLang="en-US" sz="1600" dirty="0"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+mn-lt"/>
              </a:rPr>
              <a:t>In a </a:t>
            </a:r>
            <a:r>
              <a:rPr lang="en-US" altLang="en-US" sz="2400" i="1" dirty="0">
                <a:latin typeface="+mn-lt"/>
              </a:rPr>
              <a:t>type declaration </a:t>
            </a:r>
            <a:r>
              <a:rPr lang="en-US" altLang="en-US" sz="2400" dirty="0">
                <a:latin typeface="+mn-lt"/>
              </a:rPr>
              <a:t>statement, the asterisk shows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that the variable is being created as pointer variable.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F6120C-EF7C-47EF-BAE3-A3A730280944}" type="slidenum">
              <a:rPr lang="en-US" altLang="en-US" smtClean="0">
                <a:solidFill>
                  <a:srgbClr val="898989"/>
                </a:solidFill>
              </a:rPr>
              <a:pPr/>
              <a:t>50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838200" y="609600"/>
            <a:ext cx="7677150" cy="397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g[ ] = {2, 4, 5, 8, 10, 32, 78};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800080"/>
                </a:solidFill>
                <a:latin typeface="+mn-lt"/>
              </a:rPr>
              <a:t>                 0  1  2  3    4    5    6 -&gt; positions in array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80008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 *ptr1 = &amp;g[0];</a:t>
            </a: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0099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009900"/>
                </a:solidFill>
                <a:latin typeface="+mn-lt"/>
              </a:rPr>
              <a:t> *ptr2 = &amp;g[3];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00990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What is the value of:   </a:t>
            </a:r>
            <a:r>
              <a:rPr lang="en-US" altLang="en-US" sz="2800" b="1" dirty="0">
                <a:latin typeface="+mn-lt"/>
              </a:rPr>
              <a:t>*ptr2</a:t>
            </a:r>
            <a:r>
              <a:rPr lang="en-US" altLang="en-US" sz="2800" dirty="0">
                <a:latin typeface="+mn-lt"/>
              </a:rPr>
              <a:t>					</a:t>
            </a:r>
          </a:p>
        </p:txBody>
      </p:sp>
      <p:sp>
        <p:nvSpPr>
          <p:cNvPr id="62468" name="AutoShape 3"/>
          <p:cNvSpPr>
            <a:spLocks noChangeArrowheads="1"/>
          </p:cNvSpPr>
          <p:nvPr/>
        </p:nvSpPr>
        <p:spPr bwMode="auto">
          <a:xfrm>
            <a:off x="2362200" y="827088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2469" name="AutoShape 4"/>
          <p:cNvSpPr>
            <a:spLocks noChangeArrowheads="1"/>
          </p:cNvSpPr>
          <p:nvPr/>
        </p:nvSpPr>
        <p:spPr bwMode="auto">
          <a:xfrm>
            <a:off x="3352800" y="827088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F5EAEA-43AC-452A-BD40-4A2D99112CF3}" type="slidenum">
              <a:rPr lang="en-US" altLang="en-US" smtClean="0">
                <a:solidFill>
                  <a:srgbClr val="898989"/>
                </a:solidFill>
              </a:rPr>
              <a:pPr/>
              <a:t>51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838200" y="609600"/>
            <a:ext cx="7677150" cy="554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g[ ] = {2, 4, 5, 8, 10, 32, 78};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800080"/>
                </a:solidFill>
                <a:latin typeface="+mn-lt"/>
              </a:rPr>
              <a:t>                 0  1  2  3    4    5    6 -&gt; positions in array</a:t>
            </a:r>
          </a:p>
          <a:p>
            <a:pPr eaLnBrk="1" hangingPunct="1">
              <a:defRPr/>
            </a:pPr>
            <a:endParaRPr lang="en-US" altLang="en-US" dirty="0">
              <a:solidFill>
                <a:srgbClr val="80008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 *ptr1 = &amp;g[0];</a:t>
            </a: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0099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009900"/>
                </a:solidFill>
                <a:latin typeface="+mn-lt"/>
              </a:rPr>
              <a:t> *ptr2 = &amp;g[3];</a:t>
            </a:r>
          </a:p>
          <a:p>
            <a:pPr eaLnBrk="1" hangingPunct="1">
              <a:defRPr/>
            </a:pPr>
            <a:endParaRPr lang="en-US" altLang="en-US" dirty="0">
              <a:solidFill>
                <a:srgbClr val="00990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What is the value of:   </a:t>
            </a:r>
            <a:r>
              <a:rPr lang="en-US" altLang="en-US" sz="2800" b="1" dirty="0">
                <a:latin typeface="+mn-lt"/>
              </a:rPr>
              <a:t>*ptr2</a:t>
            </a:r>
            <a:r>
              <a:rPr lang="en-US" altLang="en-US" sz="2800" dirty="0">
                <a:latin typeface="+mn-lt"/>
              </a:rPr>
              <a:t>	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/>
              <a:t>8 = answer</a:t>
            </a:r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sz="2800" dirty="0"/>
              <a:t>Find what ptr2 points to</a:t>
            </a:r>
          </a:p>
          <a:p>
            <a:pPr eaLnBrk="1" hangingPunct="1">
              <a:defRPr/>
            </a:pPr>
            <a:r>
              <a:rPr lang="en-US" altLang="en-US" sz="2800" dirty="0"/>
              <a:t>Dereference and get the 8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		</a:t>
            </a:r>
          </a:p>
        </p:txBody>
      </p:sp>
      <p:sp>
        <p:nvSpPr>
          <p:cNvPr id="63492" name="AutoShape 3"/>
          <p:cNvSpPr>
            <a:spLocks noChangeArrowheads="1"/>
          </p:cNvSpPr>
          <p:nvPr/>
        </p:nvSpPr>
        <p:spPr bwMode="auto">
          <a:xfrm>
            <a:off x="2362200" y="827088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493" name="AutoShape 4"/>
          <p:cNvSpPr>
            <a:spLocks noChangeArrowheads="1"/>
          </p:cNvSpPr>
          <p:nvPr/>
        </p:nvSpPr>
        <p:spPr bwMode="auto">
          <a:xfrm>
            <a:off x="3352800" y="827088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BF1BC3-3EB8-433D-B0F0-A331A5E8C946}" type="slidenum">
              <a:rPr lang="en-US" altLang="en-US" smtClean="0">
                <a:solidFill>
                  <a:srgbClr val="898989"/>
                </a:solidFill>
              </a:rPr>
              <a:pPr/>
              <a:t>52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822325" y="381000"/>
            <a:ext cx="801687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g[ ] = {2, 4, 5, 8, 10, 32, 78};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800080"/>
                </a:solidFill>
                <a:latin typeface="+mn-lt"/>
              </a:rPr>
              <a:t>                 0  1  2  3    4    5    6 -&gt; positions in array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80008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 *ptr1 = &amp;g[0];</a:t>
            </a: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0099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009900"/>
                </a:solidFill>
                <a:latin typeface="+mn-lt"/>
              </a:rPr>
              <a:t> *ptr2 = &amp;g[3];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00CC0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What is the value of:   </a:t>
            </a:r>
            <a:r>
              <a:rPr lang="en-US" altLang="en-US" sz="2800" b="1" dirty="0">
                <a:latin typeface="+mn-lt"/>
              </a:rPr>
              <a:t>*(ptr1 + 1)</a:t>
            </a:r>
            <a:r>
              <a:rPr lang="en-US" altLang="en-US" sz="2800" dirty="0">
                <a:latin typeface="+mn-lt"/>
              </a:rPr>
              <a:t>			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</p:txBody>
      </p:sp>
      <p:sp>
        <p:nvSpPr>
          <p:cNvPr id="64516" name="AutoShape 3"/>
          <p:cNvSpPr>
            <a:spLocks noChangeArrowheads="1"/>
          </p:cNvSpPr>
          <p:nvPr/>
        </p:nvSpPr>
        <p:spPr bwMode="auto">
          <a:xfrm>
            <a:off x="2286000" y="5715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517" name="AutoShape 4"/>
          <p:cNvSpPr>
            <a:spLocks noChangeArrowheads="1"/>
          </p:cNvSpPr>
          <p:nvPr/>
        </p:nvSpPr>
        <p:spPr bwMode="auto">
          <a:xfrm>
            <a:off x="3352800" y="5715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7C1536-7039-4B89-AB3A-BA4B870E740D}" type="slidenum">
              <a:rPr lang="en-US" altLang="en-US" smtClean="0">
                <a:solidFill>
                  <a:srgbClr val="898989"/>
                </a:solidFill>
              </a:rPr>
              <a:pPr/>
              <a:t>53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822325" y="381000"/>
            <a:ext cx="8016875" cy="698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g[ ] = {2, 4, 5, 8, 10, 32, 78};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800080"/>
                </a:solidFill>
                <a:latin typeface="+mn-lt"/>
              </a:rPr>
              <a:t>                 0  1  2  3    4    5    6 -&gt; positions in array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80008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 *ptr1 = &amp;g[0];</a:t>
            </a: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0099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009900"/>
                </a:solidFill>
                <a:latin typeface="+mn-lt"/>
              </a:rPr>
              <a:t> *ptr2 = &amp;g[3];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00CC0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What is the value of:   </a:t>
            </a:r>
            <a:r>
              <a:rPr lang="en-US" altLang="en-US" sz="2800" b="1" dirty="0">
                <a:latin typeface="+mn-lt"/>
              </a:rPr>
              <a:t>*(ptr1 + 1)</a:t>
            </a:r>
            <a:r>
              <a:rPr lang="en-US" altLang="en-US" sz="2800" dirty="0">
                <a:latin typeface="+mn-lt"/>
              </a:rPr>
              <a:t>			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/>
              <a:t>4 = answer</a:t>
            </a:r>
          </a:p>
          <a:p>
            <a:pPr eaLnBrk="1" hangingPunct="1">
              <a:defRPr/>
            </a:pPr>
            <a:endParaRPr lang="en-US" altLang="en-US" sz="2800" dirty="0"/>
          </a:p>
          <a:p>
            <a:pPr eaLnBrk="1" hangingPunct="1">
              <a:defRPr/>
            </a:pPr>
            <a:r>
              <a:rPr lang="en-US" altLang="en-US" sz="2800" dirty="0"/>
              <a:t>Find what ptr1 points to (position zero)</a:t>
            </a:r>
          </a:p>
          <a:p>
            <a:pPr eaLnBrk="1" hangingPunct="1">
              <a:defRPr/>
            </a:pPr>
            <a:r>
              <a:rPr lang="en-US" altLang="en-US" sz="2800" dirty="0"/>
              <a:t>Move over one address (position one)</a:t>
            </a:r>
          </a:p>
          <a:p>
            <a:pPr eaLnBrk="1" hangingPunct="1">
              <a:defRPr/>
            </a:pPr>
            <a:r>
              <a:rPr lang="en-US" altLang="en-US" sz="2800" dirty="0"/>
              <a:t>Deference and get the 4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</p:txBody>
      </p:sp>
      <p:sp>
        <p:nvSpPr>
          <p:cNvPr id="65540" name="AutoShape 3"/>
          <p:cNvSpPr>
            <a:spLocks noChangeArrowheads="1"/>
          </p:cNvSpPr>
          <p:nvPr/>
        </p:nvSpPr>
        <p:spPr bwMode="auto">
          <a:xfrm>
            <a:off x="2286000" y="5715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41" name="AutoShape 4"/>
          <p:cNvSpPr>
            <a:spLocks noChangeArrowheads="1"/>
          </p:cNvSpPr>
          <p:nvPr/>
        </p:nvSpPr>
        <p:spPr bwMode="auto">
          <a:xfrm>
            <a:off x="3352800" y="5715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324715-0882-4901-B480-631AC7155906}" type="slidenum">
              <a:rPr lang="en-US" altLang="en-US" smtClean="0">
                <a:solidFill>
                  <a:srgbClr val="898989"/>
                </a:solidFill>
              </a:rPr>
              <a:pPr/>
              <a:t>54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822325" y="381000"/>
            <a:ext cx="7693025" cy="397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g[ ] = {2, 4, 5, 8, 10, 32, 78};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800080"/>
                </a:solidFill>
                <a:latin typeface="+mn-lt"/>
              </a:rPr>
              <a:t>                 0  1  2  3    4    5    6 -&gt; positions in array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80008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 *ptr1 = &amp;g[0];</a:t>
            </a: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0099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009900"/>
                </a:solidFill>
                <a:latin typeface="+mn-lt"/>
              </a:rPr>
              <a:t> *ptr2 = &amp;g[3];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00990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What is the value of:   </a:t>
            </a:r>
            <a:r>
              <a:rPr lang="en-US" altLang="en-US" sz="2800" b="1" dirty="0">
                <a:latin typeface="+mn-lt"/>
              </a:rPr>
              <a:t>*(ptr2 + 2)</a:t>
            </a:r>
            <a:r>
              <a:rPr lang="en-US" altLang="en-US" sz="2800" dirty="0">
                <a:latin typeface="+mn-lt"/>
              </a:rPr>
              <a:t>			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</p:txBody>
      </p:sp>
      <p:sp>
        <p:nvSpPr>
          <p:cNvPr id="66564" name="AutoShape 3"/>
          <p:cNvSpPr>
            <a:spLocks noChangeArrowheads="1"/>
          </p:cNvSpPr>
          <p:nvPr/>
        </p:nvSpPr>
        <p:spPr bwMode="auto">
          <a:xfrm>
            <a:off x="2286000" y="4572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65" name="AutoShape 4"/>
          <p:cNvSpPr>
            <a:spLocks noChangeArrowheads="1"/>
          </p:cNvSpPr>
          <p:nvPr/>
        </p:nvSpPr>
        <p:spPr bwMode="auto">
          <a:xfrm>
            <a:off x="3352800" y="4572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F04259-70B1-4D7E-A340-B1D49B8717B9}" type="slidenum">
              <a:rPr lang="en-US" altLang="en-US" smtClean="0">
                <a:solidFill>
                  <a:srgbClr val="898989"/>
                </a:solidFill>
              </a:rPr>
              <a:pPr/>
              <a:t>55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822325" y="381000"/>
            <a:ext cx="7693025" cy="627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g[ ] = {2, 4, 5, 8, 10, 32, 78};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800080"/>
                </a:solidFill>
                <a:latin typeface="+mn-lt"/>
              </a:rPr>
              <a:t>                 0  1  2  3    4    5    6 -&gt; positions in array</a:t>
            </a:r>
          </a:p>
          <a:p>
            <a:pPr eaLnBrk="1" hangingPunct="1">
              <a:defRPr/>
            </a:pPr>
            <a:endParaRPr lang="en-US" altLang="en-US" dirty="0">
              <a:solidFill>
                <a:srgbClr val="80008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 *ptr1 = &amp;g[0];</a:t>
            </a: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0099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009900"/>
                </a:solidFill>
                <a:latin typeface="+mn-lt"/>
              </a:rPr>
              <a:t> *ptr2 = &amp;g[3];</a:t>
            </a:r>
          </a:p>
          <a:p>
            <a:pPr eaLnBrk="1" hangingPunct="1">
              <a:defRPr/>
            </a:pPr>
            <a:endParaRPr lang="en-US" altLang="en-US" dirty="0">
              <a:solidFill>
                <a:srgbClr val="00990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What is the value of:   </a:t>
            </a:r>
            <a:r>
              <a:rPr lang="en-US" altLang="en-US" sz="2800" b="1" dirty="0">
                <a:latin typeface="+mn-lt"/>
              </a:rPr>
              <a:t>*(ptr2 + 2)</a:t>
            </a:r>
            <a:r>
              <a:rPr lang="en-US" altLang="en-US" sz="2800" dirty="0">
                <a:latin typeface="+mn-lt"/>
              </a:rPr>
              <a:t>			</a:t>
            </a:r>
          </a:p>
          <a:p>
            <a:pPr eaLnBrk="1" hangingPunct="1">
              <a:defRPr/>
            </a:pPr>
            <a:endParaRPr lang="en-US" altLang="en-US" sz="2800" dirty="0"/>
          </a:p>
          <a:p>
            <a:pPr eaLnBrk="1" hangingPunct="1">
              <a:defRPr/>
            </a:pPr>
            <a:r>
              <a:rPr lang="en-US" altLang="en-US" sz="2800" b="1" dirty="0"/>
              <a:t>32 = answer</a:t>
            </a:r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sz="2800" dirty="0"/>
              <a:t>Find what ptr2 points to (position 3)</a:t>
            </a:r>
          </a:p>
          <a:p>
            <a:pPr eaLnBrk="1" hangingPunct="1">
              <a:defRPr/>
            </a:pPr>
            <a:r>
              <a:rPr lang="en-US" altLang="en-US" sz="2800" dirty="0"/>
              <a:t>Move over 2 addresses (position 5)</a:t>
            </a:r>
          </a:p>
          <a:p>
            <a:pPr eaLnBrk="1" hangingPunct="1">
              <a:defRPr/>
            </a:pPr>
            <a:r>
              <a:rPr lang="en-US" altLang="en-US" sz="2800" dirty="0"/>
              <a:t>Dereference and get the 32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</p:txBody>
      </p:sp>
      <p:sp>
        <p:nvSpPr>
          <p:cNvPr id="67588" name="AutoShape 3"/>
          <p:cNvSpPr>
            <a:spLocks noChangeArrowheads="1"/>
          </p:cNvSpPr>
          <p:nvPr/>
        </p:nvSpPr>
        <p:spPr bwMode="auto">
          <a:xfrm>
            <a:off x="2286000" y="4572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7589" name="AutoShape 4"/>
          <p:cNvSpPr>
            <a:spLocks noChangeArrowheads="1"/>
          </p:cNvSpPr>
          <p:nvPr/>
        </p:nvSpPr>
        <p:spPr bwMode="auto">
          <a:xfrm>
            <a:off x="3352800" y="4572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BD282F-CF49-4AEC-A751-E5D5D6CAE67E}" type="slidenum">
              <a:rPr lang="en-US" altLang="en-US" smtClean="0">
                <a:solidFill>
                  <a:srgbClr val="898989"/>
                </a:solidFill>
              </a:rPr>
              <a:pPr/>
              <a:t>56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822325" y="400050"/>
            <a:ext cx="786447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g[ ] = {2, 4, 5, 8, 10, 32, 78};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800080"/>
                </a:solidFill>
                <a:latin typeface="+mn-lt"/>
              </a:rPr>
              <a:t>                 0  1  2  3    4    5    6 -&gt; positions in array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80008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 *ptr1 = &amp;g[0];</a:t>
            </a: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0099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009900"/>
                </a:solidFill>
                <a:latin typeface="+mn-lt"/>
              </a:rPr>
              <a:t> *ptr2 = &amp;g[3];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00990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What is the value of:   </a:t>
            </a:r>
            <a:r>
              <a:rPr lang="en-US" altLang="en-US" sz="2800" b="1" dirty="0">
                <a:latin typeface="+mn-lt"/>
              </a:rPr>
              <a:t>*ptr2 + 10</a:t>
            </a:r>
            <a:r>
              <a:rPr lang="en-US" altLang="en-US" sz="2800" dirty="0">
                <a:latin typeface="+mn-lt"/>
              </a:rPr>
              <a:t>			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  <p:sp>
        <p:nvSpPr>
          <p:cNvPr id="68612" name="AutoShape 3"/>
          <p:cNvSpPr>
            <a:spLocks noChangeArrowheads="1"/>
          </p:cNvSpPr>
          <p:nvPr/>
        </p:nvSpPr>
        <p:spPr bwMode="auto">
          <a:xfrm>
            <a:off x="2286000" y="5588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613" name="AutoShape 4"/>
          <p:cNvSpPr>
            <a:spLocks noChangeArrowheads="1"/>
          </p:cNvSpPr>
          <p:nvPr/>
        </p:nvSpPr>
        <p:spPr bwMode="auto">
          <a:xfrm>
            <a:off x="3352800" y="5588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20AE99-25D4-452C-8D84-196DBBB07212}" type="slidenum">
              <a:rPr lang="en-US" altLang="en-US" smtClean="0">
                <a:solidFill>
                  <a:srgbClr val="898989"/>
                </a:solidFill>
              </a:rPr>
              <a:pPr/>
              <a:t>57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822325" y="381000"/>
            <a:ext cx="7864475" cy="655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g[ ] = {2, 4, 5, 8, 10, 32, 78};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800080"/>
                </a:solidFill>
                <a:latin typeface="+mn-lt"/>
              </a:rPr>
              <a:t>                 0  1  2  3    4    5    6 -&gt; positions in array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80008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 *ptr1 = &amp;g[0];</a:t>
            </a:r>
          </a:p>
          <a:p>
            <a:pPr eaLnBrk="1" hangingPunct="1">
              <a:defRPr/>
            </a:pPr>
            <a:r>
              <a:rPr lang="en-US" altLang="en-US" sz="2800" dirty="0" err="1">
                <a:solidFill>
                  <a:srgbClr val="009900"/>
                </a:solidFill>
                <a:latin typeface="+mn-lt"/>
              </a:rPr>
              <a:t>int</a:t>
            </a:r>
            <a:r>
              <a:rPr lang="en-US" altLang="en-US" sz="2800" dirty="0">
                <a:solidFill>
                  <a:srgbClr val="009900"/>
                </a:solidFill>
                <a:latin typeface="+mn-lt"/>
              </a:rPr>
              <a:t> *ptr2 = &amp;g[3];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00990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What is the value of:   </a:t>
            </a:r>
            <a:r>
              <a:rPr lang="en-US" altLang="en-US" sz="2800" b="1" dirty="0">
                <a:latin typeface="+mn-lt"/>
              </a:rPr>
              <a:t>*ptr2 + 10</a:t>
            </a:r>
            <a:r>
              <a:rPr lang="en-US" altLang="en-US" sz="2800" dirty="0">
                <a:latin typeface="+mn-lt"/>
              </a:rPr>
              <a:t>			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/>
              <a:t>18 = answer</a:t>
            </a:r>
          </a:p>
          <a:p>
            <a:pPr eaLnBrk="1" hangingPunct="1">
              <a:defRPr/>
            </a:pPr>
            <a:endParaRPr lang="en-US" altLang="en-US" sz="2800" dirty="0"/>
          </a:p>
          <a:p>
            <a:pPr eaLnBrk="1" hangingPunct="1">
              <a:defRPr/>
            </a:pPr>
            <a:r>
              <a:rPr lang="en-US" altLang="en-US" sz="2800" dirty="0"/>
              <a:t>Find what ptr2 points to (position 3)</a:t>
            </a:r>
          </a:p>
          <a:p>
            <a:pPr eaLnBrk="1" hangingPunct="1">
              <a:defRPr/>
            </a:pPr>
            <a:r>
              <a:rPr lang="en-US" altLang="en-US" sz="2800" dirty="0"/>
              <a:t>Dereference and get 8</a:t>
            </a:r>
          </a:p>
          <a:p>
            <a:pPr eaLnBrk="1" hangingPunct="1">
              <a:defRPr/>
            </a:pPr>
            <a:r>
              <a:rPr lang="en-US" altLang="en-US" sz="2800" dirty="0"/>
              <a:t>Add 8 + 10 and get 18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  <p:sp>
        <p:nvSpPr>
          <p:cNvPr id="69636" name="AutoShape 3"/>
          <p:cNvSpPr>
            <a:spLocks noChangeArrowheads="1"/>
          </p:cNvSpPr>
          <p:nvPr/>
        </p:nvSpPr>
        <p:spPr bwMode="auto">
          <a:xfrm>
            <a:off x="2286000" y="568325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637" name="AutoShape 4"/>
          <p:cNvSpPr>
            <a:spLocks noChangeArrowheads="1"/>
          </p:cNvSpPr>
          <p:nvPr/>
        </p:nvSpPr>
        <p:spPr bwMode="auto">
          <a:xfrm>
            <a:off x="3352800" y="568325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/>
          <a:p>
            <a:r>
              <a:rPr lang="en-US" altLang="en-US"/>
              <a:t>Pointers and Functions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212963-6DB1-4CD1-87C7-967C4A257053}" type="slidenum">
              <a:rPr lang="en-US" altLang="en-US" smtClean="0">
                <a:solidFill>
                  <a:srgbClr val="898989"/>
                </a:solidFill>
              </a:rPr>
              <a:pPr/>
              <a:t>58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26ED24-8B71-460F-8EE8-6FE95A40A9EE}" type="slidenum">
              <a:rPr lang="en-US" altLang="en-US" smtClean="0">
                <a:solidFill>
                  <a:srgbClr val="898989"/>
                </a:solidFill>
              </a:rPr>
              <a:pPr/>
              <a:t>59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533400" y="381000"/>
            <a:ext cx="8326382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u="sng" dirty="0">
                <a:latin typeface="+mn-lt"/>
              </a:rPr>
              <a:t>Pointers and Functions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Functions send arguments by </a:t>
            </a:r>
            <a:r>
              <a:rPr lang="en-US" altLang="en-US" sz="2800" i="1" dirty="0">
                <a:latin typeface="+mn-lt"/>
              </a:rPr>
              <a:t>call-by-value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The </a:t>
            </a:r>
            <a:r>
              <a:rPr lang="en-US" altLang="en-US" sz="2800" u="sng" dirty="0">
                <a:latin typeface="+mn-lt"/>
              </a:rPr>
              <a:t>following </a:t>
            </a:r>
            <a:r>
              <a:rPr lang="en-US" altLang="en-US" sz="2800" u="sng" dirty="0">
                <a:solidFill>
                  <a:srgbClr val="FF0000"/>
                </a:solidFill>
                <a:latin typeface="+mn-lt"/>
              </a:rPr>
              <a:t>exceptions</a:t>
            </a:r>
            <a:r>
              <a:rPr lang="en-US" altLang="en-US" sz="2800" dirty="0">
                <a:latin typeface="+mn-lt"/>
              </a:rPr>
              <a:t> use </a:t>
            </a:r>
            <a:r>
              <a:rPr lang="en-US" altLang="en-US" sz="2800" i="1" dirty="0">
                <a:latin typeface="+mn-lt"/>
              </a:rPr>
              <a:t>call-by-address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1)  </a:t>
            </a:r>
            <a:r>
              <a:rPr lang="en-US" altLang="en-US" sz="2800" b="1" dirty="0">
                <a:latin typeface="+mn-lt"/>
              </a:rPr>
              <a:t>Arrays </a:t>
            </a:r>
            <a:r>
              <a:rPr lang="en-US" altLang="en-US" sz="2800" dirty="0">
                <a:latin typeface="+mn-lt"/>
              </a:rPr>
              <a:t>– Address of array is passed to the function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2)  </a:t>
            </a:r>
            <a:r>
              <a:rPr lang="en-US" altLang="en-US" sz="2800" b="1" dirty="0">
                <a:latin typeface="+mn-lt"/>
              </a:rPr>
              <a:t>Pointers</a:t>
            </a:r>
            <a:r>
              <a:rPr lang="en-US" altLang="en-US" sz="2800" dirty="0">
                <a:latin typeface="+mn-lt"/>
              </a:rPr>
              <a:t> –  Address of variable, array, or string of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      characters is passed-to/returned-from a function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   or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      the pointer is used to step through an array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590E09-4939-417A-A2F3-01B228702363}" type="slidenum">
              <a:rPr lang="en-US" altLang="en-US" smtClean="0">
                <a:solidFill>
                  <a:srgbClr val="898989"/>
                </a:solidFill>
              </a:rPr>
              <a:pPr/>
              <a:t>6</a:t>
            </a:fld>
            <a:endParaRPr lang="en-US" altLang="en-US" dirty="0">
              <a:solidFill>
                <a:srgbClr val="898989"/>
              </a:solidFill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066800" y="476250"/>
            <a:ext cx="5103813" cy="578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Example:</a:t>
            </a:r>
          </a:p>
          <a:p>
            <a:pPr eaLnBrk="1" hangingPunct="1">
              <a:defRPr/>
            </a:pPr>
            <a:r>
              <a:rPr lang="en-US" altLang="en-US" dirty="0">
                <a:latin typeface="+mn-lt"/>
              </a:rPr>
              <a:t>	</a:t>
            </a:r>
          </a:p>
          <a:p>
            <a:pPr eaLnBrk="1" hangingPunct="1">
              <a:defRPr/>
            </a:pP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a, b, *</a:t>
            </a:r>
            <a:r>
              <a:rPr lang="en-US" altLang="en-US" sz="2800" b="1" dirty="0" err="1">
                <a:latin typeface="+mn-lt"/>
              </a:rPr>
              <a:t>ptr</a:t>
            </a:r>
            <a:r>
              <a:rPr lang="en-US" altLang="en-US" sz="2800" b="1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a   ?        b   ?        </a:t>
            </a:r>
            <a:r>
              <a:rPr lang="en-US" altLang="en-US" sz="2800" dirty="0" err="1">
                <a:latin typeface="+mn-lt"/>
              </a:rPr>
              <a:t>ptr</a:t>
            </a:r>
            <a:r>
              <a:rPr lang="en-US" altLang="en-US" sz="2800" dirty="0">
                <a:latin typeface="+mn-lt"/>
              </a:rPr>
              <a:t>   ? 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</a:t>
            </a:r>
          </a:p>
          <a:p>
            <a:pPr eaLnBrk="1" hangingPunct="1">
              <a:defRPr/>
            </a:pPr>
            <a:endParaRPr lang="en-US" altLang="en-US" dirty="0">
              <a:latin typeface="+mn-lt"/>
              <a:sym typeface="Wingdings" panose="05000000000000000000" pitchFamily="2" charset="2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- - - - - - - - - - - - - - - - - - - - - - - - - -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a, b, *</a:t>
            </a:r>
            <a:r>
              <a:rPr lang="en-US" altLang="en-US" sz="2800" b="1" dirty="0" err="1">
                <a:latin typeface="+mn-lt"/>
              </a:rPr>
              <a:t>ptr</a:t>
            </a:r>
            <a:r>
              <a:rPr lang="en-US" altLang="en-US" sz="2800" b="1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800" b="1" dirty="0" err="1">
                <a:latin typeface="+mn-lt"/>
              </a:rPr>
              <a:t>ptr</a:t>
            </a:r>
            <a:r>
              <a:rPr lang="en-US" altLang="en-US" sz="2800" b="1" dirty="0">
                <a:latin typeface="+mn-lt"/>
              </a:rPr>
              <a:t> = &amp;a;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ptr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latin typeface="+mn-lt"/>
              </a:rPr>
              <a:t> a   ?		b    ?  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Now </a:t>
            </a:r>
            <a:r>
              <a:rPr lang="en-US" altLang="en-US" sz="2800" dirty="0" err="1">
                <a:latin typeface="+mn-lt"/>
              </a:rPr>
              <a:t>ptr</a:t>
            </a:r>
            <a:r>
              <a:rPr lang="en-US" altLang="en-US" sz="2800" dirty="0">
                <a:latin typeface="+mn-lt"/>
              </a:rPr>
              <a:t> points to variable a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3048000" y="2057400"/>
            <a:ext cx="304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4559300" y="2058988"/>
            <a:ext cx="228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1803400" y="2057400"/>
            <a:ext cx="304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auto">
          <a:xfrm>
            <a:off x="2376488" y="45720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2" name="Rectangle 9"/>
          <p:cNvSpPr>
            <a:spLocks noChangeArrowheads="1"/>
          </p:cNvSpPr>
          <p:nvPr/>
        </p:nvSpPr>
        <p:spPr bwMode="auto">
          <a:xfrm>
            <a:off x="4254500" y="4568825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D6EA98-7794-4FB4-B06E-F7CBDCED7E2C}" type="slidenum">
              <a:rPr lang="en-US" altLang="en-US" smtClean="0">
                <a:solidFill>
                  <a:srgbClr val="898989"/>
                </a:solidFill>
              </a:rPr>
              <a:pPr/>
              <a:t>60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838200" y="152400"/>
            <a:ext cx="6115050" cy="627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Example: a function to switch two values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void </a:t>
            </a:r>
            <a:r>
              <a:rPr lang="en-US" altLang="en-US" sz="2800" dirty="0" err="1">
                <a:latin typeface="+mn-lt"/>
              </a:rPr>
              <a:t>switch_it</a:t>
            </a:r>
            <a:r>
              <a:rPr lang="en-US" altLang="en-US" sz="2800" dirty="0">
                <a:latin typeface="+mn-lt"/>
              </a:rPr>
              <a:t>(</a:t>
            </a: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*a, </a:t>
            </a: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*b)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{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</a:t>
            </a: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hold;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hold = *a;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*a = *b;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*b = hold;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return;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}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A valid call to this function would be: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x, y;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switch_it(&amp;x, &amp;y);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6359AF-F39D-45A4-833F-4617875F0490}" type="slidenum">
              <a:rPr lang="en-US" altLang="en-US" smtClean="0">
                <a:solidFill>
                  <a:srgbClr val="898989"/>
                </a:solidFill>
              </a:rPr>
              <a:pPr/>
              <a:t>61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762000" y="381000"/>
            <a:ext cx="782605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Function Prototype is:  </a:t>
            </a:r>
            <a:r>
              <a:rPr lang="en-US" altLang="en-US" sz="2800" b="1" dirty="0">
                <a:latin typeface="+mn-lt"/>
              </a:rPr>
              <a:t>void </a:t>
            </a:r>
            <a:r>
              <a:rPr lang="en-US" altLang="en-US" sz="2800" b="1" dirty="0" err="1">
                <a:latin typeface="+mn-lt"/>
              </a:rPr>
              <a:t>switch_it</a:t>
            </a:r>
            <a:r>
              <a:rPr lang="en-US" altLang="en-US" sz="2800" b="1" dirty="0">
                <a:latin typeface="+mn-lt"/>
              </a:rPr>
              <a:t>(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*a, 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*b);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Below is a call to the switch_it function. 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Is it a valid call?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</a:t>
            </a:r>
            <a:r>
              <a:rPr lang="en-US" altLang="en-US" sz="2800" b="1" dirty="0">
                <a:latin typeface="+mn-lt"/>
              </a:rPr>
              <a:t>float x = 1.5, y = 3.0, *</a:t>
            </a:r>
            <a:r>
              <a:rPr lang="en-US" altLang="en-US" sz="2800" b="1" dirty="0" err="1">
                <a:latin typeface="+mn-lt"/>
              </a:rPr>
              <a:t>ptr_x</a:t>
            </a:r>
            <a:r>
              <a:rPr lang="en-US" altLang="en-US" sz="2800" b="1" dirty="0">
                <a:latin typeface="+mn-lt"/>
              </a:rPr>
              <a:t> = &amp;x, *</a:t>
            </a:r>
            <a:r>
              <a:rPr lang="en-US" altLang="en-US" sz="2800" b="1" dirty="0" err="1">
                <a:latin typeface="+mn-lt"/>
              </a:rPr>
              <a:t>ptr_y</a:t>
            </a:r>
            <a:r>
              <a:rPr lang="en-US" altLang="en-US" sz="2800" b="1" dirty="0">
                <a:latin typeface="+mn-lt"/>
              </a:rPr>
              <a:t> = &amp;y;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     </a:t>
            </a:r>
            <a:r>
              <a:rPr lang="en-US" altLang="en-US" sz="2800" b="1" dirty="0" err="1">
                <a:latin typeface="+mn-lt"/>
              </a:rPr>
              <a:t>switch_it</a:t>
            </a:r>
            <a:r>
              <a:rPr lang="en-US" altLang="en-US" sz="2800" b="1" dirty="0">
                <a:latin typeface="+mn-lt"/>
              </a:rPr>
              <a:t>(</a:t>
            </a:r>
            <a:r>
              <a:rPr lang="en-US" altLang="en-US" sz="2800" b="1" dirty="0" err="1">
                <a:latin typeface="+mn-lt"/>
              </a:rPr>
              <a:t>ptr_x</a:t>
            </a:r>
            <a:r>
              <a:rPr lang="en-US" altLang="en-US" sz="2800" b="1" dirty="0">
                <a:latin typeface="+mn-lt"/>
              </a:rPr>
              <a:t>, </a:t>
            </a:r>
            <a:r>
              <a:rPr lang="en-US" altLang="en-US" sz="2800" b="1" dirty="0" err="1">
                <a:latin typeface="+mn-lt"/>
              </a:rPr>
              <a:t>ptr_y</a:t>
            </a:r>
            <a:r>
              <a:rPr lang="en-US" altLang="en-US" sz="2800" b="1" dirty="0">
                <a:latin typeface="+mn-lt"/>
              </a:rPr>
              <a:t>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i="1" dirty="0">
              <a:latin typeface="+mn-l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6359AF-F39D-45A4-833F-4617875F0490}" type="slidenum">
              <a:rPr lang="en-US" altLang="en-US" smtClean="0">
                <a:solidFill>
                  <a:srgbClr val="898989"/>
                </a:solidFill>
              </a:rPr>
              <a:pPr/>
              <a:t>62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762000" y="381000"/>
            <a:ext cx="7845425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Function Prototype is:  </a:t>
            </a:r>
            <a:r>
              <a:rPr lang="en-US" altLang="en-US" sz="2800" b="1" dirty="0">
                <a:latin typeface="+mn-lt"/>
              </a:rPr>
              <a:t>void </a:t>
            </a:r>
            <a:r>
              <a:rPr lang="en-US" altLang="en-US" sz="2800" b="1" dirty="0" err="1">
                <a:latin typeface="+mn-lt"/>
              </a:rPr>
              <a:t>switch_it</a:t>
            </a:r>
            <a:r>
              <a:rPr lang="en-US" altLang="en-US" sz="2800" b="1" dirty="0">
                <a:latin typeface="+mn-lt"/>
              </a:rPr>
              <a:t>(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*a, 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*b);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Below is a call to the switch_it function. 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Is it a valid call?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</a:t>
            </a:r>
            <a:r>
              <a:rPr lang="en-US" altLang="en-US" sz="2800" b="1" dirty="0">
                <a:latin typeface="+mn-lt"/>
              </a:rPr>
              <a:t>float x = 1.5, y = 3.0, *</a:t>
            </a:r>
            <a:r>
              <a:rPr lang="en-US" altLang="en-US" sz="2800" b="1" dirty="0" err="1">
                <a:latin typeface="+mn-lt"/>
              </a:rPr>
              <a:t>ptr_x</a:t>
            </a:r>
            <a:r>
              <a:rPr lang="en-US" altLang="en-US" sz="2800" b="1" dirty="0">
                <a:latin typeface="+mn-lt"/>
              </a:rPr>
              <a:t> = &amp;x, *</a:t>
            </a:r>
            <a:r>
              <a:rPr lang="en-US" altLang="en-US" sz="2800" b="1" dirty="0" err="1">
                <a:latin typeface="+mn-lt"/>
              </a:rPr>
              <a:t>ptr_y</a:t>
            </a:r>
            <a:r>
              <a:rPr lang="en-US" altLang="en-US" sz="2800" b="1" dirty="0">
                <a:latin typeface="+mn-lt"/>
              </a:rPr>
              <a:t> = &amp;y;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     </a:t>
            </a:r>
            <a:r>
              <a:rPr lang="en-US" altLang="en-US" sz="2800" b="1" dirty="0" err="1">
                <a:latin typeface="+mn-lt"/>
              </a:rPr>
              <a:t>switch_it</a:t>
            </a:r>
            <a:r>
              <a:rPr lang="en-US" altLang="en-US" sz="2800" b="1" dirty="0">
                <a:latin typeface="+mn-lt"/>
              </a:rPr>
              <a:t>(</a:t>
            </a:r>
            <a:r>
              <a:rPr lang="en-US" altLang="en-US" sz="2800" b="1" dirty="0" err="1">
                <a:latin typeface="+mn-lt"/>
              </a:rPr>
              <a:t>ptr_x</a:t>
            </a:r>
            <a:r>
              <a:rPr lang="en-US" altLang="en-US" sz="2800" b="1" dirty="0">
                <a:latin typeface="+mn-lt"/>
              </a:rPr>
              <a:t>, </a:t>
            </a:r>
            <a:r>
              <a:rPr lang="en-US" altLang="en-US" sz="2800" b="1" dirty="0" err="1">
                <a:latin typeface="+mn-lt"/>
              </a:rPr>
              <a:t>ptr_y</a:t>
            </a:r>
            <a:r>
              <a:rPr lang="en-US" altLang="en-US" sz="2800" b="1" dirty="0">
                <a:latin typeface="+mn-lt"/>
              </a:rPr>
              <a:t>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Will </a:t>
            </a:r>
            <a:r>
              <a:rPr lang="en-US" altLang="en-US" sz="2800" u="sng" dirty="0">
                <a:latin typeface="+mn-lt"/>
              </a:rPr>
              <a:t>NOT</a:t>
            </a:r>
            <a:r>
              <a:rPr lang="en-US" altLang="en-US" sz="2800" dirty="0">
                <a:latin typeface="+mn-lt"/>
              </a:rPr>
              <a:t> work since x &amp; y are</a:t>
            </a:r>
            <a:r>
              <a:rPr lang="en-US" altLang="en-US" sz="2800" i="1" dirty="0">
                <a:latin typeface="+mn-lt"/>
              </a:rPr>
              <a:t> float</a:t>
            </a:r>
            <a:r>
              <a:rPr lang="en-US" altLang="en-US" sz="2800" dirty="0">
                <a:latin typeface="+mn-lt"/>
              </a:rPr>
              <a:t>, but the function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requires the incoming arguments to be </a:t>
            </a:r>
            <a:r>
              <a:rPr lang="en-US" altLang="en-US" sz="2800" i="1" dirty="0" err="1">
                <a:latin typeface="+mn-lt"/>
              </a:rPr>
              <a:t>int</a:t>
            </a:r>
            <a:endParaRPr lang="en-US" altLang="en-US" sz="2800" i="1" dirty="0">
              <a:latin typeface="+mn-lt"/>
            </a:endParaRPr>
          </a:p>
          <a:p>
            <a:pPr eaLnBrk="1" hangingPunct="1">
              <a:defRPr/>
            </a:pPr>
            <a:endParaRPr lang="en-US" altLang="en-US" sz="28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75670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966A9D-329B-427C-AD4F-73F10F9D1B0D}" type="slidenum">
              <a:rPr lang="en-US" altLang="en-US" smtClean="0">
                <a:solidFill>
                  <a:srgbClr val="898989"/>
                </a:solidFill>
              </a:rPr>
              <a:pPr/>
              <a:t>63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798513" y="266700"/>
            <a:ext cx="782605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Function Prototype is:  </a:t>
            </a:r>
            <a:r>
              <a:rPr lang="en-US" altLang="en-US" sz="2800" b="1" dirty="0">
                <a:latin typeface="+mn-lt"/>
              </a:rPr>
              <a:t>void switch_it(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*a, 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*b);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/>
              <a:t>Below is a call to the switch_it function.  </a:t>
            </a:r>
          </a:p>
          <a:p>
            <a:pPr eaLnBrk="1" hangingPunct="1">
              <a:defRPr/>
            </a:pPr>
            <a:r>
              <a:rPr lang="en-US" altLang="en-US" sz="2800" dirty="0"/>
              <a:t>Is it a valid call?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	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f = 2, g = 7, *</a:t>
            </a:r>
            <a:r>
              <a:rPr lang="en-US" altLang="en-US" sz="2800" b="1" dirty="0" err="1">
                <a:latin typeface="+mn-lt"/>
              </a:rPr>
              <a:t>ptr_f</a:t>
            </a:r>
            <a:r>
              <a:rPr lang="en-US" altLang="en-US" sz="2800" b="1" dirty="0">
                <a:latin typeface="+mn-lt"/>
              </a:rPr>
              <a:t> = &amp;f, *</a:t>
            </a:r>
            <a:r>
              <a:rPr lang="en-US" altLang="en-US" sz="2800" b="1" dirty="0" err="1">
                <a:latin typeface="+mn-lt"/>
              </a:rPr>
              <a:t>ptr_g</a:t>
            </a:r>
            <a:r>
              <a:rPr lang="en-US" altLang="en-US" sz="2800" b="1" dirty="0">
                <a:latin typeface="+mn-lt"/>
              </a:rPr>
              <a:t> = &amp;g;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     	</a:t>
            </a:r>
            <a:r>
              <a:rPr lang="en-US" altLang="en-US" sz="2800" b="1" dirty="0" err="1">
                <a:latin typeface="+mn-lt"/>
              </a:rPr>
              <a:t>switch_it</a:t>
            </a:r>
            <a:r>
              <a:rPr lang="en-US" altLang="en-US" sz="2800" b="1" dirty="0">
                <a:latin typeface="+mn-lt"/>
              </a:rPr>
              <a:t>(</a:t>
            </a:r>
            <a:r>
              <a:rPr lang="en-US" altLang="en-US" sz="2800" b="1" dirty="0" err="1">
                <a:latin typeface="+mn-lt"/>
              </a:rPr>
              <a:t>ptr_f</a:t>
            </a:r>
            <a:r>
              <a:rPr lang="en-US" altLang="en-US" sz="2800" b="1" dirty="0">
                <a:latin typeface="+mn-lt"/>
              </a:rPr>
              <a:t>, </a:t>
            </a:r>
            <a:r>
              <a:rPr lang="en-US" altLang="en-US" sz="2800" b="1" dirty="0" err="1">
                <a:latin typeface="+mn-lt"/>
              </a:rPr>
              <a:t>ptr_g</a:t>
            </a:r>
            <a:r>
              <a:rPr lang="en-US" altLang="en-US" sz="2800" b="1" dirty="0">
                <a:latin typeface="+mn-lt"/>
              </a:rPr>
              <a:t>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966A9D-329B-427C-AD4F-73F10F9D1B0D}" type="slidenum">
              <a:rPr lang="en-US" altLang="en-US" smtClean="0">
                <a:solidFill>
                  <a:srgbClr val="898989"/>
                </a:solidFill>
              </a:rPr>
              <a:pPr/>
              <a:t>64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798513" y="266700"/>
            <a:ext cx="7824787" cy="526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Function Prototype is:  </a:t>
            </a:r>
            <a:r>
              <a:rPr lang="en-US" altLang="en-US" sz="2800" b="1" dirty="0">
                <a:latin typeface="+mn-lt"/>
              </a:rPr>
              <a:t>void switch_it(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*a, 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*b);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/>
              <a:t>Below is a call to the switch_it function.  </a:t>
            </a:r>
          </a:p>
          <a:p>
            <a:pPr eaLnBrk="1" hangingPunct="1">
              <a:defRPr/>
            </a:pPr>
            <a:r>
              <a:rPr lang="en-US" altLang="en-US" sz="2800" dirty="0"/>
              <a:t>Is it a valid call?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	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f = 2, g = 7, *</a:t>
            </a:r>
            <a:r>
              <a:rPr lang="en-US" altLang="en-US" sz="2800" b="1" dirty="0" err="1">
                <a:latin typeface="+mn-lt"/>
              </a:rPr>
              <a:t>ptr_f</a:t>
            </a:r>
            <a:r>
              <a:rPr lang="en-US" altLang="en-US" sz="2800" b="1" dirty="0">
                <a:latin typeface="+mn-lt"/>
              </a:rPr>
              <a:t> = &amp;f, *</a:t>
            </a:r>
            <a:r>
              <a:rPr lang="en-US" altLang="en-US" sz="2800" b="1" dirty="0" err="1">
                <a:latin typeface="+mn-lt"/>
              </a:rPr>
              <a:t>ptr_g</a:t>
            </a:r>
            <a:r>
              <a:rPr lang="en-US" altLang="en-US" sz="2800" b="1" dirty="0">
                <a:latin typeface="+mn-lt"/>
              </a:rPr>
              <a:t> = &amp;g;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     	</a:t>
            </a:r>
            <a:r>
              <a:rPr lang="en-US" altLang="en-US" sz="2800" b="1" dirty="0" err="1">
                <a:latin typeface="+mn-lt"/>
              </a:rPr>
              <a:t>switch_it</a:t>
            </a:r>
            <a:r>
              <a:rPr lang="en-US" altLang="en-US" sz="2800" b="1" dirty="0">
                <a:latin typeface="+mn-lt"/>
              </a:rPr>
              <a:t>(</a:t>
            </a:r>
            <a:r>
              <a:rPr lang="en-US" altLang="en-US" sz="2800" b="1" dirty="0" err="1">
                <a:latin typeface="+mn-lt"/>
              </a:rPr>
              <a:t>ptr_f</a:t>
            </a:r>
            <a:r>
              <a:rPr lang="en-US" altLang="en-US" sz="2800" b="1" dirty="0">
                <a:latin typeface="+mn-lt"/>
              </a:rPr>
              <a:t>, </a:t>
            </a:r>
            <a:r>
              <a:rPr lang="en-US" altLang="en-US" sz="2800" b="1" dirty="0" err="1">
                <a:latin typeface="+mn-lt"/>
              </a:rPr>
              <a:t>ptr_g</a:t>
            </a:r>
            <a:r>
              <a:rPr lang="en-US" altLang="en-US" sz="2800" b="1" dirty="0">
                <a:latin typeface="+mn-lt"/>
              </a:rPr>
              <a:t>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u="sng" dirty="0">
                <a:latin typeface="+mn-lt"/>
              </a:rPr>
              <a:t>OK</a:t>
            </a:r>
            <a:r>
              <a:rPr lang="en-US" altLang="en-US" sz="2800" dirty="0">
                <a:latin typeface="+mn-lt"/>
              </a:rPr>
              <a:t>.  All </a:t>
            </a:r>
            <a:r>
              <a:rPr lang="en-US" altLang="en-US" sz="2800" i="1" dirty="0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.  Passes in the addresses of  f &amp; g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92882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7764A5-A64A-43E2-A04D-43BBF3D39DCF}" type="slidenum">
              <a:rPr lang="en-US" altLang="en-US" smtClean="0">
                <a:solidFill>
                  <a:srgbClr val="898989"/>
                </a:solidFill>
              </a:rPr>
              <a:pPr/>
              <a:t>65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798513" y="304800"/>
            <a:ext cx="782605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Function Prototype is:  </a:t>
            </a:r>
            <a:r>
              <a:rPr lang="en-US" altLang="en-US" sz="2800" b="1" dirty="0">
                <a:latin typeface="+mn-lt"/>
              </a:rPr>
              <a:t>void </a:t>
            </a:r>
            <a:r>
              <a:rPr lang="en-US" altLang="en-US" sz="2800" b="1" dirty="0" err="1">
                <a:latin typeface="+mn-lt"/>
              </a:rPr>
              <a:t>switch_it</a:t>
            </a:r>
            <a:r>
              <a:rPr lang="en-US" altLang="en-US" sz="2800" b="1" dirty="0">
                <a:latin typeface="+mn-lt"/>
              </a:rPr>
              <a:t>(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*a, 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*b);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Below is a call to the switch_it function. 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Is it a valid call?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f = 2, g = 7, *</a:t>
            </a:r>
            <a:r>
              <a:rPr lang="en-US" altLang="en-US" sz="2800" b="1" dirty="0" err="1">
                <a:latin typeface="+mn-lt"/>
              </a:rPr>
              <a:t>ptr_f</a:t>
            </a:r>
            <a:r>
              <a:rPr lang="en-US" altLang="en-US" sz="2800" b="1" dirty="0">
                <a:latin typeface="+mn-lt"/>
              </a:rPr>
              <a:t> = &amp;f, *</a:t>
            </a:r>
            <a:r>
              <a:rPr lang="en-US" altLang="en-US" sz="2800" b="1" dirty="0" err="1">
                <a:latin typeface="+mn-lt"/>
              </a:rPr>
              <a:t>ptr_g</a:t>
            </a:r>
            <a:r>
              <a:rPr lang="en-US" altLang="en-US" sz="2800" b="1" dirty="0">
                <a:latin typeface="+mn-lt"/>
              </a:rPr>
              <a:t> = &amp;g;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	switch_it(*</a:t>
            </a:r>
            <a:r>
              <a:rPr lang="en-US" altLang="en-US" sz="2800" b="1" dirty="0" err="1">
                <a:latin typeface="+mn-lt"/>
              </a:rPr>
              <a:t>ptr_f</a:t>
            </a:r>
            <a:r>
              <a:rPr lang="en-US" altLang="en-US" sz="2800" b="1" dirty="0">
                <a:latin typeface="+mn-lt"/>
              </a:rPr>
              <a:t>, *</a:t>
            </a:r>
            <a:r>
              <a:rPr lang="en-US" altLang="en-US" sz="2800" b="1" dirty="0" err="1">
                <a:latin typeface="+mn-lt"/>
              </a:rPr>
              <a:t>ptr_g</a:t>
            </a:r>
            <a:r>
              <a:rPr lang="en-US" altLang="en-US" sz="2800" b="1" dirty="0">
                <a:latin typeface="+mn-lt"/>
              </a:rPr>
              <a:t>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7764A5-A64A-43E2-A04D-43BBF3D39DCF}" type="slidenum">
              <a:rPr lang="en-US" altLang="en-US" smtClean="0">
                <a:solidFill>
                  <a:srgbClr val="898989"/>
                </a:solidFill>
              </a:rPr>
              <a:pPr/>
              <a:t>66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798513" y="304800"/>
            <a:ext cx="7824787" cy="569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Function Prototype is:  </a:t>
            </a:r>
            <a:r>
              <a:rPr lang="en-US" altLang="en-US" sz="2800" b="1" dirty="0">
                <a:latin typeface="+mn-lt"/>
              </a:rPr>
              <a:t>void </a:t>
            </a:r>
            <a:r>
              <a:rPr lang="en-US" altLang="en-US" sz="2800" b="1" dirty="0" err="1">
                <a:latin typeface="+mn-lt"/>
              </a:rPr>
              <a:t>switch_it</a:t>
            </a:r>
            <a:r>
              <a:rPr lang="en-US" altLang="en-US" sz="2800" b="1" dirty="0">
                <a:latin typeface="+mn-lt"/>
              </a:rPr>
              <a:t>(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*a, 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*b);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Below is a call to the switch_it function. 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Is it a valid call?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f = 2, g = 7, *</a:t>
            </a:r>
            <a:r>
              <a:rPr lang="en-US" altLang="en-US" sz="2800" b="1" dirty="0" err="1">
                <a:latin typeface="+mn-lt"/>
              </a:rPr>
              <a:t>ptr_f</a:t>
            </a:r>
            <a:r>
              <a:rPr lang="en-US" altLang="en-US" sz="2800" b="1" dirty="0">
                <a:latin typeface="+mn-lt"/>
              </a:rPr>
              <a:t> = &amp;f, *</a:t>
            </a:r>
            <a:r>
              <a:rPr lang="en-US" altLang="en-US" sz="2800" b="1" dirty="0" err="1">
                <a:latin typeface="+mn-lt"/>
              </a:rPr>
              <a:t>ptr_g</a:t>
            </a:r>
            <a:r>
              <a:rPr lang="en-US" altLang="en-US" sz="2800" b="1" dirty="0">
                <a:latin typeface="+mn-lt"/>
              </a:rPr>
              <a:t> = &amp;g;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	switch_it(*</a:t>
            </a:r>
            <a:r>
              <a:rPr lang="en-US" altLang="en-US" sz="2800" b="1" dirty="0" err="1">
                <a:latin typeface="+mn-lt"/>
              </a:rPr>
              <a:t>ptr_f</a:t>
            </a:r>
            <a:r>
              <a:rPr lang="en-US" altLang="en-US" sz="2800" b="1" dirty="0">
                <a:latin typeface="+mn-lt"/>
              </a:rPr>
              <a:t>, *</a:t>
            </a:r>
            <a:r>
              <a:rPr lang="en-US" altLang="en-US" sz="2800" b="1" dirty="0" err="1">
                <a:latin typeface="+mn-lt"/>
              </a:rPr>
              <a:t>ptr_g</a:t>
            </a:r>
            <a:r>
              <a:rPr lang="en-US" altLang="en-US" sz="2800" b="1" dirty="0">
                <a:latin typeface="+mn-lt"/>
              </a:rPr>
              <a:t>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u="sng" dirty="0">
                <a:latin typeface="+mn-lt"/>
              </a:rPr>
              <a:t>No good</a:t>
            </a:r>
            <a:r>
              <a:rPr lang="en-US" altLang="en-US" sz="2800" dirty="0">
                <a:latin typeface="+mn-lt"/>
              </a:rPr>
              <a:t>!  not passing the </a:t>
            </a:r>
            <a:r>
              <a:rPr lang="en-US" altLang="en-US" sz="2800" i="1" dirty="0">
                <a:latin typeface="+mn-lt"/>
              </a:rPr>
              <a:t>address</a:t>
            </a:r>
            <a:r>
              <a:rPr lang="en-US" altLang="en-US" sz="2800" dirty="0">
                <a:latin typeface="+mn-lt"/>
              </a:rPr>
              <a:t> of the f &amp; g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               but rather the </a:t>
            </a:r>
            <a:r>
              <a:rPr lang="en-US" altLang="en-US" sz="2800" i="1" dirty="0">
                <a:latin typeface="+mn-lt"/>
              </a:rPr>
              <a:t>values </a:t>
            </a:r>
            <a:r>
              <a:rPr lang="en-US" altLang="en-US" sz="2800" dirty="0">
                <a:latin typeface="+mn-lt"/>
              </a:rPr>
              <a:t>of 2 &amp; 7</a:t>
            </a:r>
          </a:p>
        </p:txBody>
      </p:sp>
    </p:spTree>
    <p:extLst>
      <p:ext uri="{BB962C8B-B14F-4D97-AF65-F5344CB8AC3E}">
        <p14:creationId xmlns:p14="http://schemas.microsoft.com/office/powerpoint/2010/main" val="14094986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FA8EE0-FDB3-4A81-848C-F001A645121A}" type="slidenum">
              <a:rPr lang="en-US" altLang="en-US" smtClean="0">
                <a:solidFill>
                  <a:srgbClr val="898989"/>
                </a:solidFill>
              </a:rPr>
              <a:pPr/>
              <a:t>67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658812" y="581818"/>
            <a:ext cx="782605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Function Prototype is:  </a:t>
            </a:r>
            <a:r>
              <a:rPr lang="en-US" altLang="en-US" sz="2800" b="1" dirty="0">
                <a:latin typeface="+mn-lt"/>
              </a:rPr>
              <a:t>void </a:t>
            </a:r>
            <a:r>
              <a:rPr lang="en-US" altLang="en-US" sz="2800" b="1" dirty="0" err="1">
                <a:latin typeface="+mn-lt"/>
              </a:rPr>
              <a:t>switch_it</a:t>
            </a:r>
            <a:r>
              <a:rPr lang="en-US" altLang="en-US" sz="2800" b="1" dirty="0">
                <a:latin typeface="+mn-lt"/>
              </a:rPr>
              <a:t>(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*a, 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*b);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/>
              <a:t>Below is a call to the switch_it function.  </a:t>
            </a:r>
          </a:p>
          <a:p>
            <a:pPr eaLnBrk="1" hangingPunct="1">
              <a:defRPr/>
            </a:pPr>
            <a:r>
              <a:rPr lang="en-US" altLang="en-US" sz="2800" dirty="0"/>
              <a:t>Is it a valid call?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f = 2, g = 7, *</a:t>
            </a:r>
            <a:r>
              <a:rPr lang="en-US" altLang="en-US" sz="2800" b="1" dirty="0" err="1">
                <a:latin typeface="+mn-lt"/>
              </a:rPr>
              <a:t>ptr_f</a:t>
            </a:r>
            <a:r>
              <a:rPr lang="en-US" altLang="en-US" sz="2800" b="1" dirty="0">
                <a:latin typeface="+mn-lt"/>
              </a:rPr>
              <a:t> = &amp;f, *</a:t>
            </a:r>
            <a:r>
              <a:rPr lang="en-US" altLang="en-US" sz="2800" b="1" dirty="0" err="1">
                <a:latin typeface="+mn-lt"/>
              </a:rPr>
              <a:t>ptr_g</a:t>
            </a:r>
            <a:r>
              <a:rPr lang="en-US" altLang="en-US" sz="2800" b="1" dirty="0">
                <a:latin typeface="+mn-lt"/>
              </a:rPr>
              <a:t> = &amp;g;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	switch_it(&amp;</a:t>
            </a:r>
            <a:r>
              <a:rPr lang="en-US" altLang="en-US" sz="2800" b="1" dirty="0" err="1">
                <a:latin typeface="+mn-lt"/>
              </a:rPr>
              <a:t>ptr_f</a:t>
            </a:r>
            <a:r>
              <a:rPr lang="en-US" altLang="en-US" sz="2800" b="1" dirty="0">
                <a:latin typeface="+mn-lt"/>
              </a:rPr>
              <a:t>, &amp;</a:t>
            </a:r>
            <a:r>
              <a:rPr lang="en-US" altLang="en-US" sz="2800" b="1" dirty="0" err="1">
                <a:latin typeface="+mn-lt"/>
              </a:rPr>
              <a:t>ptr_g</a:t>
            </a:r>
            <a:r>
              <a:rPr lang="en-US" altLang="en-US" sz="2800" b="1" dirty="0">
                <a:latin typeface="+mn-lt"/>
              </a:rPr>
              <a:t>);</a:t>
            </a: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FA8EE0-FDB3-4A81-848C-F001A645121A}" type="slidenum">
              <a:rPr lang="en-US" altLang="en-US" smtClean="0">
                <a:solidFill>
                  <a:srgbClr val="898989"/>
                </a:solidFill>
              </a:rPr>
              <a:pPr/>
              <a:t>68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658812" y="581818"/>
            <a:ext cx="7826375" cy="569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Function Prototype is:  </a:t>
            </a:r>
            <a:r>
              <a:rPr lang="en-US" altLang="en-US" sz="2800" b="1" dirty="0">
                <a:latin typeface="+mn-lt"/>
              </a:rPr>
              <a:t>void </a:t>
            </a:r>
            <a:r>
              <a:rPr lang="en-US" altLang="en-US" sz="2800" b="1" dirty="0" err="1">
                <a:latin typeface="+mn-lt"/>
              </a:rPr>
              <a:t>switch_it</a:t>
            </a:r>
            <a:r>
              <a:rPr lang="en-US" altLang="en-US" sz="2800" b="1" dirty="0">
                <a:latin typeface="+mn-lt"/>
              </a:rPr>
              <a:t>(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*a, 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*b);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/>
              <a:t>Below is a call to the switch_it function.  </a:t>
            </a:r>
          </a:p>
          <a:p>
            <a:pPr eaLnBrk="1" hangingPunct="1">
              <a:defRPr/>
            </a:pPr>
            <a:r>
              <a:rPr lang="en-US" altLang="en-US" sz="2800" dirty="0"/>
              <a:t>Is it a valid call?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f = 2, g = 7, *</a:t>
            </a:r>
            <a:r>
              <a:rPr lang="en-US" altLang="en-US" sz="2800" b="1" dirty="0" err="1">
                <a:latin typeface="+mn-lt"/>
              </a:rPr>
              <a:t>ptr_f</a:t>
            </a:r>
            <a:r>
              <a:rPr lang="en-US" altLang="en-US" sz="2800" b="1" dirty="0">
                <a:latin typeface="+mn-lt"/>
              </a:rPr>
              <a:t> = &amp;f, *</a:t>
            </a:r>
            <a:r>
              <a:rPr lang="en-US" altLang="en-US" sz="2800" b="1" dirty="0" err="1">
                <a:latin typeface="+mn-lt"/>
              </a:rPr>
              <a:t>ptr_g</a:t>
            </a:r>
            <a:r>
              <a:rPr lang="en-US" altLang="en-US" sz="2800" b="1" dirty="0">
                <a:latin typeface="+mn-lt"/>
              </a:rPr>
              <a:t> = &amp;g;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	switch_it(&amp;</a:t>
            </a:r>
            <a:r>
              <a:rPr lang="en-US" altLang="en-US" sz="2800" b="1" dirty="0" err="1">
                <a:latin typeface="+mn-lt"/>
              </a:rPr>
              <a:t>ptr_f</a:t>
            </a:r>
            <a:r>
              <a:rPr lang="en-US" altLang="en-US" sz="2800" b="1" dirty="0">
                <a:latin typeface="+mn-lt"/>
              </a:rPr>
              <a:t>, &amp;</a:t>
            </a:r>
            <a:r>
              <a:rPr lang="en-US" altLang="en-US" sz="2800" b="1" dirty="0" err="1">
                <a:latin typeface="+mn-lt"/>
              </a:rPr>
              <a:t>ptr_g</a:t>
            </a:r>
            <a:r>
              <a:rPr lang="en-US" altLang="en-US" sz="2800" b="1" dirty="0">
                <a:latin typeface="+mn-lt"/>
              </a:rPr>
              <a:t>);</a:t>
            </a: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u="sng" dirty="0">
                <a:latin typeface="+mn-lt"/>
              </a:rPr>
              <a:t>No good</a:t>
            </a:r>
            <a:r>
              <a:rPr lang="en-US" altLang="en-US" sz="2800" dirty="0">
                <a:latin typeface="+mn-lt"/>
              </a:rPr>
              <a:t>!  Passing the addresses of the </a:t>
            </a:r>
            <a:r>
              <a:rPr lang="en-US" altLang="en-US" sz="2800" i="1" dirty="0">
                <a:latin typeface="+mn-lt"/>
              </a:rPr>
              <a:t>pointers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                   not the addresses of the </a:t>
            </a:r>
            <a:r>
              <a:rPr lang="en-US" altLang="en-US" sz="2800" i="1" dirty="0">
                <a:latin typeface="+mn-lt"/>
              </a:rPr>
              <a:t>integers</a:t>
            </a:r>
            <a:r>
              <a:rPr lang="en-US" altLang="en-US" sz="2800" dirty="0">
                <a:latin typeface="+mn-lt"/>
              </a:rPr>
              <a:t>.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38041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E2EB0D-2C28-4D92-92F5-15E6C3DFBAD9}" type="slidenum">
              <a:rPr lang="en-US" altLang="en-US" smtClean="0">
                <a:solidFill>
                  <a:srgbClr val="898989"/>
                </a:solidFill>
              </a:rPr>
              <a:pPr/>
              <a:t>69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782605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Function Prototype is:  </a:t>
            </a:r>
            <a:r>
              <a:rPr lang="en-US" altLang="en-US" sz="2800" b="1" dirty="0">
                <a:latin typeface="+mn-lt"/>
              </a:rPr>
              <a:t>void </a:t>
            </a:r>
            <a:r>
              <a:rPr lang="en-US" altLang="en-US" sz="2800" b="1" dirty="0" err="1">
                <a:latin typeface="+mn-lt"/>
              </a:rPr>
              <a:t>switch_it</a:t>
            </a:r>
            <a:r>
              <a:rPr lang="en-US" altLang="en-US" sz="2800" b="1" dirty="0">
                <a:latin typeface="+mn-lt"/>
              </a:rPr>
              <a:t>(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*a, 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*b);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/>
              <a:t>Below is a call to the switch_it function.  </a:t>
            </a:r>
          </a:p>
          <a:p>
            <a:pPr eaLnBrk="1" hangingPunct="1">
              <a:defRPr/>
            </a:pPr>
            <a:r>
              <a:rPr lang="en-US" altLang="en-US" sz="2800" dirty="0"/>
              <a:t>Is it a valid call?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	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f = 2, g = 7, *</a:t>
            </a:r>
            <a:r>
              <a:rPr lang="en-US" altLang="en-US" sz="2800" b="1" dirty="0" err="1">
                <a:latin typeface="+mn-lt"/>
              </a:rPr>
              <a:t>ptr_f</a:t>
            </a:r>
            <a:r>
              <a:rPr lang="en-US" altLang="en-US" sz="2800" b="1" dirty="0">
                <a:latin typeface="+mn-lt"/>
              </a:rPr>
              <a:t> = &amp;f, *</a:t>
            </a:r>
            <a:r>
              <a:rPr lang="en-US" altLang="en-US" sz="2800" b="1" dirty="0" err="1">
                <a:latin typeface="+mn-lt"/>
              </a:rPr>
              <a:t>ptr_g</a:t>
            </a:r>
            <a:r>
              <a:rPr lang="en-US" altLang="en-US" sz="2800" b="1" dirty="0">
                <a:latin typeface="+mn-lt"/>
              </a:rPr>
              <a:t> = &amp;g;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	switch_it(&amp;f, &amp;g);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9E99BF-46B3-4516-9D30-CE4133A940DC}" type="slidenum">
              <a:rPr lang="en-US" altLang="en-US" smtClean="0">
                <a:solidFill>
                  <a:srgbClr val="898989"/>
                </a:solidFill>
              </a:rPr>
              <a:pPr/>
              <a:t>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33400" y="551289"/>
            <a:ext cx="8497519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a = 5, b = 9, *</a:t>
            </a:r>
            <a:r>
              <a:rPr lang="en-US" altLang="en-US" sz="2800" b="1" dirty="0" err="1">
                <a:latin typeface="+mn-lt"/>
              </a:rPr>
              <a:t>ptr</a:t>
            </a:r>
            <a:r>
              <a:rPr lang="en-US" altLang="en-US" sz="2800" b="1" dirty="0">
                <a:latin typeface="+mn-lt"/>
              </a:rPr>
              <a:t> = &amp;a;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ptr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latin typeface="+mn-lt"/>
              </a:rPr>
              <a:t> a      5		b     9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------------------------------------------------------------------------------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b = *</a:t>
            </a:r>
            <a:r>
              <a:rPr lang="en-US" altLang="en-US" sz="2800" b="1" dirty="0" err="1">
                <a:latin typeface="+mn-lt"/>
              </a:rPr>
              <a:t>ptr</a:t>
            </a:r>
            <a:r>
              <a:rPr lang="en-US" altLang="en-US" sz="2800" b="1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ptr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>
                <a:latin typeface="+mn-lt"/>
              </a:rPr>
              <a:t>a      5</a:t>
            </a:r>
            <a:r>
              <a:rPr lang="en-US" altLang="en-US" sz="2800" dirty="0">
                <a:latin typeface="+mn-lt"/>
              </a:rPr>
              <a:t>		</a:t>
            </a:r>
            <a:r>
              <a:rPr lang="en-US" altLang="en-US" sz="2800">
                <a:latin typeface="+mn-lt"/>
              </a:rPr>
              <a:t>b      </a:t>
            </a:r>
            <a:r>
              <a:rPr lang="en-US" altLang="en-US" sz="2800" dirty="0">
                <a:latin typeface="+mn-lt"/>
              </a:rPr>
              <a:t>5 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------------------------------------------------------------------------------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Take the value from the variable that pointer points to,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variable  </a:t>
            </a:r>
            <a:r>
              <a:rPr lang="en-US" altLang="en-US" sz="2800" b="1" dirty="0">
                <a:latin typeface="+mn-lt"/>
              </a:rPr>
              <a:t>a</a:t>
            </a:r>
            <a:r>
              <a:rPr lang="en-US" altLang="en-US" sz="2800" dirty="0">
                <a:latin typeface="+mn-lt"/>
              </a:rPr>
              <a:t> which contains </a:t>
            </a:r>
            <a:r>
              <a:rPr lang="en-US" altLang="en-US" sz="2800" b="1" dirty="0">
                <a:latin typeface="+mn-lt"/>
              </a:rPr>
              <a:t>5,</a:t>
            </a:r>
            <a:r>
              <a:rPr lang="en-US" altLang="en-US" sz="2800" dirty="0">
                <a:latin typeface="+mn-lt"/>
              </a:rPr>
              <a:t> and place it in the variable </a:t>
            </a:r>
            <a:r>
              <a:rPr lang="en-US" altLang="en-US" sz="2800" b="1" dirty="0">
                <a:latin typeface="+mn-lt"/>
              </a:rPr>
              <a:t>b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b = *</a:t>
            </a:r>
            <a:r>
              <a:rPr lang="en-US" altLang="en-US" sz="2800" dirty="0" err="1">
                <a:latin typeface="+mn-lt"/>
              </a:rPr>
              <a:t>ptr</a:t>
            </a:r>
            <a:r>
              <a:rPr lang="en-US" altLang="en-US" sz="28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b = a;                both do same thing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2093913" y="1298575"/>
            <a:ext cx="444500" cy="477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905250" y="1298575"/>
            <a:ext cx="444500" cy="477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2093913" y="3057525"/>
            <a:ext cx="444500" cy="477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3948113" y="3057525"/>
            <a:ext cx="444500" cy="477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E2EB0D-2C28-4D92-92F5-15E6C3DFBAD9}" type="slidenum">
              <a:rPr lang="en-US" altLang="en-US" smtClean="0">
                <a:solidFill>
                  <a:srgbClr val="898989"/>
                </a:solidFill>
              </a:rPr>
              <a:pPr/>
              <a:t>70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7826053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Function Prototype is:  </a:t>
            </a:r>
            <a:r>
              <a:rPr lang="en-US" altLang="en-US" sz="2800" b="1" dirty="0">
                <a:latin typeface="+mn-lt"/>
              </a:rPr>
              <a:t>void </a:t>
            </a:r>
            <a:r>
              <a:rPr lang="en-US" altLang="en-US" sz="2800" b="1" dirty="0" err="1">
                <a:latin typeface="+mn-lt"/>
              </a:rPr>
              <a:t>switch_it</a:t>
            </a:r>
            <a:r>
              <a:rPr lang="en-US" altLang="en-US" sz="2800" b="1" dirty="0">
                <a:latin typeface="+mn-lt"/>
              </a:rPr>
              <a:t>(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*a, 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*b);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/>
              <a:t>Below is a call to the switch_it function.  </a:t>
            </a:r>
          </a:p>
          <a:p>
            <a:pPr eaLnBrk="1" hangingPunct="1">
              <a:defRPr/>
            </a:pPr>
            <a:r>
              <a:rPr lang="en-US" altLang="en-US" sz="2800" dirty="0"/>
              <a:t>Is it a valid call?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	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f = 2, g = 7, *</a:t>
            </a:r>
            <a:r>
              <a:rPr lang="en-US" altLang="en-US" sz="2800" b="1" dirty="0" err="1">
                <a:latin typeface="+mn-lt"/>
              </a:rPr>
              <a:t>ptr_f</a:t>
            </a:r>
            <a:r>
              <a:rPr lang="en-US" altLang="en-US" sz="2800" b="1" dirty="0">
                <a:latin typeface="+mn-lt"/>
              </a:rPr>
              <a:t> = &amp;f, *</a:t>
            </a:r>
            <a:r>
              <a:rPr lang="en-US" altLang="en-US" sz="2800" b="1" dirty="0" err="1">
                <a:latin typeface="+mn-lt"/>
              </a:rPr>
              <a:t>ptr_g</a:t>
            </a:r>
            <a:r>
              <a:rPr lang="en-US" altLang="en-US" sz="2800" b="1" dirty="0">
                <a:latin typeface="+mn-lt"/>
              </a:rPr>
              <a:t> = &amp;g;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	switch_it(&amp;f, &amp;g);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u="sng" dirty="0">
                <a:latin typeface="+mn-lt"/>
              </a:rPr>
              <a:t>OK</a:t>
            </a:r>
            <a:r>
              <a:rPr lang="en-US" altLang="en-US" sz="2800" dirty="0">
                <a:latin typeface="+mn-lt"/>
              </a:rPr>
              <a:t>.  the addresses of  f and g are being passed.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But the pointers are being ignored.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11406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FD6B7D-3188-46A0-BB75-F5C80BFFBE18}" type="slidenum">
              <a:rPr lang="en-US" altLang="en-US" smtClean="0">
                <a:solidFill>
                  <a:srgbClr val="898989"/>
                </a:solidFill>
              </a:rPr>
              <a:pPr/>
              <a:t>71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609600" y="390525"/>
            <a:ext cx="782605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Function Prototype is:  </a:t>
            </a:r>
            <a:r>
              <a:rPr lang="en-US" altLang="en-US" sz="2800" b="1" dirty="0">
                <a:latin typeface="+mn-lt"/>
              </a:rPr>
              <a:t>void </a:t>
            </a:r>
            <a:r>
              <a:rPr lang="en-US" altLang="en-US" sz="2800" b="1" dirty="0" err="1">
                <a:latin typeface="+mn-lt"/>
              </a:rPr>
              <a:t>switch_it</a:t>
            </a:r>
            <a:r>
              <a:rPr lang="en-US" altLang="en-US" sz="2800" b="1" dirty="0">
                <a:latin typeface="+mn-lt"/>
              </a:rPr>
              <a:t>(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*a, 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*b);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/>
              <a:t>Below is a call to the switch_it function.  </a:t>
            </a:r>
          </a:p>
          <a:p>
            <a:pPr eaLnBrk="1" hangingPunct="1">
              <a:defRPr/>
            </a:pPr>
            <a:r>
              <a:rPr lang="en-US" altLang="en-US" sz="2800" dirty="0"/>
              <a:t>Is it a valid call?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f = 2, g = 7, *</a:t>
            </a:r>
            <a:r>
              <a:rPr lang="en-US" altLang="en-US" sz="2800" b="1" dirty="0" err="1">
                <a:latin typeface="+mn-lt"/>
              </a:rPr>
              <a:t>ptr_f</a:t>
            </a:r>
            <a:r>
              <a:rPr lang="en-US" altLang="en-US" sz="2800" b="1" dirty="0">
                <a:latin typeface="+mn-lt"/>
              </a:rPr>
              <a:t> = &amp;f, *</a:t>
            </a:r>
            <a:r>
              <a:rPr lang="en-US" altLang="en-US" sz="2800" b="1" dirty="0" err="1">
                <a:latin typeface="+mn-lt"/>
              </a:rPr>
              <a:t>ptr_g</a:t>
            </a:r>
            <a:r>
              <a:rPr lang="en-US" altLang="en-US" sz="2800" b="1" dirty="0">
                <a:latin typeface="+mn-lt"/>
              </a:rPr>
              <a:t> = &amp;g;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	</a:t>
            </a:r>
            <a:r>
              <a:rPr lang="en-US" altLang="en-US" sz="2800" b="1" dirty="0" err="1">
                <a:latin typeface="+mn-lt"/>
              </a:rPr>
              <a:t>switch_it</a:t>
            </a:r>
            <a:r>
              <a:rPr lang="en-US" altLang="en-US" sz="2800" b="1" dirty="0">
                <a:latin typeface="+mn-lt"/>
              </a:rPr>
              <a:t>(f, g);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FD6B7D-3188-46A0-BB75-F5C80BFFBE18}" type="slidenum">
              <a:rPr lang="en-US" altLang="en-US" smtClean="0">
                <a:solidFill>
                  <a:srgbClr val="898989"/>
                </a:solidFill>
              </a:rPr>
              <a:pPr/>
              <a:t>72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609600" y="390525"/>
            <a:ext cx="7826375" cy="569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Function Prototype is:  </a:t>
            </a:r>
            <a:r>
              <a:rPr lang="en-US" altLang="en-US" sz="2800" b="1" dirty="0">
                <a:latin typeface="+mn-lt"/>
              </a:rPr>
              <a:t>void </a:t>
            </a:r>
            <a:r>
              <a:rPr lang="en-US" altLang="en-US" sz="2800" b="1" dirty="0" err="1">
                <a:latin typeface="+mn-lt"/>
              </a:rPr>
              <a:t>switch_it</a:t>
            </a:r>
            <a:r>
              <a:rPr lang="en-US" altLang="en-US" sz="2800" b="1" dirty="0">
                <a:latin typeface="+mn-lt"/>
              </a:rPr>
              <a:t>(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*a, 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*b);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/>
              <a:t>Below is a call to the switch_it function.  </a:t>
            </a:r>
          </a:p>
          <a:p>
            <a:pPr eaLnBrk="1" hangingPunct="1">
              <a:defRPr/>
            </a:pPr>
            <a:r>
              <a:rPr lang="en-US" altLang="en-US" sz="2800" dirty="0"/>
              <a:t>Is it a valid call?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f = 2, g = 7, *</a:t>
            </a:r>
            <a:r>
              <a:rPr lang="en-US" altLang="en-US" sz="2800" b="1" dirty="0" err="1">
                <a:latin typeface="+mn-lt"/>
              </a:rPr>
              <a:t>ptr_f</a:t>
            </a:r>
            <a:r>
              <a:rPr lang="en-US" altLang="en-US" sz="2800" b="1" dirty="0">
                <a:latin typeface="+mn-lt"/>
              </a:rPr>
              <a:t> = &amp;f, *</a:t>
            </a:r>
            <a:r>
              <a:rPr lang="en-US" altLang="en-US" sz="2800" b="1" dirty="0" err="1">
                <a:latin typeface="+mn-lt"/>
              </a:rPr>
              <a:t>ptr_g</a:t>
            </a:r>
            <a:r>
              <a:rPr lang="en-US" altLang="en-US" sz="2800" b="1" dirty="0">
                <a:latin typeface="+mn-lt"/>
              </a:rPr>
              <a:t> = &amp;g;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	</a:t>
            </a:r>
            <a:r>
              <a:rPr lang="en-US" altLang="en-US" sz="2800" b="1" dirty="0" err="1">
                <a:latin typeface="+mn-lt"/>
              </a:rPr>
              <a:t>switch_it</a:t>
            </a:r>
            <a:r>
              <a:rPr lang="en-US" altLang="en-US" sz="2800" b="1" dirty="0">
                <a:latin typeface="+mn-lt"/>
              </a:rPr>
              <a:t>(f, g);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u="sng" dirty="0">
                <a:latin typeface="+mn-lt"/>
              </a:rPr>
              <a:t>No good</a:t>
            </a:r>
            <a:r>
              <a:rPr lang="en-US" altLang="en-US" sz="2800" dirty="0">
                <a:latin typeface="+mn-lt"/>
              </a:rPr>
              <a:t>.  This passing the </a:t>
            </a:r>
            <a:r>
              <a:rPr lang="en-US" altLang="en-US" sz="2800" i="1" dirty="0">
                <a:latin typeface="+mn-lt"/>
              </a:rPr>
              <a:t>values</a:t>
            </a:r>
            <a:r>
              <a:rPr lang="en-US" altLang="en-US" sz="2800" dirty="0">
                <a:latin typeface="+mn-lt"/>
              </a:rPr>
              <a:t> of  f &amp; g,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              not the </a:t>
            </a:r>
            <a:r>
              <a:rPr lang="en-US" altLang="en-US" sz="2800" i="1" dirty="0">
                <a:latin typeface="+mn-lt"/>
              </a:rPr>
              <a:t>addresses</a:t>
            </a:r>
            <a:r>
              <a:rPr lang="en-US" altLang="en-US" sz="2800" dirty="0">
                <a:latin typeface="+mn-lt"/>
              </a:rPr>
              <a:t> of  f &amp; g.</a:t>
            </a:r>
          </a:p>
        </p:txBody>
      </p:sp>
    </p:spTree>
    <p:extLst>
      <p:ext uri="{BB962C8B-B14F-4D97-AF65-F5344CB8AC3E}">
        <p14:creationId xmlns:p14="http://schemas.microsoft.com/office/powerpoint/2010/main" val="3218862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the </a:t>
            </a:r>
            <a:r>
              <a:rPr lang="en-US" altLang="en-US" sz="6000" b="1" dirty="0"/>
              <a:t>const</a:t>
            </a:r>
            <a:r>
              <a:rPr lang="en-US" altLang="en-US" dirty="0"/>
              <a:t> Qualifier with Pointers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97054-0FEE-4333-85DC-436DF6DA2EBD}" type="slidenum">
              <a:rPr lang="en-US" altLang="en-US" smtClean="0"/>
              <a:pPr>
                <a:defRPr/>
              </a:pPr>
              <a:t>73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28013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the </a:t>
            </a:r>
            <a:r>
              <a:rPr lang="en-US" altLang="en-US" b="1" dirty="0">
                <a:latin typeface="+mn-lt"/>
              </a:rPr>
              <a:t>const</a:t>
            </a:r>
            <a:r>
              <a:rPr lang="en-US" altLang="en-US" dirty="0"/>
              <a:t> Qualifier with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const</a:t>
            </a:r>
            <a:r>
              <a:rPr lang="en-US" dirty="0"/>
              <a:t> – a keyword</a:t>
            </a:r>
          </a:p>
          <a:p>
            <a:pPr eaLnBrk="1" hangingPunct="1"/>
            <a:r>
              <a:rPr lang="en-US" altLang="en-US" b="1" dirty="0"/>
              <a:t>const</a:t>
            </a:r>
            <a:r>
              <a:rPr lang="en-US" altLang="en-US" dirty="0"/>
              <a:t> qualifier</a:t>
            </a:r>
          </a:p>
          <a:p>
            <a:pPr lvl="1" eaLnBrk="1" hangingPunct="1"/>
            <a:r>
              <a:rPr lang="en-US" altLang="en-US" dirty="0"/>
              <a:t>Variable cannot be changed</a:t>
            </a:r>
          </a:p>
          <a:p>
            <a:pPr lvl="1" eaLnBrk="1" hangingPunct="1"/>
            <a:r>
              <a:rPr lang="en-US" altLang="en-US" dirty="0"/>
              <a:t>Use </a:t>
            </a:r>
            <a:r>
              <a:rPr lang="en-US" altLang="en-US" b="1" dirty="0"/>
              <a:t>const</a:t>
            </a:r>
            <a:r>
              <a:rPr lang="en-US" altLang="en-US" dirty="0"/>
              <a:t> if function does not need to change a variable</a:t>
            </a:r>
          </a:p>
          <a:p>
            <a:pPr lvl="1" eaLnBrk="1" hangingPunct="1"/>
            <a:r>
              <a:rPr lang="en-US" altLang="en-US" dirty="0"/>
              <a:t>Attempting to change a </a:t>
            </a:r>
            <a:r>
              <a:rPr lang="en-US" altLang="en-US" b="1" dirty="0"/>
              <a:t>const</a:t>
            </a:r>
            <a:r>
              <a:rPr lang="en-US" altLang="en-US" dirty="0"/>
              <a:t> variable produces an error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CEDD8-1030-4EF4-9295-95F7731C42F9}" type="slidenum">
              <a:rPr lang="en-US" altLang="en-US" smtClean="0"/>
              <a:pPr>
                <a:defRPr/>
              </a:pPr>
              <a:t>74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67947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the </a:t>
            </a:r>
            <a:r>
              <a:rPr lang="en-US" altLang="en-US" b="1" dirty="0"/>
              <a:t>const</a:t>
            </a:r>
            <a:r>
              <a:rPr lang="en-US" altLang="en-US" dirty="0"/>
              <a:t> Qualifier with Pointers. Examples.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800" b="1" dirty="0" err="1"/>
              <a:t>int</a:t>
            </a:r>
            <a:r>
              <a:rPr lang="en-US" altLang="en-US" sz="2800" b="1" dirty="0"/>
              <a:t> *const </a:t>
            </a:r>
            <a:r>
              <a:rPr lang="en-US" altLang="en-US" sz="2800" b="1" dirty="0" err="1"/>
              <a:t>myPtr</a:t>
            </a:r>
            <a:r>
              <a:rPr lang="en-US" altLang="en-US" sz="2800" b="1" dirty="0"/>
              <a:t> = &amp;x;</a:t>
            </a:r>
          </a:p>
          <a:p>
            <a:pPr marL="0" indent="0" eaLnBrk="1" hangingPunct="1">
              <a:buNone/>
            </a:pPr>
            <a:r>
              <a:rPr lang="en-US" altLang="en-US" sz="2800" b="1" i="1" dirty="0"/>
              <a:t>    </a:t>
            </a:r>
            <a:r>
              <a:rPr lang="en-US" altLang="en-US" sz="2800" i="1" dirty="0"/>
              <a:t>Type </a:t>
            </a:r>
            <a:r>
              <a:rPr lang="en-US" altLang="en-US" sz="2800" b="1" i="1" dirty="0" err="1"/>
              <a:t>int</a:t>
            </a:r>
            <a:r>
              <a:rPr lang="en-US" altLang="en-US" sz="2800" b="1" i="1" dirty="0"/>
              <a:t> *const</a:t>
            </a:r>
            <a:r>
              <a:rPr lang="en-US" altLang="en-US" sz="2800" i="1" dirty="0"/>
              <a:t> </a:t>
            </a:r>
            <a:r>
              <a:rPr lang="en-US" altLang="en-US" sz="2800" i="1" dirty="0">
                <a:cs typeface="Times New Roman" panose="02020603050405020304" pitchFamily="18" charset="0"/>
              </a:rPr>
              <a:t>–</a:t>
            </a:r>
            <a:r>
              <a:rPr lang="en-US" altLang="en-US" sz="2800" i="1" dirty="0"/>
              <a:t> constant pointer to an </a:t>
            </a:r>
            <a:r>
              <a:rPr lang="en-US" altLang="en-US" sz="2800" b="1" i="1" dirty="0" err="1"/>
              <a:t>int</a:t>
            </a:r>
            <a:r>
              <a:rPr lang="en-US" altLang="en-US" sz="2800" b="1" i="1" dirty="0"/>
              <a:t>  </a:t>
            </a:r>
          </a:p>
          <a:p>
            <a:pPr marL="0" indent="0" eaLnBrk="1" hangingPunct="1">
              <a:buNone/>
            </a:pPr>
            <a:endParaRPr lang="en-US" altLang="en-US" sz="2800" b="1" i="1" dirty="0"/>
          </a:p>
          <a:p>
            <a:pPr marL="0" indent="0" eaLnBrk="1" hangingPunct="1">
              <a:buNone/>
            </a:pPr>
            <a:r>
              <a:rPr lang="en-US" altLang="en-US" sz="2800" b="1" i="1" dirty="0"/>
              <a:t>ERROR: </a:t>
            </a:r>
          </a:p>
          <a:p>
            <a:pPr marL="0" indent="0">
              <a:buNone/>
            </a:pPr>
            <a:r>
              <a:rPr lang="en-US" altLang="en-US" sz="2800" dirty="0" err="1"/>
              <a:t>int</a:t>
            </a:r>
            <a:r>
              <a:rPr lang="en-US" altLang="en-US" sz="2800" dirty="0"/>
              <a:t> *const </a:t>
            </a:r>
            <a:r>
              <a:rPr lang="en-US" altLang="en-US" sz="2800" dirty="0" err="1"/>
              <a:t>myPtr</a:t>
            </a:r>
            <a:r>
              <a:rPr lang="en-US" altLang="en-US" sz="2800" dirty="0"/>
              <a:t> = &amp;x; </a:t>
            </a:r>
          </a:p>
          <a:p>
            <a:pPr marL="0" indent="0">
              <a:buNone/>
            </a:pPr>
            <a:r>
              <a:rPr lang="en-US" altLang="en-US" sz="2800" dirty="0" err="1"/>
              <a:t>myPtr</a:t>
            </a:r>
            <a:r>
              <a:rPr lang="en-US" altLang="en-US" sz="2800" dirty="0"/>
              <a:t> = &amp;b;</a:t>
            </a:r>
          </a:p>
          <a:p>
            <a:pPr marL="0" indent="0">
              <a:buNone/>
            </a:pPr>
            <a:r>
              <a:rPr lang="en-US" altLang="en-US" sz="2800" dirty="0"/>
              <a:t>	because we are trying to change the address.</a:t>
            </a:r>
          </a:p>
          <a:p>
            <a:pPr marL="0" indent="0">
              <a:buNone/>
            </a:pPr>
            <a:r>
              <a:rPr lang="en-US" altLang="en-US" sz="2800" dirty="0"/>
              <a:t>	The *</a:t>
            </a:r>
            <a:r>
              <a:rPr lang="en-US" altLang="en-US" sz="2800" dirty="0" err="1"/>
              <a:t>const</a:t>
            </a:r>
            <a:r>
              <a:rPr lang="en-US" altLang="en-US" sz="2800" dirty="0"/>
              <a:t> freezes the pointer.</a:t>
            </a:r>
          </a:p>
          <a:p>
            <a:pPr marL="0" indent="0" eaLnBrk="1" hangingPunct="1">
              <a:buNone/>
            </a:pPr>
            <a:endParaRPr lang="en-US" altLang="en-US" sz="2800" b="1" i="1" dirty="0"/>
          </a:p>
          <a:p>
            <a:pPr marL="0" indent="0" eaLnBrk="1" hangingPunct="1">
              <a:buNone/>
            </a:pPr>
            <a:endParaRPr lang="en-US" altLang="en-US" sz="2800" b="1" i="1" dirty="0"/>
          </a:p>
          <a:p>
            <a:pPr marL="342900" lvl="1" indent="0" eaLnBrk="1" hangingPunct="1">
              <a:buNone/>
            </a:pPr>
            <a:endParaRPr lang="en-US" altLang="en-US" b="1" i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CEDD8-1030-4EF4-9295-95F7731C42F9}" type="slidenum">
              <a:rPr lang="en-US" altLang="en-US" smtClean="0"/>
              <a:pPr>
                <a:defRPr/>
              </a:pPr>
              <a:t>75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26121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the </a:t>
            </a:r>
            <a:r>
              <a:rPr lang="en-US" altLang="en-US" b="1" dirty="0"/>
              <a:t>const</a:t>
            </a:r>
            <a:r>
              <a:rPr lang="en-US" altLang="en-US" dirty="0"/>
              <a:t> Qualifier with Pointers. Examples.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49421"/>
            <a:ext cx="7886700" cy="43513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b="1" dirty="0"/>
              <a:t>const </a:t>
            </a:r>
            <a:r>
              <a:rPr lang="en-US" altLang="en-US" sz="2800" b="1" dirty="0" err="1"/>
              <a:t>int</a:t>
            </a:r>
            <a:r>
              <a:rPr lang="en-US" altLang="en-US" sz="2800" b="1" dirty="0"/>
              <a:t> *</a:t>
            </a:r>
            <a:r>
              <a:rPr lang="en-US" altLang="en-US" sz="2800" b="1" dirty="0" err="1"/>
              <a:t>myPtr</a:t>
            </a:r>
            <a:r>
              <a:rPr lang="en-US" altLang="en-US" sz="2800" b="1" dirty="0"/>
              <a:t> = &amp;x;</a:t>
            </a:r>
          </a:p>
          <a:p>
            <a:pPr marL="685800" lvl="2" indent="0" eaLnBrk="1" hangingPunct="1">
              <a:buNone/>
            </a:pPr>
            <a:r>
              <a:rPr lang="en-US" altLang="en-US" sz="2800" dirty="0"/>
              <a:t>Regular pointer to a </a:t>
            </a:r>
            <a:r>
              <a:rPr lang="en-US" altLang="en-US" sz="2800" b="1" dirty="0"/>
              <a:t>const </a:t>
            </a:r>
            <a:r>
              <a:rPr lang="en-US" altLang="en-US" sz="2800" b="1" dirty="0" err="1"/>
              <a:t>int</a:t>
            </a:r>
            <a:endParaRPr lang="en-US" altLang="en-US" sz="2800" b="1" dirty="0"/>
          </a:p>
          <a:p>
            <a:pPr marL="0" indent="0" eaLnBrk="1" hangingPunct="1">
              <a:buNone/>
            </a:pPr>
            <a:endParaRPr lang="en-US" altLang="en-US" sz="2800" b="1" i="1" dirty="0"/>
          </a:p>
          <a:p>
            <a:pPr marL="0" indent="0" eaLnBrk="1" hangingPunct="1">
              <a:buNone/>
            </a:pPr>
            <a:r>
              <a:rPr lang="en-US" altLang="en-US" sz="2800" b="1" i="1" dirty="0"/>
              <a:t>ERROR: </a:t>
            </a:r>
          </a:p>
          <a:p>
            <a:pPr marL="0" indent="0">
              <a:buNone/>
            </a:pPr>
            <a:r>
              <a:rPr lang="en-US" altLang="en-US" sz="2800" dirty="0"/>
              <a:t>const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*</a:t>
            </a:r>
            <a:r>
              <a:rPr lang="en-US" altLang="en-US" sz="2800" dirty="0" err="1"/>
              <a:t>myPtr</a:t>
            </a:r>
            <a:r>
              <a:rPr lang="en-US" altLang="en-US" sz="2800" dirty="0"/>
              <a:t> = &amp;x; </a:t>
            </a:r>
          </a:p>
          <a:p>
            <a:pPr marL="0" indent="0">
              <a:buNone/>
            </a:pPr>
            <a:r>
              <a:rPr lang="en-US" altLang="en-US" sz="2800" dirty="0"/>
              <a:t>*</a:t>
            </a:r>
            <a:r>
              <a:rPr lang="en-US" altLang="en-US" sz="2800" dirty="0" err="1"/>
              <a:t>myPtr</a:t>
            </a:r>
            <a:r>
              <a:rPr lang="en-US" altLang="en-US" sz="2800" dirty="0"/>
              <a:t> = 9;</a:t>
            </a:r>
          </a:p>
          <a:p>
            <a:pPr marL="0" indent="0">
              <a:buNone/>
            </a:pPr>
            <a:r>
              <a:rPr lang="en-US" altLang="en-US" sz="2800" dirty="0"/>
              <a:t>	because we are not allowed to change the value</a:t>
            </a:r>
          </a:p>
          <a:p>
            <a:pPr marL="0" indent="0">
              <a:buNone/>
            </a:pPr>
            <a:r>
              <a:rPr lang="en-US" altLang="en-US" sz="2800" dirty="0"/>
              <a:t>	of x because the position of the * causes the 	value of x to freeze.</a:t>
            </a:r>
          </a:p>
          <a:p>
            <a:pPr marL="0" indent="0" eaLnBrk="1" hangingPunct="1">
              <a:buNone/>
            </a:pPr>
            <a:endParaRPr lang="en-US" altLang="en-US" sz="2800" b="1" i="1" dirty="0"/>
          </a:p>
          <a:p>
            <a:pPr marL="0" indent="0" eaLnBrk="1" hangingPunct="1">
              <a:buNone/>
            </a:pPr>
            <a:endParaRPr lang="en-US" altLang="en-US" sz="2800" b="1" i="1" dirty="0"/>
          </a:p>
          <a:p>
            <a:pPr marL="342900" lvl="1" indent="0" eaLnBrk="1" hangingPunct="1">
              <a:buNone/>
            </a:pPr>
            <a:endParaRPr lang="en-US" altLang="en-US" b="1" i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CEDD8-1030-4EF4-9295-95F7731C42F9}" type="slidenum">
              <a:rPr lang="en-US" altLang="en-US" smtClean="0"/>
              <a:pPr>
                <a:defRPr/>
              </a:pPr>
              <a:t>76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97455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the </a:t>
            </a:r>
            <a:r>
              <a:rPr lang="en-US" altLang="en-US" b="1" dirty="0"/>
              <a:t>const</a:t>
            </a:r>
            <a:r>
              <a:rPr lang="en-US" altLang="en-US" dirty="0"/>
              <a:t> Qualifier with Pointers. Examples.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47850"/>
            <a:ext cx="7886700" cy="43513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b="1" dirty="0"/>
              <a:t>const </a:t>
            </a:r>
            <a:r>
              <a:rPr lang="en-US" altLang="en-US" sz="2800" b="1" dirty="0" err="1"/>
              <a:t>int</a:t>
            </a:r>
            <a:r>
              <a:rPr lang="en-US" altLang="en-US" sz="2800" b="1" dirty="0"/>
              <a:t> *const </a:t>
            </a:r>
            <a:r>
              <a:rPr lang="en-US" altLang="en-US" sz="2800" b="1" dirty="0" err="1"/>
              <a:t>Ptr</a:t>
            </a:r>
            <a:r>
              <a:rPr lang="en-US" altLang="en-US" sz="2800" b="1" dirty="0"/>
              <a:t> = &amp;x;</a:t>
            </a:r>
          </a:p>
          <a:p>
            <a:pPr marL="0" indent="0" eaLnBrk="1" hangingPunct="1">
              <a:buNone/>
            </a:pPr>
            <a:endParaRPr lang="en-US" altLang="en-US" sz="2800" b="1" dirty="0"/>
          </a:p>
          <a:p>
            <a:pPr marL="0" indent="0" eaLnBrk="1" hangingPunct="1">
              <a:buNone/>
            </a:pPr>
            <a:r>
              <a:rPr lang="en-US" altLang="en-US" sz="2800" b="1" dirty="0"/>
              <a:t>const</a:t>
            </a:r>
            <a:r>
              <a:rPr lang="en-US" altLang="en-US" sz="2800" dirty="0"/>
              <a:t> pointer to a </a:t>
            </a:r>
            <a:r>
              <a:rPr lang="en-US" altLang="en-US" sz="2800" b="1" dirty="0" err="1"/>
              <a:t>const</a:t>
            </a:r>
            <a:r>
              <a:rPr lang="en-US" altLang="en-US" sz="2800" b="1" dirty="0"/>
              <a:t> int</a:t>
            </a:r>
          </a:p>
          <a:p>
            <a:pPr marL="0" indent="0" eaLnBrk="1" hangingPunct="1">
              <a:buNone/>
            </a:pPr>
            <a:endParaRPr lang="en-US" altLang="en-US" sz="2800" b="1" dirty="0"/>
          </a:p>
          <a:p>
            <a:pPr marL="0" indent="0" eaLnBrk="1" hangingPunct="1">
              <a:buNone/>
            </a:pPr>
            <a:endParaRPr lang="en-US" altLang="en-US" sz="2800" b="1" dirty="0"/>
          </a:p>
          <a:p>
            <a:pPr marL="0" indent="0" eaLnBrk="1" hangingPunct="1">
              <a:buNone/>
            </a:pPr>
            <a:r>
              <a:rPr lang="en-US" altLang="en-US" sz="2800" b="1" dirty="0"/>
              <a:t>Nothing can be changed.</a:t>
            </a:r>
          </a:p>
          <a:p>
            <a:pPr marL="0" indent="0" eaLnBrk="1" hangingPunct="1">
              <a:buNone/>
            </a:pPr>
            <a:endParaRPr lang="en-US" altLang="en-US" sz="2800" b="1" i="1" dirty="0"/>
          </a:p>
          <a:p>
            <a:pPr marL="0" indent="0" eaLnBrk="1" hangingPunct="1">
              <a:buNone/>
            </a:pPr>
            <a:endParaRPr lang="en-US" altLang="en-US" sz="2800" b="1" i="1" dirty="0"/>
          </a:p>
          <a:p>
            <a:pPr marL="0" indent="0" eaLnBrk="1" hangingPunct="1">
              <a:buNone/>
            </a:pPr>
            <a:endParaRPr lang="en-US" altLang="en-US" sz="2800" b="1" i="1" dirty="0"/>
          </a:p>
          <a:p>
            <a:pPr marL="342900" lvl="1" indent="0" eaLnBrk="1" hangingPunct="1">
              <a:buNone/>
            </a:pPr>
            <a:endParaRPr lang="en-US" altLang="en-US" b="1" i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CEDD8-1030-4EF4-9295-95F7731C42F9}" type="slidenum">
              <a:rPr lang="en-US" altLang="en-US" smtClean="0"/>
              <a:pPr>
                <a:defRPr/>
              </a:pPr>
              <a:t>77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92071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Pointers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97054-0FEE-4333-85DC-436DF6DA2EBD}" type="slidenum">
              <a:rPr lang="en-US" altLang="en-US" smtClean="0"/>
              <a:pPr>
                <a:defRPr/>
              </a:pPr>
              <a:t>78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15167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What are function Pointers?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C does not require that pointers only point to data, it is possible to have pointers to functions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Functions occupy memory locations therefore every function has an address just like each variable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Function pointers are different from regular pointers.  They point to a function as opposed to a value.  Hence, they behave differently.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CEDD8-1030-4EF4-9295-95F7731C42F9}" type="slidenum">
              <a:rPr lang="en-US" altLang="en-US" smtClean="0"/>
              <a:pPr>
                <a:defRPr/>
              </a:pPr>
              <a:t>79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254885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F5A066-91D4-4126-B41E-AF01F9CAFAE8}" type="slidenum">
              <a:rPr lang="en-US" altLang="en-US" smtClean="0">
                <a:solidFill>
                  <a:srgbClr val="898989"/>
                </a:solidFill>
              </a:rPr>
              <a:pPr/>
              <a:t>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050925" y="544513"/>
            <a:ext cx="6950075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 dirty="0" err="1">
                <a:latin typeface="+mn-lt"/>
              </a:rPr>
              <a:t>int</a:t>
            </a:r>
            <a:r>
              <a:rPr lang="en-US" altLang="en-US" sz="2800" b="1" dirty="0">
                <a:latin typeface="+mn-lt"/>
              </a:rPr>
              <a:t> a = 5, b = 9, *</a:t>
            </a:r>
            <a:r>
              <a:rPr lang="en-US" altLang="en-US" sz="2800" b="1" dirty="0" err="1">
                <a:latin typeface="+mn-lt"/>
              </a:rPr>
              <a:t>ptr</a:t>
            </a:r>
            <a:r>
              <a:rPr lang="en-US" altLang="en-US" sz="2800" b="1" dirty="0">
                <a:latin typeface="+mn-lt"/>
              </a:rPr>
              <a:t> = &amp;a;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ptr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latin typeface="+mn-lt"/>
              </a:rPr>
              <a:t> a    5		b    9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-----------------------------------------------------------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*</a:t>
            </a:r>
            <a:r>
              <a:rPr lang="en-US" altLang="en-US" sz="2800" b="1" dirty="0" err="1">
                <a:latin typeface="+mn-lt"/>
              </a:rPr>
              <a:t>ptr</a:t>
            </a:r>
            <a:r>
              <a:rPr lang="en-US" altLang="en-US" sz="2800" b="1" dirty="0">
                <a:latin typeface="+mn-lt"/>
              </a:rPr>
              <a:t> = b;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ptr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latin typeface="+mn-lt"/>
              </a:rPr>
              <a:t> a    9		b    9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------------------------------------------------------------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*</a:t>
            </a:r>
            <a:r>
              <a:rPr lang="en-US" altLang="en-US" sz="2800" dirty="0" err="1">
                <a:latin typeface="+mn-lt"/>
              </a:rPr>
              <a:t>ptr</a:t>
            </a:r>
            <a:r>
              <a:rPr lang="en-US" altLang="en-US" sz="2800" dirty="0">
                <a:latin typeface="+mn-lt"/>
              </a:rPr>
              <a:t> = b; 	    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                  accomplish the same thing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a    = b; 		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2762250" y="130175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5181600" y="130175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2762250" y="3501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5181600" y="349945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0" name="AutoShape 9"/>
          <p:cNvSpPr>
            <a:spLocks/>
          </p:cNvSpPr>
          <p:nvPr/>
        </p:nvSpPr>
        <p:spPr bwMode="auto">
          <a:xfrm>
            <a:off x="2457450" y="4648200"/>
            <a:ext cx="304800" cy="1295400"/>
          </a:xfrm>
          <a:prstGeom prst="rightBrace">
            <a:avLst>
              <a:gd name="adj1" fmla="val 2707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52400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Why do we need function Pointers?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00200"/>
            <a:ext cx="7886700" cy="47244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Useful when alternative functions may be used to perform similar tasks on data (</a:t>
            </a:r>
            <a:r>
              <a:rPr lang="en-US" altLang="en-US" sz="2800" dirty="0" err="1"/>
              <a:t>eg</a:t>
            </a:r>
            <a:r>
              <a:rPr lang="en-US" altLang="en-US" sz="2800" dirty="0"/>
              <a:t>: sorting)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One common use is in passing a function as a parameter in a function call.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Can pass the data and the function to be used to some control function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Greater flexibility and better code reuse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CEDD8-1030-4EF4-9295-95F7731C42F9}" type="slidenum">
              <a:rPr lang="en-US" altLang="en-US" smtClean="0"/>
              <a:pPr>
                <a:defRPr/>
              </a:pPr>
              <a:t>80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6989238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Define a Function Pointer</a:t>
            </a:r>
          </a:p>
        </p:txBody>
      </p:sp>
      <p:sp>
        <p:nvSpPr>
          <p:cNvPr id="6553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800" dirty="0"/>
              <a:t>A function pointer is nothing else than a variable, it must be defined as usual.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	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	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(*</a:t>
            </a:r>
            <a:r>
              <a:rPr lang="en-US" altLang="en-US" sz="2800" dirty="0" err="1"/>
              <a:t>funcPointer</a:t>
            </a:r>
            <a:r>
              <a:rPr lang="en-US" altLang="en-US" sz="2800" dirty="0"/>
              <a:t>) (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, char,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);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	</a:t>
            </a:r>
            <a:r>
              <a:rPr lang="en-US" altLang="en-US" sz="2800" dirty="0" err="1"/>
              <a:t>funcPointer</a:t>
            </a:r>
            <a:r>
              <a:rPr lang="en-US" altLang="en-US" sz="2800" dirty="0"/>
              <a:t> is a pointer to a function.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dirty="0"/>
              <a:t>The extra parentheses around (*</a:t>
            </a:r>
            <a:r>
              <a:rPr lang="en-US" altLang="en-US" sz="2800" dirty="0" err="1"/>
              <a:t>funcPointer</a:t>
            </a:r>
            <a:r>
              <a:rPr lang="en-US" altLang="en-US" sz="2800" dirty="0"/>
              <a:t>) are needed because there are precedence relationships in declarations just as there are in expressions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CEDD8-1030-4EF4-9295-95F7731C42F9}" type="slidenum">
              <a:rPr lang="en-US" altLang="en-US" smtClean="0"/>
              <a:pPr>
                <a:defRPr/>
              </a:pPr>
              <a:t>81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5325521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1815"/>
            <a:ext cx="8637588" cy="1431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Assign an address to a Function Pointer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35752"/>
            <a:ext cx="7886700" cy="494124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 dirty="0"/>
              <a:t> //assign an address to the function pointer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 dirty="0" err="1"/>
              <a:t>int</a:t>
            </a:r>
            <a:r>
              <a:rPr lang="en-US" altLang="en-US" sz="2600" dirty="0"/>
              <a:t> (*</a:t>
            </a:r>
            <a:r>
              <a:rPr lang="en-US" altLang="en-US" sz="2600" dirty="0" err="1"/>
              <a:t>funcPointer</a:t>
            </a:r>
            <a:r>
              <a:rPr lang="en-US" altLang="en-US" sz="2600" dirty="0"/>
              <a:t>) (</a:t>
            </a:r>
            <a:r>
              <a:rPr lang="en-US" altLang="en-US" sz="2600" dirty="0" err="1"/>
              <a:t>int</a:t>
            </a:r>
            <a:r>
              <a:rPr lang="en-US" altLang="en-US" sz="2600" dirty="0"/>
              <a:t>, char, </a:t>
            </a:r>
            <a:r>
              <a:rPr lang="en-US" altLang="en-US" sz="2600" dirty="0" err="1"/>
              <a:t>int</a:t>
            </a:r>
            <a:r>
              <a:rPr lang="en-US" altLang="en-US" sz="2600" dirty="0"/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6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 dirty="0" err="1"/>
              <a:t>int</a:t>
            </a:r>
            <a:r>
              <a:rPr lang="en-US" altLang="en-US" sz="2600" dirty="0"/>
              <a:t> </a:t>
            </a:r>
            <a:r>
              <a:rPr lang="en-US" altLang="en-US" sz="2600" dirty="0" err="1"/>
              <a:t>firstExample</a:t>
            </a:r>
            <a:r>
              <a:rPr lang="en-US" altLang="en-US" sz="2600" dirty="0"/>
              <a:t> ( </a:t>
            </a:r>
            <a:r>
              <a:rPr lang="en-US" altLang="en-US" sz="2600" dirty="0" err="1"/>
              <a:t>int</a:t>
            </a:r>
            <a:r>
              <a:rPr lang="en-US" altLang="en-US" sz="2600" dirty="0"/>
              <a:t> a, char b, </a:t>
            </a:r>
            <a:r>
              <a:rPr lang="en-US" altLang="en-US" sz="2600" dirty="0" err="1"/>
              <a:t>int</a:t>
            </a:r>
            <a:r>
              <a:rPr lang="en-US" altLang="en-US" sz="2600" dirty="0"/>
              <a:t> c) </a:t>
            </a:r>
            <a:r>
              <a:rPr lang="en-US" altLang="en-US" sz="2600" b="1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 dirty="0"/>
              <a:t>    printf(“ Welcome to the first example”);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 dirty="0"/>
              <a:t>    return </a:t>
            </a:r>
            <a:r>
              <a:rPr lang="en-US" altLang="en-US" sz="2600" dirty="0" err="1"/>
              <a:t>a+b+c</a:t>
            </a:r>
            <a:r>
              <a:rPr lang="en-US" altLang="en-US" sz="2600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 dirty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 dirty="0" err="1"/>
              <a:t>funcPointer</a:t>
            </a:r>
            <a:r>
              <a:rPr lang="en-US" altLang="en-US" sz="2600" dirty="0"/>
              <a:t>= </a:t>
            </a:r>
            <a:r>
              <a:rPr lang="en-US" altLang="en-US" sz="2600" dirty="0" err="1"/>
              <a:t>firstExample</a:t>
            </a:r>
            <a:r>
              <a:rPr lang="en-US" altLang="en-US" sz="2600" dirty="0"/>
              <a:t>;      //assignment of address of 						 the function to a pointer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 dirty="0" err="1"/>
              <a:t>funcPointer</a:t>
            </a:r>
            <a:r>
              <a:rPr lang="en-US" altLang="en-US" sz="2600" dirty="0"/>
              <a:t>=&amp;</a:t>
            </a:r>
            <a:r>
              <a:rPr lang="en-US" altLang="en-US" sz="2600" dirty="0" err="1"/>
              <a:t>firstExample</a:t>
            </a:r>
            <a:r>
              <a:rPr lang="en-US" altLang="en-US" sz="2600" dirty="0"/>
              <a:t>;    //alternative using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 dirty="0"/>
              <a:t>                                                     //address operator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CEDD8-1030-4EF4-9295-95F7731C42F9}" type="slidenum">
              <a:rPr lang="en-US" altLang="en-US" smtClean="0"/>
              <a:pPr>
                <a:defRPr/>
              </a:pPr>
              <a:t>82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2762128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2388"/>
            <a:ext cx="8637588" cy="1431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Calling a function using a Function Pointer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800" dirty="0"/>
              <a:t>There are two alternatives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R"/>
              <a:defRPr/>
            </a:pPr>
            <a:r>
              <a:rPr lang="en-US" altLang="en-US" sz="2800" dirty="0"/>
              <a:t>Use the name of the function pointer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R"/>
              <a:defRPr/>
            </a:pPr>
            <a:r>
              <a:rPr lang="en-US" altLang="en-US" sz="2800" dirty="0"/>
              <a:t>Can explicitly dereference it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endParaRPr lang="en-US" altLang="en-US" sz="1800" dirty="0"/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dirty="0" err="1"/>
              <a:t>int</a:t>
            </a:r>
            <a:r>
              <a:rPr lang="en-US" altLang="en-US" sz="2800" dirty="0"/>
              <a:t> (*</a:t>
            </a:r>
            <a:r>
              <a:rPr lang="en-US" altLang="en-US" sz="2800" dirty="0" err="1"/>
              <a:t>funcPointer</a:t>
            </a:r>
            <a:r>
              <a:rPr lang="en-US" altLang="en-US" sz="2800" dirty="0"/>
              <a:t>) (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, char,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);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endParaRPr lang="en-US" altLang="en-US" sz="2800" dirty="0"/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// calling a function using function pointer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 	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answer= </a:t>
            </a:r>
            <a:r>
              <a:rPr lang="en-US" altLang="en-US" sz="2800" dirty="0" err="1"/>
              <a:t>funcPointer</a:t>
            </a:r>
            <a:r>
              <a:rPr lang="en-US" altLang="en-US" sz="2800" dirty="0"/>
              <a:t> (7, ’A’ , 2 );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 	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answer=(* </a:t>
            </a:r>
            <a:r>
              <a:rPr lang="en-US" altLang="en-US" sz="2800" dirty="0" err="1"/>
              <a:t>funcPointer</a:t>
            </a:r>
            <a:r>
              <a:rPr lang="en-US" altLang="en-US" sz="2800" dirty="0"/>
              <a:t>) (7, ’A’ , 2 );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CEDD8-1030-4EF4-9295-95F7731C42F9}" type="slidenum">
              <a:rPr lang="en-US" altLang="en-US" smtClean="0"/>
              <a:pPr>
                <a:defRPr/>
              </a:pPr>
              <a:t>83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5339722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Rectangle 6"/>
          <p:cNvSpPr>
            <a:spLocks noGrp="1" noChangeArrowheads="1"/>
          </p:cNvSpPr>
          <p:nvPr>
            <p:ph type="title"/>
          </p:nvPr>
        </p:nvSpPr>
        <p:spPr>
          <a:xfrm>
            <a:off x="546100" y="-720725"/>
            <a:ext cx="8078788" cy="1657350"/>
          </a:xfrm>
        </p:spPr>
        <p:txBody>
          <a:bodyPr/>
          <a:lstStyle/>
          <a:p>
            <a:pPr eaLnBrk="1" hangingPunct="1">
              <a:defRPr/>
            </a:pPr>
            <a:br>
              <a:rPr lang="en-US" altLang="en-US" dirty="0"/>
            </a:br>
            <a:r>
              <a:rPr lang="en-US" altLang="en-US" sz="3600" dirty="0"/>
              <a:t>Example Trigonometric Functions</a:t>
            </a:r>
            <a:endParaRPr lang="en-US" altLang="en-US" dirty="0"/>
          </a:p>
        </p:txBody>
      </p:sp>
      <p:sp>
        <p:nvSpPr>
          <p:cNvPr id="2867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8064500" cy="6248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// prints tables showing the values of </a:t>
            </a:r>
            <a:r>
              <a:rPr lang="en-US" altLang="en-US" sz="1600" dirty="0" err="1"/>
              <a:t>cos,sin</a:t>
            </a:r>
            <a:r>
              <a:rPr lang="en-US" altLang="en-US" sz="1600" dirty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#include &lt;</a:t>
            </a:r>
            <a:r>
              <a:rPr lang="en-US" altLang="en-US" sz="1600" dirty="0" err="1"/>
              <a:t>math.h</a:t>
            </a:r>
            <a:r>
              <a:rPr lang="en-US" altLang="en-US" sz="1600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#include &lt;</a:t>
            </a:r>
            <a:r>
              <a:rPr lang="en-US" altLang="en-US" sz="1600" dirty="0" err="1"/>
              <a:t>stdio.h</a:t>
            </a:r>
            <a:r>
              <a:rPr lang="en-US" altLang="en-US" sz="1600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#include &lt;</a:t>
            </a:r>
            <a:r>
              <a:rPr lang="en-US" altLang="en-US" sz="1600" dirty="0" err="1"/>
              <a:t>stdlib.h</a:t>
            </a:r>
            <a:r>
              <a:rPr lang="en-US" altLang="en-US" sz="1600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void tabulate(double (*f)(double), double first, double last, double </a:t>
            </a:r>
            <a:r>
              <a:rPr lang="en-US" altLang="en-US" sz="1600" dirty="0" err="1"/>
              <a:t>incr</a:t>
            </a:r>
            <a:r>
              <a:rPr lang="en-US" altLang="en-US" sz="1600" dirty="0"/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err="1"/>
              <a:t>int</a:t>
            </a:r>
            <a:r>
              <a:rPr lang="en-US" altLang="en-US" sz="1600" dirty="0"/>
              <a:t> main(void)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	double final, increment, initial;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	printf (“Enter initial value: “);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	</a:t>
            </a:r>
            <a:r>
              <a:rPr lang="en-US" altLang="en-US" sz="1600" dirty="0" err="1"/>
              <a:t>scanf</a:t>
            </a:r>
            <a:r>
              <a:rPr lang="en-US" altLang="en-US" sz="1600" dirty="0"/>
              <a:t> (“%lf”, &amp;initial);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	printf (“Enter final value: “);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	</a:t>
            </a:r>
            <a:r>
              <a:rPr lang="en-US" altLang="en-US" sz="1600" dirty="0" err="1"/>
              <a:t>scanf</a:t>
            </a:r>
            <a:r>
              <a:rPr lang="en-US" altLang="en-US" sz="1600" dirty="0"/>
              <a:t> (%lf”, &amp;final);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	printf (“Enter increment : “);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	</a:t>
            </a:r>
            <a:r>
              <a:rPr lang="en-US" altLang="en-US" sz="1600" dirty="0" err="1"/>
              <a:t>scanf</a:t>
            </a:r>
            <a:r>
              <a:rPr lang="en-US" altLang="en-US" sz="1600" dirty="0"/>
              <a:t> (%lf”, &amp;increment);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	Printf(“\n    x   cos(x) \n”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	         “  ----------  -----------\n”);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	tabulate(cos, </a:t>
            </a:r>
            <a:r>
              <a:rPr lang="en-US" altLang="en-US" sz="1600" dirty="0" err="1"/>
              <a:t>initial,final,increment</a:t>
            </a:r>
            <a:r>
              <a:rPr lang="en-US" altLang="en-US" sz="1600" dirty="0"/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	Printf(“\n     x    sin (x) \n”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	“  ----------  -----------\n”);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	tabulate(sin, </a:t>
            </a:r>
            <a:r>
              <a:rPr lang="en-US" altLang="en-US" sz="1600" dirty="0" err="1"/>
              <a:t>initial,final,increment</a:t>
            </a:r>
            <a:r>
              <a:rPr lang="en-US" altLang="en-US" sz="1600" dirty="0"/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	return (EXIT_SUCCESS);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4758664" y="3297148"/>
            <a:ext cx="4160883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main</a:t>
            </a:r>
            <a:r>
              <a:rPr lang="en-US" sz="2400" dirty="0"/>
              <a:t> function in little print.</a:t>
            </a:r>
          </a:p>
          <a:p>
            <a:r>
              <a:rPr lang="en-US" sz="2400" dirty="0"/>
              <a:t>Bigger print used in following</a:t>
            </a:r>
          </a:p>
          <a:p>
            <a:r>
              <a:rPr lang="en-US" sz="2400" dirty="0"/>
              <a:t>slides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CEDD8-1030-4EF4-9295-95F7731C42F9}" type="slidenum">
              <a:rPr lang="en-US" altLang="en-US" smtClean="0"/>
              <a:pPr>
                <a:defRPr/>
              </a:pPr>
              <a:t>84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6635660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Rectangle 6"/>
          <p:cNvSpPr>
            <a:spLocks noGrp="1" noChangeArrowheads="1"/>
          </p:cNvSpPr>
          <p:nvPr>
            <p:ph type="title"/>
          </p:nvPr>
        </p:nvSpPr>
        <p:spPr>
          <a:xfrm>
            <a:off x="546100" y="-720725"/>
            <a:ext cx="8078788" cy="1657350"/>
          </a:xfrm>
        </p:spPr>
        <p:txBody>
          <a:bodyPr/>
          <a:lstStyle/>
          <a:p>
            <a:pPr eaLnBrk="1" hangingPunct="1">
              <a:defRPr/>
            </a:pPr>
            <a:br>
              <a:rPr lang="en-US" altLang="en-US" dirty="0"/>
            </a:br>
            <a:r>
              <a:rPr lang="en-US" altLang="en-US" sz="3600" dirty="0"/>
              <a:t>Example Trigonometric Functions (1 of 4)</a:t>
            </a:r>
            <a:endParaRPr lang="en-US" altLang="en-US" dirty="0"/>
          </a:p>
        </p:txBody>
      </p:sp>
      <p:sp>
        <p:nvSpPr>
          <p:cNvPr id="2867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458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// prints tables showing the values of cos, sin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#include &lt;</a:t>
            </a:r>
            <a:r>
              <a:rPr lang="en-US" altLang="en-US" sz="2800" dirty="0" err="1"/>
              <a:t>math.h</a:t>
            </a:r>
            <a:r>
              <a:rPr lang="en-US" altLang="en-US" sz="2800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#include &lt;</a:t>
            </a:r>
            <a:r>
              <a:rPr lang="en-US" altLang="en-US" sz="2800" dirty="0" err="1"/>
              <a:t>stdio.h</a:t>
            </a:r>
            <a:r>
              <a:rPr lang="en-US" altLang="en-US" sz="2800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#include &lt;</a:t>
            </a:r>
            <a:r>
              <a:rPr lang="en-US" altLang="en-US" sz="2800" dirty="0" err="1"/>
              <a:t>stdlib.h</a:t>
            </a:r>
            <a:r>
              <a:rPr lang="en-US" altLang="en-US" sz="2800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void tabulate(double (*f)(double), double first,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double last, double </a:t>
            </a:r>
            <a:r>
              <a:rPr lang="en-US" altLang="en-US" sz="2800" dirty="0" err="1"/>
              <a:t>incr</a:t>
            </a:r>
            <a:r>
              <a:rPr lang="en-US" altLang="en-US" sz="2800"/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 err="1"/>
              <a:t>int</a:t>
            </a:r>
            <a:r>
              <a:rPr lang="en-US" altLang="en-US" sz="2800" dirty="0"/>
              <a:t> main(void)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CEDD8-1030-4EF4-9295-95F7731C42F9}" type="slidenum">
              <a:rPr lang="en-US" altLang="en-US" smtClean="0"/>
              <a:pPr>
                <a:defRPr/>
              </a:pPr>
              <a:t>85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3879926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Rectangle 6"/>
          <p:cNvSpPr>
            <a:spLocks noGrp="1" noChangeArrowheads="1"/>
          </p:cNvSpPr>
          <p:nvPr>
            <p:ph type="title"/>
          </p:nvPr>
        </p:nvSpPr>
        <p:spPr>
          <a:xfrm>
            <a:off x="546100" y="-720725"/>
            <a:ext cx="8078788" cy="1657350"/>
          </a:xfrm>
        </p:spPr>
        <p:txBody>
          <a:bodyPr/>
          <a:lstStyle/>
          <a:p>
            <a:pPr eaLnBrk="1" hangingPunct="1">
              <a:defRPr/>
            </a:pPr>
            <a:br>
              <a:rPr lang="en-US" altLang="en-US" dirty="0"/>
            </a:br>
            <a:r>
              <a:rPr lang="en-US" altLang="en-US" sz="3600" dirty="0"/>
              <a:t>Example Trigonometric Functions (2 of 4)</a:t>
            </a:r>
            <a:endParaRPr lang="en-US" altLang="en-US" dirty="0"/>
          </a:p>
        </p:txBody>
      </p:sp>
      <p:sp>
        <p:nvSpPr>
          <p:cNvPr id="2867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936625"/>
            <a:ext cx="8064500" cy="6248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 err="1"/>
              <a:t>int</a:t>
            </a:r>
            <a:r>
              <a:rPr lang="en-US" altLang="en-US" sz="2800" dirty="0"/>
              <a:t> main(void)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	double final, increment, initial;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         // Enter the data at the keyboard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	printf (“Enter initial value: “);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	</a:t>
            </a:r>
            <a:r>
              <a:rPr lang="en-US" altLang="en-US" sz="2800" dirty="0" err="1"/>
              <a:t>scanf</a:t>
            </a:r>
            <a:r>
              <a:rPr lang="en-US" altLang="en-US" sz="2800" dirty="0"/>
              <a:t> (“%lf”, &amp;initial);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	printf (“Enter final value: “);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	</a:t>
            </a:r>
            <a:r>
              <a:rPr lang="en-US" altLang="en-US" sz="2800" dirty="0" err="1"/>
              <a:t>scanf</a:t>
            </a:r>
            <a:r>
              <a:rPr lang="en-US" altLang="en-US" sz="2800" dirty="0"/>
              <a:t> (%lf”, &amp;final);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	printf (“Enter increment : “);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	</a:t>
            </a:r>
            <a:r>
              <a:rPr lang="en-US" altLang="en-US" sz="2800" dirty="0" err="1"/>
              <a:t>scanf</a:t>
            </a:r>
            <a:r>
              <a:rPr lang="en-US" altLang="en-US" sz="2800" dirty="0"/>
              <a:t> (%lf”, &amp;increment);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CEDD8-1030-4EF4-9295-95F7731C42F9}" type="slidenum">
              <a:rPr lang="en-US" altLang="en-US" smtClean="0"/>
              <a:pPr>
                <a:defRPr/>
              </a:pPr>
              <a:t>86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522338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Rectangle 6"/>
          <p:cNvSpPr>
            <a:spLocks noGrp="1" noChangeArrowheads="1"/>
          </p:cNvSpPr>
          <p:nvPr>
            <p:ph type="title"/>
          </p:nvPr>
        </p:nvSpPr>
        <p:spPr>
          <a:xfrm>
            <a:off x="546100" y="-720725"/>
            <a:ext cx="8078788" cy="1657350"/>
          </a:xfrm>
        </p:spPr>
        <p:txBody>
          <a:bodyPr/>
          <a:lstStyle/>
          <a:p>
            <a:pPr eaLnBrk="1" hangingPunct="1">
              <a:defRPr/>
            </a:pPr>
            <a:br>
              <a:rPr lang="en-US" altLang="en-US" dirty="0"/>
            </a:br>
            <a:r>
              <a:rPr lang="en-US" altLang="en-US" sz="3600" dirty="0"/>
              <a:t>Example Trigonometric Functions (3 of 4)</a:t>
            </a:r>
            <a:endParaRPr lang="en-US" altLang="en-US" dirty="0"/>
          </a:p>
        </p:txBody>
      </p:sp>
      <p:sp>
        <p:nvSpPr>
          <p:cNvPr id="2867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546100" y="1447800"/>
            <a:ext cx="8064500" cy="6248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// Print the headers and call tabulate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	printf(“\n    x   cos(x) \n”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	         “  ----------  -----------\n”);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	tabulate(</a:t>
            </a:r>
            <a:r>
              <a:rPr lang="en-US" altLang="en-US" sz="2800" b="1" dirty="0"/>
              <a:t>cos</a:t>
            </a:r>
            <a:r>
              <a:rPr lang="en-US" altLang="en-US" sz="2800" dirty="0"/>
              <a:t>, initial, final, increment);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	printf(“\n     x    sin (x) \n”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	“  ----------  -----------\n”);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	tabulate(</a:t>
            </a:r>
            <a:r>
              <a:rPr lang="en-US" altLang="en-US" sz="2800" b="1" dirty="0"/>
              <a:t>sin</a:t>
            </a:r>
            <a:r>
              <a:rPr lang="en-US" altLang="en-US" sz="2800" dirty="0"/>
              <a:t>, initial, final, increment);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	return (EXIT_SUCCESS);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CEDD8-1030-4EF4-9295-95F7731C42F9}" type="slidenum">
              <a:rPr lang="en-US" altLang="en-US" smtClean="0"/>
              <a:pPr>
                <a:defRPr/>
              </a:pPr>
              <a:t>87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6063978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140"/>
            <a:ext cx="8078787" cy="82406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3600" dirty="0"/>
              <a:t>Trigonometric Functions (4 of 4)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57838"/>
            <a:ext cx="8064500" cy="5847761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// when passed a pointer f, the function prints a table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// showing the value of 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void </a:t>
            </a:r>
            <a:r>
              <a:rPr lang="en-US" altLang="en-US" sz="2800" b="1" dirty="0"/>
              <a:t>tabulate</a:t>
            </a:r>
            <a:r>
              <a:rPr lang="en-US" altLang="en-US" sz="2800" dirty="0"/>
              <a:t>(double (*f) (double), double first,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double last, double </a:t>
            </a:r>
            <a:r>
              <a:rPr lang="en-US" altLang="en-US" sz="2800" dirty="0" err="1"/>
              <a:t>incr</a:t>
            </a:r>
            <a:r>
              <a:rPr lang="en-US" altLang="en-US" sz="2800" dirty="0"/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</a:t>
            </a:r>
            <a:r>
              <a:rPr lang="en-US" altLang="en-US" sz="2800" dirty="0"/>
              <a:t>   double x;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  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num_intervals</a:t>
            </a:r>
            <a:r>
              <a:rPr lang="en-US" altLang="en-US" sz="2800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   </a:t>
            </a:r>
            <a:r>
              <a:rPr lang="en-US" altLang="en-US" sz="2800" dirty="0" err="1"/>
              <a:t>num_intervals</a:t>
            </a:r>
            <a:r>
              <a:rPr lang="en-US" altLang="en-US" sz="2800" dirty="0"/>
              <a:t> = ceil ( (last -first) /</a:t>
            </a:r>
            <a:r>
              <a:rPr lang="en-US" altLang="en-US" sz="2800" dirty="0" err="1"/>
              <a:t>incr</a:t>
            </a:r>
            <a:r>
              <a:rPr lang="en-US" altLang="en-US" sz="2800" dirty="0"/>
              <a:t> 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   for (</a:t>
            </a:r>
            <a:r>
              <a:rPr lang="en-US" altLang="en-US" sz="2800" dirty="0" err="1"/>
              <a:t>i</a:t>
            </a:r>
            <a:r>
              <a:rPr lang="en-US" altLang="en-US" sz="2800" dirty="0"/>
              <a:t>=0; </a:t>
            </a:r>
            <a:r>
              <a:rPr lang="en-US" altLang="en-US" sz="2800" dirty="0" err="1"/>
              <a:t>i</a:t>
            </a:r>
            <a:r>
              <a:rPr lang="en-US" altLang="en-US" sz="2800" dirty="0"/>
              <a:t>&lt;=</a:t>
            </a:r>
            <a:r>
              <a:rPr lang="en-US" altLang="en-US" sz="2800" dirty="0" err="1"/>
              <a:t>num_intervals</a:t>
            </a:r>
            <a:r>
              <a:rPr lang="en-US" altLang="en-US" sz="2800" dirty="0"/>
              <a:t>; </a:t>
            </a:r>
            <a:r>
              <a:rPr lang="en-US" altLang="en-US" sz="2800" dirty="0" err="1"/>
              <a:t>i</a:t>
            </a:r>
            <a:r>
              <a:rPr lang="en-US" altLang="en-US" sz="2800" dirty="0"/>
              <a:t>++)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	x= first + </a:t>
            </a:r>
            <a:r>
              <a:rPr lang="en-US" altLang="en-US" sz="2800" dirty="0" err="1"/>
              <a:t>i</a:t>
            </a:r>
            <a:r>
              <a:rPr lang="en-US" altLang="en-US" sz="2800" dirty="0"/>
              <a:t> * </a:t>
            </a:r>
            <a:r>
              <a:rPr lang="en-US" altLang="en-US" sz="2800" dirty="0" err="1"/>
              <a:t>incr</a:t>
            </a:r>
            <a:r>
              <a:rPr lang="en-US" altLang="en-US" sz="2800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	printf(“%10.5f %10.5f\n”, x , (*f) (x));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}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CEDD8-1030-4EF4-9295-95F7731C42F9}" type="slidenum">
              <a:rPr lang="en-US" altLang="en-US" smtClean="0"/>
              <a:pPr>
                <a:defRPr/>
              </a:pPr>
              <a:t>88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1786423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  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800" y="76200"/>
            <a:ext cx="4510088" cy="6629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Enter initial value: 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Enter final value: .5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Enter increment: .1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1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     X	               cos(x)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----------            -----------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0.00000	1.00000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0.10000	0.99500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0.20000	0.98007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0.30000	0.95534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0.40000	0.92106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0.50000	0.87758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7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    X	               sin(x)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----------            -----------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0.00000	0.00000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0.10000	0.09983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0.20000	0.19867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0.30000	0.29552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0.40000	0.38942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0.50000	0.47943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9200" y="390885"/>
            <a:ext cx="1584088" cy="1815882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Output </a:t>
            </a:r>
          </a:p>
          <a:p>
            <a:r>
              <a:rPr lang="en-US" sz="2800" dirty="0"/>
              <a:t>of </a:t>
            </a:r>
          </a:p>
          <a:p>
            <a:r>
              <a:rPr lang="en-US" sz="2800" dirty="0"/>
              <a:t>the </a:t>
            </a:r>
          </a:p>
          <a:p>
            <a:r>
              <a:rPr lang="en-US" sz="2800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CEDD8-1030-4EF4-9295-95F7731C42F9}" type="slidenum">
              <a:rPr lang="en-US" altLang="en-US" smtClean="0"/>
              <a:pPr>
                <a:defRPr/>
              </a:pPr>
              <a:t>89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00770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D1CB02-2B72-4CB5-9A15-ED4205809BFF}" type="slidenum">
              <a:rPr lang="en-US" altLang="en-US" smtClean="0">
                <a:solidFill>
                  <a:srgbClr val="898989"/>
                </a:solidFill>
              </a:rPr>
              <a:pPr/>
              <a:t>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85800" y="609600"/>
            <a:ext cx="7725898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ptr</a:t>
            </a:r>
            <a:r>
              <a:rPr lang="en-US" altLang="en-US" sz="2800" dirty="0">
                <a:latin typeface="+mn-lt"/>
              </a:rPr>
              <a:t>  -  points to an address. 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Ex:   </a:t>
            </a:r>
            <a:r>
              <a:rPr lang="en-US" altLang="en-US" sz="2800" b="1" dirty="0">
                <a:latin typeface="+mn-lt"/>
              </a:rPr>
              <a:t>int a, *</a:t>
            </a:r>
            <a:r>
              <a:rPr lang="en-US" altLang="en-US" sz="2800" b="1" dirty="0" err="1">
                <a:latin typeface="+mn-lt"/>
              </a:rPr>
              <a:t>ptr</a:t>
            </a:r>
            <a:r>
              <a:rPr lang="en-US" altLang="en-US" sz="2800" b="1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                    </a:t>
            </a:r>
            <a:r>
              <a:rPr lang="en-US" altLang="en-US" sz="2800" b="1" dirty="0" err="1">
                <a:latin typeface="+mn-lt"/>
              </a:rPr>
              <a:t>ptr</a:t>
            </a:r>
            <a:r>
              <a:rPr lang="en-US" altLang="en-US" sz="2800" b="1" dirty="0">
                <a:latin typeface="+mn-lt"/>
              </a:rPr>
              <a:t> = &amp;a;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*</a:t>
            </a:r>
            <a:r>
              <a:rPr lang="en-US" altLang="en-US" sz="2800" dirty="0" err="1">
                <a:latin typeface="+mn-lt"/>
              </a:rPr>
              <a:t>ptr</a:t>
            </a:r>
            <a:r>
              <a:rPr lang="en-US" altLang="en-US" sz="2800" dirty="0">
                <a:latin typeface="+mn-lt"/>
              </a:rPr>
              <a:t>  -  dereferences the pointer;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        refers to  the </a:t>
            </a:r>
            <a:r>
              <a:rPr lang="en-US" altLang="en-US" sz="2800" b="1" i="1" dirty="0">
                <a:latin typeface="+mn-lt"/>
              </a:rPr>
              <a:t>value</a:t>
            </a:r>
            <a:r>
              <a:rPr lang="en-US" altLang="en-US" sz="2800" dirty="0">
                <a:latin typeface="+mn-lt"/>
              </a:rPr>
              <a:t> in the address that </a:t>
            </a:r>
            <a:r>
              <a:rPr lang="en-US" altLang="en-US" sz="2800" dirty="0" err="1">
                <a:latin typeface="+mn-lt"/>
              </a:rPr>
              <a:t>ptr</a:t>
            </a:r>
            <a:r>
              <a:rPr lang="en-US" altLang="en-US" sz="2800" dirty="0">
                <a:latin typeface="+mn-lt"/>
              </a:rPr>
              <a:t> is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  pointing to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  Ex:   </a:t>
            </a:r>
            <a:r>
              <a:rPr lang="en-US" altLang="en-US" sz="2800" b="1" dirty="0">
                <a:latin typeface="+mn-lt"/>
              </a:rPr>
              <a:t>a   = 5;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                     </a:t>
            </a:r>
            <a:r>
              <a:rPr lang="en-US" altLang="en-US" sz="2800" b="1" dirty="0" err="1">
                <a:latin typeface="+mn-lt"/>
              </a:rPr>
              <a:t>ptr</a:t>
            </a:r>
            <a:r>
              <a:rPr lang="en-US" altLang="en-US" sz="2800" b="1" dirty="0">
                <a:latin typeface="+mn-lt"/>
              </a:rPr>
              <a:t> = &amp;a;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          The value in *</a:t>
            </a:r>
            <a:r>
              <a:rPr lang="en-US" altLang="en-US" sz="2800" dirty="0" err="1">
                <a:latin typeface="+mn-lt"/>
              </a:rPr>
              <a:t>ptr</a:t>
            </a:r>
            <a:r>
              <a:rPr lang="en-US" altLang="en-US" sz="2800" dirty="0">
                <a:latin typeface="+mn-lt"/>
              </a:rPr>
              <a:t> is 5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7402AC-2F9C-455F-9E40-65F7530F5E20}"/>
              </a:ext>
            </a:extLst>
          </p:cNvPr>
          <p:cNvCxnSpPr/>
          <p:nvPr/>
        </p:nvCxnSpPr>
        <p:spPr>
          <a:xfrm>
            <a:off x="838200" y="2438400"/>
            <a:ext cx="7391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Common Use of </a:t>
            </a:r>
            <a:r>
              <a:rPr lang="en-US" dirty="0" err="1"/>
              <a:t>FuncPtr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function (</a:t>
            </a:r>
            <a:r>
              <a:rPr lang="en-US" b="1" dirty="0" err="1"/>
              <a:t>qsort</a:t>
            </a:r>
            <a:r>
              <a:rPr lang="en-US" dirty="0"/>
              <a:t>)where you pass in a pointer to a comparison function that will return the results of the comparison. </a:t>
            </a:r>
          </a:p>
          <a:p>
            <a:pPr lvl="1"/>
            <a:r>
              <a:rPr lang="en-US" dirty="0"/>
              <a:t>Ex:  Which argument was larger.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CEDD8-1030-4EF4-9295-95F7731C42F9}" type="slidenum">
              <a:rPr lang="en-US" altLang="en-US" smtClean="0"/>
              <a:pPr>
                <a:defRPr/>
              </a:pPr>
              <a:t>90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977112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/>
              <a:t>C-8 </a:t>
            </a:r>
            <a:r>
              <a:rPr lang="en-US" altLang="en-US" sz="4400" dirty="0"/>
              <a:t>Pointers</a:t>
            </a:r>
            <a:br>
              <a:rPr lang="en-US" altLang="en-US" sz="4400" dirty="0"/>
            </a:br>
            <a:endParaRPr lang="en-US" altLang="en-US" sz="44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/>
          <a:p>
            <a:r>
              <a:rPr lang="en-US" altLang="en-US" sz="3600" dirty="0"/>
              <a:t> The End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17FFC2-2E28-4864-B8CF-8D6E532043F8}" type="slidenum">
              <a:rPr lang="en-US" altLang="en-US" sz="1400" smtClean="0">
                <a:solidFill>
                  <a:srgbClr val="898989"/>
                </a:solidFill>
              </a:rPr>
              <a:pPr/>
              <a:t>91</a:t>
            </a:fld>
            <a:endParaRPr lang="en-US" alt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3072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10688</TotalTime>
  <Words>6433</Words>
  <Application>Microsoft Office PowerPoint</Application>
  <PresentationFormat>On-screen Show (4:3)</PresentationFormat>
  <Paragraphs>1106</Paragraphs>
  <Slides>91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8" baseType="lpstr">
      <vt:lpstr>Arial</vt:lpstr>
      <vt:lpstr>Calibri</vt:lpstr>
      <vt:lpstr>Calibri Light</vt:lpstr>
      <vt:lpstr>Courier New</vt:lpstr>
      <vt:lpstr>Times New Roman</vt:lpstr>
      <vt:lpstr>Wingdings</vt:lpstr>
      <vt:lpstr>1_Office Theme</vt:lpstr>
      <vt:lpstr>C-8 Pointers </vt:lpstr>
      <vt:lpstr>Why have  pointers?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FILE Pointers</vt:lpstr>
      <vt:lpstr>PowerPoint Presentation</vt:lpstr>
      <vt:lpstr>Pointer Address Arithmetic</vt:lpstr>
      <vt:lpstr>Pointer Address Arithmetic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Pointers and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Pointers and Functions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the const Qualifier with Pointers</vt:lpstr>
      <vt:lpstr>Using the const Qualifier with Pointers</vt:lpstr>
      <vt:lpstr>Using the const Qualifier with Pointers. Examples.</vt:lpstr>
      <vt:lpstr>Using the const Qualifier with Pointers. Examples.</vt:lpstr>
      <vt:lpstr>Using the const Qualifier with Pointers. Examples.</vt:lpstr>
      <vt:lpstr>Function Pointers</vt:lpstr>
      <vt:lpstr>What are function Pointers?</vt:lpstr>
      <vt:lpstr>Why do we need function Pointers?</vt:lpstr>
      <vt:lpstr>Define a Function Pointer</vt:lpstr>
      <vt:lpstr>Assign an address to a Function Pointer</vt:lpstr>
      <vt:lpstr>Calling a function using a Function Pointer</vt:lpstr>
      <vt:lpstr> Example Trigonometric Functions</vt:lpstr>
      <vt:lpstr> Example Trigonometric Functions (1 of 4)</vt:lpstr>
      <vt:lpstr> Example Trigonometric Functions (2 of 4)</vt:lpstr>
      <vt:lpstr> Example Trigonometric Functions (3 of 4)</vt:lpstr>
      <vt:lpstr>Trigonometric Functions (4 of 4)</vt:lpstr>
      <vt:lpstr>   </vt:lpstr>
      <vt:lpstr>Another Common Use of FuncPtr</vt:lpstr>
      <vt:lpstr>C-8 Pointers </vt:lpstr>
    </vt:vector>
  </TitlesOfParts>
  <Company>CSUS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bielr</dc:creator>
  <cp:lastModifiedBy>Biel, Ruthann</cp:lastModifiedBy>
  <cp:revision>190</cp:revision>
  <cp:lastPrinted>2018-09-26T17:08:48Z</cp:lastPrinted>
  <dcterms:created xsi:type="dcterms:W3CDTF">2002-09-13T23:24:18Z</dcterms:created>
  <dcterms:modified xsi:type="dcterms:W3CDTF">2022-03-10T20:45:39Z</dcterms:modified>
</cp:coreProperties>
</file>