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86" r:id="rId4"/>
    <p:sldId id="282" r:id="rId5"/>
    <p:sldId id="289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300" r:id="rId17"/>
    <p:sldId id="287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1" r:id="rId30"/>
    <p:sldId id="281" r:id="rId31"/>
    <p:sldId id="285" r:id="rId32"/>
    <p:sldId id="290" r:id="rId33"/>
    <p:sldId id="295" r:id="rId34"/>
    <p:sldId id="291" r:id="rId35"/>
    <p:sldId id="292" r:id="rId36"/>
    <p:sldId id="296" r:id="rId37"/>
    <p:sldId id="298" r:id="rId38"/>
    <p:sldId id="293" r:id="rId39"/>
    <p:sldId id="297" r:id="rId40"/>
    <p:sldId id="30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>
      <p:cViewPr varScale="1">
        <p:scale>
          <a:sx n="80" d="100"/>
          <a:sy n="80" d="100"/>
        </p:scale>
        <p:origin x="15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42DAE-795F-47B6-86C5-8ECB445F7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813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647A1-9A0F-4DFB-8D45-300AE4D9995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last slide is #47.</a:t>
            </a:r>
          </a:p>
        </p:txBody>
      </p:sp>
    </p:spTree>
    <p:extLst>
      <p:ext uri="{BB962C8B-B14F-4D97-AF65-F5344CB8AC3E}">
        <p14:creationId xmlns:p14="http://schemas.microsoft.com/office/powerpoint/2010/main" val="194461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490F1-4456-40B5-8C61-B1741792411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389744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BDC65-1F3C-4A9B-BD7A-0822EBADE6B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67888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2AFC77-75EA-427E-8739-8B232DF9AFF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of Susie H.</a:t>
            </a:r>
          </a:p>
        </p:txBody>
      </p:sp>
    </p:spTree>
    <p:extLst>
      <p:ext uri="{BB962C8B-B14F-4D97-AF65-F5344CB8AC3E}">
        <p14:creationId xmlns:p14="http://schemas.microsoft.com/office/powerpoint/2010/main" val="406680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9A4470-6DF7-46FF-89F8-AAF8A4F65CC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5F3681-79A3-4EA2-8F9B-1DE2959D4C9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109178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C4416-9648-4571-8068-C731A1C4FC5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892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90D14A-E9EA-464E-9F62-380D3D2468E3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Sometimes I skip this slide by Susie H.</a:t>
            </a:r>
          </a:p>
        </p:txBody>
      </p:sp>
    </p:spTree>
    <p:extLst>
      <p:ext uri="{BB962C8B-B14F-4D97-AF65-F5344CB8AC3E}">
        <p14:creationId xmlns:p14="http://schemas.microsoft.com/office/powerpoint/2010/main" val="38805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647A1-9A0F-4DFB-8D45-300AE4D9995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last slide is #30.</a:t>
            </a:r>
          </a:p>
        </p:txBody>
      </p:sp>
    </p:spTree>
    <p:extLst>
      <p:ext uri="{BB962C8B-B14F-4D97-AF65-F5344CB8AC3E}">
        <p14:creationId xmlns:p14="http://schemas.microsoft.com/office/powerpoint/2010/main" val="10373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72D91CA-180A-42E1-972A-7EA57A4F0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4285F6-8FDC-4573-BB5A-CE20207E6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DCE1D2D-F535-4229-9974-AA8787D29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19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03B53A2-8398-480E-A2F1-D1F3DB2A2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1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4B0ADF1-A9BE-463E-B04D-EFC3142D4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66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713D81D1-2F7F-4FFB-84F7-657DF332FAA3}" type="datetime1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F08D54AA-696D-43A7-8976-CCC802965D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ECFDC3D-1D7A-4ACE-BEC8-4E0DE998D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36A55589-E044-46F2-8861-F02ACB5771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22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F06931D-F7F7-41BA-8495-767D2891D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8B7172C-8838-402A-9EDF-319E4E60D3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83181DD-E883-4698-97C3-E544CF43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7AC42B9-08CC-4AA5-9E17-57AB03AB7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3A4ED678-02E9-49F2-9749-DE02551692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39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5077F12-577E-46E3-AFF3-5A8E8EE02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75ABB1-18C8-4E11-BD56-93C3AD412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C-9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Further information available </a:t>
            </a:r>
          </a:p>
          <a:p>
            <a:r>
              <a:rPr lang="en-US" altLang="en-US" sz="3200" dirty="0"/>
              <a:t>on Canvas </a:t>
            </a:r>
            <a:r>
              <a:rPr lang="en-US" altLang="en-US" sz="3200"/>
              <a:t>under PowerPoint</a:t>
            </a:r>
            <a:endParaRPr lang="en-US" altLang="en-US" sz="3200" dirty="0"/>
          </a:p>
          <a:p>
            <a:r>
              <a:rPr lang="en-US" altLang="en-US" sz="3200" dirty="0">
                <a:latin typeface="Times New Roman" panose="02020603050405020304" pitchFamily="18" charset="0"/>
              </a:rPr>
              <a:t>File = </a:t>
            </a:r>
            <a:r>
              <a:rPr lang="en-US" altLang="en-US" sz="3200" b="1" dirty="0">
                <a:latin typeface="Times New Roman" panose="02020603050405020304" pitchFamily="18" charset="0"/>
              </a:rPr>
              <a:t>structs.docx</a:t>
            </a:r>
            <a:endParaRPr lang="en-US" altLang="en-US" sz="3200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52FAD-D382-45F6-A8C7-9CE27C7CBC92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75977-BAED-4B5B-8EDF-C1B6D3846F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62000" y="165100"/>
            <a:ext cx="7801559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b="1" u="sng" dirty="0">
                <a:latin typeface="+mn-lt"/>
              </a:rPr>
              <a:t>Structures within Structures</a:t>
            </a: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</a:t>
            </a:r>
            <a:r>
              <a:rPr lang="en-US" altLang="en-US" sz="2100" dirty="0" err="1">
                <a:latin typeface="+mn-lt"/>
              </a:rPr>
              <a:t>int</a:t>
            </a:r>
            <a:r>
              <a:rPr lang="en-US" altLang="en-US" sz="21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;	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This sets up the structure </a:t>
            </a:r>
            <a:r>
              <a:rPr lang="en-US" altLang="en-US" sz="2100" b="1" i="1" dirty="0" err="1">
                <a:latin typeface="+mn-lt"/>
              </a:rPr>
              <a:t>date_t</a:t>
            </a:r>
            <a:r>
              <a:rPr lang="en-US" altLang="en-US" sz="2100" b="1" i="1" dirty="0">
                <a:latin typeface="+mn-lt"/>
              </a:rPr>
              <a:t> </a:t>
            </a:r>
            <a:r>
              <a:rPr lang="en-US" altLang="en-US" sz="2100" b="1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char name[40];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 birth;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;	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This sets up the structure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i="1" dirty="0">
                <a:latin typeface="+mn-lt"/>
              </a:rPr>
              <a:t>  </a:t>
            </a:r>
            <a:r>
              <a:rPr lang="en-US" altLang="en-US" sz="2100" i="1" dirty="0">
                <a:latin typeface="+mn-lt"/>
              </a:rPr>
              <a:t>*/ 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 person;   </a:t>
            </a: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dirty="0">
                <a:latin typeface="+mn-lt"/>
              </a:rPr>
              <a:t>Initialize a variable </a:t>
            </a:r>
            <a:r>
              <a:rPr lang="en-US" altLang="en-US" sz="2100" i="1" dirty="0">
                <a:latin typeface="+mn-lt"/>
              </a:rPr>
              <a:t>person</a:t>
            </a:r>
            <a:r>
              <a:rPr lang="en-US" altLang="en-US" sz="2100" dirty="0">
                <a:latin typeface="+mn-lt"/>
              </a:rPr>
              <a:t> of type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i="1" dirty="0">
                <a:latin typeface="+mn-lt"/>
              </a:rPr>
              <a:t> */  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To reference the data items in the structure: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person.name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person.birth.month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person.birth.day</a:t>
            </a: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	</a:t>
            </a:r>
            <a:r>
              <a:rPr lang="en-US" altLang="en-US" sz="2100" dirty="0" err="1">
                <a:latin typeface="+mn-lt"/>
              </a:rPr>
              <a:t>person.birth.year</a:t>
            </a:r>
            <a:endParaRPr lang="en-US" altLang="en-US" sz="21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5B3AD-47FF-433E-BF50-07C27D68336D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29021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Or similarly create a person type</a:t>
            </a:r>
            <a:r>
              <a:rPr lang="en-US" altLang="en-US" sz="2100" dirty="0">
                <a:latin typeface="+mn-lt"/>
              </a:rPr>
              <a:t> */ 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typedef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en-US" sz="2100" dirty="0" err="1">
                <a:latin typeface="+mn-lt"/>
              </a:rPr>
              <a:t>struct</a:t>
            </a:r>
            <a:r>
              <a:rPr lang="en-US" altLang="en-US" sz="2100" dirty="0">
                <a:latin typeface="+mn-lt"/>
              </a:rPr>
              <a:t> {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char name[20];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     </a:t>
            </a:r>
            <a:r>
              <a:rPr lang="en-US" altLang="en-US" sz="2100" dirty="0" err="1">
                <a:latin typeface="+mn-lt"/>
              </a:rPr>
              <a:t>date_t</a:t>
            </a:r>
            <a:r>
              <a:rPr lang="en-US" altLang="en-US" sz="2100" dirty="0">
                <a:latin typeface="+mn-lt"/>
              </a:rPr>
              <a:t> birth;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} </a:t>
            </a: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</a:t>
            </a:r>
            <a:r>
              <a:rPr lang="en-US" altLang="en-US" sz="2100" b="1" i="1" dirty="0">
                <a:latin typeface="+mn-lt"/>
              </a:rPr>
              <a:t>Declare 2 variables of type </a:t>
            </a:r>
            <a:r>
              <a:rPr lang="en-US" altLang="en-US" sz="2100" b="1" i="1" dirty="0" err="1">
                <a:latin typeface="+mn-lt"/>
              </a:rPr>
              <a:t>person_t</a:t>
            </a:r>
            <a:r>
              <a:rPr lang="en-US" altLang="en-US" sz="2100" b="1" dirty="0">
                <a:latin typeface="+mn-lt"/>
              </a:rPr>
              <a:t>   */ </a:t>
            </a:r>
          </a:p>
          <a:p>
            <a:pPr eaLnBrk="1" hangingPunct="1">
              <a:defRPr/>
            </a:pPr>
            <a:endParaRPr lang="en-US" altLang="en-US" sz="2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 err="1">
                <a:latin typeface="+mn-lt"/>
              </a:rPr>
              <a:t>person_t</a:t>
            </a:r>
            <a:r>
              <a:rPr lang="en-US" altLang="en-US" sz="2100" dirty="0">
                <a:latin typeface="+mn-lt"/>
              </a:rPr>
              <a:t>  pers1, pers2;	</a:t>
            </a: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b="1" dirty="0">
                <a:latin typeface="+mn-lt"/>
              </a:rPr>
              <a:t>/* To reference the data items </a:t>
            </a:r>
            <a:r>
              <a:rPr lang="en-US" altLang="en-US" sz="2100" b="1" i="1" dirty="0">
                <a:latin typeface="+mn-lt"/>
              </a:rPr>
              <a:t>pers1</a:t>
            </a:r>
            <a:r>
              <a:rPr lang="en-US" altLang="en-US" sz="2100" b="1" dirty="0">
                <a:latin typeface="+mn-lt"/>
              </a:rPr>
              <a:t> &amp; </a:t>
            </a:r>
            <a:r>
              <a:rPr lang="en-US" altLang="en-US" sz="2100" b="1" i="1" dirty="0">
                <a:latin typeface="+mn-lt"/>
              </a:rPr>
              <a:t>pers2</a:t>
            </a:r>
            <a:r>
              <a:rPr lang="en-US" altLang="en-US" sz="2100" b="1" dirty="0">
                <a:latin typeface="+mn-lt"/>
              </a:rPr>
              <a:t> of type </a:t>
            </a:r>
            <a:r>
              <a:rPr lang="en-US" altLang="en-US" sz="2100" b="1" dirty="0" err="1">
                <a:latin typeface="+mn-lt"/>
              </a:rPr>
              <a:t>person_t</a:t>
            </a:r>
            <a:r>
              <a:rPr lang="en-US" altLang="en-US" sz="2100" b="1" dirty="0">
                <a:latin typeface="+mn-lt"/>
              </a:rPr>
              <a:t> */ </a:t>
            </a:r>
          </a:p>
          <a:p>
            <a:pPr eaLnBrk="1" hangingPunct="1">
              <a:defRPr/>
            </a:pPr>
            <a:endParaRPr lang="en-US" altLang="en-US" sz="21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pers1.name 			pers2.name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pers1.birth.month 		pers2.birth.month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pers1.birth.day			pers2.birth.day</a:t>
            </a:r>
          </a:p>
          <a:p>
            <a:pPr eaLnBrk="1" hangingPunct="1">
              <a:defRPr/>
            </a:pPr>
            <a:r>
              <a:rPr lang="en-US" altLang="en-US" sz="2100" dirty="0">
                <a:latin typeface="+mn-lt"/>
              </a:rPr>
              <a:t>pers1.birth.year			pers2.birth.year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C1EBC9-D2F6-47BD-BDAE-D00BB02FB50B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62000" y="350838"/>
            <a:ext cx="8047038" cy="58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u="sng" dirty="0">
                <a:latin typeface="+mn-lt"/>
              </a:rPr>
              <a:t>Arrays of Structures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Declaring an array of structures is the same as declaring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an array of any other type of variable.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idnum</a:t>
            </a:r>
            <a:r>
              <a:rPr lang="en-US" altLang="en-US" sz="2400" dirty="0">
                <a:latin typeface="+mn-lt"/>
              </a:rPr>
              <a:t>;		/* employee id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char </a:t>
            </a:r>
            <a:r>
              <a:rPr lang="en-US" altLang="en-US" sz="2400">
                <a:latin typeface="+mn-lt"/>
              </a:rPr>
              <a:t>name[40</a:t>
            </a:r>
            <a:r>
              <a:rPr lang="en-US" altLang="en-US" sz="2400" dirty="0">
                <a:latin typeface="+mn-lt"/>
              </a:rPr>
              <a:t>];	/* employee name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float rate;		/* employee pay rate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;		/* structure for one employee */ 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Define an array of 10 employees of type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  employee[10];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          counter;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double       average;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D49B0A-8AE4-4B46-8C54-F386BAF953E5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743743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A program using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&amp; 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MAXNAME 30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NUMRECS 5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	/* a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long id;			/* employee id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name[MAXNAME];	/* employee name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double rate;			/* employee pay rate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46E952-5CE3-4155-BC0E-558CB405DC1B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914400" y="328613"/>
            <a:ext cx="703487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j;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dirty="0" err="1">
                <a:latin typeface="+mn-lt"/>
              </a:rPr>
              <a:t>pay_rec_t</a:t>
            </a:r>
            <a:r>
              <a:rPr lang="en-US" altLang="en-US" sz="2400" dirty="0">
                <a:latin typeface="+mn-lt"/>
              </a:rPr>
              <a:t> employee[NUMRECS] =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32479, “Abrams, B.”, 12.00},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33623, “Bohm, P.”, 12.00},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34145, “Donaldson, S.”, 14.00},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		{ 35987, “Ernst, T”, 12.00 },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{ 36203, “Gooding, K.”, 14.00}};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for (j = 0; j &lt; NUMRECS;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printf(“%li %s  %5.2f \n”, employee[j].id,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	         employee[j].name, employee[j].rate);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F1C4D1-1A8F-4FB2-ACE7-B30F148EBEAD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431881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output would be: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32479  Abrams, B.   12.00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33623  Bohm, P.   12.00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34145  Donaldson, S.   14.00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35987  Ernst, T.   12.00 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36203  Gooding, K.   14.00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z="4800" u="sng"/>
              <a:t>Structures and Functions</a:t>
            </a:r>
            <a:br>
              <a:rPr lang="en-US" altLang="en-US" sz="4800" u="sng"/>
            </a:b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EDC192-B1B3-4243-A86B-A134EDB1AF06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F5DC5-2032-4238-88B6-801B59CEA80B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19188" y="228600"/>
            <a:ext cx="7396162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Structures and Functions</a:t>
            </a:r>
          </a:p>
          <a:p>
            <a:pPr eaLnBrk="1" hangingPunct="1">
              <a:defRPr/>
            </a:pPr>
            <a:endParaRPr lang="en-US" altLang="en-US" sz="24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hour, minute, second;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 - - - - - - - - - - - - - - - - - - - - - - - - - - - - - - - - - - - - - - -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function prototype: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new_time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 - - - - - - - - - - - - - - - - - - - - - - - - - - - - - - - - - - - - - - -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(example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220742-92E0-4D40-A5EA-832E20873A6D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65187" y="290512"/>
            <a:ext cx="741362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First, an example: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Suppose the </a:t>
            </a:r>
            <a:r>
              <a:rPr lang="en-US" altLang="en-US" sz="2000" b="1" dirty="0">
                <a:latin typeface="+mn-lt"/>
              </a:rPr>
              <a:t>current</a:t>
            </a:r>
            <a:r>
              <a:rPr lang="en-US" altLang="en-US" sz="2000" dirty="0">
                <a:latin typeface="+mn-lt"/>
              </a:rPr>
              <a:t> time is 21:58:32 and </a:t>
            </a:r>
            <a:r>
              <a:rPr lang="en-US" altLang="en-US" sz="2000" b="1" dirty="0">
                <a:latin typeface="+mn-lt"/>
              </a:rPr>
              <a:t>elapsed</a:t>
            </a:r>
            <a:r>
              <a:rPr lang="en-US" altLang="en-US" sz="2000" dirty="0">
                <a:latin typeface="+mn-lt"/>
              </a:rPr>
              <a:t> time is 97 seconds.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What is the sum of the two times?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Call the function from </a:t>
            </a:r>
            <a:r>
              <a:rPr lang="en-US" altLang="en-US" sz="2000" b="1" dirty="0">
                <a:latin typeface="+mn-lt"/>
              </a:rPr>
              <a:t>main,</a:t>
            </a:r>
            <a:r>
              <a:rPr lang="en-US" altLang="en-US" sz="2000" dirty="0">
                <a:latin typeface="+mn-lt"/>
              </a:rPr>
              <a:t> which has the following declarations: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 = {21, 58, 32};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secs = 97;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Similarly could assign values as follows: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secs;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time_now.hour</a:t>
            </a:r>
            <a:r>
              <a:rPr lang="en-US" altLang="en-US" sz="2000" dirty="0">
                <a:latin typeface="+mn-lt"/>
              </a:rPr>
              <a:t> = 21;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time_now.minute</a:t>
            </a:r>
            <a:r>
              <a:rPr lang="en-US" altLang="en-US" sz="2000" dirty="0">
                <a:latin typeface="+mn-lt"/>
              </a:rPr>
              <a:t> = 58;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time_now.second</a:t>
            </a:r>
            <a:r>
              <a:rPr lang="en-US" altLang="en-US" sz="2000" dirty="0">
                <a:latin typeface="+mn-lt"/>
              </a:rPr>
              <a:t> = 32;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secs = 97;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new_time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time_now</a:t>
            </a:r>
            <a:r>
              <a:rPr lang="en-US" altLang="en-US" sz="2000" dirty="0">
                <a:latin typeface="+mn-lt"/>
              </a:rPr>
              <a:t>, secs);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i="1" dirty="0" err="1">
                <a:latin typeface="+mn-lt"/>
              </a:rPr>
              <a:t>new_time</a:t>
            </a:r>
            <a:r>
              <a:rPr lang="en-US" altLang="en-US" sz="2000" b="1" i="1" dirty="0">
                <a:latin typeface="+mn-lt"/>
              </a:rPr>
              <a:t> would return a value of 22:00:09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96DA1-D53C-4922-8493-F5C6EC386FB8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807900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/*Here is the </a:t>
            </a:r>
            <a:r>
              <a:rPr lang="en-US" altLang="en-US" sz="2400" b="1" dirty="0">
                <a:latin typeface="+mn-lt"/>
              </a:rPr>
              <a:t>function code</a:t>
            </a:r>
            <a:r>
              <a:rPr lang="en-US" altLang="en-US" sz="2400" dirty="0">
                <a:latin typeface="+mn-lt"/>
              </a:rPr>
              <a:t> that would work as in the previous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example. */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b="1" dirty="0" err="1">
                <a:latin typeface="+mn-lt"/>
              </a:rPr>
              <a:t>new_time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time_t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              = </a:t>
            </a:r>
            <a:r>
              <a:rPr lang="en-US" altLang="en-US" sz="2400" dirty="0" err="1">
                <a:latin typeface="+mn-lt"/>
              </a:rPr>
              <a:t>time_of_day.sec</a:t>
            </a:r>
            <a:r>
              <a:rPr lang="en-US" altLang="en-US" sz="2400" dirty="0">
                <a:latin typeface="+mn-lt"/>
              </a:rPr>
              <a:t> + </a:t>
            </a:r>
            <a:r>
              <a:rPr lang="en-US" altLang="en-US" sz="2400" dirty="0" err="1">
                <a:latin typeface="+mn-lt"/>
              </a:rPr>
              <a:t>elapsed_secs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time_of_day.sec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% 60;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              = </a:t>
            </a:r>
            <a:r>
              <a:rPr lang="en-US" altLang="en-US" sz="2400" dirty="0" err="1">
                <a:latin typeface="+mn-lt"/>
              </a:rPr>
              <a:t>time_of_day.min</a:t>
            </a:r>
            <a:r>
              <a:rPr lang="en-US" altLang="en-US" sz="2400" dirty="0">
                <a:latin typeface="+mn-lt"/>
              </a:rPr>
              <a:t> + </a:t>
            </a:r>
            <a:r>
              <a:rPr lang="en-US" altLang="en-US" sz="2400" dirty="0" err="1">
                <a:latin typeface="+mn-lt"/>
              </a:rPr>
              <a:t>new_sec</a:t>
            </a:r>
            <a:r>
              <a:rPr lang="en-US" altLang="en-US" sz="2400" dirty="0">
                <a:latin typeface="+mn-lt"/>
              </a:rPr>
              <a:t> / 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time_of_day.min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% 60;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>
                <a:latin typeface="+mn-lt"/>
              </a:rPr>
              <a:t>               </a:t>
            </a:r>
            <a:r>
              <a:rPr lang="en-US" altLang="en-US" sz="2400" dirty="0">
                <a:latin typeface="+mn-lt"/>
              </a:rPr>
              <a:t>= time_of_day.hr + </a:t>
            </a:r>
            <a:r>
              <a:rPr lang="en-US" altLang="en-US" sz="2400" dirty="0" err="1">
                <a:latin typeface="+mn-lt"/>
              </a:rPr>
              <a:t>new_min</a:t>
            </a:r>
            <a:r>
              <a:rPr lang="en-US" altLang="en-US" sz="2400" dirty="0">
                <a:latin typeface="+mn-lt"/>
              </a:rPr>
              <a:t> / 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time_of_day.hr = </a:t>
            </a:r>
            <a:r>
              <a:rPr lang="en-US" altLang="en-US" sz="2400" dirty="0" err="1">
                <a:latin typeface="+mn-lt"/>
              </a:rPr>
              <a:t>new_hr</a:t>
            </a:r>
            <a:r>
              <a:rPr lang="en-US" altLang="en-US" sz="2400" dirty="0">
                <a:latin typeface="+mn-lt"/>
              </a:rPr>
              <a:t> % 24;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return(</a:t>
            </a:r>
            <a:r>
              <a:rPr lang="en-US" altLang="en-US" sz="2400" dirty="0" err="1">
                <a:latin typeface="+mn-lt"/>
              </a:rPr>
              <a:t>time_of_day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E47BCC-DCE9-44C7-9BE3-726ABEFF5C60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765017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dirty="0">
                <a:latin typeface="+mn-lt"/>
              </a:rPr>
              <a:t>Vocabulary</a:t>
            </a: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Record</a:t>
            </a:r>
            <a:r>
              <a:rPr lang="en-US" altLang="en-US" sz="2800" dirty="0">
                <a:latin typeface="+mn-lt"/>
              </a:rPr>
              <a:t>:  data </a:t>
            </a:r>
            <a:r>
              <a:rPr lang="en-US" altLang="en-US" sz="2800" i="1" dirty="0">
                <a:latin typeface="+mn-lt"/>
              </a:rPr>
              <a:t>structure</a:t>
            </a:r>
            <a:r>
              <a:rPr lang="en-US" altLang="en-US" sz="2800" dirty="0">
                <a:latin typeface="+mn-lt"/>
              </a:rPr>
              <a:t> that stores different types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of data under a single variable name.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In C, we use the keyword </a:t>
            </a:r>
            <a:r>
              <a:rPr lang="en-US" altLang="en-US" sz="2800" b="1" i="1" dirty="0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to define records.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They can contain </a:t>
            </a:r>
            <a:r>
              <a:rPr lang="en-US" altLang="en-US" sz="2800" i="1" dirty="0">
                <a:latin typeface="+mn-lt"/>
              </a:rPr>
              <a:t>components</a:t>
            </a:r>
            <a:r>
              <a:rPr lang="en-US" altLang="en-US" sz="2800" dirty="0">
                <a:latin typeface="+mn-lt"/>
              </a:rPr>
              <a:t> (also called </a:t>
            </a:r>
            <a:r>
              <a:rPr lang="en-US" altLang="en-US" sz="2800" i="1" dirty="0">
                <a:latin typeface="+mn-lt"/>
              </a:rPr>
              <a:t>members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or</a:t>
            </a:r>
            <a:r>
              <a:rPr lang="en-US" altLang="en-US" sz="2800" i="1" dirty="0">
                <a:latin typeface="+mn-lt"/>
              </a:rPr>
              <a:t> fields) </a:t>
            </a:r>
            <a:r>
              <a:rPr lang="en-US" altLang="en-US" sz="2800" dirty="0">
                <a:latin typeface="+mn-lt"/>
              </a:rPr>
              <a:t>that can have different types.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69D3D-B238-4A0E-B237-178AFDFA7E2B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62000" y="0"/>
            <a:ext cx="7813675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Structures as Function Arguments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Individual structure members may be passed to a function in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same manner as any scalar (or non-array) variable.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For example, given the structure definition: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dirty="0" err="1">
                <a:latin typeface="+mn-lt"/>
              </a:rPr>
              <a:t>emp_t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emp_t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; 	/* declaration of a variable </a:t>
            </a:r>
            <a:r>
              <a:rPr lang="en-US" altLang="en-US" sz="2400" b="1" i="1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the statement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display(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passes</a:t>
            </a:r>
            <a:r>
              <a:rPr lang="en-US" altLang="en-US" sz="2400" dirty="0">
                <a:latin typeface="+mn-lt"/>
              </a:rPr>
              <a:t> a copy of the structure member 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to a function called </a:t>
            </a:r>
            <a:r>
              <a:rPr lang="en-US" altLang="en-US" sz="2400" b="1" dirty="0">
                <a:latin typeface="+mn-lt"/>
              </a:rPr>
              <a:t>display( 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5544B-EABE-48E6-A1BF-DCA246DE5F20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295400" y="1193800"/>
            <a:ext cx="6656388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Similarly,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calc_pay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emp.pay_rate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emp.hours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passes copies of </a:t>
            </a:r>
            <a:r>
              <a:rPr lang="en-US" altLang="en-US" sz="2800" i="1" dirty="0" err="1">
                <a:latin typeface="+mn-lt"/>
              </a:rPr>
              <a:t>emp.pay_rate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and </a:t>
            </a:r>
            <a:r>
              <a:rPr lang="en-US" altLang="en-US" sz="2800" i="1" dirty="0" err="1">
                <a:latin typeface="+mn-lt"/>
              </a:rPr>
              <a:t>emp.hours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a function to calculate the amount of pay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owed the employee.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E878A-DCAD-4C30-8168-F3FC3A166855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28650" y="1219200"/>
            <a:ext cx="785177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 copy of the complete structure can also be passed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a function: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passes a copy of the entire </a:t>
            </a:r>
            <a:r>
              <a:rPr lang="en-US" altLang="en-US" sz="2800" i="1" dirty="0" err="1">
                <a:latin typeface="+mn-lt"/>
              </a:rPr>
              <a:t>emp</a:t>
            </a:r>
            <a:r>
              <a:rPr lang="en-US" altLang="en-US" sz="2800" i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structure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to the function 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 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CD970-9E31-4AA9-B686-7A9361C07B3B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9886950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another example */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#include &lt;</a:t>
            </a:r>
            <a:r>
              <a:rPr lang="en-US" altLang="en-US" sz="2800" dirty="0" err="1">
                <a:latin typeface="+mn-lt"/>
              </a:rPr>
              <a:t>stdlib.h</a:t>
            </a:r>
            <a:r>
              <a:rPr lang="en-US" altLang="en-US" sz="28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		</a:t>
            </a:r>
            <a:r>
              <a:rPr lang="en-US" altLang="en-US" sz="2400" dirty="0">
                <a:latin typeface="+mn-lt"/>
              </a:rPr>
              <a:t>/* global type definition */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id_num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double </a:t>
            </a:r>
            <a:r>
              <a:rPr lang="en-US" altLang="en-US" sz="2800" dirty="0" err="1">
                <a:latin typeface="+mn-lt"/>
              </a:rPr>
              <a:t>pay_rate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 </a:t>
            </a:r>
            <a:r>
              <a:rPr lang="en-US" altLang="en-US" sz="2800" dirty="0" err="1">
                <a:latin typeface="+mn-lt"/>
              </a:rPr>
              <a:t>employee_t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double </a:t>
            </a:r>
            <a:r>
              <a:rPr lang="en-US" altLang="en-US" sz="2800" dirty="0" err="1">
                <a:latin typeface="+mn-lt"/>
              </a:rPr>
              <a:t>calc_net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employee_t</a:t>
            </a:r>
            <a:r>
              <a:rPr lang="en-US" altLang="en-US" sz="2800" dirty="0">
                <a:latin typeface="+mn-lt"/>
              </a:rPr>
              <a:t> temp);  </a:t>
            </a:r>
            <a:r>
              <a:rPr lang="en-US" altLang="en-US" sz="2400" dirty="0">
                <a:latin typeface="+mn-lt"/>
              </a:rPr>
              <a:t>/* function prototype*/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F3CAC-AC1C-4463-90DF-A613611BFB5C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90600" y="76200"/>
            <a:ext cx="7005638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emp = {6782, 16.00, 40.5};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printf(“The net pay for employee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is $%6.2f \n\n”,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*/------------------------------------------------------------*/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temp)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(</a:t>
            </a:r>
            <a:r>
              <a:rPr lang="en-US" altLang="en-US" sz="2400" dirty="0" err="1">
                <a:latin typeface="+mn-lt"/>
              </a:rPr>
              <a:t>temp.pay_rate</a:t>
            </a:r>
            <a:r>
              <a:rPr lang="en-US" altLang="en-US" sz="2400" dirty="0">
                <a:latin typeface="+mn-lt"/>
              </a:rPr>
              <a:t> * </a:t>
            </a:r>
            <a:r>
              <a:rPr lang="en-US" altLang="en-US" sz="2400" dirty="0" err="1">
                <a:latin typeface="+mn-lt"/>
              </a:rPr>
              <a:t>temp.hours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*/------------------------------------------------------------*/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The output is: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net pay for employee 6782 is $648.00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D4F25-803C-4093-852D-6C2034761325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79425" y="152400"/>
            <a:ext cx="8664551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POINTERS AND STRUCTS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we use </a:t>
            </a:r>
            <a:r>
              <a:rPr lang="en-US" altLang="en-US" sz="2400" i="1" dirty="0">
                <a:latin typeface="+mn-lt"/>
              </a:rPr>
              <a:t>pointers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i="1" dirty="0" err="1">
                <a:latin typeface="+mn-lt"/>
              </a:rPr>
              <a:t>structs</a:t>
            </a:r>
            <a:r>
              <a:rPr lang="en-US" altLang="en-US" sz="2400" dirty="0">
                <a:latin typeface="+mn-lt"/>
              </a:rPr>
              <a:t> together we use: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</a:t>
            </a:r>
            <a:r>
              <a:rPr lang="en-US" altLang="en-US" sz="2400" i="1" dirty="0">
                <a:latin typeface="+mn-lt"/>
              </a:rPr>
              <a:t>address operator</a:t>
            </a:r>
            <a:r>
              <a:rPr lang="en-US" altLang="en-US" sz="2400" dirty="0">
                <a:latin typeface="+mn-lt"/>
              </a:rPr>
              <a:t> (&amp;)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</a:t>
            </a:r>
            <a:r>
              <a:rPr lang="en-US" altLang="en-US" sz="2400" i="1" dirty="0">
                <a:latin typeface="+mn-lt"/>
              </a:rPr>
              <a:t>indirection operator</a:t>
            </a:r>
            <a:r>
              <a:rPr lang="en-US" altLang="en-US" sz="2400" dirty="0">
                <a:latin typeface="+mn-lt"/>
              </a:rPr>
              <a:t> (*)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also add a </a:t>
            </a:r>
            <a:r>
              <a:rPr lang="en-US" altLang="en-US" sz="2400" b="1" dirty="0">
                <a:latin typeface="+mn-lt"/>
              </a:rPr>
              <a:t>new operator</a:t>
            </a:r>
            <a:r>
              <a:rPr lang="en-US" altLang="en-US" sz="2400" dirty="0">
                <a:latin typeface="+mn-lt"/>
              </a:rPr>
              <a:t>, the </a:t>
            </a:r>
            <a:r>
              <a:rPr lang="en-US" altLang="en-US" sz="2400" i="1" u="sng" dirty="0">
                <a:latin typeface="+mn-lt"/>
              </a:rPr>
              <a:t>structure pointer</a:t>
            </a:r>
            <a:r>
              <a:rPr lang="en-US" altLang="en-US" sz="2400" u="sng" dirty="0">
                <a:latin typeface="+mn-lt"/>
              </a:rPr>
              <a:t> </a:t>
            </a:r>
            <a:r>
              <a:rPr lang="en-US" altLang="en-US" sz="2400" i="1" u="sng" dirty="0">
                <a:latin typeface="+mn-lt"/>
              </a:rPr>
              <a:t>operator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(</a:t>
            </a: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-&gt;</a:t>
            </a:r>
            <a:r>
              <a:rPr lang="en-US" altLang="en-US" sz="2400" b="1" dirty="0">
                <a:latin typeface="+mn-lt"/>
              </a:rPr>
              <a:t>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(a minus sign followed by a greater-than sign).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general practice we use this new pointer operator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we are using a pointer to values </a:t>
            </a:r>
            <a:r>
              <a:rPr lang="en-US" altLang="en-US" sz="2400" b="1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 in an array,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place of the dot notation (.) that we have been using to get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into a </a:t>
            </a:r>
            <a:r>
              <a:rPr lang="en-US" altLang="en-US" sz="2400" i="1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structure pointer operator is illustrated in the code that follows.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C6467-7333-45BC-AF9F-64548D7DB7DE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741838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Passing a Structure to a Function as a Pointer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	/*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*e);  /* function prototype*/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CBDCF-D7DE-4DC0-975B-0C32E336D995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005636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emp = {6782, 16.00, 40.5};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(&amp;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printf(“The net pay for employee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is $%6.2f \n\n”,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net_pay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double </a:t>
            </a:r>
            <a:r>
              <a:rPr lang="en-US" altLang="en-US" sz="2400" dirty="0" err="1">
                <a:latin typeface="+mn-lt"/>
              </a:rPr>
              <a:t>calc_net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*e)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(e-&gt;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 * e-&gt;hours);       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The output is: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net pay for employee 6782 is $648.00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9B44FC-B83B-451D-A07E-04D60E5F5976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209675" y="762000"/>
            <a:ext cx="629743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u="sng" dirty="0" err="1">
                <a:latin typeface="+mn-lt"/>
              </a:rPr>
              <a:t>Struct</a:t>
            </a:r>
            <a:r>
              <a:rPr lang="en-US" altLang="en-US" sz="2400" u="sng" dirty="0">
                <a:latin typeface="+mn-lt"/>
              </a:rPr>
              <a:t> Return Types for Functions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		/* global type definition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id_num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</a:t>
            </a:r>
            <a:r>
              <a:rPr lang="en-US" altLang="en-US" sz="2400" dirty="0" err="1">
                <a:latin typeface="+mn-lt"/>
              </a:rPr>
              <a:t>pay_rate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double hours;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/>
              <a:t> </a:t>
            </a:r>
            <a:r>
              <a:rPr lang="en-US" altLang="en-US" sz="2400" dirty="0" err="1"/>
              <a:t>employee_t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get_vals</a:t>
            </a:r>
            <a:r>
              <a:rPr lang="en-US" altLang="en-US" sz="2400" dirty="0"/>
              <a:t>(void);   /* function */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// More on next slide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FD6D9-14E1-4F8C-9989-CDA03B30EEC2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60907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emp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emp = </a:t>
            </a:r>
            <a:r>
              <a:rPr lang="en-US" altLang="en-US" sz="2400" dirty="0" err="1">
                <a:latin typeface="+mn-lt"/>
              </a:rPr>
              <a:t>get_vals</a:t>
            </a:r>
            <a:r>
              <a:rPr lang="en-US" altLang="en-US" sz="24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id number is 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emp.id_num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pay rate is $%6.2f 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emp.pay_rate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printf(“The employee hours are %4.1f \n”,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emp.hours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FF9AF-56BA-402F-9C91-136FD3649D1B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0" y="436563"/>
            <a:ext cx="80168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Record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Buzz word.  A </a:t>
            </a:r>
            <a:r>
              <a:rPr lang="en-US" altLang="en-US" sz="2800" i="1" u="sng" dirty="0">
                <a:latin typeface="+mn-lt"/>
              </a:rPr>
              <a:t>record</a:t>
            </a:r>
            <a:r>
              <a:rPr lang="en-US" altLang="en-US" sz="2800" dirty="0">
                <a:latin typeface="+mn-lt"/>
              </a:rPr>
              <a:t> is one line in a data base.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 of a Parts Warehouse: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any given Part, there might be information stored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about it in a </a:t>
            </a:r>
            <a:r>
              <a:rPr lang="en-US" altLang="en-US" sz="2800" b="1" dirty="0"/>
              <a:t>record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part number.  		Numeric or Character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its cost			Numeric - double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amount in stock		Numeric - integer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location in warehouse	Character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name of supplier 		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B50A1-24A7-4D2E-A361-5B5496D6193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1752600" y="609600"/>
            <a:ext cx="6354763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function returns an employee structure */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b="1" dirty="0" err="1">
                <a:latin typeface="+mn-lt"/>
              </a:rPr>
              <a:t>get_vals</a:t>
            </a:r>
            <a:r>
              <a:rPr lang="en-US" altLang="en-US" sz="2400" dirty="0">
                <a:latin typeface="+mn-lt"/>
              </a:rPr>
              <a:t> (void)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employee_t</a:t>
            </a:r>
            <a:r>
              <a:rPr lang="en-US" altLang="en-US" sz="2400" dirty="0">
                <a:latin typeface="+mn-lt"/>
              </a:rPr>
              <a:t>  one;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one.id_num</a:t>
            </a:r>
            <a:r>
              <a:rPr lang="en-US" altLang="en-US" sz="2400" dirty="0">
                <a:latin typeface="+mn-lt"/>
              </a:rPr>
              <a:t>   = 6789;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one.pay_rate</a:t>
            </a:r>
            <a:r>
              <a:rPr lang="en-US" altLang="en-US" sz="2400" dirty="0">
                <a:latin typeface="+mn-lt"/>
              </a:rPr>
              <a:t> = 16.25;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one.hours</a:t>
            </a:r>
            <a:r>
              <a:rPr lang="en-US" altLang="en-US" sz="2400" dirty="0">
                <a:latin typeface="+mn-lt"/>
              </a:rPr>
              <a:t>      = 40.0;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(one);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b="1" i="1" dirty="0">
                <a:latin typeface="+mn-lt"/>
              </a:rPr>
              <a:t>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id number is 6789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pay rate is $16.25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The employee hours are 40.0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29602-C6B4-4672-9FDF-3DD5E0A5AADF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847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You can read more helpful material in </a:t>
            </a:r>
            <a:r>
              <a:rPr lang="en-US" altLang="en-US" sz="2400" b="1" dirty="0" err="1">
                <a:latin typeface="+mn-lt"/>
              </a:rPr>
              <a:t>structs</a:t>
            </a:r>
            <a:r>
              <a:rPr lang="en-US" altLang="en-US" sz="2400" b="1" dirty="0">
                <a:latin typeface="+mn-lt"/>
              </a:rPr>
              <a:t> Information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which is on Canvas under </a:t>
            </a:r>
            <a:r>
              <a:rPr lang="en-US" altLang="en-US" sz="2400">
                <a:latin typeface="+mn-lt"/>
              </a:rPr>
              <a:t>Power Point. 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File = </a:t>
            </a:r>
            <a:r>
              <a:rPr lang="en-US" altLang="en-US" sz="2400" b="1" dirty="0">
                <a:latin typeface="Times New Roman" panose="02020603050405020304" pitchFamily="18" charset="0"/>
              </a:rPr>
              <a:t>structs.docx</a:t>
            </a: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A1EF0-1437-4E6C-848F-74C491562305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30238" y="609600"/>
            <a:ext cx="854041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Rule of Thumb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comes into a function as an </a:t>
            </a:r>
            <a:r>
              <a:rPr lang="en-US" altLang="en-US" sz="2800" b="1" dirty="0">
                <a:latin typeface="+mn-lt"/>
              </a:rPr>
              <a:t>array</a:t>
            </a:r>
            <a:r>
              <a:rPr lang="en-US" altLang="en-US" sz="28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use the </a:t>
            </a:r>
            <a:r>
              <a:rPr lang="en-US" altLang="en-US" sz="2800" i="1" dirty="0">
                <a:latin typeface="+mn-lt"/>
              </a:rPr>
              <a:t>dot notation </a:t>
            </a:r>
            <a:r>
              <a:rPr lang="en-US" altLang="en-US" sz="2800" b="1" dirty="0">
                <a:latin typeface="+mn-lt"/>
              </a:rPr>
              <a:t>(.)</a:t>
            </a:r>
            <a:r>
              <a:rPr lang="en-US" altLang="en-US" sz="2800" i="1" dirty="0">
                <a:latin typeface="+mn-lt"/>
              </a:rPr>
              <a:t>.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struct</a:t>
            </a:r>
            <a:r>
              <a:rPr lang="en-US" altLang="en-US" sz="2800" dirty="0">
                <a:latin typeface="+mn-lt"/>
              </a:rPr>
              <a:t> comes into a function as a </a:t>
            </a:r>
            <a:r>
              <a:rPr lang="en-US" altLang="en-US" sz="2800" b="1" dirty="0">
                <a:latin typeface="+mn-lt"/>
              </a:rPr>
              <a:t>pointer</a:t>
            </a:r>
            <a:r>
              <a:rPr lang="en-US" altLang="en-US" sz="2800" dirty="0">
                <a:latin typeface="+mn-lt"/>
              </a:rPr>
              <a:t> with an </a:t>
            </a:r>
            <a:r>
              <a:rPr lang="en-US" altLang="en-US" sz="2800" b="1" dirty="0">
                <a:latin typeface="+mn-lt"/>
              </a:rPr>
              <a:t>*</a:t>
            </a:r>
            <a:r>
              <a:rPr lang="en-US" altLang="en-US" sz="2800" dirty="0">
                <a:latin typeface="+mn-lt"/>
              </a:rPr>
              <a:t>,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use the </a:t>
            </a:r>
            <a:r>
              <a:rPr lang="en-US" altLang="en-US" sz="2800" i="1" dirty="0">
                <a:latin typeface="+mn-lt"/>
              </a:rPr>
              <a:t>points-into notation </a:t>
            </a:r>
            <a:r>
              <a:rPr lang="en-US" altLang="en-US" sz="2800" b="1" dirty="0">
                <a:latin typeface="+mn-lt"/>
              </a:rPr>
              <a:t>(-&gt;)</a:t>
            </a:r>
            <a:r>
              <a:rPr lang="en-US" altLang="en-US" sz="2800" i="1" dirty="0">
                <a:latin typeface="+mn-lt"/>
              </a:rPr>
              <a:t>.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Extra material </a:t>
            </a:r>
            <a:r>
              <a:rPr lang="en-US" altLang="en-US" sz="4400"/>
              <a:t>on Enumeration </a:t>
            </a:r>
            <a:r>
              <a:rPr lang="en-US" altLang="en-US" sz="4400" dirty="0"/>
              <a:t>Types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1021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45393D-5CC3-44FD-8E3E-2056F9F25F63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CF3A7B-E011-4F75-8261-0A2EDE2C6EA8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5565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- keyword - used to declare enumeration types.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provides a means of naming a finite set,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and declaring identifiers as elements of the set.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Declare a type named </a:t>
            </a:r>
            <a:r>
              <a:rPr lang="en-US" altLang="en-US" sz="2400" b="1" i="1" dirty="0">
                <a:latin typeface="+mn-lt"/>
              </a:rPr>
              <a:t>day 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Declare variables </a:t>
            </a:r>
            <a:r>
              <a:rPr lang="en-US" altLang="en-US" sz="2400" b="1" i="1" dirty="0">
                <a:latin typeface="+mn-lt"/>
              </a:rPr>
              <a:t>d1</a:t>
            </a:r>
            <a:r>
              <a:rPr lang="en-US" altLang="en-US" sz="2400" b="1" dirty="0">
                <a:latin typeface="+mn-lt"/>
              </a:rPr>
              <a:t> and </a:t>
            </a:r>
            <a:r>
              <a:rPr lang="en-US" altLang="en-US" sz="2400" b="1" i="1" dirty="0">
                <a:latin typeface="+mn-lt"/>
              </a:rPr>
              <a:t>d2 </a:t>
            </a:r>
            <a:r>
              <a:rPr lang="en-US" altLang="en-US" sz="2400" b="1" dirty="0">
                <a:latin typeface="+mn-lt"/>
              </a:rPr>
              <a:t>of type </a:t>
            </a:r>
            <a:r>
              <a:rPr lang="en-US" altLang="en-US" sz="2400" b="1" dirty="0" err="1">
                <a:latin typeface="+mn-lt"/>
              </a:rPr>
              <a:t>enum</a:t>
            </a:r>
            <a:r>
              <a:rPr lang="en-US" altLang="en-US" sz="2400" b="1" dirty="0">
                <a:latin typeface="+mn-lt"/>
              </a:rPr>
              <a:t> day</a:t>
            </a:r>
          </a:p>
          <a:p>
            <a:pPr eaLnBrk="1" hangingPunct="1">
              <a:defRPr/>
            </a:pPr>
            <a:endParaRPr lang="en-US" alt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 day  d1, d2;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d1 =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;		/* allowed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(d1 == d2)… 		/* allowed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F691E-76D1-429A-AA79-4DEDF69D911F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119188" y="0"/>
            <a:ext cx="7392987" cy="747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Compute the next day using function </a:t>
            </a:r>
            <a:r>
              <a:rPr lang="en-US" altLang="en-US" sz="2400" i="1" dirty="0" err="1">
                <a:latin typeface="+mn-lt"/>
              </a:rPr>
              <a:t>find_next_day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 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find_next_day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d)                         </a:t>
            </a:r>
            <a:r>
              <a:rPr lang="en-US" altLang="en-US" sz="2400">
                <a:latin typeface="+mn-lt"/>
              </a:rPr>
              <a:t>// switch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switch (d)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case sun: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 = mon;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break;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case mon: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break;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…… /* and so on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</a:t>
            </a:r>
            <a:r>
              <a:rPr lang="en-US" altLang="en-US" sz="2400" dirty="0" err="1">
                <a:latin typeface="+mn-lt"/>
              </a:rPr>
              <a:t>next_day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F38B11-350D-44DE-A9A5-FA1C84B3D9CC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147763" y="168275"/>
            <a:ext cx="739279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A Second Version of the same function                    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Compute the next day using function </a:t>
            </a:r>
            <a:r>
              <a:rPr lang="en-US" altLang="en-US" sz="2400" i="1" dirty="0" err="1">
                <a:latin typeface="+mn-lt"/>
              </a:rPr>
              <a:t>find_next_day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*/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{sun, mon, </a:t>
            </a:r>
            <a:r>
              <a:rPr lang="en-US" altLang="en-US" sz="2400" dirty="0" err="1">
                <a:latin typeface="+mn-lt"/>
              </a:rPr>
              <a:t>tue</a:t>
            </a:r>
            <a:r>
              <a:rPr lang="en-US" altLang="en-US" sz="2400" dirty="0">
                <a:latin typeface="+mn-lt"/>
              </a:rPr>
              <a:t>, wed, </a:t>
            </a:r>
            <a:r>
              <a:rPr lang="en-US" altLang="en-US" sz="2400" dirty="0" err="1">
                <a:latin typeface="+mn-lt"/>
              </a:rPr>
              <a:t>thu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fri</a:t>
            </a:r>
            <a:r>
              <a:rPr lang="en-US" altLang="en-US" sz="24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day  </a:t>
            </a: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day_t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find_next_day</a:t>
            </a:r>
            <a:r>
              <a:rPr lang="en-US" altLang="en-US" sz="2400" dirty="0">
                <a:latin typeface="+mn-lt"/>
              </a:rPr>
              <a:t> (day 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return (day) (((int) d + 1) % 7);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values in </a:t>
            </a:r>
            <a:r>
              <a:rPr lang="en-US" altLang="en-US" sz="2400" b="1" i="1" dirty="0">
                <a:latin typeface="+mn-lt"/>
              </a:rPr>
              <a:t>day</a:t>
            </a:r>
            <a:r>
              <a:rPr lang="en-US" altLang="en-US" sz="2400" i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are constants of type</a:t>
            </a:r>
            <a:r>
              <a:rPr lang="en-US" altLang="en-US" sz="2400" i="1" dirty="0">
                <a:latin typeface="+mn-lt"/>
              </a:rPr>
              <a:t> int.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By default, the first item is assigned a zero,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and each succeeding one has the next integer value.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72346B-D8F3-435F-9F97-01F5A45E57BD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83058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/*The default value of zero can be changed.              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 day {sun=1, mon, </a:t>
            </a:r>
            <a:r>
              <a:rPr lang="en-US" altLang="en-US" sz="2800" dirty="0" err="1">
                <a:latin typeface="+mn-lt"/>
              </a:rPr>
              <a:t>tue</a:t>
            </a:r>
            <a:r>
              <a:rPr lang="en-US" altLang="en-US" sz="2800" dirty="0">
                <a:latin typeface="+mn-lt"/>
              </a:rPr>
              <a:t>, wed, </a:t>
            </a:r>
            <a:r>
              <a:rPr lang="en-US" altLang="en-US" sz="2800" dirty="0" err="1">
                <a:latin typeface="+mn-lt"/>
              </a:rPr>
              <a:t>thu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fri</a:t>
            </a:r>
            <a:r>
              <a:rPr lang="en-US" altLang="en-US" sz="2800" dirty="0">
                <a:latin typeface="+mn-lt"/>
              </a:rPr>
              <a:t>, sat };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Now </a:t>
            </a:r>
            <a:r>
              <a:rPr lang="en-US" altLang="en-US" sz="2800" b="1" dirty="0">
                <a:latin typeface="+mn-lt"/>
              </a:rPr>
              <a:t>sun</a:t>
            </a:r>
            <a:r>
              <a:rPr lang="en-US" altLang="en-US" sz="2800" dirty="0">
                <a:latin typeface="+mn-lt"/>
              </a:rPr>
              <a:t> starts as 1, and the group go from 1 to 7. */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E999C-DB8F-47DB-8E44-820E08C35B4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7010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Another example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 oak, maple, cherry, spruce</a:t>
            </a:r>
            <a:r>
              <a:rPr lang="en-US" altLang="en-US" sz="2400">
                <a:latin typeface="+mn-lt"/>
              </a:rPr>
              <a:t>, pine};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 tree1;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Or combine the previous two lines into one line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trees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 oak, maple, cherry, spruce, pine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 tree1;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596EB-FA2F-4432-90E2-85062708903F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295400" y="1219200"/>
            <a:ext cx="61341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Same example, using </a:t>
            </a:r>
            <a:r>
              <a:rPr lang="en-US" altLang="en-US" sz="2800" b="1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typedef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 oak, maple, cherry, spruce, pine }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trees_t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trees_t</a:t>
            </a:r>
            <a:r>
              <a:rPr lang="en-US" altLang="en-US" sz="2800" dirty="0">
                <a:latin typeface="+mn-lt"/>
              </a:rPr>
              <a:t> tree1;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5D75E-BDB0-4A9E-B75A-84BABAEE9CE8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797288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Reminder:  what do we mean by “type”?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of types we have used: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unsigned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float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double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So now we are moving on to creating our </a:t>
            </a:r>
            <a:r>
              <a:rPr lang="en-US" altLang="en-US" sz="2800" b="1" dirty="0">
                <a:latin typeface="+mn-lt"/>
              </a:rPr>
              <a:t>own</a:t>
            </a:r>
            <a:r>
              <a:rPr lang="en-US" altLang="en-US" sz="2800" dirty="0">
                <a:latin typeface="+mn-lt"/>
              </a:rPr>
              <a:t> types!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(and then, on to multi-part types.)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C-9 </a:t>
            </a:r>
            <a:r>
              <a:rPr lang="en-US" altLang="en-US" sz="4400" dirty="0"/>
              <a:t>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The End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52FAD-D382-45F6-A8C7-9CE27C7CBC92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D354A7-F909-472B-858A-486435E85818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72151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 - a mechanism which allows the programmer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to explicitly associate a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with an </a:t>
            </a:r>
            <a:r>
              <a:rPr lang="en-US" altLang="en-US" sz="2400" b="1" dirty="0">
                <a:latin typeface="+mn-lt"/>
              </a:rPr>
              <a:t>identifier</a:t>
            </a:r>
            <a:r>
              <a:rPr lang="en-US" altLang="en-US" sz="2400" dirty="0">
                <a:latin typeface="+mn-lt"/>
              </a:rPr>
              <a:t>.</a:t>
            </a: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Example 1:</a:t>
            </a:r>
          </a:p>
          <a:p>
            <a:pPr eaLnBrk="1" hangingPunct="1">
              <a:defRPr/>
            </a:pPr>
            <a:endParaRPr lang="en-US" altLang="en-US" sz="2400" i="1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typedef  int  </a:t>
            </a:r>
            <a:r>
              <a:rPr lang="en-US" altLang="en-US" sz="2400" dirty="0" err="1">
                <a:latin typeface="+mn-lt"/>
              </a:rPr>
              <a:t>length_t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length_t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len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maxlen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i="1" u="sng" dirty="0">
                <a:latin typeface="+mn-lt"/>
              </a:rPr>
              <a:t>Example 2: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typedef int </a:t>
            </a:r>
            <a:r>
              <a:rPr lang="en-US" altLang="en-US" sz="2400" dirty="0" err="1">
                <a:latin typeface="+mn-lt"/>
              </a:rPr>
              <a:t>inches_t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feet_t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inches_t</a:t>
            </a:r>
            <a:r>
              <a:rPr lang="en-US" altLang="en-US" sz="2400" dirty="0">
                <a:latin typeface="+mn-lt"/>
              </a:rPr>
              <a:t>  </a:t>
            </a:r>
            <a:r>
              <a:rPr lang="en-US" altLang="en-US" sz="2400" dirty="0" err="1">
                <a:latin typeface="+mn-lt"/>
              </a:rPr>
              <a:t>box_length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box_width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feet_t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lot_width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lot_length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C163B-20C5-46FE-AD7E-80723428423A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50838"/>
            <a:ext cx="7299325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u="sng" dirty="0">
                <a:latin typeface="+mn-lt"/>
              </a:rPr>
              <a:t>Defining Structure Types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new </a:t>
            </a:r>
            <a:r>
              <a:rPr lang="en-US" altLang="en-US" sz="2400" b="1" dirty="0">
                <a:latin typeface="+mn-lt"/>
              </a:rPr>
              <a:t>type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definition </a:t>
            </a:r>
            <a:r>
              <a:rPr lang="en-US" altLang="en-US" sz="2400" dirty="0">
                <a:latin typeface="+mn-lt"/>
              </a:rPr>
              <a:t>can be defined for the structure,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which can then be used to declare variables: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b="1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 birth, current;    /* This line declares two type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       </a:t>
            </a:r>
            <a:r>
              <a:rPr lang="en-US" altLang="en-US" sz="2400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 variables */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declaration should list each member on its own line,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properly indented.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76F2FC-3402-4745-92D8-B82815118EAE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1" y="304800"/>
            <a:ext cx="8534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month;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day;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year;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 </a:t>
            </a:r>
            <a:r>
              <a:rPr lang="en-US" altLang="en-US" sz="2400" b="1" dirty="0" err="1">
                <a:latin typeface="+mn-lt"/>
              </a:rPr>
              <a:t>date_t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Common Industry Practice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dirty="0">
                <a:latin typeface="+mn-lt"/>
              </a:rPr>
              <a:t>“_t”</a:t>
            </a:r>
            <a:r>
              <a:rPr lang="en-US" altLang="en-US" sz="2400" dirty="0">
                <a:latin typeface="+mn-lt"/>
              </a:rPr>
              <a:t> suffix is not required by C,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But it certainly makes it easier to keep a program readable.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It is close to universal in industry &amp; that’s what we will use in this class.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(Some companies use all caps.)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C2EE9-3960-4AF7-A514-537AC0E6C111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809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Initialization</a:t>
            </a:r>
            <a:r>
              <a:rPr lang="en-US" altLang="en-US" sz="2800" dirty="0">
                <a:latin typeface="+mn-lt"/>
              </a:rPr>
              <a:t> of structs: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Structures can be initialized when declared by putting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the values, in the correct order, inside brackets { }.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date_t</a:t>
            </a:r>
            <a:r>
              <a:rPr lang="en-US" altLang="en-US" sz="2800" dirty="0">
                <a:latin typeface="+mn-lt"/>
              </a:rPr>
              <a:t>  birth      = {3, 13, 1989};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date_t</a:t>
            </a:r>
            <a:r>
              <a:rPr lang="en-US" altLang="en-US" sz="2800" dirty="0">
                <a:latin typeface="+mn-lt"/>
              </a:rPr>
              <a:t>  current = {9, 23, 2017};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C47EB-314B-4D6F-BE9D-C5EC324EB3CB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914401" y="152400"/>
            <a:ext cx="80772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 structure can contain data items of </a:t>
            </a:r>
            <a:r>
              <a:rPr lang="en-US" altLang="en-US" sz="2400" u="sng" dirty="0">
                <a:latin typeface="+mn-lt"/>
              </a:rPr>
              <a:t>different types</a:t>
            </a:r>
            <a:r>
              <a:rPr lang="en-US" altLang="en-US" sz="2400" dirty="0">
                <a:latin typeface="+mn-lt"/>
              </a:rPr>
              <a:t>:  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First set up the structure */</a:t>
            </a:r>
            <a:r>
              <a:rPr lang="en-US" altLang="en-US" sz="2400" dirty="0">
                <a:latin typeface="+mn-lt"/>
              </a:rPr>
              <a:t> 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typedef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struct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 char      id[20];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 double  price;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current_inv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}</a:t>
            </a:r>
            <a:r>
              <a:rPr lang="en-US" altLang="en-US" sz="2400" dirty="0" err="1">
                <a:latin typeface="+mn-lt"/>
              </a:rPr>
              <a:t>auto_part_t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 </a:t>
            </a:r>
            <a:r>
              <a:rPr lang="en-US" altLang="en-US" sz="1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 This declares variable </a:t>
            </a:r>
            <a:r>
              <a:rPr lang="en-US" altLang="en-US" sz="2400" b="1" i="1" dirty="0">
                <a:latin typeface="+mn-lt"/>
              </a:rPr>
              <a:t>part1 of</a:t>
            </a:r>
            <a:r>
              <a:rPr lang="en-US" altLang="en-US" sz="2400" b="1" dirty="0">
                <a:latin typeface="+mn-lt"/>
              </a:rPr>
              <a:t> type </a:t>
            </a:r>
            <a:r>
              <a:rPr lang="en-US" altLang="en-US" sz="2400" b="1" dirty="0" err="1">
                <a:latin typeface="+mn-lt"/>
              </a:rPr>
              <a:t>auto_part_t</a:t>
            </a:r>
            <a:r>
              <a:rPr lang="en-US" altLang="en-US" sz="2400" b="1" dirty="0">
                <a:latin typeface="+mn-lt"/>
              </a:rPr>
              <a:t> */</a:t>
            </a:r>
            <a:r>
              <a:rPr lang="en-US" altLang="en-US" sz="2400" dirty="0">
                <a:latin typeface="+mn-lt"/>
              </a:rPr>
              <a:t>  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auto_part_t</a:t>
            </a:r>
            <a:r>
              <a:rPr lang="en-US" altLang="en-US" sz="2400" dirty="0">
                <a:latin typeface="+mn-lt"/>
              </a:rPr>
              <a:t>   part1;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/*These 3 lines initialize the parts of </a:t>
            </a:r>
            <a:r>
              <a:rPr lang="en-US" altLang="en-US" sz="2400" b="1" i="1" dirty="0">
                <a:latin typeface="+mn-lt"/>
              </a:rPr>
              <a:t>part1</a:t>
            </a:r>
            <a:r>
              <a:rPr lang="en-US" altLang="en-US" sz="2400" b="1" dirty="0">
                <a:latin typeface="+mn-lt"/>
              </a:rPr>
              <a:t> */ 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strcpy</a:t>
            </a:r>
            <a:r>
              <a:rPr lang="en-US" altLang="en-US" sz="2400" dirty="0">
                <a:latin typeface="+mn-lt"/>
              </a:rPr>
              <a:t> (part1.id , “A45X”);      // string copy function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part1.price = 10.60;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part1.current_inv = 23;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3124</Words>
  <Application>Microsoft Office PowerPoint</Application>
  <PresentationFormat>On-screen Show (4:3)</PresentationFormat>
  <Paragraphs>575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1_Office Theme</vt:lpstr>
      <vt:lpstr>C-9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Structures and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material on Enumeration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C-9 Structures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bielr</dc:creator>
  <cp:lastModifiedBy>Biel, Ruthann</cp:lastModifiedBy>
  <cp:revision>118</cp:revision>
  <dcterms:created xsi:type="dcterms:W3CDTF">2002-09-15T02:33:39Z</dcterms:created>
  <dcterms:modified xsi:type="dcterms:W3CDTF">2022-10-27T19:05:31Z</dcterms:modified>
</cp:coreProperties>
</file>