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9"/>
  </p:notesMasterIdLst>
  <p:sldIdLst>
    <p:sldId id="328" r:id="rId3"/>
    <p:sldId id="259" r:id="rId4"/>
    <p:sldId id="260" r:id="rId5"/>
    <p:sldId id="261" r:id="rId6"/>
    <p:sldId id="310" r:id="rId7"/>
    <p:sldId id="311" r:id="rId8"/>
    <p:sldId id="312" r:id="rId9"/>
    <p:sldId id="263" r:id="rId10"/>
    <p:sldId id="264" r:id="rId11"/>
    <p:sldId id="265" r:id="rId12"/>
    <p:sldId id="266" r:id="rId13"/>
    <p:sldId id="267" r:id="rId14"/>
    <p:sldId id="302" r:id="rId15"/>
    <p:sldId id="30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268" r:id="rId24"/>
    <p:sldId id="269" r:id="rId25"/>
    <p:sldId id="270" r:id="rId26"/>
    <p:sldId id="271" r:id="rId27"/>
    <p:sldId id="321" r:id="rId28"/>
    <p:sldId id="322" r:id="rId29"/>
    <p:sldId id="323" r:id="rId30"/>
    <p:sldId id="272" r:id="rId31"/>
    <p:sldId id="273" r:id="rId32"/>
    <p:sldId id="279" r:id="rId33"/>
    <p:sldId id="280" r:id="rId34"/>
    <p:sldId id="281" r:id="rId35"/>
    <p:sldId id="282" r:id="rId36"/>
    <p:sldId id="324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26" r:id="rId57"/>
    <p:sldId id="327" r:id="rId5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7A2397B-3017-47AB-AFC7-AD8CDA01F2CC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408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F5DC981-042E-4BFE-B497-3DE3AC43FCB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988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F5DC981-042E-4BFE-B497-3DE3AC43FCB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55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60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F5DC981-042E-4BFE-B497-3DE3AC43FCB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36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6334200"/>
            <a:ext cx="121906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6334200"/>
            <a:ext cx="121906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2"/>
          <p:cNvSpPr/>
          <p:nvPr/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1"/>
          <p:cNvSpPr/>
          <p:nvPr/>
        </p:nvSpPr>
        <p:spPr>
          <a:xfrm>
            <a:off x="985740" y="1824142"/>
            <a:ext cx="10056960" cy="22118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0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Installation</a:t>
            </a:r>
            <a:endParaRPr lang="en-IN" sz="100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2255" y="1653309"/>
            <a:ext cx="10243127" cy="240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5884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189643" y="277092"/>
            <a:ext cx="10056960" cy="1099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800" b="1" strike="noStrike" spc="-41" dirty="0">
                <a:solidFill>
                  <a:srgbClr val="404040"/>
                </a:solidFill>
                <a:latin typeface="Calibri Light"/>
                <a:ea typeface="DejaVu Sans"/>
              </a:rPr>
              <a:t>		</a:t>
            </a:r>
            <a:r>
              <a:rPr lang="en-IN" sz="4800" b="1" strike="noStrike" spc="-41" dirty="0" smtClean="0">
                <a:solidFill>
                  <a:srgbClr val="404040"/>
                </a:solidFill>
                <a:latin typeface="Calibri Light"/>
                <a:ea typeface="DejaVu Sans"/>
              </a:rPr>
              <a:t>   MBR </a:t>
            </a:r>
            <a:r>
              <a:rPr lang="en-IN" sz="4800" b="1" strike="noStrike" spc="-41" dirty="0">
                <a:solidFill>
                  <a:srgbClr val="404040"/>
                </a:solidFill>
                <a:latin typeface="Calibri Light"/>
                <a:ea typeface="DejaVu Sans"/>
              </a:rPr>
              <a:t>Partition Scheme</a:t>
            </a:r>
            <a:endParaRPr lang="en-IN" sz="4800" b="0" strike="noStrike" spc="-1" dirty="0">
              <a:latin typeface="Arial"/>
            </a:endParaRPr>
          </a:p>
        </p:txBody>
      </p:sp>
      <p:pic>
        <p:nvPicPr>
          <p:cNvPr id="115" name="Picture 3"/>
          <p:cNvPicPr/>
          <p:nvPr/>
        </p:nvPicPr>
        <p:blipFill>
          <a:blip r:embed="rId2"/>
          <a:stretch/>
        </p:blipFill>
        <p:spPr>
          <a:xfrm>
            <a:off x="1006765" y="1376218"/>
            <a:ext cx="10239838" cy="41297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7280" y="55944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UEFI vs Legacy</a:t>
            </a:r>
            <a:endParaRPr lang="en-IN" sz="6600" b="1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97280" y="211015"/>
            <a:ext cx="10056960" cy="16318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Let’s start Installation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06" y="2131001"/>
            <a:ext cx="4272108" cy="3170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48" y="-91990"/>
            <a:ext cx="10058040" cy="1450440"/>
          </a:xfrm>
        </p:spPr>
        <p:txBody>
          <a:bodyPr/>
          <a:lstStyle/>
          <a:p>
            <a:r>
              <a:rPr lang="en-US" b="1" dirty="0"/>
              <a:t>Windows Product 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67890" y="1523624"/>
            <a:ext cx="10058040" cy="4023000"/>
          </a:xfrm>
        </p:spPr>
        <p:txBody>
          <a:bodyPr/>
          <a:lstStyle/>
          <a:p>
            <a:r>
              <a:rPr lang="en-US" dirty="0"/>
              <a:t>Right Click on </a:t>
            </a:r>
          </a:p>
          <a:p>
            <a:pPr marL="0" indent="0">
              <a:buNone/>
            </a:pPr>
            <a:r>
              <a:rPr lang="en-US" dirty="0"/>
              <a:t>   This PC and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r>
              <a:rPr lang="en-US" dirty="0"/>
              <a:t>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2" y="1560103"/>
            <a:ext cx="6441522" cy="407379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1524000" y="3416968"/>
            <a:ext cx="417095" cy="661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48101" y="1575360"/>
            <a:ext cx="10058040" cy="4023000"/>
          </a:xfrm>
        </p:spPr>
        <p:txBody>
          <a:bodyPr/>
          <a:lstStyle/>
          <a:p>
            <a:r>
              <a:rPr lang="en-US" dirty="0"/>
              <a:t>Note down the</a:t>
            </a:r>
          </a:p>
          <a:p>
            <a:pPr marL="0" indent="0">
              <a:buNone/>
            </a:pPr>
            <a:r>
              <a:rPr lang="en-US" dirty="0"/>
              <a:t>Product 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59" y="772181"/>
            <a:ext cx="5942834" cy="451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3945"/>
            <a:ext cx="10058040" cy="1450440"/>
          </a:xfrm>
        </p:spPr>
        <p:txBody>
          <a:bodyPr/>
          <a:lstStyle/>
          <a:p>
            <a:r>
              <a:rPr lang="en-US" b="1" dirty="0"/>
              <a:t>Partition Scheme: MBR or GPT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64806" y="2535107"/>
            <a:ext cx="10058040" cy="1450440"/>
          </a:xfrm>
        </p:spPr>
        <p:txBody>
          <a:bodyPr/>
          <a:lstStyle/>
          <a:p>
            <a:r>
              <a:rPr lang="en-US" sz="2800" dirty="0"/>
              <a:t>Command Prompt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5" y="1744393"/>
            <a:ext cx="3704896" cy="454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85" y="1180866"/>
            <a:ext cx="10324830" cy="441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880" y="0"/>
            <a:ext cx="10058040" cy="1450440"/>
          </a:xfrm>
        </p:spPr>
        <p:txBody>
          <a:bodyPr/>
          <a:lstStyle/>
          <a:p>
            <a:r>
              <a:rPr lang="en-US" b="1" dirty="0"/>
              <a:t>				GPT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75" y="1165160"/>
            <a:ext cx="8976105" cy="50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880" y="0"/>
            <a:ext cx="10058040" cy="1450440"/>
          </a:xfrm>
        </p:spPr>
        <p:txBody>
          <a:bodyPr/>
          <a:lstStyle/>
          <a:p>
            <a:r>
              <a:rPr lang="en-US" b="1" dirty="0"/>
              <a:t>			MBR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80" y="1309004"/>
            <a:ext cx="8690387" cy="490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040" cy="1450440"/>
          </a:xfrm>
        </p:spPr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BIOS Mode : UEFI or Legacy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92847" y="2799180"/>
            <a:ext cx="10058040" cy="1450440"/>
          </a:xfrm>
        </p:spPr>
        <p:txBody>
          <a:bodyPr/>
          <a:lstStyle/>
          <a:p>
            <a:r>
              <a:rPr lang="en-US" dirty="0"/>
              <a:t>Windows +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23" y="1730326"/>
            <a:ext cx="7048455" cy="360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7280" y="559440"/>
            <a:ext cx="10056960" cy="37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	ISO </a:t>
            </a:r>
            <a:r>
              <a:rPr lang="en-IN" sz="6600" b="1" spc="-41" dirty="0">
                <a:solidFill>
                  <a:srgbClr val="262626"/>
                </a:solidFill>
                <a:latin typeface="Calibri Light"/>
                <a:ea typeface="DejaVu Sans"/>
              </a:rPr>
              <a:t>file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097280" y="1892464"/>
            <a:ext cx="10056960" cy="387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Single File</a:t>
            </a:r>
            <a:endParaRPr lang="en-IN" sz="3600" b="0" strike="noStrike" spc="-1" dirty="0">
              <a:latin typeface="Arial"/>
            </a:endParaRPr>
          </a:p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Perfect Representation of CD/DVD</a:t>
            </a:r>
            <a:endParaRPr lang="en-IN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92990"/>
            <a:ext cx="10058040" cy="1450440"/>
          </a:xfrm>
        </p:spPr>
        <p:txBody>
          <a:bodyPr/>
          <a:lstStyle/>
          <a:p>
            <a:r>
              <a:rPr lang="en-US" b="1" dirty="0"/>
              <a:t>UEFI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7" y="1357450"/>
            <a:ext cx="11868314" cy="419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90060"/>
            <a:ext cx="10058040" cy="1450440"/>
          </a:xfrm>
        </p:spPr>
        <p:txBody>
          <a:bodyPr/>
          <a:lstStyle/>
          <a:p>
            <a:r>
              <a:rPr lang="en-US" b="1" dirty="0"/>
              <a:t>Legacy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4" y="961865"/>
            <a:ext cx="10435758" cy="46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880" y="-122200"/>
            <a:ext cx="10058040" cy="1450440"/>
          </a:xfrm>
        </p:spPr>
        <p:txBody>
          <a:bodyPr/>
          <a:lstStyle/>
          <a:p>
            <a:r>
              <a:rPr lang="en-US" b="1" dirty="0"/>
              <a:t>Bootable Disk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83880" y="2738080"/>
            <a:ext cx="10058040" cy="1450440"/>
          </a:xfrm>
        </p:spPr>
        <p:txBody>
          <a:bodyPr/>
          <a:lstStyle/>
          <a:p>
            <a:r>
              <a:rPr lang="en-US" sz="2400" b="1" dirty="0"/>
              <a:t>Open Rufus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92" y="1772528"/>
            <a:ext cx="3383703" cy="44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2" y="523854"/>
            <a:ext cx="3793647" cy="5523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358" y="523854"/>
            <a:ext cx="4700148" cy="562709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386020" y="2882685"/>
            <a:ext cx="852407" cy="454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040" cy="1450440"/>
          </a:xfrm>
        </p:spPr>
        <p:txBody>
          <a:bodyPr/>
          <a:lstStyle/>
          <a:p>
            <a:r>
              <a:rPr lang="en-US" dirty="0"/>
              <a:t>Browse the ISO Image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32" y="1814732"/>
            <a:ext cx="6946340" cy="426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lvl="8"/>
            <a:r>
              <a:rPr lang="en-US" dirty="0"/>
              <a:t>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03" y="647114"/>
            <a:ext cx="5291878" cy="52216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7280" y="5868720"/>
            <a:ext cx="178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Click on Start</a:t>
            </a:r>
          </a:p>
        </p:txBody>
      </p:sp>
    </p:spTree>
    <p:extLst>
      <p:ext uri="{BB962C8B-B14F-4D97-AF65-F5344CB8AC3E}">
        <p14:creationId xmlns:p14="http://schemas.microsoft.com/office/powerpoint/2010/main" val="25234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040" cy="1450440"/>
          </a:xfrm>
        </p:spPr>
        <p:txBody>
          <a:bodyPr/>
          <a:lstStyle/>
          <a:p>
            <a:r>
              <a:rPr lang="en-US" b="1" dirty="0"/>
              <a:t>Disk Partition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98341" y="2391693"/>
            <a:ext cx="10058040" cy="1450440"/>
          </a:xfrm>
        </p:spPr>
        <p:txBody>
          <a:bodyPr/>
          <a:lstStyle/>
          <a:p>
            <a:r>
              <a:rPr lang="en-US" sz="2800" b="1" dirty="0"/>
              <a:t>Computer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69" y="1856935"/>
            <a:ext cx="3200545" cy="42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45432" y="2394726"/>
            <a:ext cx="10058040" cy="1450440"/>
          </a:xfrm>
        </p:spPr>
        <p:txBody>
          <a:bodyPr/>
          <a:lstStyle/>
          <a:p>
            <a:r>
              <a:rPr lang="en-US" sz="2800" dirty="0"/>
              <a:t>Click on Disk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52" y="1885071"/>
            <a:ext cx="4615313" cy="41488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22575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040" cy="1450440"/>
          </a:xfrm>
        </p:spPr>
        <p:txBody>
          <a:bodyPr/>
          <a:lstStyle/>
          <a:p>
            <a:r>
              <a:rPr lang="en-US" b="1" dirty="0"/>
              <a:t>For GPT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22590" y="1921790"/>
            <a:ext cx="3357726" cy="344346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  Right Click on Drive</a:t>
            </a:r>
          </a:p>
          <a:p>
            <a:pPr marL="0" indent="0" algn="ctr">
              <a:buNone/>
            </a:pPr>
            <a:r>
              <a:rPr lang="en-US" sz="2400" dirty="0"/>
              <a:t>  and Click on Shrink</a:t>
            </a:r>
          </a:p>
          <a:p>
            <a:pPr marL="0" indent="0" algn="ctr">
              <a:buNone/>
            </a:pPr>
            <a:r>
              <a:rPr lang="en-US" sz="2400" dirty="0"/>
              <a:t>Volume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11359"/>
            <a:ext cx="6790476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7615" y="-1387217"/>
            <a:ext cx="10058040" cy="4023000"/>
          </a:xfrm>
        </p:spPr>
        <p:txBody>
          <a:bodyPr/>
          <a:lstStyle/>
          <a:p>
            <a:r>
              <a:rPr lang="en-US" sz="2800" b="1" dirty="0"/>
              <a:t>Shrink The Volume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78" y="1814732"/>
            <a:ext cx="7207965" cy="448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97280" y="559440"/>
            <a:ext cx="10056960" cy="151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Bootable USB Stick</a:t>
            </a:r>
            <a:endParaRPr lang="en-IN" sz="6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66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97280" y="1862640"/>
            <a:ext cx="10056960" cy="39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Rufus</a:t>
            </a:r>
            <a:endParaRPr lang="en-IN" sz="3600" b="0" strike="noStrike" spc="-1" dirty="0">
              <a:latin typeface="Arial"/>
            </a:endParaRPr>
          </a:p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Yumi</a:t>
            </a:r>
          </a:p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pc="191" dirty="0" err="1">
                <a:solidFill>
                  <a:srgbClr val="000000"/>
                </a:solidFill>
                <a:latin typeface="Calibri"/>
              </a:rPr>
              <a:t>P</a:t>
            </a:r>
            <a:r>
              <a:rPr lang="en-IN" sz="3600" b="1" spc="191" dirty="0" err="1" smtClean="0">
                <a:solidFill>
                  <a:srgbClr val="000000"/>
                </a:solidFill>
                <a:latin typeface="Calibri"/>
              </a:rPr>
              <a:t>owerISO</a:t>
            </a:r>
            <a:endParaRPr lang="en-IN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44" y="559017"/>
            <a:ext cx="9977809" cy="50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Fast Start 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84358" y="2535349"/>
            <a:ext cx="10058040" cy="1450440"/>
          </a:xfrm>
        </p:spPr>
        <p:txBody>
          <a:bodyPr/>
          <a:lstStyle/>
          <a:p>
            <a:r>
              <a:rPr lang="en-US" sz="2800" dirty="0"/>
              <a:t>Right Click On Battery Icon</a:t>
            </a:r>
          </a:p>
          <a:p>
            <a:r>
              <a:rPr lang="en-US" sz="2800" dirty="0"/>
              <a:t>   Select Power Options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76" y="1784184"/>
            <a:ext cx="4552495" cy="37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63327" y="2055520"/>
            <a:ext cx="10058040" cy="1450440"/>
          </a:xfrm>
        </p:spPr>
        <p:txBody>
          <a:bodyPr/>
          <a:lstStyle/>
          <a:p>
            <a:r>
              <a:rPr lang="en-US" sz="2400" dirty="0"/>
              <a:t>Click On</a:t>
            </a:r>
          </a:p>
          <a:p>
            <a:r>
              <a:rPr lang="en-US" sz="2400" dirty="0"/>
              <a:t> –Choose what the Power button does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200" y="1842868"/>
            <a:ext cx="2708404" cy="43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3809" y="2772472"/>
            <a:ext cx="10058040" cy="1450440"/>
          </a:xfrm>
        </p:spPr>
        <p:txBody>
          <a:bodyPr/>
          <a:lstStyle/>
          <a:p>
            <a:r>
              <a:rPr lang="en-US" sz="2400" b="1" dirty="0"/>
              <a:t>Un-tick the Fast Startup</a:t>
            </a:r>
          </a:p>
          <a:p>
            <a:pPr marL="0" indent="0">
              <a:buNone/>
            </a:pPr>
            <a:r>
              <a:rPr lang="en-US" sz="2400" b="1" dirty="0"/>
              <a:t>   Option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Click on Save Changes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Close The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488" y="1645919"/>
            <a:ext cx="6551662" cy="4432847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827419" y="2509001"/>
            <a:ext cx="356461" cy="526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827418" y="3780835"/>
            <a:ext cx="356461" cy="526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For Bootable PD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109679" y="2942460"/>
            <a:ext cx="10058040" cy="1450440"/>
          </a:xfrm>
        </p:spPr>
        <p:txBody>
          <a:bodyPr/>
          <a:lstStyle/>
          <a:p>
            <a:r>
              <a:rPr lang="en-US" sz="2400" b="1" dirty="0"/>
              <a:t>If Completed , click on Close.</a:t>
            </a:r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Re-Start  the System</a:t>
            </a:r>
          </a:p>
        </p:txBody>
      </p:sp>
      <p:sp>
        <p:nvSpPr>
          <p:cNvPr id="4" name="Down Arrow 3"/>
          <p:cNvSpPr/>
          <p:nvPr/>
        </p:nvSpPr>
        <p:spPr>
          <a:xfrm>
            <a:off x="2913681" y="3311219"/>
            <a:ext cx="449451" cy="712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	Keys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36BEF2C-6366-4D2C-A74B-655421B8C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43760"/>
              </p:ext>
            </p:extLst>
          </p:nvPr>
        </p:nvGraphicFramePr>
        <p:xfrm>
          <a:off x="1440857" y="1899138"/>
          <a:ext cx="8941101" cy="3207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367">
                  <a:extLst>
                    <a:ext uri="{9D8B030D-6E8A-4147-A177-3AD203B41FA5}">
                      <a16:colId xmlns:a16="http://schemas.microsoft.com/office/drawing/2014/main" xmlns="" val="1912594302"/>
                    </a:ext>
                  </a:extLst>
                </a:gridCol>
                <a:gridCol w="2980367">
                  <a:extLst>
                    <a:ext uri="{9D8B030D-6E8A-4147-A177-3AD203B41FA5}">
                      <a16:colId xmlns:a16="http://schemas.microsoft.com/office/drawing/2014/main" xmlns="" val="3626718074"/>
                    </a:ext>
                  </a:extLst>
                </a:gridCol>
                <a:gridCol w="2980367">
                  <a:extLst>
                    <a:ext uri="{9D8B030D-6E8A-4147-A177-3AD203B41FA5}">
                      <a16:colId xmlns:a16="http://schemas.microsoft.com/office/drawing/2014/main" xmlns="" val="1184343147"/>
                    </a:ext>
                  </a:extLst>
                </a:gridCol>
              </a:tblGrid>
              <a:tr h="458205">
                <a:tc>
                  <a:txBody>
                    <a:bodyPr/>
                    <a:lstStyle/>
                    <a:p>
                      <a:r>
                        <a:rPr lang="en-IN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BIOS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Boot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0563079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F10 or 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F12 or 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318758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r>
                        <a:rPr lang="en-IN" dirty="0"/>
                        <a:t>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3547872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r>
                        <a:rPr lang="en-IN" dirty="0"/>
                        <a:t>LENOVO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686747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r>
                        <a:rPr lang="en-IN" dirty="0"/>
                        <a:t>ASUS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F9 or 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4166569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r>
                        <a:rPr lang="en-IN" dirty="0"/>
                        <a:t>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2064876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997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6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70" y="-104598"/>
            <a:ext cx="10058040" cy="1450440"/>
          </a:xfrm>
        </p:spPr>
        <p:txBody>
          <a:bodyPr/>
          <a:lstStyle/>
          <a:p>
            <a:r>
              <a:rPr lang="en-US" b="1" dirty="0"/>
              <a:t>Secure Boot-OFF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85836" y="1737000"/>
            <a:ext cx="10058040" cy="4023000"/>
          </a:xfrm>
        </p:spPr>
        <p:txBody>
          <a:bodyPr/>
          <a:lstStyle/>
          <a:p>
            <a:r>
              <a:rPr lang="en-US" sz="2400" dirty="0"/>
              <a:t>Press BIOS Key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Go to System Conf.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Secure Boot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Click On Disables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Exit (Press F10)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66" y="1737000"/>
            <a:ext cx="7187754" cy="386136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2111514" y="1933588"/>
            <a:ext cx="325464" cy="464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123268" y="2829176"/>
            <a:ext cx="325464" cy="464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111514" y="3881871"/>
            <a:ext cx="325464" cy="464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111514" y="4820935"/>
            <a:ext cx="325464" cy="464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097280" y="2942460"/>
            <a:ext cx="10058040" cy="1450440"/>
          </a:xfrm>
        </p:spPr>
        <p:txBody>
          <a:bodyPr/>
          <a:lstStyle/>
          <a:p>
            <a:r>
              <a:rPr lang="en-US" dirty="0"/>
              <a:t>Press Boot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 Bootable Device (Your PD Name)</a:t>
            </a:r>
          </a:p>
        </p:txBody>
      </p:sp>
    </p:spTree>
    <p:extLst>
      <p:ext uri="{BB962C8B-B14F-4D97-AF65-F5344CB8AC3E}">
        <p14:creationId xmlns:p14="http://schemas.microsoft.com/office/powerpoint/2010/main" val="9419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011780"/>
            <a:ext cx="9619436" cy="4202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2176462"/>
            <a:ext cx="57340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6" y="139483"/>
            <a:ext cx="10170942" cy="53835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6088" y="5598360"/>
            <a:ext cx="3006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Click on Install Ubuntu</a:t>
            </a:r>
          </a:p>
        </p:txBody>
      </p:sp>
    </p:spTree>
    <p:extLst>
      <p:ext uri="{BB962C8B-B14F-4D97-AF65-F5344CB8AC3E}">
        <p14:creationId xmlns:p14="http://schemas.microsoft.com/office/powerpoint/2010/main" val="28854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668360" y="295564"/>
            <a:ext cx="8855280" cy="1708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IN" sz="8000" b="1" strike="noStrike" spc="-41" dirty="0">
              <a:solidFill>
                <a:srgbClr val="262626"/>
              </a:solidFill>
              <a:latin typeface="Calibri Light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IN" sz="8000" b="1" spc="-41" dirty="0">
              <a:solidFill>
                <a:srgbClr val="262626"/>
              </a:solidFill>
              <a:latin typeface="Calibri Ligh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Disk Partitioning</a:t>
            </a:r>
          </a:p>
          <a:p>
            <a:pPr algn="ctr">
              <a:lnSpc>
                <a:spcPct val="100000"/>
              </a:lnSpc>
            </a:pPr>
            <a:endParaRPr lang="en-IN" sz="8000" b="1" spc="-41" dirty="0">
              <a:solidFill>
                <a:srgbClr val="262626"/>
              </a:solidFill>
              <a:latin typeface="Calibri Light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N" dirty="0"/>
              <a:t/>
            </a:r>
            <a:br>
              <a:rPr lang="en-IN" dirty="0"/>
            </a:br>
            <a:endParaRPr lang="en-IN" sz="8000" b="0" strike="noStrike" spc="-1" dirty="0"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28" y="1782618"/>
            <a:ext cx="9932512" cy="3786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10" y="526942"/>
            <a:ext cx="10091473" cy="42982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1172" y="5346915"/>
            <a:ext cx="480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English And Click On Continue</a:t>
            </a:r>
          </a:p>
        </p:txBody>
      </p:sp>
    </p:spTree>
    <p:extLst>
      <p:ext uri="{BB962C8B-B14F-4D97-AF65-F5344CB8AC3E}">
        <p14:creationId xmlns:p14="http://schemas.microsoft.com/office/powerpoint/2010/main" val="27705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26" y="371958"/>
            <a:ext cx="9872682" cy="4742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3612" y="5258182"/>
            <a:ext cx="309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 tick Last Two Options</a:t>
            </a:r>
          </a:p>
          <a:p>
            <a:pPr algn="ctr"/>
            <a:r>
              <a:rPr lang="en-US" b="1" dirty="0"/>
              <a:t>And</a:t>
            </a:r>
          </a:p>
          <a:p>
            <a:pPr algn="ctr"/>
            <a:r>
              <a:rPr lang="en-US" b="1" dirty="0"/>
              <a:t>Click on Continue</a:t>
            </a:r>
          </a:p>
        </p:txBody>
      </p:sp>
    </p:spTree>
    <p:extLst>
      <p:ext uri="{BB962C8B-B14F-4D97-AF65-F5344CB8AC3E}">
        <p14:creationId xmlns:p14="http://schemas.microsoft.com/office/powerpoint/2010/main" val="13977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48" y="277339"/>
            <a:ext cx="10156874" cy="5105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008" y="5406125"/>
            <a:ext cx="11004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Select – Something else and </a:t>
            </a:r>
          </a:p>
          <a:p>
            <a:pPr algn="ctr"/>
            <a:r>
              <a:rPr lang="en-US" sz="2400" b="1" dirty="0"/>
              <a:t>Click on Install Now</a:t>
            </a:r>
          </a:p>
        </p:txBody>
      </p:sp>
    </p:spTree>
    <p:extLst>
      <p:ext uri="{BB962C8B-B14F-4D97-AF65-F5344CB8AC3E}">
        <p14:creationId xmlns:p14="http://schemas.microsoft.com/office/powerpoint/2010/main" val="8957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3" y="278109"/>
            <a:ext cx="10072468" cy="5320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8804" y="5777385"/>
            <a:ext cx="4076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Free Space &amp; Click on ‘+’ </a:t>
            </a:r>
          </a:p>
        </p:txBody>
      </p:sp>
    </p:spTree>
    <p:extLst>
      <p:ext uri="{BB962C8B-B14F-4D97-AF65-F5344CB8AC3E}">
        <p14:creationId xmlns:p14="http://schemas.microsoft.com/office/powerpoint/2010/main" val="16277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Boot Space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44873" y="2910171"/>
            <a:ext cx="10058040" cy="1450440"/>
          </a:xfrm>
        </p:spPr>
        <p:txBody>
          <a:bodyPr/>
          <a:lstStyle/>
          <a:p>
            <a:r>
              <a:rPr lang="en-US" sz="2400" dirty="0"/>
              <a:t>De-Select Primary</a:t>
            </a:r>
          </a:p>
          <a:p>
            <a:r>
              <a:rPr lang="en-US" sz="2400" dirty="0"/>
              <a:t>         and</a:t>
            </a:r>
          </a:p>
          <a:p>
            <a:r>
              <a:rPr lang="en-US" sz="2400" dirty="0"/>
              <a:t>Select Logical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Click on 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56" y="1786597"/>
            <a:ext cx="6970264" cy="3827395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976393" y="3797085"/>
            <a:ext cx="309966" cy="340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Swap Area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86983" y="2729701"/>
            <a:ext cx="10058040" cy="1450440"/>
          </a:xfrm>
        </p:spPr>
        <p:txBody>
          <a:bodyPr/>
          <a:lstStyle/>
          <a:p>
            <a:r>
              <a:rPr lang="en-US" sz="2400" dirty="0"/>
              <a:t>Click on 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62" y="1726186"/>
            <a:ext cx="6719359" cy="38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Root (/)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65077" y="2495240"/>
            <a:ext cx="10058040" cy="1450440"/>
          </a:xfrm>
        </p:spPr>
        <p:txBody>
          <a:bodyPr/>
          <a:lstStyle/>
          <a:p>
            <a:r>
              <a:rPr lang="en-US" sz="2400" dirty="0"/>
              <a:t>Click on 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55" y="1800664"/>
            <a:ext cx="7203260" cy="383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0932"/>
            <a:ext cx="10044332" cy="48513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0121" y="5453221"/>
            <a:ext cx="4029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Select Root(/) And Then Click on Install Now</a:t>
            </a:r>
          </a:p>
        </p:txBody>
      </p:sp>
    </p:spTree>
    <p:extLst>
      <p:ext uri="{BB962C8B-B14F-4D97-AF65-F5344CB8AC3E}">
        <p14:creationId xmlns:p14="http://schemas.microsoft.com/office/powerpoint/2010/main" val="42403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49" y="680848"/>
            <a:ext cx="11093327" cy="3689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7383" y="4742481"/>
            <a:ext cx="410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Click On Continue</a:t>
            </a:r>
          </a:p>
        </p:txBody>
      </p:sp>
    </p:spTree>
    <p:extLst>
      <p:ext uri="{BB962C8B-B14F-4D97-AF65-F5344CB8AC3E}">
        <p14:creationId xmlns:p14="http://schemas.microsoft.com/office/powerpoint/2010/main" val="32707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60" y="208546"/>
            <a:ext cx="9855252" cy="5389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2617" y="5687878"/>
            <a:ext cx="4355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Select India &amp; Click on Continue</a:t>
            </a:r>
          </a:p>
        </p:txBody>
      </p:sp>
    </p:spTree>
    <p:extLst>
      <p:ext uri="{BB962C8B-B14F-4D97-AF65-F5344CB8AC3E}">
        <p14:creationId xmlns:p14="http://schemas.microsoft.com/office/powerpoint/2010/main" val="2224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97280" y="559440"/>
            <a:ext cx="10056960" cy="151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Types of partitions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97280" y="1862640"/>
            <a:ext cx="10056960" cy="39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pc="191" dirty="0">
                <a:solidFill>
                  <a:srgbClr val="000000"/>
                </a:solidFill>
                <a:latin typeface="Calibri"/>
                <a:ea typeface="DejaVu Sans"/>
              </a:rPr>
              <a:t>Primary Partition</a:t>
            </a:r>
          </a:p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pc="191" dirty="0">
                <a:solidFill>
                  <a:srgbClr val="000000"/>
                </a:solidFill>
                <a:latin typeface="Calibri"/>
                <a:ea typeface="DejaVu Sans"/>
              </a:rPr>
              <a:t>Extended Partition</a:t>
            </a:r>
          </a:p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pc="191" dirty="0">
                <a:solidFill>
                  <a:srgbClr val="000000"/>
                </a:solidFill>
                <a:latin typeface="Calibri"/>
                <a:ea typeface="DejaVu Sans"/>
              </a:rPr>
              <a:t>Logical Partition</a:t>
            </a:r>
            <a:endParaRPr lang="en-IN" sz="3600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406642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9" y="286560"/>
            <a:ext cx="9973994" cy="5153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9146" y="5598360"/>
            <a:ext cx="491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Set Your PC Name &amp; Password</a:t>
            </a:r>
          </a:p>
        </p:txBody>
      </p:sp>
    </p:spTree>
    <p:extLst>
      <p:ext uri="{BB962C8B-B14F-4D97-AF65-F5344CB8AC3E}">
        <p14:creationId xmlns:p14="http://schemas.microsoft.com/office/powerpoint/2010/main" val="32961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278969"/>
            <a:ext cx="10058040" cy="1450440"/>
          </a:xfrm>
        </p:spPr>
        <p:txBody>
          <a:bodyPr/>
          <a:lstStyle/>
          <a:p>
            <a:r>
              <a:rPr lang="en-US" b="1" dirty="0"/>
              <a:t>Installation Process Started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22" y="865363"/>
            <a:ext cx="9397218" cy="473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 Completed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3" y="1737000"/>
            <a:ext cx="11048254" cy="2177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3132" y="4556502"/>
            <a:ext cx="4169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Click on Restart Now &amp; Remove The Pen Drive</a:t>
            </a:r>
          </a:p>
        </p:txBody>
      </p:sp>
    </p:spTree>
    <p:extLst>
      <p:ext uri="{BB962C8B-B14F-4D97-AF65-F5344CB8AC3E}">
        <p14:creationId xmlns:p14="http://schemas.microsoft.com/office/powerpoint/2010/main" val="15149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39" y="286560"/>
            <a:ext cx="9061710" cy="4868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112" y="5191932"/>
            <a:ext cx="407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Select Ubuntu &amp; Press Enter</a:t>
            </a:r>
          </a:p>
        </p:txBody>
      </p:sp>
    </p:spTree>
    <p:extLst>
      <p:ext uri="{BB962C8B-B14F-4D97-AF65-F5344CB8AC3E}">
        <p14:creationId xmlns:p14="http://schemas.microsoft.com/office/powerpoint/2010/main" val="41322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274" y="2347834"/>
            <a:ext cx="10058040" cy="1450440"/>
          </a:xfrm>
        </p:spPr>
        <p:txBody>
          <a:bodyPr/>
          <a:lstStyle/>
          <a:p>
            <a:pPr algn="ctr"/>
            <a:r>
              <a:rPr lang="en-US" b="1" dirty="0"/>
              <a:t>Done With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4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97280" y="211015"/>
            <a:ext cx="10056960" cy="952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5400" b="1" spc="-41" dirty="0" smtClean="0">
                <a:solidFill>
                  <a:srgbClr val="262626"/>
                </a:solidFill>
                <a:latin typeface="Calibri Light"/>
              </a:rPr>
              <a:t>Install updates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100160" y="1710000"/>
            <a:ext cx="10056960" cy="38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smtClean="0">
                <a:latin typeface="Arial"/>
              </a:rPr>
              <a:t>Open terminal using </a:t>
            </a:r>
            <a:r>
              <a:rPr lang="en-IN" sz="3600" b="1" spc="-1" dirty="0" err="1" smtClean="0">
                <a:latin typeface="Arial"/>
              </a:rPr>
              <a:t>ctrl+alt+t</a:t>
            </a:r>
            <a:endParaRPr lang="en-IN" sz="3600" b="1" spc="-1" dirty="0" smtClean="0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err="1" smtClean="0">
                <a:latin typeface="Arial"/>
              </a:rPr>
              <a:t>sudo</a:t>
            </a:r>
            <a:r>
              <a:rPr lang="en-IN" sz="3600" spc="-1" dirty="0" smtClean="0">
                <a:latin typeface="Arial"/>
              </a:rPr>
              <a:t> apt-get update</a:t>
            </a:r>
          </a:p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err="1">
                <a:latin typeface="Arial"/>
              </a:rPr>
              <a:t>s</a:t>
            </a:r>
            <a:r>
              <a:rPr lang="en-IN" sz="3600" spc="-1" dirty="0" err="1" smtClean="0">
                <a:latin typeface="Arial"/>
              </a:rPr>
              <a:t>udo</a:t>
            </a:r>
            <a:r>
              <a:rPr lang="en-IN" sz="3600" spc="-1" dirty="0" smtClean="0">
                <a:latin typeface="Arial"/>
              </a:rPr>
              <a:t> apt-get upgrade </a:t>
            </a:r>
          </a:p>
          <a:p>
            <a:pPr marL="458640" lvl="1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</a:pPr>
            <a:endParaRPr lang="en-IN" sz="3600" strike="noStrike" spc="-1" dirty="0" smtClean="0">
              <a:latin typeface="Arial"/>
            </a:endParaRPr>
          </a:p>
          <a:p>
            <a:pPr marL="458640" lvl="1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</a:pPr>
            <a:endParaRPr lang="en-IN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4761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97280" y="211015"/>
            <a:ext cx="10056960" cy="952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5400" b="1" spc="-41" dirty="0" smtClean="0">
                <a:solidFill>
                  <a:srgbClr val="262626"/>
                </a:solidFill>
                <a:latin typeface="Calibri Light"/>
              </a:rPr>
              <a:t>Install Important </a:t>
            </a:r>
            <a:r>
              <a:rPr lang="en-IN" sz="5400" b="1" spc="-41" dirty="0" err="1" smtClean="0">
                <a:solidFill>
                  <a:srgbClr val="262626"/>
                </a:solidFill>
                <a:latin typeface="Calibri Light"/>
              </a:rPr>
              <a:t>softwares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97280" y="1894727"/>
            <a:ext cx="10056960" cy="38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err="1">
                <a:latin typeface="Arial"/>
              </a:rPr>
              <a:t>s</a:t>
            </a:r>
            <a:r>
              <a:rPr lang="en-IN" sz="3600" spc="-1" dirty="0" err="1" smtClean="0">
                <a:latin typeface="Arial"/>
              </a:rPr>
              <a:t>udo</a:t>
            </a:r>
            <a:r>
              <a:rPr lang="en-IN" sz="3600" spc="-1" dirty="0" smtClean="0">
                <a:latin typeface="Arial"/>
              </a:rPr>
              <a:t> apt-get install gnome-tweaks</a:t>
            </a:r>
          </a:p>
          <a:p>
            <a:pPr marL="800280" lvl="1" indent="-341640"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err="1"/>
              <a:t>sudo</a:t>
            </a:r>
            <a:r>
              <a:rPr lang="en-IN" sz="3600" spc="-1" dirty="0"/>
              <a:t> apt-get install </a:t>
            </a:r>
            <a:r>
              <a:rPr lang="en-IN" sz="3600" spc="-1" dirty="0" err="1" smtClean="0"/>
              <a:t>gcc</a:t>
            </a:r>
            <a:endParaRPr lang="en-IN" sz="3600" spc="-1" dirty="0" smtClean="0"/>
          </a:p>
          <a:p>
            <a:pPr marL="800280" lvl="1" indent="-341640"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err="1"/>
              <a:t>sudo</a:t>
            </a:r>
            <a:r>
              <a:rPr lang="en-IN" sz="3600" spc="-1" dirty="0"/>
              <a:t> apt-get install </a:t>
            </a:r>
            <a:r>
              <a:rPr lang="en-IN" sz="3600" spc="-1" dirty="0" smtClean="0"/>
              <a:t>g++</a:t>
            </a:r>
            <a:endParaRPr lang="en-IN" sz="3600" b="1" spc="-1" dirty="0" smtClean="0">
              <a:latin typeface="Arial"/>
            </a:endParaRPr>
          </a:p>
          <a:p>
            <a:pPr marL="800280" lvl="1" indent="-341640"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err="1" smtClean="0"/>
              <a:t>sudo</a:t>
            </a:r>
            <a:r>
              <a:rPr lang="en-IN" sz="3600" spc="-1" dirty="0" smtClean="0"/>
              <a:t> </a:t>
            </a:r>
            <a:r>
              <a:rPr lang="en-IN" sz="3600" spc="-1" dirty="0"/>
              <a:t>apt-get install </a:t>
            </a:r>
            <a:r>
              <a:rPr lang="en-IN" sz="3600" spc="-1" dirty="0" err="1" smtClean="0"/>
              <a:t>vlc</a:t>
            </a:r>
            <a:endParaRPr lang="en-IN" sz="3600" spc="-1" dirty="0" smtClean="0">
              <a:latin typeface="Arial"/>
            </a:endParaRPr>
          </a:p>
          <a:p>
            <a:pPr marL="458640" lvl="1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</a:pPr>
            <a:endParaRPr lang="en-IN" sz="3600" b="1" spc="-1" dirty="0"/>
          </a:p>
          <a:p>
            <a:pPr marL="458640" lvl="1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</a:pPr>
            <a:endParaRPr lang="en-IN" sz="3600" strike="noStrike" spc="-1" dirty="0" smtClean="0">
              <a:latin typeface="Arial"/>
            </a:endParaRPr>
          </a:p>
          <a:p>
            <a:pPr marL="458640" lvl="1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</a:pPr>
            <a:endParaRPr lang="en-IN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3758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100160" y="504000"/>
            <a:ext cx="10056960" cy="13555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</a:t>
            </a:r>
            <a:r>
              <a:rPr lang="en-IN" sz="6600" b="1" spc="-41" dirty="0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Disk partitions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100160" y="1651320"/>
            <a:ext cx="10056960" cy="39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endParaRPr lang="en-IN" sz="3600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6E39F0-2853-4E62-951A-FB3AD1CA4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55" y="1859523"/>
            <a:ext cx="4418190" cy="44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662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97280" y="559440"/>
            <a:ext cx="10056960" cy="151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Partitioning Scheme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62708" y="2072880"/>
            <a:ext cx="10056960" cy="39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257480" lvl="2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4000" spc="-1" dirty="0">
                <a:solidFill>
                  <a:srgbClr val="000000"/>
                </a:solidFill>
                <a:latin typeface="Arial"/>
                <a:ea typeface="DejaVu Sans"/>
              </a:rPr>
              <a:t>MBR (Master Boot Record)</a:t>
            </a:r>
          </a:p>
          <a:p>
            <a:pPr marL="1257480" lvl="2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4000" spc="-1" dirty="0">
                <a:solidFill>
                  <a:srgbClr val="000000"/>
                </a:solidFill>
                <a:latin typeface="Arial"/>
                <a:ea typeface="DejaVu Sans"/>
              </a:rPr>
              <a:t>GPT (GUID Partition Table)</a:t>
            </a:r>
          </a:p>
        </p:txBody>
      </p:sp>
    </p:spTree>
    <p:extLst>
      <p:ext uri="{BB962C8B-B14F-4D97-AF65-F5344CB8AC3E}">
        <p14:creationId xmlns:p14="http://schemas.microsoft.com/office/powerpoint/2010/main" val="17189023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97280" y="559440"/>
            <a:ext cx="10056960" cy="151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54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  MBR          vs			   GPT        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097280" y="1770342"/>
            <a:ext cx="4425840" cy="39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Master Boot Record	</a:t>
            </a:r>
            <a:endParaRPr lang="en-IN" sz="3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Only 4 primary Partitions</a:t>
            </a:r>
            <a:endParaRPr lang="en-IN" sz="3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Support volume up to 2TB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378840" y="1754087"/>
            <a:ext cx="4775400" cy="39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FD37C"/>
              </a:buClr>
            </a:pPr>
            <a:r>
              <a:rPr lang="en-IN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GUID Partition Table</a:t>
            </a:r>
          </a:p>
          <a:p>
            <a:pPr marL="342000" indent="-3405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FD37C"/>
              </a:buClr>
              <a:buFont typeface="Arial"/>
              <a:buChar char="•"/>
            </a:pPr>
            <a:endParaRPr lang="en-IN" sz="3600" b="1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14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FD37C"/>
              </a:buClr>
            </a:pPr>
            <a:r>
              <a:rPr lang="en-IN" sz="3600" b="1" spc="-1" dirty="0">
                <a:solidFill>
                  <a:srgbClr val="000000"/>
                </a:solidFill>
                <a:latin typeface="Calibri"/>
              </a:rPr>
              <a:t>Up to 128 partitions</a:t>
            </a:r>
          </a:p>
          <a:p>
            <a:pPr marL="57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FD37C"/>
              </a:buClr>
            </a:pPr>
            <a:endParaRPr lang="en-IN" sz="3600" b="1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57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FD37C"/>
              </a:buClr>
            </a:pPr>
            <a:r>
              <a:rPr lang="en-IN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Support </a:t>
            </a:r>
            <a:r>
              <a:rPr lang="en-IN" sz="3600" b="1" spc="-1" dirty="0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lang="en-IN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 to 9 million TB</a:t>
            </a:r>
            <a:endParaRPr lang="en-IN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7280" y="352620"/>
            <a:ext cx="10056960" cy="10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85000"/>
              </a:lnSpc>
            </a:pPr>
            <a:r>
              <a:rPr lang="en-IN" sz="4800" b="1" strike="noStrike" spc="-41" dirty="0">
                <a:solidFill>
                  <a:srgbClr val="404040"/>
                </a:solidFill>
                <a:latin typeface="Calibri Light"/>
                <a:ea typeface="DejaVu Sans"/>
              </a:rPr>
              <a:t>GPT Partition Scheme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097280" y="1454040"/>
            <a:ext cx="10056960" cy="441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395"/>
            <a:ext cx="12192000" cy="374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365</Words>
  <Application>Microsoft Office PowerPoint</Application>
  <PresentationFormat>Widescreen</PresentationFormat>
  <Paragraphs>164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Windows Product ID</vt:lpstr>
      <vt:lpstr>PowerPoint Presentation</vt:lpstr>
      <vt:lpstr>Partition Scheme: MBR or GPT ?</vt:lpstr>
      <vt:lpstr>PowerPoint Presentation</vt:lpstr>
      <vt:lpstr>    GPT</vt:lpstr>
      <vt:lpstr>   MBR</vt:lpstr>
      <vt:lpstr> BIOS Mode : UEFI or Legacy ?</vt:lpstr>
      <vt:lpstr>UEFI</vt:lpstr>
      <vt:lpstr>Legacy</vt:lpstr>
      <vt:lpstr>Bootable Disk</vt:lpstr>
      <vt:lpstr>PowerPoint Presentation</vt:lpstr>
      <vt:lpstr>Browse the ISO Image</vt:lpstr>
      <vt:lpstr>PowerPoint Presentation</vt:lpstr>
      <vt:lpstr>Disk Partition</vt:lpstr>
      <vt:lpstr>PowerPoint Presentation</vt:lpstr>
      <vt:lpstr>For GPT </vt:lpstr>
      <vt:lpstr>PowerPoint Presentation</vt:lpstr>
      <vt:lpstr>PowerPoint Presentation</vt:lpstr>
      <vt:lpstr>Fast Start Up</vt:lpstr>
      <vt:lpstr>PowerPoint Presentation</vt:lpstr>
      <vt:lpstr>PowerPoint Presentation</vt:lpstr>
      <vt:lpstr>Check For Bootable PD</vt:lpstr>
      <vt:lpstr>    Keys</vt:lpstr>
      <vt:lpstr>Secure Boot-OFF </vt:lpstr>
      <vt:lpstr>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 Space</vt:lpstr>
      <vt:lpstr>Swap Area</vt:lpstr>
      <vt:lpstr>Root (/)</vt:lpstr>
      <vt:lpstr>PowerPoint Presentation</vt:lpstr>
      <vt:lpstr>PowerPoint Presentation</vt:lpstr>
      <vt:lpstr>PowerPoint Presentation</vt:lpstr>
      <vt:lpstr>PowerPoint Presentation</vt:lpstr>
      <vt:lpstr>Installation Process Started</vt:lpstr>
      <vt:lpstr>Installation Completed</vt:lpstr>
      <vt:lpstr>PowerPoint Presentation</vt:lpstr>
      <vt:lpstr>Done With Installation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</dc:title>
  <dc:subject/>
  <dc:creator>SDD</dc:creator>
  <dc:description/>
  <cp:lastModifiedBy>Windows User</cp:lastModifiedBy>
  <cp:revision>306</cp:revision>
  <dcterms:created xsi:type="dcterms:W3CDTF">2017-08-27T20:53:52Z</dcterms:created>
  <dcterms:modified xsi:type="dcterms:W3CDTF">2018-08-30T00:48:27Z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45</vt:i4>
  </property>
</Properties>
</file>