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74" r:id="rId2"/>
    <p:sldId id="298" r:id="rId3"/>
    <p:sldId id="299" r:id="rId4"/>
    <p:sldId id="300" r:id="rId5"/>
    <p:sldId id="290" r:id="rId6"/>
    <p:sldId id="291" r:id="rId7"/>
    <p:sldId id="292" r:id="rId8"/>
    <p:sldId id="316" r:id="rId9"/>
    <p:sldId id="276" r:id="rId10"/>
    <p:sldId id="303" r:id="rId11"/>
    <p:sldId id="304" r:id="rId12"/>
    <p:sldId id="305" r:id="rId13"/>
    <p:sldId id="314" r:id="rId14"/>
    <p:sldId id="289" r:id="rId15"/>
    <p:sldId id="302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8" r:id="rId25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6816" userDrawn="1">
          <p15:clr>
            <a:srgbClr val="A4A3A4"/>
          </p15:clr>
        </p15:guide>
        <p15:guide id="3" pos="816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93D81CF-94F2-401A-BA57-92F5A7B2D0C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45" autoAdjust="0"/>
    <p:restoredTop sz="92075" autoAdjust="0"/>
  </p:normalViewPr>
  <p:slideViewPr>
    <p:cSldViewPr>
      <p:cViewPr varScale="1">
        <p:scale>
          <a:sx n="81" d="100"/>
          <a:sy n="81" d="100"/>
        </p:scale>
        <p:origin x="72" y="158"/>
      </p:cViewPr>
      <p:guideLst>
        <p:guide pos="3840"/>
        <p:guide pos="6816"/>
        <p:guide pos="81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7" d="100"/>
          <a:sy n="77" d="100"/>
        </p:scale>
        <p:origin x="3276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91585B-FD9B-4FDC-940E-F16B188611DF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0_3" csCatId="mainScheme" phldr="1"/>
      <dgm:spPr/>
      <dgm:t>
        <a:bodyPr rtlCol="0"/>
        <a:lstStyle/>
        <a:p>
          <a:pPr rtl="0"/>
          <a:endParaRPr lang="en-US"/>
        </a:p>
      </dgm:t>
    </dgm:pt>
    <dgm:pt modelId="{3D196BA1-8327-42F7-B9E5-87D503CB93F4}">
      <dgm:prSet phldrT="[Text]" custT="1"/>
      <dgm:spPr/>
      <dgm:t>
        <a:bodyPr rtlCol="0"/>
        <a:lstStyle/>
        <a:p>
          <a:pPr rtl="0">
            <a:spcAft>
              <a:spcPts val="500"/>
            </a:spcAft>
          </a:pPr>
          <a:r>
            <a:rPr lang="en-US" altLang="ko" sz="2000" dirty="0">
              <a:latin typeface="맑은 고딕" panose="020B0503020000020004" pitchFamily="50" charset="-127"/>
              <a:ea typeface="맑은 고딕" panose="020B0503020000020004" pitchFamily="50" charset="-127"/>
            </a:rPr>
            <a:t>ESG</a:t>
          </a:r>
          <a:r>
            <a: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rPr>
            <a:t>경영 </a:t>
          </a:r>
          <a:endParaRPr lang="en-US" altLang="ko-KR" sz="2000" dirty="0">
            <a:latin typeface="맑은 고딕" panose="020B0503020000020004" pitchFamily="50" charset="-127"/>
            <a:ea typeface="맑은 고딕" panose="020B0503020000020004" pitchFamily="50" charset="-127"/>
          </a:endParaRPr>
        </a:p>
        <a:p>
          <a:pPr rtl="0">
            <a:spcAft>
              <a:spcPts val="500"/>
            </a:spcAft>
          </a:pPr>
          <a:r>
            <a: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rPr>
            <a:t>등장 배경</a:t>
          </a:r>
          <a:endParaRPr lang="ko" sz="20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A2507B0B-8670-490A-A262-42446148EFC1}" type="parTrans" cxnId="{3034C04C-4B99-4452-89EF-B3C28EEE5939}">
      <dgm:prSet/>
      <dgm:spPr/>
      <dgm:t>
        <a:bodyPr rtlCol="0"/>
        <a:lstStyle/>
        <a:p>
          <a:pPr rtl="0"/>
          <a:endParaRPr lang="en-US"/>
        </a:p>
      </dgm:t>
    </dgm:pt>
    <dgm:pt modelId="{2F8CDDFD-859D-49A6-83DB-88370576A339}" type="sibTrans" cxnId="{3034C04C-4B99-4452-89EF-B3C28EEE5939}">
      <dgm:prSet/>
      <dgm:spPr/>
      <dgm:t>
        <a:bodyPr rtlCol="0"/>
        <a:lstStyle/>
        <a:p>
          <a:pPr rtl="0"/>
          <a:endParaRPr lang="en-US"/>
        </a:p>
      </dgm:t>
    </dgm:pt>
    <dgm:pt modelId="{4C944641-FCF5-4AD8-B261-60AA0024A79E}">
      <dgm:prSet phldrT="[Text]" custT="1"/>
      <dgm:spPr/>
      <dgm:t>
        <a:bodyPr rtlCol="0"/>
        <a:lstStyle/>
        <a:p>
          <a:pPr rtl="0">
            <a:spcAft>
              <a:spcPts val="500"/>
            </a:spcAft>
          </a:pPr>
          <a:r>
            <a:rPr lang="en-US" altLang="ko" sz="2000" dirty="0">
              <a:latin typeface="맑은 고딕" panose="020B0503020000020004" pitchFamily="50" charset="-127"/>
              <a:ea typeface="맑은 고딕" panose="020B0503020000020004" pitchFamily="50" charset="-127"/>
            </a:rPr>
            <a:t>ESG </a:t>
          </a:r>
          <a:r>
            <a: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rPr>
            <a:t>정의와 사례</a:t>
          </a:r>
          <a:endParaRPr lang="ko" sz="20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8E5E79D8-FB05-4739-B0F5-8BE6ED2F29C8}" type="parTrans" cxnId="{DA278ECD-ED39-4044-9E8D-6DE29F7C3FB3}">
      <dgm:prSet/>
      <dgm:spPr/>
      <dgm:t>
        <a:bodyPr rtlCol="0"/>
        <a:lstStyle/>
        <a:p>
          <a:pPr rtl="0"/>
          <a:endParaRPr lang="en-US"/>
        </a:p>
      </dgm:t>
    </dgm:pt>
    <dgm:pt modelId="{FCC9CB30-198F-41E6-B00A-25E93E3DC839}" type="sibTrans" cxnId="{DA278ECD-ED39-4044-9E8D-6DE29F7C3FB3}">
      <dgm:prSet/>
      <dgm:spPr/>
      <dgm:t>
        <a:bodyPr rtlCol="0"/>
        <a:lstStyle/>
        <a:p>
          <a:pPr rtl="0"/>
          <a:endParaRPr lang="en-US"/>
        </a:p>
      </dgm:t>
    </dgm:pt>
    <dgm:pt modelId="{F8FB1AE1-7950-4301-88C4-3D45B2DAEABD}">
      <dgm:prSet phldrT="[Text]" custT="1"/>
      <dgm:spPr/>
      <dgm:t>
        <a:bodyPr rtlCol="0"/>
        <a:lstStyle/>
        <a:p>
          <a:pPr rtl="0">
            <a:spcAft>
              <a:spcPts val="500"/>
            </a:spcAft>
          </a:pPr>
          <a:r>
            <a: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rPr>
            <a:t>선행연구</a:t>
          </a:r>
          <a:endParaRPr lang="ko" sz="20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DE3B344A-4481-4A7F-BF08-FA41E5323599}" type="parTrans" cxnId="{977E16C2-B327-4A54-873C-9FB8292020C4}">
      <dgm:prSet/>
      <dgm:spPr/>
      <dgm:t>
        <a:bodyPr rtlCol="0"/>
        <a:lstStyle/>
        <a:p>
          <a:pPr rtl="0"/>
          <a:endParaRPr lang="en-US"/>
        </a:p>
      </dgm:t>
    </dgm:pt>
    <dgm:pt modelId="{1995DAFA-2969-47AE-BAD4-7226AF43A4A9}" type="sibTrans" cxnId="{977E16C2-B327-4A54-873C-9FB8292020C4}">
      <dgm:prSet/>
      <dgm:spPr/>
      <dgm:t>
        <a:bodyPr rtlCol="0"/>
        <a:lstStyle/>
        <a:p>
          <a:pPr rtl="0"/>
          <a:endParaRPr lang="en-US"/>
        </a:p>
      </dgm:t>
    </dgm:pt>
    <dgm:pt modelId="{B7F213D6-AC1C-4269-8455-91A2A9931F05}">
      <dgm:prSet phldrT="[Text]" custT="1"/>
      <dgm:spPr/>
      <dgm:t>
        <a:bodyPr rtlCol="0"/>
        <a:lstStyle/>
        <a:p>
          <a:pPr rtl="0">
            <a:spcAft>
              <a:spcPts val="500"/>
            </a:spcAft>
          </a:pPr>
          <a:r>
            <a: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rPr>
            <a:t>연구 방법론</a:t>
          </a:r>
          <a:endParaRPr lang="ko" sz="20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3D956855-F314-45DD-A7E4-9DA3886AB7CC}" type="parTrans" cxnId="{2029BA2A-2457-4A98-99FA-B61D86B6DFC0}">
      <dgm:prSet/>
      <dgm:spPr/>
      <dgm:t>
        <a:bodyPr rtlCol="0"/>
        <a:lstStyle/>
        <a:p>
          <a:pPr rtl="0"/>
          <a:endParaRPr lang="en-US"/>
        </a:p>
      </dgm:t>
    </dgm:pt>
    <dgm:pt modelId="{D614A336-5FF3-4391-AE65-C801E6B1982D}" type="sibTrans" cxnId="{2029BA2A-2457-4A98-99FA-B61D86B6DFC0}">
      <dgm:prSet/>
      <dgm:spPr/>
      <dgm:t>
        <a:bodyPr rtlCol="0"/>
        <a:lstStyle/>
        <a:p>
          <a:pPr rtl="0"/>
          <a:endParaRPr lang="en-US"/>
        </a:p>
      </dgm:t>
    </dgm:pt>
    <dgm:pt modelId="{03C1E04F-85F6-40B3-A0F3-213FB8AE107E}" type="pres">
      <dgm:prSet presAssocID="{4E91585B-FD9B-4FDC-940E-F16B188611DF}" presName="Name0" presStyleCnt="0">
        <dgm:presLayoutVars>
          <dgm:dir/>
          <dgm:resizeHandles val="exact"/>
        </dgm:presLayoutVars>
      </dgm:prSet>
      <dgm:spPr/>
    </dgm:pt>
    <dgm:pt modelId="{A5DD43A9-1DAF-4AF8-B93F-002231B340F4}" type="pres">
      <dgm:prSet presAssocID="{3D196BA1-8327-42F7-B9E5-87D503CB93F4}" presName="composite" presStyleCnt="0"/>
      <dgm:spPr/>
    </dgm:pt>
    <dgm:pt modelId="{F1B29D40-6158-4812-B2C1-953BF9959822}" type="pres">
      <dgm:prSet presAssocID="{3D196BA1-8327-42F7-B9E5-87D503CB93F4}" presName="bgChev" presStyleLbl="node1" presStyleIdx="0" presStyleCnt="4"/>
      <dgm:spPr/>
    </dgm:pt>
    <dgm:pt modelId="{73A53A56-C7DC-4AAC-A87E-DB3D1036D1EE}" type="pres">
      <dgm:prSet presAssocID="{3D196BA1-8327-42F7-B9E5-87D503CB93F4}" presName="txNode" presStyleLbl="fgAcc1" presStyleIdx="0" presStyleCnt="4">
        <dgm:presLayoutVars>
          <dgm:bulletEnabled val="1"/>
        </dgm:presLayoutVars>
      </dgm:prSet>
      <dgm:spPr/>
    </dgm:pt>
    <dgm:pt modelId="{8B17F3B4-600A-4CE5-A22F-67422DEA3775}" type="pres">
      <dgm:prSet presAssocID="{2F8CDDFD-859D-49A6-83DB-88370576A339}" presName="compositeSpace" presStyleCnt="0"/>
      <dgm:spPr/>
    </dgm:pt>
    <dgm:pt modelId="{269B63CB-5ED7-42FC-B24E-49B9E6479AD2}" type="pres">
      <dgm:prSet presAssocID="{4C944641-FCF5-4AD8-B261-60AA0024A79E}" presName="composite" presStyleCnt="0"/>
      <dgm:spPr/>
    </dgm:pt>
    <dgm:pt modelId="{A33B6407-611A-47C1-8F11-11F4B43E3BA6}" type="pres">
      <dgm:prSet presAssocID="{4C944641-FCF5-4AD8-B261-60AA0024A79E}" presName="bgChev" presStyleLbl="node1" presStyleIdx="1" presStyleCnt="4"/>
      <dgm:spPr/>
    </dgm:pt>
    <dgm:pt modelId="{A9EA7C76-27AE-4735-BCE5-63AC65591A0F}" type="pres">
      <dgm:prSet presAssocID="{4C944641-FCF5-4AD8-B261-60AA0024A79E}" presName="txNode" presStyleLbl="fgAcc1" presStyleIdx="1" presStyleCnt="4">
        <dgm:presLayoutVars>
          <dgm:bulletEnabled val="1"/>
        </dgm:presLayoutVars>
      </dgm:prSet>
      <dgm:spPr/>
    </dgm:pt>
    <dgm:pt modelId="{295420C1-1D20-4824-A2A2-917C15D92A2B}" type="pres">
      <dgm:prSet presAssocID="{FCC9CB30-198F-41E6-B00A-25E93E3DC839}" presName="compositeSpace" presStyleCnt="0"/>
      <dgm:spPr/>
    </dgm:pt>
    <dgm:pt modelId="{48E6F5D5-9146-43D5-BB44-65B9F611FA24}" type="pres">
      <dgm:prSet presAssocID="{F8FB1AE1-7950-4301-88C4-3D45B2DAEABD}" presName="composite" presStyleCnt="0"/>
      <dgm:spPr/>
    </dgm:pt>
    <dgm:pt modelId="{8A97269C-C120-4B0D-8241-794015A53C15}" type="pres">
      <dgm:prSet presAssocID="{F8FB1AE1-7950-4301-88C4-3D45B2DAEABD}" presName="bgChev" presStyleLbl="node1" presStyleIdx="2" presStyleCnt="4"/>
      <dgm:spPr/>
    </dgm:pt>
    <dgm:pt modelId="{3287C711-09C1-47F4-9A59-F2DE2A83CBA5}" type="pres">
      <dgm:prSet presAssocID="{F8FB1AE1-7950-4301-88C4-3D45B2DAEABD}" presName="txNode" presStyleLbl="fgAcc1" presStyleIdx="2" presStyleCnt="4">
        <dgm:presLayoutVars>
          <dgm:bulletEnabled val="1"/>
        </dgm:presLayoutVars>
      </dgm:prSet>
      <dgm:spPr/>
    </dgm:pt>
    <dgm:pt modelId="{7662593A-0DBA-4DD1-9B80-A9CDE3EEA36F}" type="pres">
      <dgm:prSet presAssocID="{1995DAFA-2969-47AE-BAD4-7226AF43A4A9}" presName="compositeSpace" presStyleCnt="0"/>
      <dgm:spPr/>
    </dgm:pt>
    <dgm:pt modelId="{8EC6BC53-5DB8-4769-9D7D-706542416C7F}" type="pres">
      <dgm:prSet presAssocID="{B7F213D6-AC1C-4269-8455-91A2A9931F05}" presName="composite" presStyleCnt="0"/>
      <dgm:spPr/>
    </dgm:pt>
    <dgm:pt modelId="{2E5F26DE-5046-425E-8CE5-81AABA87F06B}" type="pres">
      <dgm:prSet presAssocID="{B7F213D6-AC1C-4269-8455-91A2A9931F05}" presName="bgChev" presStyleLbl="node1" presStyleIdx="3" presStyleCnt="4"/>
      <dgm:spPr/>
    </dgm:pt>
    <dgm:pt modelId="{6A304773-9EB8-4E73-8888-D75C2036D148}" type="pres">
      <dgm:prSet presAssocID="{B7F213D6-AC1C-4269-8455-91A2A9931F05}" presName="txNode" presStyleLbl="fgAcc1" presStyleIdx="3" presStyleCnt="4">
        <dgm:presLayoutVars>
          <dgm:bulletEnabled val="1"/>
        </dgm:presLayoutVars>
      </dgm:prSet>
      <dgm:spPr/>
    </dgm:pt>
  </dgm:ptLst>
  <dgm:cxnLst>
    <dgm:cxn modelId="{49389629-C342-4310-974D-8F29AC80DB4A}" type="presOf" srcId="{F8FB1AE1-7950-4301-88C4-3D45B2DAEABD}" destId="{3287C711-09C1-47F4-9A59-F2DE2A83CBA5}" srcOrd="0" destOrd="0" presId="urn:microsoft.com/office/officeart/2005/8/layout/chevronAccent+Icon"/>
    <dgm:cxn modelId="{2029BA2A-2457-4A98-99FA-B61D86B6DFC0}" srcId="{4E91585B-FD9B-4FDC-940E-F16B188611DF}" destId="{B7F213D6-AC1C-4269-8455-91A2A9931F05}" srcOrd="3" destOrd="0" parTransId="{3D956855-F314-45DD-A7E4-9DA3886AB7CC}" sibTransId="{D614A336-5FF3-4391-AE65-C801E6B1982D}"/>
    <dgm:cxn modelId="{D14BB740-54F2-4206-9DB4-DD9C51FF3ABE}" type="presOf" srcId="{4C944641-FCF5-4AD8-B261-60AA0024A79E}" destId="{A9EA7C76-27AE-4735-BCE5-63AC65591A0F}" srcOrd="0" destOrd="0" presId="urn:microsoft.com/office/officeart/2005/8/layout/chevronAccent+Icon"/>
    <dgm:cxn modelId="{3034C04C-4B99-4452-89EF-B3C28EEE5939}" srcId="{4E91585B-FD9B-4FDC-940E-F16B188611DF}" destId="{3D196BA1-8327-42F7-B9E5-87D503CB93F4}" srcOrd="0" destOrd="0" parTransId="{A2507B0B-8670-490A-A262-42446148EFC1}" sibTransId="{2F8CDDFD-859D-49A6-83DB-88370576A339}"/>
    <dgm:cxn modelId="{977E16C2-B327-4A54-873C-9FB8292020C4}" srcId="{4E91585B-FD9B-4FDC-940E-F16B188611DF}" destId="{F8FB1AE1-7950-4301-88C4-3D45B2DAEABD}" srcOrd="2" destOrd="0" parTransId="{DE3B344A-4481-4A7F-BF08-FA41E5323599}" sibTransId="{1995DAFA-2969-47AE-BAD4-7226AF43A4A9}"/>
    <dgm:cxn modelId="{DA278ECD-ED39-4044-9E8D-6DE29F7C3FB3}" srcId="{4E91585B-FD9B-4FDC-940E-F16B188611DF}" destId="{4C944641-FCF5-4AD8-B261-60AA0024A79E}" srcOrd="1" destOrd="0" parTransId="{8E5E79D8-FB05-4739-B0F5-8BE6ED2F29C8}" sibTransId="{FCC9CB30-198F-41E6-B00A-25E93E3DC839}"/>
    <dgm:cxn modelId="{0BC418DD-0307-45EC-AB6B-3B765E27B354}" type="presOf" srcId="{4E91585B-FD9B-4FDC-940E-F16B188611DF}" destId="{03C1E04F-85F6-40B3-A0F3-213FB8AE107E}" srcOrd="0" destOrd="0" presId="urn:microsoft.com/office/officeart/2005/8/layout/chevronAccent+Icon"/>
    <dgm:cxn modelId="{9F9815ED-458E-4413-BBD9-5AA96F00EDA8}" type="presOf" srcId="{B7F213D6-AC1C-4269-8455-91A2A9931F05}" destId="{6A304773-9EB8-4E73-8888-D75C2036D148}" srcOrd="0" destOrd="0" presId="urn:microsoft.com/office/officeart/2005/8/layout/chevronAccent+Icon"/>
    <dgm:cxn modelId="{71E077FD-77A0-4218-96A2-232E48796826}" type="presOf" srcId="{3D196BA1-8327-42F7-B9E5-87D503CB93F4}" destId="{73A53A56-C7DC-4AAC-A87E-DB3D1036D1EE}" srcOrd="0" destOrd="0" presId="urn:microsoft.com/office/officeart/2005/8/layout/chevronAccent+Icon"/>
    <dgm:cxn modelId="{7681925B-DCA2-4235-8C1F-A2F47F135D4F}" type="presParOf" srcId="{03C1E04F-85F6-40B3-A0F3-213FB8AE107E}" destId="{A5DD43A9-1DAF-4AF8-B93F-002231B340F4}" srcOrd="0" destOrd="0" presId="urn:microsoft.com/office/officeart/2005/8/layout/chevronAccent+Icon"/>
    <dgm:cxn modelId="{453433A2-52BB-45E6-865E-7A9A56B82E23}" type="presParOf" srcId="{A5DD43A9-1DAF-4AF8-B93F-002231B340F4}" destId="{F1B29D40-6158-4812-B2C1-953BF9959822}" srcOrd="0" destOrd="0" presId="urn:microsoft.com/office/officeart/2005/8/layout/chevronAccent+Icon"/>
    <dgm:cxn modelId="{F180A7DD-2C03-41A3-A5C5-5C481A8399EF}" type="presParOf" srcId="{A5DD43A9-1DAF-4AF8-B93F-002231B340F4}" destId="{73A53A56-C7DC-4AAC-A87E-DB3D1036D1EE}" srcOrd="1" destOrd="0" presId="urn:microsoft.com/office/officeart/2005/8/layout/chevronAccent+Icon"/>
    <dgm:cxn modelId="{0DA8E18B-F11E-4A77-82F2-C0F1F4C03787}" type="presParOf" srcId="{03C1E04F-85F6-40B3-A0F3-213FB8AE107E}" destId="{8B17F3B4-600A-4CE5-A22F-67422DEA3775}" srcOrd="1" destOrd="0" presId="urn:microsoft.com/office/officeart/2005/8/layout/chevronAccent+Icon"/>
    <dgm:cxn modelId="{C21E9893-34E4-4D6D-98A5-8EC0F1967E97}" type="presParOf" srcId="{03C1E04F-85F6-40B3-A0F3-213FB8AE107E}" destId="{269B63CB-5ED7-42FC-B24E-49B9E6479AD2}" srcOrd="2" destOrd="0" presId="urn:microsoft.com/office/officeart/2005/8/layout/chevronAccent+Icon"/>
    <dgm:cxn modelId="{30FF3382-49D7-4ED7-9ED2-5AA086A4D125}" type="presParOf" srcId="{269B63CB-5ED7-42FC-B24E-49B9E6479AD2}" destId="{A33B6407-611A-47C1-8F11-11F4B43E3BA6}" srcOrd="0" destOrd="0" presId="urn:microsoft.com/office/officeart/2005/8/layout/chevronAccent+Icon"/>
    <dgm:cxn modelId="{FA6AB1F2-32EA-4966-BA56-E149FDFA4FE3}" type="presParOf" srcId="{269B63CB-5ED7-42FC-B24E-49B9E6479AD2}" destId="{A9EA7C76-27AE-4735-BCE5-63AC65591A0F}" srcOrd="1" destOrd="0" presId="urn:microsoft.com/office/officeart/2005/8/layout/chevronAccent+Icon"/>
    <dgm:cxn modelId="{86199E1D-32B0-4545-8D32-9FAA17A74BB6}" type="presParOf" srcId="{03C1E04F-85F6-40B3-A0F3-213FB8AE107E}" destId="{295420C1-1D20-4824-A2A2-917C15D92A2B}" srcOrd="3" destOrd="0" presId="urn:microsoft.com/office/officeart/2005/8/layout/chevronAccent+Icon"/>
    <dgm:cxn modelId="{5D7D548E-6BAA-4483-B4C1-0EF5273CDE10}" type="presParOf" srcId="{03C1E04F-85F6-40B3-A0F3-213FB8AE107E}" destId="{48E6F5D5-9146-43D5-BB44-65B9F611FA24}" srcOrd="4" destOrd="0" presId="urn:microsoft.com/office/officeart/2005/8/layout/chevronAccent+Icon"/>
    <dgm:cxn modelId="{C6CF56B4-6F63-478A-8B0A-DA7D61232231}" type="presParOf" srcId="{48E6F5D5-9146-43D5-BB44-65B9F611FA24}" destId="{8A97269C-C120-4B0D-8241-794015A53C15}" srcOrd="0" destOrd="0" presId="urn:microsoft.com/office/officeart/2005/8/layout/chevronAccent+Icon"/>
    <dgm:cxn modelId="{59C2EC51-7D1E-4035-9D89-FAD0AD345D67}" type="presParOf" srcId="{48E6F5D5-9146-43D5-BB44-65B9F611FA24}" destId="{3287C711-09C1-47F4-9A59-F2DE2A83CBA5}" srcOrd="1" destOrd="0" presId="urn:microsoft.com/office/officeart/2005/8/layout/chevronAccent+Icon"/>
    <dgm:cxn modelId="{6B85A956-80B8-4A01-8D80-01295DC3CAD2}" type="presParOf" srcId="{03C1E04F-85F6-40B3-A0F3-213FB8AE107E}" destId="{7662593A-0DBA-4DD1-9B80-A9CDE3EEA36F}" srcOrd="5" destOrd="0" presId="urn:microsoft.com/office/officeart/2005/8/layout/chevronAccent+Icon"/>
    <dgm:cxn modelId="{6F2A5FD8-6E1B-40FA-9282-17028E4FE322}" type="presParOf" srcId="{03C1E04F-85F6-40B3-A0F3-213FB8AE107E}" destId="{8EC6BC53-5DB8-4769-9D7D-706542416C7F}" srcOrd="6" destOrd="0" presId="urn:microsoft.com/office/officeart/2005/8/layout/chevronAccent+Icon"/>
    <dgm:cxn modelId="{DEAE862E-9917-429F-B265-F75A3161E95A}" type="presParOf" srcId="{8EC6BC53-5DB8-4769-9D7D-706542416C7F}" destId="{2E5F26DE-5046-425E-8CE5-81AABA87F06B}" srcOrd="0" destOrd="0" presId="urn:microsoft.com/office/officeart/2005/8/layout/chevronAccent+Icon"/>
    <dgm:cxn modelId="{DB84F00F-B337-457B-B919-2F8BC8676F97}" type="presParOf" srcId="{8EC6BC53-5DB8-4769-9D7D-706542416C7F}" destId="{6A304773-9EB8-4E73-8888-D75C2036D148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B29D40-6158-4812-B2C1-953BF9959822}">
      <dsp:nvSpPr>
        <dsp:cNvPr id="0" name=""/>
        <dsp:cNvSpPr/>
      </dsp:nvSpPr>
      <dsp:spPr>
        <a:xfrm>
          <a:off x="5490" y="1540842"/>
          <a:ext cx="2584155" cy="997484"/>
        </a:xfrm>
        <a:prstGeom prst="chevron">
          <a:avLst>
            <a:gd name="adj" fmla="val 4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A53A56-C7DC-4AAC-A87E-DB3D1036D1EE}">
      <dsp:nvSpPr>
        <dsp:cNvPr id="0" name=""/>
        <dsp:cNvSpPr/>
      </dsp:nvSpPr>
      <dsp:spPr>
        <a:xfrm>
          <a:off x="694598" y="1790213"/>
          <a:ext cx="2182175" cy="99748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ts val="500"/>
            </a:spcAft>
            <a:buNone/>
          </a:pPr>
          <a:r>
            <a:rPr lang="en-US" altLang="ko" sz="20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ESG</a:t>
          </a:r>
          <a:r>
            <a:rPr lang="ko-KR" altLang="en-US" sz="20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경영 </a:t>
          </a:r>
          <a:endParaRPr lang="en-US" altLang="ko-KR" sz="2000" kern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ts val="500"/>
            </a:spcAft>
            <a:buNone/>
          </a:pPr>
          <a:r>
            <a:rPr lang="ko-KR" altLang="en-US" sz="20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등장 배경</a:t>
          </a:r>
          <a:endParaRPr lang="ko" sz="2000" kern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723813" y="1819428"/>
        <a:ext cx="2123745" cy="939054"/>
      </dsp:txXfrm>
    </dsp:sp>
    <dsp:sp modelId="{A33B6407-611A-47C1-8F11-11F4B43E3BA6}">
      <dsp:nvSpPr>
        <dsp:cNvPr id="0" name=""/>
        <dsp:cNvSpPr/>
      </dsp:nvSpPr>
      <dsp:spPr>
        <a:xfrm>
          <a:off x="2957170" y="1540842"/>
          <a:ext cx="2584155" cy="997484"/>
        </a:xfrm>
        <a:prstGeom prst="chevron">
          <a:avLst>
            <a:gd name="adj" fmla="val 4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EA7C76-27AE-4735-BCE5-63AC65591A0F}">
      <dsp:nvSpPr>
        <dsp:cNvPr id="0" name=""/>
        <dsp:cNvSpPr/>
      </dsp:nvSpPr>
      <dsp:spPr>
        <a:xfrm>
          <a:off x="3646278" y="1790213"/>
          <a:ext cx="2182175" cy="99748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ts val="500"/>
            </a:spcAft>
            <a:buNone/>
          </a:pPr>
          <a:r>
            <a:rPr lang="en-US" altLang="ko" sz="20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ESG </a:t>
          </a:r>
          <a:r>
            <a:rPr lang="ko-KR" altLang="en-US" sz="20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정의와 사례</a:t>
          </a:r>
          <a:endParaRPr lang="ko" sz="2000" kern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3675493" y="1819428"/>
        <a:ext cx="2123745" cy="939054"/>
      </dsp:txXfrm>
    </dsp:sp>
    <dsp:sp modelId="{8A97269C-C120-4B0D-8241-794015A53C15}">
      <dsp:nvSpPr>
        <dsp:cNvPr id="0" name=""/>
        <dsp:cNvSpPr/>
      </dsp:nvSpPr>
      <dsp:spPr>
        <a:xfrm>
          <a:off x="5908849" y="1540842"/>
          <a:ext cx="2584155" cy="997484"/>
        </a:xfrm>
        <a:prstGeom prst="chevron">
          <a:avLst>
            <a:gd name="adj" fmla="val 4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87C711-09C1-47F4-9A59-F2DE2A83CBA5}">
      <dsp:nvSpPr>
        <dsp:cNvPr id="0" name=""/>
        <dsp:cNvSpPr/>
      </dsp:nvSpPr>
      <dsp:spPr>
        <a:xfrm>
          <a:off x="6597958" y="1790213"/>
          <a:ext cx="2182175" cy="99748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ts val="500"/>
            </a:spcAft>
            <a:buNone/>
          </a:pPr>
          <a:r>
            <a:rPr lang="ko-KR" altLang="en-US" sz="20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선행연구</a:t>
          </a:r>
          <a:endParaRPr lang="ko" sz="2000" kern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6627173" y="1819428"/>
        <a:ext cx="2123745" cy="939054"/>
      </dsp:txXfrm>
    </dsp:sp>
    <dsp:sp modelId="{2E5F26DE-5046-425E-8CE5-81AABA87F06B}">
      <dsp:nvSpPr>
        <dsp:cNvPr id="0" name=""/>
        <dsp:cNvSpPr/>
      </dsp:nvSpPr>
      <dsp:spPr>
        <a:xfrm>
          <a:off x="8860529" y="1540842"/>
          <a:ext cx="2584155" cy="997484"/>
        </a:xfrm>
        <a:prstGeom prst="chevron">
          <a:avLst>
            <a:gd name="adj" fmla="val 4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304773-9EB8-4E73-8888-D75C2036D148}">
      <dsp:nvSpPr>
        <dsp:cNvPr id="0" name=""/>
        <dsp:cNvSpPr/>
      </dsp:nvSpPr>
      <dsp:spPr>
        <a:xfrm>
          <a:off x="9549637" y="1790213"/>
          <a:ext cx="2182175" cy="99748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ts val="500"/>
            </a:spcAft>
            <a:buNone/>
          </a:pPr>
          <a:r>
            <a:rPr lang="ko-KR" altLang="en-US" sz="20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연구 방법론</a:t>
          </a:r>
          <a:endParaRPr lang="ko" sz="2000" kern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9578852" y="1819428"/>
        <a:ext cx="2123745" cy="9390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94B88966-9A20-4051-BBDF-0257DC7D0983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2021-05-06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BAE14B8-3CC9-472D-9BC5-A84D80684DE2}" type="slidenum"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pPr algn="r" rtl="0"/>
              <a:t>‹#›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r"/>
            <a:fld id="{614678A9-1997-4183-8522-CAB5BE20EFBC}" type="datetime1">
              <a:rPr lang="ko-KR" altLang="en-US" smtClean="0"/>
              <a:pPr algn="r"/>
              <a:t>2021-05-06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FB667E1-E601-4AAF-B95C-B25720D70A60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sz="1200" b="0" u="none" strike="noStrike" kern="1200" baseline="0" noProof="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FB667E1-E601-4AAF-B95C-B25720D70A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101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altLang="ko-KR" noProof="0" dirty="0"/>
              <a:t>2</a:t>
            </a:r>
            <a:r>
              <a:rPr lang="ko-KR" altLang="en-US" noProof="0" dirty="0"/>
              <a:t>개 이상의 슬라이드가 필요할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FB667E1-E601-4AAF-B95C-B25720D70A6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260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altLang="ko-KR" noProof="0" dirty="0"/>
              <a:t>2</a:t>
            </a:r>
            <a:r>
              <a:rPr lang="ko-KR" altLang="en-US" noProof="0" dirty="0"/>
              <a:t>개 이상의 슬라이드가 필요할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FB667E1-E601-4AAF-B95C-B25720D70A6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2652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sz="1200" b="0" u="none" strike="noStrike" kern="1200" baseline="0" noProof="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FB667E1-E601-4AAF-B95C-B25720D70A6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101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altLang="ko-KR" noProof="0" dirty="0"/>
              <a:t>2</a:t>
            </a:r>
            <a:r>
              <a:rPr lang="ko-KR" altLang="en-US" noProof="0" dirty="0"/>
              <a:t>개 이상의 슬라이드가 필요할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FB667E1-E601-4AAF-B95C-B25720D70A6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260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ko-KR" noProof="0" smtClean="0"/>
              <a:pPr/>
              <a:t>18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1711762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ko-KR" noProof="0" smtClean="0"/>
              <a:pPr/>
              <a:t>19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47676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ko-KR" noProof="0" smtClean="0"/>
              <a:pPr/>
              <a:t>20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029360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ko-KR" noProof="0" smtClean="0"/>
              <a:pPr/>
              <a:t>21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026742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ko-KR" noProof="0" smtClean="0"/>
              <a:pPr/>
              <a:t>22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439948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ko-KR" noProof="0" smtClean="0"/>
              <a:pPr/>
              <a:t>23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05837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ko-KR" noProof="0" smtClean="0"/>
              <a:pPr/>
              <a:t>2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19137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sz="1200" b="0" u="none" strike="noStrike" kern="1200" baseline="0" noProof="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FB667E1-E601-4AAF-B95C-B25720D70A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10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altLang="ko-KR" noProof="0" dirty="0"/>
              <a:t>2</a:t>
            </a:r>
            <a:r>
              <a:rPr lang="ko-KR" altLang="en-US" noProof="0" dirty="0"/>
              <a:t>개 이상의 슬라이드가 필요할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FB667E1-E601-4AAF-B95C-B25720D70A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26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ko-KR" noProof="0" smtClean="0"/>
              <a:pPr/>
              <a:t>5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02936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ko-KR" noProof="0" smtClean="0"/>
              <a:pPr/>
              <a:t>6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494846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ko-KR" noProof="0" smtClean="0"/>
              <a:pPr/>
              <a:t>7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4625369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FB667E1-E601-4AAF-B95C-B25720D70A6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147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sz="1200" b="0" u="none" strike="noStrike" kern="1200" baseline="0" noProof="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FB667E1-E601-4AAF-B95C-B25720D70A6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51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푸른 언덕 뒤로 떠오르는 태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rtlCol="0" anchor="b">
            <a:normAutofit/>
          </a:bodyPr>
          <a:lstStyle>
            <a:lvl1pPr algn="ctr" rtl="0">
              <a:defRPr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 rtlCol="0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 rtl="0">
              <a:buNone/>
              <a:defRPr sz="2800"/>
            </a:lvl2pPr>
            <a:lvl3pPr marL="914400" indent="0" algn="ctr" rtl="0">
              <a:buNone/>
              <a:defRPr sz="2400"/>
            </a:lvl3pPr>
            <a:lvl4pPr marL="1371600" indent="0" algn="ctr" rtl="0">
              <a:buNone/>
              <a:defRPr sz="2000"/>
            </a:lvl4pPr>
            <a:lvl5pPr marL="1828800" indent="0" algn="ctr" rtl="0">
              <a:buNone/>
              <a:defRPr sz="2000"/>
            </a:lvl5pPr>
            <a:lvl6pPr marL="2286000" indent="0" algn="ctr" rtl="0">
              <a:buNone/>
              <a:defRPr sz="2000"/>
            </a:lvl6pPr>
            <a:lvl7pPr marL="2743200" indent="0" algn="ctr" rtl="0">
              <a:buNone/>
              <a:defRPr sz="2000"/>
            </a:lvl7pPr>
            <a:lvl8pPr marL="3200400" indent="0" algn="ctr" rtl="0">
              <a:buNone/>
              <a:defRPr sz="2000"/>
            </a:lvl8pPr>
            <a:lvl9pPr marL="3657600" indent="0" algn="ctr" rtl="0">
              <a:buNone/>
              <a:defRPr sz="200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이 있는 대체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rtlCol="0" anchor="b">
            <a:normAutofit/>
          </a:bodyPr>
          <a:lstStyle>
            <a:lvl1pPr algn="l" rtl="0">
              <a:defRPr sz="3400" b="0">
                <a:solidFill>
                  <a:schemeClr val="bg1"/>
                </a:solidFill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 rtl="0">
              <a:defRPr>
                <a:solidFill>
                  <a:schemeClr val="tx2"/>
                </a:solidFill>
              </a:defRPr>
            </a:lvl1pPr>
          </a:lstStyle>
          <a:p>
            <a:fld id="{EFE8209A-A4D2-4C04-A5B1-04321EF5AD9B}" type="datetime1">
              <a:rPr lang="ko-KR" altLang="en-US" smtClean="0"/>
              <a:pPr/>
              <a:t>2021-05-06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</a:defRPr>
            </a:lvl1pPr>
          </a:lstStyle>
          <a:p>
            <a:pPr algn="r"/>
            <a:fld id="{CA8D9AD5-F248-4919-864A-CFD76CC027D6}" type="slidenum">
              <a:rPr lang="en-US" altLang="ko-KR" smtClean="0"/>
              <a:pPr algn="r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rtlCol="0" anchor="b">
            <a:normAutofit/>
          </a:bodyPr>
          <a:lstStyle>
            <a:lvl1pPr algn="l" rtl="0">
              <a:defRPr sz="3400" b="0">
                <a:solidFill>
                  <a:schemeClr val="bg1"/>
                </a:solidFill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 rtlCol="0"/>
          <a:lstStyle>
            <a:lvl1pPr marL="0" indent="0" algn="ctr" rtl="0">
              <a:buNone/>
              <a:defRPr sz="3200">
                <a:solidFill>
                  <a:schemeClr val="tx2"/>
                </a:solidFill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9A2AEB39-0805-41A2-BBD8-647580F2D7FB}" type="datetime1">
              <a:rPr lang="ko-KR" altLang="en-US" smtClean="0"/>
              <a:pPr algn="r"/>
              <a:t>2021-05-06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6C36BC35-8513-4F02-96BF-2F129C2D5E36}" type="datetime1">
              <a:rPr lang="ko-KR" altLang="en-US" smtClean="0"/>
              <a:pPr/>
              <a:t>2021-05-06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 rtlCol="0"/>
          <a:lstStyle/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38544213-E167-435A-A573-71C9F0930021}" type="datetime1">
              <a:rPr lang="ko-KR" altLang="en-US" smtClean="0"/>
              <a:pPr algn="r"/>
              <a:t>2021-05-06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6pPr algn="l" rtl="0">
              <a:defRPr/>
            </a:lvl6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604A8507-5A80-4F0A-9F04-47007E708D92}" type="datetime1">
              <a:rPr lang="ko-KR" altLang="en-US" smtClean="0"/>
              <a:pPr algn="r"/>
              <a:t>2021-05-06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ko-K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직사각형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rtlCol="0" anchor="b">
            <a:normAutofit/>
          </a:bodyPr>
          <a:lstStyle>
            <a:lvl1pPr algn="ctr" rtl="0">
              <a:defRPr sz="5200" b="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rtlCol="0" anchor="t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3C6EC088-61DC-4A4C-A735-CC99925A0671}" type="datetime1">
              <a:rPr lang="ko-KR" altLang="en-US" smtClean="0"/>
              <a:pPr algn="r"/>
              <a:t>2021-05-06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대체 구역 머리글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rtlCol="0" anchor="b">
            <a:normAutofit/>
          </a:bodyPr>
          <a:lstStyle>
            <a:lvl1pPr algn="ctr" rtl="0">
              <a:defRPr sz="52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rtlCol="0" anchor="t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 rtl="0">
              <a:defRPr>
                <a:solidFill>
                  <a:schemeClr val="tx2"/>
                </a:solidFill>
              </a:defRPr>
            </a:lvl1pPr>
          </a:lstStyle>
          <a:p>
            <a:fld id="{9999BF8D-0F63-4FDE-A577-92750A1B8B6A}" type="datetime1">
              <a:rPr lang="ko-KR" altLang="en-US" smtClean="0"/>
              <a:pPr/>
              <a:t>2021-05-06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 rtl="0"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92CEF654-86B1-42F5-B71F-45AF076837C9}" type="datetime1">
              <a:rPr lang="ko-KR" altLang="en-US" smtClean="0"/>
              <a:pPr/>
              <a:t>2021-05-06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0ECE5F2-81AA-4605-B028-6FBA391056AF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 cap="none" baseline="0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 rtlCol="0">
            <a:normAutofit/>
          </a:bodyPr>
          <a:lstStyle>
            <a:lvl1pPr algn="l" rtl="0">
              <a:defRPr sz="1800"/>
            </a:lvl1pPr>
            <a:lvl2pPr algn="l" rtl="0">
              <a:defRPr sz="1600"/>
            </a:lvl2pPr>
            <a:lvl3pPr algn="l" rtl="0">
              <a:defRPr sz="1400"/>
            </a:lvl3pPr>
            <a:lvl4pPr algn="l" rtl="0">
              <a:defRPr sz="1200"/>
            </a:lvl4pPr>
            <a:lvl5pPr algn="l" rtl="0">
              <a:defRPr sz="1200"/>
            </a:lvl5pPr>
            <a:lvl6pPr algn="l" rtl="0">
              <a:defRPr sz="1200"/>
            </a:lvl6pPr>
            <a:lvl7pPr algn="l" rtl="0">
              <a:defRPr sz="1200"/>
            </a:lvl7pPr>
            <a:lvl8pPr algn="l" rtl="0">
              <a:defRPr sz="1200"/>
            </a:lvl8pPr>
            <a:lvl9pPr algn="l" rtl="0">
              <a:defRPr sz="12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 cap="none" baseline="0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 rtlCol="0">
            <a:normAutofit/>
          </a:bodyPr>
          <a:lstStyle>
            <a:lvl1pPr algn="l" rtl="0">
              <a:defRPr sz="1800"/>
            </a:lvl1pPr>
            <a:lvl2pPr algn="l" rtl="0">
              <a:defRPr sz="1600"/>
            </a:lvl2pPr>
            <a:lvl3pPr algn="l" rtl="0">
              <a:defRPr sz="1400"/>
            </a:lvl3pPr>
            <a:lvl4pPr algn="l" rtl="0">
              <a:defRPr sz="1200"/>
            </a:lvl4pPr>
            <a:lvl5pPr algn="l" rtl="0">
              <a:defRPr sz="1200"/>
            </a:lvl5pPr>
            <a:lvl6pPr algn="l" rtl="0">
              <a:defRPr sz="1200"/>
            </a:lvl6pPr>
            <a:lvl7pPr algn="l" rtl="0">
              <a:defRPr sz="1200"/>
            </a:lvl7pPr>
            <a:lvl8pPr algn="l" rtl="0">
              <a:defRPr sz="1200"/>
            </a:lvl8pPr>
            <a:lvl9pPr algn="l" rtl="0">
              <a:defRPr sz="12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9894F3FF-91AA-48F0-AA04-5EA42BA762A7}" type="datetime1">
              <a:rPr lang="ko-KR" altLang="en-US" smtClean="0"/>
              <a:pPr algn="r"/>
              <a:t>2021-05-06</a:t>
            </a:fld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41530416-5C45-4731-99F2-048FDBC55BB8}" type="datetime1">
              <a:rPr lang="ko-KR" altLang="en-US" smtClean="0"/>
              <a:pPr algn="r"/>
              <a:t>2021-05-06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ko-KR" altLang="en-US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 rtl="0">
              <a:defRPr>
                <a:solidFill>
                  <a:schemeClr val="tx2"/>
                </a:solidFill>
              </a:defRPr>
            </a:lvl1pPr>
          </a:lstStyle>
          <a:p>
            <a:fld id="{0232200F-74D4-4116-A878-541954BDF0AE}" type="datetime1">
              <a:rPr lang="ko-KR" altLang="en-US" smtClean="0"/>
              <a:pPr/>
              <a:t>2021-05-06</a:t>
            </a:fld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</a:defRPr>
            </a:lvl1pPr>
          </a:lstStyle>
          <a:p>
            <a:pPr algn="r"/>
            <a:fld id="{CA8D9AD5-F248-4919-864A-CFD76CC027D6}" type="slidenum">
              <a:rPr lang="en-US" altLang="ko-KR" smtClean="0"/>
              <a:pPr algn="r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rtlCol="0" anchor="b">
            <a:normAutofit/>
          </a:bodyPr>
          <a:lstStyle>
            <a:lvl1pPr algn="l" rtl="0">
              <a:defRPr sz="3400" b="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4F369694-0C97-4929-A059-EE3841775F20}" type="datetime1">
              <a:rPr lang="ko-KR" altLang="en-US" smtClean="0"/>
              <a:pPr/>
              <a:t>2021-05-06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dirty="0"/>
              <a:t>마스터 텍스트 스타일 편집</a:t>
            </a:r>
          </a:p>
          <a:p>
            <a:pPr lvl="1" rtl="0"/>
            <a:r>
              <a:rPr lang="ko-KR" altLang="en-US" dirty="0"/>
              <a:t>둘째 수준</a:t>
            </a:r>
          </a:p>
          <a:p>
            <a:pPr lvl="2" rtl="0"/>
            <a:r>
              <a:rPr lang="ko-KR" altLang="en-US" dirty="0"/>
              <a:t>셋째 수준</a:t>
            </a:r>
          </a:p>
          <a:p>
            <a:pPr lvl="3" rtl="0"/>
            <a:r>
              <a:rPr lang="ko-KR" altLang="en-US" dirty="0"/>
              <a:t>넷째 수준</a:t>
            </a:r>
          </a:p>
          <a:p>
            <a:pPr lvl="4" rtl="0"/>
            <a:r>
              <a:rPr lang="ko-KR" altLang="en-US" dirty="0"/>
              <a:t>다섯째 수준</a:t>
            </a:r>
          </a:p>
          <a:p>
            <a:pPr lvl="5" rtl="0"/>
            <a:r>
              <a:rPr lang="ko-KR" altLang="en-US" dirty="0"/>
              <a:t>여섯째 수준</a:t>
            </a:r>
          </a:p>
          <a:p>
            <a:pPr lvl="6" rtl="0"/>
            <a:r>
              <a:rPr lang="ko-KR" altLang="en-US" dirty="0"/>
              <a:t>일곱째 수준</a:t>
            </a:r>
          </a:p>
          <a:p>
            <a:pPr lvl="7" rtl="0"/>
            <a:r>
              <a:rPr lang="ko-KR" altLang="en-US" dirty="0"/>
              <a:t>여덟째 수준</a:t>
            </a:r>
          </a:p>
          <a:p>
            <a:pPr lvl="8" rtl="0"/>
            <a:r>
              <a:rPr lang="ko-KR" altLang="en-US" dirty="0"/>
              <a:t>아홉째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 cap="all" baseline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r"/>
            <a:fld id="{FE9BF311-B92B-4330-A1AF-3A996E7479A2}" type="datetime1">
              <a:rPr lang="ko-KR" altLang="en-US" smtClean="0"/>
              <a:pPr algn="r"/>
              <a:t>2021-05-06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1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A8D9AD5-F248-4919-864A-CFD76CC027D6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1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7432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94360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91440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23444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5544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874520" indent="-228600" algn="l" defTabSz="914400" rtl="0" eaLnBrk="1" latinLnBrk="1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6pPr>
      <a:lvl7pPr marL="2194560" indent="-228600" algn="l" defTabSz="914400" rtl="0" eaLnBrk="1" latinLnBrk="1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7pPr>
      <a:lvl8pPr marL="2514600" indent="-228600" algn="l" defTabSz="914400" rtl="0" eaLnBrk="1" latinLnBrk="1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8pPr>
      <a:lvl9pPr marL="2834640" indent="-228600" algn="l" defTabSz="914400" rtl="0" eaLnBrk="1" latinLnBrk="1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rtlCol="0" anchor="b">
            <a:normAutofit/>
          </a:bodyPr>
          <a:lstStyle/>
          <a:p>
            <a:pPr algn="l" rtl="0"/>
            <a:r>
              <a:rPr lang="en-US" altLang="ko-KR" sz="4200" b="0" i="0" u="none" strike="noStrike" dirty="0">
                <a:effectLst/>
              </a:rPr>
              <a:t>ESG</a:t>
            </a:r>
            <a:r>
              <a:rPr lang="ko-KR" altLang="en-US" sz="4200" b="0" i="0" u="none" strike="noStrike" dirty="0">
                <a:effectLst/>
              </a:rPr>
              <a:t>경영이 기업 가치에 미치는 영향</a:t>
            </a:r>
            <a:br>
              <a:rPr lang="en-US" altLang="ko-KR" sz="4200" b="0" i="0" u="none" strike="noStrike" dirty="0">
                <a:effectLst/>
              </a:rPr>
            </a:br>
            <a:r>
              <a:rPr lang="ko-KR" altLang="en-US" sz="4200" b="0" i="0" u="none" strike="noStrike" dirty="0">
                <a:effectLst/>
              </a:rPr>
              <a:t> </a:t>
            </a:r>
            <a:r>
              <a:rPr lang="en-US" altLang="ko-KR" sz="2600" b="0" i="0" u="none" strike="noStrike" dirty="0">
                <a:effectLst/>
              </a:rPr>
              <a:t>:  </a:t>
            </a:r>
            <a:r>
              <a:rPr lang="ko-KR" altLang="en-US" sz="2600" b="0" i="0" u="none" strike="noStrike" dirty="0">
                <a:effectLst/>
              </a:rPr>
              <a:t>주가수익비율</a:t>
            </a:r>
            <a:r>
              <a:rPr lang="en-US" altLang="ko-KR" sz="2600" b="0" i="0" u="none" strike="noStrike" dirty="0">
                <a:effectLst/>
              </a:rPr>
              <a:t>(PER)</a:t>
            </a:r>
            <a:r>
              <a:rPr lang="ko-KR" altLang="en-US" sz="2600" b="0" i="0" u="none" strike="noStrike" dirty="0">
                <a:effectLst/>
              </a:rPr>
              <a:t>과 </a:t>
            </a:r>
            <a:r>
              <a:rPr lang="ko-KR" altLang="en-US" sz="2600" b="0" i="0" u="none" strike="noStrike" dirty="0" err="1">
                <a:effectLst/>
              </a:rPr>
              <a:t>토빈의</a:t>
            </a:r>
            <a:r>
              <a:rPr lang="ko-KR" altLang="en-US" sz="2600" b="0" i="0" u="none" strike="noStrike" dirty="0">
                <a:effectLst/>
              </a:rPr>
              <a:t> 큐</a:t>
            </a:r>
            <a:r>
              <a:rPr lang="en-US" altLang="ko-KR" sz="2600" b="0" i="0" u="none" strike="noStrike" dirty="0">
                <a:effectLst/>
              </a:rPr>
              <a:t>(Tobin’s Q)</a:t>
            </a:r>
            <a:r>
              <a:rPr lang="ko-KR" altLang="en-US" sz="2600" b="0" i="0" u="none" strike="noStrike" dirty="0">
                <a:effectLst/>
              </a:rPr>
              <a:t>를 중심으로</a:t>
            </a:r>
            <a:endParaRPr lang="ko-KR" altLang="en-US" sz="2600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676400"/>
          </a:xfrm>
        </p:spPr>
        <p:txBody>
          <a:bodyPr rtlCol="0" anchor="t">
            <a:normAutofit/>
          </a:bodyPr>
          <a:lstStyle/>
          <a:p>
            <a:pPr lvl="0" rtl="0">
              <a:spcAft>
                <a:spcPts val="600"/>
              </a:spcAft>
            </a:pPr>
            <a:endParaRPr lang="en-US" altLang="ko-KR" dirty="0"/>
          </a:p>
          <a:p>
            <a:pPr lvl="0" rtl="0">
              <a:spcAft>
                <a:spcPts val="600"/>
              </a:spcAft>
            </a:pP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35F40D3-51B8-4DB8-A851-0A418185D82E}"/>
              </a:ext>
            </a:extLst>
          </p:cNvPr>
          <p:cNvSpPr txBox="1">
            <a:spLocks/>
          </p:cNvSpPr>
          <p:nvPr/>
        </p:nvSpPr>
        <p:spPr>
          <a:xfrm>
            <a:off x="2783632" y="4005064"/>
            <a:ext cx="9144000" cy="187220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2400" kern="12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8E8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  <a:sym typeface="Malgun Gothic" panose="020B0503020000020004" pitchFamily="50" charset="-127"/>
              </a:rPr>
              <a:t>경희대 경제학과 김예린</a:t>
            </a: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+mn-cs"/>
              <a:sym typeface="Malgun Gothic" panose="020B0503020000020004" pitchFamily="50" charset="-127"/>
            </a:endParaRPr>
          </a:p>
          <a:p>
            <a:pPr marL="0" marR="0" lvl="0" indent="0" algn="r" defTabSz="914400" rtl="0" eaLnBrk="1" fontAlgn="auto" latinLnBrk="1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8E8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  <a:sym typeface="Malgun Gothic" panose="020B0503020000020004" pitchFamily="50" charset="-127"/>
              </a:rPr>
              <a:t>경제학과 조정빈</a:t>
            </a: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+mn-cs"/>
              <a:sym typeface="Malgun Gothic" panose="020B0503020000020004" pitchFamily="50" charset="-127"/>
            </a:endParaRPr>
          </a:p>
          <a:p>
            <a:pPr marL="0" marR="0" lvl="0" indent="0" algn="r" defTabSz="914400" rtl="0" eaLnBrk="1" fontAlgn="auto" latinLnBrk="1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8E8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  <a:sym typeface="Malgun Gothic" panose="020B0503020000020004" pitchFamily="50" charset="-127"/>
              </a:rPr>
              <a:t>경제학과 최지웅</a:t>
            </a: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+mn-cs"/>
              <a:sym typeface="Malgun Gothic" panose="020B0503020000020004" pitchFamily="50" charset="-127"/>
            </a:endParaRPr>
          </a:p>
          <a:p>
            <a:pPr marL="0" marR="0" lvl="0" indent="0" algn="r" defTabSz="914400" rtl="0" eaLnBrk="1" fontAlgn="auto" latinLnBrk="1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8E8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  <a:sym typeface="Malgun Gothic" panose="020B0503020000020004" pitchFamily="50" charset="-127"/>
              </a:rPr>
              <a:t>경제학과 홍승연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+mn-cs"/>
              <a:sym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281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8ACBD6-EC1B-4908-870D-D2A5557FE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1052736"/>
            <a:ext cx="9509760" cy="4127627"/>
          </a:xfrm>
        </p:spPr>
        <p:txBody>
          <a:bodyPr/>
          <a:lstStyle/>
          <a:p>
            <a:pPr marL="502920" indent="-457200">
              <a:buAutoNum type="arabicPeriod"/>
            </a:pPr>
            <a:r>
              <a:rPr lang="en-US" altLang="ko-KR" dirty="0"/>
              <a:t>E(Environment) </a:t>
            </a:r>
          </a:p>
          <a:p>
            <a:pPr marL="45720" indent="0">
              <a:buNone/>
            </a:pPr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5F731EB-02CA-4B73-95CA-27179E6B7C4F}"/>
              </a:ext>
            </a:extLst>
          </p:cNvPr>
          <p:cNvSpPr txBox="1">
            <a:spLocks/>
          </p:cNvSpPr>
          <p:nvPr/>
        </p:nvSpPr>
        <p:spPr>
          <a:xfrm>
            <a:off x="839416" y="260648"/>
            <a:ext cx="9509760" cy="6970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kern="120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ESG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경영 사례</a:t>
            </a:r>
          </a:p>
        </p:txBody>
      </p:sp>
      <p:pic>
        <p:nvPicPr>
          <p:cNvPr id="1026" name="Picture 2" descr="아마존 Now] 고객 중심으로 아마존이 혁신하는 방법 - 크리베이트">
            <a:extLst>
              <a:ext uri="{FF2B5EF4-FFF2-40B4-BE49-F238E27FC236}">
                <a16:creationId xmlns:a16="http://schemas.microsoft.com/office/drawing/2014/main" id="{F0456FB9-D622-4545-A31F-1D4CA52DB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1428778"/>
            <a:ext cx="3600400" cy="2000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565ED9-EAE6-4624-BFE1-AF939E469A2A}"/>
              </a:ext>
            </a:extLst>
          </p:cNvPr>
          <p:cNvSpPr txBox="1"/>
          <p:nvPr/>
        </p:nvSpPr>
        <p:spPr>
          <a:xfrm>
            <a:off x="4655840" y="1440855"/>
            <a:ext cx="5976664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기후협약을 최초로 서명한 회사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2040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년까지 탄소 배출량을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만들겠다고 약속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배송용 차량 전기차로 바꾸기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재생에너지 사용률 목표 제사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포장재 낭비 줄이기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8" name="Picture 4" descr="아모레퍼시픽, 필수소비재 유일 '탄소경영 섹터 아너스' 선정 &lt; 일반 &lt; 뉴스 &lt; 기사본문 - 미디어SR">
            <a:extLst>
              <a:ext uri="{FF2B5EF4-FFF2-40B4-BE49-F238E27FC236}">
                <a16:creationId xmlns:a16="http://schemas.microsoft.com/office/drawing/2014/main" id="{6FF4ADF5-E732-4DCD-A25B-694C50919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084" y="3746500"/>
            <a:ext cx="2813016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E9B1E7-036F-48FD-8E70-5AA2A8EEC74F}"/>
              </a:ext>
            </a:extLst>
          </p:cNvPr>
          <p:cNvSpPr txBox="1"/>
          <p:nvPr/>
        </p:nvSpPr>
        <p:spPr>
          <a:xfrm>
            <a:off x="4655840" y="4281966"/>
            <a:ext cx="7200800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GS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칼텍스와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플라스틱 공병의 체계적 재활용 업무 협약 체결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2021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20%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애서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2025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50%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확대 계획</a:t>
            </a:r>
          </a:p>
        </p:txBody>
      </p:sp>
    </p:spTree>
    <p:extLst>
      <p:ext uri="{BB962C8B-B14F-4D97-AF65-F5344CB8AC3E}">
        <p14:creationId xmlns:p14="http://schemas.microsoft.com/office/powerpoint/2010/main" val="2229270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8ACBD6-EC1B-4908-870D-D2A5557FE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1052736"/>
            <a:ext cx="9509760" cy="4127627"/>
          </a:xfrm>
        </p:spPr>
        <p:txBody>
          <a:bodyPr/>
          <a:lstStyle/>
          <a:p>
            <a:pPr marL="45720" indent="0">
              <a:buNone/>
            </a:pPr>
            <a:r>
              <a:rPr lang="en-US" altLang="ko-KR" dirty="0"/>
              <a:t>2. S(Social)</a:t>
            </a:r>
          </a:p>
          <a:p>
            <a:pPr marL="45720" indent="0">
              <a:buNone/>
            </a:pPr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5F731EB-02CA-4B73-95CA-27179E6B7C4F}"/>
              </a:ext>
            </a:extLst>
          </p:cNvPr>
          <p:cNvSpPr txBox="1">
            <a:spLocks/>
          </p:cNvSpPr>
          <p:nvPr/>
        </p:nvSpPr>
        <p:spPr>
          <a:xfrm>
            <a:off x="839416" y="260648"/>
            <a:ext cx="9509760" cy="6970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kern="120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ESG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경영 사례</a:t>
            </a:r>
          </a:p>
        </p:txBody>
      </p:sp>
      <p:pic>
        <p:nvPicPr>
          <p:cNvPr id="3074" name="Picture 2" descr="어도비, 로고 리뉴얼로 브랜드 아이덴티티 업데이트">
            <a:extLst>
              <a:ext uri="{FF2B5EF4-FFF2-40B4-BE49-F238E27FC236}">
                <a16:creationId xmlns:a16="http://schemas.microsoft.com/office/drawing/2014/main" id="{DEAC7617-10B5-45DB-B07B-9BF6112CE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1484784"/>
            <a:ext cx="2933802" cy="2120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07EC43-6A66-410D-8806-8E81F2FB50C9}"/>
              </a:ext>
            </a:extLst>
          </p:cNvPr>
          <p:cNvSpPr txBox="1"/>
          <p:nvPr/>
        </p:nvSpPr>
        <p:spPr>
          <a:xfrm>
            <a:off x="4799856" y="1484784"/>
            <a:ext cx="7128792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실종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학대 아동 방지센터를 돕는 일에 소프트웨어 솔루션 제공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양성평등 고용문화 지향 →여성 고용률 꾸준히 상승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소수집단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비소수집단 간의 임금 평등 달성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기회평등</a:t>
            </a:r>
          </a:p>
        </p:txBody>
      </p:sp>
      <p:pic>
        <p:nvPicPr>
          <p:cNvPr id="3076" name="Picture 4" descr="KB금융지주·KB국민은행 조직개편 및 경영진 인사 실시 - 파이낸셜신문">
            <a:extLst>
              <a:ext uri="{FF2B5EF4-FFF2-40B4-BE49-F238E27FC236}">
                <a16:creationId xmlns:a16="http://schemas.microsoft.com/office/drawing/2014/main" id="{3751628E-8BC9-4662-801A-064BED220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77" y="4037480"/>
            <a:ext cx="3029845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E9237A1-C5F2-4966-BCF1-E979206BFA8E}"/>
              </a:ext>
            </a:extLst>
          </p:cNvPr>
          <p:cNvSpPr txBox="1"/>
          <p:nvPr/>
        </p:nvSpPr>
        <p:spPr>
          <a:xfrm>
            <a:off x="4803812" y="4006824"/>
            <a:ext cx="6908812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양성평등 증진 노력을 바탕으로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2021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블룸버그 양성평등 지수 기업에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년간 연속으로 선정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여성인재 맞춤 교육과 여성 인재 중용을 통한 사회적 양성평등 문화 확산에 기여</a:t>
            </a:r>
          </a:p>
        </p:txBody>
      </p:sp>
    </p:spTree>
    <p:extLst>
      <p:ext uri="{BB962C8B-B14F-4D97-AF65-F5344CB8AC3E}">
        <p14:creationId xmlns:p14="http://schemas.microsoft.com/office/powerpoint/2010/main" val="339824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8ACBD6-EC1B-4908-870D-D2A5557FE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1052736"/>
            <a:ext cx="9509760" cy="4127627"/>
          </a:xfrm>
        </p:spPr>
        <p:txBody>
          <a:bodyPr/>
          <a:lstStyle/>
          <a:p>
            <a:pPr marL="45720" indent="0">
              <a:buNone/>
            </a:pPr>
            <a:r>
              <a:rPr lang="en-US" altLang="ko-KR" dirty="0"/>
              <a:t>3. G(Governance) </a:t>
            </a:r>
          </a:p>
          <a:p>
            <a:pPr marL="45720" indent="0">
              <a:buNone/>
            </a:pPr>
            <a:endParaRPr lang="en-US" altLang="ko-KR" dirty="0"/>
          </a:p>
          <a:p>
            <a:pPr marL="45720" indent="0">
              <a:buNone/>
            </a:pPr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5F731EB-02CA-4B73-95CA-27179E6B7C4F}"/>
              </a:ext>
            </a:extLst>
          </p:cNvPr>
          <p:cNvSpPr txBox="1">
            <a:spLocks/>
          </p:cNvSpPr>
          <p:nvPr/>
        </p:nvSpPr>
        <p:spPr>
          <a:xfrm>
            <a:off x="839416" y="260648"/>
            <a:ext cx="9509760" cy="6970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kern="120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ESG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경영 사례</a:t>
            </a:r>
          </a:p>
        </p:txBody>
      </p:sp>
      <p:pic>
        <p:nvPicPr>
          <p:cNvPr id="4098" name="Picture 2" descr="2020년 Nasdaq-100 지수 연간 편입 종목 변경">
            <a:extLst>
              <a:ext uri="{FF2B5EF4-FFF2-40B4-BE49-F238E27FC236}">
                <a16:creationId xmlns:a16="http://schemas.microsoft.com/office/drawing/2014/main" id="{3C4AE7F5-3D34-423E-A541-EAB560485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48" y="1556792"/>
            <a:ext cx="3528392" cy="219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2E4427A-4E47-4801-B676-A132ACEB9431}"/>
              </a:ext>
            </a:extLst>
          </p:cNvPr>
          <p:cNvSpPr txBox="1"/>
          <p:nvPr/>
        </p:nvSpPr>
        <p:spPr>
          <a:xfrm>
            <a:off x="5375920" y="2278880"/>
            <a:ext cx="576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미국 나스닥은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명의 여성 이사와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명의 성소수자 등 다양성을 상징하는 이사를 상장 기업에 요구</a:t>
            </a:r>
          </a:p>
        </p:txBody>
      </p:sp>
      <p:pic>
        <p:nvPicPr>
          <p:cNvPr id="4100" name="Picture 4" descr="Brand &lt; ABOUT US &lt; SK하이닉스">
            <a:extLst>
              <a:ext uri="{FF2B5EF4-FFF2-40B4-BE49-F238E27FC236}">
                <a16:creationId xmlns:a16="http://schemas.microsoft.com/office/drawing/2014/main" id="{26433D44-115A-4452-8992-AE4250BFE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713" y="4255954"/>
            <a:ext cx="3057525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8D0710-EEF2-4C04-9B6E-AF5B7D5A14EF}"/>
              </a:ext>
            </a:extLst>
          </p:cNvPr>
          <p:cNvSpPr txBox="1"/>
          <p:nvPr/>
        </p:nvSpPr>
        <p:spPr>
          <a:xfrm>
            <a:off x="5375920" y="4255954"/>
            <a:ext cx="6744072" cy="2133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건전한 기업지배구조 구축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lnSpc>
                <a:spcPct val="125000"/>
              </a:lnSpc>
              <a:buFont typeface="+mj-ea"/>
              <a:buAutoNum type="circleNumDbPlain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이사회의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2/3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사외이사로 구성해 금융 회계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반도체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기술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법률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언론 등 각 분야 전문성 확보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lnSpc>
                <a:spcPct val="125000"/>
              </a:lnSpc>
              <a:buFont typeface="+mj-ea"/>
              <a:buAutoNum type="circleNumDbPlain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사외이사 중 여성 인력도 포진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lnSpc>
                <a:spcPct val="125000"/>
              </a:lnSpc>
              <a:buFont typeface="+mj-ea"/>
              <a:buAutoNum type="circleNumDbPlain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이사회 의장과 대표이사 분리하며 이사회의 독립성 제고하고 경영진 감시화 견제 기능 강화</a:t>
            </a:r>
          </a:p>
        </p:txBody>
      </p:sp>
    </p:spTree>
    <p:extLst>
      <p:ext uri="{BB962C8B-B14F-4D97-AF65-F5344CB8AC3E}">
        <p14:creationId xmlns:p14="http://schemas.microsoft.com/office/powerpoint/2010/main" val="53366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9376" y="1143000"/>
            <a:ext cx="11305256" cy="266700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5400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선행연구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body" idx="1"/>
          </p:nvPr>
        </p:nvSpPr>
        <p:spPr>
          <a:xfrm>
            <a:off x="2783632" y="4221088"/>
            <a:ext cx="9144000" cy="1872208"/>
          </a:xfrm>
        </p:spPr>
        <p:txBody>
          <a:bodyPr rtlCol="0">
            <a:normAutofit/>
          </a:bodyPr>
          <a:lstStyle/>
          <a:p>
            <a:pPr lvl="0" algn="r" rtl="0">
              <a:lnSpc>
                <a:spcPct val="125000"/>
              </a:lnSpc>
            </a:pP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131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1120" y="1702"/>
            <a:ext cx="9509760" cy="648048"/>
          </a:xfrm>
        </p:spPr>
        <p:txBody>
          <a:bodyPr rtlCol="0"/>
          <a:lstStyle/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선행연구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41120" y="836712"/>
            <a:ext cx="9509760" cy="5472608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홍성태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, 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안치용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, </a:t>
            </a:r>
            <a:r>
              <a:rPr lang="ko-KR" altLang="en-US" dirty="0" err="1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이한석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(2012)</a:t>
            </a:r>
          </a:p>
          <a:p>
            <a:pPr rtl="0">
              <a:buFontTx/>
              <a:buChar char="-"/>
            </a:pP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기업의 지속가능경영과 명성 간의 관계를 분석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pPr rtl="0">
              <a:buFontTx/>
              <a:buChar char="-"/>
            </a:pP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경제적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, 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환경적 책임은 기업의 명성에 유의미한 정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(+)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의 영향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pPr rtl="0">
              <a:buFontTx/>
              <a:buChar char="-"/>
            </a:pP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사회적 책임은 기업의 명성과 유의한 관계 없음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pPr rtl="0">
              <a:buFontTx/>
              <a:buChar char="-"/>
            </a:pP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민재형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, 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김범석 </a:t>
            </a:r>
            <a:r>
              <a:rPr lang="ko-KR" altLang="en-US" dirty="0" err="1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하승인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(2014)</a:t>
            </a:r>
          </a:p>
          <a:p>
            <a:pPr rtl="0">
              <a:buFontTx/>
              <a:buChar char="-"/>
            </a:pP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ESG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등급에 따른 주가수익비율과 </a:t>
            </a:r>
            <a:r>
              <a:rPr lang="ko-KR" altLang="en-US" dirty="0" err="1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토빈의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 큐의 변화 분석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pPr rtl="0">
              <a:buFontTx/>
              <a:buChar char="-"/>
            </a:pP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ESG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등급은 단기적지표인 주가수익률에 음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(-)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의 영향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pPr rtl="0">
              <a:buFontTx/>
              <a:buChar char="-"/>
            </a:pP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장기적지표인 </a:t>
            </a:r>
            <a:r>
              <a:rPr lang="ko-KR" altLang="en-US" dirty="0" err="1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토빈의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 큐와는 양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(+)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의 관계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pPr rtl="0">
              <a:buFontTx/>
              <a:buChar char="-"/>
            </a:pP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ESG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중 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E(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환경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) 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부문은 통계적으로 유의한 수준의 영향을 미치지 못함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pPr marL="45720" indent="0" rtl="0">
              <a:buNone/>
            </a:pP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663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1120" y="1702"/>
            <a:ext cx="9509760" cy="648048"/>
          </a:xfrm>
        </p:spPr>
        <p:txBody>
          <a:bodyPr rtlCol="0"/>
          <a:lstStyle/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선행연구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41120" y="836712"/>
            <a:ext cx="9509760" cy="5472608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김윤경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(2020)</a:t>
            </a:r>
          </a:p>
          <a:p>
            <a:pPr rtl="0">
              <a:buFontTx/>
              <a:buChar char="-"/>
            </a:pP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비재무정보 공시가 차기의 기업가치를 증가시킨다는 가설을 설정하여 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ESG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가 기업가치에 미치는 영향 분석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pPr rtl="0">
              <a:buFontTx/>
              <a:buChar char="-"/>
            </a:pP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ESG 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통합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, 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환경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, 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사회는 </a:t>
            </a:r>
            <a:r>
              <a:rPr lang="ko-KR" altLang="en-US" dirty="0" err="1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토빈의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 큐와 음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(-)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의 회귀계수를 보임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pPr rtl="0">
              <a:buFontTx/>
              <a:buChar char="-"/>
            </a:pP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그러나 이는 통계적으로 유의하지 않은 결과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pPr rtl="0">
              <a:buFontTx/>
              <a:buChar char="-"/>
            </a:pP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즉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, 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기업의 비재무적 정보 공시 여부는 기업의 수익성과 비용 변화에 영향을 미치지 못함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pPr marL="45720" indent="0">
              <a:buNone/>
            </a:pP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pPr rtl="0">
              <a:buFont typeface="Wingdings" panose="05000000000000000000" pitchFamily="2" charset="2"/>
              <a:buChar char="Ø"/>
            </a:pP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선행연구를 조사한 결과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,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 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2011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년부터 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2019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년까지 지속적으로 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ESG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에 관련된 논문 게재가 급증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ESG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에 대한 관심도가 증가하고 있으나 분석 방법에 따라서 상이한 결과가 도출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pPr rtl="0">
              <a:buFont typeface="Wingdings" panose="05000000000000000000" pitchFamily="2" charset="2"/>
              <a:buChar char="Ø"/>
            </a:pP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따라서 본 연구에서는 산업별로 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ESG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통합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, E(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환경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), S(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사회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), G(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지배구조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) 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각각이 기업가치에 미치는 영향을 분석하여 유의미한 결과를 도출하고자 함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415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연구방법론</a:t>
            </a:r>
          </a:p>
        </p:txBody>
      </p:sp>
    </p:spTree>
    <p:extLst>
      <p:ext uri="{BB962C8B-B14F-4D97-AF65-F5344CB8AC3E}">
        <p14:creationId xmlns:p14="http://schemas.microsoft.com/office/powerpoint/2010/main" val="2395694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1344" y="124071"/>
            <a:ext cx="9509760" cy="1233424"/>
          </a:xfrm>
        </p:spPr>
        <p:txBody>
          <a:bodyPr rtlCol="0">
            <a:normAutofit/>
          </a:bodyPr>
          <a:lstStyle/>
          <a:p>
            <a:r>
              <a:rPr lang="en-US" altLang="ko-KR" sz="2800" kern="0" spc="-50" dirty="0">
                <a:solidFill>
                  <a:srgbClr val="3366FF"/>
                </a:solidFill>
                <a:effectLst/>
                <a:latin typeface="Sandoll 명조Neo1 05 SemiBold"/>
                <a:ea typeface="Sandoll 명조Neo1 05 SemiBold"/>
              </a:rPr>
              <a:t>1. </a:t>
            </a:r>
            <a:r>
              <a:rPr lang="ko-KR" altLang="en-US" sz="2800" kern="0" spc="-50" dirty="0">
                <a:solidFill>
                  <a:srgbClr val="3366FF"/>
                </a:solidFill>
                <a:effectLst/>
                <a:latin typeface="Sandoll 명조Neo1 05 SemiBold"/>
                <a:ea typeface="Sandoll 명조Neo1 05 SemiBold"/>
              </a:rPr>
              <a:t>연구가설 및 연구모형의 설계</a:t>
            </a:r>
            <a:br>
              <a:rPr lang="ko-KR" altLang="en-US" sz="2800" kern="0" spc="-50" dirty="0">
                <a:solidFill>
                  <a:srgbClr val="3366FF"/>
                </a:solidFill>
                <a:effectLst/>
                <a:latin typeface="Sandoll 명조Neo1 05 SemiBold"/>
              </a:rPr>
            </a:br>
            <a:endParaRPr lang="ko-KR" altLang="en-US" sz="4400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71464" y="1772816"/>
            <a:ext cx="9509760" cy="4127627"/>
          </a:xfrm>
        </p:spPr>
        <p:txBody>
          <a:bodyPr rtlCol="0">
            <a:normAutofit/>
          </a:bodyPr>
          <a:lstStyle/>
          <a:p>
            <a:pPr marL="110490" marR="0" indent="0" algn="l" fontAlgn="base" latinLnBrk="0">
              <a:lnSpc>
                <a:spcPts val="135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400" kern="0" spc="-50" dirty="0">
              <a:solidFill>
                <a:srgbClr val="000000"/>
              </a:solidFill>
              <a:latin typeface="Sandoll 명조Neo1 05 SemiBold"/>
            </a:endParaRPr>
          </a:p>
          <a:p>
            <a:pPr marL="110490" marR="0" indent="0" algn="l" fontAlgn="base" latinLnBrk="0">
              <a:lnSpc>
                <a:spcPts val="135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2400" kern="0" spc="-50" dirty="0">
              <a:solidFill>
                <a:srgbClr val="3366FF"/>
              </a:solidFill>
              <a:effectLst/>
              <a:latin typeface="Sandoll 명조Neo1 05 SemiBold"/>
            </a:endParaRPr>
          </a:p>
          <a:p>
            <a:pPr marL="110490" marR="0" indent="0" algn="l" fontAlgn="base" latinLnBrk="0">
              <a:lnSpc>
                <a:spcPts val="135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kern="0" spc="-50" dirty="0">
                <a:solidFill>
                  <a:srgbClr val="000000"/>
                </a:solidFill>
                <a:effectLst/>
                <a:latin typeface="Sandoll 명조Neo1 05 SemiBold"/>
                <a:ea typeface="Sandoll 명조Neo1 05 SemiBold"/>
              </a:rPr>
              <a:t>H1       </a:t>
            </a:r>
            <a:r>
              <a:rPr lang="ko-KR" altLang="en-US" sz="2400" kern="0" spc="-50" dirty="0">
                <a:solidFill>
                  <a:srgbClr val="000000"/>
                </a:solidFill>
                <a:effectLst/>
                <a:latin typeface="Sandoll 명조Neo1 05 SemiBold"/>
                <a:ea typeface="Sandoll 명조Neo1 05 SemiBold"/>
              </a:rPr>
              <a:t>국내 기업의 </a:t>
            </a:r>
            <a:r>
              <a:rPr lang="en-US" altLang="ko-KR" sz="2400" kern="0" spc="-50" dirty="0">
                <a:solidFill>
                  <a:srgbClr val="000000"/>
                </a:solidFill>
                <a:effectLst/>
                <a:latin typeface="Sandoll 명조Neo1 05 SemiBold"/>
                <a:ea typeface="Sandoll 명조Neo1 05 SemiBold"/>
              </a:rPr>
              <a:t>ESG</a:t>
            </a:r>
            <a:r>
              <a:rPr lang="ko-KR" altLang="en-US" sz="2400" kern="0" spc="-50" dirty="0">
                <a:solidFill>
                  <a:srgbClr val="000000"/>
                </a:solidFill>
                <a:effectLst/>
                <a:latin typeface="Sandoll 명조Neo1 05 SemiBold"/>
                <a:ea typeface="Sandoll 명조Neo1 05 SemiBold"/>
              </a:rPr>
              <a:t>경영은 기업 가치에 정의 영향을 미친다</a:t>
            </a:r>
            <a:r>
              <a:rPr lang="en-US" altLang="ko-KR" sz="2400" kern="0" spc="-50" dirty="0">
                <a:solidFill>
                  <a:srgbClr val="000000"/>
                </a:solidFill>
                <a:effectLst/>
                <a:latin typeface="Sandoll 명조Neo1 05 SemiBold"/>
                <a:ea typeface="Sandoll 명조Neo1 05 SemiBold"/>
              </a:rPr>
              <a:t>.</a:t>
            </a:r>
          </a:p>
          <a:p>
            <a:pPr marL="110490" marR="0" indent="0" algn="l" fontAlgn="base" latinLnBrk="0">
              <a:lnSpc>
                <a:spcPts val="135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400" kern="0" spc="-50" dirty="0">
              <a:solidFill>
                <a:srgbClr val="000000"/>
              </a:solidFill>
              <a:effectLst/>
              <a:latin typeface="Sandoll 명조Neo1 05 SemiBold"/>
              <a:ea typeface="Sandoll 명조Neo1 05 SemiBold"/>
            </a:endParaRPr>
          </a:p>
          <a:p>
            <a:pPr marL="110490" marR="0" indent="0" algn="l" fontAlgn="base" latinLnBrk="0">
              <a:lnSpc>
                <a:spcPts val="135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2400" kern="0" spc="-50" dirty="0">
              <a:solidFill>
                <a:srgbClr val="000000"/>
              </a:solidFill>
              <a:effectLst/>
              <a:latin typeface="Sandoll 명조Neo1 05 SemiBold"/>
            </a:endParaRPr>
          </a:p>
          <a:p>
            <a:pPr marL="110490" marR="0" indent="0" algn="l" fontAlgn="base" latinLnBrk="0">
              <a:lnSpc>
                <a:spcPts val="135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kern="0" spc="-50" dirty="0">
                <a:solidFill>
                  <a:srgbClr val="000000"/>
                </a:solidFill>
                <a:effectLst/>
                <a:latin typeface="Sandoll 명조Neo1 05 SemiBold"/>
                <a:ea typeface="Sandoll 명조Neo1 05 SemiBold"/>
              </a:rPr>
              <a:t>H1-1</a:t>
            </a:r>
            <a:r>
              <a:rPr lang="ko-KR" altLang="en-US" sz="2400" kern="0" spc="-50" dirty="0">
                <a:solidFill>
                  <a:srgbClr val="000000"/>
                </a:solidFill>
                <a:effectLst/>
                <a:latin typeface="Sandoll 명조Neo1 05 SemiBold"/>
                <a:ea typeface="Sandoll 명조Neo1 05 SemiBold"/>
              </a:rPr>
              <a:t>   국내 기업의 </a:t>
            </a:r>
            <a:r>
              <a:rPr lang="en-US" altLang="ko-KR" sz="2400" kern="0" spc="-50" dirty="0">
                <a:solidFill>
                  <a:srgbClr val="000000"/>
                </a:solidFill>
                <a:effectLst/>
                <a:latin typeface="Sandoll 명조Neo1 05 SemiBold"/>
                <a:ea typeface="Sandoll 명조Neo1 05 SemiBold"/>
              </a:rPr>
              <a:t>ESG</a:t>
            </a:r>
            <a:r>
              <a:rPr lang="ko-KR" altLang="en-US" sz="2400" kern="0" spc="-50" dirty="0">
                <a:solidFill>
                  <a:srgbClr val="000000"/>
                </a:solidFill>
                <a:effectLst/>
                <a:latin typeface="Sandoll 명조Neo1 05 SemiBold"/>
                <a:ea typeface="Sandoll 명조Neo1 05 SemiBold"/>
              </a:rPr>
              <a:t>경영은 주가수익비율</a:t>
            </a:r>
            <a:r>
              <a:rPr lang="en-US" altLang="ko-KR" sz="2400" kern="0" spc="-50" dirty="0">
                <a:solidFill>
                  <a:srgbClr val="000000"/>
                </a:solidFill>
                <a:effectLst/>
                <a:latin typeface="Sandoll 명조Neo1 05 SemiBold"/>
                <a:ea typeface="Sandoll 명조Neo1 05 SemiBold"/>
              </a:rPr>
              <a:t>(PER)</a:t>
            </a:r>
            <a:r>
              <a:rPr lang="ko-KR" altLang="en-US" sz="2400" kern="0" spc="-50" dirty="0">
                <a:solidFill>
                  <a:srgbClr val="000000"/>
                </a:solidFill>
                <a:effectLst/>
                <a:latin typeface="Sandoll 명조Neo1 05 SemiBold"/>
                <a:ea typeface="Sandoll 명조Neo1 05 SemiBold"/>
              </a:rPr>
              <a:t>에 정의 영향을 미친다</a:t>
            </a:r>
            <a:r>
              <a:rPr lang="en-US" altLang="ko-KR" sz="2400" kern="0" spc="-50" dirty="0">
                <a:solidFill>
                  <a:srgbClr val="000000"/>
                </a:solidFill>
                <a:effectLst/>
                <a:latin typeface="Sandoll 명조Neo1 05 SemiBold"/>
                <a:ea typeface="Sandoll 명조Neo1 05 SemiBold"/>
              </a:rPr>
              <a:t>. </a:t>
            </a:r>
          </a:p>
          <a:p>
            <a:pPr marL="110490" marR="0" indent="0" algn="l" fontAlgn="base" latinLnBrk="0">
              <a:lnSpc>
                <a:spcPts val="135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2400" kern="0" spc="-50" dirty="0">
              <a:solidFill>
                <a:srgbClr val="000000"/>
              </a:solidFill>
              <a:effectLst/>
              <a:latin typeface="Sandoll 명조Neo1 05 SemiBold"/>
            </a:endParaRPr>
          </a:p>
          <a:p>
            <a:pPr marL="110490" marR="0" indent="0" algn="l" fontAlgn="base" latinLnBrk="0">
              <a:lnSpc>
                <a:spcPts val="135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400" b="1" kern="0" spc="-50" dirty="0">
              <a:solidFill>
                <a:srgbClr val="000000"/>
              </a:solidFill>
              <a:effectLst/>
              <a:latin typeface="Sandoll 명조Neo1 05 SemiBold"/>
              <a:ea typeface="Sandoll 명조Neo1 05 SemiBold"/>
            </a:endParaRPr>
          </a:p>
          <a:p>
            <a:pPr marL="110490" marR="0" indent="0" algn="l" fontAlgn="base" latinLnBrk="0">
              <a:lnSpc>
                <a:spcPts val="135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kern="0" spc="-50" dirty="0">
                <a:solidFill>
                  <a:srgbClr val="000000"/>
                </a:solidFill>
                <a:effectLst/>
                <a:latin typeface="Sandoll 명조Neo1 05 SemiBold"/>
                <a:ea typeface="Sandoll 명조Neo1 05 SemiBold"/>
              </a:rPr>
              <a:t>H1-2   </a:t>
            </a:r>
            <a:r>
              <a:rPr lang="ko-KR" altLang="en-US" sz="2400" kern="0" spc="-50" dirty="0">
                <a:solidFill>
                  <a:srgbClr val="000000"/>
                </a:solidFill>
                <a:effectLst/>
                <a:latin typeface="Sandoll 명조Neo1 05 SemiBold"/>
                <a:ea typeface="Sandoll 명조Neo1 05 SemiBold"/>
              </a:rPr>
              <a:t>국내 기업의 </a:t>
            </a:r>
            <a:r>
              <a:rPr lang="en-US" altLang="ko-KR" sz="2400" kern="0" spc="-50" dirty="0">
                <a:solidFill>
                  <a:srgbClr val="000000"/>
                </a:solidFill>
                <a:effectLst/>
                <a:latin typeface="Sandoll 명조Neo1 05 SemiBold"/>
                <a:ea typeface="Sandoll 명조Neo1 05 SemiBold"/>
              </a:rPr>
              <a:t>ESG</a:t>
            </a:r>
            <a:r>
              <a:rPr lang="ko-KR" altLang="en-US" sz="2400" kern="0" spc="-50" dirty="0">
                <a:solidFill>
                  <a:srgbClr val="000000"/>
                </a:solidFill>
                <a:effectLst/>
                <a:latin typeface="Sandoll 명조Neo1 05 SemiBold"/>
                <a:ea typeface="Sandoll 명조Neo1 05 SemiBold"/>
              </a:rPr>
              <a:t>경영은 </a:t>
            </a:r>
            <a:r>
              <a:rPr lang="ko-KR" altLang="en-US" sz="2400" kern="0" spc="-50" dirty="0" err="1">
                <a:solidFill>
                  <a:srgbClr val="000000"/>
                </a:solidFill>
                <a:effectLst/>
                <a:latin typeface="Sandoll 명조Neo1 05 SemiBold"/>
                <a:ea typeface="Sandoll 명조Neo1 05 SemiBold"/>
              </a:rPr>
              <a:t>토빈의</a:t>
            </a:r>
            <a:r>
              <a:rPr lang="ko-KR" altLang="en-US" sz="2400" kern="0" spc="-50" dirty="0">
                <a:solidFill>
                  <a:srgbClr val="000000"/>
                </a:solidFill>
                <a:effectLst/>
                <a:latin typeface="Sandoll 명조Neo1 05 SemiBold"/>
                <a:ea typeface="Sandoll 명조Neo1 05 SemiBold"/>
              </a:rPr>
              <a:t> 큐</a:t>
            </a:r>
            <a:r>
              <a:rPr lang="en-US" altLang="ko-KR" sz="2400" kern="0" spc="-50" dirty="0">
                <a:solidFill>
                  <a:srgbClr val="000000"/>
                </a:solidFill>
                <a:effectLst/>
                <a:latin typeface="Sandoll 명조Neo1 05 SemiBold"/>
                <a:ea typeface="Sandoll 명조Neo1 05 SemiBold"/>
              </a:rPr>
              <a:t>(</a:t>
            </a:r>
            <a:r>
              <a:rPr lang="en-US" altLang="ko-KR" sz="2400" kern="0" spc="-50" dirty="0">
                <a:solidFill>
                  <a:srgbClr val="000000"/>
                </a:solidFill>
                <a:latin typeface="Sandoll 명조Neo1 05 SemiBold"/>
                <a:ea typeface="Sandoll 명조Neo1 05 SemiBold"/>
              </a:rPr>
              <a:t>TQ)</a:t>
            </a:r>
            <a:r>
              <a:rPr lang="ko-KR" altLang="en-US" sz="2400" kern="0" spc="-50" dirty="0">
                <a:solidFill>
                  <a:srgbClr val="000000"/>
                </a:solidFill>
                <a:effectLst/>
                <a:latin typeface="Sandoll 명조Neo1 05 SemiBold"/>
                <a:ea typeface="Sandoll 명조Neo1 05 SemiBold"/>
              </a:rPr>
              <a:t>에 정의 영향을 미친다</a:t>
            </a:r>
            <a:r>
              <a:rPr lang="en-US" altLang="ko-KR" sz="2400" kern="0" spc="-50" dirty="0">
                <a:solidFill>
                  <a:srgbClr val="000000"/>
                </a:solidFill>
                <a:effectLst/>
                <a:latin typeface="Sandoll 명조Neo1 05 SemiBold"/>
                <a:ea typeface="Sandoll 명조Neo1 05 SemiBold"/>
              </a:rPr>
              <a:t>.</a:t>
            </a:r>
          </a:p>
          <a:p>
            <a:pPr marL="110490" marR="0" indent="0" algn="l" fontAlgn="base" latinLnBrk="0">
              <a:lnSpc>
                <a:spcPts val="135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2400" kern="0" spc="-50" dirty="0">
              <a:solidFill>
                <a:srgbClr val="000000"/>
              </a:solidFill>
              <a:effectLst/>
              <a:latin typeface="Sandoll 명조Neo1 05 SemiBold"/>
            </a:endParaRPr>
          </a:p>
          <a:p>
            <a:pPr marL="110490" marR="0" indent="0" algn="l" fontAlgn="base" latinLnBrk="0">
              <a:lnSpc>
                <a:spcPts val="135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400" b="1" kern="0" spc="-50" dirty="0">
              <a:solidFill>
                <a:srgbClr val="000000"/>
              </a:solidFill>
              <a:effectLst/>
              <a:latin typeface="Sandoll 명조Neo1 05 SemiBold"/>
              <a:ea typeface="Sandoll 명조Neo1 05 SemiBold"/>
            </a:endParaRPr>
          </a:p>
          <a:p>
            <a:pPr marL="110490" marR="0" indent="0" algn="just" fontAlgn="base" latinLnBrk="0">
              <a:lnSpc>
                <a:spcPts val="135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kern="0" spc="-50" dirty="0">
                <a:solidFill>
                  <a:srgbClr val="000000"/>
                </a:solidFill>
                <a:effectLst/>
                <a:latin typeface="Sandoll 명조Neo1 05 SemiBold"/>
                <a:ea typeface="Sandoll 명조Neo1 05 SemiBold"/>
              </a:rPr>
              <a:t>H2       </a:t>
            </a:r>
            <a:r>
              <a:rPr lang="ko-KR" altLang="en-US" sz="2400" kern="0" spc="-50" dirty="0">
                <a:solidFill>
                  <a:srgbClr val="000000"/>
                </a:solidFill>
                <a:effectLst/>
                <a:latin typeface="Sandoll 명조Neo1 05 SemiBold"/>
                <a:ea typeface="Sandoll 명조Neo1 05 SemiBold"/>
              </a:rPr>
              <a:t>국내 기업의 </a:t>
            </a:r>
            <a:r>
              <a:rPr lang="en-US" altLang="ko-KR" sz="2400" kern="0" spc="-50" dirty="0">
                <a:solidFill>
                  <a:srgbClr val="000000"/>
                </a:solidFill>
                <a:effectLst/>
                <a:latin typeface="Sandoll 명조Neo1 05 SemiBold"/>
                <a:ea typeface="Sandoll 명조Neo1 05 SemiBold"/>
              </a:rPr>
              <a:t>ESG </a:t>
            </a:r>
            <a:r>
              <a:rPr lang="ko-KR" altLang="en-US" sz="2400" kern="0" spc="-50" dirty="0">
                <a:solidFill>
                  <a:srgbClr val="000000"/>
                </a:solidFill>
                <a:effectLst/>
                <a:latin typeface="Sandoll 명조Neo1 05 SemiBold"/>
                <a:ea typeface="Sandoll 명조Neo1 05 SemiBold"/>
              </a:rPr>
              <a:t>경영 중 각 </a:t>
            </a:r>
            <a:r>
              <a:rPr lang="en-US" altLang="ko-KR" sz="2400" kern="0" spc="-50" dirty="0">
                <a:solidFill>
                  <a:srgbClr val="000000"/>
                </a:solidFill>
                <a:effectLst/>
                <a:latin typeface="Sandoll 명조Neo1 05 SemiBold"/>
                <a:ea typeface="Sandoll 명조Neo1 05 SemiBold"/>
              </a:rPr>
              <a:t>E, S, G </a:t>
            </a:r>
            <a:r>
              <a:rPr lang="ko-KR" altLang="en-US" sz="2400" kern="0" spc="-50" dirty="0">
                <a:solidFill>
                  <a:srgbClr val="000000"/>
                </a:solidFill>
                <a:effectLst/>
                <a:latin typeface="Sandoll 명조Neo1 05 SemiBold"/>
                <a:ea typeface="Sandoll 명조Neo1 05 SemiBold"/>
              </a:rPr>
              <a:t>부문은 특정 산업에 더 큰   </a:t>
            </a:r>
            <a:endParaRPr lang="en-US" altLang="ko-KR" sz="2400" kern="0" spc="-50" dirty="0">
              <a:solidFill>
                <a:srgbClr val="000000"/>
              </a:solidFill>
              <a:effectLst/>
              <a:latin typeface="Sandoll 명조Neo1 05 SemiBold"/>
              <a:ea typeface="Sandoll 명조Neo1 05 SemiBold"/>
            </a:endParaRPr>
          </a:p>
          <a:p>
            <a:pPr marL="110490" marR="0" indent="0" algn="just" fontAlgn="base" latinLnBrk="0">
              <a:lnSpc>
                <a:spcPts val="135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400" kern="0" spc="-50" dirty="0">
              <a:solidFill>
                <a:srgbClr val="000000"/>
              </a:solidFill>
              <a:latin typeface="Sandoll 명조Neo1 05 SemiBold"/>
              <a:ea typeface="Sandoll 명조Neo1 05 SemiBold"/>
            </a:endParaRPr>
          </a:p>
          <a:p>
            <a:pPr marL="110490" marR="0" indent="0" algn="just" fontAlgn="base" latinLnBrk="0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kern="0" spc="-50" dirty="0">
                <a:solidFill>
                  <a:srgbClr val="000000"/>
                </a:solidFill>
                <a:latin typeface="Sandoll 명조Neo1 05 SemiBold"/>
                <a:ea typeface="Sandoll 명조Neo1 05 SemiBold"/>
              </a:rPr>
              <a:t>              </a:t>
            </a:r>
            <a:r>
              <a:rPr lang="ko-KR" altLang="en-US" sz="2400" kern="0" spc="-50" dirty="0">
                <a:solidFill>
                  <a:srgbClr val="000000"/>
                </a:solidFill>
                <a:effectLst/>
                <a:latin typeface="Sandoll 명조Neo1 05 SemiBold"/>
                <a:ea typeface="Sandoll 명조Neo1 05 SemiBold"/>
              </a:rPr>
              <a:t>영향을 미친다</a:t>
            </a:r>
            <a:r>
              <a:rPr lang="en-US" altLang="ko-KR" sz="2400" kern="0" spc="-50" dirty="0">
                <a:solidFill>
                  <a:srgbClr val="000000"/>
                </a:solidFill>
                <a:effectLst/>
                <a:latin typeface="Sandoll 명조Neo1 05 SemiBold"/>
                <a:ea typeface="Sandoll 명조Neo1 05 SemiBold"/>
              </a:rPr>
              <a:t>.</a:t>
            </a:r>
            <a:endParaRPr lang="ko-KR" altLang="en-US" sz="2400" kern="0" spc="-50" dirty="0">
              <a:solidFill>
                <a:srgbClr val="3366FF"/>
              </a:solidFill>
              <a:effectLst/>
              <a:latin typeface="Sandoll 명조Neo1 05 SemiBold"/>
            </a:endParaRPr>
          </a:p>
          <a:p>
            <a:pPr rtl="0"/>
            <a:endParaRPr lang="en-US" altLang="ko-KR" sz="2800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3C1C7E-E038-4D8D-9676-516FAA776FF3}"/>
              </a:ext>
            </a:extLst>
          </p:cNvPr>
          <p:cNvSpPr txBox="1"/>
          <p:nvPr/>
        </p:nvSpPr>
        <p:spPr>
          <a:xfrm>
            <a:off x="695400" y="1069963"/>
            <a:ext cx="6768752" cy="318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0490" marR="0" indent="0" algn="l" fontAlgn="base" latinLnBrk="0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kern="0" spc="-50" dirty="0">
                <a:solidFill>
                  <a:srgbClr val="000000"/>
                </a:solidFill>
                <a:effectLst/>
                <a:latin typeface="Sandoll 명조Neo1 05 SemiBold"/>
                <a:ea typeface="Sandoll 명조Neo1 05 SemiBold"/>
              </a:rPr>
              <a:t>1) ESG</a:t>
            </a:r>
            <a:r>
              <a:rPr lang="ko-KR" altLang="en-US" sz="2800" kern="0" spc="-50" dirty="0">
                <a:solidFill>
                  <a:srgbClr val="000000"/>
                </a:solidFill>
                <a:effectLst/>
                <a:latin typeface="Sandoll 명조Neo1 05 SemiBold"/>
                <a:ea typeface="Sandoll 명조Neo1 05 SemiBold"/>
              </a:rPr>
              <a:t>경영과 </a:t>
            </a:r>
            <a:r>
              <a:rPr lang="en-US" altLang="ko-KR" sz="2800" kern="0" spc="-50" dirty="0">
                <a:solidFill>
                  <a:srgbClr val="000000"/>
                </a:solidFill>
                <a:effectLst/>
                <a:latin typeface="Sandoll 명조Neo1 05 SemiBold"/>
                <a:ea typeface="Sandoll 명조Neo1 05 SemiBold"/>
              </a:rPr>
              <a:t>PER, </a:t>
            </a:r>
            <a:r>
              <a:rPr lang="en-US" altLang="ko-KR" sz="2800" kern="0" spc="-50" dirty="0">
                <a:solidFill>
                  <a:srgbClr val="000000"/>
                </a:solidFill>
                <a:latin typeface="Sandoll 명조Neo1 05 SemiBold"/>
                <a:ea typeface="Sandoll 명조Neo1 05 SemiBold"/>
              </a:rPr>
              <a:t>TQ</a:t>
            </a:r>
            <a:r>
              <a:rPr lang="ko-KR" altLang="en-US" sz="2800" kern="0" spc="-50" dirty="0">
                <a:solidFill>
                  <a:srgbClr val="000000"/>
                </a:solidFill>
                <a:effectLst/>
                <a:latin typeface="Sandoll 명조Neo1 05 SemiBold"/>
                <a:ea typeface="Sandoll 명조Neo1 05 SemiBold"/>
              </a:rPr>
              <a:t>에 관한 연구 가설 </a:t>
            </a:r>
            <a:endParaRPr lang="en-US" altLang="ko-KR" sz="2800" kern="0" spc="-50" dirty="0">
              <a:solidFill>
                <a:srgbClr val="000000"/>
              </a:solidFill>
              <a:effectLst/>
              <a:latin typeface="Sandoll 명조Neo1 05 SemiBold"/>
              <a:ea typeface="Sandoll 명조Neo1 05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6204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ABD5A13-1C53-494E-A8CA-A11C904E507C}"/>
              </a:ext>
            </a:extLst>
          </p:cNvPr>
          <p:cNvSpPr txBox="1"/>
          <p:nvPr/>
        </p:nvSpPr>
        <p:spPr>
          <a:xfrm>
            <a:off x="551384" y="620688"/>
            <a:ext cx="6096000" cy="3052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0490" marR="0" indent="0" algn="l" fontAlgn="base" latinLnBrk="0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kern="0" spc="-50" dirty="0">
                <a:solidFill>
                  <a:srgbClr val="000000"/>
                </a:solidFill>
                <a:latin typeface="Sandoll 명조Neo1 05 SemiBold"/>
                <a:ea typeface="Sandoll 명조Neo1 05 SemiBold"/>
              </a:rPr>
              <a:t>2</a:t>
            </a:r>
            <a:r>
              <a:rPr lang="en-US" altLang="ko-KR" sz="2400" kern="0" spc="-50" dirty="0">
                <a:solidFill>
                  <a:srgbClr val="000000"/>
                </a:solidFill>
                <a:effectLst/>
                <a:latin typeface="Sandoll 명조Neo1 05 SemiBold"/>
                <a:ea typeface="Sandoll 명조Neo1 05 SemiBold"/>
              </a:rPr>
              <a:t>) </a:t>
            </a:r>
            <a:r>
              <a:rPr lang="ko-KR" altLang="en-US" sz="2400" kern="0" spc="-50" dirty="0">
                <a:solidFill>
                  <a:srgbClr val="000000"/>
                </a:solidFill>
                <a:effectLst/>
                <a:latin typeface="Sandoll 명조Neo1 05 SemiBold"/>
                <a:ea typeface="Sandoll 명조Neo1 05 SemiBold"/>
              </a:rPr>
              <a:t>변수 정의 및 데이터 수집</a:t>
            </a:r>
            <a:r>
              <a:rPr lang="en-US" altLang="ko-KR" sz="2400" kern="0" spc="-50" dirty="0">
                <a:solidFill>
                  <a:srgbClr val="000000"/>
                </a:solidFill>
                <a:effectLst/>
                <a:latin typeface="Sandoll 명조Neo1 05 SemiBold"/>
                <a:ea typeface="Sandoll 명조Neo1 05 SemiBold"/>
              </a:rPr>
              <a:t> </a:t>
            </a:r>
            <a:r>
              <a:rPr lang="ko-KR" altLang="en-US" sz="2400" kern="0" spc="-50" dirty="0">
                <a:solidFill>
                  <a:srgbClr val="000000"/>
                </a:solidFill>
                <a:effectLst/>
                <a:latin typeface="Sandoll 명조Neo1 05 SemiBold"/>
                <a:ea typeface="Sandoll 명조Neo1 05 SemiBold"/>
              </a:rPr>
              <a:t> </a:t>
            </a:r>
            <a:endParaRPr lang="en-US" altLang="ko-KR" sz="2400" kern="0" spc="-50" dirty="0">
              <a:solidFill>
                <a:srgbClr val="000000"/>
              </a:solidFill>
              <a:effectLst/>
              <a:latin typeface="Sandoll 명조Neo1 05 SemiBold"/>
              <a:ea typeface="Sandoll 명조Neo1 05 SemiBold"/>
            </a:endParaRP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95183034-4A26-4AC9-8DE0-58575C73E40D}"/>
              </a:ext>
            </a:extLst>
          </p:cNvPr>
          <p:cNvGraphicFramePr>
            <a:graphicFrameLocks noGrp="1"/>
          </p:cNvGraphicFramePr>
          <p:nvPr/>
        </p:nvGraphicFramePr>
        <p:xfrm>
          <a:off x="1271465" y="1340768"/>
          <a:ext cx="8640959" cy="3240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86721">
                  <a:extLst>
                    <a:ext uri="{9D8B030D-6E8A-4147-A177-3AD203B41FA5}">
                      <a16:colId xmlns:a16="http://schemas.microsoft.com/office/drawing/2014/main" val="2269523373"/>
                    </a:ext>
                  </a:extLst>
                </a:gridCol>
                <a:gridCol w="3120346">
                  <a:extLst>
                    <a:ext uri="{9D8B030D-6E8A-4147-A177-3AD203B41FA5}">
                      <a16:colId xmlns:a16="http://schemas.microsoft.com/office/drawing/2014/main" val="4205746472"/>
                    </a:ext>
                  </a:extLst>
                </a:gridCol>
                <a:gridCol w="3633892">
                  <a:extLst>
                    <a:ext uri="{9D8B030D-6E8A-4147-A177-3AD203B41FA5}">
                      <a16:colId xmlns:a16="http://schemas.microsoft.com/office/drawing/2014/main" val="2831536811"/>
                    </a:ext>
                  </a:extLst>
                </a:gridCol>
              </a:tblGrid>
              <a:tr h="14073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독립변수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E,S,G </a:t>
                      </a:r>
                      <a:r>
                        <a:rPr lang="ko-KR" altLang="en-US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각각의 등급</a:t>
                      </a:r>
                      <a:endParaRPr lang="en-US" altLang="ko-KR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  <a:p>
                      <a:pPr latinLnBrk="1"/>
                      <a:r>
                        <a:rPr lang="en-US" altLang="ko-KR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ESG </a:t>
                      </a:r>
                      <a:r>
                        <a:rPr lang="ko-KR" altLang="en-US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종합 등급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chemeClr val="dk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한국기업지배구조원</a:t>
                      </a:r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(KCGS) </a:t>
                      </a:r>
                      <a:r>
                        <a:rPr lang="ko-KR" altLang="en-US" sz="1800" b="1" kern="1200" dirty="0">
                          <a:solidFill>
                            <a:schemeClr val="dk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제공</a:t>
                      </a:r>
                      <a:endParaRPr lang="en-US" altLang="ko-KR" sz="1800" b="1" kern="1200" dirty="0">
                        <a:solidFill>
                          <a:schemeClr val="dk1"/>
                        </a:solidFill>
                        <a:effectLst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2016</a:t>
                      </a:r>
                      <a:r>
                        <a:rPr lang="ko-KR" altLang="en-US" sz="1800" b="1" kern="1200" dirty="0">
                          <a:solidFill>
                            <a:schemeClr val="dk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년 </a:t>
                      </a:r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~2020</a:t>
                      </a:r>
                      <a:r>
                        <a:rPr lang="ko-KR" altLang="en-US" sz="1800" b="1" kern="1200" dirty="0">
                          <a:solidFill>
                            <a:schemeClr val="dk1"/>
                          </a:solidFill>
                          <a:effectLst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년</a:t>
                      </a:r>
                    </a:p>
                    <a:p>
                      <a:pPr latinLnBrk="1"/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922173"/>
                  </a:ext>
                </a:extLst>
              </a:tr>
              <a:tr h="9164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종속변수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주가수익비율</a:t>
                      </a:r>
                      <a:r>
                        <a:rPr lang="en-US" altLang="ko-KR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(PER)</a:t>
                      </a:r>
                    </a:p>
                    <a:p>
                      <a:pPr latinLnBrk="1"/>
                      <a:r>
                        <a:rPr lang="ko-KR" altLang="en-US" dirty="0" err="1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토빈의</a:t>
                      </a:r>
                      <a:r>
                        <a:rPr lang="ko-KR" altLang="en-US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큐</a:t>
                      </a:r>
                      <a:r>
                        <a:rPr lang="en-US" altLang="ko-KR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(TQ)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네이버 금융에서 재무제표  </a:t>
                      </a:r>
                      <a:r>
                        <a:rPr lang="ko-KR" altLang="en-US" dirty="0" err="1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크롤링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619607"/>
                  </a:ext>
                </a:extLst>
              </a:tr>
              <a:tr h="9164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통제변수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산업더미 변수</a:t>
                      </a:r>
                      <a:r>
                        <a:rPr lang="en-US" altLang="ko-KR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, </a:t>
                      </a:r>
                      <a:r>
                        <a:rPr lang="ko-KR" altLang="en-US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총자산이익률</a:t>
                      </a:r>
                      <a:r>
                        <a:rPr lang="en-US" altLang="ko-KR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, </a:t>
                      </a:r>
                      <a:r>
                        <a:rPr lang="ko-KR" altLang="en-US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기업규모</a:t>
                      </a:r>
                      <a:r>
                        <a:rPr lang="en-US" altLang="ko-KR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, </a:t>
                      </a:r>
                      <a:r>
                        <a:rPr lang="ko-KR" altLang="en-US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자본부채비율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산업더미변수</a:t>
                      </a:r>
                      <a:r>
                        <a:rPr lang="ko-KR" altLang="en-US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</a:t>
                      </a:r>
                      <a:r>
                        <a:rPr lang="en-US" altLang="ko-KR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– </a:t>
                      </a:r>
                      <a:r>
                        <a:rPr lang="ko-KR" altLang="en-US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임의</a:t>
                      </a:r>
                      <a:endParaRPr lang="en-US" altLang="ko-KR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  <a:p>
                      <a:pPr latinLnBrk="1"/>
                      <a:r>
                        <a:rPr lang="ko-KR" altLang="en-US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나머지 </a:t>
                      </a:r>
                      <a:r>
                        <a:rPr lang="en-US" altLang="ko-KR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- </a:t>
                      </a:r>
                      <a:r>
                        <a:rPr lang="ko-KR" altLang="en-US" dirty="0" err="1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크롤링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415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754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ABD5A13-1C53-494E-A8CA-A11C904E507C}"/>
              </a:ext>
            </a:extLst>
          </p:cNvPr>
          <p:cNvSpPr txBox="1"/>
          <p:nvPr/>
        </p:nvSpPr>
        <p:spPr>
          <a:xfrm>
            <a:off x="551384" y="620688"/>
            <a:ext cx="6096000" cy="3052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0490" marR="0" indent="0" algn="l" fontAlgn="base" latinLnBrk="0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kern="0" spc="-50" dirty="0">
                <a:solidFill>
                  <a:srgbClr val="000000"/>
                </a:solidFill>
                <a:latin typeface="Sandoll 명조Neo1 05 SemiBold"/>
                <a:ea typeface="Sandoll 명조Neo1 05 SemiBold"/>
              </a:rPr>
              <a:t>2</a:t>
            </a:r>
            <a:r>
              <a:rPr lang="en-US" altLang="ko-KR" sz="2400" kern="0" spc="-50" dirty="0">
                <a:solidFill>
                  <a:srgbClr val="000000"/>
                </a:solidFill>
                <a:effectLst/>
                <a:latin typeface="Sandoll 명조Neo1 05 SemiBold"/>
                <a:ea typeface="Sandoll 명조Neo1 05 SemiBold"/>
              </a:rPr>
              <a:t>) </a:t>
            </a:r>
            <a:r>
              <a:rPr lang="ko-KR" altLang="en-US" sz="2400" kern="0" spc="-50" dirty="0">
                <a:solidFill>
                  <a:srgbClr val="000000"/>
                </a:solidFill>
                <a:effectLst/>
                <a:latin typeface="Sandoll 명조Neo1 05 SemiBold"/>
                <a:ea typeface="Sandoll 명조Neo1 05 SemiBold"/>
              </a:rPr>
              <a:t>변수 정의 및 데이터 수집</a:t>
            </a:r>
            <a:r>
              <a:rPr lang="en-US" altLang="ko-KR" sz="2400" kern="0" spc="-50" dirty="0">
                <a:solidFill>
                  <a:srgbClr val="000000"/>
                </a:solidFill>
                <a:effectLst/>
                <a:latin typeface="Sandoll 명조Neo1 05 SemiBold"/>
                <a:ea typeface="Sandoll 명조Neo1 05 SemiBold"/>
              </a:rPr>
              <a:t> </a:t>
            </a:r>
            <a:r>
              <a:rPr lang="ko-KR" altLang="en-US" sz="2400" kern="0" spc="-50" dirty="0">
                <a:solidFill>
                  <a:srgbClr val="000000"/>
                </a:solidFill>
                <a:effectLst/>
                <a:latin typeface="Sandoll 명조Neo1 05 SemiBold"/>
                <a:ea typeface="Sandoll 명조Neo1 05 SemiBold"/>
              </a:rPr>
              <a:t> </a:t>
            </a:r>
            <a:endParaRPr lang="en-US" altLang="ko-KR" sz="2400" kern="0" spc="-50" dirty="0">
              <a:solidFill>
                <a:srgbClr val="000000"/>
              </a:solidFill>
              <a:effectLst/>
              <a:latin typeface="Sandoll 명조Neo1 05 SemiBold"/>
              <a:ea typeface="Sandoll 명조Neo1 05 Semi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C07E7D2-4F3C-4E98-B901-2B59E2BDC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222" y="620688"/>
            <a:ext cx="6181258" cy="56166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022D97F-BDFC-4C0B-918E-46497CA31AA4}"/>
              </a:ext>
            </a:extLst>
          </p:cNvPr>
          <p:cNvSpPr txBox="1"/>
          <p:nvPr/>
        </p:nvSpPr>
        <p:spPr>
          <a:xfrm>
            <a:off x="579694" y="206084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b="1" kern="1200" dirty="0">
                <a:solidFill>
                  <a:schemeClr val="dk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한국기업지배구조원</a:t>
            </a:r>
            <a:r>
              <a:rPr lang="en-US" altLang="ko-KR" sz="1800" b="1" kern="1200" dirty="0">
                <a:solidFill>
                  <a:schemeClr val="dk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(KCGS) </a:t>
            </a:r>
            <a:r>
              <a:rPr lang="ko-KR" altLang="en-US" sz="1800" b="1" kern="1200" dirty="0">
                <a:solidFill>
                  <a:schemeClr val="dk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제공</a:t>
            </a:r>
            <a:endParaRPr lang="en-US" altLang="ko-KR" sz="1800" b="1" kern="1200" dirty="0">
              <a:solidFill>
                <a:schemeClr val="dk1"/>
              </a:solidFill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b="1" kern="1200" dirty="0">
                <a:solidFill>
                  <a:schemeClr val="dk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2016</a:t>
            </a:r>
            <a:r>
              <a:rPr lang="ko-KR" altLang="en-US" sz="1800" b="1" kern="1200" dirty="0">
                <a:solidFill>
                  <a:schemeClr val="dk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년 </a:t>
            </a:r>
            <a:r>
              <a:rPr lang="en-US" altLang="ko-KR" sz="1800" b="1" kern="1200" dirty="0">
                <a:solidFill>
                  <a:schemeClr val="dk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~2020</a:t>
            </a:r>
            <a:r>
              <a:rPr lang="ko-KR" altLang="en-US" sz="1800" b="1" kern="1200" dirty="0">
                <a:solidFill>
                  <a:schemeClr val="dk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년</a:t>
            </a:r>
          </a:p>
        </p:txBody>
      </p:sp>
    </p:spTree>
    <p:extLst>
      <p:ext uri="{BB962C8B-B14F-4D97-AF65-F5344CB8AC3E}">
        <p14:creationId xmlns:p14="http://schemas.microsoft.com/office/powerpoint/2010/main" val="411752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목차</a:t>
            </a:r>
          </a:p>
        </p:txBody>
      </p:sp>
      <p:graphicFrame>
        <p:nvGraphicFramePr>
          <p:cNvPr id="4" name="내용 개체 틀 3" descr="왼쪽에서 오른쪽으로 4개의 중요 시점과 각 중요 시점 상자 안에 글머리 기호가 포함된 Chevron Access 프로세스 다이어그램입니다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7685335"/>
              </p:ext>
            </p:extLst>
          </p:nvPr>
        </p:nvGraphicFramePr>
        <p:xfrm>
          <a:off x="263352" y="1700784"/>
          <a:ext cx="11737304" cy="43285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47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2003186-6DFA-447D-B868-6BE480393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2538" y="116632"/>
            <a:ext cx="2880320" cy="10945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22A9FF-D7CC-432E-8C02-1FD0CAA93CF5}"/>
              </a:ext>
            </a:extLst>
          </p:cNvPr>
          <p:cNvSpPr txBox="1"/>
          <p:nvPr/>
        </p:nvSpPr>
        <p:spPr>
          <a:xfrm>
            <a:off x="551384" y="781436"/>
            <a:ext cx="6096000" cy="321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0490" marR="0" indent="0" algn="l" fontAlgn="base" latinLnBrk="0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kern="0" spc="-50" dirty="0">
                <a:solidFill>
                  <a:srgbClr val="000000"/>
                </a:solidFill>
                <a:latin typeface="Sandoll 명조Neo1 05 SemiBold"/>
                <a:ea typeface="Sandoll 명조Neo1 05 SemiBold"/>
              </a:rPr>
              <a:t>2</a:t>
            </a:r>
            <a:r>
              <a:rPr lang="en-US" altLang="ko-KR" sz="2800" kern="0" spc="-50" dirty="0">
                <a:solidFill>
                  <a:srgbClr val="000000"/>
                </a:solidFill>
                <a:effectLst/>
                <a:latin typeface="Sandoll 명조Neo1 05 SemiBold"/>
                <a:ea typeface="Sandoll 명조Neo1 05 SemiBold"/>
              </a:rPr>
              <a:t>) </a:t>
            </a:r>
            <a:r>
              <a:rPr lang="ko-KR" altLang="en-US" sz="2800" kern="0" spc="-50" dirty="0">
                <a:solidFill>
                  <a:srgbClr val="000000"/>
                </a:solidFill>
                <a:effectLst/>
                <a:latin typeface="Sandoll 명조Neo1 05 SemiBold"/>
                <a:ea typeface="Sandoll 명조Neo1 05 SemiBold"/>
              </a:rPr>
              <a:t>변수 정의 및 데이터 수집</a:t>
            </a:r>
            <a:r>
              <a:rPr lang="en-US" altLang="ko-KR" sz="2800" kern="0" spc="-50" dirty="0">
                <a:solidFill>
                  <a:srgbClr val="000000"/>
                </a:solidFill>
                <a:effectLst/>
                <a:latin typeface="Sandoll 명조Neo1 05 SemiBold"/>
                <a:ea typeface="Sandoll 명조Neo1 05 SemiBold"/>
              </a:rPr>
              <a:t> </a:t>
            </a:r>
            <a:r>
              <a:rPr lang="ko-KR" altLang="en-US" sz="2800" kern="0" spc="-50" dirty="0">
                <a:solidFill>
                  <a:srgbClr val="000000"/>
                </a:solidFill>
                <a:effectLst/>
                <a:latin typeface="Sandoll 명조Neo1 05 SemiBold"/>
                <a:ea typeface="Sandoll 명조Neo1 05 SemiBold"/>
              </a:rPr>
              <a:t> </a:t>
            </a:r>
            <a:endParaRPr lang="en-US" altLang="ko-KR" sz="2800" kern="0" spc="-50" dirty="0">
              <a:solidFill>
                <a:srgbClr val="000000"/>
              </a:solidFill>
              <a:effectLst/>
              <a:latin typeface="Sandoll 명조Neo1 05 SemiBold"/>
              <a:ea typeface="Sandoll 명조Neo1 05 SemiBold"/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01031F75-911E-4CA4-9364-C902A3E4454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772"/>
          <a:stretch/>
        </p:blipFill>
        <p:spPr>
          <a:xfrm>
            <a:off x="407368" y="1340768"/>
            <a:ext cx="4987861" cy="468052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42F35EB-7DD5-4E1D-85D3-346846EA5E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0503" y="1114932"/>
            <a:ext cx="5513460" cy="525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262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C22A9FF-D7CC-432E-8C02-1FD0CAA93CF5}"/>
              </a:ext>
            </a:extLst>
          </p:cNvPr>
          <p:cNvSpPr txBox="1"/>
          <p:nvPr/>
        </p:nvSpPr>
        <p:spPr>
          <a:xfrm>
            <a:off x="551384" y="781436"/>
            <a:ext cx="6096000" cy="321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0490" marR="0" indent="0" algn="l" fontAlgn="base" latinLnBrk="0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kern="0" spc="-50" dirty="0">
                <a:solidFill>
                  <a:srgbClr val="000000"/>
                </a:solidFill>
                <a:latin typeface="Sandoll 명조Neo1 05 SemiBold"/>
                <a:ea typeface="Sandoll 명조Neo1 05 SemiBold"/>
              </a:rPr>
              <a:t>2</a:t>
            </a:r>
            <a:r>
              <a:rPr lang="en-US" altLang="ko-KR" sz="2800" kern="0" spc="-50" dirty="0">
                <a:solidFill>
                  <a:srgbClr val="000000"/>
                </a:solidFill>
                <a:effectLst/>
                <a:latin typeface="Sandoll 명조Neo1 05 SemiBold"/>
                <a:ea typeface="Sandoll 명조Neo1 05 SemiBold"/>
              </a:rPr>
              <a:t>) </a:t>
            </a:r>
            <a:r>
              <a:rPr lang="ko-KR" altLang="en-US" sz="2800" kern="0" spc="-50" dirty="0">
                <a:solidFill>
                  <a:srgbClr val="000000"/>
                </a:solidFill>
                <a:effectLst/>
                <a:latin typeface="Sandoll 명조Neo1 05 SemiBold"/>
                <a:ea typeface="Sandoll 명조Neo1 05 SemiBold"/>
              </a:rPr>
              <a:t>변수 정의 및 데이터 수집</a:t>
            </a:r>
            <a:r>
              <a:rPr lang="en-US" altLang="ko-KR" sz="2800" kern="0" spc="-50" dirty="0">
                <a:solidFill>
                  <a:srgbClr val="000000"/>
                </a:solidFill>
                <a:effectLst/>
                <a:latin typeface="Sandoll 명조Neo1 05 SemiBold"/>
                <a:ea typeface="Sandoll 명조Neo1 05 SemiBold"/>
              </a:rPr>
              <a:t> </a:t>
            </a:r>
            <a:r>
              <a:rPr lang="ko-KR" altLang="en-US" sz="2800" kern="0" spc="-50" dirty="0">
                <a:solidFill>
                  <a:srgbClr val="000000"/>
                </a:solidFill>
                <a:effectLst/>
                <a:latin typeface="Sandoll 명조Neo1 05 SemiBold"/>
                <a:ea typeface="Sandoll 명조Neo1 05 SemiBold"/>
              </a:rPr>
              <a:t> </a:t>
            </a:r>
            <a:endParaRPr lang="en-US" altLang="ko-KR" sz="2800" kern="0" spc="-50" dirty="0">
              <a:solidFill>
                <a:srgbClr val="000000"/>
              </a:solidFill>
              <a:effectLst/>
              <a:latin typeface="Sandoll 명조Neo1 05 SemiBold"/>
              <a:ea typeface="Sandoll 명조Neo1 05 Semi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A2D0DD-8B26-49BC-A9FC-D610F2372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888" y="1340768"/>
            <a:ext cx="7510810" cy="50378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74A060-295B-4064-BBD6-CEF0DF85D50E}"/>
              </a:ext>
            </a:extLst>
          </p:cNvPr>
          <p:cNvSpPr txBox="1"/>
          <p:nvPr/>
        </p:nvSpPr>
        <p:spPr>
          <a:xfrm>
            <a:off x="623392" y="1916832"/>
            <a:ext cx="44887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한국기업지배구조원이 제공한 </a:t>
            </a:r>
            <a:endParaRPr lang="en-US" altLang="ko-KR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데이터 내에 존재하는 </a:t>
            </a:r>
            <a:endParaRPr lang="en-US" altLang="ko-KR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1019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개 기업의 </a:t>
            </a:r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5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개년 재무제표 </a:t>
            </a:r>
            <a:r>
              <a:rPr lang="ko-KR" altLang="en-US" sz="20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크롤링</a:t>
            </a:r>
            <a:endParaRPr lang="ko-KR" altLang="en-US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2118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1A025A-51AC-405A-8327-55D84E0BCE59}"/>
              </a:ext>
            </a:extLst>
          </p:cNvPr>
          <p:cNvSpPr txBox="1"/>
          <p:nvPr/>
        </p:nvSpPr>
        <p:spPr>
          <a:xfrm>
            <a:off x="479376" y="836712"/>
            <a:ext cx="6096000" cy="3052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0490" marR="0" indent="0" algn="l" fontAlgn="base" latinLnBrk="0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kern="0" spc="-50" dirty="0">
                <a:solidFill>
                  <a:srgbClr val="000000"/>
                </a:solidFill>
                <a:latin typeface="Sandoll 명조Neo1 05 SemiBold"/>
                <a:ea typeface="Sandoll 명조Neo1 05 SemiBold"/>
              </a:rPr>
              <a:t>2</a:t>
            </a:r>
            <a:r>
              <a:rPr lang="en-US" altLang="ko-KR" sz="2400" kern="0" spc="-50" dirty="0">
                <a:solidFill>
                  <a:srgbClr val="000000"/>
                </a:solidFill>
                <a:effectLst/>
                <a:latin typeface="Sandoll 명조Neo1 05 SemiBold"/>
                <a:ea typeface="Sandoll 명조Neo1 05 SemiBold"/>
              </a:rPr>
              <a:t>) </a:t>
            </a:r>
            <a:r>
              <a:rPr lang="ko-KR" altLang="en-US" sz="2400" kern="0" spc="-50" dirty="0">
                <a:solidFill>
                  <a:srgbClr val="000000"/>
                </a:solidFill>
                <a:effectLst/>
                <a:latin typeface="Sandoll 명조Neo1 05 SemiBold"/>
                <a:ea typeface="Sandoll 명조Neo1 05 SemiBold"/>
              </a:rPr>
              <a:t>변수 정의 및 데이터 수집</a:t>
            </a:r>
            <a:r>
              <a:rPr lang="en-US" altLang="ko-KR" sz="2400" kern="0" spc="-50" dirty="0">
                <a:solidFill>
                  <a:srgbClr val="000000"/>
                </a:solidFill>
                <a:effectLst/>
                <a:latin typeface="Sandoll 명조Neo1 05 SemiBold"/>
                <a:ea typeface="Sandoll 명조Neo1 05 SemiBold"/>
              </a:rPr>
              <a:t> </a:t>
            </a:r>
            <a:r>
              <a:rPr lang="ko-KR" altLang="en-US" sz="2400" kern="0" spc="-50" dirty="0">
                <a:solidFill>
                  <a:srgbClr val="000000"/>
                </a:solidFill>
                <a:effectLst/>
                <a:latin typeface="Sandoll 명조Neo1 05 SemiBold"/>
                <a:ea typeface="Sandoll 명조Neo1 05 SemiBold"/>
              </a:rPr>
              <a:t> </a:t>
            </a:r>
            <a:endParaRPr lang="en-US" altLang="ko-KR" sz="2400" kern="0" spc="-50" dirty="0">
              <a:solidFill>
                <a:srgbClr val="000000"/>
              </a:solidFill>
              <a:effectLst/>
              <a:latin typeface="Sandoll 명조Neo1 05 SemiBold"/>
              <a:ea typeface="Sandoll 명조Neo1 05 SemiBol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87E030-15A9-4EF5-B75D-8CDBC3768C0E}"/>
              </a:ext>
            </a:extLst>
          </p:cNvPr>
          <p:cNvSpPr txBox="1"/>
          <p:nvPr/>
        </p:nvSpPr>
        <p:spPr>
          <a:xfrm>
            <a:off x="1487488" y="1556792"/>
            <a:ext cx="6096000" cy="3052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0490" marR="0" indent="0" algn="l" fontAlgn="base" latinLnBrk="0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kern="0" spc="-50" dirty="0" err="1">
                <a:solidFill>
                  <a:srgbClr val="000000"/>
                </a:solidFill>
                <a:effectLst/>
                <a:latin typeface="Sandoll 명조Neo1 05 SemiBold"/>
                <a:ea typeface="Sandoll 명조Neo1 05 SemiBold"/>
              </a:rPr>
              <a:t>토빈의</a:t>
            </a:r>
            <a:r>
              <a:rPr lang="ko-KR" altLang="en-US" sz="2400" kern="0" spc="-50" dirty="0">
                <a:solidFill>
                  <a:srgbClr val="000000"/>
                </a:solidFill>
                <a:effectLst/>
                <a:latin typeface="Sandoll 명조Neo1 05 SemiBold"/>
                <a:ea typeface="Sandoll 명조Neo1 05 SemiBold"/>
              </a:rPr>
              <a:t> 큐 도출 식</a:t>
            </a:r>
            <a:endParaRPr lang="en-US" altLang="ko-KR" sz="2400" kern="0" spc="-50" dirty="0">
              <a:solidFill>
                <a:srgbClr val="000000"/>
              </a:solidFill>
              <a:effectLst/>
              <a:latin typeface="Sandoll 명조Neo1 05 SemiBold"/>
              <a:ea typeface="Sandoll 명조Neo1 05 SemiBold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E264D8-7227-4BA5-A446-B4D9D0466FF4}"/>
              </a:ext>
            </a:extLst>
          </p:cNvPr>
          <p:cNvSpPr txBox="1"/>
          <p:nvPr/>
        </p:nvSpPr>
        <p:spPr>
          <a:xfrm>
            <a:off x="1559496" y="3555045"/>
            <a:ext cx="8352928" cy="846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880" marR="0" indent="-182880" algn="l" fontAlgn="base" latinLnBrk="0">
              <a:lnSpc>
                <a:spcPts val="1350"/>
              </a:lnSpc>
              <a:spcBef>
                <a:spcPts val="0"/>
              </a:spcBef>
              <a:spcAft>
                <a:spcPts val="700"/>
              </a:spcAft>
            </a:pPr>
            <a:endParaRPr lang="ko-KR" altLang="en-US" sz="2400" kern="0" dirty="0">
              <a:solidFill>
                <a:srgbClr val="000000"/>
              </a:solidFill>
              <a:effectLst/>
              <a:latin typeface="Yoon가변 윤고딕 120_TT"/>
            </a:endParaRPr>
          </a:p>
          <a:p>
            <a:pPr marL="182880" marR="0" indent="-182880" algn="l" fontAlgn="base" latinLnBrk="0">
              <a:lnSpc>
                <a:spcPts val="1350"/>
              </a:lnSpc>
              <a:spcBef>
                <a:spcPts val="0"/>
              </a:spcBef>
              <a:spcAft>
                <a:spcPts val="700"/>
              </a:spcAft>
            </a:pPr>
            <a:r>
              <a:rPr lang="en-US" altLang="ko-KR" sz="2400" kern="0" spc="-50" dirty="0">
                <a:solidFill>
                  <a:srgbClr val="000000"/>
                </a:solidFill>
                <a:effectLst/>
                <a:latin typeface="Yoon가변 윤고딕 120_TT"/>
                <a:ea typeface="Yoon가변 윤고딕 120_TT"/>
              </a:rPr>
              <a:t>2) </a:t>
            </a:r>
            <a:r>
              <a:rPr lang="ko-KR" altLang="en-US" sz="2400" kern="0" spc="-50" dirty="0" err="1">
                <a:solidFill>
                  <a:srgbClr val="000000"/>
                </a:solidFill>
                <a:effectLst/>
                <a:latin typeface="Yoon가변 윤고딕 120_TT"/>
                <a:ea typeface="Yoon가변 윤고딕 120_TT"/>
              </a:rPr>
              <a:t>보통주</a:t>
            </a:r>
            <a:r>
              <a:rPr lang="ko-KR" altLang="en-US" sz="2400" kern="0" spc="-50" dirty="0">
                <a:solidFill>
                  <a:srgbClr val="000000"/>
                </a:solidFill>
                <a:effectLst/>
                <a:latin typeface="Yoon가변 윤고딕 120_TT"/>
                <a:ea typeface="Yoon가변 윤고딕 120_TT"/>
              </a:rPr>
              <a:t> 시장가치 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Yoon가변 윤고딕 120_TT"/>
                <a:ea typeface="Yoon가변 윤고딕 120_TT"/>
              </a:rPr>
              <a:t>= (</a:t>
            </a:r>
            <a:r>
              <a:rPr lang="ko-KR" altLang="en-US" sz="2400" kern="0" spc="-50" dirty="0" err="1">
                <a:solidFill>
                  <a:srgbClr val="000000"/>
                </a:solidFill>
                <a:effectLst/>
                <a:latin typeface="Yoon가변 윤고딕 120_TT"/>
                <a:ea typeface="Yoon가변 윤고딕 120_TT"/>
              </a:rPr>
              <a:t>보통주</a:t>
            </a:r>
            <a:r>
              <a:rPr lang="ko-KR" altLang="en-US" sz="2400" kern="0" spc="-50" dirty="0">
                <a:solidFill>
                  <a:srgbClr val="000000"/>
                </a:solidFill>
                <a:effectLst/>
                <a:latin typeface="Yoon가변 윤고딕 120_TT"/>
                <a:ea typeface="Yoon가변 윤고딕 120_TT"/>
              </a:rPr>
              <a:t> </a:t>
            </a:r>
            <a:r>
              <a:rPr lang="ko-KR" altLang="en-US" sz="2400" kern="0" spc="-50" dirty="0" err="1">
                <a:solidFill>
                  <a:srgbClr val="000000"/>
                </a:solidFill>
                <a:effectLst/>
                <a:latin typeface="Yoon가변 윤고딕 120_TT"/>
                <a:ea typeface="Yoon가변 윤고딕 120_TT"/>
              </a:rPr>
              <a:t>기말종가</a:t>
            </a:r>
            <a:r>
              <a:rPr lang="ko-KR" altLang="en-US" sz="2400" kern="0" spc="-50" dirty="0">
                <a:solidFill>
                  <a:srgbClr val="000000"/>
                </a:solidFill>
                <a:effectLst/>
                <a:latin typeface="Yoon가변 윤고딕 120_TT"/>
                <a:ea typeface="Yoon가변 윤고딕 120_TT"/>
              </a:rPr>
              <a:t> 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Yoon가변 윤고딕 120_TT"/>
                <a:ea typeface="Yoon가변 윤고딕 120_TT"/>
              </a:rPr>
              <a:t>) * (</a:t>
            </a:r>
            <a:r>
              <a:rPr lang="ko-KR" altLang="en-US" sz="2400" kern="0" spc="-50" dirty="0" err="1">
                <a:solidFill>
                  <a:srgbClr val="000000"/>
                </a:solidFill>
                <a:effectLst/>
                <a:latin typeface="Yoon가변 윤고딕 120_TT"/>
                <a:ea typeface="Yoon가변 윤고딕 120_TT"/>
              </a:rPr>
              <a:t>보통주</a:t>
            </a:r>
            <a:r>
              <a:rPr lang="ko-KR" altLang="en-US" sz="2400" kern="0" spc="-50" dirty="0">
                <a:solidFill>
                  <a:srgbClr val="000000"/>
                </a:solidFill>
                <a:effectLst/>
                <a:latin typeface="Yoon가변 윤고딕 120_TT"/>
                <a:ea typeface="Yoon가변 윤고딕 120_TT"/>
              </a:rPr>
              <a:t> </a:t>
            </a:r>
            <a:r>
              <a:rPr lang="ko-KR" altLang="en-US" sz="2400" kern="0" spc="-50" dirty="0" err="1">
                <a:solidFill>
                  <a:srgbClr val="000000"/>
                </a:solidFill>
                <a:effectLst/>
                <a:latin typeface="Yoon가변 윤고딕 120_TT"/>
                <a:ea typeface="Yoon가변 윤고딕 120_TT"/>
              </a:rPr>
              <a:t>발행주식수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Yoon가변 윤고딕 120_TT"/>
                <a:ea typeface="Yoon가변 윤고딕 120_TT"/>
              </a:rPr>
              <a:t>)</a:t>
            </a:r>
          </a:p>
          <a:p>
            <a:pPr marL="182880" marR="0" indent="-182880" algn="l" fontAlgn="base" latinLnBrk="0">
              <a:lnSpc>
                <a:spcPts val="1350"/>
              </a:lnSpc>
              <a:spcBef>
                <a:spcPts val="0"/>
              </a:spcBef>
              <a:spcAft>
                <a:spcPts val="700"/>
              </a:spcAft>
            </a:pP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Yoon가변 윤고딕 120_TT"/>
                <a:ea typeface="Yoon가변 윤고딕 120_TT"/>
              </a:rPr>
              <a:t> </a:t>
            </a:r>
            <a:endParaRPr lang="ko-KR" altLang="en-US" sz="2400" kern="0" dirty="0">
              <a:solidFill>
                <a:srgbClr val="000000"/>
              </a:solidFill>
              <a:effectLst/>
              <a:latin typeface="Yoon가변 윤고딕 120_T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102439-6659-44F1-9E57-36A81D0F49C7}"/>
              </a:ext>
            </a:extLst>
          </p:cNvPr>
          <p:cNvSpPr txBox="1"/>
          <p:nvPr/>
        </p:nvSpPr>
        <p:spPr>
          <a:xfrm>
            <a:off x="1631504" y="4941168"/>
            <a:ext cx="9001000" cy="3052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880" marR="0" lvl="0" indent="-182880" algn="l" defTabSz="914400" rtl="0" eaLnBrk="1" fontAlgn="base" latinLnBrk="0" hangingPunct="1">
              <a:lnSpc>
                <a:spcPts val="1350"/>
              </a:lnSpc>
              <a:spcBef>
                <a:spcPts val="0"/>
              </a:spcBef>
              <a:spcAft>
                <a:spcPts val="7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oon가변 윤고딕 120_TT"/>
                <a:ea typeface="Yoon가변 윤고딕 120_TT"/>
                <a:cs typeface="+mn-cs"/>
              </a:rPr>
              <a:t>3) TQ = (</a:t>
            </a:r>
            <a:r>
              <a:rPr kumimoji="0" lang="ko-KR" altLang="en-US" sz="2400" b="0" i="0" u="none" strike="noStrike" kern="0" cap="none" spc="-5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oon가변 윤고딕 120_TT"/>
                <a:ea typeface="Yoon가변 윤고딕 120_TT"/>
                <a:cs typeface="+mn-cs"/>
              </a:rPr>
              <a:t>보통주</a:t>
            </a:r>
            <a:r>
              <a:rPr kumimoji="0" lang="ko-KR" altLang="en-US" sz="2400" b="0" i="0" u="none" strike="noStrike" kern="0" cap="none" spc="-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oon가변 윤고딕 120_TT"/>
                <a:ea typeface="Yoon가변 윤고딕 120_TT"/>
                <a:cs typeface="+mn-cs"/>
              </a:rPr>
              <a:t> 시장가치 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oon가변 윤고딕 120_TT"/>
                <a:ea typeface="Yoon가변 윤고딕 120_TT"/>
                <a:cs typeface="+mn-cs"/>
              </a:rPr>
              <a:t>+ </a:t>
            </a:r>
            <a:r>
              <a:rPr kumimoji="0" lang="ko-KR" altLang="en-US" sz="2400" b="0" i="0" u="none" strike="noStrike" kern="0" cap="none" spc="-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oon가변 윤고딕 120_TT"/>
                <a:ea typeface="Yoon가변 윤고딕 120_TT"/>
                <a:cs typeface="+mn-cs"/>
              </a:rPr>
              <a:t>부채 장부가치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oon가변 윤고딕 120_TT"/>
                <a:ea typeface="Yoon가변 윤고딕 120_TT"/>
                <a:cs typeface="+mn-cs"/>
              </a:rPr>
              <a:t>) / (</a:t>
            </a:r>
            <a:r>
              <a:rPr kumimoji="0" lang="ko-KR" altLang="en-US" sz="2400" b="0" i="0" u="none" strike="noStrike" kern="0" cap="none" spc="-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oon가변 윤고딕 120_TT"/>
                <a:ea typeface="Yoon가변 윤고딕 120_TT"/>
                <a:cs typeface="+mn-cs"/>
              </a:rPr>
              <a:t>자산 장부가치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oon가변 윤고딕 120_TT"/>
                <a:ea typeface="Yoon가변 윤고딕 120_TT"/>
                <a:cs typeface="+mn-cs"/>
              </a:rPr>
              <a:t>)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E4A8EF-E565-470F-B065-481AFD435596}"/>
              </a:ext>
            </a:extLst>
          </p:cNvPr>
          <p:cNvSpPr txBox="1"/>
          <p:nvPr/>
        </p:nvSpPr>
        <p:spPr>
          <a:xfrm>
            <a:off x="1559496" y="2827583"/>
            <a:ext cx="8208912" cy="3052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880" marR="0" lvl="0" indent="-182880" algn="l" defTabSz="914400" rtl="0" eaLnBrk="1" fontAlgn="base" latinLnBrk="0" hangingPunct="1">
              <a:lnSpc>
                <a:spcPts val="1350"/>
              </a:lnSpc>
              <a:spcBef>
                <a:spcPts val="0"/>
              </a:spcBef>
              <a:spcAft>
                <a:spcPts val="7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0" cap="none" spc="-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oon가변 윤고딕 120_TT"/>
                <a:ea typeface="Yoon가변 윤고딕 120_TT"/>
                <a:cs typeface="+mn-cs"/>
              </a:rPr>
              <a:t>1) </a:t>
            </a:r>
            <a:r>
              <a:rPr kumimoji="0" lang="ko-KR" altLang="en-US" sz="2400" b="0" i="0" u="none" strike="noStrike" kern="0" cap="none" spc="-5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oon가변 윤고딕 120_TT"/>
                <a:ea typeface="Yoon가변 윤고딕 120_TT"/>
                <a:cs typeface="+mn-cs"/>
              </a:rPr>
              <a:t>보통주</a:t>
            </a:r>
            <a:r>
              <a:rPr kumimoji="0" lang="ko-KR" altLang="en-US" sz="2400" b="0" i="0" u="none" strike="noStrike" kern="0" cap="none" spc="-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oon가변 윤고딕 120_TT"/>
                <a:ea typeface="Yoon가변 윤고딕 120_TT"/>
                <a:cs typeface="+mn-cs"/>
              </a:rPr>
              <a:t> </a:t>
            </a:r>
            <a:r>
              <a:rPr kumimoji="0" lang="ko-KR" altLang="en-US" sz="2400" b="0" i="0" u="none" strike="noStrike" kern="0" cap="none" spc="-5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oon가변 윤고딕 120_TT"/>
                <a:ea typeface="Yoon가변 윤고딕 120_TT"/>
                <a:cs typeface="+mn-cs"/>
              </a:rPr>
              <a:t>기말종가</a:t>
            </a:r>
            <a:r>
              <a:rPr kumimoji="0" lang="ko-KR" altLang="en-US" sz="2400" b="0" i="0" u="none" strike="noStrike" kern="0" cap="none" spc="-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oon가변 윤고딕 120_TT"/>
                <a:ea typeface="Yoon가변 윤고딕 120_TT"/>
                <a:cs typeface="+mn-cs"/>
              </a:rPr>
              <a:t> 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oon가변 윤고딕 120_TT"/>
                <a:ea typeface="Yoon가변 윤고딕 120_TT"/>
                <a:cs typeface="+mn-cs"/>
              </a:rPr>
              <a:t>= (</a:t>
            </a:r>
            <a:r>
              <a:rPr kumimoji="0" lang="ko-KR" altLang="en-US" sz="2400" b="0" i="0" u="none" strike="noStrike" kern="0" cap="none" spc="-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oon가변 윤고딕 120_TT"/>
                <a:ea typeface="Yoon가변 윤고딕 120_TT"/>
                <a:cs typeface="+mn-cs"/>
              </a:rPr>
              <a:t>주가수익비율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oon가변 윤고딕 120_TT"/>
                <a:ea typeface="Yoon가변 윤고딕 120_TT"/>
                <a:cs typeface="+mn-cs"/>
              </a:rPr>
              <a:t>) * (</a:t>
            </a:r>
            <a:r>
              <a:rPr kumimoji="0" lang="ko-KR" altLang="en-US" sz="2400" b="0" i="0" u="none" strike="noStrike" kern="0" cap="none" spc="-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oon가변 윤고딕 120_TT"/>
                <a:ea typeface="Yoon가변 윤고딕 120_TT"/>
                <a:cs typeface="+mn-cs"/>
              </a:rPr>
              <a:t>주당순이익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oon가변 윤고딕 120_TT"/>
                <a:ea typeface="Yoon가변 윤고딕 120_TT"/>
                <a:cs typeface="+mn-cs"/>
              </a:rPr>
              <a:t>)</a:t>
            </a:r>
            <a:endParaRPr kumimoji="0" lang="ko-KR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oon가변 윤고딕 120_TT"/>
              <a:ea typeface="HY엽서L" panose="02030600000101010101" pitchFamily="18" charset="-127"/>
              <a:cs typeface="+mn-cs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754A91F-45A2-42DA-A564-E12001CBC6AC}"/>
              </a:ext>
            </a:extLst>
          </p:cNvPr>
          <p:cNvCxnSpPr/>
          <p:nvPr/>
        </p:nvCxnSpPr>
        <p:spPr>
          <a:xfrm>
            <a:off x="3287688" y="3132795"/>
            <a:ext cx="1728192" cy="4222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8A86FA6-D574-49EC-9837-E0E35FB98F35}"/>
              </a:ext>
            </a:extLst>
          </p:cNvPr>
          <p:cNvCxnSpPr/>
          <p:nvPr/>
        </p:nvCxnSpPr>
        <p:spPr>
          <a:xfrm>
            <a:off x="3143672" y="4005064"/>
            <a:ext cx="648072" cy="720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42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DE82327-6DC4-4C95-B5B4-E0917FF8FE46}"/>
              </a:ext>
            </a:extLst>
          </p:cNvPr>
          <p:cNvSpPr txBox="1"/>
          <p:nvPr/>
        </p:nvSpPr>
        <p:spPr>
          <a:xfrm>
            <a:off x="442913" y="557213"/>
            <a:ext cx="6096000" cy="318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880" marR="0" indent="-182880" algn="l" fontAlgn="base" latinLnBrk="0">
              <a:lnSpc>
                <a:spcPts val="1350"/>
              </a:lnSpc>
              <a:spcBef>
                <a:spcPts val="0"/>
              </a:spcBef>
              <a:spcAft>
                <a:spcPts val="700"/>
              </a:spcAft>
            </a:pPr>
            <a:r>
              <a:rPr lang="en-US" altLang="ko-KR" sz="2800" kern="0" spc="0" dirty="0">
                <a:solidFill>
                  <a:srgbClr val="000000"/>
                </a:solidFill>
                <a:effectLst/>
                <a:latin typeface="Yoon가변 윤고딕 120_TT"/>
                <a:ea typeface="Yoon가변 윤고딕 120_TT"/>
              </a:rPr>
              <a:t>3) </a:t>
            </a:r>
            <a:r>
              <a:rPr lang="ko-KR" altLang="en-US" sz="2800" kern="0" spc="-50" dirty="0">
                <a:solidFill>
                  <a:srgbClr val="000000"/>
                </a:solidFill>
                <a:effectLst/>
                <a:latin typeface="Yoon가변 윤고딕 120_TT"/>
                <a:ea typeface="Yoon가변 윤고딕 120_TT"/>
              </a:rPr>
              <a:t>모형 설계</a:t>
            </a:r>
            <a:endParaRPr lang="ko-KR" altLang="en-US" sz="2800" kern="0" dirty="0">
              <a:solidFill>
                <a:srgbClr val="000000"/>
              </a:solidFill>
              <a:effectLst/>
              <a:latin typeface="Yoon가변 윤고딕 120_T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C840AB-C059-4437-82E0-97C247153E3E}"/>
              </a:ext>
            </a:extLst>
          </p:cNvPr>
          <p:cNvSpPr txBox="1"/>
          <p:nvPr/>
        </p:nvSpPr>
        <p:spPr>
          <a:xfrm>
            <a:off x="4079776" y="733104"/>
            <a:ext cx="6096000" cy="292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880" marR="0" indent="-182880" algn="l" fontAlgn="base" latinLnBrk="0">
              <a:lnSpc>
                <a:spcPts val="1350"/>
              </a:lnSpc>
              <a:spcBef>
                <a:spcPts val="0"/>
              </a:spcBef>
              <a:spcAft>
                <a:spcPts val="700"/>
              </a:spcAft>
            </a:pPr>
            <a:r>
              <a:rPr lang="ko-KR" altLang="en-US" sz="2000" kern="0" spc="-50" dirty="0">
                <a:solidFill>
                  <a:srgbClr val="000000"/>
                </a:solidFill>
                <a:effectLst/>
                <a:latin typeface="Yoon가변 윤고딕 120_TT"/>
                <a:ea typeface="Yoon가변 윤고딕 120_TT"/>
              </a:rPr>
              <a:t>불균형 패널 데이터 선형회귀분석</a:t>
            </a:r>
            <a:endParaRPr lang="ko-KR" altLang="en-US" sz="2000" kern="0" spc="-50" dirty="0">
              <a:solidFill>
                <a:srgbClr val="000000"/>
              </a:solidFill>
              <a:effectLst/>
              <a:latin typeface="Yoon가변 윤고딕 120_T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8A64393-A4A8-4F5E-90F3-A9D9EF913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584" y="1052736"/>
            <a:ext cx="7071891" cy="551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9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2A5652-F205-4E79-9043-47CBAADE4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866EB8-5FAC-438A-A92A-B1907562F4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21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9376" y="1143000"/>
            <a:ext cx="11305256" cy="2667000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ESG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경영 등장 배경</a:t>
            </a:r>
            <a:endParaRPr lang="ko-KR" altLang="en-US" sz="3600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type="body" idx="1"/>
          </p:nvPr>
        </p:nvSpPr>
        <p:spPr>
          <a:xfrm>
            <a:off x="2783632" y="4221088"/>
            <a:ext cx="9144000" cy="1872208"/>
          </a:xfrm>
        </p:spPr>
        <p:txBody>
          <a:bodyPr rtlCol="0">
            <a:normAutofit/>
          </a:bodyPr>
          <a:lstStyle/>
          <a:p>
            <a:pPr lvl="0" algn="r" rtl="0">
              <a:lnSpc>
                <a:spcPct val="125000"/>
              </a:lnSpc>
            </a:pP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416" y="211709"/>
            <a:ext cx="9509760" cy="697011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ESG 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등장배경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7368" y="1118962"/>
            <a:ext cx="9509760" cy="4127627"/>
          </a:xfrm>
        </p:spPr>
        <p:txBody>
          <a:bodyPr rtlCol="0"/>
          <a:lstStyle/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기업경영환경 급변 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pPr marL="45720" indent="0" rtl="0">
              <a:buNone/>
            </a:pPr>
            <a:endParaRPr lang="en-US" altLang="ko-KR" dirty="0">
              <a:solidFill>
                <a:srgbClr val="FF0000"/>
              </a:solidFill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  <p:pic>
        <p:nvPicPr>
          <p:cNvPr id="4" name="그림 3" descr="텍스트, 자연, 구름이(가) 표시된 사진&#10;&#10;자동 생성된 설명">
            <a:extLst>
              <a:ext uri="{FF2B5EF4-FFF2-40B4-BE49-F238E27FC236}">
                <a16:creationId xmlns:a16="http://schemas.microsoft.com/office/drawing/2014/main" id="{74DB38A8-92E9-4F6E-9A45-E0F58F968F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28" y="1611411"/>
            <a:ext cx="3024336" cy="167165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EFC7520-9B3C-4BAE-9B42-C93D9E644F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28" y="3895921"/>
            <a:ext cx="3014898" cy="19596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F4ABCA-BC2E-4ECE-836A-B4AEF03E2B11}"/>
              </a:ext>
            </a:extLst>
          </p:cNvPr>
          <p:cNvSpPr txBox="1"/>
          <p:nvPr/>
        </p:nvSpPr>
        <p:spPr>
          <a:xfrm>
            <a:off x="1451484" y="340618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글로벌화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57568E-9D06-458D-8B28-34D208C609E8}"/>
              </a:ext>
            </a:extLst>
          </p:cNvPr>
          <p:cNvSpPr txBox="1"/>
          <p:nvPr/>
        </p:nvSpPr>
        <p:spPr>
          <a:xfrm>
            <a:off x="1271224" y="5976013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인터넷의 발달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6510DFC-38CA-429B-8CD4-53A332A3E222}"/>
              </a:ext>
            </a:extLst>
          </p:cNvPr>
          <p:cNvSpPr/>
          <p:nvPr/>
        </p:nvSpPr>
        <p:spPr>
          <a:xfrm>
            <a:off x="8925842" y="2447238"/>
            <a:ext cx="3168352" cy="1944216"/>
          </a:xfrm>
          <a:prstGeom prst="ellipse">
            <a:avLst/>
          </a:prstGeom>
        </p:spPr>
        <p:style>
          <a:lnRef idx="2">
            <a:schemeClr val="dk1"/>
          </a:lnRef>
          <a:fillRef idx="1001">
            <a:schemeClr val="dk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2800" dirty="0"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지속가능성</a:t>
            </a:r>
            <a:r>
              <a:rPr lang="en-US" altLang="ko-KR" sz="2800" dirty="0"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endParaRPr lang="ko-KR" altLang="en-US" sz="2800" dirty="0">
              <a:solidFill>
                <a:schemeClr val="bg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9FF704A-D8D7-4E23-B472-B96A4C3462A8}"/>
              </a:ext>
            </a:extLst>
          </p:cNvPr>
          <p:cNvCxnSpPr>
            <a:cxnSpLocks/>
          </p:cNvCxnSpPr>
          <p:nvPr/>
        </p:nvCxnSpPr>
        <p:spPr>
          <a:xfrm>
            <a:off x="3700558" y="2318679"/>
            <a:ext cx="1512168" cy="11521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6530E5D-0E8E-413F-8F19-03FFDD1695CA}"/>
              </a:ext>
            </a:extLst>
          </p:cNvPr>
          <p:cNvCxnSpPr>
            <a:cxnSpLocks/>
          </p:cNvCxnSpPr>
          <p:nvPr/>
        </p:nvCxnSpPr>
        <p:spPr>
          <a:xfrm flipV="1">
            <a:off x="3844574" y="3470807"/>
            <a:ext cx="1368152" cy="13681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CBB382EC-D599-48CC-B5DD-FE0BB4D7237F}"/>
              </a:ext>
            </a:extLst>
          </p:cNvPr>
          <p:cNvSpPr/>
          <p:nvPr/>
        </p:nvSpPr>
        <p:spPr>
          <a:xfrm>
            <a:off x="5356742" y="2780928"/>
            <a:ext cx="2232248" cy="1296144"/>
          </a:xfrm>
          <a:prstGeom prst="ellips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경쟁 치열</a:t>
            </a: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FCE8D9C3-73FB-486B-9A06-DB3270E1000B}"/>
              </a:ext>
            </a:extLst>
          </p:cNvPr>
          <p:cNvSpPr/>
          <p:nvPr/>
        </p:nvSpPr>
        <p:spPr>
          <a:xfrm>
            <a:off x="7923791" y="3182775"/>
            <a:ext cx="753732" cy="492449"/>
          </a:xfrm>
          <a:prstGeom prst="rightArrow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64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74224" y="1250018"/>
            <a:ext cx="10446176" cy="4844024"/>
          </a:xfrm>
        </p:spPr>
        <p:txBody>
          <a:bodyPr rtlCol="0">
            <a:normAutofit/>
          </a:bodyPr>
          <a:lstStyle/>
          <a:p>
            <a:pPr rtl="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지속가능성 이란</a:t>
            </a:r>
            <a:r>
              <a:rPr lang="en-US" altLang="ko-KR" sz="2000" dirty="0"/>
              <a:t>?</a:t>
            </a:r>
            <a:br>
              <a:rPr lang="en-US" altLang="ko-KR" sz="2000" dirty="0"/>
            </a:br>
            <a:r>
              <a:rPr lang="ko-KR" altLang="en-US" sz="2000" dirty="0"/>
              <a:t>기업이 향후에 존속하여 기업활동을 지속할 수 있는지에 대한 확률</a:t>
            </a:r>
            <a:endParaRPr lang="en-US" altLang="ko-KR" sz="2000" dirty="0"/>
          </a:p>
          <a:p>
            <a:pPr rtl="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“</a:t>
            </a:r>
            <a:r>
              <a:rPr lang="ko-KR" altLang="en-US" dirty="0"/>
              <a:t>지속가능성</a:t>
            </a:r>
            <a:r>
              <a:rPr lang="en-US" altLang="ko-KR" dirty="0"/>
              <a:t>” </a:t>
            </a:r>
            <a:r>
              <a:rPr lang="ko-KR" altLang="en-US" dirty="0"/>
              <a:t>평가 변화</a:t>
            </a:r>
            <a:endParaRPr lang="en-US" altLang="ko-KR" dirty="0"/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과거</a:t>
            </a:r>
            <a:r>
              <a:rPr lang="en-US" altLang="ko-KR" dirty="0"/>
              <a:t>:</a:t>
            </a:r>
            <a:r>
              <a:rPr lang="ko-KR" altLang="en-US" dirty="0"/>
              <a:t> 재무제표 사용하여 평가</a:t>
            </a:r>
            <a:endParaRPr lang="en-US" altLang="ko-KR" dirty="0"/>
          </a:p>
          <a:p>
            <a:pPr marL="685800" lvl="2" indent="0">
              <a:lnSpc>
                <a:spcPct val="125000"/>
              </a:lnSpc>
              <a:buNone/>
            </a:pPr>
            <a:r>
              <a:rPr lang="ko-KR" altLang="en-US" sz="1800" dirty="0"/>
              <a:t>재무적 요소 매출액 </a:t>
            </a:r>
            <a:r>
              <a:rPr lang="en-US" altLang="ko-KR" sz="1800" dirty="0"/>
              <a:t>&amp; </a:t>
            </a:r>
            <a:r>
              <a:rPr lang="ko-KR" altLang="en-US" sz="1800" dirty="0"/>
              <a:t>순이익 위주</a:t>
            </a:r>
            <a:endParaRPr lang="en-US" altLang="ko-KR" sz="1800" dirty="0"/>
          </a:p>
          <a:p>
            <a:pPr marL="685800" lvl="2" indent="0">
              <a:lnSpc>
                <a:spcPct val="125000"/>
              </a:lnSpc>
              <a:buNone/>
            </a:pPr>
            <a:endParaRPr lang="en-US" altLang="ko-KR" sz="1800" dirty="0"/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최근</a:t>
            </a:r>
            <a:r>
              <a:rPr lang="en-US" altLang="ko-KR" dirty="0"/>
              <a:t>: </a:t>
            </a:r>
            <a:r>
              <a:rPr lang="ko-KR" altLang="en-US" dirty="0"/>
              <a:t>재무적 </a:t>
            </a:r>
            <a:r>
              <a:rPr lang="en-US" altLang="ko-KR" dirty="0"/>
              <a:t>+</a:t>
            </a:r>
            <a:r>
              <a:rPr lang="ko-KR" altLang="en-US" dirty="0"/>
              <a:t> 비재무적 정보</a:t>
            </a:r>
            <a:endParaRPr lang="en-US" altLang="ko-KR" dirty="0"/>
          </a:p>
          <a:p>
            <a:pPr marL="365760" lvl="1" indent="0">
              <a:lnSpc>
                <a:spcPct val="125000"/>
              </a:lnSpc>
              <a:buNone/>
            </a:pPr>
            <a:r>
              <a:rPr lang="ko-KR" altLang="en-US" dirty="0"/>
              <a:t> 기업 경영에서 사회적 책임 요구</a:t>
            </a:r>
            <a:endParaRPr lang="en-US" altLang="ko-KR" dirty="0"/>
          </a:p>
          <a:p>
            <a:pPr marL="365760" lvl="1" indent="0" rtl="0">
              <a:buNone/>
            </a:pPr>
            <a:endParaRPr lang="en-US" altLang="ko-KR" sz="2000" dirty="0"/>
          </a:p>
          <a:p>
            <a:pPr marL="365760" lvl="1" indent="0" rtl="0">
              <a:buNone/>
            </a:pPr>
            <a:endParaRPr lang="en-US" altLang="ko-KR" sz="2000" dirty="0"/>
          </a:p>
          <a:p>
            <a:pPr marL="365760" lvl="1" indent="0" rtl="0">
              <a:buNone/>
            </a:pPr>
            <a:endParaRPr lang="en-US" altLang="ko-KR" sz="2000" dirty="0"/>
          </a:p>
          <a:p>
            <a:pPr marL="365760" lvl="1" indent="0" rtl="0">
              <a:buNone/>
            </a:pPr>
            <a:endParaRPr lang="en-US" altLang="ko-KR" sz="2000" dirty="0"/>
          </a:p>
          <a:p>
            <a:pPr lvl="1" rtl="0"/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6810BF-4F56-4C58-AAE1-06B9EE42C5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302" y="2225626"/>
            <a:ext cx="4572000" cy="4032448"/>
          </a:xfrm>
          <a:prstGeom prst="rect">
            <a:avLst/>
          </a:prstGeom>
          <a:noFill/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F0C343C1-DF46-41BC-870F-C8B124964AD9}"/>
              </a:ext>
            </a:extLst>
          </p:cNvPr>
          <p:cNvSpPr txBox="1">
            <a:spLocks/>
          </p:cNvSpPr>
          <p:nvPr/>
        </p:nvSpPr>
        <p:spPr>
          <a:xfrm>
            <a:off x="566780" y="212054"/>
            <a:ext cx="9509760" cy="6970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kern="120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ESG 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등장배경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4BCAAF0-8787-4E89-A911-83B8F3191656}"/>
              </a:ext>
            </a:extLst>
          </p:cNvPr>
          <p:cNvCxnSpPr>
            <a:cxnSpLocks/>
          </p:cNvCxnSpPr>
          <p:nvPr/>
        </p:nvCxnSpPr>
        <p:spPr>
          <a:xfrm>
            <a:off x="2495600" y="4061830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86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z="2400" kern="1200" dirty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기업의 사회적 책임 </a:t>
            </a:r>
          </a:p>
        </p:txBody>
      </p:sp>
      <p:pic>
        <p:nvPicPr>
          <p:cNvPr id="1026" name="Picture 2" descr="CSR 피라미드... 사회공헌을 아무리 열심히 해도 기업이 욕먹는 이유는?">
            <a:extLst>
              <a:ext uri="{FF2B5EF4-FFF2-40B4-BE49-F238E27FC236}">
                <a16:creationId xmlns:a16="http://schemas.microsoft.com/office/drawing/2014/main" id="{EF794C32-777E-409F-B36A-A9D81A276428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3"/>
          <a:stretch/>
        </p:blipFill>
        <p:spPr bwMode="auto">
          <a:xfrm>
            <a:off x="1341120" y="2203704"/>
            <a:ext cx="4572000" cy="324152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CD09A55-6974-4711-92E0-0F02652414CC}"/>
              </a:ext>
            </a:extLst>
          </p:cNvPr>
          <p:cNvSpPr txBox="1"/>
          <p:nvPr/>
        </p:nvSpPr>
        <p:spPr>
          <a:xfrm>
            <a:off x="6278880" y="1901952"/>
            <a:ext cx="5913120" cy="4123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0" indent="-457200" latinLnBrk="1">
              <a:lnSpc>
                <a:spcPct val="90000"/>
              </a:lnSpc>
              <a:spcAft>
                <a:spcPts val="600"/>
              </a:spcAft>
              <a:buClr>
                <a:schemeClr val="tx2"/>
              </a:buClr>
              <a:buSzPct val="80000"/>
              <a:buFont typeface="+mj-lt"/>
              <a:buAutoNum type="arabicPeriod"/>
            </a:pPr>
            <a:r>
              <a:rPr lang="ko-KR" altLang="en-US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경제적 책임</a:t>
            </a:r>
          </a:p>
          <a:p>
            <a:pPr marL="571500" indent="-457200" latinLnBrk="1">
              <a:lnSpc>
                <a:spcPct val="90000"/>
              </a:lnSpc>
              <a:spcAft>
                <a:spcPts val="600"/>
              </a:spcAft>
              <a:buClr>
                <a:schemeClr val="tx2"/>
              </a:buClr>
              <a:buSzPct val="80000"/>
              <a:buFont typeface="+mj-lt"/>
              <a:buAutoNum type="arabicPeriod"/>
            </a:pPr>
            <a:r>
              <a:rPr lang="ko-KR" altLang="en-US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법적책임</a:t>
            </a:r>
          </a:p>
          <a:p>
            <a:pPr marL="571500" indent="-457200" latinLnBrk="1">
              <a:lnSpc>
                <a:spcPct val="90000"/>
              </a:lnSpc>
              <a:spcAft>
                <a:spcPts val="600"/>
              </a:spcAft>
              <a:buClr>
                <a:schemeClr val="tx2"/>
              </a:buClr>
              <a:buSzPct val="80000"/>
              <a:buFont typeface="+mj-lt"/>
              <a:buAutoNum type="arabicPeriod"/>
            </a:pPr>
            <a:r>
              <a:rPr lang="ko-KR" altLang="en-US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윤리적책임</a:t>
            </a:r>
          </a:p>
          <a:p>
            <a:pPr marL="571500" indent="-457200" latinLnBrk="1">
              <a:lnSpc>
                <a:spcPct val="90000"/>
              </a:lnSpc>
              <a:spcAft>
                <a:spcPts val="600"/>
              </a:spcAft>
              <a:buClr>
                <a:schemeClr val="tx2"/>
              </a:buClr>
              <a:buSzPct val="80000"/>
              <a:buFont typeface="+mj-lt"/>
              <a:buAutoNum type="arabicPeriod"/>
            </a:pPr>
            <a:r>
              <a:rPr lang="ko-KR" altLang="en-US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자선적책임</a:t>
            </a:r>
          </a:p>
          <a:p>
            <a:pPr marL="342900" indent="-228600" latinLnBrk="1">
              <a:lnSpc>
                <a:spcPct val="90000"/>
              </a:lnSpc>
              <a:spcAft>
                <a:spcPts val="60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</a:pPr>
            <a:endParaRPr lang="en-US" altLang="ko-KR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228600" latinLnBrk="1">
              <a:lnSpc>
                <a:spcPct val="90000"/>
              </a:lnSpc>
              <a:spcAft>
                <a:spcPts val="60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</a:pPr>
            <a:endParaRPr lang="en-US" altLang="ko-KR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228600" latinLnBrk="1">
              <a:lnSpc>
                <a:spcPct val="90000"/>
              </a:lnSpc>
              <a:spcAft>
                <a:spcPts val="60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</a:pPr>
            <a:r>
              <a:rPr lang="ko-KR" altLang="en-US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과거 </a:t>
            </a:r>
            <a:r>
              <a:rPr lang="en-US" altLang="ko-KR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경제적 책임</a:t>
            </a:r>
            <a:r>
              <a:rPr lang="en-US" altLang="ko-KR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법적 책임 강조</a:t>
            </a:r>
            <a:endParaRPr lang="en-US" altLang="ko-KR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14300" latinLnBrk="1">
              <a:lnSpc>
                <a:spcPct val="90000"/>
              </a:lnSpc>
              <a:spcAft>
                <a:spcPts val="600"/>
              </a:spcAft>
              <a:buClr>
                <a:schemeClr val="tx2"/>
              </a:buClr>
              <a:buSzPct val="80000"/>
            </a:pPr>
            <a:r>
              <a:rPr lang="en-US" altLang="ko-KR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 </a:t>
            </a:r>
            <a:r>
              <a:rPr lang="ko-KR" altLang="en-US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환경적</a:t>
            </a:r>
            <a:r>
              <a:rPr lang="en-US" altLang="ko-KR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사회적 요소는 윤리적 책임으로 존재</a:t>
            </a:r>
            <a:endParaRPr lang="en-US" altLang="ko-KR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14300" latinLnBrk="1">
              <a:lnSpc>
                <a:spcPct val="90000"/>
              </a:lnSpc>
              <a:spcAft>
                <a:spcPts val="600"/>
              </a:spcAft>
              <a:buClr>
                <a:schemeClr val="tx2"/>
              </a:buClr>
              <a:buSzPct val="80000"/>
            </a:pPr>
            <a:endParaRPr lang="en-US" altLang="ko-KR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228600" latinLnBrk="1">
              <a:lnSpc>
                <a:spcPct val="90000"/>
              </a:lnSpc>
              <a:spcAft>
                <a:spcPts val="60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</a:pPr>
            <a:r>
              <a:rPr lang="ko-KR" altLang="en-US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 </a:t>
            </a:r>
            <a:r>
              <a:rPr lang="en-US" altLang="ko-KR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더 높은 수준의 윤리적</a:t>
            </a:r>
            <a:r>
              <a:rPr lang="en-US" altLang="ko-KR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인도적 책임 기대</a:t>
            </a:r>
            <a:endParaRPr lang="en-US" altLang="ko-KR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28700" lvl="2" latinLnBrk="1">
              <a:lnSpc>
                <a:spcPct val="90000"/>
              </a:lnSpc>
              <a:spcAft>
                <a:spcPts val="600"/>
              </a:spcAft>
              <a:buClr>
                <a:schemeClr val="tx2"/>
              </a:buClr>
              <a:buSzPct val="80000"/>
            </a:pPr>
            <a:r>
              <a:rPr lang="ko-KR" altLang="en-US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환경적</a:t>
            </a:r>
            <a:r>
              <a:rPr lang="en-US" altLang="ko-KR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사회적 요소가 법적 책임으로 이동</a:t>
            </a:r>
            <a:endParaRPr lang="en-US" altLang="ko-KR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28700" lvl="2" latinLnBrk="1">
              <a:lnSpc>
                <a:spcPct val="90000"/>
              </a:lnSpc>
              <a:spcAft>
                <a:spcPts val="600"/>
              </a:spcAft>
              <a:buClr>
                <a:schemeClr val="tx2"/>
              </a:buClr>
              <a:buSzPct val="80000"/>
            </a:pPr>
            <a:endParaRPr lang="en-US" altLang="ko-KR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886C7B-00ED-4C53-9F87-937E097D49EC}"/>
              </a:ext>
            </a:extLst>
          </p:cNvPr>
          <p:cNvSpPr txBox="1"/>
          <p:nvPr/>
        </p:nvSpPr>
        <p:spPr>
          <a:xfrm>
            <a:off x="1775520" y="5445224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A.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캐롤의 사회적책임 피라미드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A4BF5CA-187F-414C-AAC8-0FEC6B2AEC93}"/>
              </a:ext>
            </a:extLst>
          </p:cNvPr>
          <p:cNvSpPr txBox="1">
            <a:spLocks/>
          </p:cNvSpPr>
          <p:nvPr/>
        </p:nvSpPr>
        <p:spPr>
          <a:xfrm>
            <a:off x="839416" y="266192"/>
            <a:ext cx="9509760" cy="6970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kern="120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ESG 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등장배경</a:t>
            </a:r>
          </a:p>
        </p:txBody>
      </p:sp>
    </p:spTree>
    <p:extLst>
      <p:ext uri="{BB962C8B-B14F-4D97-AF65-F5344CB8AC3E}">
        <p14:creationId xmlns:p14="http://schemas.microsoft.com/office/powerpoint/2010/main" val="219345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SG concept as environmental and social governance Stock Illustration |  Adobe Stock">
            <a:extLst>
              <a:ext uri="{FF2B5EF4-FFF2-40B4-BE49-F238E27FC236}">
                <a16:creationId xmlns:a16="http://schemas.microsoft.com/office/drawing/2014/main" id="{2A37BC3B-8DF9-480D-A2E9-91A285801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44" y="379402"/>
            <a:ext cx="3833663" cy="2173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416" y="476672"/>
            <a:ext cx="9509760" cy="1233424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2400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기업의 사회적 책임 중시 현상 →</a:t>
            </a:r>
            <a:r>
              <a:rPr lang="en-US" altLang="ko-KR" sz="2400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ESG</a:t>
            </a:r>
            <a:r>
              <a:rPr lang="ko-KR" altLang="en-US" sz="2400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의 출현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ESG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란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? </a:t>
            </a:r>
          </a:p>
          <a:p>
            <a:pPr lvl="1"/>
            <a:r>
              <a:rPr lang="ko-KR" altLang="en-US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환경보호</a:t>
            </a:r>
            <a:r>
              <a:rPr lang="en-US" altLang="ko-KR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(Environment)·</a:t>
            </a:r>
            <a:r>
              <a:rPr lang="ko-KR" altLang="en-US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사회공헌</a:t>
            </a:r>
            <a:r>
              <a:rPr lang="en-US" altLang="ko-KR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(Social)·</a:t>
            </a:r>
            <a:r>
              <a:rPr lang="ko-KR" altLang="en-US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윤리경영</a:t>
            </a:r>
            <a:r>
              <a:rPr lang="en-US" altLang="ko-KR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(Governance)</a:t>
            </a:r>
            <a:r>
              <a:rPr lang="ko-KR" altLang="en-US" sz="1800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의 약자</a:t>
            </a:r>
            <a:endParaRPr lang="en-US" altLang="ko-KR" sz="1800" b="0" i="0" u="none" strike="noStrike" dirty="0">
              <a:solidFill>
                <a:srgbClr val="333333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pPr lvl="1"/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2002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년 글로벌 금융회사 모임 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UNEP FI</a:t>
            </a:r>
            <a:r>
              <a:rPr lang="ko-KR" altLang="en-US" dirty="0">
                <a:solidFill>
                  <a:srgbClr val="333333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에서 처음으로 언급</a:t>
            </a:r>
            <a:endParaRPr lang="en-US" altLang="ko-KR" dirty="0">
              <a:solidFill>
                <a:srgbClr val="333333"/>
              </a:solidFill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pPr lvl="1"/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지속가능발전세계정상회의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(WSSD)</a:t>
            </a:r>
            <a:r>
              <a:rPr lang="ko-KR" altLang="en-US" b="0" i="0" u="none" strike="noStrike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에서 지속가능한 발전의 개념으로 정립</a:t>
            </a:r>
            <a:endParaRPr lang="en-US" altLang="ko-KR" b="0" i="0" u="none" strike="noStrike" dirty="0">
              <a:solidFill>
                <a:srgbClr val="333333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lvl="1"/>
            <a:r>
              <a:rPr lang="en-US" altLang="ko-KR" sz="2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ESG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의 중요성은 점점 더 커지는 중</a:t>
            </a:r>
            <a:endParaRPr lang="en-US" altLang="ko-KR" sz="24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lvl="1"/>
            <a:endParaRPr lang="en-US" altLang="ko-K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en-US" altLang="ko-KR" b="0" i="0" u="none" strike="noStrike" dirty="0">
              <a:solidFill>
                <a:srgbClr val="333333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pPr lvl="1"/>
            <a:endParaRPr lang="en-US" altLang="ko-KR" b="0" i="0" u="none" strike="noStrike" dirty="0">
              <a:solidFill>
                <a:srgbClr val="333333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2F9A8954-3B9F-4ED5-8878-9E89118DCF17}"/>
              </a:ext>
            </a:extLst>
          </p:cNvPr>
          <p:cNvSpPr txBox="1">
            <a:spLocks/>
          </p:cNvSpPr>
          <p:nvPr/>
        </p:nvSpPr>
        <p:spPr>
          <a:xfrm>
            <a:off x="839416" y="266192"/>
            <a:ext cx="9509760" cy="6970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kern="120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ESG 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등장배경</a:t>
            </a:r>
          </a:p>
        </p:txBody>
      </p:sp>
    </p:spTree>
    <p:extLst>
      <p:ext uri="{BB962C8B-B14F-4D97-AF65-F5344CB8AC3E}">
        <p14:creationId xmlns:p14="http://schemas.microsoft.com/office/powerpoint/2010/main" val="151114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7C3F8B-4A6C-4F4A-B079-556C06451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ESG </a:t>
            </a:r>
            <a:r>
              <a:rPr lang="ko-KR" altLang="en-US" dirty="0"/>
              <a:t>경영 정의와 사례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9C6DE5-AA25-40A8-A1CF-E012411F2E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741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7368" y="1124744"/>
            <a:ext cx="9509760" cy="1080120"/>
          </a:xfrm>
        </p:spPr>
        <p:txBody>
          <a:bodyPr rtlCol="0"/>
          <a:lstStyle/>
          <a:p>
            <a:pPr rtl="0"/>
            <a:r>
              <a:rPr lang="en-US" altLang="ko-KR" dirty="0">
                <a:solidFill>
                  <a:srgbClr val="00B05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E</a:t>
            </a:r>
            <a:r>
              <a:rPr lang="en-US" altLang="ko-KR" dirty="0">
                <a:solidFill>
                  <a:srgbClr val="FFC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S</a:t>
            </a:r>
            <a:r>
              <a:rPr lang="en-US" altLang="ko-KR" dirty="0">
                <a:solidFill>
                  <a:srgbClr val="0070C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G</a:t>
            </a:r>
            <a:br>
              <a:rPr lang="en-US" altLang="ko-KR" dirty="0">
                <a:solidFill>
                  <a:srgbClr val="0070C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</a:br>
            <a:endParaRPr lang="ko-KR" altLang="en-US" dirty="0">
              <a:solidFill>
                <a:srgbClr val="0070C0"/>
              </a:solidFill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EF8BE40F-7369-416C-B832-AB0EDBFD33EF}"/>
              </a:ext>
            </a:extLst>
          </p:cNvPr>
          <p:cNvSpPr txBox="1">
            <a:spLocks/>
          </p:cNvSpPr>
          <p:nvPr/>
        </p:nvSpPr>
        <p:spPr>
          <a:xfrm>
            <a:off x="839416" y="260648"/>
            <a:ext cx="9509760" cy="6970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kern="120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ESG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경영 정의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C66685-48B3-4250-B095-60C777E339EB}"/>
              </a:ext>
            </a:extLst>
          </p:cNvPr>
          <p:cNvSpPr txBox="1"/>
          <p:nvPr/>
        </p:nvSpPr>
        <p:spPr>
          <a:xfrm>
            <a:off x="408372" y="1835532"/>
            <a:ext cx="1137626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00B05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E(Environment) </a:t>
            </a:r>
            <a:r>
              <a:rPr lang="ko-KR" altLang="en-US" sz="2000" dirty="0">
                <a:solidFill>
                  <a:srgbClr val="00B05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Malgun Gothic" panose="020B0503020000020004" pitchFamily="50" charset="-127"/>
              </a:rPr>
              <a:t>환경보호</a:t>
            </a:r>
            <a:endParaRPr lang="en-US" altLang="ko-KR" sz="2000" dirty="0">
              <a:solidFill>
                <a:srgbClr val="00B050"/>
              </a:solidFill>
              <a:latin typeface="Malgun Gothic" panose="020B0503020000020004" pitchFamily="50" charset="-127"/>
              <a:ea typeface="Malgun Gothic" panose="020B0503020000020004" pitchFamily="50" charset="-127"/>
              <a:sym typeface="Malgun Gothic" panose="020B0503020000020004" pitchFamily="50" charset="-127"/>
            </a:endParaRPr>
          </a:p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기후변화 및 탄소배출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대기 및 수질오염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생물의 다양성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삼림 벌채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에너지 효율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폐기물 관리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S(Social) </a:t>
            </a:r>
            <a:r>
              <a:rPr lang="ko-KR" altLang="en-US" sz="2000" dirty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사회</a:t>
            </a:r>
            <a:endParaRPr lang="en-US" altLang="ko-KR" sz="2000" dirty="0">
              <a:solidFill>
                <a:srgbClr val="FFC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고객만족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보호 및 프라이버시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성별 및 다양성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직원참여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지역사회 관계 인권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G(Governance) </a:t>
            </a:r>
            <a:r>
              <a:rPr lang="ko-KR" altLang="en-US" sz="20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지배구조</a:t>
            </a:r>
            <a:endParaRPr lang="en-US" altLang="ko-KR" sz="20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이사회 구성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감사위원회 구조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뇌물 및 부패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정치 기부금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ESG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경영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기업이 환경보호에 앞장서며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사회적 약자에 대한 지원 등 사회공헌 활동을 하며 법과 윤리를 철저히 준수하는 경영 활동</a:t>
            </a:r>
          </a:p>
        </p:txBody>
      </p:sp>
    </p:spTree>
    <p:extLst>
      <p:ext uri="{BB962C8B-B14F-4D97-AF65-F5344CB8AC3E}">
        <p14:creationId xmlns:p14="http://schemas.microsoft.com/office/powerpoint/2010/main" val="559315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줄무늬 디자인 파란색 16 x 9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3417271_win32.potx" id="{96B5BEBF-8DAC-416F-96CE-08CBC2A1EF57}" vid="{DA7E981F-66F5-45DA-AFBF-D0672F07A5DC}"/>
    </a:ext>
  </a:extLst>
</a:theme>
</file>

<file path=ppt/theme/theme2.xml><?xml version="1.0" encoding="utf-8"?>
<a:theme xmlns:a="http://schemas.openxmlformats.org/drawingml/2006/main" name="Office 테마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</Template>
  <TotalTime>1622</TotalTime>
  <Words>944</Words>
  <Application>Microsoft Office PowerPoint</Application>
  <PresentationFormat>와이드스크린</PresentationFormat>
  <Paragraphs>182</Paragraphs>
  <Slides>24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4" baseType="lpstr">
      <vt:lpstr>Sandoll 명조Neo1 05 SemiBold</vt:lpstr>
      <vt:lpstr>Yoon가변 윤고딕 120_TT</vt:lpstr>
      <vt:lpstr>맑은 고딕</vt:lpstr>
      <vt:lpstr>맑은 고딕</vt:lpstr>
      <vt:lpstr>에스코어 드림 5 Medium</vt:lpstr>
      <vt:lpstr>Arial</vt:lpstr>
      <vt:lpstr>Corbel</vt:lpstr>
      <vt:lpstr>Euphemia</vt:lpstr>
      <vt:lpstr>Wingdings</vt:lpstr>
      <vt:lpstr>줄무늬 디자인 파란색 16 x 9</vt:lpstr>
      <vt:lpstr>ESG경영이 기업 가치에 미치는 영향  :  주가수익비율(PER)과 토빈의 큐(Tobin’s Q)를 중심으로</vt:lpstr>
      <vt:lpstr>목차</vt:lpstr>
      <vt:lpstr>ESG경영 등장 배경</vt:lpstr>
      <vt:lpstr>ESG 등장배경</vt:lpstr>
      <vt:lpstr>PowerPoint 프레젠테이션</vt:lpstr>
      <vt:lpstr>기업의 사회적 책임 </vt:lpstr>
      <vt:lpstr>기업의 사회적 책임 중시 현상 →ESG의 출현</vt:lpstr>
      <vt:lpstr>ESG 경영 정의와 사례</vt:lpstr>
      <vt:lpstr>ESG </vt:lpstr>
      <vt:lpstr>PowerPoint 프레젠테이션</vt:lpstr>
      <vt:lpstr>PowerPoint 프레젠테이션</vt:lpstr>
      <vt:lpstr>PowerPoint 프레젠테이션</vt:lpstr>
      <vt:lpstr>선행연구</vt:lpstr>
      <vt:lpstr>선행연구</vt:lpstr>
      <vt:lpstr>선행연구</vt:lpstr>
      <vt:lpstr>연구방법론</vt:lpstr>
      <vt:lpstr>1. 연구가설 및 연구모형의 설계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ESG경영이 기업 가치에 미치는 영향  :  주가수익비율(PER)과 토빈의 큐(Tobin’s Q)를 중심으로</dc:title>
  <dc:creator>2015104336@office.khu.ac.kr</dc:creator>
  <cp:lastModifiedBy>최지웅</cp:lastModifiedBy>
  <cp:revision>20</cp:revision>
  <dcterms:created xsi:type="dcterms:W3CDTF">2021-05-04T15:28:56Z</dcterms:created>
  <dcterms:modified xsi:type="dcterms:W3CDTF">2021-05-06T06:11:07Z</dcterms:modified>
</cp:coreProperties>
</file>