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94.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Lst>
  <p:sldSz cy="13716000" cx="24384000"/>
  <p:notesSz cx="6858000" cy="9144000"/>
  <p:embeddedFontLst>
    <p:embeddedFont>
      <p:font typeface="Montserrat"/>
      <p:regular r:id="rId101"/>
      <p:bold r:id="rId102"/>
      <p:italic r:id="rId103"/>
      <p:boldItalic r:id="rId104"/>
    </p:embeddedFont>
    <p:embeddedFont>
      <p:font typeface="Work Sans"/>
      <p:regular r:id="rId105"/>
      <p:bold r:id="rId106"/>
      <p:italic r:id="rId107"/>
      <p:boldItalic r:id="rId108"/>
    </p:embeddedFont>
    <p:embeddedFont>
      <p:font typeface="Helvetica Neue"/>
      <p:regular r:id="rId109"/>
      <p:bold r:id="rId110"/>
      <p:italic r:id="rId111"/>
      <p:boldItalic r:id="rId112"/>
    </p:embeddedFont>
    <p:embeddedFont>
      <p:font typeface="Helvetica Neue Light"/>
      <p:regular r:id="rId113"/>
      <p:bold r:id="rId114"/>
      <p:italic r:id="rId115"/>
      <p:boldItalic r:id="rId116"/>
    </p:embeddedFont>
    <p:embeddedFont>
      <p:font typeface="Century Gothic"/>
      <p:regular r:id="rId117"/>
      <p:bold r:id="rId118"/>
      <p:italic r:id="rId119"/>
      <p:boldItalic r:id="rId1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483">
          <p15:clr>
            <a:srgbClr val="9AA0A6"/>
          </p15:clr>
        </p15:guide>
      </p15:sldGuideLst>
    </p:ext>
    <p:ext uri="GoogleSlidesCustomDataVersion2">
      <go:slidesCustomData xmlns:go="http://customooxmlschemas.google.com/" r:id="rId121" roundtripDataSignature="AMtx7mh5Fwi95r5mPTr1/e3Zp3EDN505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41DB868-FFAE-4447-9650-F63C6E98BC1F}">
  <a:tblStyle styleId="{A41DB868-FFAE-4447-9650-F63C6E98BC1F}"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F5EE"/>
          </a:solidFill>
        </a:fill>
      </a:tcStyle>
    </a:wholeTbl>
    <a:band1H>
      <a:tcTxStyle b="off" i="off"/>
      <a:tcStyle>
        <a:fill>
          <a:solidFill>
            <a:srgbClr val="CEEADB"/>
          </a:solidFill>
        </a:fill>
      </a:tcStyle>
    </a:band1H>
    <a:band2H>
      <a:tcTxStyle b="off" i="off"/>
    </a:band2H>
    <a:band1V>
      <a:tcTxStyle b="off" i="off"/>
      <a:tcStyle>
        <a:fill>
          <a:solidFill>
            <a:srgbClr val="CEEADB"/>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4260605E-DBE6-438B-9496-96985A0A5DDA}"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483"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font" Target="fonts/WorkSans-italic.fntdata"/><Relationship Id="rId106" Type="http://schemas.openxmlformats.org/officeDocument/2006/relationships/font" Target="fonts/WorkSans-bold.fntdata"/><Relationship Id="rId105" Type="http://schemas.openxmlformats.org/officeDocument/2006/relationships/font" Target="fonts/WorkSans-regular.fntdata"/><Relationship Id="rId104" Type="http://schemas.openxmlformats.org/officeDocument/2006/relationships/font" Target="fonts/Montserrat-boldItalic.fntdata"/><Relationship Id="rId109" Type="http://schemas.openxmlformats.org/officeDocument/2006/relationships/font" Target="fonts/HelveticaNeue-regular.fntdata"/><Relationship Id="rId108" Type="http://schemas.openxmlformats.org/officeDocument/2006/relationships/font" Target="fonts/WorkSans-boldItalic.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Montserrat-italic.fntdata"/><Relationship Id="rId102" Type="http://schemas.openxmlformats.org/officeDocument/2006/relationships/font" Target="fonts/Montserrat-bold.fntdata"/><Relationship Id="rId101" Type="http://schemas.openxmlformats.org/officeDocument/2006/relationships/font" Target="fonts/Montserrat-regular.fntdata"/><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121" Type="http://customschemas.google.com/relationships/presentationmetadata" Target="metadata"/><Relationship Id="rId25" Type="http://schemas.openxmlformats.org/officeDocument/2006/relationships/slide" Target="slides/slide19.xml"/><Relationship Id="rId120" Type="http://schemas.openxmlformats.org/officeDocument/2006/relationships/font" Target="fonts/CenturyGothic-bol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font" Target="fonts/CenturyGothic-bold.fntdata"/><Relationship Id="rId117" Type="http://schemas.openxmlformats.org/officeDocument/2006/relationships/font" Target="fonts/CenturyGothic-regular.fntdata"/><Relationship Id="rId116" Type="http://schemas.openxmlformats.org/officeDocument/2006/relationships/font" Target="fonts/HelveticaNeueLight-boldItalic.fntdata"/><Relationship Id="rId115" Type="http://schemas.openxmlformats.org/officeDocument/2006/relationships/font" Target="fonts/HelveticaNeueLight-italic.fntdata"/><Relationship Id="rId119" Type="http://schemas.openxmlformats.org/officeDocument/2006/relationships/font" Target="fonts/CenturyGothic-italic.fntdata"/><Relationship Id="rId15" Type="http://schemas.openxmlformats.org/officeDocument/2006/relationships/slide" Target="slides/slide9.xml"/><Relationship Id="rId110" Type="http://schemas.openxmlformats.org/officeDocument/2006/relationships/font" Target="fonts/HelveticaNeue-bold.fntdata"/><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font" Target="fonts/HelveticaNeueLight-bold.fntdata"/><Relationship Id="rId18" Type="http://schemas.openxmlformats.org/officeDocument/2006/relationships/slide" Target="slides/slide12.xml"/><Relationship Id="rId113" Type="http://schemas.openxmlformats.org/officeDocument/2006/relationships/font" Target="fonts/HelveticaNeueLight-regular.fntdata"/><Relationship Id="rId112" Type="http://schemas.openxmlformats.org/officeDocument/2006/relationships/font" Target="fonts/HelveticaNeue-boldItalic.fntdata"/><Relationship Id="rId111" Type="http://schemas.openxmlformats.org/officeDocument/2006/relationships/font" Target="fonts/HelveticaNeue-italic.fntdata"/><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 name="Google Shape;44;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t"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 name="Google Shape;140;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 name="Google Shape;148;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6" name="Google Shape;156;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0" name="Google Shape;180;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f7b64f5150_1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0" name="Google Shape;190;g2f7b64f5150_1_4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2f6f7ca9c9f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 name="Google Shape;50;g2f6f7ca9c9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3" name="Google Shape;203;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f7b64f5150_1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3" name="Google Shape;213;g2f7b64f5150_1_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1" name="Google Shape;221;p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1" name="Google Shape;231;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1" name="Google Shape;241;p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0" name="Google Shape;250;p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f7b64f5150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8" name="Google Shape;258;g2f7b64f5150_0_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f6f7ca9c9f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2f6f7ca9c9f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f6f7ca9c9f_0_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1" name="Google Shape;271;g2f6f7ca9c9f_0_9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f6f7ca9c9f_0_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g2f6f7ca9c9f_0_10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7b64f5150_1_6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 name="Google Shape;58;g2f7b64f5150_1_6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fad3abba45_1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0" name="Google Shape;290;g2fad3abba45_1_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f6f7ca9c9f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2f6f7ca9c9f_0_1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f6f7ca9c9f_0_1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3" name="Google Shape;303;g2f6f7ca9c9f_0_15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f6f7ca9c9f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2f6f7ca9c9f_0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f6f7ca9c9f_0_1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9" name="Google Shape;319;g2f6f7ca9c9f_0_16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f7b64f5150_1_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8" name="Google Shape;328;g2f7b64f5150_1_8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f6f7ca9c9f_0_1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8" name="Google Shape;338;g2f6f7ca9c9f_0_18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f6f7ca9c9f_0_1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8" name="Google Shape;348;g2f6f7ca9c9f_0_19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f7b64f5150_1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9" name="Google Shape;359;g2f7b64f5150_1_1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60" name="Google Shape;360;g2f7b64f5150_1_134: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it"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f7b64f5150_1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8" name="Google Shape;368;g2f7b64f5150_1_1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69" name="Google Shape;369;g2f7b64f5150_1_142: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it"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f7b64f5150_1_5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 name="Google Shape;65;g2f7b64f5150_1_5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f6f7ca9c9f_0_2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8" name="Google Shape;378;g2f6f7ca9c9f_0_2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9" name="Google Shape;379;g2f6f7ca9c9f_0_2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it"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f7091ceeca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 name="Google Shape;387;g2f7091ceeca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8" name="Google Shape;388;g2f7091ceeca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it"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f6f7ca9c9f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g2f6f7ca9c9f_0_2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f6f7ca9c9f_0_2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2" name="Google Shape;402;g2f6f7ca9c9f_0_2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f6f7ca9c9f_0_2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0" name="Google Shape;410;g2f6f7ca9c9f_0_2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f6f7ca9c9f_0_2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9" name="Google Shape;419;g2f6f7ca9c9f_0_24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f6f7ca9c9f_0_2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7" name="Google Shape;427;g2f6f7ca9c9f_0_23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f6f7ca9c9f_0_2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8" name="Google Shape;438;g2f6f7ca9c9f_0_2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f7091ceeca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7" name="Google Shape;447;g2f7091ceeca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8" name="Google Shape;448;g2f7091ceeca_0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it"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f6f7ca9c9f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g2f6f7ca9c9f_0_2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d465e26fa3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 name="Google Shape;72;g2d465e26fa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f6f7ca9c9f_0_2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2" name="Google Shape;462;g2f6f7ca9c9f_0_25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f6f7ca9c9f_0_2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6" name="Google Shape;476;g2f6f7ca9c9f_0_27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f6f7ca9c9f_0_2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7" name="Google Shape;487;g2f6f7ca9c9f_0_2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8" name="Google Shape;488;g2f6f7ca9c9f_0_28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t"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f6f7ca9c9f_0_2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6" name="Google Shape;496;g2f6f7ca9c9f_0_2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497" name="Google Shape;497;g2f6f7ca9c9f_0_288: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it"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f6f7ca9c9f_0_2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5" name="Google Shape;505;g2f6f7ca9c9f_0_2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6" name="Google Shape;506;g2f6f7ca9c9f_0_2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t"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f6f7ca9c9f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4" name="Google Shape;514;g2f6f7ca9c9f_0_3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f6f7ca9c9f_0_3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9" name="Google Shape;519;g2f6f7ca9c9f_0_34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f7b64f5150_1_2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7" name="Google Shape;527;g2f7b64f5150_1_2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f6f7ca9c9f_0_3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5" name="Google Shape;535;g2f6f7ca9c9f_0_35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f7b64f5150_1_2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3" name="Google Shape;543;g2f7b64f5150_1_26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f7b64f5150_1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2f7b64f5150_1_5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2f6f7ca9c9f_0_3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1" name="Google Shape;551;g2f6f7ca9c9f_0_37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f6f7ca9c9f_0_3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9" name="Google Shape;559;g2f6f7ca9c9f_0_38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f7b64f5150_1_3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7" name="Google Shape;567;g2f7b64f5150_1_30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8" name="Google Shape;568;g2f7b64f5150_1_30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it"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f6f7ca9c9f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6" name="Google Shape;576;g2f6f7ca9c9f_0_4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f6f7ca9c9f_0_4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1" name="Google Shape;581;g2f6f7ca9c9f_0_40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2f7b64f5150_1_3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9" name="Google Shape;589;g2f7b64f5150_1_34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2f7b64f5150_1_3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8" name="Google Shape;598;g2f7b64f5150_1_3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599" name="Google Shape;599;g2f7b64f5150_1_384: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it"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2f6f7ca9c9f_0_4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7" name="Google Shape;607;g2f6f7ca9c9f_0_4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8" name="Google Shape;608;g2f6f7ca9c9f_0_4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t"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2f6f7ca9c9f_0_4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6" name="Google Shape;616;g2f6f7ca9c9f_0_4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7" name="Google Shape;617;g2f6f7ca9c9f_0_4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t"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2f6f7ca9c9f_0_4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5" name="Google Shape;625;g2f6f7ca9c9f_0_4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6" name="Google Shape;626;g2f6f7ca9c9f_0_4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t"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f7b64f515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 name="Google Shape;84;g2f7b64f515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2f6f7ca9c9f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6" name="Google Shape;636;g2f6f7ca9c9f_0_4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2f6f7ca9c9f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1" name="Google Shape;641;g2f6f7ca9c9f_0_5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2f7b64f5150_1_4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6" name="Google Shape;646;g2f7b64f5150_1_4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2f7b64f5150_1_4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5" name="Google Shape;655;g2f7b64f5150_1_4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2f7b64f5150_1_4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4" name="Google Shape;664;g2f7b64f5150_1_43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2f7b64f5150_1_4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3" name="Google Shape;673;g2f7b64f5150_1_44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2f7b64f5150_1_4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2" name="Google Shape;682;g2f7b64f5150_1_45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2f7b64f5150_1_4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1" name="Google Shape;691;g2f7b64f5150_1_4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2" name="Google Shape;692;g2f7b64f5150_1_4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t"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2f7b64f5150_1_4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0" name="Google Shape;700;g2f7b64f5150_1_4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1" name="Google Shape;701;g2f7b64f5150_1_4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t"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2f6f7ca9c9f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0" name="Google Shape;710;g2f6f7ca9c9f_0_5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t"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2f6f7ca9c9f_0_5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5" name="Google Shape;715;g2f6f7ca9c9f_0_567: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2f6f7ca9c9f_0_5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3" name="Google Shape;723;g2f6f7ca9c9f_0_57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2f6f7ca9c9f_0_5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1" name="Google Shape;731;g2f6f7ca9c9f_0_58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2f6f7ca9c9f_0_5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8" name="Google Shape;738;g2f6f7ca9c9f_0_587: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2f6f7ca9c9f_0_5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7" name="Google Shape;747;g2f6f7ca9c9f_0_59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2f6f7ca9c9f_0_6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9" name="Google Shape;759;g2f6f7ca9c9f_0_60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2f7b64f5150_1_5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7" name="Google Shape;767;g2f7b64f5150_1_53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2f7b64f5150_1_5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6" name="Google Shape;776;g2f7b64f5150_1_54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2f7b64f5150_1_5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4" name="Google Shape;784;g2f7b64f5150_1_55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2f6f7ca9c9f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1" name="Google Shape;791;g2f6f7ca9c9f_0_6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t"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2f6f7ca9c9f_0_6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6" name="Google Shape;796;g2f6f7ca9c9f_0_68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2f7b64f5150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2" name="Google Shape;802;g2f7b64f5150_1_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2f6f7ca9c9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8" name="Google Shape;808;g2f6f7ca9c9f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2fad3abba45_1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3" name="Google Shape;813;g2fad3abba45_1_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2f6f7ca9c9f_0_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0" name="Google Shape;820;g2f6f7ca9c9f_0_7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_1" showMasterSp="0" type="title">
  <p:cSld name="TITLE">
    <p:bg>
      <p:bgPr>
        <a:noFill/>
      </p:bgPr>
    </p:bg>
    <p:spTree>
      <p:nvGrpSpPr>
        <p:cNvPr id="11" name="Shape 11"/>
        <p:cNvGrpSpPr/>
        <p:nvPr/>
      </p:nvGrpSpPr>
      <p:grpSpPr>
        <a:xfrm>
          <a:off x="0" y="0"/>
          <a:ext cx="0" cy="0"/>
          <a:chOff x="0" y="0"/>
          <a:chExt cx="0" cy="0"/>
        </a:xfrm>
      </p:grpSpPr>
      <p:sp>
        <p:nvSpPr>
          <p:cNvPr id="12" name="Google Shape;12;p33"/>
          <p:cNvSpPr txBox="1"/>
          <p:nvPr/>
        </p:nvSpPr>
        <p:spPr>
          <a:xfrm>
            <a:off x="1138681" y="1905000"/>
            <a:ext cx="22106700" cy="533700"/>
          </a:xfrm>
          <a:prstGeom prst="rect">
            <a:avLst/>
          </a:prstGeom>
          <a:noFill/>
          <a:ln>
            <a:noFill/>
          </a:ln>
        </p:spPr>
        <p:txBody>
          <a:bodyPr anchorCtr="0" anchor="t" bIns="50800" lIns="50800" spcFirstLastPara="1" rIns="50800" wrap="square" tIns="50800">
            <a:spAutoFit/>
          </a:bodyPr>
          <a:lstStyle/>
          <a:p>
            <a:pPr indent="0" lvl="0" marL="0" marR="0" rtl="0" algn="l">
              <a:lnSpc>
                <a:spcPct val="100000"/>
              </a:lnSpc>
              <a:spcBef>
                <a:spcPts val="0"/>
              </a:spcBef>
              <a:spcAft>
                <a:spcPts val="0"/>
              </a:spcAft>
              <a:buClr>
                <a:srgbClr val="FFFAF5"/>
              </a:buClr>
              <a:buSzPts val="10000"/>
              <a:buFont typeface="Arial"/>
              <a:buNone/>
            </a:pPr>
            <a:r>
              <a:t/>
            </a:r>
            <a:endParaRPr b="1" i="0" sz="14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FFFAF5"/>
              </a:buClr>
              <a:buSzPts val="10000"/>
              <a:buFont typeface="Arial"/>
              <a:buNone/>
            </a:pPr>
            <a:r>
              <a:t/>
            </a:r>
            <a:endParaRPr b="1" i="0" sz="1400" u="none" cap="none" strike="noStrike">
              <a:solidFill>
                <a:srgbClr val="000000"/>
              </a:solidFill>
              <a:latin typeface="Work Sans"/>
              <a:ea typeface="Work Sans"/>
              <a:cs typeface="Work Sans"/>
              <a:sym typeface="Work Sans"/>
            </a:endParaRPr>
          </a:p>
        </p:txBody>
      </p:sp>
      <p:sp>
        <p:nvSpPr>
          <p:cNvPr id="13" name="Google Shape;13;p33"/>
          <p:cNvSpPr txBox="1"/>
          <p:nvPr/>
        </p:nvSpPr>
        <p:spPr>
          <a:xfrm>
            <a:off x="1138681" y="5711670"/>
            <a:ext cx="22106700" cy="318000"/>
          </a:xfrm>
          <a:prstGeom prst="rect">
            <a:avLst/>
          </a:prstGeom>
          <a:noFill/>
          <a:ln>
            <a:noFill/>
          </a:ln>
        </p:spPr>
        <p:txBody>
          <a:bodyPr anchorCtr="0" anchor="t" bIns="50800" lIns="50800" spcFirstLastPara="1" rIns="50800" wrap="square" tIns="50800">
            <a:spAutoFit/>
          </a:bodyPr>
          <a:lstStyle/>
          <a:p>
            <a:pPr indent="0" lvl="0" marL="0" marR="0" rtl="0" algn="l">
              <a:lnSpc>
                <a:spcPct val="100000"/>
              </a:lnSpc>
              <a:spcBef>
                <a:spcPts val="0"/>
              </a:spcBef>
              <a:spcAft>
                <a:spcPts val="0"/>
              </a:spcAft>
              <a:buClr>
                <a:srgbClr val="FFFAF5"/>
              </a:buClr>
              <a:buSzPts val="6000"/>
              <a:buFont typeface="Arial"/>
              <a:buNone/>
            </a:pPr>
            <a:r>
              <a:t/>
            </a:r>
            <a:endParaRPr b="0" i="0" sz="1400" u="none" cap="none" strike="noStrike">
              <a:solidFill>
                <a:srgbClr val="000000"/>
              </a:solidFill>
              <a:latin typeface="Work Sans"/>
              <a:ea typeface="Work Sans"/>
              <a:cs typeface="Work Sans"/>
              <a:sym typeface="Work Sans"/>
            </a:endParaRPr>
          </a:p>
        </p:txBody>
      </p:sp>
      <p:sp>
        <p:nvSpPr>
          <p:cNvPr id="14" name="Google Shape;14;p33"/>
          <p:cNvSpPr txBox="1"/>
          <p:nvPr/>
        </p:nvSpPr>
        <p:spPr>
          <a:xfrm>
            <a:off x="1138681" y="1905000"/>
            <a:ext cx="22106700" cy="18573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FFFAF5"/>
              </a:buClr>
              <a:buSzPts val="10000"/>
              <a:buFont typeface="Arial"/>
              <a:buNone/>
            </a:pPr>
            <a:r>
              <a:t/>
            </a:r>
            <a:endParaRPr b="1" i="0" sz="14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FFFAF5"/>
              </a:buClr>
              <a:buSzPts val="10000"/>
              <a:buFont typeface="Arial"/>
              <a:buNone/>
            </a:pPr>
            <a:r>
              <a:t/>
            </a:r>
            <a:endParaRPr b="1" i="0" sz="1400" u="none" cap="none" strike="noStrike">
              <a:solidFill>
                <a:srgbClr val="000000"/>
              </a:solidFill>
              <a:latin typeface="Work Sans"/>
              <a:ea typeface="Work Sans"/>
              <a:cs typeface="Work Sans"/>
              <a:sym typeface="Work Sans"/>
            </a:endParaRPr>
          </a:p>
        </p:txBody>
      </p:sp>
      <p:sp>
        <p:nvSpPr>
          <p:cNvPr id="15" name="Google Shape;15;p33"/>
          <p:cNvSpPr txBox="1"/>
          <p:nvPr>
            <p:ph type="title"/>
          </p:nvPr>
        </p:nvSpPr>
        <p:spPr>
          <a:xfrm>
            <a:off x="1138675" y="1905000"/>
            <a:ext cx="22106700" cy="1857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1E"/>
              </a:buClr>
              <a:buSzPts val="10000"/>
              <a:buNone/>
              <a:defRPr b="1" sz="10000">
                <a:solidFill>
                  <a:srgbClr val="00001E"/>
                </a:solidFill>
              </a:defRPr>
            </a:lvl1pPr>
            <a:lvl2pPr lvl="1" algn="l">
              <a:lnSpc>
                <a:spcPct val="100000"/>
              </a:lnSpc>
              <a:spcBef>
                <a:spcPts val="0"/>
              </a:spcBef>
              <a:spcAft>
                <a:spcPts val="0"/>
              </a:spcAft>
              <a:buClr>
                <a:srgbClr val="00001E"/>
              </a:buClr>
              <a:buSzPts val="1400"/>
              <a:buNone/>
              <a:defRPr>
                <a:solidFill>
                  <a:srgbClr val="00001E"/>
                </a:solidFill>
              </a:defRPr>
            </a:lvl2pPr>
            <a:lvl3pPr lvl="2" algn="l">
              <a:lnSpc>
                <a:spcPct val="100000"/>
              </a:lnSpc>
              <a:spcBef>
                <a:spcPts val="0"/>
              </a:spcBef>
              <a:spcAft>
                <a:spcPts val="0"/>
              </a:spcAft>
              <a:buClr>
                <a:srgbClr val="00001E"/>
              </a:buClr>
              <a:buSzPts val="1400"/>
              <a:buNone/>
              <a:defRPr>
                <a:solidFill>
                  <a:srgbClr val="00001E"/>
                </a:solidFill>
              </a:defRPr>
            </a:lvl3pPr>
            <a:lvl4pPr lvl="3" algn="l">
              <a:lnSpc>
                <a:spcPct val="100000"/>
              </a:lnSpc>
              <a:spcBef>
                <a:spcPts val="0"/>
              </a:spcBef>
              <a:spcAft>
                <a:spcPts val="0"/>
              </a:spcAft>
              <a:buClr>
                <a:srgbClr val="00001E"/>
              </a:buClr>
              <a:buSzPts val="1400"/>
              <a:buNone/>
              <a:defRPr>
                <a:solidFill>
                  <a:srgbClr val="00001E"/>
                </a:solidFill>
              </a:defRPr>
            </a:lvl4pPr>
            <a:lvl5pPr lvl="4" algn="l">
              <a:lnSpc>
                <a:spcPct val="100000"/>
              </a:lnSpc>
              <a:spcBef>
                <a:spcPts val="0"/>
              </a:spcBef>
              <a:spcAft>
                <a:spcPts val="0"/>
              </a:spcAft>
              <a:buClr>
                <a:srgbClr val="00001E"/>
              </a:buClr>
              <a:buSzPts val="1400"/>
              <a:buNone/>
              <a:defRPr>
                <a:solidFill>
                  <a:srgbClr val="00001E"/>
                </a:solidFill>
              </a:defRPr>
            </a:lvl5pPr>
            <a:lvl6pPr lvl="5" algn="l">
              <a:lnSpc>
                <a:spcPct val="100000"/>
              </a:lnSpc>
              <a:spcBef>
                <a:spcPts val="0"/>
              </a:spcBef>
              <a:spcAft>
                <a:spcPts val="0"/>
              </a:spcAft>
              <a:buClr>
                <a:srgbClr val="00001E"/>
              </a:buClr>
              <a:buSzPts val="1400"/>
              <a:buNone/>
              <a:defRPr>
                <a:solidFill>
                  <a:srgbClr val="00001E"/>
                </a:solidFill>
              </a:defRPr>
            </a:lvl6pPr>
            <a:lvl7pPr lvl="6" algn="l">
              <a:lnSpc>
                <a:spcPct val="100000"/>
              </a:lnSpc>
              <a:spcBef>
                <a:spcPts val="0"/>
              </a:spcBef>
              <a:spcAft>
                <a:spcPts val="0"/>
              </a:spcAft>
              <a:buClr>
                <a:srgbClr val="00001E"/>
              </a:buClr>
              <a:buSzPts val="1400"/>
              <a:buNone/>
              <a:defRPr>
                <a:solidFill>
                  <a:srgbClr val="00001E"/>
                </a:solidFill>
              </a:defRPr>
            </a:lvl7pPr>
            <a:lvl8pPr lvl="7" algn="l">
              <a:lnSpc>
                <a:spcPct val="100000"/>
              </a:lnSpc>
              <a:spcBef>
                <a:spcPts val="0"/>
              </a:spcBef>
              <a:spcAft>
                <a:spcPts val="0"/>
              </a:spcAft>
              <a:buClr>
                <a:srgbClr val="00001E"/>
              </a:buClr>
              <a:buSzPts val="1400"/>
              <a:buNone/>
              <a:defRPr>
                <a:solidFill>
                  <a:srgbClr val="00001E"/>
                </a:solidFill>
              </a:defRPr>
            </a:lvl8pPr>
            <a:lvl9pPr lvl="8" algn="l">
              <a:lnSpc>
                <a:spcPct val="100000"/>
              </a:lnSpc>
              <a:spcBef>
                <a:spcPts val="0"/>
              </a:spcBef>
              <a:spcAft>
                <a:spcPts val="0"/>
              </a:spcAft>
              <a:buClr>
                <a:srgbClr val="00001E"/>
              </a:buClr>
              <a:buSzPts val="1400"/>
              <a:buNone/>
              <a:defRPr>
                <a:solidFill>
                  <a:srgbClr val="00001E"/>
                </a:solidFill>
              </a:defRPr>
            </a:lvl9pPr>
          </a:lstStyle>
          <a:p/>
        </p:txBody>
      </p:sp>
      <p:sp>
        <p:nvSpPr>
          <p:cNvPr id="16" name="Google Shape;16;p33"/>
          <p:cNvSpPr txBox="1"/>
          <p:nvPr>
            <p:ph idx="2" type="title"/>
          </p:nvPr>
        </p:nvSpPr>
        <p:spPr>
          <a:xfrm>
            <a:off x="1138675" y="5711675"/>
            <a:ext cx="22106700" cy="1139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1E"/>
              </a:buClr>
              <a:buSzPts val="6000"/>
              <a:buNone/>
              <a:defRPr b="0">
                <a:solidFill>
                  <a:srgbClr val="00001E"/>
                </a:solidFill>
              </a:defRPr>
            </a:lvl1pPr>
            <a:lvl2pPr lvl="1" algn="l">
              <a:lnSpc>
                <a:spcPct val="100000"/>
              </a:lnSpc>
              <a:spcBef>
                <a:spcPts val="0"/>
              </a:spcBef>
              <a:spcAft>
                <a:spcPts val="0"/>
              </a:spcAft>
              <a:buClr>
                <a:srgbClr val="00001E"/>
              </a:buClr>
              <a:buSzPts val="6000"/>
              <a:buNone/>
              <a:defRPr b="0" sz="6000">
                <a:solidFill>
                  <a:srgbClr val="00001E"/>
                </a:solidFill>
              </a:defRPr>
            </a:lvl2pPr>
            <a:lvl3pPr lvl="2" algn="l">
              <a:lnSpc>
                <a:spcPct val="100000"/>
              </a:lnSpc>
              <a:spcBef>
                <a:spcPts val="0"/>
              </a:spcBef>
              <a:spcAft>
                <a:spcPts val="0"/>
              </a:spcAft>
              <a:buClr>
                <a:srgbClr val="00001E"/>
              </a:buClr>
              <a:buSzPts val="6000"/>
              <a:buNone/>
              <a:defRPr b="0" sz="6000">
                <a:solidFill>
                  <a:srgbClr val="00001E"/>
                </a:solidFill>
              </a:defRPr>
            </a:lvl3pPr>
            <a:lvl4pPr lvl="3" algn="l">
              <a:lnSpc>
                <a:spcPct val="100000"/>
              </a:lnSpc>
              <a:spcBef>
                <a:spcPts val="0"/>
              </a:spcBef>
              <a:spcAft>
                <a:spcPts val="0"/>
              </a:spcAft>
              <a:buClr>
                <a:srgbClr val="00001E"/>
              </a:buClr>
              <a:buSzPts val="6000"/>
              <a:buNone/>
              <a:defRPr b="0" sz="6000">
                <a:solidFill>
                  <a:srgbClr val="00001E"/>
                </a:solidFill>
              </a:defRPr>
            </a:lvl4pPr>
            <a:lvl5pPr lvl="4" algn="l">
              <a:lnSpc>
                <a:spcPct val="100000"/>
              </a:lnSpc>
              <a:spcBef>
                <a:spcPts val="0"/>
              </a:spcBef>
              <a:spcAft>
                <a:spcPts val="0"/>
              </a:spcAft>
              <a:buClr>
                <a:srgbClr val="00001E"/>
              </a:buClr>
              <a:buSzPts val="6000"/>
              <a:buNone/>
              <a:defRPr b="0" sz="6000">
                <a:solidFill>
                  <a:srgbClr val="00001E"/>
                </a:solidFill>
              </a:defRPr>
            </a:lvl5pPr>
            <a:lvl6pPr lvl="5" algn="l">
              <a:lnSpc>
                <a:spcPct val="100000"/>
              </a:lnSpc>
              <a:spcBef>
                <a:spcPts val="0"/>
              </a:spcBef>
              <a:spcAft>
                <a:spcPts val="0"/>
              </a:spcAft>
              <a:buClr>
                <a:srgbClr val="00001E"/>
              </a:buClr>
              <a:buSzPts val="6000"/>
              <a:buNone/>
              <a:defRPr b="0" sz="6000">
                <a:solidFill>
                  <a:srgbClr val="00001E"/>
                </a:solidFill>
              </a:defRPr>
            </a:lvl6pPr>
            <a:lvl7pPr lvl="6" algn="l">
              <a:lnSpc>
                <a:spcPct val="100000"/>
              </a:lnSpc>
              <a:spcBef>
                <a:spcPts val="0"/>
              </a:spcBef>
              <a:spcAft>
                <a:spcPts val="0"/>
              </a:spcAft>
              <a:buClr>
                <a:srgbClr val="00001E"/>
              </a:buClr>
              <a:buSzPts val="6000"/>
              <a:buNone/>
              <a:defRPr b="0" sz="6000">
                <a:solidFill>
                  <a:srgbClr val="00001E"/>
                </a:solidFill>
              </a:defRPr>
            </a:lvl7pPr>
            <a:lvl8pPr lvl="7" algn="l">
              <a:lnSpc>
                <a:spcPct val="100000"/>
              </a:lnSpc>
              <a:spcBef>
                <a:spcPts val="0"/>
              </a:spcBef>
              <a:spcAft>
                <a:spcPts val="0"/>
              </a:spcAft>
              <a:buClr>
                <a:srgbClr val="00001E"/>
              </a:buClr>
              <a:buSzPts val="6000"/>
              <a:buNone/>
              <a:defRPr b="0" sz="6000">
                <a:solidFill>
                  <a:srgbClr val="00001E"/>
                </a:solidFill>
              </a:defRPr>
            </a:lvl8pPr>
            <a:lvl9pPr lvl="8" algn="l">
              <a:lnSpc>
                <a:spcPct val="100000"/>
              </a:lnSpc>
              <a:spcBef>
                <a:spcPts val="0"/>
              </a:spcBef>
              <a:spcAft>
                <a:spcPts val="0"/>
              </a:spcAft>
              <a:buClr>
                <a:srgbClr val="00001E"/>
              </a:buClr>
              <a:buSzPts val="6000"/>
              <a:buNone/>
              <a:defRPr b="0" sz="6000">
                <a:solidFill>
                  <a:srgbClr val="00001E"/>
                </a:solidFill>
              </a:defRPr>
            </a:lvl9pPr>
          </a:lstStyle>
          <a:p/>
        </p:txBody>
      </p:sp>
      <p:pic>
        <p:nvPicPr>
          <p:cNvPr id="17" name="Google Shape;17;p33"/>
          <p:cNvPicPr preferRelativeResize="0"/>
          <p:nvPr/>
        </p:nvPicPr>
        <p:blipFill rotWithShape="1">
          <a:blip r:embed="rId2">
            <a:alphaModFix/>
          </a:blip>
          <a:srcRect b="0" l="0" r="0" t="0"/>
          <a:stretch/>
        </p:blipFill>
        <p:spPr>
          <a:xfrm>
            <a:off x="18049874" y="8848725"/>
            <a:ext cx="6334125" cy="4867275"/>
          </a:xfrm>
          <a:prstGeom prst="rect">
            <a:avLst/>
          </a:prstGeom>
          <a:noFill/>
          <a:ln>
            <a:noFill/>
          </a:ln>
        </p:spPr>
      </p:pic>
      <p:pic>
        <p:nvPicPr>
          <p:cNvPr id="18" name="Google Shape;18;p33"/>
          <p:cNvPicPr preferRelativeResize="0"/>
          <p:nvPr/>
        </p:nvPicPr>
        <p:blipFill rotWithShape="1">
          <a:blip r:embed="rId3">
            <a:alphaModFix/>
          </a:blip>
          <a:srcRect b="0" l="0" r="0" t="0"/>
          <a:stretch/>
        </p:blipFill>
        <p:spPr>
          <a:xfrm>
            <a:off x="1138675" y="11684000"/>
            <a:ext cx="6159500" cy="889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zato">
  <p:cSld name="Layout personalizzato">
    <p:spTree>
      <p:nvGrpSpPr>
        <p:cNvPr id="19" name="Shape 19"/>
        <p:cNvGrpSpPr/>
        <p:nvPr/>
      </p:nvGrpSpPr>
      <p:grpSpPr>
        <a:xfrm>
          <a:off x="0" y="0"/>
          <a:ext cx="0" cy="0"/>
          <a:chOff x="0" y="0"/>
          <a:chExt cx="0" cy="0"/>
        </a:xfrm>
      </p:grpSpPr>
      <p:sp>
        <p:nvSpPr>
          <p:cNvPr id="20" name="Google Shape;20;g2f6f7ca9c9f_0_55"/>
          <p:cNvSpPr txBox="1"/>
          <p:nvPr>
            <p:ph type="title"/>
          </p:nvPr>
        </p:nvSpPr>
        <p:spPr>
          <a:xfrm>
            <a:off x="712100" y="730250"/>
            <a:ext cx="22098900" cy="1017600"/>
          </a:xfrm>
          <a:prstGeom prst="rect">
            <a:avLst/>
          </a:prstGeom>
          <a:noFill/>
          <a:ln>
            <a:noFill/>
          </a:ln>
        </p:spPr>
        <p:txBody>
          <a:bodyPr anchorCtr="0" anchor="t" bIns="91400" lIns="182875" spcFirstLastPara="1" rIns="182875" wrap="square" tIns="91400">
            <a:noAutofit/>
          </a:bodyPr>
          <a:lstStyle>
            <a:lvl1pPr lvl="0" marR="0" algn="l">
              <a:lnSpc>
                <a:spcPct val="90000"/>
              </a:lnSpc>
              <a:spcBef>
                <a:spcPts val="0"/>
              </a:spcBef>
              <a:spcAft>
                <a:spcPts val="0"/>
              </a:spcAft>
              <a:buClr>
                <a:srgbClr val="5A6EFF"/>
              </a:buClr>
              <a:buSzPts val="6400"/>
              <a:buNone/>
              <a:defRPr i="0" sz="6400" u="none" cap="none" strike="noStrike">
                <a:solidFill>
                  <a:srgbClr val="5A6EFF"/>
                </a:solidFill>
              </a:defRPr>
            </a:lvl1pPr>
            <a:lvl2pPr lvl="1" marR="0" algn="l">
              <a:lnSpc>
                <a:spcPct val="100000"/>
              </a:lnSpc>
              <a:spcBef>
                <a:spcPts val="0"/>
              </a:spcBef>
              <a:spcAft>
                <a:spcPts val="0"/>
              </a:spcAft>
              <a:buClr>
                <a:srgbClr val="000000"/>
              </a:buClr>
              <a:buSzPts val="2900"/>
              <a:buNone/>
              <a:defRPr b="0" i="0" sz="3700" u="none" cap="none" strike="noStrike">
                <a:solidFill>
                  <a:srgbClr val="000000"/>
                </a:solidFill>
              </a:defRPr>
            </a:lvl2pPr>
            <a:lvl3pPr lvl="2" marR="0" algn="l">
              <a:lnSpc>
                <a:spcPct val="100000"/>
              </a:lnSpc>
              <a:spcBef>
                <a:spcPts val="0"/>
              </a:spcBef>
              <a:spcAft>
                <a:spcPts val="0"/>
              </a:spcAft>
              <a:buClr>
                <a:srgbClr val="000000"/>
              </a:buClr>
              <a:buSzPts val="2900"/>
              <a:buNone/>
              <a:defRPr b="0" i="0" sz="3700" u="none" cap="none" strike="noStrike">
                <a:solidFill>
                  <a:srgbClr val="000000"/>
                </a:solidFill>
              </a:defRPr>
            </a:lvl3pPr>
            <a:lvl4pPr lvl="3" marR="0" algn="l">
              <a:lnSpc>
                <a:spcPct val="100000"/>
              </a:lnSpc>
              <a:spcBef>
                <a:spcPts val="0"/>
              </a:spcBef>
              <a:spcAft>
                <a:spcPts val="0"/>
              </a:spcAft>
              <a:buClr>
                <a:srgbClr val="000000"/>
              </a:buClr>
              <a:buSzPts val="2900"/>
              <a:buNone/>
              <a:defRPr b="0" i="0" sz="3700" u="none" cap="none" strike="noStrike">
                <a:solidFill>
                  <a:srgbClr val="000000"/>
                </a:solidFill>
              </a:defRPr>
            </a:lvl4pPr>
            <a:lvl5pPr lvl="4" marR="0" algn="l">
              <a:lnSpc>
                <a:spcPct val="100000"/>
              </a:lnSpc>
              <a:spcBef>
                <a:spcPts val="0"/>
              </a:spcBef>
              <a:spcAft>
                <a:spcPts val="0"/>
              </a:spcAft>
              <a:buClr>
                <a:srgbClr val="000000"/>
              </a:buClr>
              <a:buSzPts val="2900"/>
              <a:buNone/>
              <a:defRPr b="0" i="0" sz="3700" u="none" cap="none" strike="noStrike">
                <a:solidFill>
                  <a:srgbClr val="000000"/>
                </a:solidFill>
              </a:defRPr>
            </a:lvl5pPr>
            <a:lvl6pPr lvl="5" marR="0" algn="l">
              <a:lnSpc>
                <a:spcPct val="100000"/>
              </a:lnSpc>
              <a:spcBef>
                <a:spcPts val="0"/>
              </a:spcBef>
              <a:spcAft>
                <a:spcPts val="0"/>
              </a:spcAft>
              <a:buClr>
                <a:srgbClr val="000000"/>
              </a:buClr>
              <a:buSzPts val="2900"/>
              <a:buNone/>
              <a:defRPr b="0" i="0" sz="3700" u="none" cap="none" strike="noStrike">
                <a:solidFill>
                  <a:srgbClr val="000000"/>
                </a:solidFill>
              </a:defRPr>
            </a:lvl6pPr>
            <a:lvl7pPr lvl="6" marR="0" algn="l">
              <a:lnSpc>
                <a:spcPct val="100000"/>
              </a:lnSpc>
              <a:spcBef>
                <a:spcPts val="0"/>
              </a:spcBef>
              <a:spcAft>
                <a:spcPts val="0"/>
              </a:spcAft>
              <a:buClr>
                <a:srgbClr val="000000"/>
              </a:buClr>
              <a:buSzPts val="2900"/>
              <a:buNone/>
              <a:defRPr b="0" i="0" sz="3700" u="none" cap="none" strike="noStrike">
                <a:solidFill>
                  <a:srgbClr val="000000"/>
                </a:solidFill>
              </a:defRPr>
            </a:lvl7pPr>
            <a:lvl8pPr lvl="7" marR="0" algn="l">
              <a:lnSpc>
                <a:spcPct val="100000"/>
              </a:lnSpc>
              <a:spcBef>
                <a:spcPts val="0"/>
              </a:spcBef>
              <a:spcAft>
                <a:spcPts val="0"/>
              </a:spcAft>
              <a:buClr>
                <a:srgbClr val="000000"/>
              </a:buClr>
              <a:buSzPts val="2900"/>
              <a:buNone/>
              <a:defRPr b="0" i="0" sz="3700" u="none" cap="none" strike="noStrike">
                <a:solidFill>
                  <a:srgbClr val="000000"/>
                </a:solidFill>
              </a:defRPr>
            </a:lvl8pPr>
            <a:lvl9pPr lvl="8" marR="0" algn="l">
              <a:lnSpc>
                <a:spcPct val="100000"/>
              </a:lnSpc>
              <a:spcBef>
                <a:spcPts val="0"/>
              </a:spcBef>
              <a:spcAft>
                <a:spcPts val="0"/>
              </a:spcAft>
              <a:buClr>
                <a:srgbClr val="000000"/>
              </a:buClr>
              <a:buSzPts val="2900"/>
              <a:buNone/>
              <a:defRPr b="0" i="0" sz="3700" u="none" cap="none" strike="noStrike">
                <a:solidFill>
                  <a:srgbClr val="000000"/>
                </a:solidFill>
              </a:defRPr>
            </a:lvl9pPr>
          </a:lstStyle>
          <a:p/>
        </p:txBody>
      </p:sp>
      <p:sp>
        <p:nvSpPr>
          <p:cNvPr id="21" name="Google Shape;21;g2f6f7ca9c9f_0_55"/>
          <p:cNvSpPr txBox="1"/>
          <p:nvPr>
            <p:ph idx="1" type="body"/>
          </p:nvPr>
        </p:nvSpPr>
        <p:spPr>
          <a:xfrm>
            <a:off x="712100" y="1927225"/>
            <a:ext cx="23030400" cy="9385500"/>
          </a:xfrm>
          <a:prstGeom prst="rect">
            <a:avLst/>
          </a:prstGeom>
          <a:noFill/>
          <a:ln>
            <a:noFill/>
          </a:ln>
        </p:spPr>
        <p:txBody>
          <a:bodyPr anchorCtr="0" anchor="t" bIns="91400" lIns="182875" spcFirstLastPara="1" rIns="182875" wrap="square" tIns="91400">
            <a:noAutofit/>
          </a:bodyPr>
          <a:lstStyle>
            <a:lvl1pPr indent="-457200" lvl="0" marL="457200" marR="0" algn="l">
              <a:lnSpc>
                <a:spcPct val="115000"/>
              </a:lnSpc>
              <a:spcBef>
                <a:spcPts val="2100"/>
              </a:spcBef>
              <a:spcAft>
                <a:spcPts val="0"/>
              </a:spcAft>
              <a:buClr>
                <a:schemeClr val="accent1"/>
              </a:buClr>
              <a:buSzPts val="3600"/>
              <a:buChar char="•"/>
              <a:defRPr i="0" sz="3600" u="none" cap="none" strike="noStrike">
                <a:solidFill>
                  <a:schemeClr val="dk1"/>
                </a:solidFill>
              </a:defRPr>
            </a:lvl1pPr>
            <a:lvl2pPr indent="-457200" lvl="1" marL="914400" marR="0" algn="l">
              <a:lnSpc>
                <a:spcPct val="115000"/>
              </a:lnSpc>
              <a:spcBef>
                <a:spcPts val="1100"/>
              </a:spcBef>
              <a:spcAft>
                <a:spcPts val="0"/>
              </a:spcAft>
              <a:buClr>
                <a:schemeClr val="accent1"/>
              </a:buClr>
              <a:buSzPts val="3600"/>
              <a:buChar char="•"/>
              <a:defRPr i="0" sz="3600" u="none" cap="none" strike="noStrike">
                <a:solidFill>
                  <a:schemeClr val="dk1"/>
                </a:solidFill>
              </a:defRPr>
            </a:lvl2pPr>
            <a:lvl3pPr indent="-457200" lvl="2" marL="1371600" marR="0" algn="l">
              <a:lnSpc>
                <a:spcPct val="115000"/>
              </a:lnSpc>
              <a:spcBef>
                <a:spcPts val="1100"/>
              </a:spcBef>
              <a:spcAft>
                <a:spcPts val="0"/>
              </a:spcAft>
              <a:buClr>
                <a:schemeClr val="accent1"/>
              </a:buClr>
              <a:buSzPts val="3600"/>
              <a:buChar char="•"/>
              <a:defRPr i="0" sz="3600" u="none" cap="none" strike="noStrike">
                <a:solidFill>
                  <a:schemeClr val="dk1"/>
                </a:solidFill>
              </a:defRPr>
            </a:lvl3pPr>
            <a:lvl4pPr indent="-457200" lvl="3" marL="1828800" marR="0" algn="l">
              <a:lnSpc>
                <a:spcPct val="115000"/>
              </a:lnSpc>
              <a:spcBef>
                <a:spcPts val="1100"/>
              </a:spcBef>
              <a:spcAft>
                <a:spcPts val="0"/>
              </a:spcAft>
              <a:buClr>
                <a:schemeClr val="accent1"/>
              </a:buClr>
              <a:buSzPts val="3600"/>
              <a:buChar char="•"/>
              <a:defRPr i="0" sz="3600" u="none" cap="none" strike="noStrike">
                <a:solidFill>
                  <a:schemeClr val="dk1"/>
                </a:solidFill>
              </a:defRPr>
            </a:lvl4pPr>
            <a:lvl5pPr indent="-457200" lvl="4" marL="2286000" marR="0" algn="l">
              <a:lnSpc>
                <a:spcPct val="115000"/>
              </a:lnSpc>
              <a:spcBef>
                <a:spcPts val="1100"/>
              </a:spcBef>
              <a:spcAft>
                <a:spcPts val="0"/>
              </a:spcAft>
              <a:buClr>
                <a:schemeClr val="accent1"/>
              </a:buClr>
              <a:buSzPts val="3600"/>
              <a:buChar char="•"/>
              <a:defRPr i="0" sz="3600" u="none" cap="none" strike="noStrike">
                <a:solidFill>
                  <a:schemeClr val="dk1"/>
                </a:solidFill>
              </a:defRPr>
            </a:lvl5pPr>
            <a:lvl6pPr indent="-457200" lvl="5" marL="2743200" marR="0" algn="l">
              <a:lnSpc>
                <a:spcPct val="115000"/>
              </a:lnSpc>
              <a:spcBef>
                <a:spcPts val="1100"/>
              </a:spcBef>
              <a:spcAft>
                <a:spcPts val="0"/>
              </a:spcAft>
              <a:buClr>
                <a:schemeClr val="dk1"/>
              </a:buClr>
              <a:buSzPts val="3600"/>
              <a:buChar char="•"/>
              <a:defRPr i="0" sz="3600" u="none" cap="none" strike="noStrike">
                <a:solidFill>
                  <a:schemeClr val="dk1"/>
                </a:solidFill>
              </a:defRPr>
            </a:lvl6pPr>
            <a:lvl7pPr indent="-457200" lvl="6" marL="3200400" marR="0" algn="l">
              <a:lnSpc>
                <a:spcPct val="115000"/>
              </a:lnSpc>
              <a:spcBef>
                <a:spcPts val="1100"/>
              </a:spcBef>
              <a:spcAft>
                <a:spcPts val="0"/>
              </a:spcAft>
              <a:buClr>
                <a:schemeClr val="dk1"/>
              </a:buClr>
              <a:buSzPts val="3600"/>
              <a:buChar char="•"/>
              <a:defRPr i="0" sz="3600" u="none" cap="none" strike="noStrike">
                <a:solidFill>
                  <a:schemeClr val="dk1"/>
                </a:solidFill>
              </a:defRPr>
            </a:lvl7pPr>
            <a:lvl8pPr indent="-457200" lvl="7" marL="3657600" marR="0" algn="l">
              <a:lnSpc>
                <a:spcPct val="115000"/>
              </a:lnSpc>
              <a:spcBef>
                <a:spcPts val="1100"/>
              </a:spcBef>
              <a:spcAft>
                <a:spcPts val="0"/>
              </a:spcAft>
              <a:buClr>
                <a:schemeClr val="dk1"/>
              </a:buClr>
              <a:buSzPts val="3600"/>
              <a:buChar char="•"/>
              <a:defRPr i="0" sz="3600" u="none" cap="none" strike="noStrike">
                <a:solidFill>
                  <a:schemeClr val="dk1"/>
                </a:solidFill>
              </a:defRPr>
            </a:lvl8pPr>
            <a:lvl9pPr indent="-457200" lvl="8" marL="4114800" marR="0" algn="l">
              <a:lnSpc>
                <a:spcPct val="115000"/>
              </a:lnSpc>
              <a:spcBef>
                <a:spcPts val="1100"/>
              </a:spcBef>
              <a:spcAft>
                <a:spcPts val="1000"/>
              </a:spcAft>
              <a:buClr>
                <a:schemeClr val="dk1"/>
              </a:buClr>
              <a:buSzPts val="3600"/>
              <a:buChar char="•"/>
              <a:defRPr i="0" sz="3600" u="none" cap="none" strike="noStrike">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pertina 1">
  <p:cSld name="TITLE_1_1">
    <p:bg>
      <p:bgPr>
        <a:solidFill>
          <a:srgbClr val="5A6EFF"/>
        </a:solidFill>
      </p:bgPr>
    </p:bg>
    <p:spTree>
      <p:nvGrpSpPr>
        <p:cNvPr id="22" name="Shape 22"/>
        <p:cNvGrpSpPr/>
        <p:nvPr/>
      </p:nvGrpSpPr>
      <p:grpSpPr>
        <a:xfrm>
          <a:off x="0" y="0"/>
          <a:ext cx="0" cy="0"/>
          <a:chOff x="0" y="0"/>
          <a:chExt cx="0" cy="0"/>
        </a:xfrm>
      </p:grpSpPr>
      <p:sp>
        <p:nvSpPr>
          <p:cNvPr id="23" name="Google Shape;23;p35"/>
          <p:cNvSpPr txBox="1"/>
          <p:nvPr>
            <p:ph type="ctrTitle"/>
          </p:nvPr>
        </p:nvSpPr>
        <p:spPr>
          <a:xfrm>
            <a:off x="831221" y="1985533"/>
            <a:ext cx="22721700" cy="5473500"/>
          </a:xfrm>
          <a:prstGeom prst="rect">
            <a:avLst/>
          </a:prstGeom>
          <a:noFill/>
          <a:ln>
            <a:noFill/>
          </a:ln>
        </p:spPr>
        <p:txBody>
          <a:bodyPr anchorCtr="0" anchor="b" bIns="243800" lIns="243800" spcFirstLastPara="1" rIns="243800" wrap="square" tIns="243800">
            <a:noAutofit/>
          </a:bodyPr>
          <a:lstStyle>
            <a:lvl1pPr lvl="0" algn="ctr">
              <a:lnSpc>
                <a:spcPct val="100000"/>
              </a:lnSpc>
              <a:spcBef>
                <a:spcPts val="0"/>
              </a:spcBef>
              <a:spcAft>
                <a:spcPts val="0"/>
              </a:spcAft>
              <a:buClr>
                <a:srgbClr val="FFFFFF"/>
              </a:buClr>
              <a:buSzPts val="13600"/>
              <a:buNone/>
              <a:defRPr b="1" sz="13600">
                <a:solidFill>
                  <a:srgbClr val="FFFFFF"/>
                </a:solidFill>
              </a:defRPr>
            </a:lvl1pPr>
            <a:lvl2pPr lvl="1" algn="ctr">
              <a:lnSpc>
                <a:spcPct val="100000"/>
              </a:lnSpc>
              <a:spcBef>
                <a:spcPts val="0"/>
              </a:spcBef>
              <a:spcAft>
                <a:spcPts val="0"/>
              </a:spcAft>
              <a:buSzPts val="13900"/>
              <a:buNone/>
              <a:defRPr sz="13900"/>
            </a:lvl2pPr>
            <a:lvl3pPr lvl="2" algn="ctr">
              <a:lnSpc>
                <a:spcPct val="100000"/>
              </a:lnSpc>
              <a:spcBef>
                <a:spcPts val="0"/>
              </a:spcBef>
              <a:spcAft>
                <a:spcPts val="0"/>
              </a:spcAft>
              <a:buSzPts val="13900"/>
              <a:buNone/>
              <a:defRPr sz="13900"/>
            </a:lvl3pPr>
            <a:lvl4pPr lvl="3" algn="ctr">
              <a:lnSpc>
                <a:spcPct val="100000"/>
              </a:lnSpc>
              <a:spcBef>
                <a:spcPts val="0"/>
              </a:spcBef>
              <a:spcAft>
                <a:spcPts val="0"/>
              </a:spcAft>
              <a:buSzPts val="13900"/>
              <a:buNone/>
              <a:defRPr sz="13900"/>
            </a:lvl4pPr>
            <a:lvl5pPr lvl="4" algn="ctr">
              <a:lnSpc>
                <a:spcPct val="100000"/>
              </a:lnSpc>
              <a:spcBef>
                <a:spcPts val="0"/>
              </a:spcBef>
              <a:spcAft>
                <a:spcPts val="0"/>
              </a:spcAft>
              <a:buSzPts val="13900"/>
              <a:buNone/>
              <a:defRPr sz="13900"/>
            </a:lvl5pPr>
            <a:lvl6pPr lvl="5" algn="ctr">
              <a:lnSpc>
                <a:spcPct val="100000"/>
              </a:lnSpc>
              <a:spcBef>
                <a:spcPts val="0"/>
              </a:spcBef>
              <a:spcAft>
                <a:spcPts val="0"/>
              </a:spcAft>
              <a:buSzPts val="13900"/>
              <a:buNone/>
              <a:defRPr sz="13900"/>
            </a:lvl6pPr>
            <a:lvl7pPr lvl="6" algn="ctr">
              <a:lnSpc>
                <a:spcPct val="100000"/>
              </a:lnSpc>
              <a:spcBef>
                <a:spcPts val="0"/>
              </a:spcBef>
              <a:spcAft>
                <a:spcPts val="0"/>
              </a:spcAft>
              <a:buSzPts val="13900"/>
              <a:buNone/>
              <a:defRPr sz="13900"/>
            </a:lvl7pPr>
            <a:lvl8pPr lvl="7" algn="ctr">
              <a:lnSpc>
                <a:spcPct val="100000"/>
              </a:lnSpc>
              <a:spcBef>
                <a:spcPts val="0"/>
              </a:spcBef>
              <a:spcAft>
                <a:spcPts val="0"/>
              </a:spcAft>
              <a:buSzPts val="13900"/>
              <a:buNone/>
              <a:defRPr sz="13900"/>
            </a:lvl8pPr>
            <a:lvl9pPr lvl="8" algn="ctr">
              <a:lnSpc>
                <a:spcPct val="100000"/>
              </a:lnSpc>
              <a:spcBef>
                <a:spcPts val="0"/>
              </a:spcBef>
              <a:spcAft>
                <a:spcPts val="0"/>
              </a:spcAft>
              <a:buSzPts val="13900"/>
              <a:buNone/>
              <a:defRPr sz="13900"/>
            </a:lvl9pPr>
          </a:lstStyle>
          <a:p/>
        </p:txBody>
      </p:sp>
      <p:sp>
        <p:nvSpPr>
          <p:cNvPr id="24" name="Google Shape;24;p35"/>
          <p:cNvSpPr txBox="1"/>
          <p:nvPr>
            <p:ph idx="1" type="subTitle"/>
          </p:nvPr>
        </p:nvSpPr>
        <p:spPr>
          <a:xfrm>
            <a:off x="831200" y="7557667"/>
            <a:ext cx="22721700" cy="2113500"/>
          </a:xfrm>
          <a:prstGeom prst="rect">
            <a:avLst/>
          </a:prstGeom>
          <a:noFill/>
          <a:ln>
            <a:noFill/>
          </a:ln>
        </p:spPr>
        <p:txBody>
          <a:bodyPr anchorCtr="0" anchor="t" bIns="243800" lIns="243800" spcFirstLastPara="1" rIns="243800" wrap="square" tIns="243800">
            <a:noAutofit/>
          </a:bodyPr>
          <a:lstStyle>
            <a:lvl1pPr lvl="0" algn="ctr">
              <a:lnSpc>
                <a:spcPct val="100000"/>
              </a:lnSpc>
              <a:spcBef>
                <a:spcPts val="0"/>
              </a:spcBef>
              <a:spcAft>
                <a:spcPts val="0"/>
              </a:spcAft>
              <a:buClr>
                <a:srgbClr val="FFFFFF"/>
              </a:buClr>
              <a:buSzPts val="7500"/>
              <a:buNone/>
              <a:defRPr sz="7500">
                <a:solidFill>
                  <a:srgbClr val="FFFFFF"/>
                </a:solidFill>
              </a:defRPr>
            </a:lvl1pPr>
            <a:lvl2pPr lvl="1" algn="ctr">
              <a:lnSpc>
                <a:spcPct val="100000"/>
              </a:lnSpc>
              <a:spcBef>
                <a:spcPts val="0"/>
              </a:spcBef>
              <a:spcAft>
                <a:spcPts val="0"/>
              </a:spcAft>
              <a:buSzPts val="7500"/>
              <a:buNone/>
              <a:defRPr sz="7500"/>
            </a:lvl2pPr>
            <a:lvl3pPr lvl="2" algn="ctr">
              <a:lnSpc>
                <a:spcPct val="100000"/>
              </a:lnSpc>
              <a:spcBef>
                <a:spcPts val="0"/>
              </a:spcBef>
              <a:spcAft>
                <a:spcPts val="0"/>
              </a:spcAft>
              <a:buSzPts val="7500"/>
              <a:buNone/>
              <a:defRPr sz="7500"/>
            </a:lvl3pPr>
            <a:lvl4pPr lvl="3" algn="ctr">
              <a:lnSpc>
                <a:spcPct val="100000"/>
              </a:lnSpc>
              <a:spcBef>
                <a:spcPts val="0"/>
              </a:spcBef>
              <a:spcAft>
                <a:spcPts val="0"/>
              </a:spcAft>
              <a:buSzPts val="7500"/>
              <a:buNone/>
              <a:defRPr sz="7500"/>
            </a:lvl4pPr>
            <a:lvl5pPr lvl="4" algn="ctr">
              <a:lnSpc>
                <a:spcPct val="100000"/>
              </a:lnSpc>
              <a:spcBef>
                <a:spcPts val="0"/>
              </a:spcBef>
              <a:spcAft>
                <a:spcPts val="0"/>
              </a:spcAft>
              <a:buSzPts val="7500"/>
              <a:buNone/>
              <a:defRPr sz="7500"/>
            </a:lvl5pPr>
            <a:lvl6pPr lvl="5" algn="ctr">
              <a:lnSpc>
                <a:spcPct val="100000"/>
              </a:lnSpc>
              <a:spcBef>
                <a:spcPts val="0"/>
              </a:spcBef>
              <a:spcAft>
                <a:spcPts val="0"/>
              </a:spcAft>
              <a:buSzPts val="7500"/>
              <a:buNone/>
              <a:defRPr sz="7500"/>
            </a:lvl6pPr>
            <a:lvl7pPr lvl="6" algn="ctr">
              <a:lnSpc>
                <a:spcPct val="100000"/>
              </a:lnSpc>
              <a:spcBef>
                <a:spcPts val="0"/>
              </a:spcBef>
              <a:spcAft>
                <a:spcPts val="0"/>
              </a:spcAft>
              <a:buSzPts val="7500"/>
              <a:buNone/>
              <a:defRPr sz="7500"/>
            </a:lvl7pPr>
            <a:lvl8pPr lvl="7" algn="ctr">
              <a:lnSpc>
                <a:spcPct val="100000"/>
              </a:lnSpc>
              <a:spcBef>
                <a:spcPts val="0"/>
              </a:spcBef>
              <a:spcAft>
                <a:spcPts val="0"/>
              </a:spcAft>
              <a:buSzPts val="7500"/>
              <a:buNone/>
              <a:defRPr sz="7500"/>
            </a:lvl8pPr>
            <a:lvl9pPr lvl="8" algn="ctr">
              <a:lnSpc>
                <a:spcPct val="100000"/>
              </a:lnSpc>
              <a:spcBef>
                <a:spcPts val="0"/>
              </a:spcBef>
              <a:spcAft>
                <a:spcPts val="0"/>
              </a:spcAft>
              <a:buSzPts val="7500"/>
              <a:buNone/>
              <a:defRPr sz="75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25" name="Shape 25"/>
        <p:cNvGrpSpPr/>
        <p:nvPr/>
      </p:nvGrpSpPr>
      <p:grpSpPr>
        <a:xfrm>
          <a:off x="0" y="0"/>
          <a:ext cx="0" cy="0"/>
          <a:chOff x="0" y="0"/>
          <a:chExt cx="0" cy="0"/>
        </a:xfrm>
      </p:grpSpPr>
      <p:sp>
        <p:nvSpPr>
          <p:cNvPr id="26" name="Google Shape;26;p34"/>
          <p:cNvSpPr txBox="1"/>
          <p:nvPr>
            <p:ph idx="10" type="dt"/>
          </p:nvPr>
        </p:nvSpPr>
        <p:spPr>
          <a:xfrm>
            <a:off x="485520" y="12500228"/>
            <a:ext cx="2115000" cy="730200"/>
          </a:xfrm>
          <a:prstGeom prst="rect">
            <a:avLst/>
          </a:prstGeom>
          <a:noFill/>
          <a:ln>
            <a:noFill/>
          </a:ln>
        </p:spPr>
        <p:txBody>
          <a:bodyPr anchorCtr="0" anchor="ctr" bIns="91400" lIns="182850" spcFirstLastPara="1" rIns="182850" wrap="square" tIns="91400">
            <a:noAutofit/>
          </a:bodyPr>
          <a:lstStyle>
            <a:lvl1pPr lvl="0"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27" name="Google Shape;27;p34"/>
          <p:cNvSpPr txBox="1"/>
          <p:nvPr>
            <p:ph idx="12" type="sldNum"/>
          </p:nvPr>
        </p:nvSpPr>
        <p:spPr>
          <a:xfrm>
            <a:off x="23040719" y="12500226"/>
            <a:ext cx="858000" cy="730200"/>
          </a:xfrm>
          <a:prstGeom prst="rect">
            <a:avLst/>
          </a:prstGeom>
          <a:noFill/>
          <a:ln>
            <a:noFill/>
          </a:ln>
        </p:spPr>
        <p:txBody>
          <a:bodyPr anchorCtr="0" anchor="ctr" bIns="91400" lIns="182850" spcFirstLastPara="1" rIns="182850" wrap="square" tIns="914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
              <a:t>‹#›</a:t>
            </a:fld>
            <a:endParaRPr/>
          </a:p>
        </p:txBody>
      </p:sp>
      <p:sp>
        <p:nvSpPr>
          <p:cNvPr id="28" name="Google Shape;28;p34"/>
          <p:cNvSpPr txBox="1"/>
          <p:nvPr>
            <p:ph type="title"/>
          </p:nvPr>
        </p:nvSpPr>
        <p:spPr>
          <a:xfrm>
            <a:off x="712098" y="730252"/>
            <a:ext cx="23030400" cy="1017600"/>
          </a:xfrm>
          <a:prstGeom prst="rect">
            <a:avLst/>
          </a:prstGeom>
          <a:noFill/>
          <a:ln>
            <a:noFill/>
          </a:ln>
        </p:spPr>
        <p:txBody>
          <a:bodyPr anchorCtr="0" anchor="t" bIns="91400" lIns="182850" spcFirstLastPara="1" rIns="182850" wrap="square" tIns="91400">
            <a:noAutofit/>
          </a:bodyPr>
          <a:lstStyle>
            <a:lvl1pPr lvl="0" marR="0" algn="l">
              <a:lnSpc>
                <a:spcPct val="90000"/>
              </a:lnSpc>
              <a:spcBef>
                <a:spcPts val="0"/>
              </a:spcBef>
              <a:spcAft>
                <a:spcPts val="0"/>
              </a:spcAft>
              <a:buClr>
                <a:schemeClr val="dk1"/>
              </a:buClr>
              <a:buSzPts val="6400"/>
              <a:buFont typeface="Century Gothic"/>
              <a:buNone/>
              <a:defRPr b="1" i="0" sz="6400" u="none" cap="none" strike="noStrike">
                <a:solidFill>
                  <a:schemeClr val="dk1"/>
                </a:solidFill>
                <a:latin typeface="Century Gothic"/>
                <a:ea typeface="Century Gothic"/>
                <a:cs typeface="Century Gothic"/>
                <a:sym typeface="Century Gothic"/>
              </a:defRPr>
            </a:lvl1pPr>
            <a:lvl2pPr lvl="1" marR="0" algn="l">
              <a:lnSpc>
                <a:spcPct val="100000"/>
              </a:lnSpc>
              <a:spcBef>
                <a:spcPts val="0"/>
              </a:spcBef>
              <a:spcAft>
                <a:spcPts val="0"/>
              </a:spcAft>
              <a:buClr>
                <a:srgbClr val="000000"/>
              </a:buClr>
              <a:buSzPts val="2800"/>
              <a:buFont typeface="Arial"/>
              <a:buNone/>
              <a:defRPr b="0" i="0" sz="36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2800"/>
              <a:buFont typeface="Arial"/>
              <a:buNone/>
              <a:defRPr b="0" i="0" sz="36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2800"/>
              <a:buFont typeface="Arial"/>
              <a:buNone/>
              <a:defRPr b="0" i="0" sz="36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2800"/>
              <a:buFont typeface="Arial"/>
              <a:buNone/>
              <a:defRPr b="0" i="0" sz="36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2800"/>
              <a:buFont typeface="Arial"/>
              <a:buNone/>
              <a:defRPr b="0" i="0" sz="36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2800"/>
              <a:buFont typeface="Arial"/>
              <a:buNone/>
              <a:defRPr b="0" i="0" sz="36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2800"/>
              <a:buFont typeface="Arial"/>
              <a:buNone/>
              <a:defRPr b="0" i="0" sz="36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2800"/>
              <a:buFont typeface="Arial"/>
              <a:buNone/>
              <a:defRPr b="0" i="0" sz="3600" u="none" cap="none" strike="noStrike">
                <a:solidFill>
                  <a:srgbClr val="000000"/>
                </a:solidFill>
                <a:latin typeface="Arial"/>
                <a:ea typeface="Arial"/>
                <a:cs typeface="Arial"/>
                <a:sym typeface="Arial"/>
              </a:defRPr>
            </a:lvl9pPr>
          </a:lstStyle>
          <a:p/>
        </p:txBody>
      </p:sp>
      <p:sp>
        <p:nvSpPr>
          <p:cNvPr id="29" name="Google Shape;29;p34"/>
          <p:cNvSpPr txBox="1"/>
          <p:nvPr>
            <p:ph idx="1" type="body"/>
          </p:nvPr>
        </p:nvSpPr>
        <p:spPr>
          <a:xfrm>
            <a:off x="712100" y="1927226"/>
            <a:ext cx="23030400" cy="11198400"/>
          </a:xfrm>
          <a:prstGeom prst="rect">
            <a:avLst/>
          </a:prstGeom>
          <a:noFill/>
          <a:ln>
            <a:noFill/>
          </a:ln>
        </p:spPr>
        <p:txBody>
          <a:bodyPr anchorCtr="0" anchor="t" bIns="91400" lIns="182850" spcFirstLastPara="1" rIns="182850" wrap="square" tIns="91400">
            <a:noAutofit/>
          </a:bodyPr>
          <a:lstStyle>
            <a:lvl1pPr indent="-228600" lvl="0" marL="457200" marR="0" algn="l">
              <a:lnSpc>
                <a:spcPct val="90000"/>
              </a:lnSpc>
              <a:spcBef>
                <a:spcPts val="2000"/>
              </a:spcBef>
              <a:spcAft>
                <a:spcPts val="0"/>
              </a:spcAft>
              <a:buClr>
                <a:schemeClr val="dk1"/>
              </a:buClr>
              <a:buSzPts val="4800"/>
              <a:buFont typeface="Arial"/>
              <a:buNone/>
              <a:defRPr b="0" i="0" sz="4800" u="none" cap="none" strike="noStrike">
                <a:solidFill>
                  <a:schemeClr val="dk1"/>
                </a:solidFill>
                <a:latin typeface="Century Gothic"/>
                <a:ea typeface="Century Gothic"/>
                <a:cs typeface="Century Gothic"/>
                <a:sym typeface="Century Gothic"/>
              </a:defRPr>
            </a:lvl1pPr>
            <a:lvl2pPr indent="-228600" lvl="1" marL="914400" marR="0" algn="l">
              <a:lnSpc>
                <a:spcPct val="90000"/>
              </a:lnSpc>
              <a:spcBef>
                <a:spcPts val="1000"/>
              </a:spcBef>
              <a:spcAft>
                <a:spcPts val="0"/>
              </a:spcAft>
              <a:buClr>
                <a:schemeClr val="dk1"/>
              </a:buClr>
              <a:buSzPts val="4800"/>
              <a:buFont typeface="Arial"/>
              <a:buNone/>
              <a:defRPr b="0" i="0" sz="4800" u="none" cap="none" strike="noStrike">
                <a:solidFill>
                  <a:schemeClr val="dk1"/>
                </a:solidFill>
                <a:latin typeface="Century Gothic"/>
                <a:ea typeface="Century Gothic"/>
                <a:cs typeface="Century Gothic"/>
                <a:sym typeface="Century Gothic"/>
              </a:defRPr>
            </a:lvl2pPr>
            <a:lvl3pPr indent="-228600" lvl="2" marL="1371600" marR="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Century Gothic"/>
                <a:ea typeface="Century Gothic"/>
                <a:cs typeface="Century Gothic"/>
                <a:sym typeface="Century Gothic"/>
              </a:defRPr>
            </a:lvl3pPr>
            <a:lvl4pPr indent="-228600" lvl="3" marL="1828800" marR="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Century Gothic"/>
                <a:ea typeface="Century Gothic"/>
                <a:cs typeface="Century Gothic"/>
                <a:sym typeface="Century Gothic"/>
              </a:defRPr>
            </a:lvl4pPr>
            <a:lvl5pPr indent="-228600" lvl="4" marL="2286000" marR="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Century Gothic"/>
                <a:ea typeface="Century Gothic"/>
                <a:cs typeface="Century Gothic"/>
                <a:sym typeface="Century Gothic"/>
              </a:defRPr>
            </a:lvl5pPr>
            <a:lvl6pPr indent="-457200" lvl="5" marL="2743200" marR="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entury Gothic"/>
                <a:ea typeface="Century Gothic"/>
                <a:cs typeface="Century Gothic"/>
                <a:sym typeface="Century Gothic"/>
              </a:defRPr>
            </a:lvl6pPr>
            <a:lvl7pPr indent="-457200" lvl="6" marL="3200400" marR="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entury Gothic"/>
                <a:ea typeface="Century Gothic"/>
                <a:cs typeface="Century Gothic"/>
                <a:sym typeface="Century Gothic"/>
              </a:defRPr>
            </a:lvl7pPr>
            <a:lvl8pPr indent="-457200" lvl="7" marL="3657600" marR="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entury Gothic"/>
                <a:ea typeface="Century Gothic"/>
                <a:cs typeface="Century Gothic"/>
                <a:sym typeface="Century Gothic"/>
              </a:defRPr>
            </a:lvl8pPr>
            <a:lvl9pPr indent="-457200" lvl="8" marL="4114800" marR="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_vuota">
  <p:cSld name="BULLET BIG">
    <p:bg>
      <p:bgPr>
        <a:noFill/>
      </p:bgPr>
    </p:bg>
    <p:spTree>
      <p:nvGrpSpPr>
        <p:cNvPr id="30" name="Shape 30"/>
        <p:cNvGrpSpPr/>
        <p:nvPr/>
      </p:nvGrpSpPr>
      <p:grpSpPr>
        <a:xfrm>
          <a:off x="0" y="0"/>
          <a:ext cx="0" cy="0"/>
          <a:chOff x="0" y="0"/>
          <a:chExt cx="0" cy="0"/>
        </a:xfrm>
      </p:grpSpPr>
      <p:sp>
        <p:nvSpPr>
          <p:cNvPr id="31" name="Google Shape;31;p36"/>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lvl1pPr indent="0" lvl="0"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1pPr>
            <a:lvl2pPr indent="0" lvl="1"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2pPr>
            <a:lvl3pPr indent="0" lvl="2"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3pPr>
            <a:lvl4pPr indent="0" lvl="3"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4pPr>
            <a:lvl5pPr indent="0" lvl="4"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5pPr>
            <a:lvl6pPr indent="0" lvl="5"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6pPr>
            <a:lvl7pPr indent="0" lvl="6"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7pPr>
            <a:lvl8pPr indent="0" lvl="7"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8pPr>
            <a:lvl9pPr indent="0" lvl="8"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9pPr>
          </a:lstStyle>
          <a:p>
            <a:pPr indent="0" lvl="0" marL="0" rtl="0" algn="r">
              <a:spcBef>
                <a:spcPts val="0"/>
              </a:spcBef>
              <a:spcAft>
                <a:spcPts val="0"/>
              </a:spcAft>
              <a:buNone/>
            </a:pPr>
            <a:fld id="{00000000-1234-1234-1234-123412341234}" type="slidenum">
              <a:rPr lang="it"/>
              <a:t>‹#›</a:t>
            </a:fld>
            <a:endParaRPr/>
          </a:p>
        </p:txBody>
      </p:sp>
      <p:sp>
        <p:nvSpPr>
          <p:cNvPr id="32" name="Google Shape;32;p36"/>
          <p:cNvSpPr txBox="1"/>
          <p:nvPr>
            <p:ph type="title"/>
          </p:nvPr>
        </p:nvSpPr>
        <p:spPr>
          <a:xfrm>
            <a:off x="1143475" y="609600"/>
            <a:ext cx="22101900" cy="128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5A6EFF"/>
              </a:buClr>
              <a:buSzPts val="6000"/>
              <a:buFont typeface="Work Sans"/>
              <a:buNone/>
              <a:defRPr sz="6000">
                <a:solidFill>
                  <a:srgbClr val="5A6EFF"/>
                </a:solidFill>
                <a:latin typeface="Work Sans"/>
                <a:ea typeface="Work Sans"/>
                <a:cs typeface="Work Sans"/>
                <a:sym typeface="Work Sans"/>
              </a:defRPr>
            </a:lvl1pPr>
            <a:lvl2pPr lvl="1" algn="l">
              <a:lnSpc>
                <a:spcPct val="100000"/>
              </a:lnSpc>
              <a:spcBef>
                <a:spcPts val="0"/>
              </a:spcBef>
              <a:spcAft>
                <a:spcPts val="0"/>
              </a:spcAft>
              <a:buClr>
                <a:srgbClr val="5A6EFF"/>
              </a:buClr>
              <a:buSzPts val="1400"/>
              <a:buFont typeface="Work Sans"/>
              <a:buNone/>
              <a:defRPr>
                <a:solidFill>
                  <a:srgbClr val="5A6EFF"/>
                </a:solidFill>
                <a:latin typeface="Work Sans"/>
                <a:ea typeface="Work Sans"/>
                <a:cs typeface="Work Sans"/>
                <a:sym typeface="Work Sans"/>
              </a:defRPr>
            </a:lvl2pPr>
            <a:lvl3pPr lvl="2" algn="l">
              <a:lnSpc>
                <a:spcPct val="100000"/>
              </a:lnSpc>
              <a:spcBef>
                <a:spcPts val="0"/>
              </a:spcBef>
              <a:spcAft>
                <a:spcPts val="0"/>
              </a:spcAft>
              <a:buClr>
                <a:srgbClr val="5A6EFF"/>
              </a:buClr>
              <a:buSzPts val="1400"/>
              <a:buFont typeface="Work Sans"/>
              <a:buNone/>
              <a:defRPr>
                <a:solidFill>
                  <a:srgbClr val="5A6EFF"/>
                </a:solidFill>
                <a:latin typeface="Work Sans"/>
                <a:ea typeface="Work Sans"/>
                <a:cs typeface="Work Sans"/>
                <a:sym typeface="Work Sans"/>
              </a:defRPr>
            </a:lvl3pPr>
            <a:lvl4pPr lvl="3" algn="l">
              <a:lnSpc>
                <a:spcPct val="100000"/>
              </a:lnSpc>
              <a:spcBef>
                <a:spcPts val="0"/>
              </a:spcBef>
              <a:spcAft>
                <a:spcPts val="0"/>
              </a:spcAft>
              <a:buClr>
                <a:srgbClr val="5A6EFF"/>
              </a:buClr>
              <a:buSzPts val="1400"/>
              <a:buFont typeface="Work Sans"/>
              <a:buNone/>
              <a:defRPr>
                <a:solidFill>
                  <a:srgbClr val="5A6EFF"/>
                </a:solidFill>
                <a:latin typeface="Work Sans"/>
                <a:ea typeface="Work Sans"/>
                <a:cs typeface="Work Sans"/>
                <a:sym typeface="Work Sans"/>
              </a:defRPr>
            </a:lvl4pPr>
            <a:lvl5pPr lvl="4" algn="l">
              <a:lnSpc>
                <a:spcPct val="100000"/>
              </a:lnSpc>
              <a:spcBef>
                <a:spcPts val="0"/>
              </a:spcBef>
              <a:spcAft>
                <a:spcPts val="0"/>
              </a:spcAft>
              <a:buClr>
                <a:srgbClr val="5A6EFF"/>
              </a:buClr>
              <a:buSzPts val="1400"/>
              <a:buFont typeface="Work Sans"/>
              <a:buNone/>
              <a:defRPr>
                <a:solidFill>
                  <a:srgbClr val="5A6EFF"/>
                </a:solidFill>
                <a:latin typeface="Work Sans"/>
                <a:ea typeface="Work Sans"/>
                <a:cs typeface="Work Sans"/>
                <a:sym typeface="Work Sans"/>
              </a:defRPr>
            </a:lvl5pPr>
            <a:lvl6pPr lvl="5" algn="l">
              <a:lnSpc>
                <a:spcPct val="100000"/>
              </a:lnSpc>
              <a:spcBef>
                <a:spcPts val="0"/>
              </a:spcBef>
              <a:spcAft>
                <a:spcPts val="0"/>
              </a:spcAft>
              <a:buClr>
                <a:srgbClr val="5A6EFF"/>
              </a:buClr>
              <a:buSzPts val="1400"/>
              <a:buFont typeface="Work Sans"/>
              <a:buNone/>
              <a:defRPr>
                <a:solidFill>
                  <a:srgbClr val="5A6EFF"/>
                </a:solidFill>
                <a:latin typeface="Work Sans"/>
                <a:ea typeface="Work Sans"/>
                <a:cs typeface="Work Sans"/>
                <a:sym typeface="Work Sans"/>
              </a:defRPr>
            </a:lvl6pPr>
            <a:lvl7pPr lvl="6" algn="l">
              <a:lnSpc>
                <a:spcPct val="100000"/>
              </a:lnSpc>
              <a:spcBef>
                <a:spcPts val="0"/>
              </a:spcBef>
              <a:spcAft>
                <a:spcPts val="0"/>
              </a:spcAft>
              <a:buClr>
                <a:srgbClr val="5A6EFF"/>
              </a:buClr>
              <a:buSzPts val="1400"/>
              <a:buFont typeface="Work Sans"/>
              <a:buNone/>
              <a:defRPr>
                <a:solidFill>
                  <a:srgbClr val="5A6EFF"/>
                </a:solidFill>
                <a:latin typeface="Work Sans"/>
                <a:ea typeface="Work Sans"/>
                <a:cs typeface="Work Sans"/>
                <a:sym typeface="Work Sans"/>
              </a:defRPr>
            </a:lvl7pPr>
            <a:lvl8pPr lvl="7" algn="l">
              <a:lnSpc>
                <a:spcPct val="100000"/>
              </a:lnSpc>
              <a:spcBef>
                <a:spcPts val="0"/>
              </a:spcBef>
              <a:spcAft>
                <a:spcPts val="0"/>
              </a:spcAft>
              <a:buClr>
                <a:srgbClr val="5A6EFF"/>
              </a:buClr>
              <a:buSzPts val="1400"/>
              <a:buFont typeface="Work Sans"/>
              <a:buNone/>
              <a:defRPr>
                <a:solidFill>
                  <a:srgbClr val="5A6EFF"/>
                </a:solidFill>
                <a:latin typeface="Work Sans"/>
                <a:ea typeface="Work Sans"/>
                <a:cs typeface="Work Sans"/>
                <a:sym typeface="Work Sans"/>
              </a:defRPr>
            </a:lvl8pPr>
            <a:lvl9pPr lvl="8" algn="l">
              <a:lnSpc>
                <a:spcPct val="100000"/>
              </a:lnSpc>
              <a:spcBef>
                <a:spcPts val="0"/>
              </a:spcBef>
              <a:spcAft>
                <a:spcPts val="0"/>
              </a:spcAft>
              <a:buClr>
                <a:srgbClr val="5A6EFF"/>
              </a:buClr>
              <a:buSzPts val="1400"/>
              <a:buFont typeface="Work Sans"/>
              <a:buNone/>
              <a:defRPr>
                <a:solidFill>
                  <a:srgbClr val="5A6EFF"/>
                </a:solidFill>
                <a:latin typeface="Work Sans"/>
                <a:ea typeface="Work Sans"/>
                <a:cs typeface="Work Sans"/>
                <a:sym typeface="Work Sans"/>
              </a:defRPr>
            </a:lvl9pPr>
          </a:lstStyle>
          <a:p/>
        </p:txBody>
      </p:sp>
      <p:sp>
        <p:nvSpPr>
          <p:cNvPr id="33" name="Google Shape;33;p36"/>
          <p:cNvSpPr txBox="1"/>
          <p:nvPr>
            <p:ph idx="1" type="body"/>
          </p:nvPr>
        </p:nvSpPr>
        <p:spPr>
          <a:xfrm>
            <a:off x="1141050" y="2743200"/>
            <a:ext cx="22101900" cy="10058400"/>
          </a:xfrm>
          <a:prstGeom prst="rect">
            <a:avLst/>
          </a:prstGeom>
          <a:noFill/>
          <a:ln>
            <a:noFill/>
          </a:ln>
        </p:spPr>
        <p:txBody>
          <a:bodyPr anchorCtr="0" anchor="t" bIns="91425" lIns="91425" spcFirstLastPara="1" rIns="91425" wrap="square" tIns="91425">
            <a:noAutofit/>
          </a:bodyPr>
          <a:lstStyle>
            <a:lvl1pPr indent="-419100" lvl="0" marL="4572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1pPr>
            <a:lvl2pPr indent="-419100" lvl="1" marL="9144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2pPr>
            <a:lvl3pPr indent="-419100" lvl="2" marL="13716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3pPr>
            <a:lvl4pPr indent="-419100" lvl="3" marL="18288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4pPr>
            <a:lvl5pPr indent="-419100" lvl="4" marL="22860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5pPr>
            <a:lvl6pPr indent="-419100" lvl="5" marL="27432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6pPr>
            <a:lvl7pPr indent="-419100" lvl="6" marL="32004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7pPr>
            <a:lvl8pPr indent="-419100" lvl="7" marL="36576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8pPr>
            <a:lvl9pPr indent="-419100" lvl="8" marL="41148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9pPr>
          </a:lstStyle>
          <a:p/>
        </p:txBody>
      </p:sp>
    </p:spTree>
  </p:cSld>
  <p:clrMapOvr>
    <a:masterClrMapping/>
  </p:clrMapOvr>
  <p:extLst>
    <p:ext uri="{DCECCB84-F9BA-43D5-87BE-67443E8EF086}">
      <p15:sldGuideLst>
        <p15:guide id="1" pos="717">
          <p15:clr>
            <a:srgbClr val="FA7B17"/>
          </p15:clr>
        </p15:guide>
        <p15:guide id="2" orient="horz" pos="576">
          <p15:clr>
            <a:srgbClr val="FA7B17"/>
          </p15:clr>
        </p15:guide>
        <p15:guide id="3" orient="horz" pos="1728">
          <p15:clr>
            <a:srgbClr val="FA7B17"/>
          </p15:clr>
        </p15:guide>
        <p15:guide id="4" pos="14643">
          <p15:clr>
            <a:srgbClr val="FA7B17"/>
          </p15:clr>
        </p15:guide>
        <p15:guide id="5" orient="horz" pos="8064">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4" name="Shape 34"/>
        <p:cNvGrpSpPr/>
        <p:nvPr/>
      </p:nvGrpSpPr>
      <p:grpSpPr>
        <a:xfrm>
          <a:off x="0" y="0"/>
          <a:ext cx="0" cy="0"/>
          <a:chOff x="0" y="0"/>
          <a:chExt cx="0" cy="0"/>
        </a:xfrm>
      </p:grpSpPr>
      <p:sp>
        <p:nvSpPr>
          <p:cNvPr id="35" name="Google Shape;35;p37"/>
          <p:cNvSpPr txBox="1"/>
          <p:nvPr>
            <p:ph type="title"/>
          </p:nvPr>
        </p:nvSpPr>
        <p:spPr>
          <a:xfrm>
            <a:off x="712099" y="730251"/>
            <a:ext cx="23030400" cy="1017600"/>
          </a:xfrm>
          <a:prstGeom prst="rect">
            <a:avLst/>
          </a:prstGeom>
          <a:noFill/>
          <a:ln>
            <a:noFill/>
          </a:ln>
        </p:spPr>
        <p:txBody>
          <a:bodyPr anchorCtr="0" anchor="t" bIns="91400" lIns="182875" spcFirstLastPara="1" rIns="182875" wrap="square" tIns="91400">
            <a:noAutofit/>
          </a:bodyPr>
          <a:lstStyle>
            <a:lvl1pPr lvl="0" marR="0" algn="l">
              <a:lnSpc>
                <a:spcPct val="90000"/>
              </a:lnSpc>
              <a:spcBef>
                <a:spcPts val="0"/>
              </a:spcBef>
              <a:spcAft>
                <a:spcPts val="0"/>
              </a:spcAft>
              <a:buClr>
                <a:schemeClr val="dk1"/>
              </a:buClr>
              <a:buSzPts val="6400"/>
              <a:buFont typeface="Century Gothic"/>
              <a:buNone/>
              <a:defRPr b="1" i="0" sz="6400" u="none" cap="none" strike="noStrike">
                <a:solidFill>
                  <a:schemeClr val="dk1"/>
                </a:solidFill>
                <a:latin typeface="Century Gothic"/>
                <a:ea typeface="Century Gothic"/>
                <a:cs typeface="Century Gothic"/>
                <a:sym typeface="Century Gothic"/>
              </a:defRPr>
            </a:lvl1pPr>
            <a:lvl2pPr lvl="1"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9pPr>
          </a:lstStyle>
          <a:p/>
        </p:txBody>
      </p:sp>
      <p:sp>
        <p:nvSpPr>
          <p:cNvPr id="36" name="Google Shape;36;p37"/>
          <p:cNvSpPr txBox="1"/>
          <p:nvPr>
            <p:ph idx="10" type="dt"/>
          </p:nvPr>
        </p:nvSpPr>
        <p:spPr>
          <a:xfrm>
            <a:off x="485520" y="12500229"/>
            <a:ext cx="2115300" cy="730500"/>
          </a:xfrm>
          <a:prstGeom prst="rect">
            <a:avLst/>
          </a:prstGeom>
          <a:noFill/>
          <a:ln>
            <a:noFill/>
          </a:ln>
        </p:spPr>
        <p:txBody>
          <a:bodyPr anchorCtr="0" anchor="ctr" bIns="91400" lIns="182875" spcFirstLastPara="1" rIns="182875" wrap="square" tIns="91400">
            <a:noAutofit/>
          </a:bodyPr>
          <a:lstStyle>
            <a:lvl1pPr lvl="0"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9pPr>
          </a:lstStyle>
          <a:p/>
        </p:txBody>
      </p:sp>
      <p:sp>
        <p:nvSpPr>
          <p:cNvPr id="37" name="Google Shape;37;p37"/>
          <p:cNvSpPr txBox="1"/>
          <p:nvPr>
            <p:ph idx="12" type="sldNum"/>
          </p:nvPr>
        </p:nvSpPr>
        <p:spPr>
          <a:xfrm>
            <a:off x="23040721" y="12500227"/>
            <a:ext cx="857700" cy="730500"/>
          </a:xfrm>
          <a:prstGeom prst="rect">
            <a:avLst/>
          </a:prstGeom>
          <a:noFill/>
          <a:ln>
            <a:noFill/>
          </a:ln>
        </p:spPr>
        <p:txBody>
          <a:bodyPr anchorCtr="0" anchor="ctr" bIns="91400" lIns="182875" spcFirstLastPara="1" rIns="182875" wrap="square" tIns="914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
              <a:t>‹#›</a:t>
            </a:fld>
            <a:endParaRPr/>
          </a:p>
        </p:txBody>
      </p:sp>
      <p:sp>
        <p:nvSpPr>
          <p:cNvPr id="38" name="Google Shape;38;p37"/>
          <p:cNvSpPr txBox="1"/>
          <p:nvPr>
            <p:ph idx="1" type="body"/>
          </p:nvPr>
        </p:nvSpPr>
        <p:spPr>
          <a:xfrm>
            <a:off x="712101" y="1927227"/>
            <a:ext cx="23030400" cy="11198400"/>
          </a:xfrm>
          <a:prstGeom prst="rect">
            <a:avLst/>
          </a:prstGeom>
          <a:noFill/>
          <a:ln>
            <a:noFill/>
          </a:ln>
        </p:spPr>
        <p:txBody>
          <a:bodyPr anchorCtr="0" anchor="t" bIns="91400" lIns="182875" spcFirstLastPara="1" rIns="182875" wrap="square" tIns="91400">
            <a:noAutofit/>
          </a:bodyPr>
          <a:lstStyle>
            <a:lvl1pPr indent="-533400" lvl="0" marL="457200" marR="0" algn="l">
              <a:lnSpc>
                <a:spcPct val="90000"/>
              </a:lnSpc>
              <a:spcBef>
                <a:spcPts val="2100"/>
              </a:spcBef>
              <a:spcAft>
                <a:spcPts val="0"/>
              </a:spcAft>
              <a:buClr>
                <a:schemeClr val="accent1"/>
              </a:buClr>
              <a:buSzPts val="4800"/>
              <a:buFont typeface="Arial"/>
              <a:buChar char="•"/>
              <a:defRPr b="0" i="0" sz="4800" u="none" cap="none" strike="noStrike">
                <a:solidFill>
                  <a:schemeClr val="dk1"/>
                </a:solidFill>
                <a:latin typeface="Century Gothic"/>
                <a:ea typeface="Century Gothic"/>
                <a:cs typeface="Century Gothic"/>
                <a:sym typeface="Century Gothic"/>
              </a:defRPr>
            </a:lvl1pPr>
            <a:lvl2pPr indent="-482600" lvl="1" marL="914400" marR="0" algn="l">
              <a:lnSpc>
                <a:spcPct val="90000"/>
              </a:lnSpc>
              <a:spcBef>
                <a:spcPts val="1100"/>
              </a:spcBef>
              <a:spcAft>
                <a:spcPts val="0"/>
              </a:spcAft>
              <a:buClr>
                <a:schemeClr val="accent1"/>
              </a:buClr>
              <a:buSzPts val="4000"/>
              <a:buFont typeface="Arial"/>
              <a:buChar char="•"/>
              <a:defRPr b="0" i="0" sz="4000" u="none" cap="none" strike="noStrike">
                <a:solidFill>
                  <a:schemeClr val="dk1"/>
                </a:solidFill>
                <a:latin typeface="Century Gothic"/>
                <a:ea typeface="Century Gothic"/>
                <a:cs typeface="Century Gothic"/>
                <a:sym typeface="Century Gothic"/>
              </a:defRPr>
            </a:lvl2pPr>
            <a:lvl3pPr indent="-463550" lvl="2" marL="1371600" marR="0" algn="l">
              <a:lnSpc>
                <a:spcPct val="90000"/>
              </a:lnSpc>
              <a:spcBef>
                <a:spcPts val="1100"/>
              </a:spcBef>
              <a:spcAft>
                <a:spcPts val="0"/>
              </a:spcAft>
              <a:buClr>
                <a:schemeClr val="accent1"/>
              </a:buClr>
              <a:buSzPts val="3700"/>
              <a:buFont typeface="Arial"/>
              <a:buChar char="•"/>
              <a:defRPr b="0" i="0" sz="3700" u="none" cap="none" strike="noStrike">
                <a:solidFill>
                  <a:schemeClr val="dk1"/>
                </a:solidFill>
                <a:latin typeface="Century Gothic"/>
                <a:ea typeface="Century Gothic"/>
                <a:cs typeface="Century Gothic"/>
                <a:sym typeface="Century Gothic"/>
              </a:defRPr>
            </a:lvl3pPr>
            <a:lvl4pPr indent="-431800" lvl="3" marL="1828800" marR="0" algn="l">
              <a:lnSpc>
                <a:spcPct val="90000"/>
              </a:lnSpc>
              <a:spcBef>
                <a:spcPts val="1100"/>
              </a:spcBef>
              <a:spcAft>
                <a:spcPts val="0"/>
              </a:spcAft>
              <a:buClr>
                <a:schemeClr val="accent1"/>
              </a:buClr>
              <a:buSzPts val="3200"/>
              <a:buFont typeface="Arial"/>
              <a:buChar char="•"/>
              <a:defRPr b="0" i="0" sz="3200" u="none" cap="none" strike="noStrike">
                <a:solidFill>
                  <a:schemeClr val="dk1"/>
                </a:solidFill>
                <a:latin typeface="Century Gothic"/>
                <a:ea typeface="Century Gothic"/>
                <a:cs typeface="Century Gothic"/>
                <a:sym typeface="Century Gothic"/>
              </a:defRPr>
            </a:lvl4pPr>
            <a:lvl5pPr indent="-431800" lvl="4" marL="2286000" marR="0" algn="l">
              <a:lnSpc>
                <a:spcPct val="90000"/>
              </a:lnSpc>
              <a:spcBef>
                <a:spcPts val="1100"/>
              </a:spcBef>
              <a:spcAft>
                <a:spcPts val="0"/>
              </a:spcAft>
              <a:buClr>
                <a:schemeClr val="accent1"/>
              </a:buClr>
              <a:buSzPts val="3200"/>
              <a:buFont typeface="Arial"/>
              <a:buChar char="•"/>
              <a:defRPr b="0" i="0" sz="3200" u="none" cap="none" strike="noStrike">
                <a:solidFill>
                  <a:schemeClr val="dk1"/>
                </a:solidFill>
                <a:latin typeface="Century Gothic"/>
                <a:ea typeface="Century Gothic"/>
                <a:cs typeface="Century Gothic"/>
                <a:sym typeface="Century Gothic"/>
              </a:defRPr>
            </a:lvl5pPr>
            <a:lvl6pPr indent="-463550" lvl="5" marL="2743200" marR="0" algn="l">
              <a:lnSpc>
                <a:spcPct val="90000"/>
              </a:lnSpc>
              <a:spcBef>
                <a:spcPts val="1100"/>
              </a:spcBef>
              <a:spcAft>
                <a:spcPts val="0"/>
              </a:spcAft>
              <a:buClr>
                <a:schemeClr val="dk1"/>
              </a:buClr>
              <a:buSzPts val="3700"/>
              <a:buFont typeface="Arial"/>
              <a:buChar char="•"/>
              <a:defRPr b="0" i="0" sz="3700" u="none" cap="none" strike="noStrike">
                <a:solidFill>
                  <a:schemeClr val="dk1"/>
                </a:solidFill>
                <a:latin typeface="Century Gothic"/>
                <a:ea typeface="Century Gothic"/>
                <a:cs typeface="Century Gothic"/>
                <a:sym typeface="Century Gothic"/>
              </a:defRPr>
            </a:lvl6pPr>
            <a:lvl7pPr indent="-463550" lvl="6" marL="3200400" marR="0" algn="l">
              <a:lnSpc>
                <a:spcPct val="90000"/>
              </a:lnSpc>
              <a:spcBef>
                <a:spcPts val="1100"/>
              </a:spcBef>
              <a:spcAft>
                <a:spcPts val="0"/>
              </a:spcAft>
              <a:buClr>
                <a:schemeClr val="dk1"/>
              </a:buClr>
              <a:buSzPts val="3700"/>
              <a:buFont typeface="Arial"/>
              <a:buChar char="•"/>
              <a:defRPr b="0" i="0" sz="3700" u="none" cap="none" strike="noStrike">
                <a:solidFill>
                  <a:schemeClr val="dk1"/>
                </a:solidFill>
                <a:latin typeface="Century Gothic"/>
                <a:ea typeface="Century Gothic"/>
                <a:cs typeface="Century Gothic"/>
                <a:sym typeface="Century Gothic"/>
              </a:defRPr>
            </a:lvl7pPr>
            <a:lvl8pPr indent="-463550" lvl="7" marL="3657600" marR="0" algn="l">
              <a:lnSpc>
                <a:spcPct val="90000"/>
              </a:lnSpc>
              <a:spcBef>
                <a:spcPts val="1100"/>
              </a:spcBef>
              <a:spcAft>
                <a:spcPts val="0"/>
              </a:spcAft>
              <a:buClr>
                <a:schemeClr val="dk1"/>
              </a:buClr>
              <a:buSzPts val="3700"/>
              <a:buFont typeface="Arial"/>
              <a:buChar char="•"/>
              <a:defRPr b="0" i="0" sz="3700" u="none" cap="none" strike="noStrike">
                <a:solidFill>
                  <a:schemeClr val="dk1"/>
                </a:solidFill>
                <a:latin typeface="Century Gothic"/>
                <a:ea typeface="Century Gothic"/>
                <a:cs typeface="Century Gothic"/>
                <a:sym typeface="Century Gothic"/>
              </a:defRPr>
            </a:lvl8pPr>
            <a:lvl9pPr indent="-463550" lvl="8" marL="4114800" marR="0" algn="l">
              <a:lnSpc>
                <a:spcPct val="90000"/>
              </a:lnSpc>
              <a:spcBef>
                <a:spcPts val="1100"/>
              </a:spcBef>
              <a:spcAft>
                <a:spcPts val="0"/>
              </a:spcAft>
              <a:buClr>
                <a:schemeClr val="dk1"/>
              </a:buClr>
              <a:buSzPts val="3700"/>
              <a:buFont typeface="Arial"/>
              <a:buChar char="•"/>
              <a:defRPr b="0" i="0" sz="37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g100">
  <p:cSld name="BULLET BIG_1_2_1_1_1">
    <p:spTree>
      <p:nvGrpSpPr>
        <p:cNvPr id="39" name="Shape 39"/>
        <p:cNvGrpSpPr/>
        <p:nvPr/>
      </p:nvGrpSpPr>
      <p:grpSpPr>
        <a:xfrm>
          <a:off x="0" y="0"/>
          <a:ext cx="0" cy="0"/>
          <a:chOff x="0" y="0"/>
          <a:chExt cx="0" cy="0"/>
        </a:xfrm>
      </p:grpSpPr>
      <p:sp>
        <p:nvSpPr>
          <p:cNvPr id="40" name="Google Shape;40;p38"/>
          <p:cNvSpPr txBox="1"/>
          <p:nvPr>
            <p:ph idx="12" type="sldNum"/>
          </p:nvPr>
        </p:nvSpPr>
        <p:spPr>
          <a:xfrm>
            <a:off x="21981717" y="13039200"/>
            <a:ext cx="1549500" cy="471900"/>
          </a:xfrm>
          <a:prstGeom prst="rect">
            <a:avLst/>
          </a:prstGeom>
          <a:noFill/>
          <a:ln>
            <a:noFill/>
          </a:ln>
        </p:spPr>
        <p:txBody>
          <a:bodyPr anchorCtr="0" anchor="t" bIns="50800" lIns="50800" spcFirstLastPara="1" rIns="50800" wrap="square" tIns="50800">
            <a:spAutoFit/>
          </a:bodyPr>
          <a:lstStyle>
            <a:lvl1pPr indent="0" lvl="0"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1pPr>
            <a:lvl2pPr indent="0" lvl="1"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2pPr>
            <a:lvl3pPr indent="0" lvl="2"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3pPr>
            <a:lvl4pPr indent="0" lvl="3"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4pPr>
            <a:lvl5pPr indent="0" lvl="4"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5pPr>
            <a:lvl6pPr indent="0" lvl="5"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6pPr>
            <a:lvl7pPr indent="0" lvl="6"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7pPr>
            <a:lvl8pPr indent="0" lvl="7"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8pPr>
            <a:lvl9pPr indent="0" lvl="8"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9pPr>
          </a:lstStyle>
          <a:p>
            <a:pPr indent="0" lvl="0" marL="0" rtl="0" algn="r">
              <a:spcBef>
                <a:spcPts val="0"/>
              </a:spcBef>
              <a:spcAft>
                <a:spcPts val="0"/>
              </a:spcAft>
              <a:buNone/>
            </a:pPr>
            <a:fld id="{00000000-1234-1234-1234-123412341234}" type="slidenum">
              <a:rPr lang="it"/>
              <a:t>‹#›</a:t>
            </a:fld>
            <a:endParaRPr/>
          </a:p>
        </p:txBody>
      </p:sp>
      <p:sp>
        <p:nvSpPr>
          <p:cNvPr id="41" name="Google Shape;41;p38"/>
          <p:cNvSpPr/>
          <p:nvPr>
            <p:ph idx="2" type="pic"/>
          </p:nvPr>
        </p:nvSpPr>
        <p:spPr>
          <a:xfrm>
            <a:off x="-125" y="0"/>
            <a:ext cx="24384000" cy="12801600"/>
          </a:xfrm>
          <a:prstGeom prst="rect">
            <a:avLst/>
          </a:prstGeom>
          <a:noFill/>
          <a:ln>
            <a:noFill/>
          </a:ln>
        </p:spPr>
      </p:sp>
    </p:spTree>
  </p:cSld>
  <p:clrMapOvr>
    <a:masterClrMapping/>
  </p:clrMapOvr>
  <p:extLst>
    <p:ext uri="{DCECCB84-F9BA-43D5-87BE-67443E8EF086}">
      <p15:sldGuideLst>
        <p15:guide id="1" pos="717">
          <p15:clr>
            <a:srgbClr val="FA7B17"/>
          </p15:clr>
        </p15:guide>
        <p15:guide id="2" orient="horz" pos="576">
          <p15:clr>
            <a:srgbClr val="FA7B17"/>
          </p15:clr>
        </p15:guide>
        <p15:guide id="3" orient="horz" pos="1728">
          <p15:clr>
            <a:srgbClr val="FA7B17"/>
          </p15:clr>
        </p15:guide>
        <p15:guide id="4" pos="14643">
          <p15:clr>
            <a:srgbClr val="FA7B17"/>
          </p15:clr>
        </p15:guide>
        <p15:guide id="5" orient="horz" pos="8064">
          <p15:clr>
            <a:srgbClr val="FA7B17"/>
          </p15:clr>
        </p15:guide>
        <p15:guide id="6" pos="7680">
          <p15:clr>
            <a:srgbClr val="FA7B17"/>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10" Type="http://schemas.openxmlformats.org/officeDocument/2006/relationships/theme" Target="../theme/theme1.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 name="Shape 5"/>
        <p:cNvGrpSpPr/>
        <p:nvPr/>
      </p:nvGrpSpPr>
      <p:grpSpPr>
        <a:xfrm>
          <a:off x="0" y="0"/>
          <a:ext cx="0" cy="0"/>
          <a:chOff x="0" y="0"/>
          <a:chExt cx="0" cy="0"/>
        </a:xfrm>
      </p:grpSpPr>
      <p:sp>
        <p:nvSpPr>
          <p:cNvPr id="6" name="Google Shape;6;p32"/>
          <p:cNvSpPr/>
          <p:nvPr/>
        </p:nvSpPr>
        <p:spPr>
          <a:xfrm>
            <a:off x="-62425" y="12801600"/>
            <a:ext cx="24514200" cy="947100"/>
          </a:xfrm>
          <a:prstGeom prst="rect">
            <a:avLst/>
          </a:prstGeom>
          <a:blipFill rotWithShape="1">
            <a:blip r:embed="rId1">
              <a:alphaModFix/>
            </a:blip>
            <a:stretch>
              <a:fillRect b="0" l="0" r="0" t="0"/>
            </a:stretch>
          </a:blip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600"/>
              <a:buFont typeface="Helvetica Neue Light"/>
              <a:buNone/>
            </a:pPr>
            <a:r>
              <a:t/>
            </a:r>
            <a:endParaRPr b="0" i="0" sz="3600" u="none" cap="none" strike="noStrike">
              <a:solidFill>
                <a:srgbClr val="FFFFFF"/>
              </a:solidFill>
              <a:latin typeface="Helvetica Neue Light"/>
              <a:ea typeface="Helvetica Neue Light"/>
              <a:cs typeface="Helvetica Neue Light"/>
              <a:sym typeface="Helvetica Neue Light"/>
            </a:endParaRPr>
          </a:p>
        </p:txBody>
      </p:sp>
      <p:pic>
        <p:nvPicPr>
          <p:cNvPr descr="Immagine" id="7" name="Google Shape;7;p32"/>
          <p:cNvPicPr preferRelativeResize="0"/>
          <p:nvPr/>
        </p:nvPicPr>
        <p:blipFill rotWithShape="1">
          <a:blip r:embed="rId2">
            <a:alphaModFix/>
          </a:blip>
          <a:srcRect b="0" l="0" r="0" t="0"/>
          <a:stretch/>
        </p:blipFill>
        <p:spPr>
          <a:xfrm>
            <a:off x="1133772" y="13176882"/>
            <a:ext cx="1361349" cy="196537"/>
          </a:xfrm>
          <a:prstGeom prst="rect">
            <a:avLst/>
          </a:prstGeom>
          <a:noFill/>
          <a:ln>
            <a:noFill/>
          </a:ln>
        </p:spPr>
      </p:pic>
      <p:sp>
        <p:nvSpPr>
          <p:cNvPr id="8" name="Google Shape;8;p32"/>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lvl1pPr indent="0" lvl="0"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1pPr>
            <a:lvl2pPr indent="0" lvl="1"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2pPr>
            <a:lvl3pPr indent="0" lvl="2"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3pPr>
            <a:lvl4pPr indent="0" lvl="3"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4pPr>
            <a:lvl5pPr indent="0" lvl="4"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5pPr>
            <a:lvl6pPr indent="0" lvl="5"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6pPr>
            <a:lvl7pPr indent="0" lvl="6"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7pPr>
            <a:lvl8pPr indent="0" lvl="7"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8pPr>
            <a:lvl9pPr indent="0" lvl="8"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9pPr>
          </a:lstStyle>
          <a:p>
            <a:pPr indent="0" lvl="0" marL="0" rtl="0" algn="r">
              <a:spcBef>
                <a:spcPts val="0"/>
              </a:spcBef>
              <a:spcAft>
                <a:spcPts val="0"/>
              </a:spcAft>
              <a:buNone/>
            </a:pPr>
            <a:fld id="{00000000-1234-1234-1234-123412341234}" type="slidenum">
              <a:rPr lang="it"/>
              <a:t>‹#›</a:t>
            </a:fld>
            <a:endParaRPr sz="1400">
              <a:solidFill>
                <a:srgbClr val="000000"/>
              </a:solidFill>
            </a:endParaRPr>
          </a:p>
        </p:txBody>
      </p:sp>
      <p:sp>
        <p:nvSpPr>
          <p:cNvPr id="9" name="Google Shape;9;p32"/>
          <p:cNvSpPr txBox="1"/>
          <p:nvPr>
            <p:ph type="title"/>
          </p:nvPr>
        </p:nvSpPr>
        <p:spPr>
          <a:xfrm>
            <a:off x="1143475" y="914400"/>
            <a:ext cx="22101900" cy="1283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5A6EFF"/>
              </a:buClr>
              <a:buSzPts val="6000"/>
              <a:buFont typeface="Work Sans"/>
              <a:buNone/>
              <a:defRPr b="1" i="0" sz="6000" u="none" cap="none" strike="noStrike">
                <a:solidFill>
                  <a:srgbClr val="5A6EFF"/>
                </a:solidFill>
                <a:latin typeface="Work Sans"/>
                <a:ea typeface="Work Sans"/>
                <a:cs typeface="Work Sans"/>
                <a:sym typeface="Work Sans"/>
              </a:defRPr>
            </a:lvl1pPr>
            <a:lvl2pPr lvl="1" marR="0" rtl="0" algn="l">
              <a:lnSpc>
                <a:spcPct val="100000"/>
              </a:lnSpc>
              <a:spcBef>
                <a:spcPts val="0"/>
              </a:spcBef>
              <a:spcAft>
                <a:spcPts val="0"/>
              </a:spcAft>
              <a:buClr>
                <a:srgbClr val="5A6EFF"/>
              </a:buClr>
              <a:buSzPts val="1400"/>
              <a:buFont typeface="Work Sans"/>
              <a:buNone/>
              <a:defRPr b="1" i="0" sz="1400" u="none" cap="none" strike="noStrike">
                <a:solidFill>
                  <a:srgbClr val="5A6EFF"/>
                </a:solidFill>
                <a:latin typeface="Work Sans"/>
                <a:ea typeface="Work Sans"/>
                <a:cs typeface="Work Sans"/>
                <a:sym typeface="Work Sans"/>
              </a:defRPr>
            </a:lvl2pPr>
            <a:lvl3pPr lvl="2" marR="0" rtl="0" algn="l">
              <a:lnSpc>
                <a:spcPct val="100000"/>
              </a:lnSpc>
              <a:spcBef>
                <a:spcPts val="0"/>
              </a:spcBef>
              <a:spcAft>
                <a:spcPts val="0"/>
              </a:spcAft>
              <a:buClr>
                <a:srgbClr val="5A6EFF"/>
              </a:buClr>
              <a:buSzPts val="1400"/>
              <a:buFont typeface="Work Sans"/>
              <a:buNone/>
              <a:defRPr b="1" i="0" sz="1400" u="none" cap="none" strike="noStrike">
                <a:solidFill>
                  <a:srgbClr val="5A6EFF"/>
                </a:solidFill>
                <a:latin typeface="Work Sans"/>
                <a:ea typeface="Work Sans"/>
                <a:cs typeface="Work Sans"/>
                <a:sym typeface="Work Sans"/>
              </a:defRPr>
            </a:lvl3pPr>
            <a:lvl4pPr lvl="3" marR="0" rtl="0" algn="l">
              <a:lnSpc>
                <a:spcPct val="100000"/>
              </a:lnSpc>
              <a:spcBef>
                <a:spcPts val="0"/>
              </a:spcBef>
              <a:spcAft>
                <a:spcPts val="0"/>
              </a:spcAft>
              <a:buClr>
                <a:srgbClr val="5A6EFF"/>
              </a:buClr>
              <a:buSzPts val="1400"/>
              <a:buFont typeface="Work Sans"/>
              <a:buNone/>
              <a:defRPr b="1" i="0" sz="1400" u="none" cap="none" strike="noStrike">
                <a:solidFill>
                  <a:srgbClr val="5A6EFF"/>
                </a:solidFill>
                <a:latin typeface="Work Sans"/>
                <a:ea typeface="Work Sans"/>
                <a:cs typeface="Work Sans"/>
                <a:sym typeface="Work Sans"/>
              </a:defRPr>
            </a:lvl4pPr>
            <a:lvl5pPr lvl="4" marR="0" rtl="0" algn="l">
              <a:lnSpc>
                <a:spcPct val="100000"/>
              </a:lnSpc>
              <a:spcBef>
                <a:spcPts val="0"/>
              </a:spcBef>
              <a:spcAft>
                <a:spcPts val="0"/>
              </a:spcAft>
              <a:buClr>
                <a:srgbClr val="5A6EFF"/>
              </a:buClr>
              <a:buSzPts val="1400"/>
              <a:buFont typeface="Work Sans"/>
              <a:buNone/>
              <a:defRPr b="1" i="0" sz="1400" u="none" cap="none" strike="noStrike">
                <a:solidFill>
                  <a:srgbClr val="5A6EFF"/>
                </a:solidFill>
                <a:latin typeface="Work Sans"/>
                <a:ea typeface="Work Sans"/>
                <a:cs typeface="Work Sans"/>
                <a:sym typeface="Work Sans"/>
              </a:defRPr>
            </a:lvl5pPr>
            <a:lvl6pPr lvl="5" marR="0" rtl="0" algn="l">
              <a:lnSpc>
                <a:spcPct val="100000"/>
              </a:lnSpc>
              <a:spcBef>
                <a:spcPts val="0"/>
              </a:spcBef>
              <a:spcAft>
                <a:spcPts val="0"/>
              </a:spcAft>
              <a:buClr>
                <a:srgbClr val="5A6EFF"/>
              </a:buClr>
              <a:buSzPts val="1400"/>
              <a:buFont typeface="Work Sans"/>
              <a:buNone/>
              <a:defRPr b="1" i="0" sz="1400" u="none" cap="none" strike="noStrike">
                <a:solidFill>
                  <a:srgbClr val="5A6EFF"/>
                </a:solidFill>
                <a:latin typeface="Work Sans"/>
                <a:ea typeface="Work Sans"/>
                <a:cs typeface="Work Sans"/>
                <a:sym typeface="Work Sans"/>
              </a:defRPr>
            </a:lvl6pPr>
            <a:lvl7pPr lvl="6" marR="0" rtl="0" algn="l">
              <a:lnSpc>
                <a:spcPct val="100000"/>
              </a:lnSpc>
              <a:spcBef>
                <a:spcPts val="0"/>
              </a:spcBef>
              <a:spcAft>
                <a:spcPts val="0"/>
              </a:spcAft>
              <a:buClr>
                <a:srgbClr val="5A6EFF"/>
              </a:buClr>
              <a:buSzPts val="1400"/>
              <a:buFont typeface="Work Sans"/>
              <a:buNone/>
              <a:defRPr b="1" i="0" sz="1400" u="none" cap="none" strike="noStrike">
                <a:solidFill>
                  <a:srgbClr val="5A6EFF"/>
                </a:solidFill>
                <a:latin typeface="Work Sans"/>
                <a:ea typeface="Work Sans"/>
                <a:cs typeface="Work Sans"/>
                <a:sym typeface="Work Sans"/>
              </a:defRPr>
            </a:lvl7pPr>
            <a:lvl8pPr lvl="7" marR="0" rtl="0" algn="l">
              <a:lnSpc>
                <a:spcPct val="100000"/>
              </a:lnSpc>
              <a:spcBef>
                <a:spcPts val="0"/>
              </a:spcBef>
              <a:spcAft>
                <a:spcPts val="0"/>
              </a:spcAft>
              <a:buClr>
                <a:srgbClr val="5A6EFF"/>
              </a:buClr>
              <a:buSzPts val="1400"/>
              <a:buFont typeface="Work Sans"/>
              <a:buNone/>
              <a:defRPr b="1" i="0" sz="1400" u="none" cap="none" strike="noStrike">
                <a:solidFill>
                  <a:srgbClr val="5A6EFF"/>
                </a:solidFill>
                <a:latin typeface="Work Sans"/>
                <a:ea typeface="Work Sans"/>
                <a:cs typeface="Work Sans"/>
                <a:sym typeface="Work Sans"/>
              </a:defRPr>
            </a:lvl8pPr>
            <a:lvl9pPr lvl="8" marR="0" rtl="0" algn="l">
              <a:lnSpc>
                <a:spcPct val="100000"/>
              </a:lnSpc>
              <a:spcBef>
                <a:spcPts val="0"/>
              </a:spcBef>
              <a:spcAft>
                <a:spcPts val="0"/>
              </a:spcAft>
              <a:buClr>
                <a:srgbClr val="5A6EFF"/>
              </a:buClr>
              <a:buSzPts val="1400"/>
              <a:buFont typeface="Work Sans"/>
              <a:buNone/>
              <a:defRPr b="1" i="0" sz="1400" u="none" cap="none" strike="noStrike">
                <a:solidFill>
                  <a:srgbClr val="5A6EFF"/>
                </a:solidFill>
                <a:latin typeface="Work Sans"/>
                <a:ea typeface="Work Sans"/>
                <a:cs typeface="Work Sans"/>
                <a:sym typeface="Work Sans"/>
              </a:defRPr>
            </a:lvl9pPr>
          </a:lstStyle>
          <a:p/>
        </p:txBody>
      </p:sp>
      <p:sp>
        <p:nvSpPr>
          <p:cNvPr id="10" name="Google Shape;10;p32"/>
          <p:cNvSpPr txBox="1"/>
          <p:nvPr>
            <p:ph idx="1" type="body"/>
          </p:nvPr>
        </p:nvSpPr>
        <p:spPr>
          <a:xfrm>
            <a:off x="1141050" y="2743200"/>
            <a:ext cx="22101900" cy="100584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1pPr>
            <a:lvl2pPr indent="-419100" lvl="1" marL="9144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2pPr>
            <a:lvl3pPr indent="-419100" lvl="2" marL="13716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3pPr>
            <a:lvl4pPr indent="-419100" lvl="3" marL="18288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4pPr>
            <a:lvl5pPr indent="-419100" lvl="4" marL="22860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5pPr>
            <a:lvl6pPr indent="-419100" lvl="5" marL="27432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6pPr>
            <a:lvl7pPr indent="-419100" lvl="6" marL="32004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7pPr>
            <a:lvl8pPr indent="-419100" lvl="7" marL="36576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8pPr>
            <a:lvl9pPr indent="-419100" lvl="8" marL="41148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20">
          <p15:clr>
            <a:srgbClr val="EA4335"/>
          </p15:clr>
        </p15:guide>
        <p15:guide id="2" orient="horz" pos="576">
          <p15:clr>
            <a:srgbClr val="EA4335"/>
          </p15:clr>
        </p15:guide>
        <p15:guide id="3" pos="14643">
          <p15:clr>
            <a:srgbClr val="EA4335"/>
          </p15:clr>
        </p15:guide>
        <p15:guide id="4" orient="horz" pos="1728">
          <p15:clr>
            <a:srgbClr val="EA4335"/>
          </p15:clr>
        </p15:guide>
        <p15:guide id="5" orient="horz" pos="8064">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s://www.inps.it/" TargetMode="External"/><Relationship Id="rId4" Type="http://schemas.openxmlformats.org/officeDocument/2006/relationships/hyperlink" Target="https://www.inps.it/prestazioni-servizi/indennita-straordinaria-di-continuita-reddituale-e-operativa-iscro"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s://fiscozen.it/guide/regime-forfettario/"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1" Type="http://schemas.openxmlformats.org/officeDocument/2006/relationships/slide" Target="/ppt/slides/slide16.xml"/><Relationship Id="rId10" Type="http://schemas.openxmlformats.org/officeDocument/2006/relationships/slide" Target="/ppt/slides/slide15.xml"/><Relationship Id="rId13" Type="http://schemas.openxmlformats.org/officeDocument/2006/relationships/slide" Target="/ppt/slides/slide18.xml"/><Relationship Id="rId12" Type="http://schemas.openxmlformats.org/officeDocument/2006/relationships/slide" Target="/ppt/slides/slide17.xml"/><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7.xml"/><Relationship Id="rId4" Type="http://schemas.openxmlformats.org/officeDocument/2006/relationships/slide" Target="/ppt/slides/slide7.xml"/><Relationship Id="rId9" Type="http://schemas.openxmlformats.org/officeDocument/2006/relationships/slide" Target="/ppt/slides/slide14.xml"/><Relationship Id="rId15" Type="http://schemas.openxmlformats.org/officeDocument/2006/relationships/slide" Target="/ppt/slides/slide22.xml"/><Relationship Id="rId14" Type="http://schemas.openxmlformats.org/officeDocument/2006/relationships/slide" Target="/ppt/slides/slide20.xml"/><Relationship Id="rId17" Type="http://schemas.openxmlformats.org/officeDocument/2006/relationships/slide" Target="/ppt/slides/slide24.xml"/><Relationship Id="rId16" Type="http://schemas.openxmlformats.org/officeDocument/2006/relationships/slide" Target="/ppt/slides/slide23.xml"/><Relationship Id="rId5" Type="http://schemas.openxmlformats.org/officeDocument/2006/relationships/slide" Target="/ppt/slides/slide8.xml"/><Relationship Id="rId19" Type="http://schemas.openxmlformats.org/officeDocument/2006/relationships/slide" Target="/ppt/slides/slide26.xml"/><Relationship Id="rId6" Type="http://schemas.openxmlformats.org/officeDocument/2006/relationships/slide" Target="/ppt/slides/slide9.xml"/><Relationship Id="rId18" Type="http://schemas.openxmlformats.org/officeDocument/2006/relationships/slide" Target="/ppt/slides/slide25.xml"/><Relationship Id="rId7" Type="http://schemas.openxmlformats.org/officeDocument/2006/relationships/slide" Target="/ppt/slides/slide10.xml"/><Relationship Id="rId8" Type="http://schemas.openxmlformats.org/officeDocument/2006/relationships/slide" Target="/ppt/slides/slide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20" Type="http://schemas.openxmlformats.org/officeDocument/2006/relationships/slide" Target="/ppt/slides/slide53.xml"/><Relationship Id="rId11" Type="http://schemas.openxmlformats.org/officeDocument/2006/relationships/slide" Target="/ppt/slides/slide44.xml"/><Relationship Id="rId10" Type="http://schemas.openxmlformats.org/officeDocument/2006/relationships/slide" Target="/ppt/slides/slide43.xml"/><Relationship Id="rId21" Type="http://schemas.openxmlformats.org/officeDocument/2006/relationships/slide" Target="/ppt/slides/slide54.xml"/><Relationship Id="rId13" Type="http://schemas.openxmlformats.org/officeDocument/2006/relationships/slide" Target="/ppt/slides/slide46.xml"/><Relationship Id="rId12" Type="http://schemas.openxmlformats.org/officeDocument/2006/relationships/slide" Target="/ppt/slides/slide45.xml"/><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slide" Target="/ppt/slides/slide28.xml"/><Relationship Id="rId4" Type="http://schemas.openxmlformats.org/officeDocument/2006/relationships/slide" Target="/ppt/slides/slide31.xml"/><Relationship Id="rId9" Type="http://schemas.openxmlformats.org/officeDocument/2006/relationships/slide" Target="/ppt/slides/slide41.xml"/><Relationship Id="rId15" Type="http://schemas.openxmlformats.org/officeDocument/2006/relationships/slide" Target="/ppt/slides/slide48.xml"/><Relationship Id="rId14" Type="http://schemas.openxmlformats.org/officeDocument/2006/relationships/slide" Target="/ppt/slides/slide47.xml"/><Relationship Id="rId17" Type="http://schemas.openxmlformats.org/officeDocument/2006/relationships/slide" Target="/ppt/slides/slide51.xml"/><Relationship Id="rId16" Type="http://schemas.openxmlformats.org/officeDocument/2006/relationships/slide" Target="/ppt/slides/slide50.xml"/><Relationship Id="rId5" Type="http://schemas.openxmlformats.org/officeDocument/2006/relationships/slide" Target="/ppt/slides/slide34.xml"/><Relationship Id="rId19" Type="http://schemas.openxmlformats.org/officeDocument/2006/relationships/hyperlink" Target="https://www.enpam.it/comefareper/dichiarare-il-reddito-da-libera-professione/aliquote-contributive/" TargetMode="External"/><Relationship Id="rId6" Type="http://schemas.openxmlformats.org/officeDocument/2006/relationships/slide" Target="/ppt/slides/slide35.xml"/><Relationship Id="rId18" Type="http://schemas.openxmlformats.org/officeDocument/2006/relationships/slide" Target="/ppt/slides/slide52.xml"/><Relationship Id="rId7" Type="http://schemas.openxmlformats.org/officeDocument/2006/relationships/slide" Target="/ppt/slides/slide37.xml"/><Relationship Id="rId8" Type="http://schemas.openxmlformats.org/officeDocument/2006/relationships/slide" Target="/ppt/slides/slide4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hyperlink" Target="https://app.fiscozen.it/backoffice/adempimenti/contributi/57288"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16.png"/><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14.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1" Type="http://schemas.openxmlformats.org/officeDocument/2006/relationships/slide" Target="/ppt/slides/slide65.xml"/><Relationship Id="rId10" Type="http://schemas.openxmlformats.org/officeDocument/2006/relationships/slide" Target="/ppt/slides/slide64.xml"/><Relationship Id="rId13" Type="http://schemas.openxmlformats.org/officeDocument/2006/relationships/slide" Target="/ppt/slides/slide68.xml"/><Relationship Id="rId12" Type="http://schemas.openxmlformats.org/officeDocument/2006/relationships/slide" Target="/ppt/slides/slide67.xml"/><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slide" Target="/ppt/slides/slide56.xml"/><Relationship Id="rId4" Type="http://schemas.openxmlformats.org/officeDocument/2006/relationships/slide" Target="/ppt/slides/slide57.xml"/><Relationship Id="rId9" Type="http://schemas.openxmlformats.org/officeDocument/2006/relationships/slide" Target="/ppt/slides/slide62.xml"/><Relationship Id="rId15" Type="http://schemas.openxmlformats.org/officeDocument/2006/relationships/slide" Target="/ppt/slides/slide71.xml"/><Relationship Id="rId14" Type="http://schemas.openxmlformats.org/officeDocument/2006/relationships/slide" Target="/ppt/slides/slide69.xml"/><Relationship Id="rId17" Type="http://schemas.openxmlformats.org/officeDocument/2006/relationships/slide" Target="/ppt/slides/slide89.xml"/><Relationship Id="rId16" Type="http://schemas.openxmlformats.org/officeDocument/2006/relationships/slide" Target="/ppt/slides/slide79.xml"/><Relationship Id="rId5" Type="http://schemas.openxmlformats.org/officeDocument/2006/relationships/slide" Target="/ppt/slides/slide58.xml"/><Relationship Id="rId6" Type="http://schemas.openxmlformats.org/officeDocument/2006/relationships/slide" Target="/ppt/slides/slide59.xml"/><Relationship Id="rId18" Type="http://schemas.openxmlformats.org/officeDocument/2006/relationships/slide" Target="/ppt/slides/slide92.xml"/><Relationship Id="rId7" Type="http://schemas.openxmlformats.org/officeDocument/2006/relationships/slide" Target="/ppt/slides/slide60.xml"/><Relationship Id="rId8" Type="http://schemas.openxmlformats.org/officeDocument/2006/relationships/slide" Target="/ppt/slides/slide6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 Id="rId3" Type="http://schemas.openxmlformats.org/officeDocument/2006/relationships/hyperlink" Target="https://www.enpap.it/doc/Istruz_Mod2023_Ord.pdf" TargetMode="External"/><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 Id="rId3" Type="http://schemas.openxmlformats.org/officeDocument/2006/relationships/image" Target="../media/image20.png"/><Relationship Id="rId4" Type="http://schemas.openxmlformats.org/officeDocument/2006/relationships/image" Target="../media/image1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 Id="rId3" Type="http://schemas.openxmlformats.org/officeDocument/2006/relationships/hyperlink" Target="https://www.enpapi.it/wp-content/uploads/2024/05/Istruzioni-Modello-UNI_2024.pdf" TargetMode="External"/><Relationship Id="rId4" Type="http://schemas.openxmlformats.org/officeDocument/2006/relationships/hyperlink" Target="https://docs.google.com/presentation/d/1ZAlb62zeNW210JOZX9Vh1Cl8liACOPMgNJSs3Ssp7oY/edit#slide=id.g2f286e50ea9_0_316" TargetMode="External"/><Relationship Id="rId5" Type="http://schemas.openxmlformats.org/officeDocument/2006/relationships/image" Target="../media/image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drive.google.com/file/d/1CIWocb7_ALiNxhqE46pU5Y1Nb3ckN-Ej/view"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 Id="rId3" Type="http://schemas.openxmlformats.org/officeDocument/2006/relationships/hyperlink" Target="https://www.enpam.it/comefareper/pagare-i-contributi/contributi-di-quota-a/" TargetMode="External"/><Relationship Id="rId4" Type="http://schemas.openxmlformats.org/officeDocument/2006/relationships/hyperlink" Target="https://www.enpam.it/comefareper/andare-in-pensione" TargetMode="External"/><Relationship Id="rId5" Type="http://schemas.openxmlformats.org/officeDocument/2006/relationships/image" Target="../media/image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 Id="rId3" Type="http://schemas.openxmlformats.org/officeDocument/2006/relationships/hyperlink" Target="https://www.enpam.it/comefareper/dichiarare-il-reddito-da-libera-professione/aliquote-contributive/" TargetMode="External"/><Relationship Id="rId4" Type="http://schemas.openxmlformats.org/officeDocument/2006/relationships/hyperlink" Target="https://www.enpam.it/moduli/versamento-di-quota-b-con-aliquota-intera-opzione-irrevocabile/"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 Id="rId3" Type="http://schemas.openxmlformats.org/officeDocument/2006/relationships/hyperlink" Target="https://www.enpam.it/comefareper/dichiarare-il-reddito-da-libera-professione/modellod/#riferimenti" TargetMode="External"/><Relationship Id="rId4" Type="http://schemas.openxmlformats.org/officeDocument/2006/relationships/hyperlink" Target="https://www.enpam.it/comefareper/dichiarare-il-reddito-da-libera-professione/modellod/#riferimenti" TargetMode="External"/><Relationship Id="rId5" Type="http://schemas.openxmlformats.org/officeDocument/2006/relationships/hyperlink" Target="https://docs.google.com/presentation/d/1gsTMBB9BXpocijT99rCG5gTLB_Y1sL3N/edit#slide=id.p1"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 Id="rId3" Type="http://schemas.openxmlformats.org/officeDocument/2006/relationships/hyperlink" Target="https://www.inarcassa.it/articoli/contributi-gli-iscritti"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 Id="rId3" Type="http://schemas.openxmlformats.org/officeDocument/2006/relationships/hyperlink" Target="https://www.inarcassa.it/articoli/contributi-ridotti-i-giovani-iscritti"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0.xml"/><Relationship Id="rId3" Type="http://schemas.openxmlformats.org/officeDocument/2006/relationships/hyperlink" Target="https://www.inarcassa.it/popso/"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2.xml"/><Relationship Id="rId3" Type="http://schemas.openxmlformats.org/officeDocument/2006/relationships/hyperlink" Target="https://www.inarcassa.it/articoli/guida-alla-dichiarazione-line-2023"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5.xml"/><Relationship Id="rId3" Type="http://schemas.openxmlformats.org/officeDocument/2006/relationships/hyperlink" Target="https://www.cassaforense.it/contributi-minimi-obbligatori"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 Id="rId3" Type="http://schemas.openxmlformats.org/officeDocument/2006/relationships/hyperlink" Target="https://drive.google.com/file/d/1jzRl2N1FjWakTtRqXD9I2eTexLihGM5-/view?usp=sharing" TargetMode="External"/><Relationship Id="rId4" Type="http://schemas.openxmlformats.org/officeDocument/2006/relationships/image" Target="../media/image19.png"/><Relationship Id="rId5"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2.xml"/><Relationship Id="rId3" Type="http://schemas.openxmlformats.org/officeDocument/2006/relationships/hyperlink" Target="http://www.enasarco.it/" TargetMode="External"/><Relationship Id="rId4" Type="http://schemas.openxmlformats.org/officeDocument/2006/relationships/hyperlink" Target="https://www.fiscozen.it/guide/contributi-inps-commercianti/"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5.xml"/><Relationship Id="rId3" Type="http://schemas.openxmlformats.org/officeDocument/2006/relationships/hyperlink" Target="https://www.enasarco.it/guida/contributo-minimo-annuo-minimale/" TargetMode="External"/><Relationship Id="rId4" Type="http://schemas.openxmlformats.org/officeDocument/2006/relationships/hyperlink" Target="https://www.enasarco.it/guida/contributo-massimo-annuo-massimale/"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6.xml"/><Relationship Id="rId3" Type="http://schemas.openxmlformats.org/officeDocument/2006/relationships/hyperlink" Target="https://www.fiscozen.it/guide/regime-forfettario/"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7.xml"/><Relationship Id="rId3" Type="http://schemas.openxmlformats.org/officeDocument/2006/relationships/hyperlink" Target="https://www.enasarco.it/guida/nuove-misure-art-5-bis/"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8.xml"/><Relationship Id="rId3" Type="http://schemas.openxmlformats.org/officeDocument/2006/relationships/image" Target="../media/image1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fiscozen.it/guide/regime-forfettario-contributi-inps/"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2.xml"/><Relationship Id="rId3" Type="http://schemas.openxmlformats.org/officeDocument/2006/relationships/image" Target="../media/image2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5.xml"/><Relationship Id="rId3" Type="http://schemas.openxmlformats.org/officeDocument/2006/relationships/hyperlink" Target="https://www.eutekne.it/Servizi/RassegnaLeggi/Recensione_Articolo.aspx?IdLegge=20582&amp;IdArticolo=538043&amp;Codice_Materia=&amp;testo=&amp;ReLink=Yes#Comma4" TargetMode="External"/><Relationship Id="rId4" Type="http://schemas.openxmlformats.org/officeDocument/2006/relationships/hyperlink" Target="https://www.eutekne.it/Servizi/RassegnaLeggi/Recensione_Articolo.aspx?IdLegge=20582&amp;IdArticolo=538043&amp;Codice_Materia=&amp;testo=&amp;ReLink=Yes#Comma4" TargetMode="External"/><Relationship Id="rId5" Type="http://schemas.openxmlformats.org/officeDocument/2006/relationships/hyperlink" Target="https://www.eutekne.it/Servizi/RassegnaPrassi/Testo.aspx?IDRec=877468"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6.xml"/><Relationship Id="rId3" Type="http://schemas.openxmlformats.org/officeDocument/2006/relationships/hyperlink" Target="https://servizi2.inps.it/docallegati/Mig/servizi/Lavoratori_spettacolo/Circolare%20numero%2001%20del%2015-01-2004.pdf"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7.xml"/><Relationship Id="rId3" Type="http://schemas.openxmlformats.org/officeDocument/2006/relationships/hyperlink" Target="https://www.eutekne.it/Servizi/RassegnaLeggi/Recensione_Articolo.aspx?IdLegge=12&amp;IdArticolo=36229&amp;Codice_Materia=&amp;testo=&amp;ReLink=Yes" TargetMode="External"/><Relationship Id="rId4" Type="http://schemas.openxmlformats.org/officeDocument/2006/relationships/hyperlink" Target="https://www.eutekne.it/Servizi/RassegnaLeggi/Recensione_Articolo.aspx?IdLegge=12&amp;IdArticolo=36229&amp;Codice_Materia=&amp;testo=&amp;ReLink=Yes"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www.fiscozen.it/blog/codice-ateco-avvocati/" TargetMode="External"/><Relationship Id="rId4" Type="http://schemas.openxmlformats.org/officeDocument/2006/relationships/hyperlink" Target="https://www.fiscozen.it/blog/partita-iva-avvocato/" TargetMode="External"/><Relationship Id="rId5" Type="http://schemas.openxmlformats.org/officeDocument/2006/relationships/hyperlink" Target="https://www.fiscozen.it/blog/partita-iva-estetista/" TargetMode="External"/><Relationship Id="rId6" Type="http://schemas.openxmlformats.org/officeDocument/2006/relationships/hyperlink" Target="https://www.fiscozen.it/blog/aprire-un-impresa-di-pulizie/" TargetMode="External"/><Relationship Id="rId7" Type="http://schemas.openxmlformats.org/officeDocument/2006/relationships/hyperlink" Target="https://www.fiscozen.it/blog/inps-artigiani/" TargetMode="External"/></Relationships>
</file>

<file path=ppt/slides/_rels/slide90.xml.rels><?xml version="1.0" encoding="UTF-8" standalone="yes"?><Relationships xmlns="http://schemas.openxmlformats.org/package/2006/relationships"><Relationship Id="rId10" Type="http://schemas.openxmlformats.org/officeDocument/2006/relationships/hyperlink" Target="https://docs.google.com/presentation/d/1ZAlb62zeNW210JOZX9Vh1Cl8liACOPMgNJSs3Ssp7oY/edit#slide=id.g2f286e50ea9_0_316" TargetMode="External"/><Relationship Id="rId1" Type="http://schemas.openxmlformats.org/officeDocument/2006/relationships/slideLayout" Target="../slideLayouts/slideLayout5.xml"/><Relationship Id="rId2" Type="http://schemas.openxmlformats.org/officeDocument/2006/relationships/notesSlide" Target="../notesSlides/notesSlide90.xml"/><Relationship Id="rId3" Type="http://schemas.openxmlformats.org/officeDocument/2006/relationships/hyperlink" Target="https://ask.fiscozen.it/inps-commercianti-e-artigiani-la-cassa-delle-imprese-individuali/" TargetMode="External"/><Relationship Id="rId4" Type="http://schemas.openxmlformats.org/officeDocument/2006/relationships/hyperlink" Target="https://www.inps.it/it/it/inps-comunica/atti/circolari-messaggi-e-normativa/dettaglio.circolari-e-messaggi.2024.02.circolare-numero-33-del-07-02-2024_14468.html" TargetMode="External"/><Relationship Id="rId9" Type="http://schemas.openxmlformats.org/officeDocument/2006/relationships/hyperlink" Target="https://www.enpapi.it/wp-content/uploads/2024/05/Istruzioni-Modello-UNI_2024.pdf" TargetMode="External"/><Relationship Id="rId5" Type="http://schemas.openxmlformats.org/officeDocument/2006/relationships/hyperlink" Target="https://www.inps.it/it/it/inps-comunica/atti/circolari-messaggi-e-normativa/dettaglio.circolari-e-messaggi.2024.01.circolare-numero-24-del-29-01-2024_14455.html" TargetMode="External"/><Relationship Id="rId6" Type="http://schemas.openxmlformats.org/officeDocument/2006/relationships/hyperlink" Target="https://ask.fiscozen.it/enpap-la-cassa-degli-psicologi/" TargetMode="External"/><Relationship Id="rId7" Type="http://schemas.openxmlformats.org/officeDocument/2006/relationships/hyperlink" Target="https://www.enpap.it/doc/Istruz_Mod2023_Ord.pdf" TargetMode="External"/><Relationship Id="rId8" Type="http://schemas.openxmlformats.org/officeDocument/2006/relationships/hyperlink" Target="https://ask.fiscozen.it/enpapi-la-cassa-degli-infermieri/"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1.xml"/><Relationship Id="rId3" Type="http://schemas.openxmlformats.org/officeDocument/2006/relationships/hyperlink" Target="https://ask.fiscozen.it/enpam-la-cassa-dei-medici/" TargetMode="External"/><Relationship Id="rId4" Type="http://schemas.openxmlformats.org/officeDocument/2006/relationships/hyperlink" Target="https://www.enpam.it/comefareper/dichiarare-il-reddito-da-libera-professione/modellod/#riferimenti" TargetMode="External"/><Relationship Id="rId9" Type="http://schemas.openxmlformats.org/officeDocument/2006/relationships/hyperlink" Target="https://ask.fiscozen.it/ex-enpals/" TargetMode="External"/><Relationship Id="rId5" Type="http://schemas.openxmlformats.org/officeDocument/2006/relationships/hyperlink" Target="https://docs.google.com/presentation/d/1gsTMBB9BXpocijT99rCG5gTLB_Y1sL3N/edit#slide=id.p1" TargetMode="External"/><Relationship Id="rId6" Type="http://schemas.openxmlformats.org/officeDocument/2006/relationships/hyperlink" Target="https://ask.fiscozen.it/cassa-forense-la-cassa-degli-avvocati/" TargetMode="External"/><Relationship Id="rId7" Type="http://schemas.openxmlformats.org/officeDocument/2006/relationships/hyperlink" Target="https://ask.fiscozen.it/inarcassa-la-cassa-degli-ingegneri-e-architetti/" TargetMode="External"/><Relationship Id="rId8" Type="http://schemas.openxmlformats.org/officeDocument/2006/relationships/hyperlink" Target="https://www.inarcassa.it/articoli/guida-alla-dichiarazione-line-2023"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3.xml"/><Relationship Id="rId3" Type="http://schemas.openxmlformats.org/officeDocument/2006/relationships/hyperlink" Target="https://app.fiscozen.it/backoffice/utenti/37351/" TargetMode="External"/><Relationship Id="rId4" Type="http://schemas.openxmlformats.org/officeDocument/2006/relationships/hyperlink" Target="https://app.fiscozen.it/backoffice/utenti/67300/" TargetMode="External"/></Relationships>
</file>

<file path=ppt/slides/_rels/slide94.xml.rels><?xml version="1.0" encoding="UTF-8" standalone="yes"?><Relationships xmlns="http://schemas.openxmlformats.org/package/2006/relationships"><Relationship Id="rId10" Type="http://schemas.openxmlformats.org/officeDocument/2006/relationships/hyperlink" Target="https://app.fiscozen.it/backoffice/utenti/21108/" TargetMode="External"/><Relationship Id="rId1" Type="http://schemas.openxmlformats.org/officeDocument/2006/relationships/slideLayout" Target="../slideLayouts/slideLayout5.xml"/><Relationship Id="rId2" Type="http://schemas.openxmlformats.org/officeDocument/2006/relationships/notesSlide" Target="../notesSlides/notesSlide94.xml"/><Relationship Id="rId3" Type="http://schemas.openxmlformats.org/officeDocument/2006/relationships/hyperlink" Target="https://app.fiscozen.it/backoffice/utenti/37351/" TargetMode="External"/><Relationship Id="rId4" Type="http://schemas.openxmlformats.org/officeDocument/2006/relationships/hyperlink" Target="https://app.fiscozen.it/backoffice/utenti/67300/" TargetMode="External"/><Relationship Id="rId9" Type="http://schemas.openxmlformats.org/officeDocument/2006/relationships/hyperlink" Target="https://app.fiscozen.it/backoffice/utenti/47466/" TargetMode="External"/><Relationship Id="rId5" Type="http://schemas.openxmlformats.org/officeDocument/2006/relationships/hyperlink" Target="https://app.fiscozen.it/backoffice/utenti/21336/" TargetMode="External"/><Relationship Id="rId6" Type="http://schemas.openxmlformats.org/officeDocument/2006/relationships/hyperlink" Target="https://app.fiscozen.it/backoffice/utenti/21336/" TargetMode="External"/><Relationship Id="rId7" Type="http://schemas.openxmlformats.org/officeDocument/2006/relationships/hyperlink" Target="https://app.fiscozen.it/backoffice/utenti/6641/" TargetMode="External"/><Relationship Id="rId8" Type="http://schemas.openxmlformats.org/officeDocument/2006/relationships/hyperlink" Target="https://app.fiscozen.it/backoffice/utenti/40637/"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5" name="Shape 45"/>
        <p:cNvGrpSpPr/>
        <p:nvPr/>
      </p:nvGrpSpPr>
      <p:grpSpPr>
        <a:xfrm>
          <a:off x="0" y="0"/>
          <a:ext cx="0" cy="0"/>
          <a:chOff x="0" y="0"/>
          <a:chExt cx="0" cy="0"/>
        </a:xfrm>
      </p:grpSpPr>
      <p:sp>
        <p:nvSpPr>
          <p:cNvPr id="46" name="Google Shape;46;p1"/>
          <p:cNvSpPr txBox="1"/>
          <p:nvPr/>
        </p:nvSpPr>
        <p:spPr>
          <a:xfrm>
            <a:off x="1214875" y="5711675"/>
            <a:ext cx="22106700" cy="113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0" i="0" lang="it" sz="6000" u="none" cap="none" strike="noStrike">
                <a:solidFill>
                  <a:srgbClr val="00001E"/>
                </a:solidFill>
                <a:latin typeface="Work Sans"/>
                <a:ea typeface="Work Sans"/>
                <a:cs typeface="Work Sans"/>
                <a:sym typeface="Work Sans"/>
              </a:rPr>
              <a:t>Le Casse previdenziali</a:t>
            </a:r>
            <a:endParaRPr b="0" i="0" sz="6000" u="none" cap="none" strike="noStrike">
              <a:solidFill>
                <a:srgbClr val="00001E"/>
              </a:solidFill>
              <a:latin typeface="Work Sans"/>
              <a:ea typeface="Work Sans"/>
              <a:cs typeface="Work Sans"/>
              <a:sym typeface="Work Sans"/>
            </a:endParaRPr>
          </a:p>
        </p:txBody>
      </p:sp>
      <p:sp>
        <p:nvSpPr>
          <p:cNvPr id="47" name="Google Shape;47;p1"/>
          <p:cNvSpPr txBox="1"/>
          <p:nvPr/>
        </p:nvSpPr>
        <p:spPr>
          <a:xfrm>
            <a:off x="1138675" y="1905000"/>
            <a:ext cx="22106700" cy="185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100"/>
              <a:buFont typeface="Arial"/>
              <a:buNone/>
            </a:pPr>
            <a:r>
              <a:rPr b="1" i="0" lang="it" sz="9100" u="none" cap="none" strike="noStrike">
                <a:solidFill>
                  <a:schemeClr val="dk1"/>
                </a:solidFill>
                <a:latin typeface="Work Sans"/>
                <a:ea typeface="Work Sans"/>
                <a:cs typeface="Work Sans"/>
                <a:sym typeface="Work Sans"/>
              </a:rPr>
              <a:t>Formazione Base Prodotto</a:t>
            </a:r>
            <a:endParaRPr b="1" i="0" sz="10000" u="none" cap="none" strike="noStrike">
              <a:solidFill>
                <a:srgbClr val="00001E"/>
              </a:solidFill>
              <a:latin typeface="Work Sans"/>
              <a:ea typeface="Work Sans"/>
              <a:cs typeface="Work Sans"/>
              <a:sym typeface="Work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ph idx="12" type="sldNum"/>
          </p:nvPr>
        </p:nvSpPr>
        <p:spPr>
          <a:xfrm>
            <a:off x="23040719" y="12500226"/>
            <a:ext cx="858000" cy="730200"/>
          </a:xfrm>
          <a:prstGeom prst="rect">
            <a:avLst/>
          </a:prstGeom>
          <a:noFill/>
          <a:ln>
            <a:noFill/>
          </a:ln>
        </p:spPr>
        <p:txBody>
          <a:bodyPr anchorCtr="0" anchor="ctr" bIns="91400" lIns="182850" spcFirstLastPara="1" rIns="182850" wrap="square" tIns="914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it"/>
              <a:t>‹#›</a:t>
            </a:fld>
            <a:endParaRPr/>
          </a:p>
        </p:txBody>
      </p:sp>
      <p:sp>
        <p:nvSpPr>
          <p:cNvPr id="117" name="Google Shape;117;p4"/>
          <p:cNvSpPr txBox="1"/>
          <p:nvPr>
            <p:ph type="title"/>
          </p:nvPr>
        </p:nvSpPr>
        <p:spPr>
          <a:xfrm>
            <a:off x="1143475" y="914400"/>
            <a:ext cx="22101900" cy="1779900"/>
          </a:xfrm>
          <a:prstGeom prst="rect">
            <a:avLst/>
          </a:prstGeom>
          <a:noFill/>
          <a:ln>
            <a:noFill/>
          </a:ln>
        </p:spPr>
        <p:txBody>
          <a:bodyPr anchorCtr="0" anchor="ctr" bIns="91400" lIns="182850" spcFirstLastPara="1" rIns="182850" wrap="square" tIns="91400">
            <a:noAutofit/>
          </a:bodyPr>
          <a:lstStyle/>
          <a:p>
            <a:pPr indent="0" lvl="0" marL="0" rtl="0" algn="l">
              <a:lnSpc>
                <a:spcPct val="100000"/>
              </a:lnSpc>
              <a:spcBef>
                <a:spcPts val="0"/>
              </a:spcBef>
              <a:spcAft>
                <a:spcPts val="0"/>
              </a:spcAft>
              <a:buSzPts val="6400"/>
              <a:buNone/>
            </a:pPr>
            <a:r>
              <a:rPr lang="it" sz="6000">
                <a:solidFill>
                  <a:schemeClr val="accent2"/>
                </a:solidFill>
                <a:latin typeface="Work Sans"/>
                <a:ea typeface="Work Sans"/>
                <a:cs typeface="Work Sans"/>
                <a:sym typeface="Work Sans"/>
              </a:rPr>
              <a:t>Le Casse previdenziali che gestiamo in Fiscozen</a:t>
            </a:r>
            <a:endParaRPr sz="6000">
              <a:latin typeface="Work Sans"/>
              <a:ea typeface="Work Sans"/>
              <a:cs typeface="Work Sans"/>
              <a:sym typeface="Work Sans"/>
            </a:endParaRPr>
          </a:p>
        </p:txBody>
      </p:sp>
      <p:sp>
        <p:nvSpPr>
          <p:cNvPr id="118" name="Google Shape;118;p4"/>
          <p:cNvSpPr txBox="1"/>
          <p:nvPr>
            <p:ph idx="1" type="body"/>
          </p:nvPr>
        </p:nvSpPr>
        <p:spPr>
          <a:xfrm>
            <a:off x="1143475" y="2694450"/>
            <a:ext cx="22101900" cy="9144000"/>
          </a:xfrm>
          <a:prstGeom prst="rect">
            <a:avLst/>
          </a:prstGeom>
          <a:noFill/>
          <a:ln>
            <a:noFill/>
          </a:ln>
        </p:spPr>
        <p:txBody>
          <a:bodyPr anchorCtr="0" anchor="t" bIns="91400" lIns="182850" spcFirstLastPara="1" rIns="182850" wrap="square" tIns="91400">
            <a:noAutofit/>
          </a:bodyPr>
          <a:lstStyle/>
          <a:p>
            <a:pPr indent="0" lvl="0" marL="0" marR="0" rtl="0" algn="l">
              <a:lnSpc>
                <a:spcPct val="90000"/>
              </a:lnSpc>
              <a:spcBef>
                <a:spcPts val="2000"/>
              </a:spcBef>
              <a:spcAft>
                <a:spcPts val="0"/>
              </a:spcAft>
              <a:buClr>
                <a:schemeClr val="dk1"/>
              </a:buClr>
              <a:buSzPts val="4800"/>
              <a:buFont typeface="Arial"/>
              <a:buNone/>
            </a:pPr>
            <a:r>
              <a:t/>
            </a:r>
            <a:endParaRPr sz="3600">
              <a:latin typeface="Work Sans"/>
              <a:ea typeface="Work Sans"/>
              <a:cs typeface="Work Sans"/>
              <a:sym typeface="Work Sans"/>
            </a:endParaRPr>
          </a:p>
          <a:p>
            <a:pPr indent="-457200" lvl="0" marL="914400" marR="0" rtl="0" algn="l">
              <a:lnSpc>
                <a:spcPct val="90000"/>
              </a:lnSpc>
              <a:spcBef>
                <a:spcPts val="2000"/>
              </a:spcBef>
              <a:spcAft>
                <a:spcPts val="0"/>
              </a:spcAft>
              <a:buClr>
                <a:schemeClr val="dk1"/>
              </a:buClr>
              <a:buSzPts val="4800"/>
              <a:buFont typeface="Arial"/>
              <a:buNone/>
            </a:pPr>
            <a:r>
              <a:t/>
            </a:r>
            <a:endParaRPr/>
          </a:p>
          <a:p>
            <a:pPr indent="-457200" lvl="0" marL="914400" marR="0" rtl="0" algn="l">
              <a:lnSpc>
                <a:spcPct val="90000"/>
              </a:lnSpc>
              <a:spcBef>
                <a:spcPts val="2000"/>
              </a:spcBef>
              <a:spcAft>
                <a:spcPts val="0"/>
              </a:spcAft>
              <a:buClr>
                <a:schemeClr val="dk1"/>
              </a:buClr>
              <a:buSzPts val="4800"/>
              <a:buFont typeface="Arial"/>
              <a:buNone/>
            </a:pPr>
            <a:r>
              <a:t/>
            </a:r>
            <a:endParaRPr/>
          </a:p>
        </p:txBody>
      </p:sp>
      <p:graphicFrame>
        <p:nvGraphicFramePr>
          <p:cNvPr id="119" name="Google Shape;119;p4"/>
          <p:cNvGraphicFramePr/>
          <p:nvPr/>
        </p:nvGraphicFramePr>
        <p:xfrm>
          <a:off x="1500986" y="4587536"/>
          <a:ext cx="3000000" cy="3000000"/>
        </p:xfrm>
        <a:graphic>
          <a:graphicData uri="http://schemas.openxmlformats.org/drawingml/2006/table">
            <a:tbl>
              <a:tblPr bandRow="1" firstRow="1">
                <a:noFill/>
                <a:tableStyleId>{A41DB868-FFAE-4447-9650-F63C6E98BC1F}</a:tableStyleId>
              </a:tblPr>
              <a:tblGrid>
                <a:gridCol w="9795025"/>
                <a:gridCol w="9795025"/>
              </a:tblGrid>
              <a:tr h="1215100">
                <a:tc>
                  <a:txBody>
                    <a:bodyPr/>
                    <a:lstStyle/>
                    <a:p>
                      <a:pPr indent="0" lvl="0" marL="0" marR="0" rtl="0" algn="l">
                        <a:lnSpc>
                          <a:spcPct val="100000"/>
                        </a:lnSpc>
                        <a:spcBef>
                          <a:spcPts val="0"/>
                        </a:spcBef>
                        <a:spcAft>
                          <a:spcPts val="0"/>
                        </a:spcAft>
                        <a:buClr>
                          <a:srgbClr val="000000"/>
                        </a:buClr>
                        <a:buSzPts val="2800"/>
                        <a:buFont typeface="Arial"/>
                        <a:buNone/>
                      </a:pPr>
                      <a:r>
                        <a:rPr lang="it" sz="2800" u="none" cap="none" strike="noStrike"/>
                        <a:t>CASSE A GESTIONE INPS</a:t>
                      </a:r>
                      <a:endParaRPr sz="2800" u="none" cap="none" strike="noStrike"/>
                    </a:p>
                  </a:txBody>
                  <a:tcPr marT="91450" marB="91450" marR="182900" marL="182900"/>
                </a:tc>
                <a:tc>
                  <a:txBody>
                    <a:bodyPr/>
                    <a:lstStyle/>
                    <a:p>
                      <a:pPr indent="0" lvl="0" marL="0" marR="0" rtl="0" algn="l">
                        <a:lnSpc>
                          <a:spcPct val="100000"/>
                        </a:lnSpc>
                        <a:spcBef>
                          <a:spcPts val="0"/>
                        </a:spcBef>
                        <a:spcAft>
                          <a:spcPts val="0"/>
                        </a:spcAft>
                        <a:buClr>
                          <a:srgbClr val="000000"/>
                        </a:buClr>
                        <a:buSzPts val="2800"/>
                        <a:buFont typeface="Arial"/>
                        <a:buNone/>
                      </a:pPr>
                      <a:r>
                        <a:rPr lang="it" sz="2800" u="none" cap="none" strike="noStrike"/>
                        <a:t>CASSE PRIVATE</a:t>
                      </a:r>
                      <a:endParaRPr sz="2800" u="none" cap="none" strike="noStrike"/>
                    </a:p>
                  </a:txBody>
                  <a:tcPr marT="91450" marB="91450" marR="182900" marL="182900"/>
                </a:tc>
              </a:tr>
              <a:tr h="1215100">
                <a:tc>
                  <a:txBody>
                    <a:bodyPr/>
                    <a:lstStyle/>
                    <a:p>
                      <a:pPr indent="0" lvl="0" marL="0" marR="0" rtl="0" algn="l">
                        <a:lnSpc>
                          <a:spcPct val="100000"/>
                        </a:lnSpc>
                        <a:spcBef>
                          <a:spcPts val="0"/>
                        </a:spcBef>
                        <a:spcAft>
                          <a:spcPts val="0"/>
                        </a:spcAft>
                        <a:buClr>
                          <a:srgbClr val="000000"/>
                        </a:buClr>
                        <a:buSzPts val="2800"/>
                        <a:buFont typeface="Arial"/>
                        <a:buNone/>
                      </a:pPr>
                      <a:r>
                        <a:rPr lang="it" sz="2800" u="none" cap="none" strike="noStrike"/>
                        <a:t>Gestione Separata</a:t>
                      </a:r>
                      <a:endParaRPr sz="2800" u="none" cap="none" strike="noStrike"/>
                    </a:p>
                  </a:txBody>
                  <a:tcPr marT="91450" marB="91450" marR="182900" marL="182900"/>
                </a:tc>
                <a:tc>
                  <a:txBody>
                    <a:bodyPr/>
                    <a:lstStyle/>
                    <a:p>
                      <a:pPr indent="0" lvl="0" marL="0" marR="0" rtl="0" algn="l">
                        <a:lnSpc>
                          <a:spcPct val="100000"/>
                        </a:lnSpc>
                        <a:spcBef>
                          <a:spcPts val="0"/>
                        </a:spcBef>
                        <a:spcAft>
                          <a:spcPts val="0"/>
                        </a:spcAft>
                        <a:buClr>
                          <a:srgbClr val="000000"/>
                        </a:buClr>
                        <a:buSzPts val="2800"/>
                        <a:buFont typeface="Arial"/>
                        <a:buNone/>
                      </a:pPr>
                      <a:r>
                        <a:rPr lang="it" sz="2800" u="none" cap="none" strike="noStrike"/>
                        <a:t>Inarcassa, Cassa forense</a:t>
                      </a:r>
                      <a:endParaRPr sz="2800" u="none" cap="none" strike="noStrike"/>
                    </a:p>
                  </a:txBody>
                  <a:tcPr marT="91450" marB="91450" marR="182900" marL="182900"/>
                </a:tc>
              </a:tr>
              <a:tr h="1215100">
                <a:tc>
                  <a:txBody>
                    <a:bodyPr/>
                    <a:lstStyle/>
                    <a:p>
                      <a:pPr indent="0" lvl="0" marL="0" marR="0" rtl="0" algn="l">
                        <a:lnSpc>
                          <a:spcPct val="100000"/>
                        </a:lnSpc>
                        <a:spcBef>
                          <a:spcPts val="0"/>
                        </a:spcBef>
                        <a:spcAft>
                          <a:spcPts val="0"/>
                        </a:spcAft>
                        <a:buClr>
                          <a:srgbClr val="000000"/>
                        </a:buClr>
                        <a:buSzPts val="2800"/>
                        <a:buFont typeface="Arial"/>
                        <a:buNone/>
                      </a:pPr>
                      <a:r>
                        <a:rPr lang="it" sz="2800" u="none" cap="none" strike="noStrike"/>
                        <a:t>Cassa Commercianti e Artigiani </a:t>
                      </a:r>
                      <a:endParaRPr sz="2800" u="none" cap="none" strike="noStrike"/>
                    </a:p>
                  </a:txBody>
                  <a:tcPr marT="91450" marB="91450" marR="182900" marL="182900"/>
                </a:tc>
                <a:tc>
                  <a:txBody>
                    <a:bodyPr/>
                    <a:lstStyle/>
                    <a:p>
                      <a:pPr indent="0" lvl="0" marL="0" marR="0" rtl="0" algn="l">
                        <a:lnSpc>
                          <a:spcPct val="100000"/>
                        </a:lnSpc>
                        <a:spcBef>
                          <a:spcPts val="0"/>
                        </a:spcBef>
                        <a:spcAft>
                          <a:spcPts val="0"/>
                        </a:spcAft>
                        <a:buClr>
                          <a:srgbClr val="000000"/>
                        </a:buClr>
                        <a:buSzPts val="2800"/>
                        <a:buFont typeface="Arial"/>
                        <a:buNone/>
                      </a:pPr>
                      <a:r>
                        <a:rPr lang="it" sz="2800" u="none" cap="none" strike="noStrike"/>
                        <a:t>Enpap, Enpapi, Enpam</a:t>
                      </a:r>
                      <a:endParaRPr sz="2800" u="none" cap="none" strike="noStrike"/>
                    </a:p>
                  </a:txBody>
                  <a:tcPr marT="91450" marB="91450" marR="182900" marL="182900"/>
                </a:tc>
              </a:tr>
              <a:tr h="1215100">
                <a:tc>
                  <a:txBody>
                    <a:bodyPr/>
                    <a:lstStyle/>
                    <a:p>
                      <a:pPr indent="0" lvl="0" marL="0" marR="0" rtl="0" algn="l">
                        <a:lnSpc>
                          <a:spcPct val="100000"/>
                        </a:lnSpc>
                        <a:spcBef>
                          <a:spcPts val="0"/>
                        </a:spcBef>
                        <a:spcAft>
                          <a:spcPts val="0"/>
                        </a:spcAft>
                        <a:buClr>
                          <a:srgbClr val="000000"/>
                        </a:buClr>
                        <a:buSzPts val="2800"/>
                        <a:buFont typeface="Arial"/>
                        <a:buNone/>
                      </a:pPr>
                      <a:r>
                        <a:rPr lang="it" sz="2800" u="none" cap="none" strike="noStrike"/>
                        <a:t>Ex Enpals</a:t>
                      </a:r>
                      <a:endParaRPr sz="2800" u="none" cap="none" strike="noStrike"/>
                    </a:p>
                  </a:txBody>
                  <a:tcPr marT="91450" marB="91450" marR="182900" marL="182900"/>
                </a:tc>
                <a:tc>
                  <a:txBody>
                    <a:bodyPr/>
                    <a:lstStyle/>
                    <a:p>
                      <a:pPr indent="0" lvl="0" marL="0" marR="0" rtl="0" algn="l">
                        <a:lnSpc>
                          <a:spcPct val="100000"/>
                        </a:lnSpc>
                        <a:spcBef>
                          <a:spcPts val="0"/>
                        </a:spcBef>
                        <a:spcAft>
                          <a:spcPts val="0"/>
                        </a:spcAft>
                        <a:buClr>
                          <a:srgbClr val="000000"/>
                        </a:buClr>
                        <a:buSzPts val="2800"/>
                        <a:buFont typeface="Arial"/>
                        <a:buNone/>
                      </a:pPr>
                      <a:r>
                        <a:rPr lang="it" sz="2800" u="none" cap="none" strike="noStrike"/>
                        <a:t>Enasarco</a:t>
                      </a:r>
                      <a:endParaRPr sz="2800" u="none" cap="none" strike="noStrike"/>
                    </a:p>
                  </a:txBody>
                  <a:tcPr marT="91450" marB="91450" marR="182900" marL="182900"/>
                </a:tc>
              </a:tr>
              <a:tr h="1386125">
                <a:tc>
                  <a:txBody>
                    <a:bodyPr/>
                    <a:lstStyle/>
                    <a:p>
                      <a:pPr indent="0" lvl="0" marL="0" marR="0" rtl="0" algn="l">
                        <a:lnSpc>
                          <a:spcPct val="100000"/>
                        </a:lnSpc>
                        <a:spcBef>
                          <a:spcPts val="0"/>
                        </a:spcBef>
                        <a:spcAft>
                          <a:spcPts val="0"/>
                        </a:spcAft>
                        <a:buClr>
                          <a:srgbClr val="000000"/>
                        </a:buClr>
                        <a:buSzPts val="2800"/>
                        <a:buFont typeface="Arial"/>
                        <a:buNone/>
                      </a:pPr>
                      <a:r>
                        <a:t/>
                      </a:r>
                      <a:endParaRPr sz="2800" u="none" cap="none" strike="noStrike"/>
                    </a:p>
                  </a:txBody>
                  <a:tcPr marT="91450" marB="91450" marR="182900" marL="182900"/>
                </a:tc>
                <a:tc>
                  <a:txBody>
                    <a:bodyPr/>
                    <a:lstStyle/>
                    <a:p>
                      <a:pPr indent="0" lvl="0" marL="0" marR="0" rtl="0" algn="l">
                        <a:lnSpc>
                          <a:spcPct val="100000"/>
                        </a:lnSpc>
                        <a:spcBef>
                          <a:spcPts val="0"/>
                        </a:spcBef>
                        <a:spcAft>
                          <a:spcPts val="0"/>
                        </a:spcAft>
                        <a:buClr>
                          <a:srgbClr val="000000"/>
                        </a:buClr>
                        <a:buSzPts val="2800"/>
                        <a:buFont typeface="Arial"/>
                        <a:buNone/>
                      </a:pPr>
                      <a:r>
                        <a:rPr lang="it" sz="2800" u="none" cap="none" strike="noStrike"/>
                        <a:t>cassa commercialisti, ecc</a:t>
                      </a:r>
                      <a:endParaRPr sz="2800" u="none" cap="none" strike="noStrike"/>
                    </a:p>
                  </a:txBody>
                  <a:tcPr marT="91450" marB="91450" marR="182900" marL="182900"/>
                </a:tc>
              </a:tr>
            </a:tbl>
          </a:graphicData>
        </a:graphic>
      </p:graphicFrame>
      <p:sp>
        <p:nvSpPr>
          <p:cNvPr id="120" name="Google Shape;120;p4"/>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
        <p:nvSpPr>
          <p:cNvPr id="121" name="Google Shape;121;p4"/>
          <p:cNvSpPr/>
          <p:nvPr/>
        </p:nvSpPr>
        <p:spPr>
          <a:xfrm>
            <a:off x="1056525" y="4161025"/>
            <a:ext cx="21198600" cy="5286900"/>
          </a:xfrm>
          <a:prstGeom prst="rect">
            <a:avLst/>
          </a:prstGeom>
          <a:noFill/>
          <a:ln cap="flat" cmpd="sng" w="38100">
            <a:solidFill>
              <a:schemeClr val="accent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AF5"/>
              </a:solidFill>
              <a:latin typeface="Arial"/>
              <a:ea typeface="Arial"/>
              <a:cs typeface="Arial"/>
              <a:sym typeface="Arial"/>
            </a:endParaRPr>
          </a:p>
        </p:txBody>
      </p:sp>
      <p:sp>
        <p:nvSpPr>
          <p:cNvPr id="122" name="Google Shape;122;p4"/>
          <p:cNvSpPr txBox="1"/>
          <p:nvPr/>
        </p:nvSpPr>
        <p:spPr>
          <a:xfrm>
            <a:off x="16403925" y="3136313"/>
            <a:ext cx="58512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it" sz="4000" u="none" cap="none" strike="noStrike">
                <a:solidFill>
                  <a:schemeClr val="dk1"/>
                </a:solidFill>
                <a:latin typeface="Work Sans"/>
                <a:ea typeface="Work Sans"/>
                <a:cs typeface="Work Sans"/>
                <a:sym typeface="Work Sans"/>
              </a:rPr>
              <a:t>Gestite da Fiscozen</a:t>
            </a:r>
            <a:endParaRPr b="1" i="0" sz="4000" u="none" cap="none" strike="noStrike">
              <a:solidFill>
                <a:schemeClr val="dk1"/>
              </a:solidFill>
              <a:latin typeface="Work Sans"/>
              <a:ea typeface="Work Sans"/>
              <a:cs typeface="Work Sans"/>
              <a:sym typeface="Work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txBox="1"/>
          <p:nvPr>
            <p:ph idx="12" type="sldNum"/>
          </p:nvPr>
        </p:nvSpPr>
        <p:spPr>
          <a:xfrm>
            <a:off x="23040719" y="12500226"/>
            <a:ext cx="858000" cy="730200"/>
          </a:xfrm>
          <a:prstGeom prst="rect">
            <a:avLst/>
          </a:prstGeom>
          <a:noFill/>
          <a:ln>
            <a:noFill/>
          </a:ln>
        </p:spPr>
        <p:txBody>
          <a:bodyPr anchorCtr="0" anchor="ctr" bIns="91400" lIns="182850" spcFirstLastPara="1" rIns="182850" wrap="square" tIns="91400">
            <a:noAutofit/>
          </a:bodyPr>
          <a:lstStyle/>
          <a:p>
            <a:pPr indent="0" lvl="0" marL="0" rtl="0" algn="r">
              <a:lnSpc>
                <a:spcPct val="100000"/>
              </a:lnSpc>
              <a:spcBef>
                <a:spcPts val="0"/>
              </a:spcBef>
              <a:spcAft>
                <a:spcPts val="0"/>
              </a:spcAft>
              <a:buSzPts val="2400"/>
              <a:buNone/>
            </a:pPr>
            <a:fld id="{00000000-1234-1234-1234-123412341234}" type="slidenum">
              <a:rPr lang="it"/>
              <a:t>‹#›</a:t>
            </a:fld>
            <a:endParaRPr/>
          </a:p>
        </p:txBody>
      </p:sp>
      <p:sp>
        <p:nvSpPr>
          <p:cNvPr id="129" name="Google Shape;129;p5"/>
          <p:cNvSpPr txBox="1"/>
          <p:nvPr>
            <p:ph idx="1" type="body"/>
          </p:nvPr>
        </p:nvSpPr>
        <p:spPr>
          <a:xfrm>
            <a:off x="1143475" y="2861550"/>
            <a:ext cx="22101900" cy="9102300"/>
          </a:xfrm>
          <a:prstGeom prst="rect">
            <a:avLst/>
          </a:prstGeom>
          <a:noFill/>
          <a:ln>
            <a:noFill/>
          </a:ln>
        </p:spPr>
        <p:txBody>
          <a:bodyPr anchorCtr="0" anchor="t" bIns="91400" lIns="182850" spcFirstLastPara="1" rIns="182850" wrap="square" tIns="91400">
            <a:noAutofit/>
          </a:bodyPr>
          <a:lstStyle/>
          <a:p>
            <a:pPr indent="0" lvl="0" marL="0" rtl="0" algn="l">
              <a:lnSpc>
                <a:spcPct val="150000"/>
              </a:lnSpc>
              <a:spcBef>
                <a:spcPts val="2000"/>
              </a:spcBef>
              <a:spcAft>
                <a:spcPts val="0"/>
              </a:spcAft>
              <a:buSzPts val="4800"/>
              <a:buNone/>
            </a:pPr>
            <a:r>
              <a:rPr lang="it" sz="3600">
                <a:latin typeface="Work Sans"/>
                <a:ea typeface="Work Sans"/>
                <a:cs typeface="Work Sans"/>
                <a:sym typeface="Work Sans"/>
              </a:rPr>
              <a:t>La misura dei contributi è stabilita singolarmente da ogni cassa. </a:t>
            </a:r>
            <a:endParaRPr sz="3600">
              <a:latin typeface="Work Sans"/>
              <a:ea typeface="Work Sans"/>
              <a:cs typeface="Work Sans"/>
              <a:sym typeface="Work Sans"/>
            </a:endParaRPr>
          </a:p>
          <a:p>
            <a:pPr indent="0" lvl="0" marL="0" rtl="0" algn="l">
              <a:lnSpc>
                <a:spcPct val="150000"/>
              </a:lnSpc>
              <a:spcBef>
                <a:spcPts val="2000"/>
              </a:spcBef>
              <a:spcAft>
                <a:spcPts val="0"/>
              </a:spcAft>
              <a:buSzPts val="4800"/>
              <a:buNone/>
            </a:pPr>
            <a:r>
              <a:rPr lang="it" sz="3600">
                <a:latin typeface="Work Sans"/>
                <a:ea typeface="Work Sans"/>
                <a:cs typeface="Work Sans"/>
                <a:sym typeface="Work Sans"/>
              </a:rPr>
              <a:t>In genere viene stabilito:</a:t>
            </a:r>
            <a:endParaRPr sz="3600">
              <a:latin typeface="Work Sans"/>
              <a:ea typeface="Work Sans"/>
              <a:cs typeface="Work Sans"/>
              <a:sym typeface="Work Sans"/>
            </a:endParaRPr>
          </a:p>
          <a:p>
            <a:pPr indent="-685800" lvl="0" marL="914400" rtl="0" algn="l">
              <a:lnSpc>
                <a:spcPct val="150000"/>
              </a:lnSpc>
              <a:spcBef>
                <a:spcPts val="2000"/>
              </a:spcBef>
              <a:spcAft>
                <a:spcPts val="0"/>
              </a:spcAft>
              <a:buSzPts val="3600"/>
              <a:buChar char="●"/>
            </a:pPr>
            <a:r>
              <a:rPr lang="it" sz="3600">
                <a:latin typeface="Work Sans"/>
                <a:ea typeface="Work Sans"/>
                <a:cs typeface="Work Sans"/>
                <a:sym typeface="Work Sans"/>
              </a:rPr>
              <a:t>un </a:t>
            </a:r>
            <a:r>
              <a:rPr b="1" lang="it" sz="3600">
                <a:latin typeface="Work Sans"/>
                <a:ea typeface="Work Sans"/>
                <a:cs typeface="Work Sans"/>
                <a:sym typeface="Work Sans"/>
              </a:rPr>
              <a:t>minimale contributivo </a:t>
            </a:r>
            <a:r>
              <a:rPr lang="it" sz="3600">
                <a:latin typeface="Work Sans"/>
                <a:ea typeface="Work Sans"/>
                <a:cs typeface="Work Sans"/>
                <a:sym typeface="Work Sans"/>
              </a:rPr>
              <a:t>da versare indipendentemente dai compensi;</a:t>
            </a:r>
            <a:endParaRPr sz="3600">
              <a:latin typeface="Work Sans"/>
              <a:ea typeface="Work Sans"/>
              <a:cs typeface="Work Sans"/>
              <a:sym typeface="Work Sans"/>
            </a:endParaRPr>
          </a:p>
          <a:p>
            <a:pPr indent="-685800" lvl="0" marL="914400" rtl="0" algn="l">
              <a:lnSpc>
                <a:spcPct val="150000"/>
              </a:lnSpc>
              <a:spcBef>
                <a:spcPts val="2000"/>
              </a:spcBef>
              <a:spcAft>
                <a:spcPts val="0"/>
              </a:spcAft>
              <a:buSzPts val="3600"/>
              <a:buChar char="●"/>
            </a:pPr>
            <a:r>
              <a:rPr lang="it" sz="3600">
                <a:latin typeface="Work Sans"/>
                <a:ea typeface="Work Sans"/>
                <a:cs typeface="Work Sans"/>
                <a:sym typeface="Work Sans"/>
              </a:rPr>
              <a:t>un </a:t>
            </a:r>
            <a:r>
              <a:rPr b="1" lang="it" sz="3600">
                <a:latin typeface="Work Sans"/>
                <a:ea typeface="Work Sans"/>
                <a:cs typeface="Work Sans"/>
                <a:sym typeface="Work Sans"/>
              </a:rPr>
              <a:t>massimale contributivo </a:t>
            </a:r>
            <a:r>
              <a:rPr lang="it" sz="3600">
                <a:latin typeface="Work Sans"/>
                <a:ea typeface="Work Sans"/>
                <a:cs typeface="Work Sans"/>
                <a:sym typeface="Work Sans"/>
              </a:rPr>
              <a:t>oltre il quale non devono essere versati contributi o vi è una sensibile riduzione della percentuale contributiva</a:t>
            </a:r>
            <a:endParaRPr sz="3600">
              <a:latin typeface="Work Sans"/>
              <a:ea typeface="Work Sans"/>
              <a:cs typeface="Work Sans"/>
              <a:sym typeface="Work Sans"/>
            </a:endParaRPr>
          </a:p>
          <a:p>
            <a:pPr indent="0" lvl="0" marL="0" rtl="0" algn="just">
              <a:lnSpc>
                <a:spcPct val="150000"/>
              </a:lnSpc>
              <a:spcBef>
                <a:spcPts val="2000"/>
              </a:spcBef>
              <a:spcAft>
                <a:spcPts val="0"/>
              </a:spcAft>
              <a:buClr>
                <a:srgbClr val="000000"/>
              </a:buClr>
              <a:buSzPts val="4800"/>
              <a:buFont typeface="Arial"/>
              <a:buNone/>
            </a:pPr>
            <a:r>
              <a:rPr lang="it" sz="3600">
                <a:latin typeface="Work Sans"/>
                <a:ea typeface="Work Sans"/>
                <a:cs typeface="Work Sans"/>
                <a:sym typeface="Work Sans"/>
              </a:rPr>
              <a:t>Le casse previdenziali istituiscono delle </a:t>
            </a:r>
            <a:r>
              <a:rPr b="1" lang="it" sz="3600">
                <a:latin typeface="Work Sans"/>
                <a:ea typeface="Work Sans"/>
                <a:cs typeface="Work Sans"/>
                <a:sym typeface="Work Sans"/>
              </a:rPr>
              <a:t>misure agevolate</a:t>
            </a:r>
            <a:r>
              <a:rPr lang="it" sz="3600">
                <a:latin typeface="Work Sans"/>
                <a:ea typeface="Work Sans"/>
                <a:cs typeface="Work Sans"/>
                <a:sym typeface="Work Sans"/>
              </a:rPr>
              <a:t> per i giovani al di sotto dei </a:t>
            </a:r>
            <a:r>
              <a:rPr b="1" lang="it" sz="3600">
                <a:latin typeface="Work Sans"/>
                <a:ea typeface="Work Sans"/>
                <a:cs typeface="Work Sans"/>
                <a:sym typeface="Work Sans"/>
              </a:rPr>
              <a:t>35 anni </a:t>
            </a:r>
            <a:r>
              <a:rPr lang="it" sz="3600">
                <a:latin typeface="Work Sans"/>
                <a:ea typeface="Work Sans"/>
                <a:cs typeface="Work Sans"/>
                <a:sym typeface="Work Sans"/>
              </a:rPr>
              <a:t>a sostegno dell’inizio dell’attività professionale.</a:t>
            </a:r>
            <a:endParaRPr sz="3600">
              <a:latin typeface="Work Sans"/>
              <a:ea typeface="Work Sans"/>
              <a:cs typeface="Work Sans"/>
              <a:sym typeface="Work Sans"/>
            </a:endParaRPr>
          </a:p>
        </p:txBody>
      </p:sp>
      <p:sp>
        <p:nvSpPr>
          <p:cNvPr id="130" name="Google Shape;130;p5"/>
          <p:cNvSpPr txBox="1"/>
          <p:nvPr>
            <p:ph type="title"/>
          </p:nvPr>
        </p:nvSpPr>
        <p:spPr>
          <a:xfrm>
            <a:off x="1143475" y="914400"/>
            <a:ext cx="22101900" cy="1717500"/>
          </a:xfrm>
          <a:prstGeom prst="rect">
            <a:avLst/>
          </a:prstGeom>
          <a:noFill/>
          <a:ln>
            <a:noFill/>
          </a:ln>
        </p:spPr>
        <p:txBody>
          <a:bodyPr anchorCtr="0" anchor="ctr" bIns="91400" lIns="182850" spcFirstLastPara="1" rIns="182850" wrap="square" tIns="91400">
            <a:noAutofit/>
          </a:bodyPr>
          <a:lstStyle/>
          <a:p>
            <a:pPr indent="0" lvl="0" marL="0" rtl="0" algn="l">
              <a:lnSpc>
                <a:spcPct val="90000"/>
              </a:lnSpc>
              <a:spcBef>
                <a:spcPts val="0"/>
              </a:spcBef>
              <a:spcAft>
                <a:spcPts val="0"/>
              </a:spcAft>
              <a:buSzPts val="6400"/>
              <a:buNone/>
            </a:pPr>
            <a:r>
              <a:rPr lang="it" sz="6000">
                <a:solidFill>
                  <a:schemeClr val="accent2"/>
                </a:solidFill>
                <a:latin typeface="Work Sans"/>
                <a:ea typeface="Work Sans"/>
                <a:cs typeface="Work Sans"/>
                <a:sym typeface="Work Sans"/>
              </a:rPr>
              <a:t>Per ogni Cassa le sue regole</a:t>
            </a:r>
            <a:endParaRPr sz="6000">
              <a:latin typeface="Work Sans"/>
              <a:ea typeface="Work Sans"/>
              <a:cs typeface="Work Sans"/>
              <a:sym typeface="Work Sans"/>
            </a:endParaRPr>
          </a:p>
        </p:txBody>
      </p:sp>
      <p:sp>
        <p:nvSpPr>
          <p:cNvPr id="131" name="Google Shape;131;p5"/>
          <p:cNvSpPr/>
          <p:nvPr/>
        </p:nvSpPr>
        <p:spPr>
          <a:xfrm>
            <a:off x="17956575" y="1452150"/>
            <a:ext cx="6186600" cy="3224400"/>
          </a:xfrm>
          <a:prstGeom prst="cloudCallout">
            <a:avLst>
              <a:gd fmla="val -37398" name="adj1"/>
              <a:gd fmla="val 51277" name="adj2"/>
            </a:avLst>
          </a:prstGeom>
          <a:solidFill>
            <a:srgbClr val="FFFAF5"/>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rPr b="0" i="0" lang="it" sz="2800" u="none" cap="none" strike="noStrike">
                <a:solidFill>
                  <a:schemeClr val="dk1"/>
                </a:solidFill>
                <a:latin typeface="Work Sans"/>
                <a:ea typeface="Work Sans"/>
                <a:cs typeface="Work Sans"/>
                <a:sym typeface="Work Sans"/>
              </a:rPr>
              <a:t>La </a:t>
            </a:r>
            <a:r>
              <a:rPr b="1" i="0" lang="it" sz="2800" u="none" cap="none" strike="noStrike">
                <a:solidFill>
                  <a:schemeClr val="dk1"/>
                </a:solidFill>
                <a:latin typeface="Work Sans"/>
                <a:ea typeface="Work Sans"/>
                <a:cs typeface="Work Sans"/>
                <a:sym typeface="Work Sans"/>
              </a:rPr>
              <a:t>Gestione Separata INPS </a:t>
            </a:r>
            <a:r>
              <a:rPr b="0" i="0" lang="it" sz="2800" u="none" cap="none" strike="noStrike">
                <a:solidFill>
                  <a:schemeClr val="dk1"/>
                </a:solidFill>
                <a:latin typeface="Work Sans"/>
                <a:ea typeface="Work Sans"/>
                <a:cs typeface="Work Sans"/>
                <a:sym typeface="Work Sans"/>
              </a:rPr>
              <a:t> non prevede contributo minimale </a:t>
            </a:r>
            <a:endParaRPr b="0" i="0" sz="2800" u="none" cap="none" strike="noStrike">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Work Sans"/>
              <a:ea typeface="Work Sans"/>
              <a:cs typeface="Work Sans"/>
              <a:sym typeface="Work Sans"/>
            </a:endParaRPr>
          </a:p>
        </p:txBody>
      </p:sp>
      <p:sp>
        <p:nvSpPr>
          <p:cNvPr id="132" name="Google Shape;132;p5"/>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txBox="1"/>
          <p:nvPr>
            <p:ph type="ctrTitle"/>
          </p:nvPr>
        </p:nvSpPr>
        <p:spPr>
          <a:xfrm>
            <a:off x="900671" y="4121258"/>
            <a:ext cx="22721700" cy="5473500"/>
          </a:xfrm>
          <a:prstGeom prst="rect">
            <a:avLst/>
          </a:prstGeom>
          <a:noFill/>
          <a:ln>
            <a:noFill/>
          </a:ln>
        </p:spPr>
        <p:txBody>
          <a:bodyPr anchorCtr="0" anchor="b" bIns="243800" lIns="243800" spcFirstLastPara="1" rIns="243800" wrap="square" tIns="243800">
            <a:noAutofit/>
          </a:bodyPr>
          <a:lstStyle/>
          <a:p>
            <a:pPr indent="0" lvl="0" marL="0" rtl="0" algn="ctr">
              <a:lnSpc>
                <a:spcPct val="100000"/>
              </a:lnSpc>
              <a:spcBef>
                <a:spcPts val="0"/>
              </a:spcBef>
              <a:spcAft>
                <a:spcPts val="0"/>
              </a:spcAft>
              <a:buSzPts val="13600"/>
              <a:buNone/>
            </a:pPr>
            <a:r>
              <a:rPr lang="it"/>
              <a:t> Gestione Separata INPS </a:t>
            </a:r>
            <a:endParaRPr sz="10000"/>
          </a:p>
          <a:p>
            <a:pPr indent="0" lvl="0" marL="0" rtl="0" algn="ctr">
              <a:lnSpc>
                <a:spcPct val="100000"/>
              </a:lnSpc>
              <a:spcBef>
                <a:spcPts val="0"/>
              </a:spcBef>
              <a:spcAft>
                <a:spcPts val="0"/>
              </a:spcAft>
              <a:buSzPts val="136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143" name="Google Shape;143;p7"/>
          <p:cNvSpPr txBox="1"/>
          <p:nvPr>
            <p:ph type="title"/>
          </p:nvPr>
        </p:nvSpPr>
        <p:spPr>
          <a:xfrm>
            <a:off x="1143475" y="914400"/>
            <a:ext cx="22101900" cy="182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it"/>
              <a:t>Iscrizione alla Gestione separata INPS</a:t>
            </a:r>
            <a:endParaRPr/>
          </a:p>
        </p:txBody>
      </p:sp>
      <p:sp>
        <p:nvSpPr>
          <p:cNvPr id="144" name="Google Shape;144;p7"/>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graphicFrame>
        <p:nvGraphicFramePr>
          <p:cNvPr id="145" name="Google Shape;145;p7"/>
          <p:cNvGraphicFramePr/>
          <p:nvPr/>
        </p:nvGraphicFramePr>
        <p:xfrm>
          <a:off x="1138675" y="2743200"/>
          <a:ext cx="3000000" cy="3000000"/>
        </p:xfrm>
        <a:graphic>
          <a:graphicData uri="http://schemas.openxmlformats.org/drawingml/2006/table">
            <a:tbl>
              <a:tblPr>
                <a:noFill/>
                <a:tableStyleId>{4260605E-DBE6-438B-9496-96985A0A5DDA}</a:tableStyleId>
              </a:tblPr>
              <a:tblGrid>
                <a:gridCol w="9400500"/>
                <a:gridCol w="12701400"/>
              </a:tblGrid>
              <a:tr h="3536700">
                <a:tc>
                  <a:txBody>
                    <a:bodyPr/>
                    <a:lstStyle/>
                    <a:p>
                      <a:pPr indent="0" lvl="0" marL="0" marR="0" rtl="0" algn="ctr">
                        <a:lnSpc>
                          <a:spcPct val="100000"/>
                        </a:lnSpc>
                        <a:spcBef>
                          <a:spcPts val="0"/>
                        </a:spcBef>
                        <a:spcAft>
                          <a:spcPts val="0"/>
                        </a:spcAft>
                        <a:buClr>
                          <a:srgbClr val="000000"/>
                        </a:buClr>
                        <a:buSzPts val="3400"/>
                        <a:buFont typeface="Arial"/>
                        <a:buNone/>
                      </a:pPr>
                      <a:r>
                        <a:rPr b="1" lang="it" sz="3400" u="none" cap="none" strike="noStrike">
                          <a:solidFill>
                            <a:schemeClr val="dk1"/>
                          </a:solidFill>
                          <a:latin typeface="Work Sans"/>
                          <a:ea typeface="Work Sans"/>
                          <a:cs typeface="Work Sans"/>
                          <a:sym typeface="Work Sans"/>
                        </a:rPr>
                        <a:t>Iscrizione alla GS INPS </a:t>
                      </a:r>
                      <a:endParaRPr b="1" sz="3400" u="none" cap="none" strike="noStrike">
                        <a:solidFill>
                          <a:schemeClr val="dk1"/>
                        </a:solidFill>
                        <a:latin typeface="Work Sans"/>
                        <a:ea typeface="Work Sans"/>
                        <a:cs typeface="Work Sans"/>
                        <a:sym typeface="Work Sans"/>
                      </a:endParaRPr>
                    </a:p>
                  </a:txBody>
                  <a:tcPr marT="91425" marB="91425" marR="91425" marL="91425"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400"/>
                        <a:buFont typeface="Arial"/>
                        <a:buNone/>
                      </a:pPr>
                      <a:r>
                        <a:rPr lang="it" sz="3400" u="none" cap="none" strike="noStrike">
                          <a:solidFill>
                            <a:schemeClr val="dk1"/>
                          </a:solidFill>
                          <a:latin typeface="Work Sans"/>
                          <a:ea typeface="Work Sans"/>
                          <a:cs typeface="Work Sans"/>
                          <a:sym typeface="Work Sans"/>
                        </a:rPr>
                        <a:t>Entro 30 giorni dall’apertura della P.IVA, accedendo al proprio cassetto fiscale INPS e comunicando data di inizio e codice attività</a:t>
                      </a:r>
                      <a:endParaRPr sz="3400" u="none" cap="none" strike="noStrike">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400"/>
                        <a:buFont typeface="Arial"/>
                        <a:buNone/>
                      </a:pPr>
                      <a:r>
                        <a:t/>
                      </a:r>
                      <a:endParaRPr sz="3400" u="none" cap="none" strike="noStrike">
                        <a:solidFill>
                          <a:schemeClr val="dk1"/>
                        </a:solidFill>
                        <a:latin typeface="Work Sans"/>
                        <a:ea typeface="Work Sans"/>
                        <a:cs typeface="Work Sans"/>
                        <a:sym typeface="Work Sans"/>
                      </a:endParaRPr>
                    </a:p>
                  </a:txBody>
                  <a:tcPr marT="91425" marB="91425" marR="91425" marL="91425" anchor="ctr">
                    <a:lnL cap="flat" cmpd="sng" w="38100">
                      <a:solidFill>
                        <a:schemeClr val="dk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r h="3022575">
                <a:tc>
                  <a:txBody>
                    <a:bodyPr/>
                    <a:lstStyle/>
                    <a:p>
                      <a:pPr indent="0" lvl="0" marL="0" marR="0" rtl="0" algn="ctr">
                        <a:lnSpc>
                          <a:spcPct val="90000"/>
                        </a:lnSpc>
                        <a:spcBef>
                          <a:spcPts val="0"/>
                        </a:spcBef>
                        <a:spcAft>
                          <a:spcPts val="0"/>
                        </a:spcAft>
                        <a:buClr>
                          <a:srgbClr val="000000"/>
                        </a:buClr>
                        <a:buSzPts val="3400"/>
                        <a:buFont typeface="Arial"/>
                        <a:buNone/>
                      </a:pPr>
                      <a:r>
                        <a:rPr b="1" lang="it" sz="3400" u="none" cap="none" strike="noStrike">
                          <a:solidFill>
                            <a:schemeClr val="dk1"/>
                          </a:solidFill>
                          <a:latin typeface="Work Sans"/>
                          <a:ea typeface="Work Sans"/>
                          <a:cs typeface="Work Sans"/>
                          <a:sym typeface="Work Sans"/>
                        </a:rPr>
                        <a:t>In Fiscozen come avviene l’iscrizione?</a:t>
                      </a:r>
                      <a:endParaRPr sz="3400" u="none" cap="none" strike="noStrike">
                        <a:solidFill>
                          <a:schemeClr val="dk1"/>
                        </a:solidFill>
                        <a:latin typeface="Work Sans"/>
                        <a:ea typeface="Work Sans"/>
                        <a:cs typeface="Work Sans"/>
                        <a:sym typeface="Work Sans"/>
                      </a:endParaRPr>
                    </a:p>
                  </a:txBody>
                  <a:tcPr marT="91425" marB="91425" marR="91425" marL="91425" anchor="ctr">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accent2"/>
                      </a:solidFill>
                      <a:prstDash val="solid"/>
                      <a:round/>
                      <a:headEnd len="sm" w="sm" type="none"/>
                      <a:tailEnd len="sm" w="sm" type="none"/>
                    </a:lnB>
                    <a:solidFill>
                      <a:srgbClr val="FFFFFF"/>
                    </a:solidFill>
                  </a:tcPr>
                </a:tc>
                <a:tc>
                  <a:txBody>
                    <a:bodyPr/>
                    <a:lstStyle/>
                    <a:p>
                      <a:pPr indent="0" lvl="0" marL="0" marR="0" rtl="0" algn="just">
                        <a:lnSpc>
                          <a:spcPct val="90000"/>
                        </a:lnSpc>
                        <a:spcBef>
                          <a:spcPts val="0"/>
                        </a:spcBef>
                        <a:spcAft>
                          <a:spcPts val="0"/>
                        </a:spcAft>
                        <a:buClr>
                          <a:srgbClr val="000000"/>
                        </a:buClr>
                        <a:buSzPts val="3400"/>
                        <a:buFont typeface="Arial"/>
                        <a:buNone/>
                      </a:pPr>
                      <a:r>
                        <a:rPr lang="it" sz="3400" u="none" cap="none" strike="noStrike">
                          <a:solidFill>
                            <a:schemeClr val="dk1"/>
                          </a:solidFill>
                          <a:latin typeface="Work Sans"/>
                          <a:ea typeface="Work Sans"/>
                          <a:cs typeface="Work Sans"/>
                          <a:sym typeface="Work Sans"/>
                        </a:rPr>
                        <a:t>I clienti che aprono P.IVA con Fiscozen vengono iscritti direttamente alla GS INPS. </a:t>
                      </a:r>
                      <a:endParaRPr sz="3400" u="none" cap="none" strike="noStrike">
                        <a:solidFill>
                          <a:schemeClr val="dk1"/>
                        </a:solidFill>
                        <a:latin typeface="Work Sans"/>
                        <a:ea typeface="Work Sans"/>
                        <a:cs typeface="Work Sans"/>
                        <a:sym typeface="Work Sans"/>
                      </a:endParaRPr>
                    </a:p>
                    <a:p>
                      <a:pPr indent="0" lvl="0" marL="0" marR="0" rtl="0" algn="just">
                        <a:lnSpc>
                          <a:spcPct val="90000"/>
                        </a:lnSpc>
                        <a:spcBef>
                          <a:spcPts val="2000"/>
                        </a:spcBef>
                        <a:spcAft>
                          <a:spcPts val="0"/>
                        </a:spcAft>
                        <a:buClr>
                          <a:srgbClr val="000000"/>
                        </a:buClr>
                        <a:buSzPts val="3400"/>
                        <a:buFont typeface="Arial"/>
                        <a:buNone/>
                      </a:pPr>
                      <a:r>
                        <a:rPr b="1" lang="it" sz="3400" u="none" cap="none" strike="noStrike">
                          <a:solidFill>
                            <a:schemeClr val="dk1"/>
                          </a:solidFill>
                          <a:latin typeface="Work Sans"/>
                          <a:ea typeface="Work Sans"/>
                          <a:cs typeface="Work Sans"/>
                          <a:sym typeface="Work Sans"/>
                        </a:rPr>
                        <a:t>La ricevuta la troveranno nella sezione documenti sulla loro Dashboard</a:t>
                      </a:r>
                      <a:endParaRPr b="1" sz="3400" u="none" cap="none" strike="noStrike">
                        <a:solidFill>
                          <a:schemeClr val="dk1"/>
                        </a:solidFill>
                        <a:latin typeface="Work Sans"/>
                        <a:ea typeface="Work Sans"/>
                        <a:cs typeface="Work Sans"/>
                        <a:sym typeface="Work Sans"/>
                      </a:endParaRPr>
                    </a:p>
                    <a:p>
                      <a:pPr indent="0" lvl="0" marL="0" marR="0" rtl="0" algn="just">
                        <a:lnSpc>
                          <a:spcPct val="90000"/>
                        </a:lnSpc>
                        <a:spcBef>
                          <a:spcPts val="2000"/>
                        </a:spcBef>
                        <a:spcAft>
                          <a:spcPts val="0"/>
                        </a:spcAft>
                        <a:buClr>
                          <a:srgbClr val="000000"/>
                        </a:buClr>
                        <a:buSzPts val="3400"/>
                        <a:buFont typeface="Arial"/>
                        <a:buNone/>
                      </a:pPr>
                      <a:r>
                        <a:t/>
                      </a:r>
                      <a:endParaRPr sz="3400" u="none" cap="none" strike="noStrike">
                        <a:solidFill>
                          <a:schemeClr val="dk1"/>
                        </a:solidFill>
                        <a:latin typeface="Work Sans"/>
                        <a:ea typeface="Work Sans"/>
                        <a:cs typeface="Work Sans"/>
                        <a:sym typeface="Work Sans"/>
                      </a:endParaRPr>
                    </a:p>
                  </a:txBody>
                  <a:tcPr marT="91425" marB="91425" marR="91425" marL="91425" anchor="ctr">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solidFill>
                      <a:srgbClr val="FFFFFF"/>
                    </a:solidFill>
                  </a:tcPr>
                </a:tc>
              </a:tr>
              <a:tr h="2290150">
                <a:tc>
                  <a:txBody>
                    <a:bodyPr/>
                    <a:lstStyle/>
                    <a:p>
                      <a:pPr indent="0" lvl="0" marL="0" marR="0" rtl="0" algn="ctr">
                        <a:lnSpc>
                          <a:spcPct val="90000"/>
                        </a:lnSpc>
                        <a:spcBef>
                          <a:spcPts val="0"/>
                        </a:spcBef>
                        <a:spcAft>
                          <a:spcPts val="0"/>
                        </a:spcAft>
                        <a:buClr>
                          <a:srgbClr val="000000"/>
                        </a:buClr>
                        <a:buSzPts val="3400"/>
                        <a:buFont typeface="Arial"/>
                        <a:buNone/>
                      </a:pPr>
                      <a:r>
                        <a:rPr b="1" lang="it" sz="3400" u="none" cap="none" strike="noStrike">
                          <a:solidFill>
                            <a:schemeClr val="dk1"/>
                          </a:solidFill>
                          <a:latin typeface="Work Sans"/>
                          <a:ea typeface="Work Sans"/>
                          <a:cs typeface="Work Sans"/>
                          <a:sym typeface="Work Sans"/>
                        </a:rPr>
                        <a:t>Posso cancellarmi dalla GS INPS in caso di chiusura della P.IVA?</a:t>
                      </a:r>
                      <a:endParaRPr sz="3400" u="none" cap="none" strike="noStrike">
                        <a:solidFill>
                          <a:schemeClr val="dk1"/>
                        </a:solidFill>
                        <a:latin typeface="Work Sans"/>
                        <a:ea typeface="Work Sans"/>
                        <a:cs typeface="Work Sans"/>
                        <a:sym typeface="Work Sans"/>
                      </a:endParaRPr>
                    </a:p>
                  </a:txBody>
                  <a:tcPr marT="91425" marB="91425" marR="91425" marL="91425" anchor="ctr">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just">
                        <a:lnSpc>
                          <a:spcPct val="90000"/>
                        </a:lnSpc>
                        <a:spcBef>
                          <a:spcPts val="0"/>
                        </a:spcBef>
                        <a:spcAft>
                          <a:spcPts val="0"/>
                        </a:spcAft>
                        <a:buClr>
                          <a:srgbClr val="000000"/>
                        </a:buClr>
                        <a:buSzPts val="3400"/>
                        <a:buFont typeface="Arial"/>
                        <a:buNone/>
                      </a:pPr>
                      <a:r>
                        <a:rPr b="1" lang="it" sz="3400" u="none" cap="none" strike="noStrike">
                          <a:solidFill>
                            <a:schemeClr val="dk1"/>
                          </a:solidFill>
                          <a:latin typeface="Work Sans"/>
                          <a:ea typeface="Work Sans"/>
                          <a:cs typeface="Work Sans"/>
                          <a:sym typeface="Work Sans"/>
                        </a:rPr>
                        <a:t>NO!</a:t>
                      </a:r>
                      <a:r>
                        <a:rPr lang="it" sz="3400" u="none" cap="none" strike="noStrike">
                          <a:solidFill>
                            <a:schemeClr val="dk1"/>
                          </a:solidFill>
                          <a:latin typeface="Work Sans"/>
                          <a:ea typeface="Work Sans"/>
                          <a:cs typeface="Work Sans"/>
                          <a:sym typeface="Work Sans"/>
                        </a:rPr>
                        <a:t> Basta </a:t>
                      </a:r>
                      <a:r>
                        <a:rPr b="1" lang="it" sz="3400" u="none" cap="none" strike="noStrike">
                          <a:solidFill>
                            <a:schemeClr val="dk1"/>
                          </a:solidFill>
                          <a:latin typeface="Work Sans"/>
                          <a:ea typeface="Work Sans"/>
                          <a:cs typeface="Work Sans"/>
                          <a:sym typeface="Work Sans"/>
                        </a:rPr>
                        <a:t>NON versare i contributi</a:t>
                      </a:r>
                      <a:r>
                        <a:rPr lang="it" sz="3400" u="none" cap="none" strike="noStrike">
                          <a:solidFill>
                            <a:schemeClr val="dk1"/>
                          </a:solidFill>
                          <a:latin typeface="Work Sans"/>
                          <a:ea typeface="Work Sans"/>
                          <a:cs typeface="Work Sans"/>
                          <a:sym typeface="Work Sans"/>
                        </a:rPr>
                        <a:t> ed in caso di cessazione della P.IVA ed eventuale riapertura non è necessario effettuare una nuova iscrizione.</a:t>
                      </a:r>
                      <a:endParaRPr sz="3400" u="none" cap="none" strike="noStrike">
                        <a:solidFill>
                          <a:schemeClr val="dk1"/>
                        </a:solidFill>
                        <a:latin typeface="Work Sans"/>
                        <a:ea typeface="Work Sans"/>
                        <a:cs typeface="Work Sans"/>
                        <a:sym typeface="Work Sans"/>
                      </a:endParaRPr>
                    </a:p>
                  </a:txBody>
                  <a:tcPr marT="91425" marB="91425" marR="91425" marL="91425" anchor="ctr">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151" name="Google Shape;151;p9"/>
          <p:cNvSpPr txBox="1"/>
          <p:nvPr>
            <p:ph idx="1" type="body"/>
          </p:nvPr>
        </p:nvSpPr>
        <p:spPr>
          <a:xfrm>
            <a:off x="1137600" y="2910775"/>
            <a:ext cx="22101900" cy="8968500"/>
          </a:xfrm>
          <a:prstGeom prst="rect">
            <a:avLst/>
          </a:prstGeom>
          <a:noFill/>
          <a:ln>
            <a:noFill/>
          </a:ln>
        </p:spPr>
        <p:txBody>
          <a:bodyPr anchorCtr="0" anchor="t" bIns="91425" lIns="91425" spcFirstLastPara="1" rIns="91425" wrap="square" tIns="91425">
            <a:noAutofit/>
          </a:bodyPr>
          <a:lstStyle/>
          <a:p>
            <a:pPr indent="-457200" lvl="0" marL="457200" rtl="0" algn="just">
              <a:lnSpc>
                <a:spcPct val="200000"/>
              </a:lnSpc>
              <a:spcBef>
                <a:spcPts val="0"/>
              </a:spcBef>
              <a:spcAft>
                <a:spcPts val="0"/>
              </a:spcAft>
              <a:buClr>
                <a:schemeClr val="dk1"/>
              </a:buClr>
              <a:buSzPts val="3600"/>
              <a:buChar char="●"/>
            </a:pPr>
            <a:r>
              <a:rPr lang="it" sz="3400">
                <a:solidFill>
                  <a:schemeClr val="dk1"/>
                </a:solidFill>
              </a:rPr>
              <a:t>Il calcolo dei contributi da versare alla GS </a:t>
            </a:r>
            <a:r>
              <a:rPr lang="it" sz="3400">
                <a:solidFill>
                  <a:schemeClr val="dk1"/>
                </a:solidFill>
                <a:uFill>
                  <a:noFill/>
                </a:uFill>
                <a:hlinkClick r:id="rId3">
                  <a:extLst>
                    <a:ext uri="{A12FA001-AC4F-418D-AE19-62706E023703}">
                      <ahyp:hlinkClr val="tx"/>
                    </a:ext>
                  </a:extLst>
                </a:hlinkClick>
              </a:rPr>
              <a:t>INPS</a:t>
            </a:r>
            <a:r>
              <a:rPr lang="it" sz="3400">
                <a:solidFill>
                  <a:schemeClr val="dk1"/>
                </a:solidFill>
              </a:rPr>
              <a:t> viene effettuato tramite l’applicazione di una percentuale </a:t>
            </a:r>
            <a:r>
              <a:rPr b="1" lang="it" sz="3400">
                <a:solidFill>
                  <a:schemeClr val="accent2"/>
                </a:solidFill>
              </a:rPr>
              <a:t>fissa del 26,23% </a:t>
            </a:r>
            <a:r>
              <a:rPr lang="it" sz="3400">
                <a:solidFill>
                  <a:schemeClr val="dk1"/>
                </a:solidFill>
              </a:rPr>
              <a:t>che comprende:</a:t>
            </a:r>
            <a:r>
              <a:rPr b="1" lang="it" sz="3400">
                <a:solidFill>
                  <a:schemeClr val="accent2"/>
                </a:solidFill>
              </a:rPr>
              <a:t> </a:t>
            </a:r>
            <a:r>
              <a:rPr b="1" lang="it" sz="3400">
                <a:solidFill>
                  <a:schemeClr val="accent6"/>
                </a:solidFill>
              </a:rPr>
              <a:t>aliquota del 25</a:t>
            </a:r>
            <a:r>
              <a:rPr lang="it" sz="3400">
                <a:solidFill>
                  <a:schemeClr val="dk1"/>
                </a:solidFill>
              </a:rPr>
              <a:t>% </a:t>
            </a:r>
            <a:r>
              <a:rPr lang="it" sz="4800">
                <a:solidFill>
                  <a:schemeClr val="dk1"/>
                </a:solidFill>
              </a:rPr>
              <a:t>+</a:t>
            </a:r>
            <a:r>
              <a:rPr lang="it" sz="3400">
                <a:solidFill>
                  <a:schemeClr val="dk1"/>
                </a:solidFill>
              </a:rPr>
              <a:t> il </a:t>
            </a:r>
            <a:r>
              <a:rPr b="1" lang="it" sz="3400">
                <a:solidFill>
                  <a:schemeClr val="accent4"/>
                </a:solidFill>
              </a:rPr>
              <a:t>contributo assistenziale</a:t>
            </a:r>
            <a:r>
              <a:rPr lang="it" sz="3400">
                <a:solidFill>
                  <a:schemeClr val="dk1"/>
                </a:solidFill>
              </a:rPr>
              <a:t> dello 0,72% </a:t>
            </a:r>
            <a:r>
              <a:rPr lang="it" sz="4800">
                <a:solidFill>
                  <a:schemeClr val="dk1"/>
                </a:solidFill>
              </a:rPr>
              <a:t>+ </a:t>
            </a:r>
            <a:r>
              <a:rPr lang="it" sz="3400">
                <a:solidFill>
                  <a:schemeClr val="dk1"/>
                </a:solidFill>
              </a:rPr>
              <a:t>0,51% per </a:t>
            </a:r>
            <a:r>
              <a:rPr b="1" lang="it" sz="3400">
                <a:solidFill>
                  <a:schemeClr val="accent2"/>
                </a:solidFill>
              </a:rPr>
              <a:t>l’ISCRO </a:t>
            </a:r>
            <a:r>
              <a:rPr lang="it" sz="3400">
                <a:solidFill>
                  <a:schemeClr val="dk1"/>
                </a:solidFill>
              </a:rPr>
              <a:t>(</a:t>
            </a:r>
            <a:r>
              <a:rPr lang="it" sz="3400" u="sng">
                <a:solidFill>
                  <a:schemeClr val="accent2"/>
                </a:solidFill>
                <a:hlinkClick r:id="rId4">
                  <a:extLst>
                    <a:ext uri="{A12FA001-AC4F-418D-AE19-62706E023703}">
                      <ahyp:hlinkClr val="tx"/>
                    </a:ext>
                  </a:extLst>
                </a:hlinkClick>
              </a:rPr>
              <a:t>link</a:t>
            </a:r>
            <a:r>
              <a:rPr lang="it" sz="3400">
                <a:solidFill>
                  <a:schemeClr val="dk1"/>
                </a:solidFill>
              </a:rPr>
              <a:t>).</a:t>
            </a:r>
            <a:endParaRPr sz="3400">
              <a:solidFill>
                <a:schemeClr val="dk1"/>
              </a:solidFill>
            </a:endParaRPr>
          </a:p>
          <a:p>
            <a:pPr indent="-457200" lvl="0" marL="457200" rtl="0" algn="just">
              <a:lnSpc>
                <a:spcPct val="200000"/>
              </a:lnSpc>
              <a:spcBef>
                <a:spcPts val="0"/>
              </a:spcBef>
              <a:spcAft>
                <a:spcPts val="0"/>
              </a:spcAft>
              <a:buClr>
                <a:schemeClr val="dk1"/>
              </a:buClr>
              <a:buSzPts val="3600"/>
              <a:buChar char="●"/>
            </a:pPr>
            <a:r>
              <a:rPr lang="it" sz="3400" u="sng">
                <a:solidFill>
                  <a:schemeClr val="dk1"/>
                </a:solidFill>
              </a:rPr>
              <a:t>Dal </a:t>
            </a:r>
            <a:r>
              <a:rPr b="1" lang="it" sz="3400" u="sng">
                <a:solidFill>
                  <a:schemeClr val="dk1"/>
                </a:solidFill>
              </a:rPr>
              <a:t>2024</a:t>
            </a:r>
            <a:r>
              <a:rPr lang="it" sz="3400" u="sng">
                <a:solidFill>
                  <a:schemeClr val="dk1"/>
                </a:solidFill>
              </a:rPr>
              <a:t>, la percentuale scende al </a:t>
            </a:r>
            <a:r>
              <a:rPr b="1" lang="it" sz="3400" u="sng">
                <a:solidFill>
                  <a:schemeClr val="accent2"/>
                </a:solidFill>
              </a:rPr>
              <a:t>26,07%</a:t>
            </a:r>
            <a:r>
              <a:rPr lang="it" sz="3400" u="sng">
                <a:solidFill>
                  <a:schemeClr val="dk1"/>
                </a:solidFill>
              </a:rPr>
              <a:t> in quanto la quota dell’Iscro passa al 0,35%.</a:t>
            </a:r>
            <a:endParaRPr sz="3400" u="sng">
              <a:solidFill>
                <a:schemeClr val="dk1"/>
              </a:solidFill>
            </a:endParaRPr>
          </a:p>
          <a:p>
            <a:pPr indent="-457200" lvl="0" marL="457200" rtl="0" algn="l">
              <a:lnSpc>
                <a:spcPct val="200000"/>
              </a:lnSpc>
              <a:spcBef>
                <a:spcPts val="0"/>
              </a:spcBef>
              <a:spcAft>
                <a:spcPts val="0"/>
              </a:spcAft>
              <a:buClr>
                <a:schemeClr val="dk1"/>
              </a:buClr>
              <a:buSzPts val="3600"/>
              <a:buChar char="●"/>
            </a:pPr>
            <a:r>
              <a:rPr lang="it" sz="3400">
                <a:solidFill>
                  <a:schemeClr val="dk1"/>
                </a:solidFill>
              </a:rPr>
              <a:t>Per i soggetti iscritti anche ad</a:t>
            </a:r>
            <a:r>
              <a:rPr b="1" lang="it" sz="3400">
                <a:solidFill>
                  <a:schemeClr val="dk1"/>
                </a:solidFill>
              </a:rPr>
              <a:t> altra gestione previdenziale</a:t>
            </a:r>
            <a:r>
              <a:rPr lang="it" sz="3400">
                <a:solidFill>
                  <a:schemeClr val="dk1"/>
                </a:solidFill>
              </a:rPr>
              <a:t> (es. dipendenti o pensionati), l’aliquota è fissata al 24% e non è previsto contributo assistenziale</a:t>
            </a:r>
            <a:r>
              <a:rPr lang="it">
                <a:solidFill>
                  <a:schemeClr val="dk1"/>
                </a:solidFill>
                <a:latin typeface="Century Gothic"/>
                <a:ea typeface="Century Gothic"/>
                <a:cs typeface="Century Gothic"/>
                <a:sym typeface="Century Gothic"/>
              </a:rPr>
              <a:t>.</a:t>
            </a:r>
            <a:endParaRPr>
              <a:solidFill>
                <a:schemeClr val="dk1"/>
              </a:solidFill>
              <a:latin typeface="Century Gothic"/>
              <a:ea typeface="Century Gothic"/>
              <a:cs typeface="Century Gothic"/>
              <a:sym typeface="Century Gothic"/>
            </a:endParaRPr>
          </a:p>
          <a:p>
            <a:pPr indent="-457200" lvl="0" marL="457200" rtl="0" algn="l">
              <a:lnSpc>
                <a:spcPct val="150000"/>
              </a:lnSpc>
              <a:spcBef>
                <a:spcPts val="0"/>
              </a:spcBef>
              <a:spcAft>
                <a:spcPts val="0"/>
              </a:spcAft>
              <a:buClr>
                <a:schemeClr val="dk1"/>
              </a:buClr>
              <a:buSzPts val="3600"/>
              <a:buChar char="●"/>
            </a:pPr>
            <a:r>
              <a:t/>
            </a:r>
            <a:endParaRPr sz="3600">
              <a:solidFill>
                <a:schemeClr val="dk1"/>
              </a:solidFill>
            </a:endParaRPr>
          </a:p>
          <a:p>
            <a:pPr indent="0" lvl="0" marL="0" rtl="0" algn="l">
              <a:lnSpc>
                <a:spcPct val="115000"/>
              </a:lnSpc>
              <a:spcBef>
                <a:spcPts val="0"/>
              </a:spcBef>
              <a:spcAft>
                <a:spcPts val="0"/>
              </a:spcAft>
              <a:buSzPts val="3000"/>
              <a:buNone/>
            </a:pPr>
            <a:r>
              <a:t/>
            </a:r>
            <a:endParaRPr sz="3600">
              <a:solidFill>
                <a:schemeClr val="dk1"/>
              </a:solidFill>
              <a:highlight>
                <a:srgbClr val="FFFFFF"/>
              </a:highlight>
              <a:latin typeface="Arial"/>
              <a:ea typeface="Arial"/>
              <a:cs typeface="Arial"/>
              <a:sym typeface="Arial"/>
            </a:endParaRPr>
          </a:p>
          <a:p>
            <a:pPr indent="0" lvl="0" marL="0" rtl="0" algn="l">
              <a:lnSpc>
                <a:spcPct val="115000"/>
              </a:lnSpc>
              <a:spcBef>
                <a:spcPts val="1100"/>
              </a:spcBef>
              <a:spcAft>
                <a:spcPts val="0"/>
              </a:spcAft>
              <a:buSzPts val="3000"/>
              <a:buNone/>
            </a:pPr>
            <a:r>
              <a:t/>
            </a:r>
            <a:endParaRPr sz="1350">
              <a:solidFill>
                <a:srgbClr val="00001E"/>
              </a:solidFill>
              <a:highlight>
                <a:srgbClr val="FFFFFF"/>
              </a:highlight>
              <a:latin typeface="Arial"/>
              <a:ea typeface="Arial"/>
              <a:cs typeface="Arial"/>
              <a:sym typeface="Arial"/>
            </a:endParaRPr>
          </a:p>
          <a:p>
            <a:pPr indent="0" lvl="0" marL="0" rtl="0" algn="just">
              <a:lnSpc>
                <a:spcPct val="90000"/>
              </a:lnSpc>
              <a:spcBef>
                <a:spcPts val="2000"/>
              </a:spcBef>
              <a:spcAft>
                <a:spcPts val="0"/>
              </a:spcAft>
              <a:buClr>
                <a:srgbClr val="000000"/>
              </a:buClr>
              <a:buSzPts val="4800"/>
              <a:buFont typeface="Arial"/>
              <a:buNone/>
            </a:pPr>
            <a:r>
              <a:t/>
            </a:r>
            <a:endParaRPr>
              <a:solidFill>
                <a:schemeClr val="dk1"/>
              </a:solidFill>
            </a:endParaRPr>
          </a:p>
        </p:txBody>
      </p:sp>
      <p:sp>
        <p:nvSpPr>
          <p:cNvPr id="152" name="Google Shape;152;p9"/>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
        <p:nvSpPr>
          <p:cNvPr id="153" name="Google Shape;153;p9"/>
          <p:cNvSpPr txBox="1"/>
          <p:nvPr>
            <p:ph type="title"/>
          </p:nvPr>
        </p:nvSpPr>
        <p:spPr>
          <a:xfrm>
            <a:off x="992975" y="761900"/>
            <a:ext cx="22101900" cy="182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it"/>
              <a:t>Come si determinano i contributi da pagare alla GS INPS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159" name="Google Shape;159;p10"/>
          <p:cNvSpPr txBox="1"/>
          <p:nvPr>
            <p:ph idx="1" type="body"/>
          </p:nvPr>
        </p:nvSpPr>
        <p:spPr>
          <a:xfrm>
            <a:off x="1143475" y="2743200"/>
            <a:ext cx="22101900" cy="9692700"/>
          </a:xfrm>
          <a:prstGeom prst="rect">
            <a:avLst/>
          </a:prstGeom>
          <a:noFill/>
          <a:ln>
            <a:noFill/>
          </a:ln>
        </p:spPr>
        <p:txBody>
          <a:bodyPr anchorCtr="0" anchor="t" bIns="91425" lIns="91425" spcFirstLastPara="1" rIns="91425" wrap="square" tIns="91425">
            <a:noAutofit/>
          </a:bodyPr>
          <a:lstStyle/>
          <a:p>
            <a:pPr indent="0" lvl="0" marL="0" rtl="0" algn="just">
              <a:lnSpc>
                <a:spcPct val="90000"/>
              </a:lnSpc>
              <a:spcBef>
                <a:spcPts val="2000"/>
              </a:spcBef>
              <a:spcAft>
                <a:spcPts val="0"/>
              </a:spcAft>
              <a:buSzPts val="3000"/>
              <a:buNone/>
            </a:pPr>
            <a:r>
              <a:rPr lang="it" sz="3600">
                <a:solidFill>
                  <a:srgbClr val="000000"/>
                </a:solidFill>
              </a:rPr>
              <a:t>Come avviene il versamento dei contributi? La modalità è identica a quella vista per il versamento delle  imposte </a:t>
            </a:r>
            <a:endParaRPr sz="3600">
              <a:solidFill>
                <a:srgbClr val="000000"/>
              </a:solidFill>
            </a:endParaRPr>
          </a:p>
          <a:p>
            <a:pPr indent="0" lvl="0" marL="0" rtl="0" algn="just">
              <a:lnSpc>
                <a:spcPct val="90000"/>
              </a:lnSpc>
              <a:spcBef>
                <a:spcPts val="2000"/>
              </a:spcBef>
              <a:spcAft>
                <a:spcPts val="0"/>
              </a:spcAft>
              <a:buSzPts val="3000"/>
              <a:buNone/>
            </a:pPr>
            <a:r>
              <a:rPr lang="it" sz="3300">
                <a:solidFill>
                  <a:srgbClr val="000000"/>
                </a:solidFill>
              </a:rPr>
              <a:t> </a:t>
            </a:r>
            <a:endParaRPr sz="3300">
              <a:solidFill>
                <a:srgbClr val="000000"/>
              </a:solidFill>
            </a:endParaRPr>
          </a:p>
          <a:p>
            <a:pPr indent="0" lvl="0" marL="0" rtl="0" algn="just">
              <a:lnSpc>
                <a:spcPct val="90000"/>
              </a:lnSpc>
              <a:spcBef>
                <a:spcPts val="2000"/>
              </a:spcBef>
              <a:spcAft>
                <a:spcPts val="0"/>
              </a:spcAft>
              <a:buSzPts val="3000"/>
              <a:buNone/>
            </a:pPr>
            <a:r>
              <a:t/>
            </a:r>
            <a:endParaRPr sz="3300">
              <a:solidFill>
                <a:srgbClr val="000000"/>
              </a:solidFill>
            </a:endParaRPr>
          </a:p>
          <a:p>
            <a:pPr indent="0" lvl="0" marL="0" rtl="0" algn="just">
              <a:lnSpc>
                <a:spcPct val="90000"/>
              </a:lnSpc>
              <a:spcBef>
                <a:spcPts val="2000"/>
              </a:spcBef>
              <a:spcAft>
                <a:spcPts val="0"/>
              </a:spcAft>
              <a:buSzPts val="3000"/>
              <a:buNone/>
            </a:pPr>
            <a:r>
              <a:t/>
            </a:r>
            <a:endParaRPr sz="3300">
              <a:solidFill>
                <a:srgbClr val="000000"/>
              </a:solidFill>
            </a:endParaRPr>
          </a:p>
          <a:p>
            <a:pPr indent="0" lvl="0" marL="0" rtl="0" algn="just">
              <a:lnSpc>
                <a:spcPct val="90000"/>
              </a:lnSpc>
              <a:spcBef>
                <a:spcPts val="2000"/>
              </a:spcBef>
              <a:spcAft>
                <a:spcPts val="0"/>
              </a:spcAft>
              <a:buSzPts val="3000"/>
              <a:buNone/>
            </a:pPr>
            <a:r>
              <a:t/>
            </a:r>
            <a:endParaRPr sz="3300">
              <a:solidFill>
                <a:srgbClr val="000000"/>
              </a:solidFill>
            </a:endParaRPr>
          </a:p>
          <a:p>
            <a:pPr indent="0" lvl="0" marL="0" rtl="0" algn="just">
              <a:lnSpc>
                <a:spcPct val="90000"/>
              </a:lnSpc>
              <a:spcBef>
                <a:spcPts val="2000"/>
              </a:spcBef>
              <a:spcAft>
                <a:spcPts val="0"/>
              </a:spcAft>
              <a:buSzPts val="3000"/>
              <a:buNone/>
            </a:pPr>
            <a:r>
              <a:t/>
            </a:r>
            <a:endParaRPr sz="3300">
              <a:solidFill>
                <a:srgbClr val="000000"/>
              </a:solidFill>
            </a:endParaRPr>
          </a:p>
          <a:p>
            <a:pPr indent="0" lvl="0" marL="0" rtl="0" algn="just">
              <a:lnSpc>
                <a:spcPct val="90000"/>
              </a:lnSpc>
              <a:spcBef>
                <a:spcPts val="2000"/>
              </a:spcBef>
              <a:spcAft>
                <a:spcPts val="0"/>
              </a:spcAft>
              <a:buClr>
                <a:srgbClr val="000000"/>
              </a:buClr>
              <a:buSzPts val="4800"/>
              <a:buFont typeface="Arial"/>
              <a:buNone/>
            </a:pPr>
            <a:r>
              <a:t/>
            </a:r>
            <a:endParaRPr sz="3300">
              <a:solidFill>
                <a:srgbClr val="000000"/>
              </a:solidFill>
            </a:endParaRPr>
          </a:p>
        </p:txBody>
      </p:sp>
      <p:sp>
        <p:nvSpPr>
          <p:cNvPr id="160" name="Google Shape;160;p10"/>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
        <p:nvSpPr>
          <p:cNvPr id="161" name="Google Shape;161;p10"/>
          <p:cNvSpPr txBox="1"/>
          <p:nvPr>
            <p:ph type="title"/>
          </p:nvPr>
        </p:nvSpPr>
        <p:spPr>
          <a:xfrm>
            <a:off x="1143475" y="914400"/>
            <a:ext cx="22101900" cy="182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it"/>
              <a:t>Quando si versano i contributi alla GS INPS</a:t>
            </a:r>
            <a:endParaRPr/>
          </a:p>
        </p:txBody>
      </p:sp>
      <p:sp>
        <p:nvSpPr>
          <p:cNvPr id="162" name="Google Shape;162;p10"/>
          <p:cNvSpPr/>
          <p:nvPr/>
        </p:nvSpPr>
        <p:spPr>
          <a:xfrm>
            <a:off x="1143475" y="4302675"/>
            <a:ext cx="10610700" cy="2784300"/>
          </a:xfrm>
          <a:prstGeom prst="rect">
            <a:avLst/>
          </a:prstGeom>
          <a:solidFill>
            <a:srgbClr val="FFFAF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300"/>
              <a:buFont typeface="Arial"/>
              <a:buNone/>
            </a:pPr>
            <a:r>
              <a:rPr b="1" i="0" lang="it" sz="3300" u="none" cap="none" strike="noStrike">
                <a:solidFill>
                  <a:srgbClr val="000000"/>
                </a:solidFill>
                <a:latin typeface="Work Sans"/>
                <a:ea typeface="Work Sans"/>
                <a:cs typeface="Work Sans"/>
                <a:sym typeface="Work Sans"/>
              </a:rPr>
              <a:t>SALDO</a:t>
            </a:r>
            <a:r>
              <a:rPr b="0" i="0" lang="it" sz="3300" u="none" cap="none" strike="noStrike">
                <a:solidFill>
                  <a:srgbClr val="000000"/>
                </a:solidFill>
                <a:latin typeface="Work Sans"/>
                <a:ea typeface="Work Sans"/>
                <a:cs typeface="Work Sans"/>
                <a:sym typeface="Work Sans"/>
              </a:rPr>
              <a:t>: calcolato sul reddito dell’anno precedente sul quale abbiamo applicato la percentuale del 26,07%</a:t>
            </a:r>
            <a:r>
              <a:rPr b="0" i="0" lang="it" sz="1400" u="none" cap="none" strike="noStrike">
                <a:solidFill>
                  <a:srgbClr val="000000"/>
                </a:solidFill>
                <a:latin typeface="Work Sans"/>
                <a:ea typeface="Work Sans"/>
                <a:cs typeface="Work Sans"/>
                <a:sym typeface="Work Sans"/>
              </a:rPr>
              <a:t>	</a:t>
            </a:r>
            <a:r>
              <a:rPr b="0" i="0" lang="it"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63" name="Google Shape;163;p10"/>
          <p:cNvSpPr/>
          <p:nvPr/>
        </p:nvSpPr>
        <p:spPr>
          <a:xfrm>
            <a:off x="13128175" y="4302675"/>
            <a:ext cx="10062600" cy="2784300"/>
          </a:xfrm>
          <a:prstGeom prst="rect">
            <a:avLst/>
          </a:prstGeom>
          <a:solidFill>
            <a:srgbClr val="FFFAF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300"/>
              <a:buFont typeface="Arial"/>
              <a:buNone/>
            </a:pPr>
            <a:r>
              <a:rPr b="1" i="0" lang="it" sz="3300" u="none" cap="none" strike="noStrike">
                <a:solidFill>
                  <a:srgbClr val="000000"/>
                </a:solidFill>
                <a:latin typeface="Work Sans"/>
                <a:ea typeface="Work Sans"/>
                <a:cs typeface="Work Sans"/>
                <a:sym typeface="Work Sans"/>
              </a:rPr>
              <a:t>ACCONTI: “</a:t>
            </a:r>
            <a:r>
              <a:rPr b="0" i="0" lang="it" sz="3300" u="none" cap="none" strike="noStrike">
                <a:solidFill>
                  <a:srgbClr val="000000"/>
                </a:solidFill>
                <a:latin typeface="Work Sans"/>
                <a:ea typeface="Work Sans"/>
                <a:cs typeface="Work Sans"/>
                <a:sym typeface="Work Sans"/>
              </a:rPr>
              <a:t>anticipi dell’anno in corso” e</a:t>
            </a:r>
            <a:r>
              <a:rPr b="1" i="0" lang="it" sz="3300" u="none" cap="none" strike="noStrike">
                <a:solidFill>
                  <a:srgbClr val="000000"/>
                </a:solidFill>
                <a:latin typeface="Work Sans"/>
                <a:ea typeface="Work Sans"/>
                <a:cs typeface="Work Sans"/>
                <a:sym typeface="Work Sans"/>
              </a:rPr>
              <a:t> sono pari all’80% del saldo dell’anno precedente. Suddiviso in due tranche</a:t>
            </a:r>
            <a:endParaRPr b="0" i="0" sz="1400" u="none" cap="none" strike="noStrike">
              <a:solidFill>
                <a:srgbClr val="000000"/>
              </a:solidFill>
              <a:latin typeface="Arial"/>
              <a:ea typeface="Arial"/>
              <a:cs typeface="Arial"/>
              <a:sym typeface="Arial"/>
            </a:endParaRPr>
          </a:p>
        </p:txBody>
      </p:sp>
      <p:sp>
        <p:nvSpPr>
          <p:cNvPr id="164" name="Google Shape;164;p10"/>
          <p:cNvSpPr/>
          <p:nvPr/>
        </p:nvSpPr>
        <p:spPr>
          <a:xfrm>
            <a:off x="1143475" y="8646450"/>
            <a:ext cx="10610700" cy="30339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i="0" lang="it" sz="3600" u="none" cap="none" strike="noStrike">
                <a:solidFill>
                  <a:srgbClr val="000000"/>
                </a:solidFill>
                <a:latin typeface="Work Sans"/>
                <a:ea typeface="Work Sans"/>
                <a:cs typeface="Work Sans"/>
                <a:sym typeface="Work Sans"/>
              </a:rPr>
              <a:t>30 giugno</a:t>
            </a:r>
            <a:r>
              <a:rPr b="0" i="0" lang="it" sz="3300" u="none" cap="none" strike="noStrike">
                <a:solidFill>
                  <a:srgbClr val="000000"/>
                </a:solidFill>
                <a:latin typeface="Work Sans"/>
                <a:ea typeface="Work Sans"/>
                <a:cs typeface="Work Sans"/>
                <a:sym typeface="Work Sans"/>
              </a:rPr>
              <a:t>: versamento del saldo dell’anno precedente</a:t>
            </a:r>
            <a:endParaRPr b="0" i="0" sz="3300" u="none" cap="none" strike="noStrike">
              <a:solidFill>
                <a:srgbClr val="000000"/>
              </a:solidFill>
              <a:latin typeface="Work Sans"/>
              <a:ea typeface="Work Sans"/>
              <a:cs typeface="Work Sans"/>
              <a:sym typeface="Work Sans"/>
            </a:endParaRPr>
          </a:p>
        </p:txBody>
      </p:sp>
      <p:sp>
        <p:nvSpPr>
          <p:cNvPr id="165" name="Google Shape;165;p10"/>
          <p:cNvSpPr/>
          <p:nvPr/>
        </p:nvSpPr>
        <p:spPr>
          <a:xfrm>
            <a:off x="13078375" y="8646450"/>
            <a:ext cx="10162200" cy="30603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i="0" lang="it" sz="3600" u="none" cap="none" strike="noStrike">
                <a:solidFill>
                  <a:srgbClr val="000000"/>
                </a:solidFill>
                <a:latin typeface="Work Sans"/>
                <a:ea typeface="Work Sans"/>
                <a:cs typeface="Work Sans"/>
                <a:sym typeface="Work Sans"/>
              </a:rPr>
              <a:t>30 giugno</a:t>
            </a:r>
            <a:r>
              <a:rPr b="0" i="0" lang="it" sz="3300" u="none" cap="none" strike="noStrike">
                <a:solidFill>
                  <a:srgbClr val="000000"/>
                </a:solidFill>
                <a:latin typeface="Work Sans"/>
                <a:ea typeface="Work Sans"/>
                <a:cs typeface="Work Sans"/>
                <a:sym typeface="Work Sans"/>
              </a:rPr>
              <a:t>: versamento del primo acconto dell’anno successivo (insieme al saldo)</a:t>
            </a:r>
            <a:endParaRPr b="0" i="0" sz="33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rgbClr val="000000"/>
              </a:solidFill>
              <a:latin typeface="Work Sans"/>
              <a:ea typeface="Work Sans"/>
              <a:cs typeface="Work Sans"/>
              <a:sym typeface="Work Sans"/>
            </a:endParaRPr>
          </a:p>
          <a:p>
            <a:pPr indent="0" lvl="0" marL="0" marR="0" rtl="0" algn="l">
              <a:lnSpc>
                <a:spcPct val="115000"/>
              </a:lnSpc>
              <a:spcBef>
                <a:spcPts val="0"/>
              </a:spcBef>
              <a:spcAft>
                <a:spcPts val="1100"/>
              </a:spcAft>
              <a:buClr>
                <a:srgbClr val="000000"/>
              </a:buClr>
              <a:buSzPts val="3600"/>
              <a:buFont typeface="Arial"/>
              <a:buNone/>
            </a:pPr>
            <a:r>
              <a:rPr b="1" i="0" lang="it" sz="3600" u="none" cap="none" strike="noStrike">
                <a:solidFill>
                  <a:srgbClr val="000000"/>
                </a:solidFill>
                <a:latin typeface="Work Sans"/>
                <a:ea typeface="Work Sans"/>
                <a:cs typeface="Work Sans"/>
                <a:sym typeface="Work Sans"/>
              </a:rPr>
              <a:t>30 novembre</a:t>
            </a:r>
            <a:r>
              <a:rPr b="0" i="0" lang="it" sz="3300" u="none" cap="none" strike="noStrike">
                <a:solidFill>
                  <a:srgbClr val="000000"/>
                </a:solidFill>
                <a:latin typeface="Work Sans"/>
                <a:ea typeface="Work Sans"/>
                <a:cs typeface="Work Sans"/>
                <a:sym typeface="Work Sans"/>
              </a:rPr>
              <a:t>: versamento secondo acconto dell’anno successivo </a:t>
            </a:r>
            <a:endParaRPr b="0" i="0" sz="3600" u="none" cap="none" strike="noStrike">
              <a:solidFill>
                <a:srgbClr val="00001E"/>
              </a:solidFill>
              <a:highlight>
                <a:srgbClr val="FFFFFF"/>
              </a:highlight>
              <a:latin typeface="Work Sans"/>
              <a:ea typeface="Work Sans"/>
              <a:cs typeface="Work Sans"/>
              <a:sym typeface="Work Sans"/>
            </a:endParaRPr>
          </a:p>
        </p:txBody>
      </p:sp>
      <p:sp>
        <p:nvSpPr>
          <p:cNvPr id="166" name="Google Shape;166;p10"/>
          <p:cNvSpPr txBox="1"/>
          <p:nvPr/>
        </p:nvSpPr>
        <p:spPr>
          <a:xfrm>
            <a:off x="1138675" y="7621450"/>
            <a:ext cx="221019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i="0" lang="it" sz="4800" u="none" cap="none" strike="noStrike">
                <a:solidFill>
                  <a:schemeClr val="dk1"/>
                </a:solidFill>
                <a:highlight>
                  <a:srgbClr val="FFFFFF"/>
                </a:highlight>
                <a:latin typeface="Work Sans"/>
                <a:ea typeface="Work Sans"/>
                <a:cs typeface="Work Sans"/>
                <a:sym typeface="Work Sans"/>
              </a:rPr>
              <a:t>Quando ?</a:t>
            </a:r>
            <a:endParaRPr b="1" i="0" sz="4800" u="none" cap="none" strike="noStrike">
              <a:solidFill>
                <a:schemeClr val="dk1"/>
              </a:solidFill>
              <a:highlight>
                <a:srgbClr val="FFFFFF"/>
              </a:highlight>
              <a:latin typeface="Work Sans"/>
              <a:ea typeface="Work Sans"/>
              <a:cs typeface="Work Sans"/>
              <a:sym typeface="Work Sans"/>
            </a:endParaRPr>
          </a:p>
        </p:txBody>
      </p:sp>
      <p:sp>
        <p:nvSpPr>
          <p:cNvPr id="167" name="Google Shape;167;p10"/>
          <p:cNvSpPr/>
          <p:nvPr/>
        </p:nvSpPr>
        <p:spPr>
          <a:xfrm>
            <a:off x="5905975" y="7498650"/>
            <a:ext cx="1085700" cy="923400"/>
          </a:xfrm>
          <a:prstGeom prst="downArrow">
            <a:avLst>
              <a:gd fmla="val 50000" name="adj1"/>
              <a:gd fmla="val 50000" name="adj2"/>
            </a:avLst>
          </a:prstGeom>
          <a:solidFill>
            <a:srgbClr val="FFFAF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0"/>
          <p:cNvSpPr/>
          <p:nvPr/>
        </p:nvSpPr>
        <p:spPr>
          <a:xfrm>
            <a:off x="17616625" y="7498713"/>
            <a:ext cx="1085700" cy="923400"/>
          </a:xfrm>
          <a:prstGeom prst="downArrow">
            <a:avLst>
              <a:gd fmla="val 50000" name="adj1"/>
              <a:gd fmla="val 50000" name="adj2"/>
            </a:avLst>
          </a:prstGeom>
          <a:solidFill>
            <a:srgbClr val="FFFAF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1"/>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174" name="Google Shape;174;p11"/>
          <p:cNvSpPr txBox="1"/>
          <p:nvPr>
            <p:ph idx="1" type="body"/>
          </p:nvPr>
        </p:nvSpPr>
        <p:spPr>
          <a:xfrm>
            <a:off x="1143475" y="2743200"/>
            <a:ext cx="22101900" cy="969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b="1" lang="it" sz="3600">
                <a:solidFill>
                  <a:schemeClr val="dk1"/>
                </a:solidFill>
                <a:highlight>
                  <a:srgbClr val="FFFFFF"/>
                </a:highlight>
              </a:rPr>
              <a:t>Esempio: </a:t>
            </a:r>
            <a:r>
              <a:rPr lang="it" sz="3600">
                <a:solidFill>
                  <a:schemeClr val="dk1"/>
                </a:solidFill>
                <a:highlight>
                  <a:srgbClr val="FFFFFF"/>
                </a:highlight>
              </a:rPr>
              <a:t>Paolo è un programmatore informatico, codice Ateco 62.02.00, in </a:t>
            </a:r>
            <a:r>
              <a:rPr lang="it" sz="3600">
                <a:solidFill>
                  <a:schemeClr val="dk1"/>
                </a:solidFill>
                <a:highlight>
                  <a:srgbClr val="FFFFFF"/>
                </a:highlight>
                <a:uFill>
                  <a:noFill/>
                </a:uFill>
                <a:hlinkClick r:id="rId3">
                  <a:extLst>
                    <a:ext uri="{A12FA001-AC4F-418D-AE19-62706E023703}">
                      <ahyp:hlinkClr val="tx"/>
                    </a:ext>
                  </a:extLst>
                </a:hlinkClick>
              </a:rPr>
              <a:t>regime forfettario</a:t>
            </a:r>
            <a:r>
              <a:rPr lang="it" sz="3600">
                <a:solidFill>
                  <a:schemeClr val="dk1"/>
                </a:solidFill>
                <a:highlight>
                  <a:srgbClr val="FFFFFF"/>
                </a:highlight>
              </a:rPr>
              <a:t> e nel 2023 ha incassato € 15.000</a:t>
            </a:r>
            <a:endParaRPr sz="3600">
              <a:solidFill>
                <a:schemeClr val="dk1"/>
              </a:solidFill>
              <a:highlight>
                <a:srgbClr val="FFFFFF"/>
              </a:highlight>
            </a:endParaRPr>
          </a:p>
          <a:p>
            <a:pPr indent="0" lvl="0" marL="0" rtl="0" algn="l">
              <a:lnSpc>
                <a:spcPct val="115000"/>
              </a:lnSpc>
              <a:spcBef>
                <a:spcPts val="1100"/>
              </a:spcBef>
              <a:spcAft>
                <a:spcPts val="1100"/>
              </a:spcAft>
              <a:buSzPts val="3000"/>
              <a:buNone/>
            </a:pPr>
            <a:r>
              <a:t/>
            </a:r>
            <a:endParaRPr sz="3600">
              <a:solidFill>
                <a:schemeClr val="dk1"/>
              </a:solidFill>
            </a:endParaRPr>
          </a:p>
        </p:txBody>
      </p:sp>
      <p:sp>
        <p:nvSpPr>
          <p:cNvPr id="175" name="Google Shape;175;p11"/>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
        <p:nvSpPr>
          <p:cNvPr id="176" name="Google Shape;176;p11"/>
          <p:cNvSpPr txBox="1"/>
          <p:nvPr>
            <p:ph type="title"/>
          </p:nvPr>
        </p:nvSpPr>
        <p:spPr>
          <a:xfrm>
            <a:off x="1143475" y="914400"/>
            <a:ext cx="22101900" cy="182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it"/>
              <a:t>Un esempio di calcolo della GS INPS di un cliente in regime forfettario</a:t>
            </a:r>
            <a:endParaRPr/>
          </a:p>
        </p:txBody>
      </p:sp>
      <p:graphicFrame>
        <p:nvGraphicFramePr>
          <p:cNvPr id="177" name="Google Shape;177;p11"/>
          <p:cNvGraphicFramePr/>
          <p:nvPr/>
        </p:nvGraphicFramePr>
        <p:xfrm>
          <a:off x="1143475" y="4220600"/>
          <a:ext cx="3000000" cy="3000000"/>
        </p:xfrm>
        <a:graphic>
          <a:graphicData uri="http://schemas.openxmlformats.org/drawingml/2006/table">
            <a:tbl>
              <a:tblPr>
                <a:noFill/>
                <a:tableStyleId>{4260605E-DBE6-438B-9496-96985A0A5DDA}</a:tableStyleId>
              </a:tblPr>
              <a:tblGrid>
                <a:gridCol w="14585025"/>
                <a:gridCol w="7516875"/>
              </a:tblGrid>
              <a:tr h="1958375">
                <a:tc>
                  <a:txBody>
                    <a:bodyPr/>
                    <a:lstStyle/>
                    <a:p>
                      <a:pPr indent="0" lvl="0" marL="0" marR="0" rtl="0" algn="l">
                        <a:lnSpc>
                          <a:spcPct val="115000"/>
                        </a:lnSpc>
                        <a:spcBef>
                          <a:spcPts val="0"/>
                        </a:spcBef>
                        <a:spcAft>
                          <a:spcPts val="0"/>
                        </a:spcAft>
                        <a:buClr>
                          <a:srgbClr val="000000"/>
                        </a:buClr>
                        <a:buSzPts val="3400"/>
                        <a:buFont typeface="Arial"/>
                        <a:buNone/>
                      </a:pPr>
                      <a:r>
                        <a:rPr b="1" lang="it" sz="3400" u="none" cap="none" strike="noStrike">
                          <a:solidFill>
                            <a:schemeClr val="accent6"/>
                          </a:solidFill>
                          <a:highlight>
                            <a:srgbClr val="FFFFFF"/>
                          </a:highlight>
                          <a:latin typeface="Work Sans"/>
                          <a:ea typeface="Work Sans"/>
                          <a:cs typeface="Work Sans"/>
                          <a:sym typeface="Work Sans"/>
                        </a:rPr>
                        <a:t>Determinazione del reddito:</a:t>
                      </a:r>
                      <a:r>
                        <a:rPr lang="it" sz="3400" u="none" cap="none" strike="noStrike">
                          <a:solidFill>
                            <a:srgbClr val="00001E"/>
                          </a:solidFill>
                          <a:highlight>
                            <a:srgbClr val="FFFFFF"/>
                          </a:highlight>
                          <a:latin typeface="Work Sans"/>
                          <a:ea typeface="Work Sans"/>
                          <a:cs typeface="Work Sans"/>
                          <a:sym typeface="Work Sans"/>
                        </a:rPr>
                        <a:t> applico all’incassato il coefficiente di redditività di riferimento (67% in questo caso)</a:t>
                      </a:r>
                      <a:endParaRPr sz="1400" u="none" cap="none" strike="noStrike"/>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3400"/>
                        <a:buFont typeface="Arial"/>
                        <a:buNone/>
                      </a:pPr>
                      <a:r>
                        <a:rPr lang="it" sz="3400" u="none" cap="none" strike="noStrike">
                          <a:solidFill>
                            <a:srgbClr val="00001E"/>
                          </a:solidFill>
                          <a:highlight>
                            <a:srgbClr val="FFFFFF"/>
                          </a:highlight>
                          <a:latin typeface="Work Sans"/>
                          <a:ea typeface="Work Sans"/>
                          <a:cs typeface="Work Sans"/>
                          <a:sym typeface="Work Sans"/>
                        </a:rPr>
                        <a:t>€15.000 * 67% = </a:t>
                      </a:r>
                      <a:r>
                        <a:rPr b="1" lang="it" sz="3400" u="none" cap="none" strike="noStrike">
                          <a:solidFill>
                            <a:srgbClr val="00001E"/>
                          </a:solidFill>
                          <a:highlight>
                            <a:srgbClr val="FFFFFF"/>
                          </a:highlight>
                          <a:latin typeface="Work Sans"/>
                          <a:ea typeface="Work Sans"/>
                          <a:cs typeface="Work Sans"/>
                          <a:sym typeface="Work Sans"/>
                        </a:rPr>
                        <a:t>€10.050 </a:t>
                      </a:r>
                      <a:endParaRPr sz="1400" u="none" cap="none" strike="noStrike"/>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r h="2229050">
                <a:tc>
                  <a:txBody>
                    <a:bodyPr/>
                    <a:lstStyle/>
                    <a:p>
                      <a:pPr indent="0" lvl="0" marL="0" marR="0" rtl="0" algn="l">
                        <a:lnSpc>
                          <a:spcPct val="115000"/>
                        </a:lnSpc>
                        <a:spcBef>
                          <a:spcPts val="0"/>
                        </a:spcBef>
                        <a:spcAft>
                          <a:spcPts val="0"/>
                        </a:spcAft>
                        <a:buClr>
                          <a:srgbClr val="000000"/>
                        </a:buClr>
                        <a:buSzPts val="3400"/>
                        <a:buFont typeface="Arial"/>
                        <a:buNone/>
                      </a:pPr>
                      <a:r>
                        <a:rPr b="1" lang="it" sz="3400" u="none" cap="none" strike="noStrike">
                          <a:solidFill>
                            <a:schemeClr val="dk1"/>
                          </a:solidFill>
                          <a:highlight>
                            <a:srgbClr val="FFFFFF"/>
                          </a:highlight>
                          <a:latin typeface="Work Sans"/>
                          <a:ea typeface="Work Sans"/>
                          <a:cs typeface="Work Sans"/>
                          <a:sym typeface="Work Sans"/>
                        </a:rPr>
                        <a:t>Saldo dei contributi relativi al 2023: </a:t>
                      </a:r>
                      <a:r>
                        <a:rPr lang="it" sz="3400" u="none" cap="none" strike="noStrike">
                          <a:solidFill>
                            <a:srgbClr val="00001E"/>
                          </a:solidFill>
                          <a:highlight>
                            <a:srgbClr val="FFFFFF"/>
                          </a:highlight>
                          <a:latin typeface="Work Sans"/>
                          <a:ea typeface="Work Sans"/>
                          <a:cs typeface="Work Sans"/>
                          <a:sym typeface="Work Sans"/>
                        </a:rPr>
                        <a:t>applico il 26,23% sul </a:t>
                      </a:r>
                      <a:r>
                        <a:rPr b="1" lang="it" sz="3400" u="none" cap="none" strike="noStrike">
                          <a:solidFill>
                            <a:schemeClr val="dk1"/>
                          </a:solidFill>
                          <a:highlight>
                            <a:srgbClr val="FFFFFF"/>
                          </a:highlight>
                          <a:latin typeface="Work Sans"/>
                          <a:ea typeface="Work Sans"/>
                          <a:cs typeface="Work Sans"/>
                          <a:sym typeface="Work Sans"/>
                        </a:rPr>
                        <a:t>reddito </a:t>
                      </a:r>
                      <a:endParaRPr b="1" sz="1400" u="none" cap="none" strike="noStrike">
                        <a:solidFill>
                          <a:schemeClr val="dk1"/>
                        </a:solidFill>
                      </a:endParaRPr>
                    </a:p>
                    <a:p>
                      <a:pPr indent="0" lvl="0" marL="0" marR="0" rtl="0" algn="l">
                        <a:lnSpc>
                          <a:spcPct val="100000"/>
                        </a:lnSpc>
                        <a:spcBef>
                          <a:spcPts val="1100"/>
                        </a:spcBef>
                        <a:spcAft>
                          <a:spcPts val="0"/>
                        </a:spcAft>
                        <a:buClr>
                          <a:srgbClr val="000000"/>
                        </a:buClr>
                        <a:buSzPts val="1400"/>
                        <a:buFont typeface="Arial"/>
                        <a:buNone/>
                      </a:pPr>
                      <a:r>
                        <a:t/>
                      </a:r>
                      <a:endParaRPr sz="1400" u="none" cap="none" strike="noStrike"/>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3400"/>
                        <a:buFont typeface="Arial"/>
                        <a:buNone/>
                      </a:pPr>
                      <a:r>
                        <a:rPr lang="it" sz="3400" u="none" cap="none" strike="noStrike">
                          <a:solidFill>
                            <a:srgbClr val="00001E"/>
                          </a:solidFill>
                          <a:highlight>
                            <a:srgbClr val="FFFFFF"/>
                          </a:highlight>
                          <a:latin typeface="Work Sans"/>
                          <a:ea typeface="Work Sans"/>
                          <a:cs typeface="Work Sans"/>
                          <a:sym typeface="Work Sans"/>
                        </a:rPr>
                        <a:t>€10.050 * 26,23% =  </a:t>
                      </a:r>
                      <a:r>
                        <a:rPr b="1" lang="it" sz="3400" u="none" cap="none" strike="noStrike">
                          <a:solidFill>
                            <a:srgbClr val="00001E"/>
                          </a:solidFill>
                          <a:highlight>
                            <a:srgbClr val="FFFFFF"/>
                          </a:highlight>
                          <a:latin typeface="Work Sans"/>
                          <a:ea typeface="Work Sans"/>
                          <a:cs typeface="Work Sans"/>
                          <a:sym typeface="Work Sans"/>
                        </a:rPr>
                        <a:t>€2.636,11</a:t>
                      </a:r>
                      <a:endParaRPr b="1" sz="1400" u="none" cap="none" strike="noStrike"/>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r h="1951075">
                <a:tc>
                  <a:txBody>
                    <a:bodyPr/>
                    <a:lstStyle/>
                    <a:p>
                      <a:pPr indent="0" lvl="0" marL="0" marR="0" rtl="0" algn="l">
                        <a:lnSpc>
                          <a:spcPct val="115000"/>
                        </a:lnSpc>
                        <a:spcBef>
                          <a:spcPts val="0"/>
                        </a:spcBef>
                        <a:spcAft>
                          <a:spcPts val="0"/>
                        </a:spcAft>
                        <a:buClr>
                          <a:srgbClr val="000000"/>
                        </a:buClr>
                        <a:buSzPts val="3400"/>
                        <a:buFont typeface="Arial"/>
                        <a:buNone/>
                      </a:pPr>
                      <a:r>
                        <a:rPr b="1" lang="it" sz="3400" u="none" cap="none" strike="noStrike">
                          <a:solidFill>
                            <a:srgbClr val="00001E"/>
                          </a:solidFill>
                          <a:highlight>
                            <a:srgbClr val="FFFFFF"/>
                          </a:highlight>
                          <a:latin typeface="Work Sans"/>
                          <a:ea typeface="Work Sans"/>
                          <a:cs typeface="Work Sans"/>
                          <a:sym typeface="Work Sans"/>
                        </a:rPr>
                        <a:t>Acconti 2024</a:t>
                      </a:r>
                      <a:r>
                        <a:rPr lang="it" sz="3400" u="none" cap="none" strike="noStrike">
                          <a:solidFill>
                            <a:srgbClr val="00001E"/>
                          </a:solidFill>
                          <a:highlight>
                            <a:srgbClr val="FFFFFF"/>
                          </a:highlight>
                          <a:latin typeface="Work Sans"/>
                          <a:ea typeface="Work Sans"/>
                          <a:cs typeface="Work Sans"/>
                          <a:sym typeface="Work Sans"/>
                        </a:rPr>
                        <a:t>: al </a:t>
                      </a:r>
                      <a:r>
                        <a:rPr b="1" lang="it" sz="3400" u="none" cap="none" strike="noStrike">
                          <a:solidFill>
                            <a:schemeClr val="dk1"/>
                          </a:solidFill>
                          <a:highlight>
                            <a:srgbClr val="FFFFFF"/>
                          </a:highlight>
                          <a:latin typeface="Work Sans"/>
                          <a:ea typeface="Work Sans"/>
                          <a:cs typeface="Work Sans"/>
                          <a:sym typeface="Work Sans"/>
                        </a:rPr>
                        <a:t>saldo 2023</a:t>
                      </a:r>
                      <a:r>
                        <a:rPr lang="it" sz="3400" u="none" cap="none" strike="noStrike">
                          <a:solidFill>
                            <a:schemeClr val="dk1"/>
                          </a:solidFill>
                          <a:highlight>
                            <a:srgbClr val="FFFFFF"/>
                          </a:highlight>
                          <a:latin typeface="Work Sans"/>
                          <a:ea typeface="Work Sans"/>
                          <a:cs typeface="Work Sans"/>
                          <a:sym typeface="Work Sans"/>
                        </a:rPr>
                        <a:t> </a:t>
                      </a:r>
                      <a:r>
                        <a:rPr lang="it" sz="3400" u="none" cap="none" strike="noStrike">
                          <a:solidFill>
                            <a:srgbClr val="00001E"/>
                          </a:solidFill>
                          <a:highlight>
                            <a:srgbClr val="FFFFFF"/>
                          </a:highlight>
                          <a:latin typeface="Work Sans"/>
                          <a:ea typeface="Work Sans"/>
                          <a:cs typeface="Work Sans"/>
                          <a:sym typeface="Work Sans"/>
                        </a:rPr>
                        <a:t>applico la percentuale dell’80%</a:t>
                      </a:r>
                      <a:endParaRPr sz="1400" u="none" cap="none" strike="noStrike"/>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3400"/>
                        <a:buFont typeface="Arial"/>
                        <a:buNone/>
                      </a:pPr>
                      <a:r>
                        <a:rPr lang="it" sz="3400" u="none" cap="none" strike="noStrike">
                          <a:solidFill>
                            <a:srgbClr val="00001E"/>
                          </a:solidFill>
                          <a:highlight>
                            <a:srgbClr val="FFFFFF"/>
                          </a:highlight>
                          <a:latin typeface="Work Sans"/>
                          <a:ea typeface="Work Sans"/>
                          <a:cs typeface="Work Sans"/>
                          <a:sym typeface="Work Sans"/>
                        </a:rPr>
                        <a:t>€2.636,11 * 80% = </a:t>
                      </a:r>
                      <a:r>
                        <a:rPr b="1" lang="it" sz="3400" u="none" cap="none" strike="noStrike">
                          <a:solidFill>
                            <a:srgbClr val="00001E"/>
                          </a:solidFill>
                          <a:highlight>
                            <a:srgbClr val="FFFFFF"/>
                          </a:highlight>
                          <a:latin typeface="Work Sans"/>
                          <a:ea typeface="Work Sans"/>
                          <a:cs typeface="Work Sans"/>
                          <a:sym typeface="Work Sans"/>
                        </a:rPr>
                        <a:t>€2.108,89</a:t>
                      </a:r>
                      <a:endParaRPr b="1" sz="1400" u="none" cap="none" strike="noStrike"/>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r h="1503850">
                <a:tc>
                  <a:txBody>
                    <a:bodyPr/>
                    <a:lstStyle/>
                    <a:p>
                      <a:pPr indent="0" lvl="0" marL="0" marR="0" rtl="0" algn="l">
                        <a:lnSpc>
                          <a:spcPct val="100000"/>
                        </a:lnSpc>
                        <a:spcBef>
                          <a:spcPts val="0"/>
                        </a:spcBef>
                        <a:spcAft>
                          <a:spcPts val="0"/>
                        </a:spcAft>
                        <a:buClr>
                          <a:srgbClr val="000000"/>
                        </a:buClr>
                        <a:buSzPts val="3400"/>
                        <a:buFont typeface="Arial"/>
                        <a:buNone/>
                      </a:pPr>
                      <a:r>
                        <a:rPr b="1" lang="it" sz="3400" u="none" cap="none" strike="noStrike">
                          <a:solidFill>
                            <a:schemeClr val="dk1"/>
                          </a:solidFill>
                          <a:highlight>
                            <a:srgbClr val="FFFFFF"/>
                          </a:highlight>
                          <a:latin typeface="Work Sans"/>
                          <a:ea typeface="Work Sans"/>
                          <a:cs typeface="Work Sans"/>
                          <a:sym typeface="Work Sans"/>
                        </a:rPr>
                        <a:t>Primo e secondo acconto 2024: </a:t>
                      </a:r>
                      <a:r>
                        <a:rPr lang="it" sz="3400" u="none" cap="none" strike="noStrike">
                          <a:solidFill>
                            <a:schemeClr val="dk1"/>
                          </a:solidFill>
                          <a:highlight>
                            <a:srgbClr val="FFFFFF"/>
                          </a:highlight>
                          <a:latin typeface="Work Sans"/>
                          <a:ea typeface="Work Sans"/>
                          <a:cs typeface="Work Sans"/>
                          <a:sym typeface="Work Sans"/>
                        </a:rPr>
                        <a:t>suddivido in due tranche </a:t>
                      </a:r>
                      <a:r>
                        <a:rPr b="1" lang="it" sz="3400" u="none" cap="none" strike="noStrike">
                          <a:solidFill>
                            <a:schemeClr val="dk1"/>
                          </a:solidFill>
                          <a:highlight>
                            <a:srgbClr val="FFFFFF"/>
                          </a:highlight>
                          <a:latin typeface="Work Sans"/>
                          <a:ea typeface="Work Sans"/>
                          <a:cs typeface="Work Sans"/>
                          <a:sym typeface="Work Sans"/>
                        </a:rPr>
                        <a:t>l’acconto 2024</a:t>
                      </a:r>
                      <a:endParaRPr b="1" sz="1400" u="none" cap="none" strike="noStrike">
                        <a:solidFill>
                          <a:schemeClr val="dk1"/>
                        </a:solidFill>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3400"/>
                        <a:buFont typeface="Arial"/>
                        <a:buNone/>
                      </a:pPr>
                      <a:r>
                        <a:rPr lang="it" sz="3400" u="none" cap="none" strike="noStrike">
                          <a:solidFill>
                            <a:srgbClr val="00001E"/>
                          </a:solidFill>
                          <a:highlight>
                            <a:srgbClr val="FFFFFF"/>
                          </a:highlight>
                          <a:latin typeface="Work Sans"/>
                          <a:ea typeface="Work Sans"/>
                          <a:cs typeface="Work Sans"/>
                          <a:sym typeface="Work Sans"/>
                        </a:rPr>
                        <a:t>€2.108,89 / 2 </a:t>
                      </a:r>
                      <a:r>
                        <a:rPr b="1" lang="it" sz="3400" u="none" cap="none" strike="noStrike">
                          <a:solidFill>
                            <a:srgbClr val="00001E"/>
                          </a:solidFill>
                          <a:highlight>
                            <a:srgbClr val="FFFFFF"/>
                          </a:highlight>
                          <a:latin typeface="Work Sans"/>
                          <a:ea typeface="Work Sans"/>
                          <a:cs typeface="Work Sans"/>
                          <a:sym typeface="Work Sans"/>
                        </a:rPr>
                        <a:t>=</a:t>
                      </a:r>
                      <a:r>
                        <a:rPr lang="it" sz="3400" u="none" cap="none" strike="noStrike">
                          <a:solidFill>
                            <a:srgbClr val="00001E"/>
                          </a:solidFill>
                          <a:highlight>
                            <a:srgbClr val="FFFFFF"/>
                          </a:highlight>
                          <a:latin typeface="Work Sans"/>
                          <a:ea typeface="Work Sans"/>
                          <a:cs typeface="Work Sans"/>
                          <a:sym typeface="Work Sans"/>
                        </a:rPr>
                        <a:t> </a:t>
                      </a:r>
                      <a:r>
                        <a:rPr b="1" lang="it" sz="3400" u="none" cap="none" strike="noStrike">
                          <a:solidFill>
                            <a:srgbClr val="00001E"/>
                          </a:solidFill>
                          <a:highlight>
                            <a:srgbClr val="FFFFFF"/>
                          </a:highlight>
                          <a:latin typeface="Work Sans"/>
                          <a:ea typeface="Work Sans"/>
                          <a:cs typeface="Work Sans"/>
                          <a:sym typeface="Work Sans"/>
                        </a:rPr>
                        <a:t>€1.054,44</a:t>
                      </a:r>
                      <a:endParaRPr b="1" sz="1400" u="none" cap="none" strike="noStrike"/>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2"/>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183" name="Google Shape;183;p12"/>
          <p:cNvSpPr txBox="1"/>
          <p:nvPr>
            <p:ph idx="1" type="body"/>
          </p:nvPr>
        </p:nvSpPr>
        <p:spPr>
          <a:xfrm>
            <a:off x="1137600" y="2743200"/>
            <a:ext cx="22101900" cy="9692700"/>
          </a:xfrm>
          <a:prstGeom prst="rect">
            <a:avLst/>
          </a:prstGeom>
          <a:noFill/>
          <a:ln>
            <a:noFill/>
          </a:ln>
        </p:spPr>
        <p:txBody>
          <a:bodyPr anchorCtr="0" anchor="t" bIns="91425" lIns="91425" spcFirstLastPara="1" rIns="91425" wrap="square" tIns="91425">
            <a:noAutofit/>
          </a:bodyPr>
          <a:lstStyle/>
          <a:p>
            <a:pPr indent="0" lvl="0" marL="0" rtl="0" algn="just">
              <a:lnSpc>
                <a:spcPct val="90000"/>
              </a:lnSpc>
              <a:spcBef>
                <a:spcPts val="2000"/>
              </a:spcBef>
              <a:spcAft>
                <a:spcPts val="0"/>
              </a:spcAft>
              <a:buSzPts val="3000"/>
              <a:buNone/>
            </a:pPr>
            <a:r>
              <a:rPr lang="it" sz="3200">
                <a:solidFill>
                  <a:schemeClr val="dk1"/>
                </a:solidFill>
              </a:rPr>
              <a:t>Gli iscritti alla gestione separata hanno la </a:t>
            </a:r>
            <a:r>
              <a:rPr b="1" lang="it" sz="3200">
                <a:solidFill>
                  <a:schemeClr val="accent2"/>
                </a:solidFill>
              </a:rPr>
              <a:t>facoltà </a:t>
            </a:r>
            <a:r>
              <a:rPr lang="it" sz="3200">
                <a:solidFill>
                  <a:schemeClr val="dk1"/>
                </a:solidFill>
              </a:rPr>
              <a:t>di addebitare in fattura, a titolo di rivalsa, un'aliquota pari al </a:t>
            </a:r>
            <a:r>
              <a:rPr b="1" lang="it" sz="3200">
                <a:solidFill>
                  <a:schemeClr val="dk1"/>
                </a:solidFill>
              </a:rPr>
              <a:t>4%</a:t>
            </a:r>
            <a:r>
              <a:rPr lang="it" sz="3200">
                <a:solidFill>
                  <a:schemeClr val="dk1"/>
                </a:solidFill>
              </a:rPr>
              <a:t> dei compensi lordi. </a:t>
            </a:r>
            <a:br>
              <a:rPr lang="it">
                <a:solidFill>
                  <a:schemeClr val="dk1"/>
                </a:solidFill>
              </a:rPr>
            </a:br>
            <a:endParaRPr>
              <a:solidFill>
                <a:schemeClr val="dk1"/>
              </a:solidFill>
            </a:endParaRPr>
          </a:p>
          <a:p>
            <a:pPr indent="0" lvl="0" marL="0" rtl="0" algn="just">
              <a:lnSpc>
                <a:spcPct val="90000"/>
              </a:lnSpc>
              <a:spcBef>
                <a:spcPts val="2000"/>
              </a:spcBef>
              <a:spcAft>
                <a:spcPts val="0"/>
              </a:spcAft>
              <a:buClr>
                <a:srgbClr val="000000"/>
              </a:buClr>
              <a:buSzPts val="4800"/>
              <a:buFont typeface="Arial"/>
              <a:buNone/>
            </a:pPr>
            <a:r>
              <a:t/>
            </a:r>
            <a:endParaRPr>
              <a:solidFill>
                <a:schemeClr val="dk1"/>
              </a:solidFill>
            </a:endParaRPr>
          </a:p>
        </p:txBody>
      </p:sp>
      <p:sp>
        <p:nvSpPr>
          <p:cNvPr id="184" name="Google Shape;184;p12"/>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
        <p:nvSpPr>
          <p:cNvPr id="185" name="Google Shape;185;p12"/>
          <p:cNvSpPr txBox="1"/>
          <p:nvPr>
            <p:ph type="title"/>
          </p:nvPr>
        </p:nvSpPr>
        <p:spPr>
          <a:xfrm>
            <a:off x="1143475" y="990600"/>
            <a:ext cx="22101900" cy="1828800"/>
          </a:xfrm>
          <a:prstGeom prst="rect">
            <a:avLst/>
          </a:prstGeom>
          <a:noFill/>
          <a:ln>
            <a:noFill/>
          </a:ln>
        </p:spPr>
        <p:txBody>
          <a:bodyPr anchorCtr="0" anchor="ctr" bIns="91425" lIns="91425" spcFirstLastPara="1" rIns="91425" wrap="square" tIns="91425">
            <a:noAutofit/>
          </a:bodyPr>
          <a:lstStyle/>
          <a:p>
            <a:pPr indent="0" lvl="0" marL="0" rtl="0" algn="just">
              <a:lnSpc>
                <a:spcPct val="90000"/>
              </a:lnSpc>
              <a:spcBef>
                <a:spcPts val="2000"/>
              </a:spcBef>
              <a:spcAft>
                <a:spcPts val="0"/>
              </a:spcAft>
              <a:buSzPts val="6000"/>
              <a:buNone/>
            </a:pPr>
            <a:r>
              <a:rPr lang="it">
                <a:solidFill>
                  <a:schemeClr val="accent2"/>
                </a:solidFill>
              </a:rPr>
              <a:t>Cos’è la rivalsa Inps?</a:t>
            </a:r>
            <a:endParaRPr/>
          </a:p>
        </p:txBody>
      </p:sp>
      <p:sp>
        <p:nvSpPr>
          <p:cNvPr id="186" name="Google Shape;186;p12"/>
          <p:cNvSpPr txBox="1"/>
          <p:nvPr/>
        </p:nvSpPr>
        <p:spPr>
          <a:xfrm>
            <a:off x="11879325" y="4215475"/>
            <a:ext cx="11169000" cy="7521600"/>
          </a:xfrm>
          <a:prstGeom prst="rect">
            <a:avLst/>
          </a:prstGeom>
          <a:noFill/>
          <a:ln cap="flat" cmpd="sng" w="76200">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419100" lvl="0" marL="457200" marR="0" rtl="0" algn="just">
              <a:lnSpc>
                <a:spcPct val="100000"/>
              </a:lnSpc>
              <a:spcBef>
                <a:spcPts val="2000"/>
              </a:spcBef>
              <a:spcAft>
                <a:spcPts val="0"/>
              </a:spcAft>
              <a:buClr>
                <a:schemeClr val="dk1"/>
              </a:buClr>
              <a:buSzPts val="3000"/>
              <a:buFont typeface="Work Sans"/>
              <a:buChar char="●"/>
            </a:pPr>
            <a:r>
              <a:rPr b="0" i="0" lang="it" sz="3000" u="none" cap="none" strike="noStrike">
                <a:solidFill>
                  <a:schemeClr val="dk1"/>
                </a:solidFill>
                <a:latin typeface="Work Sans"/>
                <a:ea typeface="Work Sans"/>
                <a:cs typeface="Work Sans"/>
                <a:sym typeface="Work Sans"/>
              </a:rPr>
              <a:t>è </a:t>
            </a:r>
            <a:r>
              <a:rPr b="1" i="0" lang="it" sz="3000" u="none" cap="none" strike="noStrike">
                <a:solidFill>
                  <a:schemeClr val="accent2"/>
                </a:solidFill>
                <a:latin typeface="Work Sans"/>
                <a:ea typeface="Work Sans"/>
                <a:cs typeface="Work Sans"/>
                <a:sym typeface="Work Sans"/>
              </a:rPr>
              <a:t>facoltativo l’inserimento </a:t>
            </a:r>
            <a:r>
              <a:rPr b="0" i="0" lang="it" sz="3000" u="none" cap="none" strike="noStrike">
                <a:solidFill>
                  <a:schemeClr val="dk1"/>
                </a:solidFill>
                <a:latin typeface="Work Sans"/>
                <a:ea typeface="Work Sans"/>
                <a:cs typeface="Work Sans"/>
                <a:sym typeface="Work Sans"/>
              </a:rPr>
              <a:t>della rivalsa GS INPS in fattura </a:t>
            </a:r>
            <a:endParaRPr b="0" i="0" sz="3000" u="none" cap="none" strike="noStrike">
              <a:solidFill>
                <a:schemeClr val="dk1"/>
              </a:solidFill>
              <a:latin typeface="Work Sans"/>
              <a:ea typeface="Work Sans"/>
              <a:cs typeface="Work Sans"/>
              <a:sym typeface="Work Sans"/>
            </a:endParaRPr>
          </a:p>
          <a:p>
            <a:pPr indent="0" lvl="0" marL="457200" marR="0" rtl="0" algn="just">
              <a:lnSpc>
                <a:spcPct val="100000"/>
              </a:lnSpc>
              <a:spcBef>
                <a:spcPts val="2000"/>
              </a:spcBef>
              <a:spcAft>
                <a:spcPts val="0"/>
              </a:spcAft>
              <a:buClr>
                <a:srgbClr val="000000"/>
              </a:buClr>
              <a:buSzPts val="3000"/>
              <a:buFont typeface="Arial"/>
              <a:buNone/>
            </a:pPr>
            <a:r>
              <a:t/>
            </a:r>
            <a:endParaRPr b="0" i="0" sz="3000" u="none" cap="none" strike="noStrike">
              <a:solidFill>
                <a:schemeClr val="dk1"/>
              </a:solidFill>
              <a:latin typeface="Work Sans"/>
              <a:ea typeface="Work Sans"/>
              <a:cs typeface="Work Sans"/>
              <a:sym typeface="Work Sans"/>
            </a:endParaRPr>
          </a:p>
          <a:p>
            <a:pPr indent="-419100" lvl="0" marL="457200" marR="0" rtl="0" algn="just">
              <a:lnSpc>
                <a:spcPct val="100000"/>
              </a:lnSpc>
              <a:spcBef>
                <a:spcPts val="2000"/>
              </a:spcBef>
              <a:spcAft>
                <a:spcPts val="0"/>
              </a:spcAft>
              <a:buClr>
                <a:schemeClr val="dk1"/>
              </a:buClr>
              <a:buSzPts val="3000"/>
              <a:buFont typeface="Work Sans"/>
              <a:buChar char="●"/>
            </a:pPr>
            <a:r>
              <a:rPr b="0" i="0" lang="it" sz="3000" u="none" cap="none" strike="noStrike">
                <a:solidFill>
                  <a:schemeClr val="dk1"/>
                </a:solidFill>
                <a:latin typeface="Work Sans"/>
                <a:ea typeface="Work Sans"/>
                <a:cs typeface="Work Sans"/>
                <a:sym typeface="Work Sans"/>
              </a:rPr>
              <a:t>si usa per richiedere al cliente di pagare un 4% in più in fattura</a:t>
            </a:r>
            <a:endParaRPr b="0" i="0" sz="3000" u="none" cap="none" strike="noStrike">
              <a:solidFill>
                <a:schemeClr val="dk1"/>
              </a:solidFill>
              <a:latin typeface="Work Sans"/>
              <a:ea typeface="Work Sans"/>
              <a:cs typeface="Work Sans"/>
              <a:sym typeface="Work Sans"/>
            </a:endParaRPr>
          </a:p>
          <a:p>
            <a:pPr indent="0" lvl="0" marL="457200" marR="0" rtl="0" algn="just">
              <a:lnSpc>
                <a:spcPct val="100000"/>
              </a:lnSpc>
              <a:spcBef>
                <a:spcPts val="2000"/>
              </a:spcBef>
              <a:spcAft>
                <a:spcPts val="0"/>
              </a:spcAft>
              <a:buClr>
                <a:srgbClr val="000000"/>
              </a:buClr>
              <a:buSzPts val="3000"/>
              <a:buFont typeface="Arial"/>
              <a:buNone/>
            </a:pPr>
            <a:r>
              <a:t/>
            </a:r>
            <a:endParaRPr b="0" i="0" sz="3000" u="none" cap="none" strike="noStrike">
              <a:solidFill>
                <a:schemeClr val="dk1"/>
              </a:solidFill>
              <a:latin typeface="Work Sans"/>
              <a:ea typeface="Work Sans"/>
              <a:cs typeface="Work Sans"/>
              <a:sym typeface="Work Sans"/>
            </a:endParaRPr>
          </a:p>
          <a:p>
            <a:pPr indent="-419100" lvl="0" marL="457200" marR="0" rtl="0" algn="just">
              <a:lnSpc>
                <a:spcPct val="100000"/>
              </a:lnSpc>
              <a:spcBef>
                <a:spcPts val="2000"/>
              </a:spcBef>
              <a:spcAft>
                <a:spcPts val="0"/>
              </a:spcAft>
              <a:buClr>
                <a:schemeClr val="dk1"/>
              </a:buClr>
              <a:buSzPts val="3000"/>
              <a:buFont typeface="Work Sans"/>
              <a:buChar char="●"/>
            </a:pPr>
            <a:r>
              <a:rPr b="1" i="0" lang="it" sz="3000" u="none" cap="none" strike="noStrike">
                <a:solidFill>
                  <a:schemeClr val="dk1"/>
                </a:solidFill>
                <a:latin typeface="Work Sans"/>
                <a:ea typeface="Work Sans"/>
                <a:cs typeface="Work Sans"/>
                <a:sym typeface="Work Sans"/>
              </a:rPr>
              <a:t>rappresenta un reddito </a:t>
            </a:r>
            <a:r>
              <a:rPr b="0" i="0" lang="it" sz="3000" u="none" cap="none" strike="noStrike">
                <a:solidFill>
                  <a:schemeClr val="dk1"/>
                </a:solidFill>
                <a:latin typeface="Work Sans"/>
                <a:ea typeface="Work Sans"/>
                <a:cs typeface="Work Sans"/>
                <a:sym typeface="Work Sans"/>
              </a:rPr>
              <a:t>quindi il 4%:</a:t>
            </a:r>
            <a:endParaRPr b="0" i="0" sz="3000" u="none" cap="none" strike="noStrike">
              <a:solidFill>
                <a:schemeClr val="dk1"/>
              </a:solidFill>
              <a:latin typeface="Work Sans"/>
              <a:ea typeface="Work Sans"/>
              <a:cs typeface="Work Sans"/>
              <a:sym typeface="Work Sans"/>
            </a:endParaRPr>
          </a:p>
          <a:p>
            <a:pPr indent="-419100" lvl="0" marL="1371600" marR="0" rtl="0" algn="just">
              <a:lnSpc>
                <a:spcPct val="100000"/>
              </a:lnSpc>
              <a:spcBef>
                <a:spcPts val="0"/>
              </a:spcBef>
              <a:spcAft>
                <a:spcPts val="0"/>
              </a:spcAft>
              <a:buClr>
                <a:schemeClr val="dk1"/>
              </a:buClr>
              <a:buSzPts val="3000"/>
              <a:buFont typeface="Work Sans"/>
              <a:buChar char="➢"/>
            </a:pPr>
            <a:r>
              <a:rPr b="0" i="0" lang="it" sz="3000" u="none" cap="none" strike="noStrike">
                <a:solidFill>
                  <a:schemeClr val="dk1"/>
                </a:solidFill>
                <a:latin typeface="Work Sans"/>
                <a:ea typeface="Work Sans"/>
                <a:cs typeface="Work Sans"/>
                <a:sym typeface="Work Sans"/>
              </a:rPr>
              <a:t>viene assoggettato ad imposta sostitutiva e a contribuzione;</a:t>
            </a:r>
            <a:endParaRPr b="0" i="0" sz="3000" u="none" cap="none" strike="noStrike">
              <a:solidFill>
                <a:schemeClr val="dk1"/>
              </a:solidFill>
              <a:latin typeface="Work Sans"/>
              <a:ea typeface="Work Sans"/>
              <a:cs typeface="Work Sans"/>
              <a:sym typeface="Work Sans"/>
            </a:endParaRPr>
          </a:p>
          <a:p>
            <a:pPr indent="0" lvl="0" marL="1371600" marR="0" rtl="0" algn="just">
              <a:lnSpc>
                <a:spcPct val="100000"/>
              </a:lnSpc>
              <a:spcBef>
                <a:spcPts val="2000"/>
              </a:spcBef>
              <a:spcAft>
                <a:spcPts val="0"/>
              </a:spcAft>
              <a:buClr>
                <a:srgbClr val="000000"/>
              </a:buClr>
              <a:buSzPts val="3000"/>
              <a:buFont typeface="Arial"/>
              <a:buNone/>
            </a:pPr>
            <a:r>
              <a:t/>
            </a:r>
            <a:endParaRPr b="0" i="0" sz="3000" u="none" cap="none" strike="noStrike">
              <a:solidFill>
                <a:schemeClr val="dk1"/>
              </a:solidFill>
              <a:latin typeface="Work Sans"/>
              <a:ea typeface="Work Sans"/>
              <a:cs typeface="Work Sans"/>
              <a:sym typeface="Work Sans"/>
            </a:endParaRPr>
          </a:p>
          <a:p>
            <a:pPr indent="-419100" lvl="0" marL="1371600" marR="0" rtl="0" algn="just">
              <a:lnSpc>
                <a:spcPct val="100000"/>
              </a:lnSpc>
              <a:spcBef>
                <a:spcPts val="2000"/>
              </a:spcBef>
              <a:spcAft>
                <a:spcPts val="0"/>
              </a:spcAft>
              <a:buClr>
                <a:schemeClr val="dk1"/>
              </a:buClr>
              <a:buSzPts val="3000"/>
              <a:buFont typeface="Work Sans"/>
              <a:buChar char="➢"/>
            </a:pPr>
            <a:r>
              <a:rPr b="0" i="0" lang="it" sz="3000" u="none" cap="none" strike="noStrike">
                <a:solidFill>
                  <a:schemeClr val="dk1"/>
                </a:solidFill>
                <a:latin typeface="Work Sans"/>
                <a:ea typeface="Work Sans"/>
                <a:cs typeface="Work Sans"/>
                <a:sym typeface="Work Sans"/>
              </a:rPr>
              <a:t>Viene conteggiato nel limite di € 85.000</a:t>
            </a:r>
            <a:endParaRPr b="0" i="0" sz="3000" u="none" cap="none" strike="noStrike">
              <a:solidFill>
                <a:schemeClr val="dk1"/>
              </a:solidFill>
              <a:latin typeface="Work Sans"/>
              <a:ea typeface="Work Sans"/>
              <a:cs typeface="Work Sans"/>
              <a:sym typeface="Work Sans"/>
            </a:endParaRPr>
          </a:p>
          <a:p>
            <a:pPr indent="0" lvl="0" marL="1371600" marR="0" rtl="0" algn="just">
              <a:lnSpc>
                <a:spcPct val="100000"/>
              </a:lnSpc>
              <a:spcBef>
                <a:spcPts val="2000"/>
              </a:spcBef>
              <a:spcAft>
                <a:spcPts val="0"/>
              </a:spcAft>
              <a:buClr>
                <a:srgbClr val="000000"/>
              </a:buClr>
              <a:buSzPts val="3000"/>
              <a:buFont typeface="Arial"/>
              <a:buNone/>
            </a:pPr>
            <a:r>
              <a:t/>
            </a:r>
            <a:endParaRPr b="0" i="0" sz="3000" u="none" cap="none" strike="noStrike">
              <a:solidFill>
                <a:schemeClr val="dk1"/>
              </a:solidFill>
              <a:latin typeface="Work Sans"/>
              <a:ea typeface="Work Sans"/>
              <a:cs typeface="Work Sans"/>
              <a:sym typeface="Work Sans"/>
            </a:endParaRPr>
          </a:p>
        </p:txBody>
      </p:sp>
      <p:pic>
        <p:nvPicPr>
          <p:cNvPr id="187" name="Google Shape;187;p12"/>
          <p:cNvPicPr preferRelativeResize="0"/>
          <p:nvPr/>
        </p:nvPicPr>
        <p:blipFill rotWithShape="1">
          <a:blip r:embed="rId3">
            <a:alphaModFix/>
          </a:blip>
          <a:srcRect b="0" l="0" r="0" t="0"/>
          <a:stretch/>
        </p:blipFill>
        <p:spPr>
          <a:xfrm>
            <a:off x="1143475" y="4215475"/>
            <a:ext cx="9545874" cy="8220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f7b64f5150_1_48"/>
          <p:cNvSpPr txBox="1"/>
          <p:nvPr>
            <p:ph idx="4294967295"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193" name="Google Shape;193;g2f7b64f5150_1_48"/>
          <p:cNvSpPr txBox="1"/>
          <p:nvPr>
            <p:ph idx="1" type="body"/>
          </p:nvPr>
        </p:nvSpPr>
        <p:spPr>
          <a:xfrm>
            <a:off x="1143000" y="2743200"/>
            <a:ext cx="22097100" cy="878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b="1" lang="it" sz="4200">
                <a:solidFill>
                  <a:schemeClr val="accent2"/>
                </a:solidFill>
              </a:rPr>
              <a:t>Massimale </a:t>
            </a:r>
            <a:endParaRPr b="1" sz="4200">
              <a:solidFill>
                <a:schemeClr val="accent2"/>
              </a:solidFill>
            </a:endParaRPr>
          </a:p>
          <a:p>
            <a:pPr indent="0" lvl="0" marL="0" rtl="0" algn="l">
              <a:lnSpc>
                <a:spcPct val="115000"/>
              </a:lnSpc>
              <a:spcBef>
                <a:spcPts val="0"/>
              </a:spcBef>
              <a:spcAft>
                <a:spcPts val="0"/>
              </a:spcAft>
              <a:buSzPts val="3000"/>
              <a:buNone/>
            </a:pPr>
            <a:r>
              <a:rPr lang="it" sz="3600">
                <a:solidFill>
                  <a:schemeClr val="dk1"/>
                </a:solidFill>
              </a:rPr>
              <a:t>Per l’anno 2024 il massimale di reddito è pari a 119.650 €</a:t>
            </a:r>
            <a:endParaRPr b="1" sz="3600">
              <a:solidFill>
                <a:schemeClr val="accent2"/>
              </a:solidFill>
            </a:endParaRPr>
          </a:p>
          <a:p>
            <a:pPr indent="0" lvl="0" marL="0" rtl="0" algn="l">
              <a:lnSpc>
                <a:spcPct val="115000"/>
              </a:lnSpc>
              <a:spcBef>
                <a:spcPts val="0"/>
              </a:spcBef>
              <a:spcAft>
                <a:spcPts val="0"/>
              </a:spcAft>
              <a:buSzPts val="3000"/>
              <a:buNone/>
            </a:pPr>
            <a:r>
              <a:t/>
            </a:r>
            <a:endParaRPr b="1" sz="4300">
              <a:solidFill>
                <a:schemeClr val="accent2"/>
              </a:solidFill>
            </a:endParaRPr>
          </a:p>
          <a:p>
            <a:pPr indent="0" lvl="0" marL="0" rtl="0" algn="l">
              <a:lnSpc>
                <a:spcPct val="115000"/>
              </a:lnSpc>
              <a:spcBef>
                <a:spcPts val="0"/>
              </a:spcBef>
              <a:spcAft>
                <a:spcPts val="0"/>
              </a:spcAft>
              <a:buSzPts val="3000"/>
              <a:buNone/>
            </a:pPr>
            <a:r>
              <a:rPr b="1" lang="it" sz="4300">
                <a:solidFill>
                  <a:schemeClr val="accent2"/>
                </a:solidFill>
              </a:rPr>
              <a:t>Minimale e accredito ai fini pensionistici</a:t>
            </a:r>
            <a:endParaRPr sz="3600">
              <a:solidFill>
                <a:schemeClr val="dk1"/>
              </a:solidFill>
            </a:endParaRPr>
          </a:p>
          <a:p>
            <a:pPr indent="0" lvl="0" marL="0" rtl="0" algn="l">
              <a:lnSpc>
                <a:spcPct val="115000"/>
              </a:lnSpc>
              <a:spcBef>
                <a:spcPts val="0"/>
              </a:spcBef>
              <a:spcAft>
                <a:spcPts val="0"/>
              </a:spcAft>
              <a:buSzPts val="3000"/>
              <a:buNone/>
            </a:pPr>
            <a:r>
              <a:rPr lang="it" sz="3600">
                <a:solidFill>
                  <a:schemeClr val="dk1"/>
                </a:solidFill>
              </a:rPr>
              <a:t>Per l’anno 2024 il minimale di reddito è pari a 18.415 €:</a:t>
            </a:r>
            <a:endParaRPr sz="3600">
              <a:solidFill>
                <a:schemeClr val="dk1"/>
              </a:solidFill>
            </a:endParaRPr>
          </a:p>
          <a:p>
            <a:pPr indent="-457200" lvl="0" marL="457200" rtl="0" algn="l">
              <a:lnSpc>
                <a:spcPct val="115000"/>
              </a:lnSpc>
              <a:spcBef>
                <a:spcPts val="0"/>
              </a:spcBef>
              <a:spcAft>
                <a:spcPts val="0"/>
              </a:spcAft>
              <a:buClr>
                <a:schemeClr val="dk1"/>
              </a:buClr>
              <a:buSzPts val="3600"/>
              <a:buChar char="●"/>
            </a:pPr>
            <a:r>
              <a:rPr lang="it" sz="3600">
                <a:solidFill>
                  <a:schemeClr val="dk1"/>
                </a:solidFill>
              </a:rPr>
              <a:t>gli iscritti per i quali è applicata l’aliquota del 24% avranno l’accredito dell’intero anno con un contributo annuo di €4.419,6</a:t>
            </a:r>
            <a:endParaRPr sz="3600">
              <a:solidFill>
                <a:schemeClr val="dk1"/>
              </a:solidFill>
            </a:endParaRPr>
          </a:p>
          <a:p>
            <a:pPr indent="-457200" lvl="0" marL="457200" rtl="0" algn="l">
              <a:lnSpc>
                <a:spcPct val="115000"/>
              </a:lnSpc>
              <a:spcBef>
                <a:spcPts val="0"/>
              </a:spcBef>
              <a:spcAft>
                <a:spcPts val="0"/>
              </a:spcAft>
              <a:buClr>
                <a:schemeClr val="dk1"/>
              </a:buClr>
              <a:buSzPts val="3600"/>
              <a:buChar char="●"/>
            </a:pPr>
            <a:r>
              <a:rPr lang="it" sz="3600">
                <a:solidFill>
                  <a:schemeClr val="dk1"/>
                </a:solidFill>
              </a:rPr>
              <a:t>gli iscritti per i quali il calcolo della contribuzione avviene applicando l’aliquota maggiore avranno l’accredito con un contributo annuale pari ai seguenti importi: </a:t>
            </a:r>
            <a:endParaRPr sz="3600">
              <a:solidFill>
                <a:schemeClr val="dk1"/>
              </a:solidFill>
            </a:endParaRPr>
          </a:p>
          <a:p>
            <a:pPr indent="-457200" lvl="1" marL="914400" rtl="0" algn="l">
              <a:lnSpc>
                <a:spcPct val="115000"/>
              </a:lnSpc>
              <a:spcBef>
                <a:spcPts val="0"/>
              </a:spcBef>
              <a:spcAft>
                <a:spcPts val="0"/>
              </a:spcAft>
              <a:buClr>
                <a:schemeClr val="dk1"/>
              </a:buClr>
              <a:buSzPts val="3600"/>
              <a:buChar char="○"/>
            </a:pPr>
            <a:r>
              <a:rPr lang="it" sz="3600">
                <a:solidFill>
                  <a:schemeClr val="dk1"/>
                </a:solidFill>
              </a:rPr>
              <a:t>professionisti: € 4.800,79 euro </a:t>
            </a:r>
            <a:endParaRPr sz="3600">
              <a:solidFill>
                <a:schemeClr val="dk1"/>
              </a:solidFill>
            </a:endParaRPr>
          </a:p>
          <a:p>
            <a:pPr indent="-457200" lvl="1" marL="914400" rtl="0" algn="l">
              <a:lnSpc>
                <a:spcPct val="115000"/>
              </a:lnSpc>
              <a:spcBef>
                <a:spcPts val="0"/>
              </a:spcBef>
              <a:spcAft>
                <a:spcPts val="0"/>
              </a:spcAft>
              <a:buClr>
                <a:schemeClr val="dk1"/>
              </a:buClr>
              <a:buSzPts val="3600"/>
              <a:buChar char="○"/>
            </a:pPr>
            <a:r>
              <a:rPr lang="it" sz="3600">
                <a:solidFill>
                  <a:schemeClr val="dk1"/>
                </a:solidFill>
              </a:rPr>
              <a:t>per i lavoratori autonomi sportivi del settore dilettantistico: €4.603,75.</a:t>
            </a:r>
            <a:endParaRPr sz="3600">
              <a:solidFill>
                <a:schemeClr val="dk1"/>
              </a:solidFill>
            </a:endParaRPr>
          </a:p>
          <a:p>
            <a:pPr indent="0" lvl="0" marL="0" rtl="0" algn="l">
              <a:lnSpc>
                <a:spcPct val="115000"/>
              </a:lnSpc>
              <a:spcBef>
                <a:spcPts val="0"/>
              </a:spcBef>
              <a:spcAft>
                <a:spcPts val="0"/>
              </a:spcAft>
              <a:buSzPts val="3000"/>
              <a:buNone/>
            </a:pPr>
            <a:r>
              <a:t/>
            </a:r>
            <a:endParaRPr sz="3400">
              <a:solidFill>
                <a:schemeClr val="accent6"/>
              </a:solidFill>
            </a:endParaRPr>
          </a:p>
        </p:txBody>
      </p:sp>
      <p:sp>
        <p:nvSpPr>
          <p:cNvPr id="194" name="Google Shape;194;g2f7b64f5150_1_48"/>
          <p:cNvSpPr/>
          <p:nvPr/>
        </p:nvSpPr>
        <p:spPr>
          <a:xfrm>
            <a:off x="-3450" y="12436000"/>
            <a:ext cx="24384000" cy="365700"/>
          </a:xfrm>
          <a:prstGeom prst="rect">
            <a:avLst/>
          </a:prstGeom>
          <a:solidFill>
            <a:srgbClr val="B49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Studio individuale</a:t>
            </a:r>
            <a:endParaRPr b="1" i="0" sz="2000" u="none" cap="none" strike="noStrike">
              <a:solidFill>
                <a:srgbClr val="FFFFFF"/>
              </a:solidFill>
              <a:latin typeface="Arial"/>
              <a:ea typeface="Arial"/>
              <a:cs typeface="Arial"/>
              <a:sym typeface="Arial"/>
            </a:endParaRPr>
          </a:p>
        </p:txBody>
      </p:sp>
      <p:sp>
        <p:nvSpPr>
          <p:cNvPr id="195" name="Google Shape;195;g2f7b64f5150_1_48"/>
          <p:cNvSpPr txBox="1"/>
          <p:nvPr/>
        </p:nvSpPr>
        <p:spPr>
          <a:xfrm>
            <a:off x="1143475" y="914400"/>
            <a:ext cx="20626200" cy="17814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2400"/>
              </a:spcBef>
              <a:spcAft>
                <a:spcPts val="2400"/>
              </a:spcAft>
              <a:buClr>
                <a:srgbClr val="000000"/>
              </a:buClr>
              <a:buSzPts val="6000"/>
              <a:buFont typeface="Arial"/>
              <a:buNone/>
            </a:pPr>
            <a:r>
              <a:rPr b="1" i="0" lang="it" sz="6000" u="none" cap="none" strike="noStrike">
                <a:solidFill>
                  <a:schemeClr val="accent2"/>
                </a:solidFill>
                <a:latin typeface="Work Sans"/>
                <a:ea typeface="Work Sans"/>
                <a:cs typeface="Work Sans"/>
                <a:sym typeface="Work Sans"/>
              </a:rPr>
              <a:t>Qual è il massimale e il minimale per accredito contributivo</a:t>
            </a:r>
            <a:endParaRPr b="0" i="0" sz="6000" u="none" cap="none" strike="noStrike">
              <a:solidFill>
                <a:srgbClr val="000000"/>
              </a:solidFill>
              <a:latin typeface="Work Sans"/>
              <a:ea typeface="Work Sans"/>
              <a:cs typeface="Work Sans"/>
              <a:sym typeface="Work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9"/>
          <p:cNvSpPr txBox="1"/>
          <p:nvPr>
            <p:ph type="ctrTitle"/>
          </p:nvPr>
        </p:nvSpPr>
        <p:spPr>
          <a:xfrm>
            <a:off x="970096" y="4121258"/>
            <a:ext cx="22721700" cy="5473500"/>
          </a:xfrm>
          <a:prstGeom prst="rect">
            <a:avLst/>
          </a:prstGeom>
          <a:noFill/>
          <a:ln>
            <a:noFill/>
          </a:ln>
        </p:spPr>
        <p:txBody>
          <a:bodyPr anchorCtr="0" anchor="b" bIns="243800" lIns="243800" spcFirstLastPara="1" rIns="243800" wrap="square" tIns="243800">
            <a:noAutofit/>
          </a:bodyPr>
          <a:lstStyle/>
          <a:p>
            <a:pPr indent="0" lvl="0" marL="0" rtl="0" algn="ctr">
              <a:lnSpc>
                <a:spcPct val="100000"/>
              </a:lnSpc>
              <a:spcBef>
                <a:spcPts val="0"/>
              </a:spcBef>
              <a:spcAft>
                <a:spcPts val="0"/>
              </a:spcAft>
              <a:buSzPts val="13600"/>
              <a:buNone/>
            </a:pPr>
            <a:r>
              <a:rPr lang="it"/>
              <a:t>INPS </a:t>
            </a:r>
            <a:endParaRPr/>
          </a:p>
          <a:p>
            <a:pPr indent="0" lvl="0" marL="0" rtl="0" algn="ctr">
              <a:lnSpc>
                <a:spcPct val="100000"/>
              </a:lnSpc>
              <a:spcBef>
                <a:spcPts val="0"/>
              </a:spcBef>
              <a:spcAft>
                <a:spcPts val="0"/>
              </a:spcAft>
              <a:buSzPts val="13600"/>
              <a:buNone/>
            </a:pPr>
            <a:r>
              <a:rPr lang="it"/>
              <a:t>Artigiani e Commercianti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g2f6f7ca9c9f_0_0"/>
          <p:cNvSpPr txBox="1"/>
          <p:nvPr>
            <p:ph idx="4294967295" type="sldNum"/>
          </p:nvPr>
        </p:nvSpPr>
        <p:spPr>
          <a:xfrm>
            <a:off x="23040721" y="12424027"/>
            <a:ext cx="857700" cy="730500"/>
          </a:xfrm>
          <a:prstGeom prst="rect">
            <a:avLst/>
          </a:prstGeom>
          <a:noFill/>
          <a:ln>
            <a:noFill/>
          </a:ln>
        </p:spPr>
        <p:txBody>
          <a:bodyPr anchorCtr="0" anchor="ctr" bIns="91400" lIns="182875" spcFirstLastPara="1" rIns="182875" wrap="square" tIns="914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it"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53" name="Google Shape;53;g2f6f7ca9c9f_0_0"/>
          <p:cNvSpPr txBox="1"/>
          <p:nvPr/>
        </p:nvSpPr>
        <p:spPr>
          <a:xfrm>
            <a:off x="1143475" y="914400"/>
            <a:ext cx="22101900" cy="73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1" i="0" lang="it" sz="4800" u="none" cap="none" strike="noStrike">
                <a:solidFill>
                  <a:srgbClr val="5A6EFF"/>
                </a:solidFill>
                <a:latin typeface="Work Sans"/>
                <a:ea typeface="Work Sans"/>
                <a:cs typeface="Work Sans"/>
                <a:sym typeface="Work Sans"/>
              </a:rPr>
              <a:t>Indice </a:t>
            </a:r>
            <a:endParaRPr b="1" i="0" sz="4800" u="none" cap="none" strike="noStrike">
              <a:solidFill>
                <a:srgbClr val="5A6EFF"/>
              </a:solidFill>
              <a:latin typeface="Work Sans"/>
              <a:ea typeface="Work Sans"/>
              <a:cs typeface="Work Sans"/>
              <a:sym typeface="Work Sans"/>
            </a:endParaRPr>
          </a:p>
        </p:txBody>
      </p:sp>
      <p:sp>
        <p:nvSpPr>
          <p:cNvPr id="54" name="Google Shape;54;g2f6f7ca9c9f_0_0"/>
          <p:cNvSpPr/>
          <p:nvPr/>
        </p:nvSpPr>
        <p:spPr>
          <a:xfrm>
            <a:off x="-3450" y="12436000"/>
            <a:ext cx="24384000" cy="365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
        <p:nvSpPr>
          <p:cNvPr id="55" name="Google Shape;55;g2f6f7ca9c9f_0_0"/>
          <p:cNvSpPr txBox="1"/>
          <p:nvPr/>
        </p:nvSpPr>
        <p:spPr>
          <a:xfrm>
            <a:off x="1143475" y="1751650"/>
            <a:ext cx="21612600" cy="10497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it" sz="3000" u="none" cap="none" strike="noStrike">
                <a:solidFill>
                  <a:schemeClr val="dk1"/>
                </a:solidFill>
                <a:latin typeface="Work Sans"/>
                <a:ea typeface="Work Sans"/>
                <a:cs typeface="Work Sans"/>
                <a:sym typeface="Work Sans"/>
              </a:rPr>
              <a:t>Introduzione alle Casse previdenziali</a:t>
            </a:r>
            <a:endParaRPr b="1" i="0" sz="3000" u="none" cap="none" strike="noStrike">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000"/>
              <a:buFont typeface="Arial"/>
              <a:buNone/>
            </a:pPr>
            <a:r>
              <a:rPr b="1" i="0" lang="it" sz="3000" u="sng" cap="none" strike="noStrike">
                <a:solidFill>
                  <a:schemeClr val="hlink"/>
                </a:solidFill>
                <a:latin typeface="Work Sans"/>
                <a:ea typeface="Work Sans"/>
                <a:cs typeface="Work Sans"/>
                <a:sym typeface="Work Sans"/>
                <a:hlinkClick action="ppaction://hlinksldjump" r:id="rId3"/>
              </a:rPr>
              <a:t>T</a:t>
            </a:r>
            <a:r>
              <a:rPr b="0" i="0" lang="it" sz="3000" u="sng" cap="none" strike="noStrike">
                <a:solidFill>
                  <a:schemeClr val="hlink"/>
                </a:solidFill>
                <a:latin typeface="Work Sans"/>
                <a:ea typeface="Work Sans"/>
                <a:cs typeface="Work Sans"/>
                <a:sym typeface="Work Sans"/>
                <a:hlinkClick action="ppaction://hlinksldjump" r:id="rId4"/>
              </a:rPr>
              <a:t>utte le PIVA devono pagare tasse e contributi </a:t>
            </a:r>
            <a:endParaRPr b="0" i="0" sz="3000" u="none" cap="none" strike="noStrike">
              <a:solidFill>
                <a:schemeClr val="accent2"/>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000"/>
              <a:buFont typeface="Arial"/>
              <a:buNone/>
            </a:pPr>
            <a:r>
              <a:rPr b="0" i="0" lang="it" sz="3000" u="sng" cap="none" strike="noStrike">
                <a:solidFill>
                  <a:schemeClr val="hlink"/>
                </a:solidFill>
                <a:latin typeface="Work Sans"/>
                <a:ea typeface="Work Sans"/>
                <a:cs typeface="Work Sans"/>
                <a:sym typeface="Work Sans"/>
                <a:hlinkClick action="ppaction://hlinksldjump" r:id="rId5"/>
              </a:rPr>
              <a:t>A cosa servono i contributi previdenziali: il fondo pensione</a:t>
            </a:r>
            <a:endParaRPr b="0" i="0" sz="3000" u="none" cap="none" strike="noStrike">
              <a:solidFill>
                <a:schemeClr val="accent2"/>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000"/>
              <a:buFont typeface="Arial"/>
              <a:buNone/>
            </a:pPr>
            <a:r>
              <a:rPr b="0" i="0" lang="it" sz="3000" u="sng" cap="none" strike="noStrike">
                <a:solidFill>
                  <a:schemeClr val="hlink"/>
                </a:solidFill>
                <a:latin typeface="Work Sans"/>
                <a:ea typeface="Work Sans"/>
                <a:cs typeface="Work Sans"/>
                <a:sym typeface="Work Sans"/>
                <a:hlinkClick action="ppaction://hlinksldjump" r:id="rId6"/>
              </a:rPr>
              <a:t>La scelta della Cassa previdenziale dipende dall’attività svolta</a:t>
            </a:r>
            <a:endParaRPr b="0" i="0" sz="3000" u="none" cap="none" strike="noStrike">
              <a:solidFill>
                <a:schemeClr val="accent2"/>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000"/>
              <a:buFont typeface="Arial"/>
              <a:buNone/>
            </a:pPr>
            <a:r>
              <a:rPr b="0" i="0" lang="it" sz="3000" u="sng" cap="none" strike="noStrike">
                <a:solidFill>
                  <a:schemeClr val="hlink"/>
                </a:solidFill>
                <a:latin typeface="Work Sans"/>
                <a:ea typeface="Work Sans"/>
                <a:cs typeface="Work Sans"/>
                <a:sym typeface="Work Sans"/>
                <a:hlinkClick action="ppaction://hlinksldjump" r:id="rId7"/>
              </a:rPr>
              <a:t>Le Casse previdenziali che gestiamo in Fiscozen</a:t>
            </a:r>
            <a:endParaRPr b="0" i="0" sz="3000" u="none" cap="none" strike="noStrike">
              <a:solidFill>
                <a:schemeClr val="accent2"/>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chemeClr val="accent2"/>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000"/>
              <a:buFont typeface="Arial"/>
              <a:buNone/>
            </a:pPr>
            <a:r>
              <a:rPr b="1" i="0" lang="it" sz="3000" u="none" cap="none" strike="noStrike">
                <a:solidFill>
                  <a:schemeClr val="dk1"/>
                </a:solidFill>
                <a:latin typeface="Work Sans"/>
                <a:ea typeface="Work Sans"/>
                <a:cs typeface="Work Sans"/>
                <a:sym typeface="Work Sans"/>
              </a:rPr>
              <a:t>Gestione separata INPS</a:t>
            </a:r>
            <a:endParaRPr b="1" i="0" sz="3000" u="none" cap="none" strike="noStrike">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000"/>
              <a:buFont typeface="Arial"/>
              <a:buNone/>
            </a:pPr>
            <a:r>
              <a:rPr b="0" i="0" lang="it" sz="3000" u="sng" cap="none" strike="noStrike">
                <a:solidFill>
                  <a:schemeClr val="hlink"/>
                </a:solidFill>
                <a:latin typeface="Work Sans"/>
                <a:ea typeface="Work Sans"/>
                <a:cs typeface="Work Sans"/>
                <a:sym typeface="Work Sans"/>
                <a:hlinkClick action="ppaction://hlinksldjump" r:id="rId8"/>
              </a:rPr>
              <a:t>Iscrizione alla Gestione separata INPS</a:t>
            </a:r>
            <a:endParaRPr b="0" i="0" sz="3000" u="none" cap="none" strike="noStrike">
              <a:solidFill>
                <a:schemeClr val="accent2"/>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000"/>
              <a:buFont typeface="Arial"/>
              <a:buNone/>
            </a:pPr>
            <a:r>
              <a:rPr b="0" i="0" lang="it" sz="3000" u="sng" cap="none" strike="noStrike">
                <a:solidFill>
                  <a:schemeClr val="hlink"/>
                </a:solidFill>
                <a:latin typeface="Work Sans"/>
                <a:ea typeface="Work Sans"/>
                <a:cs typeface="Work Sans"/>
                <a:sym typeface="Work Sans"/>
                <a:hlinkClick action="ppaction://hlinksldjump" r:id="rId9"/>
              </a:rPr>
              <a:t>Come si determinano i contributi da pagare alla GS INPS</a:t>
            </a:r>
            <a:endParaRPr b="0" i="0" sz="3000" u="none" cap="none" strike="noStrike">
              <a:solidFill>
                <a:schemeClr val="accent2"/>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000"/>
              <a:buFont typeface="Arial"/>
              <a:buNone/>
            </a:pPr>
            <a:r>
              <a:rPr b="0" i="0" lang="it" sz="3000" u="sng" cap="none" strike="noStrike">
                <a:solidFill>
                  <a:schemeClr val="hlink"/>
                </a:solidFill>
                <a:latin typeface="Work Sans"/>
                <a:ea typeface="Work Sans"/>
                <a:cs typeface="Work Sans"/>
                <a:sym typeface="Work Sans"/>
                <a:hlinkClick action="ppaction://hlinksldjump" r:id="rId10"/>
              </a:rPr>
              <a:t>Quando si versano i contributi alla GS INPS</a:t>
            </a:r>
            <a:endParaRPr b="0" i="0" sz="3000" u="none" cap="none" strike="noStrike">
              <a:solidFill>
                <a:schemeClr val="accent2"/>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000"/>
              <a:buFont typeface="Arial"/>
              <a:buNone/>
            </a:pPr>
            <a:r>
              <a:rPr b="0" i="0" lang="it" sz="3000" u="sng" cap="none" strike="noStrike">
                <a:solidFill>
                  <a:schemeClr val="hlink"/>
                </a:solidFill>
                <a:latin typeface="Work Sans"/>
                <a:ea typeface="Work Sans"/>
                <a:cs typeface="Work Sans"/>
                <a:sym typeface="Work Sans"/>
                <a:hlinkClick action="ppaction://hlinksldjump" r:id="rId11"/>
              </a:rPr>
              <a:t>Un esempio di calcolo della GS INPS di un cliente in regime forfettario</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000"/>
              <a:buFont typeface="Arial"/>
              <a:buNone/>
            </a:pPr>
            <a:r>
              <a:rPr b="0" i="0" lang="it" sz="3000" u="sng" cap="none" strike="noStrike">
                <a:solidFill>
                  <a:schemeClr val="hlink"/>
                </a:solidFill>
                <a:latin typeface="Work Sans"/>
                <a:ea typeface="Work Sans"/>
                <a:cs typeface="Work Sans"/>
                <a:sym typeface="Work Sans"/>
                <a:hlinkClick action="ppaction://hlinksldjump" r:id="rId12"/>
              </a:rPr>
              <a:t>Cos’è la rivalsa Inps?</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000"/>
              <a:buFont typeface="Arial"/>
              <a:buNone/>
            </a:pPr>
            <a:r>
              <a:rPr b="0" i="0" lang="it" sz="3000" u="sng" cap="none" strike="noStrike">
                <a:solidFill>
                  <a:schemeClr val="hlink"/>
                </a:solidFill>
                <a:latin typeface="Work Sans"/>
                <a:ea typeface="Work Sans"/>
                <a:cs typeface="Work Sans"/>
                <a:sym typeface="Work Sans"/>
                <a:hlinkClick action="ppaction://hlinksldjump" r:id="rId13"/>
              </a:rPr>
              <a:t>Qual è il massimale e il minimale per accredito contributivo</a:t>
            </a:r>
            <a:endParaRPr b="0" i="0" sz="3000" u="none" cap="none" strike="noStrike">
              <a:solidFill>
                <a:schemeClr val="dk1"/>
              </a:solidFill>
              <a:latin typeface="Work Sans"/>
              <a:ea typeface="Work Sans"/>
              <a:cs typeface="Work Sans"/>
              <a:sym typeface="Work Sans"/>
            </a:endParaRPr>
          </a:p>
          <a:p>
            <a:pPr indent="0" lvl="0" marL="0" marR="0" rtl="0" algn="l">
              <a:lnSpc>
                <a:spcPct val="100000"/>
              </a:lnSpc>
              <a:spcBef>
                <a:spcPts val="2400"/>
              </a:spcBef>
              <a:spcAft>
                <a:spcPts val="0"/>
              </a:spcAft>
              <a:buClr>
                <a:srgbClr val="000000"/>
              </a:buClr>
              <a:buSzPts val="3000"/>
              <a:buFont typeface="Arial"/>
              <a:buNone/>
            </a:pPr>
            <a:r>
              <a:rPr b="1" i="0" lang="it" sz="3000" u="none" cap="none" strike="noStrike">
                <a:solidFill>
                  <a:schemeClr val="dk1"/>
                </a:solidFill>
                <a:latin typeface="Work Sans"/>
                <a:ea typeface="Work Sans"/>
                <a:cs typeface="Work Sans"/>
                <a:sym typeface="Work Sans"/>
              </a:rPr>
              <a:t>INPS Artigiani e Commercianti</a:t>
            </a:r>
            <a:endParaRPr b="1" i="0" sz="3000" u="none" cap="none" strike="noStrike">
              <a:solidFill>
                <a:schemeClr val="dk1"/>
              </a:solidFill>
              <a:latin typeface="Work Sans"/>
              <a:ea typeface="Work Sans"/>
              <a:cs typeface="Work Sans"/>
              <a:sym typeface="Work Sans"/>
            </a:endParaRPr>
          </a:p>
          <a:p>
            <a:pPr indent="0" lvl="0" marL="0" marR="0" rtl="0" algn="l">
              <a:lnSpc>
                <a:spcPct val="100000"/>
              </a:lnSpc>
              <a:spcBef>
                <a:spcPts val="2400"/>
              </a:spcBef>
              <a:spcAft>
                <a:spcPts val="0"/>
              </a:spcAft>
              <a:buClr>
                <a:srgbClr val="000000"/>
              </a:buClr>
              <a:buSzPts val="3000"/>
              <a:buFont typeface="Arial"/>
              <a:buNone/>
            </a:pPr>
            <a:r>
              <a:rPr b="0" i="0" lang="it" sz="3000" u="sng" cap="none" strike="noStrike">
                <a:solidFill>
                  <a:schemeClr val="accent2"/>
                </a:solidFill>
                <a:latin typeface="Work Sans"/>
                <a:ea typeface="Work Sans"/>
                <a:cs typeface="Work Sans"/>
                <a:sym typeface="Work Sans"/>
                <a:hlinkClick action="ppaction://hlinksldjump" r:id="rId14">
                  <a:extLst>
                    <a:ext uri="{A12FA001-AC4F-418D-AE19-62706E023703}">
                      <ahyp:hlinkClr val="tx"/>
                    </a:ext>
                  </a:extLst>
                </a:hlinkClick>
              </a:rPr>
              <a:t>Come si determinano i contributi da pagare all’INPS Com/Art (2024)</a:t>
            </a:r>
            <a:endParaRPr b="0" i="0" sz="3000" u="none" cap="none" strike="noStrike">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000"/>
              <a:buFont typeface="Arial"/>
              <a:buNone/>
            </a:pPr>
            <a:r>
              <a:rPr b="0" i="0" lang="it" sz="3000" u="sng" cap="none" strike="noStrike">
                <a:solidFill>
                  <a:schemeClr val="accent2"/>
                </a:solidFill>
                <a:latin typeface="Work Sans"/>
                <a:ea typeface="Work Sans"/>
                <a:cs typeface="Work Sans"/>
                <a:sym typeface="Work Sans"/>
                <a:hlinkClick action="ppaction://hlinksldjump" r:id="rId15">
                  <a:extLst>
                    <a:ext uri="{A12FA001-AC4F-418D-AE19-62706E023703}">
                      <ahyp:hlinkClr val="tx"/>
                    </a:ext>
                  </a:extLst>
                </a:hlinkClick>
              </a:rPr>
              <a:t>I due scenari possibili (2024): il reddito supera o non il minimale</a:t>
            </a:r>
            <a:endParaRPr b="0" i="0" sz="3000" u="none" cap="none" strike="noStrike">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000"/>
              <a:buFont typeface="Arial"/>
              <a:buNone/>
            </a:pPr>
            <a:r>
              <a:rPr b="0" i="0" lang="it" sz="3000" u="sng" cap="none" strike="noStrike">
                <a:solidFill>
                  <a:schemeClr val="accent2"/>
                </a:solidFill>
                <a:latin typeface="Work Sans"/>
                <a:ea typeface="Work Sans"/>
                <a:cs typeface="Work Sans"/>
                <a:sym typeface="Work Sans"/>
                <a:hlinkClick action="ppaction://hlinksldjump" r:id="rId16">
                  <a:extLst>
                    <a:ext uri="{A12FA001-AC4F-418D-AE19-62706E023703}">
                      <ahyp:hlinkClr val="tx"/>
                    </a:ext>
                  </a:extLst>
                </a:hlinkClick>
              </a:rPr>
              <a:t>Solo per le Ditte individuali è possibile utilizzare il registro dei corrispettivi</a:t>
            </a:r>
            <a:endParaRPr b="0" i="0" sz="3000" u="none" cap="none" strike="noStrike">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000"/>
              <a:buFont typeface="Arial"/>
              <a:buNone/>
            </a:pPr>
            <a:r>
              <a:rPr b="0" i="0" lang="it" sz="3000" u="sng" cap="none" strike="noStrike">
                <a:solidFill>
                  <a:schemeClr val="accent2"/>
                </a:solidFill>
                <a:latin typeface="Work Sans"/>
                <a:ea typeface="Work Sans"/>
                <a:cs typeface="Work Sans"/>
                <a:sym typeface="Work Sans"/>
                <a:hlinkClick action="ppaction://hlinksldjump" r:id="rId17">
                  <a:extLst>
                    <a:ext uri="{A12FA001-AC4F-418D-AE19-62706E023703}">
                      <ahyp:hlinkClr val="tx"/>
                    </a:ext>
                  </a:extLst>
                </a:hlinkClick>
              </a:rPr>
              <a:t>Un esempio di calcolo dell’INPS Com di un cliente in regime forfettario </a:t>
            </a:r>
            <a:endParaRPr b="0" i="0" sz="3000" u="none" cap="none" strike="noStrike">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000"/>
              <a:buFont typeface="Arial"/>
              <a:buNone/>
            </a:pPr>
            <a:r>
              <a:rPr b="0" i="0" lang="it" sz="3000" u="sng" cap="none" strike="noStrike">
                <a:solidFill>
                  <a:schemeClr val="accent2"/>
                </a:solidFill>
                <a:latin typeface="Work Sans"/>
                <a:ea typeface="Work Sans"/>
                <a:cs typeface="Work Sans"/>
                <a:sym typeface="Work Sans"/>
                <a:hlinkClick action="ppaction://hlinksldjump" r:id="rId18">
                  <a:extLst>
                    <a:ext uri="{A12FA001-AC4F-418D-AE19-62706E023703}">
                      <ahyp:hlinkClr val="tx"/>
                    </a:ext>
                  </a:extLst>
                </a:hlinkClick>
              </a:rPr>
              <a:t>Le agevolazioni per forfetari e lavoratori dipendenti full-time</a:t>
            </a:r>
            <a:endParaRPr b="0" i="0" sz="3000" u="none" cap="none" strike="noStrike">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000"/>
              <a:buFont typeface="Arial"/>
              <a:buNone/>
            </a:pPr>
            <a:r>
              <a:rPr b="0" i="0" lang="it" sz="3000" u="sng" cap="none" strike="noStrike">
                <a:solidFill>
                  <a:schemeClr val="accent2"/>
                </a:solidFill>
                <a:latin typeface="Work Sans"/>
                <a:ea typeface="Work Sans"/>
                <a:cs typeface="Work Sans"/>
                <a:sym typeface="Work Sans"/>
                <a:hlinkClick action="ppaction://hlinksldjump" r:id="rId19">
                  <a:extLst>
                    <a:ext uri="{A12FA001-AC4F-418D-AE19-62706E023703}">
                      <ahyp:hlinkClr val="tx"/>
                    </a:ext>
                  </a:extLst>
                </a:hlinkClick>
              </a:rPr>
              <a:t>Le agevolazioni per pensionati, affittacamere e produttori assicurativi </a:t>
            </a:r>
            <a:endParaRPr b="0" i="0" sz="3000" u="none" cap="none" strike="noStrike">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6000"/>
              <a:buFont typeface="Arial"/>
              <a:buNone/>
            </a:pPr>
            <a:r>
              <a:t/>
            </a:r>
            <a:endParaRPr b="1" i="0" sz="3000" u="none" cap="none" strike="noStrike">
              <a:solidFill>
                <a:schemeClr val="dk1"/>
              </a:solidFill>
              <a:latin typeface="Work Sans"/>
              <a:ea typeface="Work Sans"/>
              <a:cs typeface="Work Sans"/>
              <a:sym typeface="Work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2"/>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206" name="Google Shape;206;p22"/>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
        <p:nvSpPr>
          <p:cNvPr id="207" name="Google Shape;207;p22"/>
          <p:cNvSpPr txBox="1"/>
          <p:nvPr>
            <p:ph type="title"/>
          </p:nvPr>
        </p:nvSpPr>
        <p:spPr>
          <a:xfrm>
            <a:off x="1143475" y="914400"/>
            <a:ext cx="22101900" cy="182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it">
                <a:solidFill>
                  <a:schemeClr val="accent2"/>
                </a:solidFill>
              </a:rPr>
              <a:t>Come si determinano i contributi da pagare all’INPS Com/Art (2024)</a:t>
            </a:r>
            <a:endParaRPr/>
          </a:p>
        </p:txBody>
      </p:sp>
      <p:graphicFrame>
        <p:nvGraphicFramePr>
          <p:cNvPr id="208" name="Google Shape;208;p22"/>
          <p:cNvGraphicFramePr/>
          <p:nvPr/>
        </p:nvGraphicFramePr>
        <p:xfrm>
          <a:off x="918400" y="4243681"/>
          <a:ext cx="3000000" cy="3000000"/>
        </p:xfrm>
        <a:graphic>
          <a:graphicData uri="http://schemas.openxmlformats.org/drawingml/2006/table">
            <a:tbl>
              <a:tblPr>
                <a:noFill/>
                <a:tableStyleId>{4260605E-DBE6-438B-9496-96985A0A5DDA}</a:tableStyleId>
              </a:tblPr>
              <a:tblGrid>
                <a:gridCol w="10797200"/>
                <a:gridCol w="11029700"/>
              </a:tblGrid>
              <a:tr h="128325">
                <a:tc>
                  <a:txBody>
                    <a:bodyPr/>
                    <a:lstStyle/>
                    <a:p>
                      <a:pPr indent="0" lvl="0" marL="0" marR="0" rtl="0" algn="ctr">
                        <a:lnSpc>
                          <a:spcPct val="90000"/>
                        </a:lnSpc>
                        <a:spcBef>
                          <a:spcPts val="0"/>
                        </a:spcBef>
                        <a:spcAft>
                          <a:spcPts val="0"/>
                        </a:spcAft>
                        <a:buClr>
                          <a:srgbClr val="000000"/>
                        </a:buClr>
                        <a:buSzPts val="3400"/>
                        <a:buFont typeface="Arial"/>
                        <a:buNone/>
                      </a:pPr>
                      <a:r>
                        <a:rPr b="1" lang="it" sz="3600" u="none" cap="none" strike="noStrike">
                          <a:solidFill>
                            <a:schemeClr val="dk1"/>
                          </a:solidFill>
                          <a:latin typeface="Work Sans"/>
                          <a:ea typeface="Work Sans"/>
                          <a:cs typeface="Work Sans"/>
                          <a:sym typeface="Work Sans"/>
                        </a:rPr>
                        <a:t>Quota fissa: </a:t>
                      </a:r>
                      <a:r>
                        <a:rPr lang="it" sz="3600" u="none" cap="none" strike="noStrike">
                          <a:solidFill>
                            <a:schemeClr val="dk1"/>
                          </a:solidFill>
                          <a:latin typeface="Work Sans"/>
                          <a:ea typeface="Work Sans"/>
                          <a:cs typeface="Work Sans"/>
                          <a:sym typeface="Work Sans"/>
                        </a:rPr>
                        <a:t> </a:t>
                      </a:r>
                      <a:r>
                        <a:rPr b="1" lang="it" sz="3600" u="none" cap="none" strike="noStrike">
                          <a:solidFill>
                            <a:schemeClr val="dk1"/>
                          </a:solidFill>
                          <a:latin typeface="Work Sans"/>
                          <a:ea typeface="Work Sans"/>
                          <a:cs typeface="Work Sans"/>
                          <a:sym typeface="Work Sans"/>
                        </a:rPr>
                        <a:t>Artigiani </a:t>
                      </a:r>
                      <a:r>
                        <a:rPr lang="it" sz="3600" u="none" cap="none" strike="noStrike">
                          <a:solidFill>
                            <a:schemeClr val="dk1"/>
                          </a:solidFill>
                          <a:latin typeface="Work Sans"/>
                          <a:ea typeface="Work Sans"/>
                          <a:cs typeface="Work Sans"/>
                          <a:sym typeface="Work Sans"/>
                        </a:rPr>
                        <a:t>&gt; € 4.427,04 </a:t>
                      </a:r>
                      <a:endParaRPr sz="3600" u="none" cap="none" strike="noStrike">
                        <a:solidFill>
                          <a:schemeClr val="dk1"/>
                        </a:solidFill>
                        <a:latin typeface="Work Sans"/>
                        <a:ea typeface="Work Sans"/>
                        <a:cs typeface="Work Sans"/>
                        <a:sym typeface="Work Sans"/>
                      </a:endParaRPr>
                    </a:p>
                    <a:p>
                      <a:pPr indent="0" lvl="0" marL="0" marR="0" rtl="0" algn="ctr">
                        <a:lnSpc>
                          <a:spcPct val="90000"/>
                        </a:lnSpc>
                        <a:spcBef>
                          <a:spcPts val="0"/>
                        </a:spcBef>
                        <a:spcAft>
                          <a:spcPts val="0"/>
                        </a:spcAft>
                        <a:buClr>
                          <a:srgbClr val="000000"/>
                        </a:buClr>
                        <a:buSzPts val="3400"/>
                        <a:buFont typeface="Arial"/>
                        <a:buNone/>
                      </a:pPr>
                      <a:r>
                        <a:rPr b="1" lang="it" sz="3600" u="none" cap="none" strike="noStrike">
                          <a:solidFill>
                            <a:schemeClr val="dk1"/>
                          </a:solidFill>
                          <a:latin typeface="Work Sans"/>
                          <a:ea typeface="Work Sans"/>
                          <a:cs typeface="Work Sans"/>
                          <a:sym typeface="Work Sans"/>
                        </a:rPr>
                        <a:t>Commercianti </a:t>
                      </a:r>
                      <a:r>
                        <a:rPr lang="it" sz="3600" u="none" cap="none" strike="noStrike">
                          <a:solidFill>
                            <a:schemeClr val="dk1"/>
                          </a:solidFill>
                          <a:latin typeface="Work Sans"/>
                          <a:ea typeface="Work Sans"/>
                          <a:cs typeface="Work Sans"/>
                          <a:sym typeface="Work Sans"/>
                        </a:rPr>
                        <a:t>&gt;€ 4.515,43</a:t>
                      </a:r>
                      <a:endParaRPr sz="3600" u="none" cap="none" strike="noStrike">
                        <a:solidFill>
                          <a:schemeClr val="dk1"/>
                        </a:solidFill>
                        <a:latin typeface="Work Sans"/>
                        <a:ea typeface="Work Sans"/>
                        <a:cs typeface="Work Sans"/>
                        <a:sym typeface="Work Sans"/>
                      </a:endParaRPr>
                    </a:p>
                    <a:p>
                      <a:pPr indent="0" lvl="0" marL="0" marR="0" rtl="0" algn="ctr">
                        <a:lnSpc>
                          <a:spcPct val="90000"/>
                        </a:lnSpc>
                        <a:spcBef>
                          <a:spcPts val="0"/>
                        </a:spcBef>
                        <a:spcAft>
                          <a:spcPts val="0"/>
                        </a:spcAft>
                        <a:buClr>
                          <a:srgbClr val="000000"/>
                        </a:buClr>
                        <a:buSzPts val="3400"/>
                        <a:buFont typeface="Arial"/>
                        <a:buNone/>
                      </a:pPr>
                      <a:r>
                        <a:t/>
                      </a:r>
                      <a:endParaRPr sz="3600" u="none" cap="none" strike="noStrike">
                        <a:solidFill>
                          <a:schemeClr val="dk1"/>
                        </a:solidFill>
                        <a:latin typeface="Work Sans"/>
                        <a:ea typeface="Work Sans"/>
                        <a:cs typeface="Work Sans"/>
                        <a:sym typeface="Work Sans"/>
                      </a:endParaRPr>
                    </a:p>
                    <a:p>
                      <a:pPr indent="0" lvl="0" marL="0" marR="0" rtl="0" algn="ctr">
                        <a:lnSpc>
                          <a:spcPct val="90000"/>
                        </a:lnSpc>
                        <a:spcBef>
                          <a:spcPts val="2000"/>
                        </a:spcBef>
                        <a:spcAft>
                          <a:spcPts val="0"/>
                        </a:spcAft>
                        <a:buClr>
                          <a:srgbClr val="000000"/>
                        </a:buClr>
                        <a:buSzPts val="3400"/>
                        <a:buFont typeface="Arial"/>
                        <a:buNone/>
                      </a:pPr>
                      <a:r>
                        <a:rPr b="1" lang="it" sz="3600" u="none" cap="none" strike="noStrike">
                          <a:solidFill>
                            <a:schemeClr val="dk1"/>
                          </a:solidFill>
                          <a:latin typeface="Work Sans"/>
                          <a:ea typeface="Work Sans"/>
                          <a:cs typeface="Work Sans"/>
                          <a:sym typeface="Work Sans"/>
                        </a:rPr>
                        <a:t>suddivisa in quattro rate</a:t>
                      </a:r>
                      <a:endParaRPr b="1" sz="3600" u="none" cap="none" strike="noStrike">
                        <a:solidFill>
                          <a:schemeClr val="dk1"/>
                        </a:solidFill>
                        <a:latin typeface="Work Sans"/>
                        <a:ea typeface="Work Sans"/>
                        <a:cs typeface="Work Sans"/>
                        <a:sym typeface="Work Sans"/>
                      </a:endParaRPr>
                    </a:p>
                  </a:txBody>
                  <a:tcPr marT="91425" marB="91425" marR="91425" marL="91425" anchor="ctr">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rgbClr val="000000"/>
                        </a:buClr>
                        <a:buSzPts val="3400"/>
                        <a:buFont typeface="Arial"/>
                        <a:buNone/>
                      </a:pPr>
                      <a:r>
                        <a:rPr b="1" lang="it" sz="3600" u="none" cap="none" strike="noStrike">
                          <a:solidFill>
                            <a:schemeClr val="dk1"/>
                          </a:solidFill>
                          <a:latin typeface="Work Sans"/>
                          <a:ea typeface="Work Sans"/>
                          <a:cs typeface="Work Sans"/>
                          <a:sym typeface="Work Sans"/>
                        </a:rPr>
                        <a:t>Quota percentuale: Artigiani (24%) e Commercianti (24,48%)</a:t>
                      </a:r>
                      <a:endParaRPr b="1" sz="3600" u="none" cap="none" strike="noStrike">
                        <a:solidFill>
                          <a:schemeClr val="dk1"/>
                        </a:solidFill>
                        <a:latin typeface="Work Sans"/>
                        <a:ea typeface="Work Sans"/>
                        <a:cs typeface="Work Sans"/>
                        <a:sym typeface="Work Sans"/>
                      </a:endParaRPr>
                    </a:p>
                    <a:p>
                      <a:pPr indent="0" lvl="0" marL="0" marR="0" rtl="0" algn="l">
                        <a:lnSpc>
                          <a:spcPct val="90000"/>
                        </a:lnSpc>
                        <a:spcBef>
                          <a:spcPts val="0"/>
                        </a:spcBef>
                        <a:spcAft>
                          <a:spcPts val="0"/>
                        </a:spcAft>
                        <a:buClr>
                          <a:srgbClr val="000000"/>
                        </a:buClr>
                        <a:buSzPts val="3400"/>
                        <a:buFont typeface="Arial"/>
                        <a:buNone/>
                      </a:pPr>
                      <a:r>
                        <a:t/>
                      </a:r>
                      <a:endParaRPr b="1" sz="3600" u="none" cap="none" strike="noStrike">
                        <a:solidFill>
                          <a:schemeClr val="dk1"/>
                        </a:solidFill>
                        <a:latin typeface="Work Sans"/>
                        <a:ea typeface="Work Sans"/>
                        <a:cs typeface="Work Sans"/>
                        <a:sym typeface="Work Sans"/>
                      </a:endParaRPr>
                    </a:p>
                  </a:txBody>
                  <a:tcPr marT="91425" marB="91425" marR="91425" marL="91425" anchor="ctr">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r h="2569400">
                <a:tc>
                  <a:txBody>
                    <a:bodyPr/>
                    <a:lstStyle/>
                    <a:p>
                      <a:pPr indent="0" lvl="0" marL="0" marR="0" rtl="0" algn="l">
                        <a:lnSpc>
                          <a:spcPct val="90000"/>
                        </a:lnSpc>
                        <a:spcBef>
                          <a:spcPts val="0"/>
                        </a:spcBef>
                        <a:spcAft>
                          <a:spcPts val="0"/>
                        </a:spcAft>
                        <a:buClr>
                          <a:srgbClr val="000000"/>
                        </a:buClr>
                        <a:buSzPts val="3400"/>
                        <a:buFont typeface="Arial"/>
                        <a:buNone/>
                      </a:pPr>
                      <a:r>
                        <a:rPr b="1" lang="it" sz="3600" u="none" cap="none" strike="noStrike">
                          <a:solidFill>
                            <a:schemeClr val="dk1"/>
                          </a:solidFill>
                          <a:latin typeface="Work Sans"/>
                          <a:ea typeface="Work Sans"/>
                          <a:cs typeface="Work Sans"/>
                          <a:sym typeface="Work Sans"/>
                        </a:rPr>
                        <a:t>Sei obbligato a versare la quota fissa a prescindere dal reddito </a:t>
                      </a:r>
                      <a:endParaRPr b="1" sz="3600" u="none" cap="none" strike="noStrike">
                        <a:solidFill>
                          <a:schemeClr val="dk1"/>
                        </a:solidFill>
                        <a:latin typeface="Work Sans"/>
                        <a:ea typeface="Work Sans"/>
                        <a:cs typeface="Work Sans"/>
                        <a:sym typeface="Work Sans"/>
                      </a:endParaRPr>
                    </a:p>
                    <a:p>
                      <a:pPr indent="0" lvl="0" marL="0" marR="0" rtl="0" algn="l">
                        <a:lnSpc>
                          <a:spcPct val="90000"/>
                        </a:lnSpc>
                        <a:spcBef>
                          <a:spcPts val="2000"/>
                        </a:spcBef>
                        <a:spcAft>
                          <a:spcPts val="0"/>
                        </a:spcAft>
                        <a:buClr>
                          <a:srgbClr val="000000"/>
                        </a:buClr>
                        <a:buSzPts val="3400"/>
                        <a:buFont typeface="Arial"/>
                        <a:buNone/>
                      </a:pPr>
                      <a:r>
                        <a:rPr lang="it" sz="3600" u="none" cap="none" strike="noStrike">
                          <a:solidFill>
                            <a:schemeClr val="dk1"/>
                          </a:solidFill>
                          <a:latin typeface="Work Sans"/>
                          <a:ea typeface="Work Sans"/>
                          <a:cs typeface="Work Sans"/>
                          <a:sym typeface="Work Sans"/>
                        </a:rPr>
                        <a:t>Quindi se hai guadagnato zero versi comunque € 4.427,04/4.515,43</a:t>
                      </a:r>
                      <a:endParaRPr sz="3600" u="none" cap="none" strike="noStrike">
                        <a:solidFill>
                          <a:schemeClr val="dk1"/>
                        </a:solidFill>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400"/>
                        <a:buFont typeface="Arial"/>
                        <a:buNone/>
                      </a:pPr>
                      <a:r>
                        <a:rPr b="1" lang="it" sz="3600" u="none" cap="none" strike="noStrike">
                          <a:solidFill>
                            <a:schemeClr val="dk1"/>
                          </a:solidFill>
                          <a:latin typeface="Work Sans"/>
                          <a:ea typeface="Work Sans"/>
                          <a:cs typeface="Work Sans"/>
                          <a:sym typeface="Work Sans"/>
                        </a:rPr>
                        <a:t>Sei obbligato a versarla solamente se superi il reddito minimale di 18.415€ (coperto dal versamento della quota fissa)</a:t>
                      </a:r>
                      <a:endParaRPr b="1" sz="3600" u="none" cap="none" strike="noStrike">
                        <a:solidFill>
                          <a:schemeClr val="dk1"/>
                        </a:solidFill>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r h="2893875">
                <a:tc>
                  <a:txBody>
                    <a:bodyPr/>
                    <a:lstStyle/>
                    <a:p>
                      <a:pPr indent="0" lvl="0" marL="0" marR="0" rtl="0" algn="l">
                        <a:lnSpc>
                          <a:spcPct val="90000"/>
                        </a:lnSpc>
                        <a:spcBef>
                          <a:spcPts val="0"/>
                        </a:spcBef>
                        <a:spcAft>
                          <a:spcPts val="0"/>
                        </a:spcAft>
                        <a:buClr>
                          <a:srgbClr val="000000"/>
                        </a:buClr>
                        <a:buSzPts val="3400"/>
                        <a:buFont typeface="Arial"/>
                        <a:buNone/>
                      </a:pPr>
                      <a:r>
                        <a:rPr b="1" lang="it" sz="3600" u="none" cap="none" strike="noStrike">
                          <a:solidFill>
                            <a:schemeClr val="dk1"/>
                          </a:solidFill>
                          <a:latin typeface="Work Sans"/>
                          <a:ea typeface="Work Sans"/>
                          <a:cs typeface="Work Sans"/>
                          <a:sym typeface="Work Sans"/>
                        </a:rPr>
                        <a:t>Quando?  maggio - agosto- novembre e febbraio anno successivo. Una rata per ogni trimestre</a:t>
                      </a:r>
                      <a:endParaRPr b="1" sz="3600" u="none" cap="none" strike="noStrike">
                        <a:solidFill>
                          <a:schemeClr val="dk1"/>
                        </a:solidFill>
                        <a:latin typeface="Work Sans"/>
                        <a:ea typeface="Work Sans"/>
                        <a:cs typeface="Work Sans"/>
                        <a:sym typeface="Work Sans"/>
                      </a:endParaRPr>
                    </a:p>
                    <a:p>
                      <a:pPr indent="0" lvl="0" marL="0" marR="0" rtl="0" algn="l">
                        <a:lnSpc>
                          <a:spcPct val="90000"/>
                        </a:lnSpc>
                        <a:spcBef>
                          <a:spcPts val="2000"/>
                        </a:spcBef>
                        <a:spcAft>
                          <a:spcPts val="0"/>
                        </a:spcAft>
                        <a:buClr>
                          <a:srgbClr val="000000"/>
                        </a:buClr>
                        <a:buSzPts val="600"/>
                        <a:buFont typeface="Arial"/>
                        <a:buNone/>
                      </a:pPr>
                      <a:r>
                        <a:t/>
                      </a:r>
                      <a:endParaRPr b="1" sz="3600" u="none" cap="none" strike="noStrike">
                        <a:solidFill>
                          <a:schemeClr val="dk1"/>
                        </a:solidFill>
                        <a:latin typeface="Work Sans"/>
                        <a:ea typeface="Work Sans"/>
                        <a:cs typeface="Work Sans"/>
                        <a:sym typeface="Work Sans"/>
                      </a:endParaRPr>
                    </a:p>
                    <a:p>
                      <a:pPr indent="0" lvl="0" marL="0" marR="0" rtl="0" algn="l">
                        <a:lnSpc>
                          <a:spcPct val="90000"/>
                        </a:lnSpc>
                        <a:spcBef>
                          <a:spcPts val="2000"/>
                        </a:spcBef>
                        <a:spcAft>
                          <a:spcPts val="0"/>
                        </a:spcAft>
                        <a:buClr>
                          <a:srgbClr val="000000"/>
                        </a:buClr>
                        <a:buSzPts val="3400"/>
                        <a:buFont typeface="Arial"/>
                        <a:buNone/>
                      </a:pPr>
                      <a:r>
                        <a:rPr b="1" lang="it" sz="3600" u="none" cap="none" strike="noStrike">
                          <a:solidFill>
                            <a:schemeClr val="dk1"/>
                          </a:solidFill>
                          <a:latin typeface="Work Sans"/>
                          <a:ea typeface="Work Sans"/>
                          <a:cs typeface="Work Sans"/>
                          <a:sym typeface="Work Sans"/>
                        </a:rPr>
                        <a:t>Già durante l’anno di apertura della P.IVA </a:t>
                      </a:r>
                      <a:endParaRPr b="1" sz="3600" u="none" cap="none" strike="noStrike">
                        <a:solidFill>
                          <a:schemeClr val="dk1"/>
                        </a:solidFill>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000000"/>
                        </a:buClr>
                        <a:buSzPts val="3400"/>
                        <a:buFont typeface="Arial"/>
                        <a:buNone/>
                      </a:pPr>
                      <a:r>
                        <a:rPr b="1" lang="it" sz="3600" u="none" cap="none" strike="noStrike">
                          <a:solidFill>
                            <a:schemeClr val="dk1"/>
                          </a:solidFill>
                          <a:latin typeface="Work Sans"/>
                          <a:ea typeface="Work Sans"/>
                          <a:cs typeface="Work Sans"/>
                          <a:sym typeface="Work Sans"/>
                        </a:rPr>
                        <a:t>Quando? (giugno-novembre) con le imposte</a:t>
                      </a:r>
                      <a:endParaRPr b="1" sz="3600" u="none" cap="none" strike="noStrike">
                        <a:solidFill>
                          <a:schemeClr val="dk1"/>
                        </a:solidFill>
                        <a:latin typeface="Work Sans"/>
                        <a:ea typeface="Work Sans"/>
                        <a:cs typeface="Work Sans"/>
                        <a:sym typeface="Work Sans"/>
                      </a:endParaRPr>
                    </a:p>
                    <a:p>
                      <a:pPr indent="0" lvl="0" marL="0" marR="0" rtl="0" algn="l">
                        <a:lnSpc>
                          <a:spcPct val="90000"/>
                        </a:lnSpc>
                        <a:spcBef>
                          <a:spcPts val="2000"/>
                        </a:spcBef>
                        <a:spcAft>
                          <a:spcPts val="0"/>
                        </a:spcAft>
                        <a:buClr>
                          <a:srgbClr val="000000"/>
                        </a:buClr>
                        <a:buSzPts val="600"/>
                        <a:buFont typeface="Arial"/>
                        <a:buNone/>
                      </a:pPr>
                      <a:r>
                        <a:t/>
                      </a:r>
                      <a:endParaRPr b="1" sz="3600" u="none" cap="none" strike="noStrike">
                        <a:solidFill>
                          <a:schemeClr val="dk1"/>
                        </a:solidFill>
                        <a:latin typeface="Work Sans"/>
                        <a:ea typeface="Work Sans"/>
                        <a:cs typeface="Work Sans"/>
                        <a:sym typeface="Work Sans"/>
                      </a:endParaRPr>
                    </a:p>
                    <a:p>
                      <a:pPr indent="0" lvl="0" marL="0" marR="0" rtl="0" algn="l">
                        <a:lnSpc>
                          <a:spcPct val="90000"/>
                        </a:lnSpc>
                        <a:spcBef>
                          <a:spcPts val="2000"/>
                        </a:spcBef>
                        <a:spcAft>
                          <a:spcPts val="0"/>
                        </a:spcAft>
                        <a:buClr>
                          <a:srgbClr val="000000"/>
                        </a:buClr>
                        <a:buSzPts val="600"/>
                        <a:buFont typeface="Arial"/>
                        <a:buNone/>
                      </a:pPr>
                      <a:r>
                        <a:t/>
                      </a:r>
                      <a:endParaRPr b="1" sz="3600" u="none" cap="none" strike="noStrike">
                        <a:solidFill>
                          <a:schemeClr val="dk1"/>
                        </a:solidFill>
                        <a:latin typeface="Work Sans"/>
                        <a:ea typeface="Work Sans"/>
                        <a:cs typeface="Work Sans"/>
                        <a:sym typeface="Work Sans"/>
                      </a:endParaRPr>
                    </a:p>
                    <a:p>
                      <a:pPr indent="0" lvl="0" marL="0" marR="0" rtl="0" algn="l">
                        <a:lnSpc>
                          <a:spcPct val="90000"/>
                        </a:lnSpc>
                        <a:spcBef>
                          <a:spcPts val="2000"/>
                        </a:spcBef>
                        <a:spcAft>
                          <a:spcPts val="0"/>
                        </a:spcAft>
                        <a:buClr>
                          <a:srgbClr val="000000"/>
                        </a:buClr>
                        <a:buSzPts val="3400"/>
                        <a:buFont typeface="Arial"/>
                        <a:buNone/>
                      </a:pPr>
                      <a:r>
                        <a:rPr b="1" lang="it" sz="3600" u="none" cap="none" strike="noStrike">
                          <a:solidFill>
                            <a:schemeClr val="dk1"/>
                          </a:solidFill>
                          <a:latin typeface="Work Sans"/>
                          <a:ea typeface="Work Sans"/>
                          <a:cs typeface="Work Sans"/>
                          <a:sym typeface="Work Sans"/>
                        </a:rPr>
                        <a:t>Anno successivo all’apertura della P.IVA </a:t>
                      </a:r>
                      <a:endParaRPr b="1" sz="3600" u="none" cap="none" strike="noStrike">
                        <a:solidFill>
                          <a:schemeClr val="dk1"/>
                        </a:solidFill>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bl>
          </a:graphicData>
        </a:graphic>
      </p:graphicFrame>
      <p:sp>
        <p:nvSpPr>
          <p:cNvPr id="209" name="Google Shape;209;p22"/>
          <p:cNvSpPr txBox="1"/>
          <p:nvPr/>
        </p:nvSpPr>
        <p:spPr>
          <a:xfrm>
            <a:off x="1485325" y="3031738"/>
            <a:ext cx="214182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0" i="0" lang="it" sz="3600" u="none" cap="none" strike="noStrike">
                <a:solidFill>
                  <a:schemeClr val="dk1"/>
                </a:solidFill>
                <a:latin typeface="Work Sans"/>
                <a:ea typeface="Work Sans"/>
                <a:cs typeface="Work Sans"/>
                <a:sym typeface="Work Sans"/>
              </a:rPr>
              <a:t>I contributi da versare si compongono di:</a:t>
            </a:r>
            <a:endParaRPr b="0" i="0" sz="3600" u="none" cap="none" strike="noStrike">
              <a:solidFill>
                <a:schemeClr val="dk1"/>
              </a:solidFill>
              <a:latin typeface="Work Sans"/>
              <a:ea typeface="Work Sans"/>
              <a:cs typeface="Work Sans"/>
              <a:sym typeface="Work Sans"/>
            </a:endParaRPr>
          </a:p>
        </p:txBody>
      </p:sp>
      <p:sp>
        <p:nvSpPr>
          <p:cNvPr id="210" name="Google Shape;210;p22"/>
          <p:cNvSpPr/>
          <p:nvPr/>
        </p:nvSpPr>
        <p:spPr>
          <a:xfrm>
            <a:off x="11012025" y="4581175"/>
            <a:ext cx="1398600" cy="1294500"/>
          </a:xfrm>
          <a:prstGeom prst="mathPlus">
            <a:avLst>
              <a:gd fmla="val 23520" name="adj1"/>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f7b64f5150_1_10"/>
          <p:cNvSpPr txBox="1"/>
          <p:nvPr>
            <p:ph idx="4294967295"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216" name="Google Shape;216;g2f7b64f5150_1_10"/>
          <p:cNvSpPr txBox="1"/>
          <p:nvPr>
            <p:ph idx="1" type="body"/>
          </p:nvPr>
        </p:nvSpPr>
        <p:spPr>
          <a:xfrm>
            <a:off x="1143000" y="2743200"/>
            <a:ext cx="22097100" cy="8782200"/>
          </a:xfrm>
          <a:prstGeom prst="rect">
            <a:avLst/>
          </a:prstGeom>
          <a:noFill/>
          <a:ln>
            <a:noFill/>
          </a:ln>
        </p:spPr>
        <p:txBody>
          <a:bodyPr anchorCtr="0" anchor="t" bIns="91425" lIns="91425" spcFirstLastPara="1" rIns="91425" wrap="square" tIns="91425">
            <a:noAutofit/>
          </a:bodyPr>
          <a:lstStyle/>
          <a:p>
            <a:pPr indent="-457200" lvl="0" marL="457200" rtl="0" algn="l">
              <a:lnSpc>
                <a:spcPct val="150000"/>
              </a:lnSpc>
              <a:spcBef>
                <a:spcPts val="0"/>
              </a:spcBef>
              <a:spcAft>
                <a:spcPts val="0"/>
              </a:spcAft>
              <a:buClr>
                <a:schemeClr val="dk1"/>
              </a:buClr>
              <a:buSzPts val="4100"/>
              <a:buFont typeface="Arial"/>
              <a:buChar char="●"/>
            </a:pPr>
            <a:r>
              <a:rPr lang="it" sz="4100">
                <a:solidFill>
                  <a:schemeClr val="dk1"/>
                </a:solidFill>
              </a:rPr>
              <a:t>Reddito minimale annuo 18.415€</a:t>
            </a:r>
            <a:endParaRPr sz="4100">
              <a:solidFill>
                <a:schemeClr val="dk1"/>
              </a:solidFill>
            </a:endParaRPr>
          </a:p>
          <a:p>
            <a:pPr indent="-457200" lvl="0" marL="457200" rtl="0" algn="l">
              <a:lnSpc>
                <a:spcPct val="150000"/>
              </a:lnSpc>
              <a:spcBef>
                <a:spcPts val="0"/>
              </a:spcBef>
              <a:spcAft>
                <a:spcPts val="0"/>
              </a:spcAft>
              <a:buClr>
                <a:schemeClr val="dk1"/>
              </a:buClr>
              <a:buSzPts val="4100"/>
              <a:buFont typeface="Arial"/>
              <a:buChar char="●"/>
            </a:pPr>
            <a:r>
              <a:rPr lang="it" sz="4100">
                <a:solidFill>
                  <a:schemeClr val="dk1"/>
                </a:solidFill>
              </a:rPr>
              <a:t>Aliquote Artigiani (24%) e Commercianti (24,48%)</a:t>
            </a:r>
            <a:endParaRPr sz="4100">
              <a:solidFill>
                <a:schemeClr val="dk1"/>
              </a:solidFill>
            </a:endParaRPr>
          </a:p>
          <a:p>
            <a:pPr indent="-457200" lvl="0" marL="457200" rtl="0" algn="l">
              <a:lnSpc>
                <a:spcPct val="150000"/>
              </a:lnSpc>
              <a:spcBef>
                <a:spcPts val="0"/>
              </a:spcBef>
              <a:spcAft>
                <a:spcPts val="0"/>
              </a:spcAft>
              <a:buClr>
                <a:schemeClr val="dk1"/>
              </a:buClr>
              <a:buSzPts val="4100"/>
              <a:buFont typeface="Arial"/>
              <a:buChar char="●"/>
            </a:pPr>
            <a:r>
              <a:rPr lang="it" sz="4100">
                <a:solidFill>
                  <a:schemeClr val="dk1"/>
                </a:solidFill>
              </a:rPr>
              <a:t>Versamenti contributivi minimi Artigiani (4.427,04€) Commercianti (4.515,43€)</a:t>
            </a:r>
            <a:endParaRPr sz="4100">
              <a:solidFill>
                <a:schemeClr val="dk1"/>
              </a:solidFill>
            </a:endParaRPr>
          </a:p>
          <a:p>
            <a:pPr indent="-457200" lvl="0" marL="457200" rtl="0" algn="l">
              <a:lnSpc>
                <a:spcPct val="150000"/>
              </a:lnSpc>
              <a:spcBef>
                <a:spcPts val="0"/>
              </a:spcBef>
              <a:spcAft>
                <a:spcPts val="0"/>
              </a:spcAft>
              <a:buClr>
                <a:schemeClr val="dk1"/>
              </a:buClr>
              <a:buSzPts val="4100"/>
              <a:buFont typeface="Arial"/>
              <a:buChar char="●"/>
            </a:pPr>
            <a:r>
              <a:rPr lang="it" sz="4100">
                <a:solidFill>
                  <a:schemeClr val="dk1"/>
                </a:solidFill>
              </a:rPr>
              <a:t>Il reddito per il passaggio di scaglione (+1% sulle aliquote di cui sopra) è di 55.008€</a:t>
            </a:r>
            <a:endParaRPr sz="4100">
              <a:solidFill>
                <a:schemeClr val="dk1"/>
              </a:solidFill>
            </a:endParaRPr>
          </a:p>
          <a:p>
            <a:pPr indent="-457200" lvl="0" marL="457200" rtl="0" algn="l">
              <a:lnSpc>
                <a:spcPct val="150000"/>
              </a:lnSpc>
              <a:spcBef>
                <a:spcPts val="0"/>
              </a:spcBef>
              <a:spcAft>
                <a:spcPts val="0"/>
              </a:spcAft>
              <a:buClr>
                <a:schemeClr val="dk1"/>
              </a:buClr>
              <a:buSzPts val="4100"/>
              <a:buFont typeface="Arial"/>
              <a:buChar char="●"/>
            </a:pPr>
            <a:r>
              <a:rPr lang="it" sz="4100">
                <a:solidFill>
                  <a:schemeClr val="dk1"/>
                </a:solidFill>
              </a:rPr>
              <a:t>Massimale 119.650€</a:t>
            </a:r>
            <a:endParaRPr sz="4100">
              <a:solidFill>
                <a:schemeClr val="dk1"/>
              </a:solidFill>
            </a:endParaRPr>
          </a:p>
          <a:p>
            <a:pPr indent="0" lvl="0" marL="0" rtl="0" algn="l">
              <a:lnSpc>
                <a:spcPct val="115000"/>
              </a:lnSpc>
              <a:spcBef>
                <a:spcPts val="0"/>
              </a:spcBef>
              <a:spcAft>
                <a:spcPts val="0"/>
              </a:spcAft>
              <a:buSzPts val="3000"/>
              <a:buNone/>
            </a:pPr>
            <a:r>
              <a:t/>
            </a:r>
            <a:endParaRPr b="1" sz="4200">
              <a:solidFill>
                <a:schemeClr val="accent2"/>
              </a:solidFill>
            </a:endParaRPr>
          </a:p>
        </p:txBody>
      </p:sp>
      <p:sp>
        <p:nvSpPr>
          <p:cNvPr id="217" name="Google Shape;217;g2f7b64f5150_1_10"/>
          <p:cNvSpPr/>
          <p:nvPr/>
        </p:nvSpPr>
        <p:spPr>
          <a:xfrm>
            <a:off x="-3450" y="12436000"/>
            <a:ext cx="24384000" cy="365700"/>
          </a:xfrm>
          <a:prstGeom prst="rect">
            <a:avLst/>
          </a:prstGeom>
          <a:solidFill>
            <a:srgbClr val="B49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Studio individuale</a:t>
            </a:r>
            <a:endParaRPr b="1" i="0" sz="2000" u="none" cap="none" strike="noStrike">
              <a:solidFill>
                <a:srgbClr val="FFFFFF"/>
              </a:solidFill>
              <a:latin typeface="Arial"/>
              <a:ea typeface="Arial"/>
              <a:cs typeface="Arial"/>
              <a:sym typeface="Arial"/>
            </a:endParaRPr>
          </a:p>
        </p:txBody>
      </p:sp>
      <p:sp>
        <p:nvSpPr>
          <p:cNvPr id="218" name="Google Shape;218;g2f7b64f5150_1_10"/>
          <p:cNvSpPr txBox="1"/>
          <p:nvPr/>
        </p:nvSpPr>
        <p:spPr>
          <a:xfrm>
            <a:off x="1253075" y="961775"/>
            <a:ext cx="20626200" cy="17814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2400"/>
              </a:spcBef>
              <a:spcAft>
                <a:spcPts val="2400"/>
              </a:spcAft>
              <a:buClr>
                <a:srgbClr val="000000"/>
              </a:buClr>
              <a:buSzPts val="6000"/>
              <a:buFont typeface="Arial"/>
              <a:buNone/>
            </a:pPr>
            <a:r>
              <a:rPr b="1" i="0" lang="it" sz="6000" u="none" cap="none" strike="noStrike">
                <a:solidFill>
                  <a:schemeClr val="accent2"/>
                </a:solidFill>
                <a:latin typeface="Work Sans"/>
                <a:ea typeface="Work Sans"/>
                <a:cs typeface="Work Sans"/>
                <a:sym typeface="Work Sans"/>
              </a:rPr>
              <a:t>Contributi artigiani e commercianti 2024</a:t>
            </a:r>
            <a:endParaRPr b="0" i="0" sz="6000" u="none" cap="none" strike="noStrike">
              <a:solidFill>
                <a:srgbClr val="000000"/>
              </a:solidFill>
              <a:latin typeface="Work Sans"/>
              <a:ea typeface="Work Sans"/>
              <a:cs typeface="Work Sans"/>
              <a:sym typeface="Work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3"/>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224" name="Google Shape;224;p23"/>
          <p:cNvSpPr/>
          <p:nvPr/>
        </p:nvSpPr>
        <p:spPr>
          <a:xfrm>
            <a:off x="-3450" y="12436000"/>
            <a:ext cx="24384000" cy="365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
        <p:nvSpPr>
          <p:cNvPr id="225" name="Google Shape;225;p23"/>
          <p:cNvSpPr txBox="1"/>
          <p:nvPr/>
        </p:nvSpPr>
        <p:spPr>
          <a:xfrm>
            <a:off x="1138675" y="762000"/>
            <a:ext cx="22104300" cy="182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1" i="0" lang="it" sz="6000" u="none" cap="none" strike="noStrike">
                <a:solidFill>
                  <a:schemeClr val="accent2"/>
                </a:solidFill>
                <a:latin typeface="Work Sans"/>
                <a:ea typeface="Work Sans"/>
                <a:cs typeface="Work Sans"/>
                <a:sym typeface="Work Sans"/>
              </a:rPr>
              <a:t>I due scenari possibili (2024): il reddito supera o non il minimale</a:t>
            </a:r>
            <a:endParaRPr b="1" i="0" sz="6000" u="none" cap="none" strike="noStrike">
              <a:solidFill>
                <a:schemeClr val="accent2"/>
              </a:solidFill>
              <a:latin typeface="Work Sans"/>
              <a:ea typeface="Work Sans"/>
              <a:cs typeface="Work Sans"/>
              <a:sym typeface="Work Sans"/>
            </a:endParaRPr>
          </a:p>
        </p:txBody>
      </p:sp>
      <p:graphicFrame>
        <p:nvGraphicFramePr>
          <p:cNvPr id="226" name="Google Shape;226;p23"/>
          <p:cNvGraphicFramePr/>
          <p:nvPr/>
        </p:nvGraphicFramePr>
        <p:xfrm>
          <a:off x="1138675" y="2931075"/>
          <a:ext cx="3000000" cy="3000000"/>
        </p:xfrm>
        <a:graphic>
          <a:graphicData uri="http://schemas.openxmlformats.org/drawingml/2006/table">
            <a:tbl>
              <a:tblPr>
                <a:noFill/>
                <a:tableStyleId>{4260605E-DBE6-438B-9496-96985A0A5DDA}</a:tableStyleId>
              </a:tblPr>
              <a:tblGrid>
                <a:gridCol w="11652775"/>
                <a:gridCol w="10451525"/>
              </a:tblGrid>
              <a:tr h="990575">
                <a:tc>
                  <a:txBody>
                    <a:bodyPr/>
                    <a:lstStyle/>
                    <a:p>
                      <a:pPr indent="0" lvl="0" marL="0" marR="0" rtl="0" algn="l">
                        <a:lnSpc>
                          <a:spcPct val="115000"/>
                        </a:lnSpc>
                        <a:spcBef>
                          <a:spcPts val="0"/>
                        </a:spcBef>
                        <a:spcAft>
                          <a:spcPts val="0"/>
                        </a:spcAft>
                        <a:buClr>
                          <a:srgbClr val="000000"/>
                        </a:buClr>
                        <a:buSzPts val="3600"/>
                        <a:buFont typeface="Arial"/>
                        <a:buNone/>
                      </a:pPr>
                      <a:r>
                        <a:rPr b="1" lang="it" sz="3600" u="none" cap="none" strike="noStrike">
                          <a:solidFill>
                            <a:schemeClr val="dk1"/>
                          </a:solidFill>
                          <a:highlight>
                            <a:srgbClr val="FFFFFF"/>
                          </a:highlight>
                          <a:latin typeface="Work Sans"/>
                          <a:ea typeface="Work Sans"/>
                          <a:cs typeface="Work Sans"/>
                          <a:sym typeface="Work Sans"/>
                        </a:rPr>
                        <a:t>I casi</a:t>
                      </a:r>
                      <a:endParaRPr b="1" sz="3600" u="none" cap="none" strike="noStrike">
                        <a:solidFill>
                          <a:schemeClr val="dk1"/>
                        </a:solidFill>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3600"/>
                        <a:buFont typeface="Arial"/>
                        <a:buNone/>
                      </a:pPr>
                      <a:r>
                        <a:rPr b="1" lang="it" sz="3600" u="none" cap="none" strike="noStrike">
                          <a:solidFill>
                            <a:schemeClr val="dk1"/>
                          </a:solidFill>
                          <a:highlight>
                            <a:srgbClr val="FFFFFF"/>
                          </a:highlight>
                          <a:latin typeface="Work Sans"/>
                          <a:ea typeface="Work Sans"/>
                          <a:cs typeface="Work Sans"/>
                          <a:sym typeface="Work Sans"/>
                        </a:rPr>
                        <a:t>Cosa pagano?</a:t>
                      </a:r>
                      <a:endParaRPr b="1" sz="3600" u="none" cap="none" strike="noStrike">
                        <a:solidFill>
                          <a:schemeClr val="dk1"/>
                        </a:solidFill>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r h="2903875">
                <a:tc>
                  <a:txBody>
                    <a:bodyPr/>
                    <a:lstStyle/>
                    <a:p>
                      <a:pPr indent="0" lvl="0" marL="0" marR="0" rtl="0" algn="l">
                        <a:lnSpc>
                          <a:spcPct val="115000"/>
                        </a:lnSpc>
                        <a:spcBef>
                          <a:spcPts val="0"/>
                        </a:spcBef>
                        <a:spcAft>
                          <a:spcPts val="0"/>
                        </a:spcAft>
                        <a:buClr>
                          <a:srgbClr val="000000"/>
                        </a:buClr>
                        <a:buSzPts val="3400"/>
                        <a:buFont typeface="Arial"/>
                        <a:buNone/>
                      </a:pPr>
                      <a:r>
                        <a:rPr b="1" lang="it" sz="3400" u="none" cap="none" strike="noStrike">
                          <a:solidFill>
                            <a:schemeClr val="dk1"/>
                          </a:solidFill>
                          <a:highlight>
                            <a:srgbClr val="FFFFFF"/>
                          </a:highlight>
                          <a:latin typeface="Work Sans"/>
                          <a:ea typeface="Work Sans"/>
                          <a:cs typeface="Work Sans"/>
                          <a:sym typeface="Work Sans"/>
                        </a:rPr>
                        <a:t>Reddito pari o inferiore ad € 18.415</a:t>
                      </a:r>
                      <a:endParaRPr b="1" sz="3400" u="none" cap="none" strike="noStrike">
                        <a:solidFill>
                          <a:schemeClr val="dk1"/>
                        </a:solidFill>
                        <a:highlight>
                          <a:srgbClr val="FFFFFF"/>
                        </a:highlight>
                        <a:latin typeface="Work Sans"/>
                        <a:ea typeface="Work Sans"/>
                        <a:cs typeface="Work Sans"/>
                        <a:sym typeface="Work Sans"/>
                      </a:endParaRPr>
                    </a:p>
                    <a:p>
                      <a:pPr indent="0" lvl="0" marL="0" marR="0" rtl="0" algn="l">
                        <a:lnSpc>
                          <a:spcPct val="115000"/>
                        </a:lnSpc>
                        <a:spcBef>
                          <a:spcPts val="0"/>
                        </a:spcBef>
                        <a:spcAft>
                          <a:spcPts val="0"/>
                        </a:spcAft>
                        <a:buClr>
                          <a:srgbClr val="000000"/>
                        </a:buClr>
                        <a:buSzPts val="3400"/>
                        <a:buFont typeface="Arial"/>
                        <a:buNone/>
                      </a:pPr>
                      <a:r>
                        <a:t/>
                      </a:r>
                      <a:endParaRPr b="1" sz="3400" u="none" cap="none" strike="noStrike">
                        <a:solidFill>
                          <a:schemeClr val="dk1"/>
                        </a:solidFill>
                        <a:highlight>
                          <a:srgbClr val="FFFFFF"/>
                        </a:highlight>
                        <a:latin typeface="Work Sans"/>
                        <a:ea typeface="Work Sans"/>
                        <a:cs typeface="Work Sans"/>
                        <a:sym typeface="Work Sans"/>
                      </a:endParaRPr>
                    </a:p>
                    <a:p>
                      <a:pPr indent="0" lvl="0" marL="0" marR="0" rtl="0" algn="l">
                        <a:lnSpc>
                          <a:spcPct val="100000"/>
                        </a:lnSpc>
                        <a:spcBef>
                          <a:spcPts val="1100"/>
                        </a:spcBef>
                        <a:spcAft>
                          <a:spcPts val="0"/>
                        </a:spcAft>
                        <a:buClr>
                          <a:srgbClr val="000000"/>
                        </a:buClr>
                        <a:buSzPts val="1400"/>
                        <a:buFont typeface="Arial"/>
                        <a:buNone/>
                      </a:pPr>
                      <a:r>
                        <a:t/>
                      </a:r>
                      <a:endParaRPr sz="1400" u="none" cap="none" strike="noStrike">
                        <a:solidFill>
                          <a:schemeClr val="dk1"/>
                        </a:solidFill>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3400"/>
                        <a:buFont typeface="Arial"/>
                        <a:buNone/>
                      </a:pPr>
                      <a:r>
                        <a:rPr b="1" lang="it" sz="3400" u="none" cap="none" strike="noStrike">
                          <a:solidFill>
                            <a:schemeClr val="dk1"/>
                          </a:solidFill>
                          <a:highlight>
                            <a:srgbClr val="FFFFFF"/>
                          </a:highlight>
                          <a:latin typeface="Work Sans"/>
                          <a:ea typeface="Work Sans"/>
                          <a:cs typeface="Work Sans"/>
                          <a:sym typeface="Work Sans"/>
                        </a:rPr>
                        <a:t>Solo la quota fissa </a:t>
                      </a:r>
                      <a:endParaRPr b="1" sz="3400" u="none" cap="none" strike="noStrike">
                        <a:solidFill>
                          <a:schemeClr val="dk1"/>
                        </a:solidFill>
                        <a:highlight>
                          <a:srgbClr val="FFFFFF"/>
                        </a:highlight>
                        <a:latin typeface="Work Sans"/>
                        <a:ea typeface="Work Sans"/>
                        <a:cs typeface="Work Sans"/>
                        <a:sym typeface="Work Sans"/>
                      </a:endParaRPr>
                    </a:p>
                    <a:p>
                      <a:pPr indent="0" lvl="0" marL="0" marR="0" rtl="0" algn="l">
                        <a:lnSpc>
                          <a:spcPct val="115000"/>
                        </a:lnSpc>
                        <a:spcBef>
                          <a:spcPts val="0"/>
                        </a:spcBef>
                        <a:spcAft>
                          <a:spcPts val="0"/>
                        </a:spcAft>
                        <a:buClr>
                          <a:srgbClr val="000000"/>
                        </a:buClr>
                        <a:buSzPts val="3400"/>
                        <a:buFont typeface="Arial"/>
                        <a:buNone/>
                      </a:pPr>
                      <a:r>
                        <a:t/>
                      </a:r>
                      <a:endParaRPr b="1" sz="3400" u="none" cap="none" strike="noStrike">
                        <a:solidFill>
                          <a:schemeClr val="dk1"/>
                        </a:solidFill>
                        <a:highlight>
                          <a:srgbClr val="FFFFFF"/>
                        </a:highlight>
                        <a:latin typeface="Work Sans"/>
                        <a:ea typeface="Work Sans"/>
                        <a:cs typeface="Work Sans"/>
                        <a:sym typeface="Work Sans"/>
                      </a:endParaRPr>
                    </a:p>
                    <a:p>
                      <a:pPr indent="0" lvl="0" marL="0" marR="0" rtl="0" algn="l">
                        <a:lnSpc>
                          <a:spcPct val="115000"/>
                        </a:lnSpc>
                        <a:spcBef>
                          <a:spcPts val="0"/>
                        </a:spcBef>
                        <a:spcAft>
                          <a:spcPts val="0"/>
                        </a:spcAft>
                        <a:buClr>
                          <a:srgbClr val="000000"/>
                        </a:buClr>
                        <a:buSzPts val="3400"/>
                        <a:buFont typeface="Arial"/>
                        <a:buNone/>
                      </a:pPr>
                      <a:r>
                        <a:rPr lang="it" sz="3400" u="none" cap="none" strike="noStrike">
                          <a:solidFill>
                            <a:schemeClr val="dk1"/>
                          </a:solidFill>
                          <a:highlight>
                            <a:srgbClr val="FFFFFF"/>
                          </a:highlight>
                          <a:latin typeface="Work Sans"/>
                          <a:ea typeface="Work Sans"/>
                          <a:cs typeface="Work Sans"/>
                          <a:sym typeface="Work Sans"/>
                        </a:rPr>
                        <a:t>(il reddito è sempre l’incassato al quale abbiamo moltiplicato il coefficiente di redditività)</a:t>
                      </a:r>
                      <a:endParaRPr sz="3400" u="none" cap="none" strike="noStrike">
                        <a:solidFill>
                          <a:schemeClr val="dk1"/>
                        </a:solidFill>
                        <a:highlight>
                          <a:srgbClr val="FFFFFF"/>
                        </a:highlight>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r h="2174475">
                <a:tc>
                  <a:txBody>
                    <a:bodyPr/>
                    <a:lstStyle/>
                    <a:p>
                      <a:pPr indent="0" lvl="0" marL="0" marR="0" rtl="0" algn="l">
                        <a:lnSpc>
                          <a:spcPct val="115000"/>
                        </a:lnSpc>
                        <a:spcBef>
                          <a:spcPts val="0"/>
                        </a:spcBef>
                        <a:spcAft>
                          <a:spcPts val="0"/>
                        </a:spcAft>
                        <a:buClr>
                          <a:srgbClr val="000000"/>
                        </a:buClr>
                        <a:buSzPts val="3400"/>
                        <a:buFont typeface="Arial"/>
                        <a:buNone/>
                      </a:pPr>
                      <a:r>
                        <a:rPr b="1" lang="it" sz="3400" u="none" cap="none" strike="noStrike">
                          <a:solidFill>
                            <a:schemeClr val="dk1"/>
                          </a:solidFill>
                          <a:highlight>
                            <a:srgbClr val="FFFFFF"/>
                          </a:highlight>
                          <a:latin typeface="Work Sans"/>
                          <a:ea typeface="Work Sans"/>
                          <a:cs typeface="Work Sans"/>
                          <a:sym typeface="Work Sans"/>
                        </a:rPr>
                        <a:t>Reddito superiore ad € 18.415</a:t>
                      </a:r>
                      <a:endParaRPr sz="1400" u="none" cap="none" strike="noStrike">
                        <a:solidFill>
                          <a:schemeClr val="dk1"/>
                        </a:solidFill>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3400"/>
                        <a:buFont typeface="Arial"/>
                        <a:buNone/>
                      </a:pPr>
                      <a:r>
                        <a:rPr b="1" lang="it" sz="3400" u="none" cap="none" strike="noStrike">
                          <a:solidFill>
                            <a:schemeClr val="dk1"/>
                          </a:solidFill>
                          <a:highlight>
                            <a:srgbClr val="FFFFFF"/>
                          </a:highlight>
                          <a:latin typeface="Work Sans"/>
                          <a:ea typeface="Work Sans"/>
                          <a:cs typeface="Work Sans"/>
                          <a:sym typeface="Work Sans"/>
                        </a:rPr>
                        <a:t>La quota fissa + la variabile </a:t>
                      </a:r>
                      <a:endParaRPr b="1" sz="3400" u="none" cap="none" strike="noStrike">
                        <a:solidFill>
                          <a:schemeClr val="dk1"/>
                        </a:solidFill>
                        <a:highlight>
                          <a:srgbClr val="FFFFFF"/>
                        </a:highlight>
                        <a:latin typeface="Work Sans"/>
                        <a:ea typeface="Work Sans"/>
                        <a:cs typeface="Work Sans"/>
                        <a:sym typeface="Work Sans"/>
                      </a:endParaRPr>
                    </a:p>
                    <a:p>
                      <a:pPr indent="0" lvl="0" marL="0" marR="0" rtl="0" algn="l">
                        <a:lnSpc>
                          <a:spcPct val="115000"/>
                        </a:lnSpc>
                        <a:spcBef>
                          <a:spcPts val="0"/>
                        </a:spcBef>
                        <a:spcAft>
                          <a:spcPts val="0"/>
                        </a:spcAft>
                        <a:buClr>
                          <a:srgbClr val="000000"/>
                        </a:buClr>
                        <a:buSzPts val="3400"/>
                        <a:buFont typeface="Arial"/>
                        <a:buNone/>
                      </a:pPr>
                      <a:r>
                        <a:rPr b="1" lang="it" sz="3400" u="none" cap="none" strike="noStrike">
                          <a:solidFill>
                            <a:schemeClr val="dk1"/>
                          </a:solidFill>
                          <a:highlight>
                            <a:srgbClr val="FFE599"/>
                          </a:highlight>
                          <a:latin typeface="Work Sans"/>
                          <a:ea typeface="Work Sans"/>
                          <a:cs typeface="Work Sans"/>
                          <a:sym typeface="Work Sans"/>
                        </a:rPr>
                        <a:t>NB La parte variabile è da pagare nelle stesse scadenze previste per le imposte: saldo al 30 giugno + I° Acconto e al 30 novembre il II° Acconto</a:t>
                      </a:r>
                      <a:endParaRPr b="1" sz="3400" u="none" cap="none" strike="noStrike">
                        <a:solidFill>
                          <a:schemeClr val="dk1"/>
                        </a:solidFill>
                        <a:highlight>
                          <a:srgbClr val="FFE599"/>
                        </a:highlight>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bl>
          </a:graphicData>
        </a:graphic>
      </p:graphicFrame>
      <p:sp>
        <p:nvSpPr>
          <p:cNvPr id="227" name="Google Shape;227;p23"/>
          <p:cNvSpPr/>
          <p:nvPr/>
        </p:nvSpPr>
        <p:spPr>
          <a:xfrm>
            <a:off x="1183950" y="10502663"/>
            <a:ext cx="22009200" cy="1828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1" i="0" lang="it" sz="3200" u="none" cap="none" strike="noStrike">
                <a:solidFill>
                  <a:srgbClr val="000000"/>
                </a:solidFill>
                <a:latin typeface="Work Sans"/>
                <a:ea typeface="Work Sans"/>
                <a:cs typeface="Work Sans"/>
                <a:sym typeface="Work Sans"/>
              </a:rPr>
              <a:t>La quota fissa e il reddito minimale vanno rapportati alla data di apertura/chiusura della Ditta.</a:t>
            </a:r>
            <a:r>
              <a:rPr b="0" i="0" lang="it" sz="3200" u="none" cap="none" strike="noStrike">
                <a:solidFill>
                  <a:srgbClr val="000000"/>
                </a:solidFill>
                <a:latin typeface="Work Sans"/>
                <a:ea typeface="Work Sans"/>
                <a:cs typeface="Work Sans"/>
                <a:sym typeface="Work Sans"/>
              </a:rPr>
              <a:t> Se Giacomo ha </a:t>
            </a:r>
            <a:r>
              <a:rPr b="1" i="0" lang="it" sz="3200" u="none" cap="none" strike="noStrike">
                <a:solidFill>
                  <a:srgbClr val="000000"/>
                </a:solidFill>
                <a:latin typeface="Work Sans"/>
                <a:ea typeface="Work Sans"/>
                <a:cs typeface="Work Sans"/>
                <a:sym typeface="Work Sans"/>
              </a:rPr>
              <a:t>aperto l’ecommerce </a:t>
            </a:r>
            <a:r>
              <a:rPr b="0" i="0" lang="it" sz="3200" u="none" cap="none" strike="noStrike">
                <a:solidFill>
                  <a:srgbClr val="000000"/>
                </a:solidFill>
                <a:latin typeface="Work Sans"/>
                <a:ea typeface="Work Sans"/>
                <a:cs typeface="Work Sans"/>
                <a:sym typeface="Work Sans"/>
              </a:rPr>
              <a:t>(</a:t>
            </a:r>
            <a:r>
              <a:rPr b="0" i="0" lang="it" sz="3200" u="sng" cap="none" strike="noStrike">
                <a:solidFill>
                  <a:srgbClr val="000000"/>
                </a:solidFill>
                <a:latin typeface="Work Sans"/>
                <a:ea typeface="Work Sans"/>
                <a:cs typeface="Work Sans"/>
                <a:sym typeface="Work Sans"/>
              </a:rPr>
              <a:t>NON P.IVA sono date diverse</a:t>
            </a:r>
            <a:r>
              <a:rPr b="0" i="0" lang="it" sz="3200" u="none" cap="none" strike="noStrike">
                <a:solidFill>
                  <a:srgbClr val="000000"/>
                </a:solidFill>
                <a:latin typeface="Work Sans"/>
                <a:ea typeface="Work Sans"/>
                <a:cs typeface="Work Sans"/>
                <a:sym typeface="Work Sans"/>
              </a:rPr>
              <a:t>) ad aprile 2024 dovrà versare € 3.286,57 perchè non era attivo nel primo trimestre (genn, febbr, marzo 2022) e il suo reddito minimale scenderà a € 13.811,25</a:t>
            </a:r>
            <a:endParaRPr b="0" i="0" sz="3200" u="none" cap="none" strike="noStrike">
              <a:solidFill>
                <a:srgbClr val="000000"/>
              </a:solidFill>
              <a:latin typeface="Work Sans"/>
              <a:ea typeface="Work Sans"/>
              <a:cs typeface="Work Sans"/>
              <a:sym typeface="Work Sans"/>
            </a:endParaRPr>
          </a:p>
        </p:txBody>
      </p:sp>
      <p:sp>
        <p:nvSpPr>
          <p:cNvPr id="228" name="Google Shape;228;p23"/>
          <p:cNvSpPr/>
          <p:nvPr/>
        </p:nvSpPr>
        <p:spPr>
          <a:xfrm>
            <a:off x="22438650" y="4594325"/>
            <a:ext cx="1549200" cy="5803800"/>
          </a:xfrm>
          <a:prstGeom prst="curvedLeftArrow">
            <a:avLst>
              <a:gd fmla="val 25000" name="adj1"/>
              <a:gd fmla="val 50000" name="adj2"/>
              <a:gd fmla="val 2500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1"/>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234" name="Google Shape;234;p21"/>
          <p:cNvSpPr txBox="1"/>
          <p:nvPr>
            <p:ph type="title"/>
          </p:nvPr>
        </p:nvSpPr>
        <p:spPr>
          <a:xfrm>
            <a:off x="1143475" y="914400"/>
            <a:ext cx="22101900" cy="182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it"/>
              <a:t>Solo per le Ditte individuali è possibile utilizzare il registro dei corrispettivi </a:t>
            </a:r>
            <a:endParaRPr/>
          </a:p>
        </p:txBody>
      </p:sp>
      <p:sp>
        <p:nvSpPr>
          <p:cNvPr id="235" name="Google Shape;235;p21"/>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
        <p:nvSpPr>
          <p:cNvPr id="236" name="Google Shape;236;p21"/>
          <p:cNvSpPr txBox="1"/>
          <p:nvPr>
            <p:ph idx="1" type="body"/>
          </p:nvPr>
        </p:nvSpPr>
        <p:spPr>
          <a:xfrm>
            <a:off x="1141000" y="2743200"/>
            <a:ext cx="22101900" cy="969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000"/>
              </a:spcBef>
              <a:spcAft>
                <a:spcPts val="0"/>
              </a:spcAft>
              <a:buSzPts val="3000"/>
              <a:buNone/>
            </a:pPr>
            <a:r>
              <a:rPr lang="it" sz="3600">
                <a:solidFill>
                  <a:schemeClr val="dk1"/>
                </a:solidFill>
              </a:rPr>
              <a:t>Le ditte individuali: </a:t>
            </a:r>
            <a:endParaRPr sz="3600">
              <a:solidFill>
                <a:schemeClr val="dk1"/>
              </a:solidFill>
            </a:endParaRPr>
          </a:p>
          <a:p>
            <a:pPr indent="-457200" lvl="0" marL="457200" rtl="0" algn="l">
              <a:lnSpc>
                <a:spcPct val="115000"/>
              </a:lnSpc>
              <a:spcBef>
                <a:spcPts val="2000"/>
              </a:spcBef>
              <a:spcAft>
                <a:spcPts val="0"/>
              </a:spcAft>
              <a:buClr>
                <a:schemeClr val="dk1"/>
              </a:buClr>
              <a:buSzPts val="3600"/>
              <a:buChar char="●"/>
            </a:pPr>
            <a:r>
              <a:rPr lang="it" sz="3600">
                <a:solidFill>
                  <a:schemeClr val="dk1"/>
                </a:solidFill>
              </a:rPr>
              <a:t>emettono fattura nella quale </a:t>
            </a:r>
            <a:r>
              <a:rPr b="1" lang="it" sz="3600">
                <a:solidFill>
                  <a:schemeClr val="dk1"/>
                </a:solidFill>
              </a:rPr>
              <a:t>NON è MAI inseribile il 4% di rivalsa INPS;</a:t>
            </a:r>
            <a:endParaRPr b="1" sz="3600">
              <a:solidFill>
                <a:schemeClr val="dk1"/>
              </a:solidFill>
            </a:endParaRPr>
          </a:p>
          <a:p>
            <a:pPr indent="-457200" lvl="0" marL="457200" rtl="0" algn="l">
              <a:lnSpc>
                <a:spcPct val="115000"/>
              </a:lnSpc>
              <a:spcBef>
                <a:spcPts val="0"/>
              </a:spcBef>
              <a:spcAft>
                <a:spcPts val="0"/>
              </a:spcAft>
              <a:buClr>
                <a:schemeClr val="dk1"/>
              </a:buClr>
              <a:buSzPts val="3600"/>
              <a:buChar char="●"/>
            </a:pPr>
            <a:r>
              <a:rPr lang="it" sz="3600">
                <a:solidFill>
                  <a:schemeClr val="dk1"/>
                </a:solidFill>
              </a:rPr>
              <a:t>in alcuni casi, sono tenute ad inserire tutte le operazioni giornaliere nel </a:t>
            </a:r>
            <a:r>
              <a:rPr b="1" lang="it" sz="3600">
                <a:solidFill>
                  <a:schemeClr val="dk1"/>
                </a:solidFill>
              </a:rPr>
              <a:t>registro dei corrispettivi </a:t>
            </a:r>
            <a:endParaRPr b="1" sz="3600">
              <a:solidFill>
                <a:schemeClr val="dk1"/>
              </a:solidFill>
            </a:endParaRPr>
          </a:p>
          <a:p>
            <a:pPr indent="0" lvl="0" marL="457200" rtl="0" algn="l">
              <a:lnSpc>
                <a:spcPct val="115000"/>
              </a:lnSpc>
              <a:spcBef>
                <a:spcPts val="2000"/>
              </a:spcBef>
              <a:spcAft>
                <a:spcPts val="0"/>
              </a:spcAft>
              <a:buSzPts val="3000"/>
              <a:buNone/>
            </a:pPr>
            <a:r>
              <a:t/>
            </a:r>
            <a:endParaRPr sz="3400">
              <a:solidFill>
                <a:schemeClr val="dk1"/>
              </a:solidFill>
            </a:endParaRPr>
          </a:p>
          <a:p>
            <a:pPr indent="0" lvl="0" marL="0" rtl="0" algn="l">
              <a:lnSpc>
                <a:spcPct val="90000"/>
              </a:lnSpc>
              <a:spcBef>
                <a:spcPts val="0"/>
              </a:spcBef>
              <a:spcAft>
                <a:spcPts val="0"/>
              </a:spcAft>
              <a:buClr>
                <a:srgbClr val="000000"/>
              </a:buClr>
              <a:buSzPts val="6400"/>
              <a:buFont typeface="Arial"/>
              <a:buNone/>
            </a:pPr>
            <a:r>
              <a:t/>
            </a:r>
            <a:endParaRPr b="1" sz="3500">
              <a:solidFill>
                <a:schemeClr val="accent2"/>
              </a:solidFill>
            </a:endParaRPr>
          </a:p>
        </p:txBody>
      </p:sp>
      <p:sp>
        <p:nvSpPr>
          <p:cNvPr id="237" name="Google Shape;237;p21"/>
          <p:cNvSpPr/>
          <p:nvPr/>
        </p:nvSpPr>
        <p:spPr>
          <a:xfrm>
            <a:off x="1137600" y="5956725"/>
            <a:ext cx="22101900" cy="5923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200"/>
              <a:buFont typeface="Arial"/>
              <a:buNone/>
            </a:pPr>
            <a:r>
              <a:rPr b="0" i="0" lang="it" sz="3200" u="none" cap="none" strike="noStrike">
                <a:solidFill>
                  <a:srgbClr val="000000"/>
                </a:solidFill>
                <a:latin typeface="Work Sans"/>
                <a:ea typeface="Work Sans"/>
                <a:cs typeface="Work Sans"/>
                <a:sym typeface="Work Sans"/>
              </a:rPr>
              <a:t>Il registro dei corrispettivi </a:t>
            </a:r>
            <a:r>
              <a:rPr b="1" i="0" lang="it" sz="3200" u="none" cap="none" strike="noStrike">
                <a:solidFill>
                  <a:srgbClr val="000000"/>
                </a:solidFill>
                <a:latin typeface="Work Sans"/>
                <a:ea typeface="Work Sans"/>
                <a:cs typeface="Work Sans"/>
                <a:sym typeface="Work Sans"/>
              </a:rPr>
              <a:t>è un documento fiscale obbligatorio per determinate attività economiche.</a:t>
            </a:r>
            <a:endParaRPr b="1" i="0" sz="3200" u="none" cap="none" strike="noStrike">
              <a:solidFill>
                <a:srgbClr val="000000"/>
              </a:solidFill>
              <a:latin typeface="Work Sans"/>
              <a:ea typeface="Work Sans"/>
              <a:cs typeface="Work Sans"/>
              <a:sym typeface="Work Sans"/>
            </a:endParaRPr>
          </a:p>
          <a:p>
            <a:pPr indent="0" lvl="0" marL="0" marR="0" rtl="0" algn="l">
              <a:lnSpc>
                <a:spcPct val="115000"/>
              </a:lnSpc>
              <a:spcBef>
                <a:spcPts val="1100"/>
              </a:spcBef>
              <a:spcAft>
                <a:spcPts val="0"/>
              </a:spcAft>
              <a:buClr>
                <a:srgbClr val="000000"/>
              </a:buClr>
              <a:buSzPts val="3200"/>
              <a:buFont typeface="Arial"/>
              <a:buNone/>
            </a:pPr>
            <a:r>
              <a:rPr b="1" i="0" lang="it" sz="3200" u="none" cap="none" strike="noStrike">
                <a:solidFill>
                  <a:srgbClr val="000000"/>
                </a:solidFill>
                <a:latin typeface="Work Sans"/>
                <a:ea typeface="Work Sans"/>
                <a:cs typeface="Work Sans"/>
                <a:sym typeface="Work Sans"/>
              </a:rPr>
              <a:t>Cos’è? E’ un registro nel quale ogni giorno vengono inseriti </a:t>
            </a:r>
            <a:r>
              <a:rPr b="1" i="0" lang="it" sz="3200" u="sng" cap="none" strike="noStrike">
                <a:solidFill>
                  <a:srgbClr val="000000"/>
                </a:solidFill>
                <a:latin typeface="Work Sans"/>
                <a:ea typeface="Work Sans"/>
                <a:cs typeface="Work Sans"/>
                <a:sym typeface="Work Sans"/>
              </a:rPr>
              <a:t>solamente </a:t>
            </a:r>
            <a:r>
              <a:rPr b="1" i="0" lang="it" sz="3200" u="none" cap="none" strike="noStrike">
                <a:solidFill>
                  <a:srgbClr val="000000"/>
                </a:solidFill>
                <a:latin typeface="Work Sans"/>
                <a:ea typeface="Work Sans"/>
                <a:cs typeface="Work Sans"/>
                <a:sym typeface="Work Sans"/>
              </a:rPr>
              <a:t>i totali delle vendite effettuate </a:t>
            </a:r>
            <a:r>
              <a:rPr b="0" i="0" lang="it" sz="3200" u="none" cap="none" strike="noStrike">
                <a:solidFill>
                  <a:srgbClr val="000000"/>
                </a:solidFill>
                <a:latin typeface="Work Sans"/>
                <a:ea typeface="Work Sans"/>
                <a:cs typeface="Work Sans"/>
                <a:sym typeface="Work Sans"/>
              </a:rPr>
              <a:t>(30.09.22 ho effettuato 10 vendite inserisco solo il totale) </a:t>
            </a:r>
            <a:r>
              <a:rPr b="1" i="0" lang="it" sz="3200" u="none" cap="none" strike="noStrike">
                <a:solidFill>
                  <a:srgbClr val="000000"/>
                </a:solidFill>
                <a:latin typeface="Work Sans"/>
                <a:ea typeface="Work Sans"/>
                <a:cs typeface="Work Sans"/>
                <a:sym typeface="Work Sans"/>
              </a:rPr>
              <a:t>NON emetto fattura perchè è impossibile recuperare tutti i dati anagrafici dei clienti.</a:t>
            </a:r>
            <a:endParaRPr b="1" i="0" sz="3200" u="none" cap="none" strike="noStrike">
              <a:solidFill>
                <a:srgbClr val="000000"/>
              </a:solidFill>
              <a:latin typeface="Work Sans"/>
              <a:ea typeface="Work Sans"/>
              <a:cs typeface="Work Sans"/>
              <a:sym typeface="Work Sans"/>
            </a:endParaRPr>
          </a:p>
          <a:p>
            <a:pPr indent="0" lvl="0" marL="0" marR="0" rtl="0" algn="l">
              <a:lnSpc>
                <a:spcPct val="115000"/>
              </a:lnSpc>
              <a:spcBef>
                <a:spcPts val="1100"/>
              </a:spcBef>
              <a:spcAft>
                <a:spcPts val="0"/>
              </a:spcAft>
              <a:buClr>
                <a:srgbClr val="000000"/>
              </a:buClr>
              <a:buSzPts val="3200"/>
              <a:buFont typeface="Arial"/>
              <a:buNone/>
            </a:pPr>
            <a:r>
              <a:rPr b="0" i="0" lang="it" sz="3200" u="none" cap="none" strike="noStrike">
                <a:solidFill>
                  <a:srgbClr val="000000"/>
                </a:solidFill>
                <a:latin typeface="Work Sans"/>
                <a:ea typeface="Work Sans"/>
                <a:cs typeface="Work Sans"/>
                <a:sym typeface="Work Sans"/>
              </a:rPr>
              <a:t>Ad oggi tutte le P.IVA, che possono compilare il registro dei corrispettivi devono inviare telematicamente all’Agenzia delle entrate il registro giornalmente, quest’obbligo non sussiste per gli </a:t>
            </a:r>
            <a:r>
              <a:rPr b="1" i="0" lang="it" sz="3200" u="none" cap="none" strike="noStrike">
                <a:solidFill>
                  <a:srgbClr val="000000"/>
                </a:solidFill>
                <a:latin typeface="Work Sans"/>
                <a:ea typeface="Work Sans"/>
                <a:cs typeface="Work Sans"/>
                <a:sym typeface="Work Sans"/>
              </a:rPr>
              <a:t>e-commerce 47.91.10.</a:t>
            </a:r>
            <a:endParaRPr b="1" i="0" sz="3200" u="none" cap="none" strike="noStrike">
              <a:solidFill>
                <a:srgbClr val="000000"/>
              </a:solidFill>
              <a:latin typeface="Work Sans"/>
              <a:ea typeface="Work Sans"/>
              <a:cs typeface="Work Sans"/>
              <a:sym typeface="Work Sans"/>
            </a:endParaRPr>
          </a:p>
          <a:p>
            <a:pPr indent="0" lvl="0" marL="0" marR="0" rtl="0" algn="l">
              <a:lnSpc>
                <a:spcPct val="115000"/>
              </a:lnSpc>
              <a:spcBef>
                <a:spcPts val="1100"/>
              </a:spcBef>
              <a:spcAft>
                <a:spcPts val="1100"/>
              </a:spcAft>
              <a:buClr>
                <a:srgbClr val="000000"/>
              </a:buClr>
              <a:buSzPts val="3200"/>
              <a:buFont typeface="Arial"/>
              <a:buNone/>
            </a:pPr>
            <a:r>
              <a:rPr b="0" i="0" lang="it" sz="3200" u="none" cap="none" strike="noStrike">
                <a:solidFill>
                  <a:srgbClr val="000000"/>
                </a:solidFill>
                <a:latin typeface="Work Sans"/>
                <a:ea typeface="Work Sans"/>
                <a:cs typeface="Work Sans"/>
                <a:sym typeface="Work Sans"/>
              </a:rPr>
              <a:t>Tutte queste attività possono usufruire del registro corrispettivi di Fiscozen, ma dovranno inviare le comunicazioni in autonomia, </a:t>
            </a:r>
            <a:r>
              <a:rPr b="1" i="0" lang="it" sz="3200" u="none" cap="none" strike="noStrike">
                <a:solidFill>
                  <a:srgbClr val="000000"/>
                </a:solidFill>
                <a:latin typeface="Work Sans"/>
                <a:ea typeface="Work Sans"/>
                <a:cs typeface="Work Sans"/>
                <a:sym typeface="Work Sans"/>
              </a:rPr>
              <a:t>ad esclusione degli e-commerce che NON hanno quest’obbligo e possiamo gestire al 100% solo su Fiscozen</a:t>
            </a:r>
            <a:r>
              <a:rPr b="0" i="0" lang="it" sz="3200" u="none" cap="none" strike="noStrike">
                <a:solidFill>
                  <a:srgbClr val="000000"/>
                </a:solidFill>
                <a:latin typeface="Work Sans"/>
                <a:ea typeface="Work Sans"/>
                <a:cs typeface="Work Sans"/>
                <a:sym typeface="Work Sans"/>
              </a:rPr>
              <a:t>.</a:t>
            </a:r>
            <a:endParaRPr b="1" i="0" sz="3200" u="none" cap="none" strike="noStrike">
              <a:solidFill>
                <a:srgbClr val="000000"/>
              </a:solidFill>
              <a:latin typeface="Work Sans"/>
              <a:ea typeface="Work Sans"/>
              <a:cs typeface="Work Sans"/>
              <a:sym typeface="Work Sans"/>
            </a:endParaRPr>
          </a:p>
        </p:txBody>
      </p:sp>
      <p:sp>
        <p:nvSpPr>
          <p:cNvPr id="238" name="Google Shape;238;p21"/>
          <p:cNvSpPr/>
          <p:nvPr/>
        </p:nvSpPr>
        <p:spPr>
          <a:xfrm>
            <a:off x="22189975" y="4677850"/>
            <a:ext cx="2110800" cy="3464400"/>
          </a:xfrm>
          <a:prstGeom prst="curvedLeftArrow">
            <a:avLst>
              <a:gd fmla="val 25000" name="adj1"/>
              <a:gd fmla="val 50000" name="adj2"/>
              <a:gd fmla="val 2500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6"/>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244" name="Google Shape;244;p26"/>
          <p:cNvSpPr/>
          <p:nvPr/>
        </p:nvSpPr>
        <p:spPr>
          <a:xfrm>
            <a:off x="-3450" y="12436000"/>
            <a:ext cx="24384000" cy="365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
        <p:nvSpPr>
          <p:cNvPr id="245" name="Google Shape;245;p26"/>
          <p:cNvSpPr txBox="1"/>
          <p:nvPr/>
        </p:nvSpPr>
        <p:spPr>
          <a:xfrm>
            <a:off x="1138675" y="914400"/>
            <a:ext cx="22104300" cy="182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1" i="0" lang="it" sz="6000" u="none" cap="none" strike="noStrike">
                <a:solidFill>
                  <a:schemeClr val="accent2"/>
                </a:solidFill>
                <a:latin typeface="Work Sans"/>
                <a:ea typeface="Work Sans"/>
                <a:cs typeface="Work Sans"/>
                <a:sym typeface="Work Sans"/>
              </a:rPr>
              <a:t>Un esempio di calcolo dell’INPS Com di un cliente in regime forfettario </a:t>
            </a:r>
            <a:endParaRPr b="1" i="0" sz="6000" u="none" cap="none" strike="noStrike">
              <a:solidFill>
                <a:schemeClr val="accent2"/>
              </a:solidFill>
              <a:latin typeface="Work Sans"/>
              <a:ea typeface="Work Sans"/>
              <a:cs typeface="Work Sans"/>
              <a:sym typeface="Work Sans"/>
            </a:endParaRPr>
          </a:p>
        </p:txBody>
      </p:sp>
      <p:sp>
        <p:nvSpPr>
          <p:cNvPr id="246" name="Google Shape;246;p26"/>
          <p:cNvSpPr txBox="1"/>
          <p:nvPr/>
        </p:nvSpPr>
        <p:spPr>
          <a:xfrm>
            <a:off x="1143475" y="2861550"/>
            <a:ext cx="219885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Alessio ha un e-commerce, in regime forfettario, aperto il 1° gennaio 2023 ed ha incassato € 60.000. Paga € 4.292 di </a:t>
            </a:r>
            <a:r>
              <a:rPr b="1" i="0" lang="it" sz="3600" u="none" cap="none" strike="noStrike">
                <a:solidFill>
                  <a:schemeClr val="accent2"/>
                </a:solidFill>
                <a:latin typeface="Work Sans"/>
                <a:ea typeface="Work Sans"/>
                <a:cs typeface="Work Sans"/>
                <a:sym typeface="Work Sans"/>
              </a:rPr>
              <a:t>quota fissa</a:t>
            </a:r>
            <a:r>
              <a:rPr b="0" i="0" lang="it" sz="3600" u="none" cap="none" strike="noStrike">
                <a:solidFill>
                  <a:srgbClr val="000000"/>
                </a:solidFill>
                <a:latin typeface="Work Sans"/>
                <a:ea typeface="Work Sans"/>
                <a:cs typeface="Work Sans"/>
                <a:sym typeface="Work Sans"/>
              </a:rPr>
              <a:t>, ma quanto verserà di </a:t>
            </a:r>
            <a:r>
              <a:rPr b="1" i="0" lang="it" sz="3600" u="none" cap="none" strike="noStrike">
                <a:solidFill>
                  <a:schemeClr val="accent2"/>
                </a:solidFill>
                <a:latin typeface="Work Sans"/>
                <a:ea typeface="Work Sans"/>
                <a:cs typeface="Work Sans"/>
                <a:sym typeface="Work Sans"/>
              </a:rPr>
              <a:t>quota percentuale</a:t>
            </a:r>
            <a:r>
              <a:rPr b="0" i="0" lang="it" sz="3600" u="none" cap="none" strike="noStrike">
                <a:solidFill>
                  <a:srgbClr val="000000"/>
                </a:solidFill>
                <a:latin typeface="Work Sans"/>
                <a:ea typeface="Work Sans"/>
                <a:cs typeface="Work Sans"/>
                <a:sym typeface="Work Sans"/>
              </a:rPr>
              <a:t>?</a:t>
            </a:r>
            <a:endParaRPr b="0" i="0" sz="3600" u="none" cap="none" strike="noStrike">
              <a:solidFill>
                <a:srgbClr val="000000"/>
              </a:solidFill>
              <a:latin typeface="Work Sans"/>
              <a:ea typeface="Work Sans"/>
              <a:cs typeface="Work Sans"/>
              <a:sym typeface="Work Sans"/>
            </a:endParaRPr>
          </a:p>
        </p:txBody>
      </p:sp>
      <p:graphicFrame>
        <p:nvGraphicFramePr>
          <p:cNvPr id="247" name="Google Shape;247;p26"/>
          <p:cNvGraphicFramePr/>
          <p:nvPr/>
        </p:nvGraphicFramePr>
        <p:xfrm>
          <a:off x="1332288" y="4446494"/>
          <a:ext cx="3000000" cy="3000000"/>
        </p:xfrm>
        <a:graphic>
          <a:graphicData uri="http://schemas.openxmlformats.org/drawingml/2006/table">
            <a:tbl>
              <a:tblPr>
                <a:noFill/>
                <a:tableStyleId>{4260605E-DBE6-438B-9496-96985A0A5DDA}</a:tableStyleId>
              </a:tblPr>
              <a:tblGrid>
                <a:gridCol w="13069325"/>
                <a:gridCol w="8541550"/>
              </a:tblGrid>
              <a:tr h="1410175">
                <a:tc>
                  <a:txBody>
                    <a:bodyPr/>
                    <a:lstStyle/>
                    <a:p>
                      <a:pPr indent="0" lvl="0" marL="0" marR="0" rtl="0" algn="l">
                        <a:lnSpc>
                          <a:spcPct val="115000"/>
                        </a:lnSpc>
                        <a:spcBef>
                          <a:spcPts val="0"/>
                        </a:spcBef>
                        <a:spcAft>
                          <a:spcPts val="0"/>
                        </a:spcAft>
                        <a:buClr>
                          <a:srgbClr val="000000"/>
                        </a:buClr>
                        <a:buSzPts val="3400"/>
                        <a:buFont typeface="Arial"/>
                        <a:buNone/>
                      </a:pPr>
                      <a:r>
                        <a:rPr b="1" lang="it" sz="3400" u="none" cap="none" strike="noStrike">
                          <a:solidFill>
                            <a:schemeClr val="accent6"/>
                          </a:solidFill>
                          <a:highlight>
                            <a:srgbClr val="FFFFFF"/>
                          </a:highlight>
                          <a:latin typeface="Work Sans"/>
                          <a:ea typeface="Work Sans"/>
                          <a:cs typeface="Work Sans"/>
                          <a:sym typeface="Work Sans"/>
                        </a:rPr>
                        <a:t>Determinazione del reddito:</a:t>
                      </a:r>
                      <a:r>
                        <a:rPr lang="it" sz="3400" u="none" cap="none" strike="noStrike">
                          <a:solidFill>
                            <a:srgbClr val="00001E"/>
                          </a:solidFill>
                          <a:highlight>
                            <a:srgbClr val="FFFFFF"/>
                          </a:highlight>
                          <a:latin typeface="Work Sans"/>
                          <a:ea typeface="Work Sans"/>
                          <a:cs typeface="Work Sans"/>
                          <a:sym typeface="Work Sans"/>
                        </a:rPr>
                        <a:t> applico all’incassato il coefficiente di redditività</a:t>
                      </a:r>
                      <a:endParaRPr sz="1400" u="none" cap="none" strike="noStrike"/>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3400"/>
                        <a:buFont typeface="Arial"/>
                        <a:buNone/>
                      </a:pPr>
                      <a:r>
                        <a:rPr lang="it" sz="3400" u="none" cap="none" strike="noStrike">
                          <a:solidFill>
                            <a:srgbClr val="00001E"/>
                          </a:solidFill>
                          <a:highlight>
                            <a:srgbClr val="FFFFFF"/>
                          </a:highlight>
                          <a:latin typeface="Work Sans"/>
                          <a:ea typeface="Work Sans"/>
                          <a:cs typeface="Work Sans"/>
                          <a:sym typeface="Work Sans"/>
                        </a:rPr>
                        <a:t>€ 60.000 * 40% = </a:t>
                      </a:r>
                      <a:r>
                        <a:rPr b="1" lang="it" sz="3400" u="none" cap="none" strike="noStrike">
                          <a:solidFill>
                            <a:srgbClr val="00001E"/>
                          </a:solidFill>
                          <a:highlight>
                            <a:srgbClr val="FFFFFF"/>
                          </a:highlight>
                          <a:latin typeface="Work Sans"/>
                          <a:ea typeface="Work Sans"/>
                          <a:cs typeface="Work Sans"/>
                          <a:sym typeface="Work Sans"/>
                        </a:rPr>
                        <a:t>€24.000</a:t>
                      </a:r>
                      <a:endParaRPr sz="1400" u="none" cap="none" strike="noStrike"/>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r h="2230550">
                <a:tc>
                  <a:txBody>
                    <a:bodyPr/>
                    <a:lstStyle/>
                    <a:p>
                      <a:pPr indent="0" lvl="0" marL="0" marR="0" rtl="0" algn="l">
                        <a:lnSpc>
                          <a:spcPct val="115000"/>
                        </a:lnSpc>
                        <a:spcBef>
                          <a:spcPts val="0"/>
                        </a:spcBef>
                        <a:spcAft>
                          <a:spcPts val="0"/>
                        </a:spcAft>
                        <a:buClr>
                          <a:srgbClr val="000000"/>
                        </a:buClr>
                        <a:buSzPts val="3400"/>
                        <a:buFont typeface="Arial"/>
                        <a:buNone/>
                      </a:pPr>
                      <a:r>
                        <a:rPr lang="it" sz="3400" u="none" cap="none" strike="noStrike">
                          <a:solidFill>
                            <a:srgbClr val="00001E"/>
                          </a:solidFill>
                          <a:highlight>
                            <a:srgbClr val="FFFFFF"/>
                          </a:highlight>
                          <a:latin typeface="Work Sans"/>
                          <a:ea typeface="Work Sans"/>
                          <a:cs typeface="Work Sans"/>
                          <a:sym typeface="Work Sans"/>
                        </a:rPr>
                        <a:t>Il reddito è &gt; di 17.504 devo applicare l’aliquota del 24,48%</a:t>
                      </a:r>
                      <a:r>
                        <a:rPr b="1" lang="it" sz="3400" u="none" cap="none" strike="noStrike">
                          <a:solidFill>
                            <a:schemeClr val="accent4"/>
                          </a:solidFill>
                          <a:highlight>
                            <a:srgbClr val="FFFFFF"/>
                          </a:highlight>
                          <a:latin typeface="Work Sans"/>
                          <a:ea typeface="Work Sans"/>
                          <a:cs typeface="Work Sans"/>
                          <a:sym typeface="Work Sans"/>
                        </a:rPr>
                        <a:t> su cosa? Differenza tra reddito e reddito minimale</a:t>
                      </a:r>
                      <a:endParaRPr b="1" sz="3400" u="none" cap="none" strike="noStrike">
                        <a:solidFill>
                          <a:schemeClr val="accent4"/>
                        </a:solidFill>
                        <a:highlight>
                          <a:srgbClr val="FFFFFF"/>
                        </a:highlight>
                        <a:latin typeface="Work Sans"/>
                        <a:ea typeface="Work Sans"/>
                        <a:cs typeface="Work Sans"/>
                        <a:sym typeface="Work Sans"/>
                      </a:endParaRPr>
                    </a:p>
                    <a:p>
                      <a:pPr indent="0" lvl="0" marL="0" marR="0" rtl="0" algn="l">
                        <a:lnSpc>
                          <a:spcPct val="100000"/>
                        </a:lnSpc>
                        <a:spcBef>
                          <a:spcPts val="1100"/>
                        </a:spcBef>
                        <a:spcAft>
                          <a:spcPts val="0"/>
                        </a:spcAft>
                        <a:buClr>
                          <a:srgbClr val="000000"/>
                        </a:buClr>
                        <a:buSzPts val="1400"/>
                        <a:buFont typeface="Arial"/>
                        <a:buNone/>
                      </a:pPr>
                      <a:r>
                        <a:t/>
                      </a:r>
                      <a:endParaRPr sz="1400" u="none" cap="none" strike="noStrike"/>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3400"/>
                        <a:buFont typeface="Arial"/>
                        <a:buNone/>
                      </a:pPr>
                      <a:r>
                        <a:rPr lang="it" sz="3400" u="none" cap="none" strike="noStrike">
                          <a:solidFill>
                            <a:srgbClr val="00001E"/>
                          </a:solidFill>
                          <a:highlight>
                            <a:srgbClr val="FFFFFF"/>
                          </a:highlight>
                          <a:latin typeface="Work Sans"/>
                          <a:ea typeface="Work Sans"/>
                          <a:cs typeface="Work Sans"/>
                          <a:sym typeface="Work Sans"/>
                        </a:rPr>
                        <a:t>€ 24.000 - € 17.504 = </a:t>
                      </a:r>
                      <a:r>
                        <a:rPr b="1" lang="it" sz="3400" u="none" cap="none" strike="noStrike">
                          <a:solidFill>
                            <a:srgbClr val="00001E"/>
                          </a:solidFill>
                          <a:highlight>
                            <a:srgbClr val="FFFFFF"/>
                          </a:highlight>
                          <a:latin typeface="Work Sans"/>
                          <a:ea typeface="Work Sans"/>
                          <a:cs typeface="Work Sans"/>
                          <a:sym typeface="Work Sans"/>
                        </a:rPr>
                        <a:t>€ 6.496</a:t>
                      </a:r>
                      <a:endParaRPr b="1" sz="1400" u="none" cap="none" strike="noStrike"/>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r h="1679600">
                <a:tc>
                  <a:txBody>
                    <a:bodyPr/>
                    <a:lstStyle/>
                    <a:p>
                      <a:pPr indent="0" lvl="0" marL="0" marR="0" rtl="0" algn="l">
                        <a:lnSpc>
                          <a:spcPct val="115000"/>
                        </a:lnSpc>
                        <a:spcBef>
                          <a:spcPts val="0"/>
                        </a:spcBef>
                        <a:spcAft>
                          <a:spcPts val="0"/>
                        </a:spcAft>
                        <a:buClr>
                          <a:srgbClr val="000000"/>
                        </a:buClr>
                        <a:buSzPts val="3400"/>
                        <a:buFont typeface="Arial"/>
                        <a:buNone/>
                      </a:pPr>
                      <a:r>
                        <a:rPr b="1" lang="it" sz="3400" u="none" cap="none" strike="noStrike">
                          <a:solidFill>
                            <a:srgbClr val="00001E"/>
                          </a:solidFill>
                          <a:highlight>
                            <a:srgbClr val="FFFFFF"/>
                          </a:highlight>
                          <a:latin typeface="Work Sans"/>
                          <a:ea typeface="Work Sans"/>
                          <a:cs typeface="Work Sans"/>
                          <a:sym typeface="Work Sans"/>
                        </a:rPr>
                        <a:t>Saldo 2023</a:t>
                      </a:r>
                      <a:r>
                        <a:rPr lang="it" sz="3400" u="none" cap="none" strike="noStrike">
                          <a:solidFill>
                            <a:srgbClr val="00001E"/>
                          </a:solidFill>
                          <a:highlight>
                            <a:srgbClr val="FFFFFF"/>
                          </a:highlight>
                          <a:latin typeface="Work Sans"/>
                          <a:ea typeface="Work Sans"/>
                          <a:cs typeface="Work Sans"/>
                          <a:sym typeface="Work Sans"/>
                        </a:rPr>
                        <a:t>: applico sulla </a:t>
                      </a:r>
                      <a:r>
                        <a:rPr b="1" lang="it" sz="3400" u="none" cap="none" strike="noStrike">
                          <a:solidFill>
                            <a:schemeClr val="accent4"/>
                          </a:solidFill>
                          <a:highlight>
                            <a:srgbClr val="FFFFFF"/>
                          </a:highlight>
                          <a:latin typeface="Work Sans"/>
                          <a:ea typeface="Work Sans"/>
                          <a:cs typeface="Work Sans"/>
                          <a:sym typeface="Work Sans"/>
                        </a:rPr>
                        <a:t>differenza </a:t>
                      </a:r>
                      <a:r>
                        <a:rPr lang="it" sz="3400" u="none" cap="none" strike="noStrike">
                          <a:solidFill>
                            <a:srgbClr val="00001E"/>
                          </a:solidFill>
                          <a:highlight>
                            <a:srgbClr val="FFFFFF"/>
                          </a:highlight>
                          <a:latin typeface="Work Sans"/>
                          <a:ea typeface="Work Sans"/>
                          <a:cs typeface="Work Sans"/>
                          <a:sym typeface="Work Sans"/>
                        </a:rPr>
                        <a:t>la percentuale del 24%</a:t>
                      </a:r>
                      <a:endParaRPr sz="1400" u="none" cap="none" strike="noStrike"/>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3400"/>
                        <a:buFont typeface="Arial"/>
                        <a:buNone/>
                      </a:pPr>
                      <a:r>
                        <a:rPr lang="it" sz="3400" u="none" cap="none" strike="noStrike">
                          <a:solidFill>
                            <a:srgbClr val="00001E"/>
                          </a:solidFill>
                          <a:highlight>
                            <a:srgbClr val="FFFFFF"/>
                          </a:highlight>
                          <a:latin typeface="Work Sans"/>
                          <a:ea typeface="Work Sans"/>
                          <a:cs typeface="Work Sans"/>
                          <a:sym typeface="Work Sans"/>
                        </a:rPr>
                        <a:t>€ 6.496 * 24,48% = </a:t>
                      </a:r>
                      <a:r>
                        <a:rPr b="1" lang="it" sz="3400" u="none" cap="none" strike="noStrike">
                          <a:solidFill>
                            <a:srgbClr val="00001E"/>
                          </a:solidFill>
                          <a:highlight>
                            <a:srgbClr val="FFFFFF"/>
                          </a:highlight>
                          <a:latin typeface="Work Sans"/>
                          <a:ea typeface="Work Sans"/>
                          <a:cs typeface="Work Sans"/>
                          <a:sym typeface="Work Sans"/>
                        </a:rPr>
                        <a:t>€ 1.590</a:t>
                      </a:r>
                      <a:endParaRPr b="1" sz="1400" u="none" cap="none" strike="noStrike"/>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r h="1569075">
                <a:tc>
                  <a:txBody>
                    <a:bodyPr/>
                    <a:lstStyle/>
                    <a:p>
                      <a:pPr indent="0" lvl="0" marL="0" marR="0" rtl="0" algn="l">
                        <a:lnSpc>
                          <a:spcPct val="100000"/>
                        </a:lnSpc>
                        <a:spcBef>
                          <a:spcPts val="0"/>
                        </a:spcBef>
                        <a:spcAft>
                          <a:spcPts val="0"/>
                        </a:spcAft>
                        <a:buClr>
                          <a:srgbClr val="000000"/>
                        </a:buClr>
                        <a:buSzPts val="3400"/>
                        <a:buFont typeface="Arial"/>
                        <a:buNone/>
                      </a:pPr>
                      <a:r>
                        <a:rPr b="1" lang="it" sz="3400" u="none" cap="none" strike="noStrike">
                          <a:solidFill>
                            <a:srgbClr val="00001E"/>
                          </a:solidFill>
                          <a:highlight>
                            <a:srgbClr val="FFFFFF"/>
                          </a:highlight>
                          <a:latin typeface="Work Sans"/>
                          <a:ea typeface="Work Sans"/>
                          <a:cs typeface="Work Sans"/>
                          <a:sym typeface="Work Sans"/>
                        </a:rPr>
                        <a:t>Primo e secondo acconto 2024: 100% del saldo </a:t>
                      </a:r>
                      <a:endParaRPr sz="1400" u="none" cap="none" strike="noStrike"/>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3400"/>
                        <a:buFont typeface="Arial"/>
                        <a:buNone/>
                      </a:pPr>
                      <a:r>
                        <a:rPr lang="it" sz="3400" u="none" cap="none" strike="noStrike">
                          <a:solidFill>
                            <a:srgbClr val="00001E"/>
                          </a:solidFill>
                          <a:highlight>
                            <a:srgbClr val="FFFFFF"/>
                          </a:highlight>
                          <a:latin typeface="Work Sans"/>
                          <a:ea typeface="Work Sans"/>
                          <a:cs typeface="Work Sans"/>
                          <a:sym typeface="Work Sans"/>
                        </a:rPr>
                        <a:t>€ 1.590  da suddividere in due tranche</a:t>
                      </a:r>
                      <a:endParaRPr b="1" sz="1400" u="none" cap="none" strike="noStrike"/>
                    </a:p>
                    <a:p>
                      <a:pPr indent="0" lvl="0" marL="0" marR="0" rtl="0" algn="l">
                        <a:lnSpc>
                          <a:spcPct val="115000"/>
                        </a:lnSpc>
                        <a:spcBef>
                          <a:spcPts val="1100"/>
                        </a:spcBef>
                        <a:spcAft>
                          <a:spcPts val="0"/>
                        </a:spcAft>
                        <a:buClr>
                          <a:srgbClr val="000000"/>
                        </a:buClr>
                        <a:buSzPts val="3400"/>
                        <a:buFont typeface="Arial"/>
                        <a:buNone/>
                      </a:pPr>
                      <a:r>
                        <a:t/>
                      </a:r>
                      <a:endParaRPr sz="3400" u="none" cap="none" strike="noStrike">
                        <a:solidFill>
                          <a:srgbClr val="00001E"/>
                        </a:solidFill>
                        <a:highlight>
                          <a:srgbClr val="FFFFFF"/>
                        </a:highlight>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7"/>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253" name="Google Shape;253;p27"/>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
        <p:nvSpPr>
          <p:cNvPr id="254" name="Google Shape;254;p27"/>
          <p:cNvSpPr txBox="1"/>
          <p:nvPr/>
        </p:nvSpPr>
        <p:spPr>
          <a:xfrm>
            <a:off x="1141075" y="914400"/>
            <a:ext cx="22104300" cy="182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1" i="0" lang="it" sz="6000" u="none" cap="none" strike="noStrike">
                <a:solidFill>
                  <a:schemeClr val="accent2"/>
                </a:solidFill>
                <a:latin typeface="Work Sans"/>
                <a:ea typeface="Work Sans"/>
                <a:cs typeface="Work Sans"/>
                <a:sym typeface="Work Sans"/>
              </a:rPr>
              <a:t>Le agevolazioni per forfetari e lavoratori dipendenti full-time</a:t>
            </a:r>
            <a:endParaRPr b="1" i="0" sz="6000" u="none" cap="none" strike="noStrike">
              <a:solidFill>
                <a:schemeClr val="accent2"/>
              </a:solidFill>
              <a:latin typeface="Work Sans"/>
              <a:ea typeface="Work Sans"/>
              <a:cs typeface="Work Sans"/>
              <a:sym typeface="Work Sans"/>
            </a:endParaRPr>
          </a:p>
        </p:txBody>
      </p:sp>
      <p:graphicFrame>
        <p:nvGraphicFramePr>
          <p:cNvPr id="255" name="Google Shape;255;p27"/>
          <p:cNvGraphicFramePr/>
          <p:nvPr/>
        </p:nvGraphicFramePr>
        <p:xfrm>
          <a:off x="1071675" y="3019425"/>
          <a:ext cx="3000000" cy="3000000"/>
        </p:xfrm>
        <a:graphic>
          <a:graphicData uri="http://schemas.openxmlformats.org/drawingml/2006/table">
            <a:tbl>
              <a:tblPr>
                <a:noFill/>
                <a:tableStyleId>{4260605E-DBE6-438B-9496-96985A0A5DDA}</a:tableStyleId>
              </a:tblPr>
              <a:tblGrid>
                <a:gridCol w="10314400"/>
                <a:gridCol w="11789900"/>
              </a:tblGrid>
              <a:tr h="1224400">
                <a:tc>
                  <a:txBody>
                    <a:bodyPr/>
                    <a:lstStyle/>
                    <a:p>
                      <a:pPr indent="0" lvl="0" marL="0" marR="0" rtl="0" algn="l">
                        <a:lnSpc>
                          <a:spcPct val="100000"/>
                        </a:lnSpc>
                        <a:spcBef>
                          <a:spcPts val="0"/>
                        </a:spcBef>
                        <a:spcAft>
                          <a:spcPts val="0"/>
                        </a:spcAft>
                        <a:buClr>
                          <a:srgbClr val="000000"/>
                        </a:buClr>
                        <a:buSzPts val="3400"/>
                        <a:buFont typeface="Arial"/>
                        <a:buNone/>
                      </a:pPr>
                      <a:r>
                        <a:rPr b="1" lang="it" sz="3400" u="none" cap="none" strike="noStrike">
                          <a:solidFill>
                            <a:schemeClr val="accent2"/>
                          </a:solidFill>
                          <a:latin typeface="Work Sans"/>
                          <a:ea typeface="Work Sans"/>
                          <a:cs typeface="Work Sans"/>
                          <a:sym typeface="Work Sans"/>
                        </a:rPr>
                        <a:t>In regime forfettario (facoltativo)</a:t>
                      </a:r>
                      <a:endParaRPr b="1" sz="3400" u="none" cap="none" strike="noStrike">
                        <a:solidFill>
                          <a:schemeClr val="accent2"/>
                        </a:solidFill>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400"/>
                        <a:buFont typeface="Arial"/>
                        <a:buNone/>
                      </a:pPr>
                      <a:r>
                        <a:rPr b="1" lang="it" sz="3400" u="none" cap="none" strike="noStrike">
                          <a:solidFill>
                            <a:schemeClr val="accent2"/>
                          </a:solidFill>
                          <a:latin typeface="Work Sans"/>
                          <a:ea typeface="Work Sans"/>
                          <a:cs typeface="Work Sans"/>
                          <a:sym typeface="Work Sans"/>
                        </a:rPr>
                        <a:t>Lavoro dipendente full time</a:t>
                      </a:r>
                      <a:r>
                        <a:rPr lang="it" sz="3400" u="none" cap="none" strike="noStrike">
                          <a:solidFill>
                            <a:schemeClr val="accent2"/>
                          </a:solidFill>
                          <a:latin typeface="Work Sans"/>
                          <a:ea typeface="Work Sans"/>
                          <a:cs typeface="Work Sans"/>
                          <a:sym typeface="Work Sans"/>
                        </a:rPr>
                        <a:t> </a:t>
                      </a:r>
                      <a:endParaRPr sz="3400" u="none" cap="none" strike="noStrike">
                        <a:solidFill>
                          <a:schemeClr val="accent2"/>
                        </a:solidFill>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r h="3082675">
                <a:tc>
                  <a:txBody>
                    <a:bodyPr/>
                    <a:lstStyle/>
                    <a:p>
                      <a:pPr indent="0" lvl="0" marL="0" marR="0" rtl="0" algn="l">
                        <a:lnSpc>
                          <a:spcPct val="100000"/>
                        </a:lnSpc>
                        <a:spcBef>
                          <a:spcPts val="0"/>
                        </a:spcBef>
                        <a:spcAft>
                          <a:spcPts val="0"/>
                        </a:spcAft>
                        <a:buClr>
                          <a:srgbClr val="000000"/>
                        </a:buClr>
                        <a:buSzPts val="3400"/>
                        <a:buFont typeface="Arial"/>
                        <a:buNone/>
                      </a:pPr>
                      <a:r>
                        <a:rPr b="1" lang="it" sz="3400" u="none" cap="none" strike="noStrike">
                          <a:latin typeface="Work Sans"/>
                          <a:ea typeface="Work Sans"/>
                          <a:cs typeface="Work Sans"/>
                          <a:sym typeface="Work Sans"/>
                        </a:rPr>
                        <a:t>Riduzione del 35% dei contributi: quota fissa e variabile</a:t>
                      </a:r>
                      <a:endParaRPr b="1" sz="3400" u="none" cap="none" strike="noStrike">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400"/>
                        <a:buFont typeface="Arial"/>
                        <a:buNone/>
                      </a:pPr>
                      <a:r>
                        <a:rPr lang="it" sz="3400" u="none" cap="none" strike="noStrike">
                          <a:latin typeface="Work Sans"/>
                          <a:ea typeface="Work Sans"/>
                          <a:cs typeface="Work Sans"/>
                          <a:sym typeface="Work Sans"/>
                        </a:rPr>
                        <a:t>La quota fissa è pari a </a:t>
                      </a:r>
                      <a:r>
                        <a:rPr b="1" lang="it" sz="3400" u="none" cap="none" strike="noStrike">
                          <a:latin typeface="Work Sans"/>
                          <a:ea typeface="Work Sans"/>
                          <a:cs typeface="Work Sans"/>
                          <a:sym typeface="Work Sans"/>
                        </a:rPr>
                        <a:t>€ 2.790</a:t>
                      </a:r>
                      <a:r>
                        <a:rPr lang="it" sz="3400" u="none" cap="none" strike="noStrike">
                          <a:latin typeface="Work Sans"/>
                          <a:ea typeface="Work Sans"/>
                          <a:cs typeface="Work Sans"/>
                          <a:sym typeface="Work Sans"/>
                        </a:rPr>
                        <a:t> (circa)</a:t>
                      </a:r>
                      <a:endParaRPr sz="3400" u="none" cap="none" strike="noStrike">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400"/>
                        <a:buFont typeface="Arial"/>
                        <a:buNone/>
                      </a:pPr>
                      <a:r>
                        <a:rPr lang="it" sz="3400" u="none" cap="none" strike="noStrike">
                          <a:latin typeface="Work Sans"/>
                          <a:ea typeface="Work Sans"/>
                          <a:cs typeface="Work Sans"/>
                          <a:sym typeface="Work Sans"/>
                        </a:rPr>
                        <a:t>La percentuale della variabile è del 18%</a:t>
                      </a:r>
                      <a:endParaRPr sz="3400" u="none" cap="none" strike="noStrike">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400"/>
                        <a:buFont typeface="Arial"/>
                        <a:buNone/>
                      </a:pPr>
                      <a:r>
                        <a:t/>
                      </a:r>
                      <a:endParaRPr sz="3400" u="none" cap="none" strike="noStrike">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400"/>
                        <a:buFont typeface="Arial"/>
                        <a:buNone/>
                      </a:pPr>
                      <a:r>
                        <a:rPr lang="it" sz="3400" u="none" cap="none" strike="noStrike">
                          <a:latin typeface="Work Sans"/>
                          <a:ea typeface="Work Sans"/>
                          <a:cs typeface="Work Sans"/>
                          <a:sym typeface="Work Sans"/>
                        </a:rPr>
                        <a:t>Esenzione dal pagamento dei contributi</a:t>
                      </a:r>
                      <a:endParaRPr sz="3400" u="none" cap="none" strike="noStrike">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400"/>
                        <a:buFont typeface="Arial"/>
                        <a:buNone/>
                      </a:pPr>
                      <a:r>
                        <a:rPr lang="it" sz="3400" u="none" cap="none" strike="noStrike">
                          <a:latin typeface="Work Sans"/>
                          <a:ea typeface="Work Sans"/>
                          <a:cs typeface="Work Sans"/>
                          <a:sym typeface="Work Sans"/>
                        </a:rPr>
                        <a:t>in quanto li versa il datore di lavoro</a:t>
                      </a:r>
                      <a:endParaRPr sz="3400" u="none" cap="none" strike="noStrike">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400"/>
                        <a:buFont typeface="Arial"/>
                        <a:buNone/>
                      </a:pPr>
                      <a:r>
                        <a:rPr b="1" lang="it" sz="3400" u="none" cap="none" strike="noStrike">
                          <a:latin typeface="Work Sans"/>
                          <a:ea typeface="Work Sans"/>
                          <a:cs typeface="Work Sans"/>
                          <a:sym typeface="Work Sans"/>
                        </a:rPr>
                        <a:t>Se passa a part-time o non è più dipendente occorre fare la procedura di iscrizione all’INPS COM o ART</a:t>
                      </a:r>
                      <a:endParaRPr b="1" sz="3400" u="none" cap="none" strike="noStrike">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r h="1100300">
                <a:tc>
                  <a:txBody>
                    <a:bodyPr/>
                    <a:lstStyle/>
                    <a:p>
                      <a:pPr indent="0" lvl="0" marL="0" marR="0" rtl="0" algn="l">
                        <a:lnSpc>
                          <a:spcPct val="100000"/>
                        </a:lnSpc>
                        <a:spcBef>
                          <a:spcPts val="0"/>
                        </a:spcBef>
                        <a:spcAft>
                          <a:spcPts val="0"/>
                        </a:spcAft>
                        <a:buClr>
                          <a:srgbClr val="000000"/>
                        </a:buClr>
                        <a:buSzPts val="3400"/>
                        <a:buFont typeface="Arial"/>
                        <a:buNone/>
                      </a:pPr>
                      <a:r>
                        <a:rPr b="1" lang="it" sz="3400" u="none" cap="none" strike="noStrike">
                          <a:latin typeface="Work Sans"/>
                          <a:ea typeface="Work Sans"/>
                          <a:cs typeface="Work Sans"/>
                          <a:sym typeface="Work Sans"/>
                        </a:rPr>
                        <a:t>NO per regime semplificato/minimi</a:t>
                      </a:r>
                      <a:endParaRPr b="1" sz="3400" u="none" cap="none" strike="noStrike">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400"/>
                        <a:buFont typeface="Arial"/>
                        <a:buNone/>
                      </a:pPr>
                      <a:r>
                        <a:rPr b="1" lang="it" sz="3400" u="none" cap="none" strike="noStrike">
                          <a:latin typeface="Work Sans"/>
                          <a:ea typeface="Work Sans"/>
                          <a:cs typeface="Work Sans"/>
                          <a:sym typeface="Work Sans"/>
                        </a:rPr>
                        <a:t>NON Vale per il Part-time</a:t>
                      </a:r>
                      <a:endParaRPr b="1" sz="3400" u="none" cap="none" strike="noStrike">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r h="3697775">
                <a:tc>
                  <a:txBody>
                    <a:bodyPr/>
                    <a:lstStyle/>
                    <a:p>
                      <a:pPr indent="0" lvl="0" marL="0" marR="0" rtl="0" algn="l">
                        <a:lnSpc>
                          <a:spcPct val="100000"/>
                        </a:lnSpc>
                        <a:spcBef>
                          <a:spcPts val="0"/>
                        </a:spcBef>
                        <a:spcAft>
                          <a:spcPts val="0"/>
                        </a:spcAft>
                        <a:buClr>
                          <a:srgbClr val="000000"/>
                        </a:buClr>
                        <a:buSzPts val="3400"/>
                        <a:buFont typeface="Arial"/>
                        <a:buNone/>
                      </a:pPr>
                      <a:r>
                        <a:rPr lang="it" sz="3400" u="none" cap="none" strike="noStrike">
                          <a:latin typeface="Work Sans"/>
                          <a:ea typeface="Work Sans"/>
                          <a:cs typeface="Work Sans"/>
                          <a:sym typeface="Work Sans"/>
                        </a:rPr>
                        <a:t>Richiesta da fare sull’INPS tramite apposita procedura (la inviamo noi ai clienti):</a:t>
                      </a:r>
                      <a:endParaRPr sz="3400" u="none" cap="none" strike="noStrike">
                        <a:latin typeface="Work Sans"/>
                        <a:ea typeface="Work Sans"/>
                        <a:cs typeface="Work Sans"/>
                        <a:sym typeface="Work Sans"/>
                      </a:endParaRPr>
                    </a:p>
                    <a:p>
                      <a:pPr indent="-444500" lvl="0" marL="457200" marR="0" rtl="0" algn="l">
                        <a:lnSpc>
                          <a:spcPct val="100000"/>
                        </a:lnSpc>
                        <a:spcBef>
                          <a:spcPts val="0"/>
                        </a:spcBef>
                        <a:spcAft>
                          <a:spcPts val="0"/>
                        </a:spcAft>
                        <a:buClr>
                          <a:srgbClr val="000000"/>
                        </a:buClr>
                        <a:buSzPts val="3400"/>
                        <a:buFont typeface="Work Sans"/>
                        <a:buChar char="-"/>
                      </a:pPr>
                      <a:r>
                        <a:rPr b="1" lang="it" sz="3400" u="none" cap="none" strike="noStrike">
                          <a:latin typeface="Work Sans"/>
                          <a:ea typeface="Work Sans"/>
                          <a:cs typeface="Work Sans"/>
                          <a:sym typeface="Work Sans"/>
                        </a:rPr>
                        <a:t>entro il 28.02 </a:t>
                      </a:r>
                      <a:r>
                        <a:rPr lang="it" sz="3400" u="none" cap="none" strike="noStrike">
                          <a:latin typeface="Work Sans"/>
                          <a:ea typeface="Work Sans"/>
                          <a:cs typeface="Work Sans"/>
                          <a:sym typeface="Work Sans"/>
                        </a:rPr>
                        <a:t>se ha aperto la ditta fino al 27.02</a:t>
                      </a:r>
                      <a:endParaRPr sz="3400" u="none" cap="none" strike="noStrike">
                        <a:latin typeface="Work Sans"/>
                        <a:ea typeface="Work Sans"/>
                        <a:cs typeface="Work Sans"/>
                        <a:sym typeface="Work Sans"/>
                      </a:endParaRPr>
                    </a:p>
                    <a:p>
                      <a:pPr indent="-444500" lvl="0" marL="457200" marR="0" rtl="0" algn="l">
                        <a:lnSpc>
                          <a:spcPct val="100000"/>
                        </a:lnSpc>
                        <a:spcBef>
                          <a:spcPts val="0"/>
                        </a:spcBef>
                        <a:spcAft>
                          <a:spcPts val="0"/>
                        </a:spcAft>
                        <a:buClr>
                          <a:srgbClr val="000000"/>
                        </a:buClr>
                        <a:buSzPts val="3400"/>
                        <a:buFont typeface="Work Sans"/>
                        <a:buChar char="-"/>
                      </a:pPr>
                      <a:r>
                        <a:rPr b="1" lang="it" sz="3400" u="none" cap="none" strike="noStrike">
                          <a:latin typeface="Work Sans"/>
                          <a:ea typeface="Work Sans"/>
                          <a:cs typeface="Work Sans"/>
                          <a:sym typeface="Work Sans"/>
                        </a:rPr>
                        <a:t>tempestivamente </a:t>
                      </a:r>
                      <a:r>
                        <a:rPr lang="it" sz="3400" u="none" cap="none" strike="noStrike">
                          <a:latin typeface="Work Sans"/>
                          <a:ea typeface="Work Sans"/>
                          <a:cs typeface="Work Sans"/>
                          <a:sym typeface="Work Sans"/>
                        </a:rPr>
                        <a:t>se è aperta successivamente (per prassi 3 settimane MAX)</a:t>
                      </a:r>
                      <a:endParaRPr sz="3400" u="none" cap="none" strike="noStrike">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400"/>
                        <a:buFont typeface="Arial"/>
                        <a:buNone/>
                      </a:pPr>
                      <a:r>
                        <a:rPr lang="it" sz="3400" u="none" cap="none" strike="noStrike">
                          <a:latin typeface="Work Sans"/>
                          <a:ea typeface="Work Sans"/>
                          <a:cs typeface="Work Sans"/>
                          <a:sym typeface="Work Sans"/>
                        </a:rPr>
                        <a:t>Nel comunica viene specificato che è dipendente full-time </a:t>
                      </a:r>
                      <a:r>
                        <a:rPr b="1" lang="it" sz="3400" u="sng" cap="none" strike="noStrike">
                          <a:latin typeface="Work Sans"/>
                          <a:ea typeface="Work Sans"/>
                          <a:cs typeface="Work Sans"/>
                          <a:sym typeface="Work Sans"/>
                        </a:rPr>
                        <a:t>e non viene iscritto all’INPS COM/ART</a:t>
                      </a:r>
                      <a:endParaRPr b="1" sz="3400" u="sng" cap="none" strike="noStrike">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2f7b64f5150_0_10"/>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261" name="Google Shape;261;g2f7b64f5150_0_10"/>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
        <p:nvSpPr>
          <p:cNvPr id="262" name="Google Shape;262;g2f7b64f5150_0_10"/>
          <p:cNvSpPr txBox="1"/>
          <p:nvPr/>
        </p:nvSpPr>
        <p:spPr>
          <a:xfrm>
            <a:off x="1141075" y="914400"/>
            <a:ext cx="22104300" cy="182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1" i="0" lang="it" sz="6000" u="none" cap="none" strike="noStrike">
                <a:solidFill>
                  <a:schemeClr val="accent2"/>
                </a:solidFill>
                <a:latin typeface="Work Sans"/>
                <a:ea typeface="Work Sans"/>
                <a:cs typeface="Work Sans"/>
                <a:sym typeface="Work Sans"/>
              </a:rPr>
              <a:t>Le agevolazioni per pensionati, affittacamere e produttori assicurativi </a:t>
            </a:r>
            <a:endParaRPr b="1" i="0" sz="6000" u="none" cap="none" strike="noStrike">
              <a:solidFill>
                <a:schemeClr val="accent2"/>
              </a:solidFill>
              <a:latin typeface="Work Sans"/>
              <a:ea typeface="Work Sans"/>
              <a:cs typeface="Work Sans"/>
              <a:sym typeface="Work Sans"/>
            </a:endParaRPr>
          </a:p>
        </p:txBody>
      </p:sp>
      <p:graphicFrame>
        <p:nvGraphicFramePr>
          <p:cNvPr id="263" name="Google Shape;263;g2f7b64f5150_0_10"/>
          <p:cNvGraphicFramePr/>
          <p:nvPr/>
        </p:nvGraphicFramePr>
        <p:xfrm>
          <a:off x="1282863" y="2887825"/>
          <a:ext cx="3000000" cy="3000000"/>
        </p:xfrm>
        <a:graphic>
          <a:graphicData uri="http://schemas.openxmlformats.org/drawingml/2006/table">
            <a:tbl>
              <a:tblPr>
                <a:noFill/>
                <a:tableStyleId>{4260605E-DBE6-438B-9496-96985A0A5DDA}</a:tableStyleId>
              </a:tblPr>
              <a:tblGrid>
                <a:gridCol w="10409675"/>
                <a:gridCol w="11468475"/>
              </a:tblGrid>
              <a:tr h="676475">
                <a:tc>
                  <a:txBody>
                    <a:bodyPr/>
                    <a:lstStyle/>
                    <a:p>
                      <a:pPr indent="0" lvl="0" marL="0" marR="0" rtl="0" algn="l">
                        <a:lnSpc>
                          <a:spcPct val="100000"/>
                        </a:lnSpc>
                        <a:spcBef>
                          <a:spcPts val="0"/>
                        </a:spcBef>
                        <a:spcAft>
                          <a:spcPts val="0"/>
                        </a:spcAft>
                        <a:buClr>
                          <a:srgbClr val="000000"/>
                        </a:buClr>
                        <a:buSzPts val="3400"/>
                        <a:buFont typeface="Arial"/>
                        <a:buNone/>
                      </a:pPr>
                      <a:r>
                        <a:rPr b="1" lang="it" sz="3400" u="none" cap="none" strike="noStrike">
                          <a:solidFill>
                            <a:schemeClr val="dk1"/>
                          </a:solidFill>
                          <a:latin typeface="Work Sans"/>
                          <a:ea typeface="Work Sans"/>
                          <a:cs typeface="Work Sans"/>
                          <a:sym typeface="Work Sans"/>
                        </a:rPr>
                        <a:t>Pensionati commercianti </a:t>
                      </a:r>
                      <a:endParaRPr b="1" sz="3400" u="none" cap="none" strike="noStrike">
                        <a:solidFill>
                          <a:schemeClr val="dk1"/>
                        </a:solidFill>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400"/>
                        <a:buFont typeface="Arial"/>
                        <a:buNone/>
                      </a:pPr>
                      <a:r>
                        <a:rPr b="1" lang="it" sz="3400" u="none" cap="none" strike="noStrike">
                          <a:solidFill>
                            <a:schemeClr val="dk1"/>
                          </a:solidFill>
                          <a:latin typeface="Work Sans"/>
                          <a:ea typeface="Work Sans"/>
                          <a:cs typeface="Work Sans"/>
                          <a:sym typeface="Work Sans"/>
                        </a:rPr>
                        <a:t>Affittacamere e produttori assicurativi </a:t>
                      </a:r>
                      <a:endParaRPr sz="3400" u="none" cap="none" strike="noStrike">
                        <a:solidFill>
                          <a:schemeClr val="dk1"/>
                        </a:solidFill>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r h="4978775">
                <a:tc>
                  <a:txBody>
                    <a:bodyPr/>
                    <a:lstStyle/>
                    <a:p>
                      <a:pPr indent="0" lvl="0" marL="0" marR="0" rtl="0" algn="l">
                        <a:lnSpc>
                          <a:spcPct val="100000"/>
                        </a:lnSpc>
                        <a:spcBef>
                          <a:spcPts val="0"/>
                        </a:spcBef>
                        <a:spcAft>
                          <a:spcPts val="0"/>
                        </a:spcAft>
                        <a:buClr>
                          <a:srgbClr val="000000"/>
                        </a:buClr>
                        <a:buSzPts val="3400"/>
                        <a:buFont typeface="Arial"/>
                        <a:buNone/>
                      </a:pPr>
                      <a:r>
                        <a:rPr b="1" lang="it" sz="3400" u="none" cap="none" strike="noStrike">
                          <a:latin typeface="Work Sans"/>
                          <a:ea typeface="Work Sans"/>
                          <a:cs typeface="Work Sans"/>
                          <a:sym typeface="Work Sans"/>
                        </a:rPr>
                        <a:t>Riduzione del 50% dei contributi: quota fissa e variabile</a:t>
                      </a:r>
                      <a:endParaRPr b="1" sz="3400" u="none" cap="none" strike="noStrike">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400"/>
                        <a:buFont typeface="Arial"/>
                        <a:buNone/>
                      </a:pPr>
                      <a:r>
                        <a:t/>
                      </a:r>
                      <a:endParaRPr b="1" sz="3400" u="none" cap="none" strike="noStrike">
                        <a:latin typeface="Work Sans"/>
                        <a:ea typeface="Work Sans"/>
                        <a:cs typeface="Work Sans"/>
                        <a:sym typeface="Work Sans"/>
                      </a:endParaRPr>
                    </a:p>
                    <a:p>
                      <a:pPr indent="0" lvl="0" marL="0" marR="0" rtl="0" algn="l">
                        <a:lnSpc>
                          <a:spcPct val="100000"/>
                        </a:lnSpc>
                        <a:spcBef>
                          <a:spcPts val="2000"/>
                        </a:spcBef>
                        <a:spcAft>
                          <a:spcPts val="0"/>
                        </a:spcAft>
                        <a:buClr>
                          <a:srgbClr val="000000"/>
                        </a:buClr>
                        <a:buSzPts val="3400"/>
                        <a:buFont typeface="Arial"/>
                        <a:buNone/>
                      </a:pPr>
                      <a:r>
                        <a:rPr lang="it" sz="3400" u="none" cap="none" strike="noStrike">
                          <a:solidFill>
                            <a:schemeClr val="dk1"/>
                          </a:solidFill>
                          <a:latin typeface="Work Sans"/>
                          <a:ea typeface="Work Sans"/>
                          <a:cs typeface="Work Sans"/>
                          <a:sym typeface="Work Sans"/>
                        </a:rPr>
                        <a:t>Solo per i pensionati ultra</a:t>
                      </a:r>
                      <a:r>
                        <a:rPr b="1" lang="it" sz="3400" u="none" cap="none" strike="noStrike">
                          <a:solidFill>
                            <a:schemeClr val="dk1"/>
                          </a:solidFill>
                          <a:latin typeface="Work Sans"/>
                          <a:ea typeface="Work Sans"/>
                          <a:cs typeface="Work Sans"/>
                          <a:sym typeface="Work Sans"/>
                        </a:rPr>
                        <a:t> 65enni</a:t>
                      </a:r>
                      <a:endParaRPr sz="3400" u="none" cap="none" strike="noStrike">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400"/>
                        <a:buFont typeface="Arial"/>
                        <a:buNone/>
                      </a:pPr>
                      <a:r>
                        <a:t/>
                      </a:r>
                      <a:endParaRPr b="1" sz="3400" u="none" cap="none" strike="noStrike">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400"/>
                        <a:buFont typeface="Arial"/>
                        <a:buNone/>
                      </a:pPr>
                      <a:r>
                        <a:t/>
                      </a:r>
                      <a:endParaRPr sz="3400" u="none" cap="none" strike="noStrike">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400"/>
                        <a:buFont typeface="Arial"/>
                        <a:buNone/>
                      </a:pPr>
                      <a:r>
                        <a:rPr lang="it" sz="3400" u="none" cap="none" strike="noStrike">
                          <a:solidFill>
                            <a:schemeClr val="dk1"/>
                          </a:solidFill>
                          <a:latin typeface="Work Sans"/>
                          <a:ea typeface="Work Sans"/>
                          <a:cs typeface="Work Sans"/>
                          <a:sym typeface="Work Sans"/>
                        </a:rPr>
                        <a:t>I clienti con Ateco primario:</a:t>
                      </a:r>
                      <a:endParaRPr sz="3400" u="none" cap="none" strike="noStrike">
                        <a:solidFill>
                          <a:schemeClr val="dk1"/>
                        </a:solidFill>
                        <a:latin typeface="Work Sans"/>
                        <a:ea typeface="Work Sans"/>
                        <a:cs typeface="Work Sans"/>
                        <a:sym typeface="Work Sans"/>
                      </a:endParaRPr>
                    </a:p>
                    <a:p>
                      <a:pPr indent="-444500" lvl="0" marL="457200" marR="0" rtl="0" algn="l">
                        <a:lnSpc>
                          <a:spcPct val="100000"/>
                        </a:lnSpc>
                        <a:spcBef>
                          <a:spcPts val="2000"/>
                        </a:spcBef>
                        <a:spcAft>
                          <a:spcPts val="0"/>
                        </a:spcAft>
                        <a:buClr>
                          <a:schemeClr val="dk1"/>
                        </a:buClr>
                        <a:buSzPts val="3400"/>
                        <a:buFont typeface="Work Sans"/>
                        <a:buChar char="●"/>
                      </a:pPr>
                      <a:r>
                        <a:rPr b="1" lang="it" sz="3400" u="none" cap="none" strike="noStrike">
                          <a:solidFill>
                            <a:schemeClr val="dk1"/>
                          </a:solidFill>
                          <a:latin typeface="Work Sans"/>
                          <a:ea typeface="Work Sans"/>
                          <a:cs typeface="Work Sans"/>
                          <a:sym typeface="Work Sans"/>
                        </a:rPr>
                        <a:t>55.20.51</a:t>
                      </a:r>
                      <a:r>
                        <a:rPr lang="it" sz="3400" u="none" cap="none" strike="noStrike">
                          <a:solidFill>
                            <a:schemeClr val="dk1"/>
                          </a:solidFill>
                          <a:latin typeface="Work Sans"/>
                          <a:ea typeface="Work Sans"/>
                          <a:cs typeface="Work Sans"/>
                          <a:sym typeface="Work Sans"/>
                        </a:rPr>
                        <a:t> (affittacamere)</a:t>
                      </a:r>
                      <a:endParaRPr sz="3400" u="none" cap="none" strike="noStrike">
                        <a:solidFill>
                          <a:schemeClr val="dk1"/>
                        </a:solidFill>
                        <a:latin typeface="Work Sans"/>
                        <a:ea typeface="Work Sans"/>
                        <a:cs typeface="Work Sans"/>
                        <a:sym typeface="Work Sans"/>
                      </a:endParaRPr>
                    </a:p>
                    <a:p>
                      <a:pPr indent="-444500" lvl="0" marL="457200" marR="0" rtl="0" algn="l">
                        <a:lnSpc>
                          <a:spcPct val="100000"/>
                        </a:lnSpc>
                        <a:spcBef>
                          <a:spcPts val="0"/>
                        </a:spcBef>
                        <a:spcAft>
                          <a:spcPts val="0"/>
                        </a:spcAft>
                        <a:buClr>
                          <a:schemeClr val="dk1"/>
                        </a:buClr>
                        <a:buSzPts val="3400"/>
                        <a:buFont typeface="Work Sans"/>
                        <a:buChar char="●"/>
                      </a:pPr>
                      <a:r>
                        <a:rPr b="1" lang="it" sz="3400" u="none" cap="none" strike="noStrike">
                          <a:solidFill>
                            <a:schemeClr val="dk1"/>
                          </a:solidFill>
                          <a:latin typeface="Work Sans"/>
                          <a:ea typeface="Work Sans"/>
                          <a:cs typeface="Work Sans"/>
                          <a:sym typeface="Work Sans"/>
                        </a:rPr>
                        <a:t>66.22.04 </a:t>
                      </a:r>
                      <a:r>
                        <a:rPr lang="it" sz="3400" u="none" cap="none" strike="noStrike">
                          <a:solidFill>
                            <a:schemeClr val="dk1"/>
                          </a:solidFill>
                          <a:latin typeface="Work Sans"/>
                          <a:ea typeface="Work Sans"/>
                          <a:cs typeface="Work Sans"/>
                          <a:sym typeface="Work Sans"/>
                        </a:rPr>
                        <a:t>(produttori di </a:t>
                      </a:r>
                      <a:r>
                        <a:rPr b="1" lang="it" sz="3400" u="none" cap="none" strike="noStrike">
                          <a:solidFill>
                            <a:schemeClr val="dk1"/>
                          </a:solidFill>
                          <a:latin typeface="Work Sans"/>
                          <a:ea typeface="Work Sans"/>
                          <a:cs typeface="Work Sans"/>
                          <a:sym typeface="Work Sans"/>
                        </a:rPr>
                        <a:t>assicurazione </a:t>
                      </a:r>
                      <a:r>
                        <a:rPr lang="it" sz="3400" u="none" cap="none" strike="noStrike">
                          <a:solidFill>
                            <a:schemeClr val="dk1"/>
                          </a:solidFill>
                          <a:latin typeface="Work Sans"/>
                          <a:ea typeface="Work Sans"/>
                          <a:cs typeface="Work Sans"/>
                          <a:sym typeface="Work Sans"/>
                        </a:rPr>
                        <a:t>di terzo e quarto gruppo)</a:t>
                      </a:r>
                      <a:endParaRPr sz="3400" u="none" cap="none" strike="noStrike">
                        <a:solidFill>
                          <a:schemeClr val="dk1"/>
                        </a:solidFill>
                        <a:latin typeface="Work Sans"/>
                        <a:ea typeface="Work Sans"/>
                        <a:cs typeface="Work Sans"/>
                        <a:sym typeface="Work Sans"/>
                      </a:endParaRPr>
                    </a:p>
                    <a:p>
                      <a:pPr indent="0" lvl="0" marL="0" marR="0" rtl="0" algn="l">
                        <a:lnSpc>
                          <a:spcPct val="100000"/>
                        </a:lnSpc>
                        <a:spcBef>
                          <a:spcPts val="2000"/>
                        </a:spcBef>
                        <a:spcAft>
                          <a:spcPts val="0"/>
                        </a:spcAft>
                        <a:buClr>
                          <a:srgbClr val="000000"/>
                        </a:buClr>
                        <a:buSzPts val="3400"/>
                        <a:buFont typeface="Arial"/>
                        <a:buNone/>
                      </a:pPr>
                      <a:r>
                        <a:rPr b="1" lang="it" sz="3400" u="sng" cap="none" strike="noStrike">
                          <a:solidFill>
                            <a:schemeClr val="dk1"/>
                          </a:solidFill>
                          <a:highlight>
                            <a:srgbClr val="FFFFFF"/>
                          </a:highlight>
                          <a:latin typeface="Work Sans"/>
                          <a:ea typeface="Work Sans"/>
                          <a:cs typeface="Work Sans"/>
                          <a:sym typeface="Work Sans"/>
                        </a:rPr>
                        <a:t>non assoggettati al minimale: versano i contributi tutti in dichiarazione </a:t>
                      </a:r>
                      <a:endParaRPr b="1" sz="3400" u="sng" cap="none" strike="noStrike">
                        <a:solidFill>
                          <a:schemeClr val="dk1"/>
                        </a:solidFill>
                        <a:highlight>
                          <a:srgbClr val="FFFFFF"/>
                        </a:highlight>
                        <a:latin typeface="Work Sans"/>
                        <a:ea typeface="Work Sans"/>
                        <a:cs typeface="Work Sans"/>
                        <a:sym typeface="Work Sans"/>
                      </a:endParaRPr>
                    </a:p>
                    <a:p>
                      <a:pPr indent="0" lvl="0" marL="0" marR="0" rtl="0" algn="l">
                        <a:lnSpc>
                          <a:spcPct val="100000"/>
                        </a:lnSpc>
                        <a:spcBef>
                          <a:spcPts val="2000"/>
                        </a:spcBef>
                        <a:spcAft>
                          <a:spcPts val="0"/>
                        </a:spcAft>
                        <a:buClr>
                          <a:srgbClr val="000000"/>
                        </a:buClr>
                        <a:buSzPts val="3400"/>
                        <a:buFont typeface="Arial"/>
                        <a:buNone/>
                      </a:pPr>
                      <a:r>
                        <a:rPr lang="it" sz="3400" u="none" cap="none" strike="noStrike">
                          <a:solidFill>
                            <a:schemeClr val="dk1"/>
                          </a:solidFill>
                          <a:highlight>
                            <a:srgbClr val="FFFFFF"/>
                          </a:highlight>
                          <a:latin typeface="Work Sans"/>
                          <a:ea typeface="Work Sans"/>
                          <a:cs typeface="Work Sans"/>
                          <a:sym typeface="Work Sans"/>
                        </a:rPr>
                        <a:t>N.B. Se in regime forfetario posso chiedere la riduzione del 35%</a:t>
                      </a:r>
                      <a:endParaRPr sz="3400" u="none" cap="none" strike="noStrike">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r h="3676700">
                <a:tc>
                  <a:txBody>
                    <a:bodyPr/>
                    <a:lstStyle/>
                    <a:p>
                      <a:pPr indent="0" lvl="0" marL="0" marR="0" rtl="0" algn="l">
                        <a:lnSpc>
                          <a:spcPct val="100000"/>
                        </a:lnSpc>
                        <a:spcBef>
                          <a:spcPts val="0"/>
                        </a:spcBef>
                        <a:spcAft>
                          <a:spcPts val="0"/>
                        </a:spcAft>
                        <a:buClr>
                          <a:srgbClr val="000000"/>
                        </a:buClr>
                        <a:buSzPts val="3400"/>
                        <a:buFont typeface="Arial"/>
                        <a:buNone/>
                      </a:pPr>
                      <a:r>
                        <a:rPr lang="it" sz="3400" u="none" cap="none" strike="noStrike">
                          <a:latin typeface="Work Sans"/>
                          <a:ea typeface="Work Sans"/>
                          <a:cs typeface="Work Sans"/>
                          <a:sym typeface="Work Sans"/>
                        </a:rPr>
                        <a:t>Richiesta da fare sull’INPS tramite apposita procedura (la inviamo noi ai clienti):</a:t>
                      </a:r>
                      <a:endParaRPr sz="3400" u="none" cap="none" strike="noStrike">
                        <a:latin typeface="Work Sans"/>
                        <a:ea typeface="Work Sans"/>
                        <a:cs typeface="Work Sans"/>
                        <a:sym typeface="Work Sans"/>
                      </a:endParaRPr>
                    </a:p>
                    <a:p>
                      <a:pPr indent="-444500" lvl="0" marL="457200" marR="0" rtl="0" algn="l">
                        <a:lnSpc>
                          <a:spcPct val="100000"/>
                        </a:lnSpc>
                        <a:spcBef>
                          <a:spcPts val="0"/>
                        </a:spcBef>
                        <a:spcAft>
                          <a:spcPts val="0"/>
                        </a:spcAft>
                        <a:buClr>
                          <a:srgbClr val="000000"/>
                        </a:buClr>
                        <a:buSzPts val="3400"/>
                        <a:buFont typeface="Work Sans"/>
                        <a:buChar char="-"/>
                      </a:pPr>
                      <a:r>
                        <a:rPr b="1" lang="it" sz="3400" u="none" cap="none" strike="noStrike">
                          <a:latin typeface="Work Sans"/>
                          <a:ea typeface="Work Sans"/>
                          <a:cs typeface="Work Sans"/>
                          <a:sym typeface="Work Sans"/>
                        </a:rPr>
                        <a:t>entro il 28.02 </a:t>
                      </a:r>
                      <a:r>
                        <a:rPr lang="it" sz="3400" u="none" cap="none" strike="noStrike">
                          <a:latin typeface="Work Sans"/>
                          <a:ea typeface="Work Sans"/>
                          <a:cs typeface="Work Sans"/>
                          <a:sym typeface="Work Sans"/>
                        </a:rPr>
                        <a:t>se ha aperto la ditta fino al 27.02</a:t>
                      </a:r>
                      <a:endParaRPr sz="3400" u="none" cap="none" strike="noStrike">
                        <a:latin typeface="Work Sans"/>
                        <a:ea typeface="Work Sans"/>
                        <a:cs typeface="Work Sans"/>
                        <a:sym typeface="Work Sans"/>
                      </a:endParaRPr>
                    </a:p>
                    <a:p>
                      <a:pPr indent="-444500" lvl="0" marL="457200" marR="0" rtl="0" algn="l">
                        <a:lnSpc>
                          <a:spcPct val="100000"/>
                        </a:lnSpc>
                        <a:spcBef>
                          <a:spcPts val="0"/>
                        </a:spcBef>
                        <a:spcAft>
                          <a:spcPts val="0"/>
                        </a:spcAft>
                        <a:buClr>
                          <a:srgbClr val="000000"/>
                        </a:buClr>
                        <a:buSzPts val="3400"/>
                        <a:buFont typeface="Work Sans"/>
                        <a:buChar char="-"/>
                      </a:pPr>
                      <a:r>
                        <a:rPr b="1" lang="it" sz="3400" u="none" cap="none" strike="noStrike">
                          <a:latin typeface="Work Sans"/>
                          <a:ea typeface="Work Sans"/>
                          <a:cs typeface="Work Sans"/>
                          <a:sym typeface="Work Sans"/>
                        </a:rPr>
                        <a:t>tempestivamente </a:t>
                      </a:r>
                      <a:r>
                        <a:rPr lang="it" sz="3400" u="none" cap="none" strike="noStrike">
                          <a:latin typeface="Work Sans"/>
                          <a:ea typeface="Work Sans"/>
                          <a:cs typeface="Work Sans"/>
                          <a:sym typeface="Work Sans"/>
                        </a:rPr>
                        <a:t>se è aperta successivamente (per prassi 3 settimane MAX)</a:t>
                      </a:r>
                      <a:endParaRPr sz="3400" u="none" cap="none" strike="noStrike">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400"/>
                        <a:buFont typeface="Arial"/>
                        <a:buNone/>
                      </a:pPr>
                      <a:r>
                        <a:rPr lang="it" sz="3400" u="none" cap="none" strike="noStrike">
                          <a:latin typeface="Work Sans"/>
                          <a:ea typeface="Work Sans"/>
                          <a:cs typeface="Work Sans"/>
                          <a:sym typeface="Work Sans"/>
                        </a:rPr>
                        <a:t>Richiesta da fare sull’INPS tramite apposita procedura (la inviamo noi ai clienti):</a:t>
                      </a:r>
                      <a:endParaRPr sz="3400" u="none" cap="none" strike="noStrike">
                        <a:latin typeface="Work Sans"/>
                        <a:ea typeface="Work Sans"/>
                        <a:cs typeface="Work Sans"/>
                        <a:sym typeface="Work Sans"/>
                      </a:endParaRPr>
                    </a:p>
                    <a:p>
                      <a:pPr indent="-444500" lvl="0" marL="457200" marR="0" rtl="0" algn="l">
                        <a:lnSpc>
                          <a:spcPct val="100000"/>
                        </a:lnSpc>
                        <a:spcBef>
                          <a:spcPts val="0"/>
                        </a:spcBef>
                        <a:spcAft>
                          <a:spcPts val="0"/>
                        </a:spcAft>
                        <a:buClr>
                          <a:srgbClr val="000000"/>
                        </a:buClr>
                        <a:buSzPts val="3400"/>
                        <a:buFont typeface="Work Sans"/>
                        <a:buChar char="-"/>
                      </a:pPr>
                      <a:r>
                        <a:rPr b="1" lang="it" sz="3400" u="none" cap="none" strike="noStrike">
                          <a:latin typeface="Work Sans"/>
                          <a:ea typeface="Work Sans"/>
                          <a:cs typeface="Work Sans"/>
                          <a:sym typeface="Work Sans"/>
                        </a:rPr>
                        <a:t>entro il 28.02 </a:t>
                      </a:r>
                      <a:r>
                        <a:rPr lang="it" sz="3400" u="none" cap="none" strike="noStrike">
                          <a:latin typeface="Work Sans"/>
                          <a:ea typeface="Work Sans"/>
                          <a:cs typeface="Work Sans"/>
                          <a:sym typeface="Work Sans"/>
                        </a:rPr>
                        <a:t>se ha aperto la ditta fino al 27.02</a:t>
                      </a:r>
                      <a:endParaRPr sz="3400" u="none" cap="none" strike="noStrike">
                        <a:latin typeface="Work Sans"/>
                        <a:ea typeface="Work Sans"/>
                        <a:cs typeface="Work Sans"/>
                        <a:sym typeface="Work Sans"/>
                      </a:endParaRPr>
                    </a:p>
                    <a:p>
                      <a:pPr indent="-444500" lvl="0" marL="457200" marR="0" rtl="0" algn="l">
                        <a:lnSpc>
                          <a:spcPct val="100000"/>
                        </a:lnSpc>
                        <a:spcBef>
                          <a:spcPts val="0"/>
                        </a:spcBef>
                        <a:spcAft>
                          <a:spcPts val="0"/>
                        </a:spcAft>
                        <a:buClr>
                          <a:srgbClr val="000000"/>
                        </a:buClr>
                        <a:buSzPts val="3400"/>
                        <a:buFont typeface="Work Sans"/>
                        <a:buChar char="-"/>
                      </a:pPr>
                      <a:r>
                        <a:rPr b="1" lang="it" sz="3400" u="none" cap="none" strike="noStrike">
                          <a:latin typeface="Work Sans"/>
                          <a:ea typeface="Work Sans"/>
                          <a:cs typeface="Work Sans"/>
                          <a:sym typeface="Work Sans"/>
                        </a:rPr>
                        <a:t>tempestivamente </a:t>
                      </a:r>
                      <a:r>
                        <a:rPr lang="it" sz="3400" u="none" cap="none" strike="noStrike">
                          <a:latin typeface="Work Sans"/>
                          <a:ea typeface="Work Sans"/>
                          <a:cs typeface="Work Sans"/>
                          <a:sym typeface="Work Sans"/>
                        </a:rPr>
                        <a:t>se è aperta successivamente (per prassi 3 settimane MAX)</a:t>
                      </a:r>
                      <a:endParaRPr sz="3400" u="none" cap="none" strike="noStrike">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400"/>
                        <a:buFont typeface="Arial"/>
                        <a:buNone/>
                      </a:pPr>
                      <a:r>
                        <a:t/>
                      </a:r>
                      <a:endParaRPr sz="3400" u="none" cap="none" strike="noStrike">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2f6f7ca9c9f_0_93"/>
          <p:cNvSpPr txBox="1"/>
          <p:nvPr>
            <p:ph type="ctrTitle"/>
          </p:nvPr>
        </p:nvSpPr>
        <p:spPr>
          <a:xfrm>
            <a:off x="831221" y="1985533"/>
            <a:ext cx="22721700" cy="5473500"/>
          </a:xfrm>
          <a:prstGeom prst="rect">
            <a:avLst/>
          </a:prstGeom>
          <a:noFill/>
          <a:ln>
            <a:noFill/>
          </a:ln>
        </p:spPr>
        <p:txBody>
          <a:bodyPr anchorCtr="0" anchor="ctr" bIns="243800" lIns="243800" spcFirstLastPara="1" rIns="243800" wrap="square" tIns="243800">
            <a:noAutofit/>
          </a:bodyPr>
          <a:lstStyle/>
          <a:p>
            <a:pPr indent="0" lvl="0" marL="0" rtl="0" algn="ctr">
              <a:lnSpc>
                <a:spcPct val="100000"/>
              </a:lnSpc>
              <a:spcBef>
                <a:spcPts val="0"/>
              </a:spcBef>
              <a:spcAft>
                <a:spcPts val="0"/>
              </a:spcAft>
              <a:buSzPts val="13600"/>
              <a:buNone/>
            </a:pPr>
            <a:r>
              <a:t/>
            </a:r>
            <a:endParaRPr/>
          </a:p>
          <a:p>
            <a:pPr indent="0" lvl="0" marL="0" rtl="0" algn="ctr">
              <a:lnSpc>
                <a:spcPct val="100000"/>
              </a:lnSpc>
              <a:spcBef>
                <a:spcPts val="0"/>
              </a:spcBef>
              <a:spcAft>
                <a:spcPts val="0"/>
              </a:spcAft>
              <a:buSzPts val="13600"/>
              <a:buNone/>
            </a:pPr>
            <a:r>
              <a:rPr lang="it"/>
              <a:t>Elementi comuni a tutte le Casse private tranne l’ENPAM</a:t>
            </a:r>
            <a:br>
              <a:rPr lang="it"/>
            </a:b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2f6f7ca9c9f_0_97"/>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274" name="Google Shape;274;g2f6f7ca9c9f_0_97"/>
          <p:cNvSpPr txBox="1"/>
          <p:nvPr>
            <p:ph type="title"/>
          </p:nvPr>
        </p:nvSpPr>
        <p:spPr>
          <a:xfrm>
            <a:off x="1137600" y="1032000"/>
            <a:ext cx="22101900" cy="1711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it"/>
              <a:t>Tipologia di contributi: soggettivo, integrativo, maternità</a:t>
            </a:r>
            <a:endParaRPr/>
          </a:p>
        </p:txBody>
      </p:sp>
      <p:sp>
        <p:nvSpPr>
          <p:cNvPr id="275" name="Google Shape;275;g2f6f7ca9c9f_0_97"/>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graphicFrame>
        <p:nvGraphicFramePr>
          <p:cNvPr id="276" name="Google Shape;276;g2f6f7ca9c9f_0_97"/>
          <p:cNvGraphicFramePr/>
          <p:nvPr/>
        </p:nvGraphicFramePr>
        <p:xfrm>
          <a:off x="1141050" y="2743200"/>
          <a:ext cx="3000000" cy="3000000"/>
        </p:xfrm>
        <a:graphic>
          <a:graphicData uri="http://schemas.openxmlformats.org/drawingml/2006/table">
            <a:tbl>
              <a:tblPr>
                <a:noFill/>
                <a:tableStyleId>{4260605E-DBE6-438B-9496-96985A0A5DDA}</a:tableStyleId>
              </a:tblPr>
              <a:tblGrid>
                <a:gridCol w="10466400"/>
                <a:gridCol w="11635500"/>
              </a:tblGrid>
              <a:tr h="1250575">
                <a:tc>
                  <a:txBody>
                    <a:bodyPr/>
                    <a:lstStyle/>
                    <a:p>
                      <a:pPr indent="0" lvl="0" marL="0" marR="0" rtl="0" algn="ctr">
                        <a:lnSpc>
                          <a:spcPct val="100000"/>
                        </a:lnSpc>
                        <a:spcBef>
                          <a:spcPts val="0"/>
                        </a:spcBef>
                        <a:spcAft>
                          <a:spcPts val="0"/>
                        </a:spcAft>
                        <a:buClr>
                          <a:srgbClr val="000000"/>
                        </a:buClr>
                        <a:buSzPts val="3600"/>
                        <a:buFont typeface="Arial"/>
                        <a:buNone/>
                      </a:pPr>
                      <a:r>
                        <a:rPr b="1" lang="it" sz="3300" u="none" cap="none" strike="noStrike">
                          <a:solidFill>
                            <a:schemeClr val="accent2"/>
                          </a:solidFill>
                          <a:latin typeface="Work Sans"/>
                          <a:ea typeface="Work Sans"/>
                          <a:cs typeface="Work Sans"/>
                          <a:sym typeface="Work Sans"/>
                        </a:rPr>
                        <a:t>Contributo Soggettivo </a:t>
                      </a:r>
                      <a:endParaRPr b="1" sz="3300" u="none" cap="none" strike="noStrike">
                        <a:solidFill>
                          <a:schemeClr val="accent2"/>
                        </a:solidFill>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3600"/>
                        <a:buFont typeface="Arial"/>
                        <a:buNone/>
                      </a:pPr>
                      <a:r>
                        <a:rPr b="1" lang="it" sz="3300" u="none" cap="none" strike="noStrike">
                          <a:solidFill>
                            <a:schemeClr val="accent2"/>
                          </a:solidFill>
                          <a:latin typeface="Work Sans"/>
                          <a:ea typeface="Work Sans"/>
                          <a:cs typeface="Work Sans"/>
                          <a:sym typeface="Work Sans"/>
                        </a:rPr>
                        <a:t>Contributo integrativo</a:t>
                      </a:r>
                      <a:endParaRPr b="1" sz="3300" u="none" cap="none" strike="noStrike">
                        <a:solidFill>
                          <a:schemeClr val="accent2"/>
                        </a:solidFill>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r h="1167075">
                <a:tc>
                  <a:txBody>
                    <a:bodyPr/>
                    <a:lstStyle/>
                    <a:p>
                      <a:pPr indent="0" lvl="0" marL="0" marR="0" rtl="0" algn="l">
                        <a:lnSpc>
                          <a:spcPct val="115000"/>
                        </a:lnSpc>
                        <a:spcBef>
                          <a:spcPts val="0"/>
                        </a:spcBef>
                        <a:spcAft>
                          <a:spcPts val="0"/>
                        </a:spcAft>
                        <a:buClr>
                          <a:srgbClr val="000000"/>
                        </a:buClr>
                        <a:buSzPts val="3000"/>
                        <a:buFont typeface="Arial"/>
                        <a:buNone/>
                      </a:pPr>
                      <a:r>
                        <a:rPr b="1" lang="it" sz="3300" u="none" cap="none" strike="noStrike">
                          <a:solidFill>
                            <a:schemeClr val="dk1"/>
                          </a:solidFill>
                          <a:latin typeface="Work Sans"/>
                          <a:ea typeface="Work Sans"/>
                          <a:cs typeface="Work Sans"/>
                          <a:sym typeface="Work Sans"/>
                        </a:rPr>
                        <a:t>Versato per costituire la pensione</a:t>
                      </a:r>
                      <a:endParaRPr sz="3300" u="none" cap="none" strike="noStrike">
                        <a:solidFill>
                          <a:schemeClr val="dk1"/>
                        </a:solidFill>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3000"/>
                        <a:buFont typeface="Arial"/>
                        <a:buNone/>
                      </a:pPr>
                      <a:r>
                        <a:rPr lang="it" sz="3300" u="none" cap="none" strike="noStrike">
                          <a:solidFill>
                            <a:schemeClr val="dk1"/>
                          </a:solidFill>
                          <a:latin typeface="Work Sans"/>
                          <a:ea typeface="Work Sans"/>
                          <a:cs typeface="Work Sans"/>
                          <a:sym typeface="Work Sans"/>
                        </a:rPr>
                        <a:t>Per garantire</a:t>
                      </a:r>
                      <a:r>
                        <a:rPr b="1" lang="it" sz="3300" u="none" cap="none" strike="noStrike">
                          <a:solidFill>
                            <a:schemeClr val="dk1"/>
                          </a:solidFill>
                          <a:latin typeface="Work Sans"/>
                          <a:ea typeface="Work Sans"/>
                          <a:cs typeface="Work Sans"/>
                          <a:sym typeface="Work Sans"/>
                        </a:rPr>
                        <a:t> l’erogazione di servizi e prestazioni assistenziali </a:t>
                      </a:r>
                      <a:r>
                        <a:rPr lang="it" sz="3300" u="none" cap="none" strike="noStrike">
                          <a:solidFill>
                            <a:schemeClr val="dk1"/>
                          </a:solidFill>
                          <a:latin typeface="Work Sans"/>
                          <a:ea typeface="Work Sans"/>
                          <a:cs typeface="Work Sans"/>
                          <a:sym typeface="Work Sans"/>
                        </a:rPr>
                        <a:t>(es: indennità di malattia o infortunio)</a:t>
                      </a:r>
                      <a:endParaRPr sz="3300" u="none" cap="none" strike="noStrike">
                        <a:solidFill>
                          <a:schemeClr val="dk1"/>
                        </a:solidFill>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r h="2764075">
                <a:tc>
                  <a:txBody>
                    <a:bodyPr/>
                    <a:lstStyle/>
                    <a:p>
                      <a:pPr indent="0" lvl="0" marL="0" marR="0" rtl="0" algn="l">
                        <a:lnSpc>
                          <a:spcPct val="115000"/>
                        </a:lnSpc>
                        <a:spcBef>
                          <a:spcPts val="0"/>
                        </a:spcBef>
                        <a:spcAft>
                          <a:spcPts val="0"/>
                        </a:spcAft>
                        <a:buClr>
                          <a:srgbClr val="000000"/>
                        </a:buClr>
                        <a:buSzPts val="3000"/>
                        <a:buFont typeface="Arial"/>
                        <a:buNone/>
                      </a:pPr>
                      <a:r>
                        <a:rPr b="1" lang="it" sz="3300" u="none" cap="none" strike="noStrike">
                          <a:solidFill>
                            <a:schemeClr val="dk1"/>
                          </a:solidFill>
                          <a:latin typeface="Work Sans"/>
                          <a:ea typeface="Work Sans"/>
                          <a:cs typeface="Work Sans"/>
                          <a:sym typeface="Work Sans"/>
                        </a:rPr>
                        <a:t>Totalmente deducibile dal reddito professionale ai fini fiscali</a:t>
                      </a:r>
                      <a:endParaRPr sz="3300" u="none" cap="none" strike="noStrike">
                        <a:solidFill>
                          <a:schemeClr val="dk1"/>
                        </a:solidFill>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3000"/>
                        <a:buFont typeface="Arial"/>
                        <a:buNone/>
                      </a:pPr>
                      <a:r>
                        <a:rPr b="1" lang="it" sz="3300" u="none" cap="none" strike="noStrike">
                          <a:solidFill>
                            <a:schemeClr val="dk1"/>
                          </a:solidFill>
                          <a:latin typeface="Work Sans"/>
                          <a:ea typeface="Work Sans"/>
                          <a:cs typeface="Work Sans"/>
                          <a:sym typeface="Work Sans"/>
                        </a:rPr>
                        <a:t>Non è un onere deducibile, in quanto è addebitato in fattura ai clienti (con aliquote diverse per ogni Cassa):</a:t>
                      </a:r>
                      <a:endParaRPr b="1" sz="3300" u="none" cap="none" strike="noStrike">
                        <a:solidFill>
                          <a:schemeClr val="dk1"/>
                        </a:solidFill>
                        <a:latin typeface="Work Sans"/>
                        <a:ea typeface="Work Sans"/>
                        <a:cs typeface="Work Sans"/>
                        <a:sym typeface="Work Sans"/>
                      </a:endParaRPr>
                    </a:p>
                    <a:p>
                      <a:pPr indent="-438150" lvl="0" marL="457200" marR="0" rtl="0" algn="l">
                        <a:lnSpc>
                          <a:spcPct val="115000"/>
                        </a:lnSpc>
                        <a:spcBef>
                          <a:spcPts val="0"/>
                        </a:spcBef>
                        <a:spcAft>
                          <a:spcPts val="0"/>
                        </a:spcAft>
                        <a:buClr>
                          <a:schemeClr val="dk1"/>
                        </a:buClr>
                        <a:buSzPts val="3300"/>
                        <a:buFont typeface="Work Sans"/>
                        <a:buAutoNum type="arabicPeriod"/>
                      </a:pPr>
                      <a:r>
                        <a:rPr lang="it" sz="3300" u="none" cap="none" strike="noStrike">
                          <a:solidFill>
                            <a:schemeClr val="dk1"/>
                          </a:solidFill>
                          <a:latin typeface="Work Sans"/>
                          <a:ea typeface="Work Sans"/>
                          <a:cs typeface="Work Sans"/>
                          <a:sym typeface="Work Sans"/>
                        </a:rPr>
                        <a:t>Deve essere obbligatoriamente esposto in fattura;</a:t>
                      </a:r>
                      <a:endParaRPr sz="3300" u="none" cap="none" strike="noStrike">
                        <a:solidFill>
                          <a:schemeClr val="dk1"/>
                        </a:solidFill>
                        <a:latin typeface="Work Sans"/>
                        <a:ea typeface="Work Sans"/>
                        <a:cs typeface="Work Sans"/>
                        <a:sym typeface="Work Sans"/>
                      </a:endParaRPr>
                    </a:p>
                    <a:p>
                      <a:pPr indent="-438150" lvl="0" marL="457200" marR="0" rtl="0" algn="l">
                        <a:lnSpc>
                          <a:spcPct val="115000"/>
                        </a:lnSpc>
                        <a:spcBef>
                          <a:spcPts val="0"/>
                        </a:spcBef>
                        <a:spcAft>
                          <a:spcPts val="0"/>
                        </a:spcAft>
                        <a:buClr>
                          <a:schemeClr val="dk1"/>
                        </a:buClr>
                        <a:buSzPts val="3300"/>
                        <a:buFont typeface="Work Sans"/>
                        <a:buAutoNum type="arabicPeriod"/>
                      </a:pPr>
                      <a:r>
                        <a:rPr lang="it" sz="3300" u="none" cap="none" strike="noStrike">
                          <a:solidFill>
                            <a:schemeClr val="dk1"/>
                          </a:solidFill>
                          <a:latin typeface="Work Sans"/>
                          <a:ea typeface="Work Sans"/>
                          <a:cs typeface="Work Sans"/>
                          <a:sym typeface="Work Sans"/>
                        </a:rPr>
                        <a:t>non produce reddito e </a:t>
                      </a:r>
                      <a:r>
                        <a:rPr b="1" lang="it" sz="3300" u="none" cap="none" strike="noStrike">
                          <a:solidFill>
                            <a:schemeClr val="dk1"/>
                          </a:solidFill>
                          <a:latin typeface="Work Sans"/>
                          <a:ea typeface="Work Sans"/>
                          <a:cs typeface="Work Sans"/>
                          <a:sym typeface="Work Sans"/>
                        </a:rPr>
                        <a:t>non è incluso ai fini della determinazione del reddito</a:t>
                      </a:r>
                      <a:r>
                        <a:rPr lang="it" sz="3300" u="none" cap="none" strike="noStrike">
                          <a:solidFill>
                            <a:schemeClr val="dk1"/>
                          </a:solidFill>
                          <a:latin typeface="Work Sans"/>
                          <a:ea typeface="Work Sans"/>
                          <a:cs typeface="Work Sans"/>
                          <a:sym typeface="Work Sans"/>
                        </a:rPr>
                        <a:t>.</a:t>
                      </a:r>
                      <a:endParaRPr sz="3300" u="none" cap="none" strike="noStrike">
                        <a:solidFill>
                          <a:schemeClr val="dk1"/>
                        </a:solidFill>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r h="1146200">
                <a:tc>
                  <a:txBody>
                    <a:bodyPr/>
                    <a:lstStyle/>
                    <a:p>
                      <a:pPr indent="0" lvl="0" marL="0" marR="0" rtl="0" algn="l">
                        <a:lnSpc>
                          <a:spcPct val="115000"/>
                        </a:lnSpc>
                        <a:spcBef>
                          <a:spcPts val="0"/>
                        </a:spcBef>
                        <a:spcAft>
                          <a:spcPts val="0"/>
                        </a:spcAft>
                        <a:buClr>
                          <a:srgbClr val="000000"/>
                        </a:buClr>
                        <a:buSzPts val="3000"/>
                        <a:buFont typeface="Arial"/>
                        <a:buNone/>
                      </a:pPr>
                      <a:r>
                        <a:rPr lang="it" sz="3300" u="none" cap="none" strike="noStrike">
                          <a:solidFill>
                            <a:schemeClr val="dk1"/>
                          </a:solidFill>
                          <a:latin typeface="Work Sans"/>
                          <a:ea typeface="Work Sans"/>
                          <a:cs typeface="Work Sans"/>
                          <a:sym typeface="Work Sans"/>
                        </a:rPr>
                        <a:t>Versi un conguaglio sulla base del reddito netto se dovuto </a:t>
                      </a:r>
                      <a:endParaRPr sz="3300" u="none" cap="none" strike="noStrike">
                        <a:solidFill>
                          <a:schemeClr val="dk1"/>
                        </a:solidFill>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3000"/>
                        <a:buFont typeface="Arial"/>
                        <a:buNone/>
                      </a:pPr>
                      <a:r>
                        <a:rPr lang="it" sz="3300" u="none" cap="none" strike="noStrike">
                          <a:solidFill>
                            <a:schemeClr val="dk1"/>
                          </a:solidFill>
                          <a:latin typeface="Work Sans"/>
                          <a:ea typeface="Work Sans"/>
                          <a:cs typeface="Work Sans"/>
                          <a:sym typeface="Work Sans"/>
                        </a:rPr>
                        <a:t>Versi un conguaglio sulla base del reddito lordo se dovuto </a:t>
                      </a:r>
                      <a:endParaRPr i="1" sz="3300" u="none" cap="none" strike="noStrike">
                        <a:solidFill>
                          <a:schemeClr val="dk1"/>
                        </a:solidFill>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bl>
          </a:graphicData>
        </a:graphic>
      </p:graphicFrame>
      <p:sp>
        <p:nvSpPr>
          <p:cNvPr id="277" name="Google Shape;277;g2f6f7ca9c9f_0_97"/>
          <p:cNvSpPr/>
          <p:nvPr/>
        </p:nvSpPr>
        <p:spPr>
          <a:xfrm>
            <a:off x="11148650" y="2743200"/>
            <a:ext cx="939600" cy="10437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g2f6f7ca9c9f_0_97"/>
          <p:cNvSpPr/>
          <p:nvPr/>
        </p:nvSpPr>
        <p:spPr>
          <a:xfrm>
            <a:off x="1157100" y="10285575"/>
            <a:ext cx="22069800" cy="1711200"/>
          </a:xfrm>
          <a:prstGeom prst="rect">
            <a:avLst/>
          </a:prstGeom>
          <a:solidFill>
            <a:srgbClr val="FFFFFF"/>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3200"/>
              <a:buFont typeface="Arial"/>
              <a:buNone/>
            </a:pPr>
            <a:r>
              <a:rPr b="1" i="0" lang="it" sz="3200" u="none" cap="none" strike="noStrike">
                <a:solidFill>
                  <a:schemeClr val="accent2"/>
                </a:solidFill>
                <a:latin typeface="Work Sans"/>
                <a:ea typeface="Work Sans"/>
                <a:cs typeface="Work Sans"/>
                <a:sym typeface="Work Sans"/>
              </a:rPr>
              <a:t>Contributo maternità:</a:t>
            </a:r>
            <a:r>
              <a:rPr b="0" i="0" lang="it" sz="3200" u="none" cap="none" strike="noStrike">
                <a:solidFill>
                  <a:schemeClr val="dk1"/>
                </a:solidFill>
                <a:latin typeface="Work Sans"/>
                <a:ea typeface="Work Sans"/>
                <a:cs typeface="Work Sans"/>
                <a:sym typeface="Work Sans"/>
              </a:rPr>
              <a:t> ha la funzione di finanziare l’indennità di maternità da erogare e deve essere versato da tutti gli iscritti un quota fissa stabilita annualmente dalla cassa. Il contributo è </a:t>
            </a:r>
            <a:r>
              <a:rPr b="1" i="0" lang="it" sz="3200" u="none" cap="none" strike="noStrike">
                <a:solidFill>
                  <a:schemeClr val="accent2"/>
                </a:solidFill>
                <a:latin typeface="Work Sans"/>
                <a:ea typeface="Work Sans"/>
                <a:cs typeface="Work Sans"/>
                <a:sym typeface="Work Sans"/>
              </a:rPr>
              <a:t>interamente deducibile ai fini fiscali.</a:t>
            </a:r>
            <a:endParaRPr b="0" i="0" sz="3200" u="none" cap="none" strike="noStrike">
              <a:solidFill>
                <a:schemeClr val="dk1"/>
              </a:solidFill>
              <a:latin typeface="Work Sans"/>
              <a:ea typeface="Work Sans"/>
              <a:cs typeface="Work Sans"/>
              <a:sym typeface="Work Sans"/>
            </a:endParaRPr>
          </a:p>
        </p:txBody>
      </p:sp>
      <p:sp>
        <p:nvSpPr>
          <p:cNvPr id="279" name="Google Shape;279;g2f6f7ca9c9f_0_97"/>
          <p:cNvSpPr/>
          <p:nvPr/>
        </p:nvSpPr>
        <p:spPr>
          <a:xfrm>
            <a:off x="11148650" y="9450900"/>
            <a:ext cx="939600" cy="10437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2f6f7ca9c9f_0_107"/>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285" name="Google Shape;285;g2f6f7ca9c9f_0_107"/>
          <p:cNvSpPr txBox="1"/>
          <p:nvPr>
            <p:ph type="title"/>
          </p:nvPr>
        </p:nvSpPr>
        <p:spPr>
          <a:xfrm>
            <a:off x="1137600" y="1032000"/>
            <a:ext cx="22101900" cy="1711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it"/>
              <a:t>L’obbligo d’invio della comunicazione reddituale </a:t>
            </a:r>
            <a:endParaRPr/>
          </a:p>
        </p:txBody>
      </p:sp>
      <p:sp>
        <p:nvSpPr>
          <p:cNvPr id="286" name="Google Shape;286;g2f6f7ca9c9f_0_107"/>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
        <p:nvSpPr>
          <p:cNvPr id="287" name="Google Shape;287;g2f6f7ca9c9f_0_107"/>
          <p:cNvSpPr txBox="1"/>
          <p:nvPr>
            <p:ph idx="1" type="body"/>
          </p:nvPr>
        </p:nvSpPr>
        <p:spPr>
          <a:xfrm>
            <a:off x="1232175" y="2743200"/>
            <a:ext cx="21858000" cy="6129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3000"/>
              <a:buNone/>
            </a:pPr>
            <a:r>
              <a:rPr b="1" lang="it" sz="3600">
                <a:solidFill>
                  <a:schemeClr val="dk1"/>
                </a:solidFill>
              </a:rPr>
              <a:t>Tutte le Casse prevedono:</a:t>
            </a:r>
            <a:endParaRPr b="1" sz="3600">
              <a:solidFill>
                <a:schemeClr val="dk1"/>
              </a:solidFill>
            </a:endParaRPr>
          </a:p>
          <a:p>
            <a:pPr indent="0" lvl="0" marL="0" rtl="0" algn="l">
              <a:lnSpc>
                <a:spcPct val="150000"/>
              </a:lnSpc>
              <a:spcBef>
                <a:spcPts val="0"/>
              </a:spcBef>
              <a:spcAft>
                <a:spcPts val="0"/>
              </a:spcAft>
              <a:buSzPts val="3000"/>
              <a:buNone/>
            </a:pPr>
            <a:r>
              <a:t/>
            </a:r>
            <a:endParaRPr b="1" sz="3600">
              <a:solidFill>
                <a:schemeClr val="dk1"/>
              </a:solidFill>
            </a:endParaRPr>
          </a:p>
          <a:p>
            <a:pPr indent="-457200" lvl="0" marL="457200" rtl="0" algn="l">
              <a:lnSpc>
                <a:spcPct val="150000"/>
              </a:lnSpc>
              <a:spcBef>
                <a:spcPts val="0"/>
              </a:spcBef>
              <a:spcAft>
                <a:spcPts val="0"/>
              </a:spcAft>
              <a:buClr>
                <a:schemeClr val="dk1"/>
              </a:buClr>
              <a:buSzPts val="3600"/>
              <a:buAutoNum type="arabicPeriod"/>
            </a:pPr>
            <a:r>
              <a:rPr b="1" lang="it" sz="3600">
                <a:solidFill>
                  <a:schemeClr val="dk1"/>
                </a:solidFill>
              </a:rPr>
              <a:t>un reddito minimale</a:t>
            </a:r>
            <a:endParaRPr b="1" sz="3600">
              <a:solidFill>
                <a:schemeClr val="dk1"/>
              </a:solidFill>
            </a:endParaRPr>
          </a:p>
          <a:p>
            <a:pPr indent="0" lvl="0" marL="457200" rtl="0" algn="l">
              <a:lnSpc>
                <a:spcPct val="150000"/>
              </a:lnSpc>
              <a:spcBef>
                <a:spcPts val="0"/>
              </a:spcBef>
              <a:spcAft>
                <a:spcPts val="0"/>
              </a:spcAft>
              <a:buSzPts val="3000"/>
              <a:buNone/>
            </a:pPr>
            <a:r>
              <a:t/>
            </a:r>
            <a:endParaRPr b="1" sz="3600">
              <a:solidFill>
                <a:schemeClr val="dk1"/>
              </a:solidFill>
            </a:endParaRPr>
          </a:p>
          <a:p>
            <a:pPr indent="-457200" lvl="0" marL="457200" rtl="0" algn="l">
              <a:lnSpc>
                <a:spcPct val="150000"/>
              </a:lnSpc>
              <a:spcBef>
                <a:spcPts val="0"/>
              </a:spcBef>
              <a:spcAft>
                <a:spcPts val="0"/>
              </a:spcAft>
              <a:buClr>
                <a:schemeClr val="dk1"/>
              </a:buClr>
              <a:buSzPts val="3600"/>
              <a:buAutoNum type="arabicPeriod"/>
            </a:pPr>
            <a:r>
              <a:rPr b="1" lang="it" sz="3600">
                <a:solidFill>
                  <a:schemeClr val="dk1"/>
                </a:solidFill>
              </a:rPr>
              <a:t>reddito massimale</a:t>
            </a:r>
            <a:endParaRPr b="1" sz="3600">
              <a:solidFill>
                <a:schemeClr val="dk1"/>
              </a:solidFill>
            </a:endParaRPr>
          </a:p>
          <a:p>
            <a:pPr indent="0" lvl="0" marL="457200" rtl="0" algn="l">
              <a:lnSpc>
                <a:spcPct val="150000"/>
              </a:lnSpc>
              <a:spcBef>
                <a:spcPts val="0"/>
              </a:spcBef>
              <a:spcAft>
                <a:spcPts val="0"/>
              </a:spcAft>
              <a:buSzPts val="3000"/>
              <a:buNone/>
            </a:pPr>
            <a:r>
              <a:rPr b="1" lang="it" sz="3600">
                <a:solidFill>
                  <a:schemeClr val="dk1"/>
                </a:solidFill>
              </a:rPr>
              <a:t> </a:t>
            </a:r>
            <a:endParaRPr b="1" sz="3600">
              <a:solidFill>
                <a:schemeClr val="dk1"/>
              </a:solidFill>
            </a:endParaRPr>
          </a:p>
          <a:p>
            <a:pPr indent="-457200" lvl="0" marL="457200" rtl="0" algn="l">
              <a:lnSpc>
                <a:spcPct val="150000"/>
              </a:lnSpc>
              <a:spcBef>
                <a:spcPts val="0"/>
              </a:spcBef>
              <a:spcAft>
                <a:spcPts val="0"/>
              </a:spcAft>
              <a:buClr>
                <a:schemeClr val="dk1"/>
              </a:buClr>
              <a:buSzPts val="3600"/>
              <a:buAutoNum type="arabicPeriod"/>
            </a:pPr>
            <a:r>
              <a:rPr b="1" lang="it" sz="3600">
                <a:solidFill>
                  <a:schemeClr val="dk1"/>
                </a:solidFill>
              </a:rPr>
              <a:t> l’invio di una comunicazione reddituale. I contributi da versare devono essere sempre rapportati al reddito percepito</a:t>
            </a:r>
            <a:r>
              <a:rPr lang="it" sz="3600">
                <a:solidFill>
                  <a:schemeClr val="dk1"/>
                </a:solidFill>
              </a:rPr>
              <a:t>. Di conseguenza, ogni anno e con scadenze differenziate in base alla Cassa, occorre inviare la comunicazione di quanto si è percepito l’anno precedente.</a:t>
            </a:r>
            <a:endParaRPr sz="3600">
              <a:solidFill>
                <a:schemeClr val="dk1"/>
              </a:solidFill>
            </a:endParaRPr>
          </a:p>
          <a:p>
            <a:pPr indent="0" lvl="0" marL="457200" rtl="0" algn="l">
              <a:lnSpc>
                <a:spcPct val="150000"/>
              </a:lnSpc>
              <a:spcBef>
                <a:spcPts val="0"/>
              </a:spcBef>
              <a:spcAft>
                <a:spcPts val="0"/>
              </a:spcAft>
              <a:buSzPts val="3000"/>
              <a:buNone/>
            </a:pPr>
            <a:r>
              <a:rPr lang="it" sz="3600">
                <a:solidFill>
                  <a:schemeClr val="dk1"/>
                </a:solidFill>
              </a:rPr>
              <a:t>In questo modo si versa quanto dovuto (se dovuto) in eccedenza rispetto al minimale!</a:t>
            </a:r>
            <a:endParaRPr sz="3600">
              <a:solidFill>
                <a:schemeClr val="dk1"/>
              </a:solidFill>
            </a:endParaRPr>
          </a:p>
          <a:p>
            <a:pPr indent="0" lvl="0" marL="0" rtl="0" algn="l">
              <a:lnSpc>
                <a:spcPct val="90000"/>
              </a:lnSpc>
              <a:spcBef>
                <a:spcPts val="0"/>
              </a:spcBef>
              <a:spcAft>
                <a:spcPts val="0"/>
              </a:spcAft>
              <a:buSzPts val="3000"/>
              <a:buNone/>
            </a:pPr>
            <a:r>
              <a:t/>
            </a:r>
            <a:endParaRPr sz="3200">
              <a:solidFill>
                <a:schemeClr val="dk1"/>
              </a:solidFill>
            </a:endParaRPr>
          </a:p>
          <a:p>
            <a:pPr indent="0" lvl="0" marL="0" rtl="0" algn="l">
              <a:lnSpc>
                <a:spcPct val="100000"/>
              </a:lnSpc>
              <a:spcBef>
                <a:spcPts val="0"/>
              </a:spcBef>
              <a:spcAft>
                <a:spcPts val="0"/>
              </a:spcAft>
              <a:buSzPts val="3000"/>
              <a:buNone/>
            </a:pPr>
            <a:r>
              <a:t/>
            </a:r>
            <a:endParaRPr>
              <a:solidFill>
                <a:srgbClr val="000000"/>
              </a:solidFill>
            </a:endParaRPr>
          </a:p>
          <a:p>
            <a:pPr indent="0" lvl="0" marL="914400" rtl="0" algn="l">
              <a:lnSpc>
                <a:spcPct val="100000"/>
              </a:lnSpc>
              <a:spcBef>
                <a:spcPts val="0"/>
              </a:spcBef>
              <a:spcAft>
                <a:spcPts val="0"/>
              </a:spcAft>
              <a:buSzPts val="3000"/>
              <a:buNone/>
            </a:pPr>
            <a:r>
              <a:t/>
            </a:r>
            <a:endParaRPr>
              <a:solidFill>
                <a:srgbClr val="000000"/>
              </a:solidFill>
            </a:endParaRPr>
          </a:p>
          <a:p>
            <a:pPr indent="0" lvl="0" marL="914400" rtl="0" algn="l">
              <a:lnSpc>
                <a:spcPct val="100000"/>
              </a:lnSpc>
              <a:spcBef>
                <a:spcPts val="0"/>
              </a:spcBef>
              <a:spcAft>
                <a:spcPts val="0"/>
              </a:spcAft>
              <a:buSzPts val="3000"/>
              <a:buNone/>
            </a:pPr>
            <a:r>
              <a:t/>
            </a:r>
            <a:endParaRPr sz="2800">
              <a:solidFill>
                <a:srgbClr val="000000"/>
              </a:solidFill>
            </a:endParaRPr>
          </a:p>
          <a:p>
            <a:pPr indent="0" lvl="0" marL="0" rtl="0" algn="l">
              <a:lnSpc>
                <a:spcPct val="90000"/>
              </a:lnSpc>
              <a:spcBef>
                <a:spcPts val="0"/>
              </a:spcBef>
              <a:spcAft>
                <a:spcPts val="0"/>
              </a:spcAft>
              <a:buSzPts val="3000"/>
              <a:buNone/>
            </a:pPr>
            <a:r>
              <a:t/>
            </a:r>
            <a:endParaRPr>
              <a:solidFill>
                <a:schemeClr val="dk1"/>
              </a:solidFill>
            </a:endParaRPr>
          </a:p>
          <a:p>
            <a:pPr indent="0" lvl="0" marL="0" rtl="0" algn="l">
              <a:lnSpc>
                <a:spcPct val="90000"/>
              </a:lnSpc>
              <a:spcBef>
                <a:spcPts val="0"/>
              </a:spcBef>
              <a:spcAft>
                <a:spcPts val="0"/>
              </a:spcAft>
              <a:buSzPts val="3000"/>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g2f7b64f5150_1_602"/>
          <p:cNvSpPr txBox="1"/>
          <p:nvPr>
            <p:ph idx="4294967295" type="sldNum"/>
          </p:nvPr>
        </p:nvSpPr>
        <p:spPr>
          <a:xfrm>
            <a:off x="23040721" y="12424027"/>
            <a:ext cx="857700" cy="730500"/>
          </a:xfrm>
          <a:prstGeom prst="rect">
            <a:avLst/>
          </a:prstGeom>
          <a:noFill/>
          <a:ln>
            <a:noFill/>
          </a:ln>
        </p:spPr>
        <p:txBody>
          <a:bodyPr anchorCtr="0" anchor="ctr" bIns="91400" lIns="182875" spcFirstLastPara="1" rIns="182875" wrap="square" tIns="914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it"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61" name="Google Shape;61;g2f7b64f5150_1_602"/>
          <p:cNvSpPr/>
          <p:nvPr/>
        </p:nvSpPr>
        <p:spPr>
          <a:xfrm>
            <a:off x="-3450" y="12436000"/>
            <a:ext cx="24384000" cy="365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
        <p:nvSpPr>
          <p:cNvPr id="62" name="Google Shape;62;g2f7b64f5150_1_602"/>
          <p:cNvSpPr txBox="1"/>
          <p:nvPr/>
        </p:nvSpPr>
        <p:spPr>
          <a:xfrm>
            <a:off x="926550" y="386088"/>
            <a:ext cx="21612600" cy="1188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it" sz="3000" u="sng" cap="none" strike="noStrike">
                <a:solidFill>
                  <a:schemeClr val="dk1"/>
                </a:solidFill>
                <a:latin typeface="Work Sans"/>
                <a:ea typeface="Work Sans"/>
                <a:cs typeface="Work Sans"/>
                <a:sym typeface="Work Sans"/>
                <a:hlinkClick action="ppaction://hlinksldjump" r:id="rId3">
                  <a:extLst>
                    <a:ext uri="{A12FA001-AC4F-418D-AE19-62706E023703}">
                      <ahyp:hlinkClr val="tx"/>
                    </a:ext>
                  </a:extLst>
                </a:hlinkClick>
              </a:rPr>
              <a:t>Gli elementi comuni a tutte le Casse private tranne l’Enpam</a:t>
            </a:r>
            <a:endParaRPr b="1" i="0" sz="3000" u="none" cap="none" strike="noStrike">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000"/>
              <a:buFont typeface="Arial"/>
              <a:buNone/>
            </a:pPr>
            <a:r>
              <a:rPr b="1" i="0" lang="it" sz="3000" u="sng" cap="none" strike="noStrike">
                <a:solidFill>
                  <a:schemeClr val="dk1"/>
                </a:solidFill>
                <a:latin typeface="Work Sans"/>
                <a:ea typeface="Work Sans"/>
                <a:cs typeface="Work Sans"/>
                <a:sym typeface="Work Sans"/>
                <a:hlinkClick action="ppaction://hlinksldjump" r:id="rId4">
                  <a:extLst>
                    <a:ext uri="{A12FA001-AC4F-418D-AE19-62706E023703}">
                      <ahyp:hlinkClr val="tx"/>
                    </a:ext>
                  </a:extLst>
                </a:hlinkClick>
              </a:rPr>
              <a:t>Le Casse private sanitarie</a:t>
            </a:r>
            <a:endParaRPr b="1" i="0" sz="3000" u="none" cap="none" strike="noStrike">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000"/>
              <a:buFont typeface="Arial"/>
              <a:buNone/>
            </a:pPr>
            <a:r>
              <a:rPr b="1" i="0" lang="it" sz="3000" u="none" cap="none" strike="noStrike">
                <a:solidFill>
                  <a:schemeClr val="dk1"/>
                </a:solidFill>
                <a:latin typeface="Work Sans"/>
                <a:ea typeface="Work Sans"/>
                <a:cs typeface="Work Sans"/>
                <a:sym typeface="Work Sans"/>
              </a:rPr>
              <a:t>ENPAP</a:t>
            </a:r>
            <a:endParaRPr b="1" i="0" sz="3000" u="none" cap="none" strike="noStrike">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000"/>
              <a:buFont typeface="Arial"/>
              <a:buNone/>
            </a:pPr>
            <a:r>
              <a:rPr b="0" i="0" lang="it" sz="3000" u="sng" cap="none" strike="noStrike">
                <a:solidFill>
                  <a:schemeClr val="hlink"/>
                </a:solidFill>
                <a:latin typeface="Work Sans"/>
                <a:ea typeface="Work Sans"/>
                <a:cs typeface="Work Sans"/>
                <a:sym typeface="Work Sans"/>
                <a:hlinkClick action="ppaction://hlinksldjump" r:id="rId5"/>
              </a:rPr>
              <a:t>I requisiti e le tempistiche per iscriversi all’ENPAP</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000"/>
              <a:buFont typeface="Arial"/>
              <a:buNone/>
            </a:pPr>
            <a:r>
              <a:rPr b="0" i="0" lang="it" sz="3000" u="sng" cap="none" strike="noStrike">
                <a:solidFill>
                  <a:schemeClr val="hlink"/>
                </a:solidFill>
                <a:latin typeface="Work Sans"/>
                <a:ea typeface="Work Sans"/>
                <a:cs typeface="Work Sans"/>
                <a:sym typeface="Work Sans"/>
                <a:hlinkClick action="ppaction://hlinksldjump" r:id="rId6"/>
              </a:rPr>
              <a:t>I Contributi da versare</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000"/>
              <a:buFont typeface="Arial"/>
              <a:buNone/>
            </a:pPr>
            <a:r>
              <a:rPr b="0" i="0" lang="it" sz="3000" u="sng" cap="none" strike="noStrike">
                <a:solidFill>
                  <a:schemeClr val="hlink"/>
                </a:solidFill>
                <a:latin typeface="Work Sans"/>
                <a:ea typeface="Work Sans"/>
                <a:cs typeface="Work Sans"/>
                <a:sym typeface="Work Sans"/>
                <a:hlinkClick action="ppaction://hlinksldjump" r:id="rId7"/>
              </a:rPr>
              <a:t>Le fatture emesse dallo psicologo (sanitarie e non): in regime forfetario, semplificato e minimo</a:t>
            </a:r>
            <a:endParaRPr b="0" i="0" sz="3000" u="none" cap="none" strike="noStrike">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000"/>
              <a:buFont typeface="Arial"/>
              <a:buNone/>
            </a:pPr>
            <a:r>
              <a:rPr b="0" i="0" lang="it" sz="3000" u="sng" cap="none" strike="noStrike">
                <a:solidFill>
                  <a:schemeClr val="hlink"/>
                </a:solidFill>
                <a:latin typeface="Work Sans"/>
                <a:ea typeface="Work Sans"/>
                <a:cs typeface="Work Sans"/>
                <a:sym typeface="Work Sans"/>
                <a:hlinkClick action="ppaction://hlinksldjump" r:id="rId8"/>
              </a:rPr>
              <a:t>In quali date si versano i contributi all’ENPAP</a:t>
            </a:r>
            <a:endParaRPr b="0" i="0" sz="3000" u="none" cap="none" strike="noStrike">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000"/>
              <a:buFont typeface="Arial"/>
              <a:buNone/>
            </a:pPr>
            <a:r>
              <a:rPr b="0" i="0" lang="it" sz="3000" u="sng" cap="none" strike="noStrike">
                <a:solidFill>
                  <a:schemeClr val="hlink"/>
                </a:solidFill>
                <a:latin typeface="Work Sans"/>
                <a:ea typeface="Work Sans"/>
                <a:cs typeface="Work Sans"/>
                <a:sym typeface="Work Sans"/>
                <a:hlinkClick action="ppaction://hlinksldjump" r:id="rId9"/>
              </a:rPr>
              <a:t>Quali redditi inserire nella comunicazione reddituale </a:t>
            </a:r>
            <a:endParaRPr b="0" i="0" sz="3000" u="none" cap="none" strike="noStrike">
              <a:solidFill>
                <a:schemeClr val="dk1"/>
              </a:solidFill>
              <a:latin typeface="Work Sans"/>
              <a:ea typeface="Work Sans"/>
              <a:cs typeface="Work Sans"/>
              <a:sym typeface="Work Sans"/>
            </a:endParaRPr>
          </a:p>
          <a:p>
            <a:pPr indent="0" lvl="0" marL="0" marR="0" rtl="0" algn="l">
              <a:lnSpc>
                <a:spcPct val="100000"/>
              </a:lnSpc>
              <a:spcBef>
                <a:spcPts val="2400"/>
              </a:spcBef>
              <a:spcAft>
                <a:spcPts val="0"/>
              </a:spcAft>
              <a:buClr>
                <a:srgbClr val="000000"/>
              </a:buClr>
              <a:buSzPts val="3000"/>
              <a:buFont typeface="Arial"/>
              <a:buNone/>
            </a:pPr>
            <a:r>
              <a:rPr b="1" i="0" lang="it" sz="3000" u="none" cap="none" strike="noStrike">
                <a:solidFill>
                  <a:schemeClr val="dk1"/>
                </a:solidFill>
                <a:latin typeface="Work Sans"/>
                <a:ea typeface="Work Sans"/>
                <a:cs typeface="Work Sans"/>
                <a:sym typeface="Work Sans"/>
              </a:rPr>
              <a:t>ENPAPI</a:t>
            </a:r>
            <a:endParaRPr b="1" i="0" sz="3000" u="none" cap="none" strike="noStrike">
              <a:solidFill>
                <a:schemeClr val="dk1"/>
              </a:solidFill>
              <a:latin typeface="Work Sans"/>
              <a:ea typeface="Work Sans"/>
              <a:cs typeface="Work Sans"/>
              <a:sym typeface="Work Sans"/>
            </a:endParaRPr>
          </a:p>
          <a:p>
            <a:pPr indent="0" lvl="0" marL="0" marR="0" rtl="0" algn="l">
              <a:lnSpc>
                <a:spcPct val="100000"/>
              </a:lnSpc>
              <a:spcBef>
                <a:spcPts val="2400"/>
              </a:spcBef>
              <a:spcAft>
                <a:spcPts val="0"/>
              </a:spcAft>
              <a:buClr>
                <a:srgbClr val="000000"/>
              </a:buClr>
              <a:buSzPts val="3000"/>
              <a:buFont typeface="Arial"/>
              <a:buNone/>
            </a:pPr>
            <a:r>
              <a:rPr b="0" i="0" lang="it" sz="3000" u="sng" cap="none" strike="noStrike">
                <a:solidFill>
                  <a:schemeClr val="accent2"/>
                </a:solidFill>
                <a:latin typeface="Work Sans"/>
                <a:ea typeface="Work Sans"/>
                <a:cs typeface="Work Sans"/>
                <a:sym typeface="Work Sans"/>
                <a:hlinkClick action="ppaction://hlinksldjump" r:id="rId10">
                  <a:extLst>
                    <a:ext uri="{A12FA001-AC4F-418D-AE19-62706E023703}">
                      <ahyp:hlinkClr val="tx"/>
                    </a:ext>
                  </a:extLst>
                </a:hlinkClick>
              </a:rPr>
              <a:t>I requisiti e le tempistiche per iscriversi all’ENPAPI</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000"/>
              <a:buFont typeface="Arial"/>
              <a:buNone/>
            </a:pPr>
            <a:r>
              <a:rPr b="0" i="0" lang="it" sz="3000" u="sng" cap="none" strike="noStrike">
                <a:solidFill>
                  <a:schemeClr val="accent2"/>
                </a:solidFill>
                <a:latin typeface="Work Sans"/>
                <a:ea typeface="Work Sans"/>
                <a:cs typeface="Work Sans"/>
                <a:sym typeface="Work Sans"/>
                <a:hlinkClick action="ppaction://hlinksldjump" r:id="rId11">
                  <a:extLst>
                    <a:ext uri="{A12FA001-AC4F-418D-AE19-62706E023703}">
                      <ahyp:hlinkClr val="tx"/>
                    </a:ext>
                  </a:extLst>
                </a:hlinkClick>
              </a:rPr>
              <a:t>I Contributi da versare</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000"/>
              <a:buFont typeface="Arial"/>
              <a:buNone/>
            </a:pPr>
            <a:r>
              <a:rPr b="0" i="0" lang="it" sz="3000" u="sng" cap="none" strike="noStrike">
                <a:solidFill>
                  <a:schemeClr val="accent2"/>
                </a:solidFill>
                <a:latin typeface="Work Sans"/>
                <a:ea typeface="Work Sans"/>
                <a:cs typeface="Work Sans"/>
                <a:sym typeface="Work Sans"/>
                <a:hlinkClick action="ppaction://hlinksldjump" r:id="rId12">
                  <a:extLst>
                    <a:ext uri="{A12FA001-AC4F-418D-AE19-62706E023703}">
                      <ahyp:hlinkClr val="tx"/>
                    </a:ext>
                  </a:extLst>
                </a:hlinkClick>
              </a:rPr>
              <a:t>Le riduzioni del contributo soggettivo</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000"/>
              <a:buFont typeface="Arial"/>
              <a:buNone/>
            </a:pPr>
            <a:r>
              <a:rPr b="0" i="0" lang="it" sz="3000" u="sng" cap="none" strike="noStrike">
                <a:solidFill>
                  <a:schemeClr val="accent2"/>
                </a:solidFill>
                <a:latin typeface="Work Sans"/>
                <a:ea typeface="Work Sans"/>
                <a:cs typeface="Work Sans"/>
                <a:sym typeface="Work Sans"/>
                <a:hlinkClick action="ppaction://hlinksldjump" r:id="rId13">
                  <a:extLst>
                    <a:ext uri="{A12FA001-AC4F-418D-AE19-62706E023703}">
                      <ahyp:hlinkClr val="tx"/>
                    </a:ext>
                  </a:extLst>
                </a:hlinkClick>
              </a:rPr>
              <a:t>La fattura emessa da un infermiere: il contributo integrativo del 4%</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000"/>
              <a:buFont typeface="Arial"/>
              <a:buNone/>
            </a:pPr>
            <a:r>
              <a:rPr b="0" i="0" lang="it" sz="3000" u="sng" cap="none" strike="noStrike">
                <a:solidFill>
                  <a:schemeClr val="accent2"/>
                </a:solidFill>
                <a:latin typeface="Work Sans"/>
                <a:ea typeface="Work Sans"/>
                <a:cs typeface="Work Sans"/>
                <a:sym typeface="Work Sans"/>
                <a:hlinkClick action="ppaction://hlinksldjump" r:id="rId14">
                  <a:extLst>
                    <a:ext uri="{A12FA001-AC4F-418D-AE19-62706E023703}">
                      <ahyp:hlinkClr val="tx"/>
                    </a:ext>
                  </a:extLst>
                </a:hlinkClick>
              </a:rPr>
              <a:t>In quali date si versano i contributi all’ENPAPI</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000"/>
              <a:buFont typeface="Arial"/>
              <a:buNone/>
            </a:pPr>
            <a:r>
              <a:rPr b="0" i="0" lang="it" sz="3000" u="sng" cap="none" strike="noStrike">
                <a:solidFill>
                  <a:schemeClr val="accent2"/>
                </a:solidFill>
                <a:latin typeface="Work Sans"/>
                <a:ea typeface="Work Sans"/>
                <a:cs typeface="Work Sans"/>
                <a:sym typeface="Work Sans"/>
                <a:hlinkClick action="ppaction://hlinksldjump" r:id="rId15">
                  <a:extLst>
                    <a:ext uri="{A12FA001-AC4F-418D-AE19-62706E023703}">
                      <ahyp:hlinkClr val="tx"/>
                    </a:ext>
                  </a:extLst>
                </a:hlinkClick>
              </a:rPr>
              <a:t>Quali redditi inserire nella comunicazione reddituale</a:t>
            </a:r>
            <a:endParaRPr b="0" i="0" sz="3000" u="none" cap="none" strike="noStrike">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000"/>
              <a:buFont typeface="Arial"/>
              <a:buNone/>
            </a:pPr>
            <a:r>
              <a:rPr b="1" i="0" lang="it" sz="3000" u="none" cap="none" strike="noStrike">
                <a:solidFill>
                  <a:srgbClr val="000000"/>
                </a:solidFill>
                <a:latin typeface="Work Sans"/>
                <a:ea typeface="Work Sans"/>
                <a:cs typeface="Work Sans"/>
                <a:sym typeface="Work Sans"/>
              </a:rPr>
              <a:t>ENPAM</a:t>
            </a:r>
            <a:endParaRPr b="1"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000"/>
              <a:buFont typeface="Arial"/>
              <a:buNone/>
            </a:pPr>
            <a:r>
              <a:rPr b="0" i="0" lang="it" sz="3000" u="sng" cap="none" strike="noStrike">
                <a:solidFill>
                  <a:schemeClr val="accent2"/>
                </a:solidFill>
                <a:latin typeface="Work Sans"/>
                <a:ea typeface="Work Sans"/>
                <a:cs typeface="Work Sans"/>
                <a:sym typeface="Work Sans"/>
                <a:hlinkClick action="ppaction://hlinksldjump" r:id="rId16">
                  <a:extLst>
                    <a:ext uri="{A12FA001-AC4F-418D-AE19-62706E023703}">
                      <ahyp:hlinkClr val="tx"/>
                    </a:ext>
                  </a:extLst>
                </a:hlinkClick>
              </a:rPr>
              <a:t>I requisiti e le tempistiche per iscriversi all’ENPAM</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000"/>
              <a:buFont typeface="Arial"/>
              <a:buNone/>
            </a:pPr>
            <a:r>
              <a:rPr b="0" i="0" lang="it" sz="3000" u="sng" cap="none" strike="noStrike">
                <a:solidFill>
                  <a:schemeClr val="accent2"/>
                </a:solidFill>
                <a:latin typeface="Work Sans"/>
                <a:ea typeface="Work Sans"/>
                <a:cs typeface="Work Sans"/>
                <a:sym typeface="Work Sans"/>
                <a:hlinkClick action="ppaction://hlinksldjump" r:id="rId17">
                  <a:extLst>
                    <a:ext uri="{A12FA001-AC4F-418D-AE19-62706E023703}">
                      <ahyp:hlinkClr val="tx"/>
                    </a:ext>
                  </a:extLst>
                </a:hlinkClick>
              </a:rPr>
              <a:t>I contributi da versare: la Quota A, la Quota B e la maternità</a:t>
            </a:r>
            <a:endParaRPr b="0" i="0" sz="3000" u="none" cap="none" strike="noStrike">
              <a:solidFill>
                <a:schemeClr val="accent2"/>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000"/>
              <a:buFont typeface="Arial"/>
              <a:buNone/>
            </a:pPr>
            <a:r>
              <a:rPr b="0" i="0" lang="it" sz="3000" u="sng" cap="none" strike="noStrike">
                <a:solidFill>
                  <a:schemeClr val="accent2"/>
                </a:solidFill>
                <a:latin typeface="Work Sans"/>
                <a:ea typeface="Work Sans"/>
                <a:cs typeface="Work Sans"/>
                <a:sym typeface="Work Sans"/>
                <a:hlinkClick action="ppaction://hlinksldjump" r:id="rId18">
                  <a:extLst>
                    <a:ext uri="{A12FA001-AC4F-418D-AE19-62706E023703}">
                      <ahyp:hlinkClr val="tx"/>
                    </a:ext>
                  </a:extLst>
                </a:hlinkClick>
              </a:rPr>
              <a:t>Le riduzione del contributo obbligatorio</a:t>
            </a:r>
            <a:r>
              <a:rPr b="0" i="0" lang="it" sz="3000" u="none" cap="none" strike="noStrike">
                <a:solidFill>
                  <a:schemeClr val="accent2"/>
                </a:solidFill>
                <a:latin typeface="Work Sans"/>
                <a:ea typeface="Work Sans"/>
                <a:cs typeface="Work Sans"/>
                <a:sym typeface="Work Sans"/>
              </a:rPr>
              <a:t> (</a:t>
            </a:r>
            <a:r>
              <a:rPr b="0" i="0" lang="it" sz="3000" u="sng" cap="none" strike="noStrike">
                <a:solidFill>
                  <a:schemeClr val="accent2"/>
                </a:solidFill>
                <a:latin typeface="Work Sans"/>
                <a:ea typeface="Work Sans"/>
                <a:cs typeface="Work Sans"/>
                <a:sym typeface="Work Sans"/>
                <a:hlinkClick r:id="rId19">
                  <a:extLst>
                    <a:ext uri="{A12FA001-AC4F-418D-AE19-62706E023703}">
                      <ahyp:hlinkClr val="tx"/>
                    </a:ext>
                  </a:extLst>
                </a:hlinkClick>
              </a:rPr>
              <a:t>LINK</a:t>
            </a:r>
            <a:r>
              <a:rPr b="0" i="0" lang="it" sz="3000" u="none" cap="none" strike="noStrike">
                <a:solidFill>
                  <a:schemeClr val="accent2"/>
                </a:solidFill>
                <a:latin typeface="Work Sans"/>
                <a:ea typeface="Work Sans"/>
                <a:cs typeface="Work Sans"/>
                <a:sym typeface="Work Sans"/>
              </a:rPr>
              <a:t>)</a:t>
            </a:r>
            <a:r>
              <a:rPr b="0" i="0" lang="it" sz="3000" u="none" cap="none" strike="noStrike">
                <a:solidFill>
                  <a:srgbClr val="333333"/>
                </a:solidFill>
                <a:highlight>
                  <a:srgbClr val="FFFFFF"/>
                </a:highlight>
                <a:latin typeface="Work Sans"/>
                <a:ea typeface="Work Sans"/>
                <a:cs typeface="Work Sans"/>
                <a:sym typeface="Work Sans"/>
              </a:rPr>
              <a:t> </a:t>
            </a:r>
            <a:endParaRPr b="0" i="0" sz="3000" u="none" cap="none" strike="noStrike">
              <a:solidFill>
                <a:srgbClr val="333333"/>
              </a:solidFill>
              <a:highlight>
                <a:srgbClr val="FFFFFF"/>
              </a:highlight>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6400"/>
              <a:buFont typeface="Arial"/>
              <a:buNone/>
            </a:pPr>
            <a:r>
              <a:rPr b="0" i="0" lang="it" sz="3000" u="sng" cap="none" strike="noStrike">
                <a:solidFill>
                  <a:schemeClr val="accent2"/>
                </a:solidFill>
                <a:latin typeface="Work Sans"/>
                <a:ea typeface="Work Sans"/>
                <a:cs typeface="Work Sans"/>
                <a:sym typeface="Work Sans"/>
                <a:hlinkClick action="ppaction://hlinksldjump" r:id="rId20">
                  <a:extLst>
                    <a:ext uri="{A12FA001-AC4F-418D-AE19-62706E023703}">
                      <ahyp:hlinkClr val="tx"/>
                    </a:ext>
                  </a:extLst>
                </a:hlinkClick>
              </a:rPr>
              <a:t>In quali date si versano i contributi all’ENPAM</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6400"/>
              <a:buFont typeface="Arial"/>
              <a:buNone/>
            </a:pPr>
            <a:r>
              <a:rPr b="0" i="0" lang="it" sz="3000" u="sng" cap="none" strike="noStrike">
                <a:solidFill>
                  <a:schemeClr val="accent2"/>
                </a:solidFill>
                <a:latin typeface="Work Sans"/>
                <a:ea typeface="Work Sans"/>
                <a:cs typeface="Work Sans"/>
                <a:sym typeface="Work Sans"/>
                <a:hlinkClick action="ppaction://hlinksldjump" r:id="rId21">
                  <a:extLst>
                    <a:ext uri="{A12FA001-AC4F-418D-AE19-62706E023703}">
                      <ahyp:hlinkClr val="tx"/>
                    </a:ext>
                  </a:extLst>
                </a:hlinkClick>
              </a:rPr>
              <a:t>Quali redditi inserire nella comunicazione reddituale</a:t>
            </a:r>
            <a:endParaRPr b="1" i="0" sz="3200" u="none" cap="none" strike="noStrike">
              <a:solidFill>
                <a:schemeClr val="dk1"/>
              </a:solidFill>
              <a:latin typeface="Work Sans"/>
              <a:ea typeface="Work Sans"/>
              <a:cs typeface="Work Sans"/>
              <a:sym typeface="Work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2fad3abba45_1_13"/>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293" name="Google Shape;293;g2fad3abba45_1_13"/>
          <p:cNvSpPr txBox="1"/>
          <p:nvPr>
            <p:ph type="title"/>
          </p:nvPr>
        </p:nvSpPr>
        <p:spPr>
          <a:xfrm>
            <a:off x="1137600" y="1032000"/>
            <a:ext cx="22101900" cy="1711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it"/>
              <a:t>I contributi li calcola direttamente la Cassa e per la dichiarazione serve la certificazione contributiva </a:t>
            </a:r>
            <a:endParaRPr/>
          </a:p>
        </p:txBody>
      </p:sp>
      <p:sp>
        <p:nvSpPr>
          <p:cNvPr id="294" name="Google Shape;294;g2fad3abba45_1_13"/>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
        <p:nvSpPr>
          <p:cNvPr id="295" name="Google Shape;295;g2fad3abba45_1_13"/>
          <p:cNvSpPr txBox="1"/>
          <p:nvPr>
            <p:ph idx="1" type="body"/>
          </p:nvPr>
        </p:nvSpPr>
        <p:spPr>
          <a:xfrm>
            <a:off x="1232175" y="2743200"/>
            <a:ext cx="21858000" cy="8289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3000"/>
              <a:buNone/>
            </a:pPr>
            <a:r>
              <a:rPr b="1" lang="it" sz="3600">
                <a:solidFill>
                  <a:schemeClr val="dk1"/>
                </a:solidFill>
              </a:rPr>
              <a:t>Per tutte le Casse private (compresa ENPAM):</a:t>
            </a:r>
            <a:endParaRPr b="1" sz="3600">
              <a:solidFill>
                <a:schemeClr val="dk1"/>
              </a:solidFill>
            </a:endParaRPr>
          </a:p>
          <a:p>
            <a:pPr indent="-457200" lvl="0" marL="457200" rtl="0" algn="l">
              <a:lnSpc>
                <a:spcPct val="150000"/>
              </a:lnSpc>
              <a:spcBef>
                <a:spcPts val="0"/>
              </a:spcBef>
              <a:spcAft>
                <a:spcPts val="0"/>
              </a:spcAft>
              <a:buClr>
                <a:schemeClr val="dk1"/>
              </a:buClr>
              <a:buSzPts val="3600"/>
              <a:buAutoNum type="arabicPeriod"/>
            </a:pPr>
            <a:r>
              <a:rPr lang="it" sz="3600">
                <a:solidFill>
                  <a:schemeClr val="dk1"/>
                </a:solidFill>
              </a:rPr>
              <a:t>i contributi da versare </a:t>
            </a:r>
            <a:r>
              <a:rPr b="1" lang="it" sz="3600" u="sng">
                <a:solidFill>
                  <a:schemeClr val="dk1"/>
                </a:solidFill>
              </a:rPr>
              <a:t>vengono determinati direttamente dalla Cassa</a:t>
            </a:r>
            <a:r>
              <a:rPr lang="it" sz="3600">
                <a:solidFill>
                  <a:schemeClr val="dk1"/>
                </a:solidFill>
              </a:rPr>
              <a:t> → Su FZ il cliente ha solo le scadenze entro le quali pagare i contributi. Ma dovrà andare sul sito della Cassa per sapere </a:t>
            </a:r>
            <a:r>
              <a:rPr b="1" lang="it" sz="3600">
                <a:solidFill>
                  <a:schemeClr val="dk1"/>
                </a:solidFill>
              </a:rPr>
              <a:t>quanto pagare precisamente e come pagarli (F24/MAV)</a:t>
            </a:r>
            <a:endParaRPr b="1" sz="3600">
              <a:solidFill>
                <a:schemeClr val="dk1"/>
              </a:solidFill>
            </a:endParaRPr>
          </a:p>
          <a:p>
            <a:pPr indent="-457200" lvl="0" marL="457200" rtl="0" algn="l">
              <a:lnSpc>
                <a:spcPct val="150000"/>
              </a:lnSpc>
              <a:spcBef>
                <a:spcPts val="0"/>
              </a:spcBef>
              <a:spcAft>
                <a:spcPts val="0"/>
              </a:spcAft>
              <a:buClr>
                <a:schemeClr val="dk1"/>
              </a:buClr>
              <a:buSzPts val="3600"/>
              <a:buAutoNum type="arabicPeriod"/>
            </a:pPr>
            <a:r>
              <a:rPr b="1" lang="it" sz="3600">
                <a:solidFill>
                  <a:schemeClr val="dk1"/>
                </a:solidFill>
              </a:rPr>
              <a:t>in dichiarazione dei redditi per capire quali sono i contributi deducibili richiediamo la </a:t>
            </a:r>
            <a:r>
              <a:rPr b="1" lang="it" sz="3600" u="sng">
                <a:solidFill>
                  <a:schemeClr val="hlink"/>
                </a:solidFill>
                <a:hlinkClick r:id="rId3"/>
              </a:rPr>
              <a:t>certificazione contributiva:</a:t>
            </a:r>
            <a:endParaRPr b="1" sz="3600">
              <a:solidFill>
                <a:schemeClr val="dk1"/>
              </a:solidFill>
            </a:endParaRPr>
          </a:p>
          <a:p>
            <a:pPr indent="-457200" lvl="1" marL="914400" rtl="0" algn="l">
              <a:lnSpc>
                <a:spcPct val="150000"/>
              </a:lnSpc>
              <a:spcBef>
                <a:spcPts val="0"/>
              </a:spcBef>
              <a:spcAft>
                <a:spcPts val="0"/>
              </a:spcAft>
              <a:buClr>
                <a:schemeClr val="dk1"/>
              </a:buClr>
              <a:buSzPts val="3600"/>
              <a:buAutoNum type="alphaLcPeriod"/>
            </a:pPr>
            <a:r>
              <a:rPr lang="it" sz="3600">
                <a:solidFill>
                  <a:schemeClr val="dk1"/>
                </a:solidFill>
              </a:rPr>
              <a:t>è un documento prodotto dalla Cassa contenente il totale dei contributi pagati nel corso di un anno</a:t>
            </a:r>
            <a:endParaRPr sz="3600">
              <a:solidFill>
                <a:schemeClr val="dk1"/>
              </a:solidFill>
            </a:endParaRPr>
          </a:p>
          <a:p>
            <a:pPr indent="-457200" lvl="1" marL="914400" rtl="0" algn="l">
              <a:lnSpc>
                <a:spcPct val="150000"/>
              </a:lnSpc>
              <a:spcBef>
                <a:spcPts val="0"/>
              </a:spcBef>
              <a:spcAft>
                <a:spcPts val="0"/>
              </a:spcAft>
              <a:buClr>
                <a:schemeClr val="dk1"/>
              </a:buClr>
              <a:buSzPts val="3600"/>
              <a:buAutoNum type="alphaLcPeriod"/>
            </a:pPr>
            <a:r>
              <a:rPr lang="it" sz="3600">
                <a:solidFill>
                  <a:schemeClr val="dk1"/>
                </a:solidFill>
              </a:rPr>
              <a:t>chiediamo la certificazione perché se il pagamento è avvenuto tramite MAV non lo possiamo recuperare dal Cassetto fiscale e perchè non abbiamo la delega al cassetto previdenziale dei nostri clienti</a:t>
            </a:r>
            <a:endParaRPr sz="3600">
              <a:solidFill>
                <a:schemeClr val="dk1"/>
              </a:solidFill>
            </a:endParaRPr>
          </a:p>
          <a:p>
            <a:pPr indent="0" lvl="0" marL="0" rtl="0" algn="l">
              <a:lnSpc>
                <a:spcPct val="150000"/>
              </a:lnSpc>
              <a:spcBef>
                <a:spcPts val="0"/>
              </a:spcBef>
              <a:spcAft>
                <a:spcPts val="0"/>
              </a:spcAft>
              <a:buSzPts val="3000"/>
              <a:buNone/>
            </a:pPr>
            <a:r>
              <a:t/>
            </a:r>
            <a:endParaRPr sz="36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2f6f7ca9c9f_0_151"/>
          <p:cNvSpPr txBox="1"/>
          <p:nvPr>
            <p:ph type="ctrTitle"/>
          </p:nvPr>
        </p:nvSpPr>
        <p:spPr>
          <a:xfrm>
            <a:off x="831221" y="1985533"/>
            <a:ext cx="22721700" cy="5473500"/>
          </a:xfrm>
          <a:prstGeom prst="rect">
            <a:avLst/>
          </a:prstGeom>
          <a:noFill/>
          <a:ln>
            <a:noFill/>
          </a:ln>
        </p:spPr>
        <p:txBody>
          <a:bodyPr anchorCtr="0" anchor="ctr" bIns="243800" lIns="243800" spcFirstLastPara="1" rIns="243800" wrap="square" tIns="243800">
            <a:noAutofit/>
          </a:bodyPr>
          <a:lstStyle/>
          <a:p>
            <a:pPr indent="0" lvl="0" marL="0" rtl="0" algn="ctr">
              <a:lnSpc>
                <a:spcPct val="100000"/>
              </a:lnSpc>
              <a:spcBef>
                <a:spcPts val="0"/>
              </a:spcBef>
              <a:spcAft>
                <a:spcPts val="0"/>
              </a:spcAft>
              <a:buSzPts val="13600"/>
              <a:buNone/>
            </a:pPr>
            <a:r>
              <a:t/>
            </a:r>
            <a:endParaRPr/>
          </a:p>
          <a:p>
            <a:pPr indent="0" lvl="0" marL="0" rtl="0" algn="ctr">
              <a:lnSpc>
                <a:spcPct val="100000"/>
              </a:lnSpc>
              <a:spcBef>
                <a:spcPts val="0"/>
              </a:spcBef>
              <a:spcAft>
                <a:spcPts val="0"/>
              </a:spcAft>
              <a:buSzPts val="13600"/>
              <a:buNone/>
            </a:pPr>
            <a:r>
              <a:rPr lang="it"/>
              <a:t>Casse private</a:t>
            </a:r>
            <a:br>
              <a:rPr lang="it"/>
            </a:br>
            <a:r>
              <a:rPr lang="it"/>
              <a:t>Sanitarie</a:t>
            </a:r>
            <a:endParaRPr/>
          </a:p>
          <a:p>
            <a:pPr indent="0" lvl="0" marL="0" rtl="0" algn="ctr">
              <a:lnSpc>
                <a:spcPct val="100000"/>
              </a:lnSpc>
              <a:spcBef>
                <a:spcPts val="0"/>
              </a:spcBef>
              <a:spcAft>
                <a:spcPts val="0"/>
              </a:spcAft>
              <a:buSzPts val="136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2f6f7ca9c9f_0_155"/>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306" name="Google Shape;306;g2f6f7ca9c9f_0_155"/>
          <p:cNvSpPr txBox="1"/>
          <p:nvPr>
            <p:ph type="title"/>
          </p:nvPr>
        </p:nvSpPr>
        <p:spPr>
          <a:xfrm>
            <a:off x="1137600" y="1032000"/>
            <a:ext cx="22101900" cy="1711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it"/>
              <a:t>Le Casse private sanitarie che gestiamo in Fiscozen </a:t>
            </a:r>
            <a:endParaRPr/>
          </a:p>
        </p:txBody>
      </p:sp>
      <p:sp>
        <p:nvSpPr>
          <p:cNvPr id="307" name="Google Shape;307;g2f6f7ca9c9f_0_155"/>
          <p:cNvSpPr/>
          <p:nvPr/>
        </p:nvSpPr>
        <p:spPr>
          <a:xfrm>
            <a:off x="-3450" y="12436000"/>
            <a:ext cx="24384000" cy="365700"/>
          </a:xfrm>
          <a:prstGeom prst="rect">
            <a:avLst/>
          </a:prstGeom>
          <a:solidFill>
            <a:srgbClr val="FFFA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
        <p:nvSpPr>
          <p:cNvPr id="308" name="Google Shape;308;g2f6f7ca9c9f_0_155"/>
          <p:cNvSpPr/>
          <p:nvPr/>
        </p:nvSpPr>
        <p:spPr>
          <a:xfrm>
            <a:off x="1480800" y="3054750"/>
            <a:ext cx="4788000" cy="1850400"/>
          </a:xfrm>
          <a:prstGeom prst="rect">
            <a:avLst/>
          </a:prstGeom>
          <a:solidFill>
            <a:srgbClr val="FFFAF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0" lang="it" sz="4000" u="none" cap="none" strike="noStrike">
                <a:solidFill>
                  <a:srgbClr val="000000"/>
                </a:solidFill>
                <a:latin typeface="Work Sans"/>
                <a:ea typeface="Work Sans"/>
                <a:cs typeface="Work Sans"/>
                <a:sym typeface="Work Sans"/>
              </a:rPr>
              <a:t>ENPAP</a:t>
            </a:r>
            <a:endParaRPr b="0" i="0" sz="4000" u="none" cap="none" strike="noStrike">
              <a:solidFill>
                <a:srgbClr val="000000"/>
              </a:solidFill>
              <a:latin typeface="Work Sans"/>
              <a:ea typeface="Work Sans"/>
              <a:cs typeface="Work Sans"/>
              <a:sym typeface="Work Sans"/>
            </a:endParaRPr>
          </a:p>
        </p:txBody>
      </p:sp>
      <p:sp>
        <p:nvSpPr>
          <p:cNvPr id="309" name="Google Shape;309;g2f6f7ca9c9f_0_155"/>
          <p:cNvSpPr/>
          <p:nvPr/>
        </p:nvSpPr>
        <p:spPr>
          <a:xfrm>
            <a:off x="9794550" y="3054750"/>
            <a:ext cx="4788000" cy="1850400"/>
          </a:xfrm>
          <a:prstGeom prst="rect">
            <a:avLst/>
          </a:prstGeom>
          <a:solidFill>
            <a:srgbClr val="FFFAF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0" lang="it" sz="4000" u="none" cap="none" strike="noStrike">
                <a:solidFill>
                  <a:srgbClr val="000000"/>
                </a:solidFill>
                <a:latin typeface="Work Sans"/>
                <a:ea typeface="Work Sans"/>
                <a:cs typeface="Work Sans"/>
                <a:sym typeface="Work Sans"/>
              </a:rPr>
              <a:t>ENPAM</a:t>
            </a:r>
            <a:endParaRPr b="0" i="0" sz="4000" u="none" cap="none" strike="noStrike">
              <a:solidFill>
                <a:srgbClr val="000000"/>
              </a:solidFill>
              <a:latin typeface="Work Sans"/>
              <a:ea typeface="Work Sans"/>
              <a:cs typeface="Work Sans"/>
              <a:sym typeface="Work Sans"/>
            </a:endParaRPr>
          </a:p>
        </p:txBody>
      </p:sp>
      <p:sp>
        <p:nvSpPr>
          <p:cNvPr id="310" name="Google Shape;310;g2f6f7ca9c9f_0_155"/>
          <p:cNvSpPr/>
          <p:nvPr/>
        </p:nvSpPr>
        <p:spPr>
          <a:xfrm>
            <a:off x="17688225" y="3054750"/>
            <a:ext cx="4788000" cy="1850400"/>
          </a:xfrm>
          <a:prstGeom prst="rect">
            <a:avLst/>
          </a:prstGeom>
          <a:solidFill>
            <a:srgbClr val="FFFAF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0" lang="it" sz="4000" u="none" cap="none" strike="noStrike">
                <a:solidFill>
                  <a:srgbClr val="000000"/>
                </a:solidFill>
                <a:latin typeface="Work Sans"/>
                <a:ea typeface="Work Sans"/>
                <a:cs typeface="Work Sans"/>
                <a:sym typeface="Work Sans"/>
              </a:rPr>
              <a:t>ENPAPI</a:t>
            </a:r>
            <a:endParaRPr b="0" i="0" sz="4000" u="none" cap="none" strike="noStrike">
              <a:solidFill>
                <a:srgbClr val="000000"/>
              </a:solidFill>
              <a:latin typeface="Work Sans"/>
              <a:ea typeface="Work Sans"/>
              <a:cs typeface="Work Sans"/>
              <a:sym typeface="Work Sans"/>
            </a:endParaRPr>
          </a:p>
        </p:txBody>
      </p:sp>
      <p:sp>
        <p:nvSpPr>
          <p:cNvPr id="311" name="Google Shape;311;g2f6f7ca9c9f_0_155"/>
          <p:cNvSpPr/>
          <p:nvPr/>
        </p:nvSpPr>
        <p:spPr>
          <a:xfrm>
            <a:off x="1137600" y="5803375"/>
            <a:ext cx="22101900" cy="6295200"/>
          </a:xfrm>
          <a:prstGeom prst="rect">
            <a:avLst/>
          </a:prstGeom>
          <a:solidFill>
            <a:srgbClr val="FFFAF5"/>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400"/>
              <a:buFont typeface="Arial"/>
              <a:buNone/>
            </a:pPr>
            <a:r>
              <a:rPr b="0" i="0" lang="it" sz="3400" u="none" cap="none" strike="noStrike">
                <a:solidFill>
                  <a:srgbClr val="000000"/>
                </a:solidFill>
                <a:latin typeface="Work Sans"/>
                <a:ea typeface="Work Sans"/>
                <a:cs typeface="Work Sans"/>
                <a:sym typeface="Work Sans"/>
              </a:rPr>
              <a:t>Se la prestazione è sanitaria ed è svolta verso clienti privati:</a:t>
            </a:r>
            <a:endParaRPr b="0" i="0" sz="3400" u="none" cap="none" strike="noStrike">
              <a:solidFill>
                <a:srgbClr val="000000"/>
              </a:solidFill>
              <a:latin typeface="Work Sans"/>
              <a:ea typeface="Work Sans"/>
              <a:cs typeface="Work Sans"/>
              <a:sym typeface="Work Sans"/>
            </a:endParaRPr>
          </a:p>
          <a:p>
            <a:pPr indent="-444500" lvl="1" marL="914400" marR="0" rtl="0" algn="l">
              <a:lnSpc>
                <a:spcPct val="100000"/>
              </a:lnSpc>
              <a:spcBef>
                <a:spcPts val="0"/>
              </a:spcBef>
              <a:spcAft>
                <a:spcPts val="0"/>
              </a:spcAft>
              <a:buClr>
                <a:srgbClr val="000000"/>
              </a:buClr>
              <a:buSzPts val="3400"/>
              <a:buFont typeface="Work Sans"/>
              <a:buChar char="○"/>
            </a:pPr>
            <a:r>
              <a:rPr b="1" i="0" lang="it" sz="3400" u="none" cap="none" strike="noStrike">
                <a:solidFill>
                  <a:srgbClr val="000000"/>
                </a:solidFill>
                <a:latin typeface="Work Sans"/>
                <a:ea typeface="Work Sans"/>
                <a:cs typeface="Work Sans"/>
                <a:sym typeface="Work Sans"/>
              </a:rPr>
              <a:t>NON viene mai applicate l’IVA (operazioni esenti ex art. 10 DPR IVA)</a:t>
            </a:r>
            <a:endParaRPr b="1" i="0" sz="3400" u="none" cap="none" strike="noStrike">
              <a:solidFill>
                <a:srgbClr val="000000"/>
              </a:solidFill>
              <a:latin typeface="Work Sans"/>
              <a:ea typeface="Work Sans"/>
              <a:cs typeface="Work Sans"/>
              <a:sym typeface="Work Sans"/>
            </a:endParaRPr>
          </a:p>
          <a:p>
            <a:pPr indent="0" lvl="0" marL="91440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000000"/>
              </a:solidFill>
              <a:latin typeface="Work Sans"/>
              <a:ea typeface="Work Sans"/>
              <a:cs typeface="Work Sans"/>
              <a:sym typeface="Work Sans"/>
            </a:endParaRPr>
          </a:p>
          <a:p>
            <a:pPr indent="-444500" lvl="1" marL="914400" marR="0" rtl="0" algn="l">
              <a:lnSpc>
                <a:spcPct val="100000"/>
              </a:lnSpc>
              <a:spcBef>
                <a:spcPts val="0"/>
              </a:spcBef>
              <a:spcAft>
                <a:spcPts val="0"/>
              </a:spcAft>
              <a:buClr>
                <a:srgbClr val="000000"/>
              </a:buClr>
              <a:buSzPts val="3400"/>
              <a:buFont typeface="Work Sans"/>
              <a:buChar char="○"/>
            </a:pPr>
            <a:r>
              <a:rPr b="1" i="0" lang="it" sz="3400" u="none" cap="none" strike="noStrike">
                <a:solidFill>
                  <a:srgbClr val="000000"/>
                </a:solidFill>
                <a:latin typeface="Work Sans"/>
                <a:ea typeface="Work Sans"/>
                <a:cs typeface="Work Sans"/>
                <a:sym typeface="Work Sans"/>
              </a:rPr>
              <a:t>Non è previsto MAI l’obbligo di emissione della fattura in formato elettronico (per ora);</a:t>
            </a:r>
            <a:endParaRPr b="1" i="0" sz="3400" u="none" cap="none" strike="noStrike">
              <a:solidFill>
                <a:srgbClr val="000000"/>
              </a:solidFill>
              <a:latin typeface="Work Sans"/>
              <a:ea typeface="Work Sans"/>
              <a:cs typeface="Work Sans"/>
              <a:sym typeface="Work Sans"/>
            </a:endParaRPr>
          </a:p>
          <a:p>
            <a:pPr indent="0" lvl="0" marL="91440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000000"/>
              </a:solidFill>
              <a:latin typeface="Work Sans"/>
              <a:ea typeface="Work Sans"/>
              <a:cs typeface="Work Sans"/>
              <a:sym typeface="Work Sans"/>
            </a:endParaRPr>
          </a:p>
          <a:p>
            <a:pPr indent="-444500" lvl="1" marL="914400" marR="0" rtl="0" algn="l">
              <a:lnSpc>
                <a:spcPct val="100000"/>
              </a:lnSpc>
              <a:spcBef>
                <a:spcPts val="0"/>
              </a:spcBef>
              <a:spcAft>
                <a:spcPts val="0"/>
              </a:spcAft>
              <a:buClr>
                <a:srgbClr val="000000"/>
              </a:buClr>
              <a:buSzPts val="3400"/>
              <a:buFont typeface="Work Sans"/>
              <a:buChar char="○"/>
            </a:pPr>
            <a:r>
              <a:rPr b="1" i="0" lang="it" sz="3400" u="none" cap="none" strike="noStrike">
                <a:solidFill>
                  <a:srgbClr val="000000"/>
                </a:solidFill>
                <a:latin typeface="Work Sans"/>
                <a:ea typeface="Work Sans"/>
                <a:cs typeface="Work Sans"/>
                <a:sym typeface="Work Sans"/>
              </a:rPr>
              <a:t>invio delle spese mediche al Sistema tessera sanitaria (quando emesse verso privati) per dare la possibilità all’agenzia delle entrate di conteggiare le spese mediche di ogni contribuente</a:t>
            </a:r>
            <a:endParaRPr b="1" i="0" sz="34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000000"/>
              </a:solidFill>
              <a:latin typeface="Work Sans"/>
              <a:ea typeface="Work Sans"/>
              <a:cs typeface="Work Sans"/>
              <a:sym typeface="Work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2f6f7ca9c9f_0_165"/>
          <p:cNvSpPr txBox="1"/>
          <p:nvPr>
            <p:ph type="ctrTitle"/>
          </p:nvPr>
        </p:nvSpPr>
        <p:spPr>
          <a:xfrm>
            <a:off x="831146" y="4511633"/>
            <a:ext cx="22721700" cy="5473500"/>
          </a:xfrm>
          <a:prstGeom prst="rect">
            <a:avLst/>
          </a:prstGeom>
          <a:noFill/>
          <a:ln>
            <a:noFill/>
          </a:ln>
        </p:spPr>
        <p:txBody>
          <a:bodyPr anchorCtr="0" anchor="b" bIns="243800" lIns="243800" spcFirstLastPara="1" rIns="243800" wrap="square" tIns="243800">
            <a:noAutofit/>
          </a:bodyPr>
          <a:lstStyle/>
          <a:p>
            <a:pPr indent="0" lvl="0" marL="0" rtl="0" algn="ctr">
              <a:lnSpc>
                <a:spcPct val="100000"/>
              </a:lnSpc>
              <a:spcBef>
                <a:spcPts val="0"/>
              </a:spcBef>
              <a:spcAft>
                <a:spcPts val="0"/>
              </a:spcAft>
              <a:buSzPts val="13600"/>
              <a:buNone/>
            </a:pPr>
            <a:r>
              <a:t/>
            </a:r>
            <a:endParaRPr/>
          </a:p>
          <a:p>
            <a:pPr indent="0" lvl="0" marL="0" rtl="0" algn="ctr">
              <a:lnSpc>
                <a:spcPct val="100000"/>
              </a:lnSpc>
              <a:spcBef>
                <a:spcPts val="0"/>
              </a:spcBef>
              <a:spcAft>
                <a:spcPts val="0"/>
              </a:spcAft>
              <a:buSzPts val="13600"/>
              <a:buNone/>
            </a:pPr>
            <a:r>
              <a:rPr lang="it"/>
              <a:t>Enpap</a:t>
            </a:r>
            <a:endParaRPr/>
          </a:p>
          <a:p>
            <a:pPr indent="0" lvl="0" marL="0" rtl="0" algn="ctr">
              <a:lnSpc>
                <a:spcPct val="100000"/>
              </a:lnSpc>
              <a:spcBef>
                <a:spcPts val="0"/>
              </a:spcBef>
              <a:spcAft>
                <a:spcPts val="0"/>
              </a:spcAft>
              <a:buSzPts val="136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2f6f7ca9c9f_0_169"/>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322" name="Google Shape;322;g2f6f7ca9c9f_0_169"/>
          <p:cNvSpPr txBox="1"/>
          <p:nvPr>
            <p:ph type="title"/>
          </p:nvPr>
        </p:nvSpPr>
        <p:spPr>
          <a:xfrm>
            <a:off x="1137600" y="1032000"/>
            <a:ext cx="22101900" cy="1711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it"/>
              <a:t>I requisiti e le tempistiche per iscriversi all’ENPAP</a:t>
            </a:r>
            <a:endParaRPr/>
          </a:p>
        </p:txBody>
      </p:sp>
      <p:sp>
        <p:nvSpPr>
          <p:cNvPr id="323" name="Google Shape;323;g2f6f7ca9c9f_0_169"/>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
        <p:nvSpPr>
          <p:cNvPr id="324" name="Google Shape;324;g2f6f7ca9c9f_0_169"/>
          <p:cNvSpPr txBox="1"/>
          <p:nvPr>
            <p:ph idx="1" type="body"/>
          </p:nvPr>
        </p:nvSpPr>
        <p:spPr>
          <a:xfrm>
            <a:off x="1232175" y="2743200"/>
            <a:ext cx="21858000" cy="612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b="1" lang="it" sz="3600">
                <a:solidFill>
                  <a:schemeClr val="dk1"/>
                </a:solidFill>
              </a:rPr>
              <a:t>L’ Enpap, </a:t>
            </a:r>
            <a:r>
              <a:rPr lang="it" sz="3600">
                <a:solidFill>
                  <a:schemeClr val="dk1"/>
                </a:solidFill>
              </a:rPr>
              <a:t>l’Ente Nazionale di Previdenza e Assistenza per gli Psicologi ed attua tutte le tutele previdenziali e assistenziali a favore degli Psicologi che esercitano la propria attività come liberi professionisti.</a:t>
            </a:r>
            <a:endParaRPr sz="3600">
              <a:solidFill>
                <a:schemeClr val="dk1"/>
              </a:solidFill>
            </a:endParaRPr>
          </a:p>
          <a:p>
            <a:pPr indent="0" lvl="0" marL="0" rtl="0" algn="l">
              <a:lnSpc>
                <a:spcPct val="115000"/>
              </a:lnSpc>
              <a:spcBef>
                <a:spcPts val="2000"/>
              </a:spcBef>
              <a:spcAft>
                <a:spcPts val="0"/>
              </a:spcAft>
              <a:buSzPts val="3000"/>
              <a:buNone/>
            </a:pPr>
            <a:r>
              <a:rPr b="1" lang="it" sz="3600">
                <a:solidFill>
                  <a:schemeClr val="dk1"/>
                </a:solidFill>
              </a:rPr>
              <a:t>Requisiti:</a:t>
            </a:r>
            <a:endParaRPr b="1" sz="3600">
              <a:solidFill>
                <a:schemeClr val="dk1"/>
              </a:solidFill>
            </a:endParaRPr>
          </a:p>
          <a:p>
            <a:pPr indent="-685800" lvl="0" marL="914400" rtl="0" algn="l">
              <a:lnSpc>
                <a:spcPct val="115000"/>
              </a:lnSpc>
              <a:spcBef>
                <a:spcPts val="2000"/>
              </a:spcBef>
              <a:spcAft>
                <a:spcPts val="0"/>
              </a:spcAft>
              <a:buClr>
                <a:schemeClr val="dk1"/>
              </a:buClr>
              <a:buSzPts val="3600"/>
              <a:buFont typeface="Arial"/>
              <a:buChar char="•"/>
            </a:pPr>
            <a:r>
              <a:rPr lang="it" sz="3600">
                <a:solidFill>
                  <a:schemeClr val="dk1"/>
                </a:solidFill>
              </a:rPr>
              <a:t>iscrizione </a:t>
            </a:r>
            <a:r>
              <a:rPr b="1" lang="it" sz="3600">
                <a:solidFill>
                  <a:schemeClr val="dk1"/>
                </a:solidFill>
              </a:rPr>
              <a:t>albo professionale </a:t>
            </a:r>
            <a:r>
              <a:rPr lang="it" sz="3600">
                <a:solidFill>
                  <a:schemeClr val="dk1"/>
                </a:solidFill>
              </a:rPr>
              <a:t>degli psicologi </a:t>
            </a:r>
            <a:endParaRPr sz="3600">
              <a:solidFill>
                <a:schemeClr val="dk1"/>
              </a:solidFill>
            </a:endParaRPr>
          </a:p>
          <a:p>
            <a:pPr indent="-685800" lvl="0" marL="914400" rtl="0" algn="l">
              <a:lnSpc>
                <a:spcPct val="115000"/>
              </a:lnSpc>
              <a:spcBef>
                <a:spcPts val="0"/>
              </a:spcBef>
              <a:spcAft>
                <a:spcPts val="0"/>
              </a:spcAft>
              <a:buClr>
                <a:schemeClr val="dk1"/>
              </a:buClr>
              <a:buSzPts val="3600"/>
              <a:buFont typeface="Arial"/>
              <a:buChar char="•"/>
            </a:pPr>
            <a:r>
              <a:rPr lang="it" sz="3600">
                <a:solidFill>
                  <a:schemeClr val="dk1"/>
                </a:solidFill>
              </a:rPr>
              <a:t>ricezione di un</a:t>
            </a:r>
            <a:r>
              <a:rPr b="1" lang="it" sz="3600">
                <a:solidFill>
                  <a:schemeClr val="dk1"/>
                </a:solidFill>
              </a:rPr>
              <a:t> compenso economico </a:t>
            </a:r>
            <a:r>
              <a:rPr lang="it" sz="3600">
                <a:solidFill>
                  <a:schemeClr val="dk1"/>
                </a:solidFill>
              </a:rPr>
              <a:t>per attività libero professionale come psicologo </a:t>
            </a:r>
            <a:endParaRPr sz="3600">
              <a:solidFill>
                <a:schemeClr val="dk1"/>
              </a:solidFill>
            </a:endParaRPr>
          </a:p>
          <a:p>
            <a:pPr indent="0" lvl="0" marL="1219200" rtl="0" algn="l">
              <a:lnSpc>
                <a:spcPct val="115000"/>
              </a:lnSpc>
              <a:spcBef>
                <a:spcPts val="0"/>
              </a:spcBef>
              <a:spcAft>
                <a:spcPts val="0"/>
              </a:spcAft>
              <a:buSzPts val="3000"/>
              <a:buNone/>
            </a:pPr>
            <a:r>
              <a:t/>
            </a:r>
            <a:endParaRPr sz="3600">
              <a:solidFill>
                <a:schemeClr val="dk1"/>
              </a:solidFill>
            </a:endParaRPr>
          </a:p>
          <a:p>
            <a:pPr indent="0" lvl="0" marL="0" rtl="0" algn="l">
              <a:lnSpc>
                <a:spcPct val="115000"/>
              </a:lnSpc>
              <a:spcBef>
                <a:spcPts val="0"/>
              </a:spcBef>
              <a:spcAft>
                <a:spcPts val="0"/>
              </a:spcAft>
              <a:buSzPts val="3000"/>
              <a:buNone/>
            </a:pPr>
            <a:r>
              <a:rPr b="1" lang="it" sz="3600">
                <a:solidFill>
                  <a:schemeClr val="dk1"/>
                </a:solidFill>
              </a:rPr>
              <a:t>Tempistiche: </a:t>
            </a:r>
            <a:r>
              <a:rPr lang="it" sz="3600">
                <a:solidFill>
                  <a:schemeClr val="dk1"/>
                </a:solidFill>
              </a:rPr>
              <a:t>l’iscrizione deve essere effettuata entro i </a:t>
            </a:r>
            <a:r>
              <a:rPr b="1" lang="it" sz="3600">
                <a:solidFill>
                  <a:schemeClr val="dk1"/>
                </a:solidFill>
              </a:rPr>
              <a:t>90 giorni</a:t>
            </a:r>
            <a:r>
              <a:rPr lang="it" sz="3600">
                <a:solidFill>
                  <a:schemeClr val="dk1"/>
                </a:solidFill>
              </a:rPr>
              <a:t> dalla data di </a:t>
            </a:r>
            <a:r>
              <a:rPr b="1" lang="it" sz="3600">
                <a:solidFill>
                  <a:schemeClr val="dk1"/>
                </a:solidFill>
              </a:rPr>
              <a:t>incasso del primo compenso </a:t>
            </a:r>
            <a:r>
              <a:rPr lang="it" sz="3600">
                <a:solidFill>
                  <a:schemeClr val="dk1"/>
                </a:solidFill>
              </a:rPr>
              <a:t>generato da prestazioni di natura libero professionale riconducibili ad attività di </a:t>
            </a:r>
            <a:r>
              <a:rPr b="1" lang="it" sz="3600">
                <a:solidFill>
                  <a:schemeClr val="dk1"/>
                </a:solidFill>
              </a:rPr>
              <a:t>Psicologo</a:t>
            </a:r>
            <a:r>
              <a:rPr lang="it" sz="3600">
                <a:solidFill>
                  <a:schemeClr val="dk1"/>
                </a:solidFill>
              </a:rPr>
              <a:t>. </a:t>
            </a:r>
            <a:endParaRPr sz="3600">
              <a:solidFill>
                <a:schemeClr val="dk1"/>
              </a:solidFill>
            </a:endParaRPr>
          </a:p>
          <a:p>
            <a:pPr indent="0" lvl="0" marL="0" rtl="0" algn="l">
              <a:lnSpc>
                <a:spcPct val="90000"/>
              </a:lnSpc>
              <a:spcBef>
                <a:spcPts val="0"/>
              </a:spcBef>
              <a:spcAft>
                <a:spcPts val="0"/>
              </a:spcAft>
              <a:buSzPts val="3000"/>
              <a:buNone/>
            </a:pPr>
            <a:r>
              <a:t/>
            </a:r>
            <a:endParaRPr sz="3600">
              <a:solidFill>
                <a:schemeClr val="dk1"/>
              </a:solidFill>
            </a:endParaRPr>
          </a:p>
          <a:p>
            <a:pPr indent="0" lvl="0" marL="0" rtl="0" algn="l">
              <a:lnSpc>
                <a:spcPct val="90000"/>
              </a:lnSpc>
              <a:spcBef>
                <a:spcPts val="0"/>
              </a:spcBef>
              <a:spcAft>
                <a:spcPts val="0"/>
              </a:spcAft>
              <a:buSzPts val="3000"/>
              <a:buNone/>
            </a:pPr>
            <a:r>
              <a:t/>
            </a:r>
            <a:endParaRPr sz="3200">
              <a:solidFill>
                <a:schemeClr val="dk1"/>
              </a:solidFill>
            </a:endParaRPr>
          </a:p>
          <a:p>
            <a:pPr indent="0" lvl="0" marL="0" rtl="0" algn="l">
              <a:lnSpc>
                <a:spcPct val="90000"/>
              </a:lnSpc>
              <a:spcBef>
                <a:spcPts val="0"/>
              </a:spcBef>
              <a:spcAft>
                <a:spcPts val="0"/>
              </a:spcAft>
              <a:buSzPts val="3000"/>
              <a:buNone/>
            </a:pPr>
            <a:r>
              <a:t/>
            </a:r>
            <a:endParaRPr sz="3200">
              <a:solidFill>
                <a:schemeClr val="dk1"/>
              </a:solidFill>
            </a:endParaRPr>
          </a:p>
          <a:p>
            <a:pPr indent="0" lvl="0" marL="0" rtl="0" algn="l">
              <a:lnSpc>
                <a:spcPct val="100000"/>
              </a:lnSpc>
              <a:spcBef>
                <a:spcPts val="0"/>
              </a:spcBef>
              <a:spcAft>
                <a:spcPts val="0"/>
              </a:spcAft>
              <a:buSzPts val="3000"/>
              <a:buNone/>
            </a:pPr>
            <a:r>
              <a:t/>
            </a:r>
            <a:endParaRPr>
              <a:solidFill>
                <a:srgbClr val="000000"/>
              </a:solidFill>
            </a:endParaRPr>
          </a:p>
          <a:p>
            <a:pPr indent="0" lvl="0" marL="914400" rtl="0" algn="l">
              <a:lnSpc>
                <a:spcPct val="100000"/>
              </a:lnSpc>
              <a:spcBef>
                <a:spcPts val="0"/>
              </a:spcBef>
              <a:spcAft>
                <a:spcPts val="0"/>
              </a:spcAft>
              <a:buSzPts val="3000"/>
              <a:buNone/>
            </a:pPr>
            <a:r>
              <a:t/>
            </a:r>
            <a:endParaRPr>
              <a:solidFill>
                <a:srgbClr val="000000"/>
              </a:solidFill>
            </a:endParaRPr>
          </a:p>
          <a:p>
            <a:pPr indent="0" lvl="0" marL="914400" rtl="0" algn="l">
              <a:lnSpc>
                <a:spcPct val="100000"/>
              </a:lnSpc>
              <a:spcBef>
                <a:spcPts val="0"/>
              </a:spcBef>
              <a:spcAft>
                <a:spcPts val="0"/>
              </a:spcAft>
              <a:buSzPts val="3000"/>
              <a:buNone/>
            </a:pPr>
            <a:r>
              <a:t/>
            </a:r>
            <a:endParaRPr sz="2800">
              <a:solidFill>
                <a:srgbClr val="000000"/>
              </a:solidFill>
            </a:endParaRPr>
          </a:p>
          <a:p>
            <a:pPr indent="0" lvl="0" marL="0" rtl="0" algn="l">
              <a:lnSpc>
                <a:spcPct val="90000"/>
              </a:lnSpc>
              <a:spcBef>
                <a:spcPts val="0"/>
              </a:spcBef>
              <a:spcAft>
                <a:spcPts val="0"/>
              </a:spcAft>
              <a:buSzPts val="3000"/>
              <a:buNone/>
            </a:pPr>
            <a:r>
              <a:t/>
            </a:r>
            <a:endParaRPr>
              <a:solidFill>
                <a:schemeClr val="dk1"/>
              </a:solidFill>
            </a:endParaRPr>
          </a:p>
          <a:p>
            <a:pPr indent="0" lvl="0" marL="0" rtl="0" algn="l">
              <a:lnSpc>
                <a:spcPct val="90000"/>
              </a:lnSpc>
              <a:spcBef>
                <a:spcPts val="0"/>
              </a:spcBef>
              <a:spcAft>
                <a:spcPts val="0"/>
              </a:spcAft>
              <a:buSzPts val="3000"/>
              <a:buNone/>
            </a:pPr>
            <a:r>
              <a:t/>
            </a:r>
            <a:endParaRPr>
              <a:solidFill>
                <a:schemeClr val="dk1"/>
              </a:solidFill>
            </a:endParaRPr>
          </a:p>
        </p:txBody>
      </p:sp>
      <p:pic>
        <p:nvPicPr>
          <p:cNvPr id="325" name="Google Shape;325;g2f6f7ca9c9f_0_169"/>
          <p:cNvPicPr preferRelativeResize="0"/>
          <p:nvPr/>
        </p:nvPicPr>
        <p:blipFill rotWithShape="1">
          <a:blip r:embed="rId3">
            <a:alphaModFix/>
          </a:blip>
          <a:srcRect b="0" l="0" r="0" t="0"/>
          <a:stretch/>
        </p:blipFill>
        <p:spPr>
          <a:xfrm>
            <a:off x="1919774" y="9754850"/>
            <a:ext cx="17300301" cy="24883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2f7b64f5150_1_87"/>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331" name="Google Shape;331;g2f7b64f5150_1_87"/>
          <p:cNvSpPr txBox="1"/>
          <p:nvPr>
            <p:ph idx="1" type="body"/>
          </p:nvPr>
        </p:nvSpPr>
        <p:spPr>
          <a:xfrm>
            <a:off x="1002575" y="2861550"/>
            <a:ext cx="21980700" cy="9516900"/>
          </a:xfrm>
          <a:prstGeom prst="rect">
            <a:avLst/>
          </a:prstGeom>
          <a:noFill/>
          <a:ln>
            <a:noFill/>
          </a:ln>
        </p:spPr>
        <p:txBody>
          <a:bodyPr anchorCtr="0" anchor="t" bIns="91425" lIns="91425" spcFirstLastPara="1" rIns="91425" wrap="square" tIns="91425">
            <a:noAutofit/>
          </a:bodyPr>
          <a:lstStyle/>
          <a:p>
            <a:pPr indent="0" lvl="0" marL="0" rtl="0" algn="just">
              <a:lnSpc>
                <a:spcPct val="90000"/>
              </a:lnSpc>
              <a:spcBef>
                <a:spcPts val="2000"/>
              </a:spcBef>
              <a:spcAft>
                <a:spcPts val="0"/>
              </a:spcAft>
              <a:buSzPts val="3000"/>
              <a:buNone/>
            </a:pPr>
            <a:r>
              <a:rPr lang="it">
                <a:solidFill>
                  <a:schemeClr val="dk1"/>
                </a:solidFill>
              </a:rPr>
              <a:t>I</a:t>
            </a:r>
            <a:endParaRPr/>
          </a:p>
        </p:txBody>
      </p:sp>
      <p:sp>
        <p:nvSpPr>
          <p:cNvPr id="332" name="Google Shape;332;g2f7b64f5150_1_87"/>
          <p:cNvSpPr/>
          <p:nvPr/>
        </p:nvSpPr>
        <p:spPr>
          <a:xfrm>
            <a:off x="-3450" y="12436000"/>
            <a:ext cx="24384000" cy="365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
        <p:nvSpPr>
          <p:cNvPr id="333" name="Google Shape;333;g2f7b64f5150_1_87"/>
          <p:cNvSpPr txBox="1"/>
          <p:nvPr/>
        </p:nvSpPr>
        <p:spPr>
          <a:xfrm>
            <a:off x="1211325" y="1024400"/>
            <a:ext cx="21771900" cy="1718700"/>
          </a:xfrm>
          <a:prstGeom prst="rect">
            <a:avLst/>
          </a:prstGeom>
          <a:noFill/>
          <a:ln>
            <a:noFill/>
          </a:ln>
        </p:spPr>
        <p:txBody>
          <a:bodyPr anchorCtr="0" anchor="ctr" bIns="91425" lIns="91425" spcFirstLastPara="1" rIns="91425" wrap="square" tIns="91425">
            <a:noAutofit/>
          </a:bodyPr>
          <a:lstStyle/>
          <a:p>
            <a:pPr indent="0" lvl="0" marL="0" marR="0" rtl="0" algn="just">
              <a:lnSpc>
                <a:spcPct val="90000"/>
              </a:lnSpc>
              <a:spcBef>
                <a:spcPts val="2000"/>
              </a:spcBef>
              <a:spcAft>
                <a:spcPts val="0"/>
              </a:spcAft>
              <a:buClr>
                <a:srgbClr val="000000"/>
              </a:buClr>
              <a:buSzPts val="6000"/>
              <a:buFont typeface="Arial"/>
              <a:buNone/>
            </a:pPr>
            <a:r>
              <a:rPr b="1" i="0" lang="it" sz="6000" u="none" cap="none" strike="noStrike">
                <a:solidFill>
                  <a:schemeClr val="accent2"/>
                </a:solidFill>
                <a:latin typeface="Work Sans"/>
                <a:ea typeface="Work Sans"/>
                <a:cs typeface="Work Sans"/>
                <a:sym typeface="Work Sans"/>
              </a:rPr>
              <a:t>I Contributi da versare</a:t>
            </a:r>
            <a:endParaRPr b="0" i="0" sz="6000" u="none" cap="none" strike="noStrike">
              <a:solidFill>
                <a:srgbClr val="000000"/>
              </a:solidFill>
              <a:latin typeface="Work Sans"/>
              <a:ea typeface="Work Sans"/>
              <a:cs typeface="Work Sans"/>
              <a:sym typeface="Work Sans"/>
            </a:endParaRPr>
          </a:p>
        </p:txBody>
      </p:sp>
      <p:graphicFrame>
        <p:nvGraphicFramePr>
          <p:cNvPr id="334" name="Google Shape;334;g2f7b64f5150_1_87"/>
          <p:cNvGraphicFramePr/>
          <p:nvPr/>
        </p:nvGraphicFramePr>
        <p:xfrm>
          <a:off x="1127700" y="2743100"/>
          <a:ext cx="3000000" cy="3000000"/>
        </p:xfrm>
        <a:graphic>
          <a:graphicData uri="http://schemas.openxmlformats.org/drawingml/2006/table">
            <a:tbl>
              <a:tblPr>
                <a:noFill/>
                <a:tableStyleId>{4260605E-DBE6-438B-9496-96985A0A5DDA}</a:tableStyleId>
              </a:tblPr>
              <a:tblGrid>
                <a:gridCol w="11053550"/>
                <a:gridCol w="10927150"/>
              </a:tblGrid>
              <a:tr h="2979975">
                <a:tc>
                  <a:txBody>
                    <a:bodyPr/>
                    <a:lstStyle/>
                    <a:p>
                      <a:pPr indent="0" lvl="0" marL="0" marR="0" rtl="0" algn="just">
                        <a:lnSpc>
                          <a:spcPct val="90000"/>
                        </a:lnSpc>
                        <a:spcBef>
                          <a:spcPts val="0"/>
                        </a:spcBef>
                        <a:spcAft>
                          <a:spcPts val="0"/>
                        </a:spcAft>
                        <a:buClr>
                          <a:srgbClr val="000000"/>
                        </a:buClr>
                        <a:buSzPts val="3400"/>
                        <a:buFont typeface="Arial"/>
                        <a:buNone/>
                      </a:pPr>
                      <a:r>
                        <a:rPr b="1" lang="it" sz="3400" u="none" cap="none" strike="noStrike">
                          <a:solidFill>
                            <a:schemeClr val="accent4"/>
                          </a:solidFill>
                          <a:latin typeface="Work Sans"/>
                          <a:ea typeface="Work Sans"/>
                          <a:cs typeface="Work Sans"/>
                          <a:sym typeface="Work Sans"/>
                        </a:rPr>
                        <a:t>Contributo Soggettivo</a:t>
                      </a:r>
                      <a:endParaRPr b="1" sz="3400" u="none" cap="none" strike="noStrike">
                        <a:solidFill>
                          <a:schemeClr val="accent4"/>
                        </a:solidFill>
                        <a:latin typeface="Work Sans"/>
                        <a:ea typeface="Work Sans"/>
                        <a:cs typeface="Work Sans"/>
                        <a:sym typeface="Work Sans"/>
                      </a:endParaRPr>
                    </a:p>
                    <a:p>
                      <a:pPr indent="0" lvl="0" marL="0" marR="0" rtl="0" algn="just">
                        <a:lnSpc>
                          <a:spcPct val="90000"/>
                        </a:lnSpc>
                        <a:spcBef>
                          <a:spcPts val="2000"/>
                        </a:spcBef>
                        <a:spcAft>
                          <a:spcPts val="0"/>
                        </a:spcAft>
                        <a:buClr>
                          <a:srgbClr val="000000"/>
                        </a:buClr>
                        <a:buSzPts val="3400"/>
                        <a:buFont typeface="Arial"/>
                        <a:buNone/>
                      </a:pPr>
                      <a:r>
                        <a:t/>
                      </a:r>
                      <a:endParaRPr b="1" sz="3400" u="none" cap="none" strike="noStrike">
                        <a:solidFill>
                          <a:schemeClr val="accent2"/>
                        </a:solidFill>
                        <a:latin typeface="Work Sans"/>
                        <a:ea typeface="Work Sans"/>
                        <a:cs typeface="Work Sans"/>
                        <a:sym typeface="Work Sans"/>
                      </a:endParaRPr>
                    </a:p>
                    <a:p>
                      <a:pPr indent="0" lvl="0" marL="0" marR="0" rtl="0" algn="just">
                        <a:lnSpc>
                          <a:spcPct val="90000"/>
                        </a:lnSpc>
                        <a:spcBef>
                          <a:spcPts val="2000"/>
                        </a:spcBef>
                        <a:spcAft>
                          <a:spcPts val="0"/>
                        </a:spcAft>
                        <a:buClr>
                          <a:srgbClr val="000000"/>
                        </a:buClr>
                        <a:buSzPts val="3400"/>
                        <a:buFont typeface="Arial"/>
                        <a:buNone/>
                      </a:pPr>
                      <a:r>
                        <a:rPr b="1" lang="it" sz="3400" u="none" cap="none" strike="noStrike">
                          <a:solidFill>
                            <a:schemeClr val="accent2"/>
                          </a:solidFill>
                          <a:latin typeface="Work Sans"/>
                          <a:ea typeface="Work Sans"/>
                          <a:cs typeface="Work Sans"/>
                          <a:sym typeface="Work Sans"/>
                        </a:rPr>
                        <a:t>E’ deducibile dal reddito (se nel 2023 ho versato di contributo soggettivo € 1.000 verrà sottratto dal reddito)</a:t>
                      </a:r>
                      <a:endParaRPr b="1" sz="3400" u="none" cap="none" strike="noStrike">
                        <a:solidFill>
                          <a:schemeClr val="accent2"/>
                        </a:solidFill>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just">
                        <a:lnSpc>
                          <a:spcPct val="90000"/>
                        </a:lnSpc>
                        <a:spcBef>
                          <a:spcPts val="0"/>
                        </a:spcBef>
                        <a:spcAft>
                          <a:spcPts val="0"/>
                        </a:spcAft>
                        <a:buClr>
                          <a:srgbClr val="000000"/>
                        </a:buClr>
                        <a:buSzPts val="3400"/>
                        <a:buFont typeface="Arial"/>
                        <a:buNone/>
                      </a:pPr>
                      <a:r>
                        <a:rPr b="1" lang="it" sz="3400" u="none" cap="none" strike="noStrike">
                          <a:solidFill>
                            <a:schemeClr val="dk1"/>
                          </a:solidFill>
                          <a:latin typeface="Work Sans"/>
                          <a:ea typeface="Work Sans"/>
                          <a:cs typeface="Work Sans"/>
                          <a:sym typeface="Work Sans"/>
                        </a:rPr>
                        <a:t>Il minimo dovuto è 856 € (può essere ridotto al ricorrere di determinate circostanze).</a:t>
                      </a:r>
                      <a:endParaRPr b="1" sz="3400" u="none" cap="none" strike="noStrike">
                        <a:solidFill>
                          <a:schemeClr val="dk1"/>
                        </a:solidFill>
                        <a:latin typeface="Work Sans"/>
                        <a:ea typeface="Work Sans"/>
                        <a:cs typeface="Work Sans"/>
                        <a:sym typeface="Work Sans"/>
                      </a:endParaRPr>
                    </a:p>
                    <a:p>
                      <a:pPr indent="0" lvl="0" marL="0" marR="0" rtl="0" algn="just">
                        <a:lnSpc>
                          <a:spcPct val="90000"/>
                        </a:lnSpc>
                        <a:spcBef>
                          <a:spcPts val="2000"/>
                        </a:spcBef>
                        <a:spcAft>
                          <a:spcPts val="0"/>
                        </a:spcAft>
                        <a:buClr>
                          <a:srgbClr val="000000"/>
                        </a:buClr>
                        <a:buSzPts val="3400"/>
                        <a:buFont typeface="Arial"/>
                        <a:buNone/>
                      </a:pPr>
                      <a:r>
                        <a:rPr lang="it" sz="3400" u="none" cap="none" strike="noStrike">
                          <a:solidFill>
                            <a:schemeClr val="dk1"/>
                          </a:solidFill>
                          <a:latin typeface="Work Sans"/>
                          <a:ea typeface="Work Sans"/>
                          <a:cs typeface="Work Sans"/>
                          <a:sym typeface="Work Sans"/>
                        </a:rPr>
                        <a:t>Se hai un reddito maggiore di € 8.560 nel 2023, dopo l’invio della comunicazione reddituale relativa al 2023, nel 2024 il contributo da versare è pari al 10% del reddito netto</a:t>
                      </a:r>
                      <a:endParaRPr sz="3400" u="none" cap="none" strike="noStrike">
                        <a:solidFill>
                          <a:schemeClr val="dk1"/>
                        </a:solidFill>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r h="2402500">
                <a:tc>
                  <a:txBody>
                    <a:bodyPr/>
                    <a:lstStyle/>
                    <a:p>
                      <a:pPr indent="0" lvl="0" marL="0" marR="0" rtl="0" algn="just">
                        <a:lnSpc>
                          <a:spcPct val="90000"/>
                        </a:lnSpc>
                        <a:spcBef>
                          <a:spcPts val="0"/>
                        </a:spcBef>
                        <a:spcAft>
                          <a:spcPts val="0"/>
                        </a:spcAft>
                        <a:buClr>
                          <a:srgbClr val="000000"/>
                        </a:buClr>
                        <a:buSzPts val="3400"/>
                        <a:buFont typeface="Arial"/>
                        <a:buNone/>
                      </a:pPr>
                      <a:r>
                        <a:rPr b="1" lang="it" sz="3400" u="none" cap="none" strike="noStrike">
                          <a:solidFill>
                            <a:schemeClr val="accent4"/>
                          </a:solidFill>
                          <a:latin typeface="Work Sans"/>
                          <a:ea typeface="Work Sans"/>
                          <a:cs typeface="Work Sans"/>
                          <a:sym typeface="Work Sans"/>
                        </a:rPr>
                        <a:t>Contributo integrativo</a:t>
                      </a:r>
                      <a:endParaRPr b="1" sz="3400" u="none" cap="none" strike="noStrike">
                        <a:solidFill>
                          <a:schemeClr val="accent4"/>
                        </a:solidFill>
                        <a:latin typeface="Work Sans"/>
                        <a:ea typeface="Work Sans"/>
                        <a:cs typeface="Work Sans"/>
                        <a:sym typeface="Work Sans"/>
                      </a:endParaRPr>
                    </a:p>
                    <a:p>
                      <a:pPr indent="0" lvl="0" marL="0" marR="0" rtl="0" algn="just">
                        <a:lnSpc>
                          <a:spcPct val="90000"/>
                        </a:lnSpc>
                        <a:spcBef>
                          <a:spcPts val="2000"/>
                        </a:spcBef>
                        <a:spcAft>
                          <a:spcPts val="0"/>
                        </a:spcAft>
                        <a:buClr>
                          <a:srgbClr val="000000"/>
                        </a:buClr>
                        <a:buSzPts val="3400"/>
                        <a:buFont typeface="Arial"/>
                        <a:buNone/>
                      </a:pPr>
                      <a:r>
                        <a:t/>
                      </a:r>
                      <a:endParaRPr b="1" sz="3400" u="none" cap="none" strike="noStrike">
                        <a:solidFill>
                          <a:schemeClr val="accent2"/>
                        </a:solidFill>
                        <a:latin typeface="Work Sans"/>
                        <a:ea typeface="Work Sans"/>
                        <a:cs typeface="Work Sans"/>
                        <a:sym typeface="Work Sans"/>
                      </a:endParaRPr>
                    </a:p>
                    <a:p>
                      <a:pPr indent="0" lvl="0" marL="0" marR="0" rtl="0" algn="just">
                        <a:lnSpc>
                          <a:spcPct val="90000"/>
                        </a:lnSpc>
                        <a:spcBef>
                          <a:spcPts val="2000"/>
                        </a:spcBef>
                        <a:spcAft>
                          <a:spcPts val="0"/>
                        </a:spcAft>
                        <a:buClr>
                          <a:srgbClr val="000000"/>
                        </a:buClr>
                        <a:buSzPts val="3400"/>
                        <a:buFont typeface="Arial"/>
                        <a:buNone/>
                      </a:pPr>
                      <a:r>
                        <a:rPr b="1" lang="it" sz="3400" u="none" cap="none" strike="noStrike">
                          <a:solidFill>
                            <a:schemeClr val="accent2"/>
                          </a:solidFill>
                          <a:latin typeface="Work Sans"/>
                          <a:ea typeface="Work Sans"/>
                          <a:cs typeface="Work Sans"/>
                          <a:sym typeface="Work Sans"/>
                        </a:rPr>
                        <a:t>NON è deducibile e non concorre nel limite dei € 85.000 </a:t>
                      </a:r>
                      <a:endParaRPr b="1" sz="3400" u="none" cap="none" strike="noStrike">
                        <a:solidFill>
                          <a:schemeClr val="accent2"/>
                        </a:solidFill>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just">
                        <a:lnSpc>
                          <a:spcPct val="90000"/>
                        </a:lnSpc>
                        <a:spcBef>
                          <a:spcPts val="0"/>
                        </a:spcBef>
                        <a:spcAft>
                          <a:spcPts val="0"/>
                        </a:spcAft>
                        <a:buClr>
                          <a:srgbClr val="000000"/>
                        </a:buClr>
                        <a:buSzPts val="3400"/>
                        <a:buFont typeface="Arial"/>
                        <a:buNone/>
                      </a:pPr>
                      <a:r>
                        <a:rPr b="1" lang="it" sz="3400" u="none" cap="none" strike="noStrike">
                          <a:solidFill>
                            <a:schemeClr val="dk1"/>
                          </a:solidFill>
                          <a:latin typeface="Work Sans"/>
                          <a:ea typeface="Work Sans"/>
                          <a:cs typeface="Work Sans"/>
                          <a:sym typeface="Work Sans"/>
                        </a:rPr>
                        <a:t>Minimo dovuto di 66 €.</a:t>
                      </a:r>
                      <a:endParaRPr b="1" sz="3400" u="none" cap="none" strike="noStrike">
                        <a:solidFill>
                          <a:schemeClr val="dk1"/>
                        </a:solidFill>
                        <a:latin typeface="Work Sans"/>
                        <a:ea typeface="Work Sans"/>
                        <a:cs typeface="Work Sans"/>
                        <a:sym typeface="Work Sans"/>
                      </a:endParaRPr>
                    </a:p>
                    <a:p>
                      <a:pPr indent="0" lvl="0" marL="0" marR="0" rtl="0" algn="just">
                        <a:lnSpc>
                          <a:spcPct val="90000"/>
                        </a:lnSpc>
                        <a:spcBef>
                          <a:spcPts val="2000"/>
                        </a:spcBef>
                        <a:spcAft>
                          <a:spcPts val="0"/>
                        </a:spcAft>
                        <a:buClr>
                          <a:srgbClr val="000000"/>
                        </a:buClr>
                        <a:buSzPts val="3400"/>
                        <a:buFont typeface="Arial"/>
                        <a:buNone/>
                      </a:pPr>
                      <a:r>
                        <a:rPr lang="it" sz="3400" u="none" cap="none" strike="noStrike">
                          <a:solidFill>
                            <a:schemeClr val="dk1"/>
                          </a:solidFill>
                          <a:latin typeface="Work Sans"/>
                          <a:ea typeface="Work Sans"/>
                          <a:cs typeface="Work Sans"/>
                          <a:sym typeface="Work Sans"/>
                        </a:rPr>
                        <a:t>E pari al 2% del corrispettivo lordo</a:t>
                      </a:r>
                      <a:endParaRPr sz="3400" u="none" cap="none" strike="noStrike">
                        <a:solidFill>
                          <a:schemeClr val="dk1"/>
                        </a:solidFill>
                        <a:latin typeface="Work Sans"/>
                        <a:ea typeface="Work Sans"/>
                        <a:cs typeface="Work Sans"/>
                        <a:sym typeface="Work Sans"/>
                      </a:endParaRPr>
                    </a:p>
                    <a:p>
                      <a:pPr indent="0" lvl="0" marL="0" marR="0" rtl="0" algn="just">
                        <a:lnSpc>
                          <a:spcPct val="90000"/>
                        </a:lnSpc>
                        <a:spcBef>
                          <a:spcPts val="2000"/>
                        </a:spcBef>
                        <a:spcAft>
                          <a:spcPts val="0"/>
                        </a:spcAft>
                        <a:buClr>
                          <a:srgbClr val="000000"/>
                        </a:buClr>
                        <a:buSzPts val="3400"/>
                        <a:buFont typeface="Arial"/>
                        <a:buNone/>
                      </a:pPr>
                      <a:r>
                        <a:t/>
                      </a:r>
                      <a:endParaRPr sz="3400" u="none" cap="none" strike="noStrike">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400"/>
                        <a:buFont typeface="Arial"/>
                        <a:buNone/>
                      </a:pPr>
                      <a:r>
                        <a:t/>
                      </a:r>
                      <a:endParaRPr sz="3400" u="none" cap="none" strike="noStrike">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r h="1799325">
                <a:tc>
                  <a:txBody>
                    <a:bodyPr/>
                    <a:lstStyle/>
                    <a:p>
                      <a:pPr indent="0" lvl="0" marL="0" marR="0" rtl="0" algn="just">
                        <a:lnSpc>
                          <a:spcPct val="90000"/>
                        </a:lnSpc>
                        <a:spcBef>
                          <a:spcPts val="0"/>
                        </a:spcBef>
                        <a:spcAft>
                          <a:spcPts val="0"/>
                        </a:spcAft>
                        <a:buClr>
                          <a:srgbClr val="000000"/>
                        </a:buClr>
                        <a:buSzPts val="3400"/>
                        <a:buFont typeface="Arial"/>
                        <a:buNone/>
                      </a:pPr>
                      <a:r>
                        <a:rPr b="1" lang="it" sz="3400" u="none" cap="none" strike="noStrike">
                          <a:solidFill>
                            <a:schemeClr val="accent4"/>
                          </a:solidFill>
                          <a:latin typeface="Work Sans"/>
                          <a:ea typeface="Work Sans"/>
                          <a:cs typeface="Work Sans"/>
                          <a:sym typeface="Work Sans"/>
                        </a:rPr>
                        <a:t>Maternità (2024)</a:t>
                      </a:r>
                      <a:endParaRPr sz="3400" u="none" cap="none" strike="noStrike">
                        <a:solidFill>
                          <a:schemeClr val="accent4"/>
                        </a:solidFill>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just">
                        <a:lnSpc>
                          <a:spcPct val="90000"/>
                        </a:lnSpc>
                        <a:spcBef>
                          <a:spcPts val="0"/>
                        </a:spcBef>
                        <a:spcAft>
                          <a:spcPts val="0"/>
                        </a:spcAft>
                        <a:buClr>
                          <a:srgbClr val="000000"/>
                        </a:buClr>
                        <a:buSzPts val="3400"/>
                        <a:buFont typeface="Arial"/>
                        <a:buNone/>
                      </a:pPr>
                      <a:r>
                        <a:rPr lang="it" sz="3400" u="none" cap="none" strike="noStrike">
                          <a:solidFill>
                            <a:schemeClr val="dk1"/>
                          </a:solidFill>
                          <a:latin typeface="Work Sans"/>
                          <a:ea typeface="Work Sans"/>
                          <a:cs typeface="Work Sans"/>
                          <a:sym typeface="Work Sans"/>
                        </a:rPr>
                        <a:t>è prevista una</a:t>
                      </a:r>
                      <a:r>
                        <a:rPr b="1" lang="it" sz="3400" u="none" cap="none" strike="noStrike">
                          <a:solidFill>
                            <a:schemeClr val="dk1"/>
                          </a:solidFill>
                          <a:latin typeface="Work Sans"/>
                          <a:ea typeface="Work Sans"/>
                          <a:cs typeface="Work Sans"/>
                          <a:sym typeface="Work Sans"/>
                        </a:rPr>
                        <a:t> </a:t>
                      </a:r>
                      <a:r>
                        <a:rPr lang="it" sz="3400" u="none" cap="none" strike="noStrike">
                          <a:solidFill>
                            <a:schemeClr val="dk1"/>
                          </a:solidFill>
                          <a:latin typeface="Work Sans"/>
                          <a:ea typeface="Work Sans"/>
                          <a:cs typeface="Work Sans"/>
                          <a:sym typeface="Work Sans"/>
                        </a:rPr>
                        <a:t>quota fissa pari a </a:t>
                      </a:r>
                      <a:r>
                        <a:rPr b="1" lang="it" sz="3400" u="none" cap="none" strike="noStrike">
                          <a:solidFill>
                            <a:schemeClr val="dk1"/>
                          </a:solidFill>
                          <a:latin typeface="Work Sans"/>
                          <a:ea typeface="Work Sans"/>
                          <a:cs typeface="Work Sans"/>
                          <a:sym typeface="Work Sans"/>
                        </a:rPr>
                        <a:t>130 €</a:t>
                      </a:r>
                      <a:r>
                        <a:rPr lang="it" sz="3400" u="none" cap="none" strike="noStrike">
                          <a:solidFill>
                            <a:schemeClr val="dk1"/>
                          </a:solidFill>
                          <a:latin typeface="Work Sans"/>
                          <a:ea typeface="Work Sans"/>
                          <a:cs typeface="Work Sans"/>
                          <a:sym typeface="Work Sans"/>
                        </a:rPr>
                        <a:t>.</a:t>
                      </a:r>
                      <a:endParaRPr sz="3400" u="none" cap="none" strike="noStrike">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bl>
          </a:graphicData>
        </a:graphic>
      </p:graphicFrame>
      <p:sp>
        <p:nvSpPr>
          <p:cNvPr id="335" name="Google Shape;335;g2f7b64f5150_1_87"/>
          <p:cNvSpPr/>
          <p:nvPr/>
        </p:nvSpPr>
        <p:spPr>
          <a:xfrm>
            <a:off x="1088625" y="10794700"/>
            <a:ext cx="22156800" cy="11796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it" sz="3800" u="none" cap="none" strike="noStrike">
                <a:solidFill>
                  <a:srgbClr val="000000"/>
                </a:solidFill>
                <a:latin typeface="Work Sans"/>
                <a:ea typeface="Work Sans"/>
                <a:cs typeface="Work Sans"/>
                <a:sym typeface="Work Sans"/>
              </a:rPr>
              <a:t>La prestazione sanitaria da psicologo NON può mai essere svolta in prestazione occasionale è obbligatoria l’apertura di una PIVA e l’iscrizione alla Cassa.</a:t>
            </a:r>
            <a:endParaRPr b="0" i="0" sz="3800" u="none" cap="none" strike="noStrike">
              <a:solidFill>
                <a:srgbClr val="000000"/>
              </a:solidFill>
              <a:latin typeface="Work Sans"/>
              <a:ea typeface="Work Sans"/>
              <a:cs typeface="Work Sans"/>
              <a:sym typeface="Work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2f6f7ca9c9f_0_185"/>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341" name="Google Shape;341;g2f6f7ca9c9f_0_185"/>
          <p:cNvSpPr txBox="1"/>
          <p:nvPr>
            <p:ph idx="1" type="body"/>
          </p:nvPr>
        </p:nvSpPr>
        <p:spPr>
          <a:xfrm>
            <a:off x="1106925" y="2681600"/>
            <a:ext cx="21980700" cy="9516900"/>
          </a:xfrm>
          <a:prstGeom prst="rect">
            <a:avLst/>
          </a:prstGeom>
          <a:noFill/>
          <a:ln>
            <a:noFill/>
          </a:ln>
        </p:spPr>
        <p:txBody>
          <a:bodyPr anchorCtr="0" anchor="t" bIns="91425" lIns="91425" spcFirstLastPara="1" rIns="91425" wrap="square" tIns="91425">
            <a:noAutofit/>
          </a:bodyPr>
          <a:lstStyle/>
          <a:p>
            <a:pPr indent="0" lvl="0" marL="1219200" rtl="0" algn="just">
              <a:lnSpc>
                <a:spcPct val="90000"/>
              </a:lnSpc>
              <a:spcBef>
                <a:spcPts val="2000"/>
              </a:spcBef>
              <a:spcAft>
                <a:spcPts val="0"/>
              </a:spcAft>
              <a:buSzPts val="3000"/>
              <a:buNone/>
            </a:pPr>
            <a:r>
              <a:t/>
            </a:r>
            <a:endParaRPr/>
          </a:p>
        </p:txBody>
      </p:sp>
      <p:sp>
        <p:nvSpPr>
          <p:cNvPr id="342" name="Google Shape;342;g2f6f7ca9c9f_0_185"/>
          <p:cNvSpPr/>
          <p:nvPr/>
        </p:nvSpPr>
        <p:spPr>
          <a:xfrm>
            <a:off x="-3450" y="12436000"/>
            <a:ext cx="24384000" cy="365700"/>
          </a:xfrm>
          <a:prstGeom prst="rect">
            <a:avLst/>
          </a:prstGeom>
          <a:solidFill>
            <a:srgbClr val="B49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Studio individuale</a:t>
            </a:r>
            <a:endParaRPr b="1" i="0" sz="2000" u="none" cap="none" strike="noStrike">
              <a:solidFill>
                <a:srgbClr val="FFFFFF"/>
              </a:solidFill>
              <a:latin typeface="Arial"/>
              <a:ea typeface="Arial"/>
              <a:cs typeface="Arial"/>
              <a:sym typeface="Arial"/>
            </a:endParaRPr>
          </a:p>
        </p:txBody>
      </p:sp>
      <p:sp>
        <p:nvSpPr>
          <p:cNvPr id="343" name="Google Shape;343;g2f6f7ca9c9f_0_185"/>
          <p:cNvSpPr txBox="1"/>
          <p:nvPr/>
        </p:nvSpPr>
        <p:spPr>
          <a:xfrm>
            <a:off x="1106925" y="914400"/>
            <a:ext cx="21771900" cy="1718700"/>
          </a:xfrm>
          <a:prstGeom prst="rect">
            <a:avLst/>
          </a:prstGeom>
          <a:noFill/>
          <a:ln>
            <a:noFill/>
          </a:ln>
        </p:spPr>
        <p:txBody>
          <a:bodyPr anchorCtr="0" anchor="ctr" bIns="91425" lIns="91425" spcFirstLastPara="1" rIns="91425" wrap="square" tIns="91425">
            <a:noAutofit/>
          </a:bodyPr>
          <a:lstStyle/>
          <a:p>
            <a:pPr indent="0" lvl="0" marL="0" marR="0" rtl="0" algn="just">
              <a:lnSpc>
                <a:spcPct val="90000"/>
              </a:lnSpc>
              <a:spcBef>
                <a:spcPts val="2000"/>
              </a:spcBef>
              <a:spcAft>
                <a:spcPts val="0"/>
              </a:spcAft>
              <a:buClr>
                <a:srgbClr val="000000"/>
              </a:buClr>
              <a:buSzPts val="6000"/>
              <a:buFont typeface="Arial"/>
              <a:buNone/>
            </a:pPr>
            <a:r>
              <a:rPr b="1" i="0" lang="it" sz="6000" u="none" cap="none" strike="noStrike">
                <a:solidFill>
                  <a:schemeClr val="accent2"/>
                </a:solidFill>
                <a:latin typeface="Work Sans"/>
                <a:ea typeface="Work Sans"/>
                <a:cs typeface="Work Sans"/>
                <a:sym typeface="Work Sans"/>
              </a:rPr>
              <a:t>Le riduzioni del contributo soggettivo e integrativo</a:t>
            </a:r>
            <a:endParaRPr b="0" i="0" sz="6000" u="none" cap="none" strike="noStrike">
              <a:solidFill>
                <a:srgbClr val="000000"/>
              </a:solidFill>
              <a:latin typeface="Work Sans"/>
              <a:ea typeface="Work Sans"/>
              <a:cs typeface="Work Sans"/>
              <a:sym typeface="Work Sans"/>
            </a:endParaRPr>
          </a:p>
        </p:txBody>
      </p:sp>
      <p:pic>
        <p:nvPicPr>
          <p:cNvPr id="344" name="Google Shape;344;g2f6f7ca9c9f_0_185"/>
          <p:cNvPicPr preferRelativeResize="0"/>
          <p:nvPr/>
        </p:nvPicPr>
        <p:blipFill rotWithShape="1">
          <a:blip r:embed="rId3">
            <a:alphaModFix/>
          </a:blip>
          <a:srcRect b="0" l="0" r="0" t="0"/>
          <a:stretch/>
        </p:blipFill>
        <p:spPr>
          <a:xfrm>
            <a:off x="1613125" y="2681600"/>
            <a:ext cx="13679099" cy="5120525"/>
          </a:xfrm>
          <a:prstGeom prst="rect">
            <a:avLst/>
          </a:prstGeom>
          <a:noFill/>
          <a:ln>
            <a:noFill/>
          </a:ln>
        </p:spPr>
      </p:pic>
      <p:pic>
        <p:nvPicPr>
          <p:cNvPr id="345" name="Google Shape;345;g2f6f7ca9c9f_0_185"/>
          <p:cNvPicPr preferRelativeResize="0"/>
          <p:nvPr/>
        </p:nvPicPr>
        <p:blipFill rotWithShape="1">
          <a:blip r:embed="rId4">
            <a:alphaModFix/>
          </a:blip>
          <a:srcRect b="0" l="0" r="0" t="0"/>
          <a:stretch/>
        </p:blipFill>
        <p:spPr>
          <a:xfrm>
            <a:off x="1989225" y="8891381"/>
            <a:ext cx="12725256" cy="24643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2f6f7ca9c9f_0_192"/>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351" name="Google Shape;351;g2f6f7ca9c9f_0_192"/>
          <p:cNvSpPr txBox="1"/>
          <p:nvPr>
            <p:ph idx="1" type="body"/>
          </p:nvPr>
        </p:nvSpPr>
        <p:spPr>
          <a:xfrm>
            <a:off x="1002575" y="2776100"/>
            <a:ext cx="21980700" cy="9516900"/>
          </a:xfrm>
          <a:prstGeom prst="rect">
            <a:avLst/>
          </a:prstGeom>
          <a:noFill/>
          <a:ln>
            <a:noFill/>
          </a:ln>
        </p:spPr>
        <p:txBody>
          <a:bodyPr anchorCtr="0" anchor="t" bIns="91425" lIns="91425" spcFirstLastPara="1" rIns="91425" wrap="square" tIns="91425">
            <a:noAutofit/>
          </a:bodyPr>
          <a:lstStyle/>
          <a:p>
            <a:pPr indent="0" lvl="0" marL="0" rtl="0" algn="just">
              <a:lnSpc>
                <a:spcPct val="90000"/>
              </a:lnSpc>
              <a:spcBef>
                <a:spcPts val="2000"/>
              </a:spcBef>
              <a:spcAft>
                <a:spcPts val="0"/>
              </a:spcAft>
              <a:buSzPts val="3000"/>
              <a:buNone/>
            </a:pPr>
            <a:r>
              <a:rPr lang="it">
                <a:solidFill>
                  <a:schemeClr val="dk1"/>
                </a:solidFill>
              </a:rPr>
              <a:t>I</a:t>
            </a:r>
            <a:endParaRPr/>
          </a:p>
        </p:txBody>
      </p:sp>
      <p:sp>
        <p:nvSpPr>
          <p:cNvPr id="352" name="Google Shape;352;g2f6f7ca9c9f_0_192"/>
          <p:cNvSpPr/>
          <p:nvPr/>
        </p:nvSpPr>
        <p:spPr>
          <a:xfrm>
            <a:off x="-3450" y="12436000"/>
            <a:ext cx="24384000" cy="365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
        <p:nvSpPr>
          <p:cNvPr id="353" name="Google Shape;353;g2f6f7ca9c9f_0_192"/>
          <p:cNvSpPr txBox="1"/>
          <p:nvPr/>
        </p:nvSpPr>
        <p:spPr>
          <a:xfrm>
            <a:off x="1106975" y="914400"/>
            <a:ext cx="21771900" cy="1718700"/>
          </a:xfrm>
          <a:prstGeom prst="rect">
            <a:avLst/>
          </a:prstGeom>
          <a:noFill/>
          <a:ln>
            <a:noFill/>
          </a:ln>
        </p:spPr>
        <p:txBody>
          <a:bodyPr anchorCtr="0" anchor="ctr" bIns="91425" lIns="91425" spcFirstLastPara="1" rIns="91425" wrap="square" tIns="91425">
            <a:noAutofit/>
          </a:bodyPr>
          <a:lstStyle/>
          <a:p>
            <a:pPr indent="0" lvl="0" marL="0" marR="0" rtl="0" algn="just">
              <a:lnSpc>
                <a:spcPct val="90000"/>
              </a:lnSpc>
              <a:spcBef>
                <a:spcPts val="2000"/>
              </a:spcBef>
              <a:spcAft>
                <a:spcPts val="0"/>
              </a:spcAft>
              <a:buClr>
                <a:srgbClr val="000000"/>
              </a:buClr>
              <a:buSzPts val="6000"/>
              <a:buFont typeface="Arial"/>
              <a:buNone/>
            </a:pPr>
            <a:r>
              <a:rPr b="1" i="0" lang="it" sz="6000" u="none" cap="none" strike="noStrike">
                <a:solidFill>
                  <a:schemeClr val="accent2"/>
                </a:solidFill>
                <a:latin typeface="Work Sans"/>
                <a:ea typeface="Work Sans"/>
                <a:cs typeface="Work Sans"/>
                <a:sym typeface="Work Sans"/>
              </a:rPr>
              <a:t>La fattura emessa da uno psicologo: il contributo integrativo del 2%</a:t>
            </a:r>
            <a:endParaRPr b="0" i="0" sz="6000" u="none" cap="none" strike="noStrike">
              <a:solidFill>
                <a:srgbClr val="000000"/>
              </a:solidFill>
              <a:latin typeface="Work Sans"/>
              <a:ea typeface="Work Sans"/>
              <a:cs typeface="Work Sans"/>
              <a:sym typeface="Work Sans"/>
            </a:endParaRPr>
          </a:p>
        </p:txBody>
      </p:sp>
      <p:pic>
        <p:nvPicPr>
          <p:cNvPr id="354" name="Google Shape;354;g2f6f7ca9c9f_0_192"/>
          <p:cNvPicPr preferRelativeResize="0"/>
          <p:nvPr/>
        </p:nvPicPr>
        <p:blipFill rotWithShape="1">
          <a:blip r:embed="rId3">
            <a:alphaModFix/>
          </a:blip>
          <a:srcRect b="0" l="0" r="0" t="0"/>
          <a:stretch/>
        </p:blipFill>
        <p:spPr>
          <a:xfrm>
            <a:off x="1143475" y="2743200"/>
            <a:ext cx="11370599" cy="9408501"/>
          </a:xfrm>
          <a:prstGeom prst="rect">
            <a:avLst/>
          </a:prstGeom>
          <a:noFill/>
          <a:ln>
            <a:noFill/>
          </a:ln>
        </p:spPr>
      </p:pic>
      <p:sp>
        <p:nvSpPr>
          <p:cNvPr id="355" name="Google Shape;355;g2f6f7ca9c9f_0_192"/>
          <p:cNvSpPr txBox="1"/>
          <p:nvPr/>
        </p:nvSpPr>
        <p:spPr>
          <a:xfrm>
            <a:off x="13257275" y="2776100"/>
            <a:ext cx="8726100" cy="8157900"/>
          </a:xfrm>
          <a:prstGeom prst="rect">
            <a:avLst/>
          </a:prstGeom>
          <a:noFill/>
          <a:ln>
            <a:noFill/>
          </a:ln>
        </p:spPr>
        <p:txBody>
          <a:bodyPr anchorCtr="0" anchor="t" bIns="91425" lIns="91425" spcFirstLastPara="1" rIns="91425" wrap="square" tIns="91425">
            <a:spAutoFit/>
          </a:bodyPr>
          <a:lstStyle/>
          <a:p>
            <a:pPr indent="-457200" lvl="0" marL="457200" marR="0" rtl="0" algn="l">
              <a:lnSpc>
                <a:spcPct val="100000"/>
              </a:lnSpc>
              <a:spcBef>
                <a:spcPts val="0"/>
              </a:spcBef>
              <a:spcAft>
                <a:spcPts val="0"/>
              </a:spcAft>
              <a:buClr>
                <a:schemeClr val="dk1"/>
              </a:buClr>
              <a:buSzPts val="3600"/>
              <a:buFont typeface="Work Sans"/>
              <a:buChar char="●"/>
            </a:pPr>
            <a:r>
              <a:rPr b="0" i="0" lang="it" sz="3600" u="none" cap="none" strike="noStrike">
                <a:solidFill>
                  <a:schemeClr val="dk1"/>
                </a:solidFill>
                <a:latin typeface="Work Sans"/>
                <a:ea typeface="Work Sans"/>
                <a:cs typeface="Work Sans"/>
                <a:sym typeface="Work Sans"/>
              </a:rPr>
              <a:t>E’ obbligatorio l’inserimento </a:t>
            </a:r>
            <a:r>
              <a:rPr b="1" i="0" lang="it" sz="3600" u="none" cap="none" strike="noStrike">
                <a:solidFill>
                  <a:schemeClr val="dk1"/>
                </a:solidFill>
                <a:latin typeface="Work Sans"/>
                <a:ea typeface="Work Sans"/>
                <a:cs typeface="Work Sans"/>
                <a:sym typeface="Work Sans"/>
              </a:rPr>
              <a:t>del contributo integrativo del 2%: </a:t>
            </a:r>
            <a:r>
              <a:rPr b="0" i="0" lang="it" sz="3600" u="none" cap="none" strike="noStrike">
                <a:solidFill>
                  <a:schemeClr val="dk1"/>
                </a:solidFill>
                <a:latin typeface="Work Sans"/>
                <a:ea typeface="Work Sans"/>
                <a:cs typeface="Work Sans"/>
                <a:sym typeface="Work Sans"/>
              </a:rPr>
              <a:t>in ogni fattura sia di prestazione sanitaria (emessa verso i privati) sia per le prestazioni NON sanitarie del contributo integrativo.</a:t>
            </a:r>
            <a:endParaRPr b="0" i="0" sz="3600" u="none" cap="none" strike="noStrike">
              <a:solidFill>
                <a:schemeClr val="dk1"/>
              </a:solidFill>
              <a:latin typeface="Work Sans"/>
              <a:ea typeface="Work Sans"/>
              <a:cs typeface="Work Sans"/>
              <a:sym typeface="Work Sans"/>
            </a:endParaRPr>
          </a:p>
          <a:p>
            <a:pPr indent="0" lvl="0" marL="45720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Work Sans"/>
              <a:ea typeface="Work Sans"/>
              <a:cs typeface="Work Sans"/>
              <a:sym typeface="Work Sans"/>
            </a:endParaRPr>
          </a:p>
          <a:p>
            <a:pPr indent="-457200" lvl="0" marL="914400" marR="0" rtl="0" algn="l">
              <a:lnSpc>
                <a:spcPct val="100000"/>
              </a:lnSpc>
              <a:spcBef>
                <a:spcPts val="0"/>
              </a:spcBef>
              <a:spcAft>
                <a:spcPts val="0"/>
              </a:spcAft>
              <a:buClr>
                <a:schemeClr val="dk1"/>
              </a:buClr>
              <a:buSzPts val="3600"/>
              <a:buFont typeface="Work Sans"/>
              <a:buChar char="●"/>
            </a:pPr>
            <a:r>
              <a:rPr b="1" i="0" lang="it" sz="3600" u="none" cap="none" strike="noStrike">
                <a:solidFill>
                  <a:schemeClr val="dk1"/>
                </a:solidFill>
                <a:latin typeface="Work Sans"/>
                <a:ea typeface="Work Sans"/>
                <a:cs typeface="Work Sans"/>
                <a:sym typeface="Work Sans"/>
              </a:rPr>
              <a:t>il 2% non fa reddito! </a:t>
            </a:r>
            <a:r>
              <a:rPr b="0" i="0" lang="it" sz="3600" u="none" cap="none" strike="noStrike">
                <a:solidFill>
                  <a:schemeClr val="dk1"/>
                </a:solidFill>
                <a:latin typeface="Work Sans"/>
                <a:ea typeface="Work Sans"/>
                <a:cs typeface="Work Sans"/>
                <a:sym typeface="Work Sans"/>
              </a:rPr>
              <a:t>Pertanto non vengono calcolate le imposte su € 2,94 e concorre al limite de € 65K solo € 147,06 </a:t>
            </a:r>
            <a:endParaRPr b="0" i="0" sz="3600" u="none" cap="none" strike="noStrike">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1400"/>
              <a:buFont typeface="Arial"/>
              <a:buNone/>
            </a:pPr>
            <a:r>
              <a:t/>
            </a:r>
            <a:endParaRPr b="0" i="0" sz="3600" u="none" cap="none" strike="noStrike">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1400"/>
              <a:buFont typeface="Arial"/>
              <a:buNone/>
            </a:pPr>
            <a:r>
              <a:t/>
            </a:r>
            <a:endParaRPr b="0" i="0" sz="3600" u="none" cap="none" strike="noStrike">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1400"/>
              <a:buFont typeface="Arial"/>
              <a:buNone/>
            </a:pPr>
            <a:r>
              <a:t/>
            </a:r>
            <a:endParaRPr b="0" i="0" sz="3600" u="none" cap="none" strike="noStrike">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Work Sans"/>
              <a:ea typeface="Work Sans"/>
              <a:cs typeface="Work Sans"/>
              <a:sym typeface="Work Sans"/>
            </a:endParaRPr>
          </a:p>
        </p:txBody>
      </p:sp>
      <p:cxnSp>
        <p:nvCxnSpPr>
          <p:cNvPr id="356" name="Google Shape;356;g2f6f7ca9c9f_0_192"/>
          <p:cNvCxnSpPr/>
          <p:nvPr/>
        </p:nvCxnSpPr>
        <p:spPr>
          <a:xfrm flipH="1" rot="10800000">
            <a:off x="4760375" y="5784100"/>
            <a:ext cx="8496900" cy="3591000"/>
          </a:xfrm>
          <a:prstGeom prst="straightConnector1">
            <a:avLst/>
          </a:prstGeom>
          <a:noFill/>
          <a:ln cap="flat" cmpd="sng" w="38100">
            <a:solidFill>
              <a:srgbClr val="FF0000"/>
            </a:solidFill>
            <a:prstDash val="solid"/>
            <a:round/>
            <a:headEnd len="sm" w="sm" type="none"/>
            <a:tailEnd len="med" w="med" type="triangl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2f7b64f5150_1_134"/>
          <p:cNvSpPr txBox="1"/>
          <p:nvPr>
            <p:ph type="title"/>
          </p:nvPr>
        </p:nvSpPr>
        <p:spPr>
          <a:xfrm>
            <a:off x="567613" y="914400"/>
            <a:ext cx="23248800" cy="1083000"/>
          </a:xfrm>
          <a:prstGeom prst="rect">
            <a:avLst/>
          </a:prstGeom>
          <a:noFill/>
          <a:ln>
            <a:noFill/>
          </a:ln>
        </p:spPr>
        <p:txBody>
          <a:bodyPr anchorCtr="0" anchor="t" bIns="91400" lIns="182875" spcFirstLastPara="1" rIns="182875" wrap="square" tIns="91400">
            <a:noAutofit/>
          </a:bodyPr>
          <a:lstStyle/>
          <a:p>
            <a:pPr indent="0" lvl="0" marL="0" rtl="0" algn="just">
              <a:lnSpc>
                <a:spcPct val="90000"/>
              </a:lnSpc>
              <a:spcBef>
                <a:spcPts val="2000"/>
              </a:spcBef>
              <a:spcAft>
                <a:spcPts val="0"/>
              </a:spcAft>
              <a:buClr>
                <a:srgbClr val="000000"/>
              </a:buClr>
              <a:buSzPts val="6000"/>
              <a:buFont typeface="Arial"/>
              <a:buNone/>
            </a:pPr>
            <a:r>
              <a:rPr lang="it" sz="6000">
                <a:solidFill>
                  <a:schemeClr val="accent2"/>
                </a:solidFill>
                <a:latin typeface="Work Sans"/>
                <a:ea typeface="Work Sans"/>
                <a:cs typeface="Work Sans"/>
                <a:sym typeface="Work Sans"/>
              </a:rPr>
              <a:t>La fattura sanitaria di un semplificato, minimo e forfetario</a:t>
            </a:r>
            <a:endParaRPr>
              <a:latin typeface="Work Sans"/>
              <a:ea typeface="Work Sans"/>
              <a:cs typeface="Work Sans"/>
              <a:sym typeface="Work Sans"/>
            </a:endParaRPr>
          </a:p>
        </p:txBody>
      </p:sp>
      <p:sp>
        <p:nvSpPr>
          <p:cNvPr id="363" name="Google Shape;363;g2f7b64f5150_1_134"/>
          <p:cNvSpPr txBox="1"/>
          <p:nvPr>
            <p:ph idx="12" type="sldNum"/>
          </p:nvPr>
        </p:nvSpPr>
        <p:spPr>
          <a:xfrm>
            <a:off x="46081442" y="25000454"/>
            <a:ext cx="1715400" cy="1461000"/>
          </a:xfrm>
          <a:prstGeom prst="rect">
            <a:avLst/>
          </a:prstGeom>
          <a:noFill/>
          <a:ln>
            <a:noFill/>
          </a:ln>
        </p:spPr>
        <p:txBody>
          <a:bodyPr anchorCtr="0" anchor="ctr" bIns="91400" lIns="182875" spcFirstLastPara="1" rIns="182875" wrap="square" tIns="914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it"/>
              <a:t>‹#›</a:t>
            </a:fld>
            <a:endParaRPr/>
          </a:p>
        </p:txBody>
      </p:sp>
      <p:pic>
        <p:nvPicPr>
          <p:cNvPr id="364" name="Google Shape;364;g2f7b64f5150_1_134"/>
          <p:cNvPicPr preferRelativeResize="0"/>
          <p:nvPr/>
        </p:nvPicPr>
        <p:blipFill rotWithShape="1">
          <a:blip r:embed="rId3">
            <a:alphaModFix/>
          </a:blip>
          <a:srcRect b="0" l="0" r="0" t="0"/>
          <a:stretch/>
        </p:blipFill>
        <p:spPr>
          <a:xfrm>
            <a:off x="4466340" y="2743200"/>
            <a:ext cx="15451370" cy="9618624"/>
          </a:xfrm>
          <a:prstGeom prst="rect">
            <a:avLst/>
          </a:prstGeom>
          <a:noFill/>
          <a:ln>
            <a:noFill/>
          </a:ln>
        </p:spPr>
      </p:pic>
      <p:sp>
        <p:nvSpPr>
          <p:cNvPr id="365" name="Google Shape;365;g2f7b64f5150_1_134"/>
          <p:cNvSpPr/>
          <p:nvPr/>
        </p:nvSpPr>
        <p:spPr>
          <a:xfrm>
            <a:off x="-3450" y="12436000"/>
            <a:ext cx="24384000" cy="365700"/>
          </a:xfrm>
          <a:prstGeom prst="rect">
            <a:avLst/>
          </a:prstGeom>
          <a:solidFill>
            <a:srgbClr val="B49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Studio individuale</a:t>
            </a:r>
            <a:endParaRPr b="1" i="0" sz="2000" u="none" cap="none" strike="noStrike">
              <a:solidFill>
                <a:srgbClr val="FFFFFF"/>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2f7b64f5150_1_142"/>
          <p:cNvSpPr txBox="1"/>
          <p:nvPr>
            <p:ph type="title"/>
          </p:nvPr>
        </p:nvSpPr>
        <p:spPr>
          <a:xfrm>
            <a:off x="1502750" y="809600"/>
            <a:ext cx="22072200" cy="1237200"/>
          </a:xfrm>
          <a:prstGeom prst="rect">
            <a:avLst/>
          </a:prstGeom>
          <a:noFill/>
          <a:ln>
            <a:noFill/>
          </a:ln>
        </p:spPr>
        <p:txBody>
          <a:bodyPr anchorCtr="0" anchor="t" bIns="91400" lIns="182875" spcFirstLastPara="1" rIns="182875" wrap="square" tIns="91400">
            <a:noAutofit/>
          </a:bodyPr>
          <a:lstStyle/>
          <a:p>
            <a:pPr indent="0" lvl="0" marL="0" rtl="0" algn="just">
              <a:lnSpc>
                <a:spcPct val="90000"/>
              </a:lnSpc>
              <a:spcBef>
                <a:spcPts val="2000"/>
              </a:spcBef>
              <a:spcAft>
                <a:spcPts val="0"/>
              </a:spcAft>
              <a:buSzPts val="6400"/>
              <a:buNone/>
            </a:pPr>
            <a:r>
              <a:rPr lang="it" sz="6000">
                <a:solidFill>
                  <a:schemeClr val="accent2"/>
                </a:solidFill>
                <a:latin typeface="Work Sans"/>
                <a:ea typeface="Work Sans"/>
                <a:cs typeface="Work Sans"/>
                <a:sym typeface="Work Sans"/>
              </a:rPr>
              <a:t>La fattura </a:t>
            </a:r>
            <a:r>
              <a:rPr lang="it" sz="6000" u="sng">
                <a:solidFill>
                  <a:schemeClr val="accent2"/>
                </a:solidFill>
                <a:latin typeface="Work Sans"/>
                <a:ea typeface="Work Sans"/>
                <a:cs typeface="Work Sans"/>
                <a:sym typeface="Work Sans"/>
              </a:rPr>
              <a:t>non </a:t>
            </a:r>
            <a:r>
              <a:rPr lang="it" sz="6000">
                <a:solidFill>
                  <a:schemeClr val="accent2"/>
                </a:solidFill>
                <a:latin typeface="Work Sans"/>
                <a:ea typeface="Work Sans"/>
                <a:cs typeface="Work Sans"/>
                <a:sym typeface="Work Sans"/>
              </a:rPr>
              <a:t>sanitaria di un semplificato, minimo e forfetario</a:t>
            </a:r>
            <a:endParaRPr>
              <a:latin typeface="Work Sans"/>
              <a:ea typeface="Work Sans"/>
              <a:cs typeface="Work Sans"/>
              <a:sym typeface="Work Sans"/>
            </a:endParaRPr>
          </a:p>
        </p:txBody>
      </p:sp>
      <p:sp>
        <p:nvSpPr>
          <p:cNvPr id="372" name="Google Shape;372;g2f7b64f5150_1_142"/>
          <p:cNvSpPr txBox="1"/>
          <p:nvPr>
            <p:ph idx="12" type="sldNum"/>
          </p:nvPr>
        </p:nvSpPr>
        <p:spPr>
          <a:xfrm>
            <a:off x="46081442" y="25000454"/>
            <a:ext cx="1715400" cy="1461000"/>
          </a:xfrm>
          <a:prstGeom prst="rect">
            <a:avLst/>
          </a:prstGeom>
          <a:noFill/>
          <a:ln>
            <a:noFill/>
          </a:ln>
        </p:spPr>
        <p:txBody>
          <a:bodyPr anchorCtr="0" anchor="ctr" bIns="91400" lIns="182875" spcFirstLastPara="1" rIns="182875" wrap="square" tIns="914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it"/>
              <a:t>‹#›</a:t>
            </a:fld>
            <a:endParaRPr/>
          </a:p>
        </p:txBody>
      </p:sp>
      <p:pic>
        <p:nvPicPr>
          <p:cNvPr id="373" name="Google Shape;373;g2f7b64f5150_1_142"/>
          <p:cNvPicPr preferRelativeResize="0"/>
          <p:nvPr/>
        </p:nvPicPr>
        <p:blipFill rotWithShape="1">
          <a:blip r:embed="rId3">
            <a:alphaModFix/>
          </a:blip>
          <a:srcRect b="0" l="0" r="0" t="0"/>
          <a:stretch/>
        </p:blipFill>
        <p:spPr>
          <a:xfrm>
            <a:off x="14208800" y="4399250"/>
            <a:ext cx="8826099" cy="6026900"/>
          </a:xfrm>
          <a:prstGeom prst="rect">
            <a:avLst/>
          </a:prstGeom>
          <a:noFill/>
          <a:ln>
            <a:noFill/>
          </a:ln>
        </p:spPr>
      </p:pic>
      <p:pic>
        <p:nvPicPr>
          <p:cNvPr id="374" name="Google Shape;374;g2f7b64f5150_1_142"/>
          <p:cNvPicPr preferRelativeResize="0"/>
          <p:nvPr/>
        </p:nvPicPr>
        <p:blipFill rotWithShape="1">
          <a:blip r:embed="rId4">
            <a:alphaModFix/>
          </a:blip>
          <a:srcRect b="0" l="0" r="0" t="0"/>
          <a:stretch/>
        </p:blipFill>
        <p:spPr>
          <a:xfrm>
            <a:off x="1864325" y="5152650"/>
            <a:ext cx="11379052" cy="5273499"/>
          </a:xfrm>
          <a:prstGeom prst="rect">
            <a:avLst/>
          </a:prstGeom>
          <a:noFill/>
          <a:ln>
            <a:noFill/>
          </a:ln>
        </p:spPr>
      </p:pic>
      <p:sp>
        <p:nvSpPr>
          <p:cNvPr id="375" name="Google Shape;375;g2f7b64f5150_1_142"/>
          <p:cNvSpPr/>
          <p:nvPr/>
        </p:nvSpPr>
        <p:spPr>
          <a:xfrm>
            <a:off x="-3450" y="12436000"/>
            <a:ext cx="24384000" cy="365700"/>
          </a:xfrm>
          <a:prstGeom prst="rect">
            <a:avLst/>
          </a:prstGeom>
          <a:solidFill>
            <a:srgbClr val="B49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Studio individuale</a:t>
            </a:r>
            <a:endParaRPr b="1" i="0" sz="2000" u="none" cap="none" strike="noStrike">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g2f7b64f5150_1_594"/>
          <p:cNvSpPr txBox="1"/>
          <p:nvPr>
            <p:ph idx="4294967295" type="sldNum"/>
          </p:nvPr>
        </p:nvSpPr>
        <p:spPr>
          <a:xfrm>
            <a:off x="23040721" y="12424027"/>
            <a:ext cx="857700" cy="730500"/>
          </a:xfrm>
          <a:prstGeom prst="rect">
            <a:avLst/>
          </a:prstGeom>
          <a:noFill/>
          <a:ln>
            <a:noFill/>
          </a:ln>
        </p:spPr>
        <p:txBody>
          <a:bodyPr anchorCtr="0" anchor="ctr" bIns="91400" lIns="182875" spcFirstLastPara="1" rIns="182875" wrap="square" tIns="914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it"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68" name="Google Shape;68;g2f7b64f5150_1_594"/>
          <p:cNvSpPr/>
          <p:nvPr/>
        </p:nvSpPr>
        <p:spPr>
          <a:xfrm>
            <a:off x="-3450" y="12436000"/>
            <a:ext cx="24384000" cy="365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
        <p:nvSpPr>
          <p:cNvPr id="69" name="Google Shape;69;g2f7b64f5150_1_594"/>
          <p:cNvSpPr txBox="1"/>
          <p:nvPr/>
        </p:nvSpPr>
        <p:spPr>
          <a:xfrm>
            <a:off x="1143000" y="750475"/>
            <a:ext cx="21612600" cy="1206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400"/>
              <a:buFont typeface="Arial"/>
              <a:buNone/>
            </a:pPr>
            <a:r>
              <a:rPr b="1" i="0" lang="it" sz="3000" u="none" cap="none" strike="noStrike">
                <a:solidFill>
                  <a:schemeClr val="dk1"/>
                </a:solidFill>
                <a:latin typeface="Work Sans"/>
                <a:ea typeface="Work Sans"/>
                <a:cs typeface="Work Sans"/>
                <a:sym typeface="Work Sans"/>
              </a:rPr>
              <a:t>INARCASSA</a:t>
            </a:r>
            <a:endParaRPr b="1" i="0" sz="3000" u="none" cap="none" strike="noStrike">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6000"/>
              <a:buFont typeface="Arial"/>
              <a:buNone/>
            </a:pPr>
            <a:r>
              <a:rPr b="0" i="0" lang="it" sz="3000" u="sng" cap="none" strike="noStrike">
                <a:solidFill>
                  <a:schemeClr val="hlink"/>
                </a:solidFill>
                <a:latin typeface="Work Sans"/>
                <a:ea typeface="Work Sans"/>
                <a:cs typeface="Work Sans"/>
                <a:sym typeface="Work Sans"/>
                <a:hlinkClick action="ppaction://hlinksldjump" r:id="rId3"/>
              </a:rPr>
              <a:t>I requisiti e le tempistiche per iscriversi ad INARCASSA</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6000"/>
              <a:buFont typeface="Arial"/>
              <a:buNone/>
            </a:pPr>
            <a:r>
              <a:rPr b="0" i="0" lang="it" sz="3000" u="sng" cap="none" strike="noStrike">
                <a:solidFill>
                  <a:schemeClr val="hlink"/>
                </a:solidFill>
                <a:latin typeface="Work Sans"/>
                <a:ea typeface="Work Sans"/>
                <a:cs typeface="Work Sans"/>
                <a:sym typeface="Work Sans"/>
                <a:hlinkClick action="ppaction://hlinksldjump" r:id="rId4"/>
              </a:rPr>
              <a:t>I Contributi da pagare</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6000"/>
              <a:buFont typeface="Arial"/>
              <a:buNone/>
            </a:pPr>
            <a:r>
              <a:rPr b="0" i="0" lang="it" sz="3000" u="sng" cap="none" strike="noStrike">
                <a:solidFill>
                  <a:schemeClr val="hlink"/>
                </a:solidFill>
                <a:latin typeface="Work Sans"/>
                <a:ea typeface="Work Sans"/>
                <a:cs typeface="Work Sans"/>
                <a:sym typeface="Work Sans"/>
                <a:hlinkClick action="ppaction://hlinksldjump" r:id="rId5"/>
              </a:rPr>
              <a:t>Perchè Inarcassa è una cassa esclusiva</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6000"/>
              <a:buFont typeface="Arial"/>
              <a:buNone/>
            </a:pPr>
            <a:r>
              <a:rPr b="0" i="0" lang="it" sz="3000" u="sng" cap="none" strike="noStrike">
                <a:solidFill>
                  <a:schemeClr val="hlink"/>
                </a:solidFill>
                <a:latin typeface="Work Sans"/>
                <a:ea typeface="Work Sans"/>
                <a:cs typeface="Work Sans"/>
                <a:sym typeface="Work Sans"/>
                <a:hlinkClick action="ppaction://hlinksldjump" r:id="rId6"/>
              </a:rPr>
              <a:t>Benefici per i giovani iscritti </a:t>
            </a:r>
            <a:endParaRPr b="0" i="0" sz="3000" u="none" cap="none" strike="noStrike">
              <a:solidFill>
                <a:schemeClr val="dk1"/>
              </a:solidFill>
              <a:latin typeface="Work Sans"/>
              <a:ea typeface="Work Sans"/>
              <a:cs typeface="Work Sans"/>
              <a:sym typeface="Work Sans"/>
            </a:endParaRPr>
          </a:p>
          <a:p>
            <a:pPr indent="0" lvl="0" marL="0" marR="0" rtl="0" algn="l">
              <a:lnSpc>
                <a:spcPct val="90000"/>
              </a:lnSpc>
              <a:spcBef>
                <a:spcPts val="0"/>
              </a:spcBef>
              <a:spcAft>
                <a:spcPts val="0"/>
              </a:spcAft>
              <a:buClr>
                <a:srgbClr val="000000"/>
              </a:buClr>
              <a:buSzPts val="6000"/>
              <a:buFont typeface="Arial"/>
              <a:buNone/>
            </a:pPr>
            <a:r>
              <a:rPr b="0" i="0" lang="it" sz="3000" u="sng" cap="none" strike="noStrike">
                <a:solidFill>
                  <a:schemeClr val="hlink"/>
                </a:solidFill>
                <a:latin typeface="Work Sans"/>
                <a:ea typeface="Work Sans"/>
                <a:cs typeface="Work Sans"/>
                <a:sym typeface="Work Sans"/>
                <a:hlinkClick action="ppaction://hlinksldjump" r:id="rId7"/>
              </a:rPr>
              <a:t>La possibile deroga al contributo soggettivo minimo</a:t>
            </a:r>
            <a:endParaRPr b="0" i="0" sz="3000" u="none" cap="none" strike="noStrike">
              <a:solidFill>
                <a:srgbClr val="000000"/>
              </a:solidFill>
              <a:latin typeface="Work Sans"/>
              <a:ea typeface="Work Sans"/>
              <a:cs typeface="Work Sans"/>
              <a:sym typeface="Work Sans"/>
            </a:endParaRPr>
          </a:p>
          <a:p>
            <a:pPr indent="0" lvl="0" marL="0" marR="0" rtl="0" algn="l">
              <a:lnSpc>
                <a:spcPct val="90000"/>
              </a:lnSpc>
              <a:spcBef>
                <a:spcPts val="0"/>
              </a:spcBef>
              <a:spcAft>
                <a:spcPts val="0"/>
              </a:spcAft>
              <a:buClr>
                <a:srgbClr val="000000"/>
              </a:buClr>
              <a:buSzPts val="6000"/>
              <a:buFont typeface="Arial"/>
              <a:buNone/>
            </a:pPr>
            <a:r>
              <a:rPr b="0" i="0" lang="it" sz="3000" u="sng" cap="none" strike="noStrike">
                <a:solidFill>
                  <a:schemeClr val="hlink"/>
                </a:solidFill>
                <a:latin typeface="Work Sans"/>
                <a:ea typeface="Work Sans"/>
                <a:cs typeface="Work Sans"/>
                <a:sym typeface="Work Sans"/>
                <a:hlinkClick action="ppaction://hlinksldjump" r:id="rId8"/>
              </a:rPr>
              <a:t>In quali date si versano i contributi a INARCASSA</a:t>
            </a:r>
            <a:endParaRPr b="0" i="0" sz="3000" u="none" cap="none" strike="noStrike">
              <a:solidFill>
                <a:srgbClr val="000000"/>
              </a:solidFill>
              <a:latin typeface="Work Sans"/>
              <a:ea typeface="Work Sans"/>
              <a:cs typeface="Work Sans"/>
              <a:sym typeface="Work Sans"/>
            </a:endParaRPr>
          </a:p>
          <a:p>
            <a:pPr indent="0" lvl="0" marL="0" marR="0" rtl="0" algn="l">
              <a:lnSpc>
                <a:spcPct val="90000"/>
              </a:lnSpc>
              <a:spcBef>
                <a:spcPts val="0"/>
              </a:spcBef>
              <a:spcAft>
                <a:spcPts val="0"/>
              </a:spcAft>
              <a:buClr>
                <a:srgbClr val="000000"/>
              </a:buClr>
              <a:buSzPts val="6000"/>
              <a:buFont typeface="Arial"/>
              <a:buNone/>
            </a:pPr>
            <a:r>
              <a:rPr b="0" i="0" lang="it" sz="3000" u="sng" cap="none" strike="noStrike">
                <a:solidFill>
                  <a:schemeClr val="hlink"/>
                </a:solidFill>
                <a:latin typeface="Work Sans"/>
                <a:ea typeface="Work Sans"/>
                <a:cs typeface="Work Sans"/>
                <a:sym typeface="Work Sans"/>
                <a:hlinkClick action="ppaction://hlinksldjump" r:id="rId9"/>
              </a:rPr>
              <a:t>Quali redditi inserire nella comunicazione reddituale </a:t>
            </a:r>
            <a:endParaRPr b="0" i="0" sz="3000" u="none" cap="none" strike="noStrike">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chemeClr val="dk1"/>
              </a:solidFill>
              <a:latin typeface="Work Sans"/>
              <a:ea typeface="Work Sans"/>
              <a:cs typeface="Work Sans"/>
              <a:sym typeface="Work Sans"/>
            </a:endParaRPr>
          </a:p>
          <a:p>
            <a:pPr indent="0" lvl="0" marL="0" marR="0" rtl="0" algn="l">
              <a:lnSpc>
                <a:spcPct val="100000"/>
              </a:lnSpc>
              <a:spcBef>
                <a:spcPts val="2400"/>
              </a:spcBef>
              <a:spcAft>
                <a:spcPts val="0"/>
              </a:spcAft>
              <a:buClr>
                <a:srgbClr val="000000"/>
              </a:buClr>
              <a:buSzPts val="3000"/>
              <a:buFont typeface="Arial"/>
              <a:buNone/>
            </a:pPr>
            <a:r>
              <a:rPr b="1" i="0" lang="it" sz="3000" u="none" cap="none" strike="noStrike">
                <a:solidFill>
                  <a:schemeClr val="dk1"/>
                </a:solidFill>
                <a:latin typeface="Work Sans"/>
                <a:ea typeface="Work Sans"/>
                <a:cs typeface="Work Sans"/>
                <a:sym typeface="Work Sans"/>
              </a:rPr>
              <a:t>Cassa Forense</a:t>
            </a:r>
            <a:endParaRPr b="1" i="0" sz="3000" u="none" cap="none" strike="noStrike">
              <a:solidFill>
                <a:schemeClr val="dk1"/>
              </a:solidFill>
              <a:latin typeface="Work Sans"/>
              <a:ea typeface="Work Sans"/>
              <a:cs typeface="Work Sans"/>
              <a:sym typeface="Work Sans"/>
            </a:endParaRPr>
          </a:p>
          <a:p>
            <a:pPr indent="0" lvl="0" marL="0" marR="0" rtl="0" algn="l">
              <a:lnSpc>
                <a:spcPct val="100000"/>
              </a:lnSpc>
              <a:spcBef>
                <a:spcPts val="2400"/>
              </a:spcBef>
              <a:spcAft>
                <a:spcPts val="0"/>
              </a:spcAft>
              <a:buClr>
                <a:srgbClr val="000000"/>
              </a:buClr>
              <a:buSzPts val="3000"/>
              <a:buFont typeface="Arial"/>
              <a:buNone/>
            </a:pPr>
            <a:r>
              <a:rPr b="0" i="0" lang="it" sz="3000" u="sng" cap="none" strike="noStrike">
                <a:solidFill>
                  <a:schemeClr val="accent2"/>
                </a:solidFill>
                <a:latin typeface="Work Sans"/>
                <a:ea typeface="Work Sans"/>
                <a:cs typeface="Work Sans"/>
                <a:sym typeface="Work Sans"/>
                <a:hlinkClick action="ppaction://hlinksldjump" r:id="rId10">
                  <a:extLst>
                    <a:ext uri="{A12FA001-AC4F-418D-AE19-62706E023703}">
                      <ahyp:hlinkClr val="tx"/>
                    </a:ext>
                  </a:extLst>
                </a:hlinkClick>
              </a:rPr>
              <a:t>I requisiti e le tempistiche per iscriversi a Cassa Forense</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000"/>
              <a:buFont typeface="Arial"/>
              <a:buNone/>
            </a:pPr>
            <a:r>
              <a:rPr b="0" i="0" lang="it" sz="3000" u="sng" cap="none" strike="noStrike">
                <a:solidFill>
                  <a:schemeClr val="accent2"/>
                </a:solidFill>
                <a:latin typeface="Work Sans"/>
                <a:ea typeface="Work Sans"/>
                <a:cs typeface="Work Sans"/>
                <a:sym typeface="Work Sans"/>
                <a:hlinkClick action="ppaction://hlinksldjump" r:id="rId11">
                  <a:extLst>
                    <a:ext uri="{A12FA001-AC4F-418D-AE19-62706E023703}">
                      <ahyp:hlinkClr val="tx"/>
                    </a:ext>
                  </a:extLst>
                </a:hlinkClick>
              </a:rPr>
              <a:t>I Contributi da versare </a:t>
            </a:r>
            <a:endParaRPr b="0" i="0" sz="3000" u="none" cap="none" strike="noStrike">
              <a:solidFill>
                <a:schemeClr val="accent2"/>
              </a:solidFill>
              <a:latin typeface="Work Sans"/>
              <a:ea typeface="Work Sans"/>
              <a:cs typeface="Work Sans"/>
              <a:sym typeface="Work Sans"/>
            </a:endParaRPr>
          </a:p>
          <a:p>
            <a:pPr indent="0" lvl="0" marL="0" marR="0" rtl="0" algn="l">
              <a:lnSpc>
                <a:spcPct val="90000"/>
              </a:lnSpc>
              <a:spcBef>
                <a:spcPts val="0"/>
              </a:spcBef>
              <a:spcAft>
                <a:spcPts val="0"/>
              </a:spcAft>
              <a:buClr>
                <a:srgbClr val="000000"/>
              </a:buClr>
              <a:buSzPts val="3000"/>
              <a:buFont typeface="Arial"/>
              <a:buNone/>
            </a:pPr>
            <a:r>
              <a:rPr b="0" i="0" lang="it" sz="3000" u="sng" cap="none" strike="noStrike">
                <a:solidFill>
                  <a:schemeClr val="accent2"/>
                </a:solidFill>
                <a:latin typeface="Work Sans"/>
                <a:ea typeface="Work Sans"/>
                <a:cs typeface="Work Sans"/>
                <a:sym typeface="Work Sans"/>
                <a:hlinkClick action="ppaction://hlinksldjump" r:id="rId12">
                  <a:extLst>
                    <a:ext uri="{A12FA001-AC4F-418D-AE19-62706E023703}">
                      <ahyp:hlinkClr val="tx"/>
                    </a:ext>
                  </a:extLst>
                </a:hlinkClick>
              </a:rPr>
              <a:t>Agevolazioni per i neo iscritti</a:t>
            </a:r>
            <a:endParaRPr b="0" i="0" sz="3000" u="none" cap="none" strike="noStrike">
              <a:solidFill>
                <a:srgbClr val="000000"/>
              </a:solidFill>
              <a:latin typeface="Work Sans"/>
              <a:ea typeface="Work Sans"/>
              <a:cs typeface="Work Sans"/>
              <a:sym typeface="Work Sans"/>
            </a:endParaRPr>
          </a:p>
          <a:p>
            <a:pPr indent="0" lvl="0" marL="0" marR="0" rtl="0" algn="l">
              <a:lnSpc>
                <a:spcPct val="90000"/>
              </a:lnSpc>
              <a:spcBef>
                <a:spcPts val="0"/>
              </a:spcBef>
              <a:spcAft>
                <a:spcPts val="0"/>
              </a:spcAft>
              <a:buClr>
                <a:srgbClr val="000000"/>
              </a:buClr>
              <a:buSzPts val="3000"/>
              <a:buFont typeface="Arial"/>
              <a:buNone/>
            </a:pPr>
            <a:r>
              <a:rPr b="0" i="0" lang="it" sz="3000" u="sng" cap="none" strike="noStrike">
                <a:solidFill>
                  <a:schemeClr val="accent2"/>
                </a:solidFill>
                <a:latin typeface="Work Sans"/>
                <a:ea typeface="Work Sans"/>
                <a:cs typeface="Work Sans"/>
                <a:sym typeface="Work Sans"/>
                <a:hlinkClick action="ppaction://hlinksldjump" r:id="rId13">
                  <a:extLst>
                    <a:ext uri="{A12FA001-AC4F-418D-AE19-62706E023703}">
                      <ahyp:hlinkClr val="tx"/>
                    </a:ext>
                  </a:extLst>
                </a:hlinkClick>
              </a:rPr>
              <a:t>In quali date si versano i contributi a Cassa Forense</a:t>
            </a:r>
            <a:endParaRPr b="0" i="0" sz="3000" u="none" cap="none" strike="noStrike">
              <a:solidFill>
                <a:schemeClr val="accent2"/>
              </a:solidFill>
              <a:latin typeface="Work Sans"/>
              <a:ea typeface="Work Sans"/>
              <a:cs typeface="Work Sans"/>
              <a:sym typeface="Work Sans"/>
            </a:endParaRPr>
          </a:p>
          <a:p>
            <a:pPr indent="0" lvl="0" marL="0" marR="0" rtl="0" algn="l">
              <a:lnSpc>
                <a:spcPct val="90000"/>
              </a:lnSpc>
              <a:spcBef>
                <a:spcPts val="0"/>
              </a:spcBef>
              <a:spcAft>
                <a:spcPts val="0"/>
              </a:spcAft>
              <a:buClr>
                <a:srgbClr val="000000"/>
              </a:buClr>
              <a:buSzPts val="3000"/>
              <a:buFont typeface="Arial"/>
              <a:buNone/>
            </a:pPr>
            <a:r>
              <a:rPr b="0" i="0" lang="it" sz="3000" u="sng" cap="none" strike="noStrike">
                <a:solidFill>
                  <a:schemeClr val="hlink"/>
                </a:solidFill>
                <a:latin typeface="Work Sans"/>
                <a:ea typeface="Work Sans"/>
                <a:cs typeface="Work Sans"/>
                <a:sym typeface="Work Sans"/>
                <a:hlinkClick action="ppaction://hlinksldjump" r:id="rId14"/>
              </a:rPr>
              <a:t>Quali redditi inserire nella comunicazione reddituale</a:t>
            </a:r>
            <a:endParaRPr b="0" i="0" sz="3000" u="none" cap="none" strike="noStrike">
              <a:solidFill>
                <a:schemeClr val="accent2"/>
              </a:solidFill>
              <a:latin typeface="Work Sans"/>
              <a:ea typeface="Work Sans"/>
              <a:cs typeface="Work Sans"/>
              <a:sym typeface="Work Sans"/>
            </a:endParaRPr>
          </a:p>
          <a:p>
            <a:pPr indent="0" lvl="0" marL="0" marR="0" rtl="0" algn="l">
              <a:lnSpc>
                <a:spcPct val="90000"/>
              </a:lnSpc>
              <a:spcBef>
                <a:spcPts val="0"/>
              </a:spcBef>
              <a:spcAft>
                <a:spcPts val="0"/>
              </a:spcAft>
              <a:buClr>
                <a:srgbClr val="000000"/>
              </a:buClr>
              <a:buSzPts val="3000"/>
              <a:buFont typeface="Arial"/>
              <a:buNone/>
            </a:pPr>
            <a:r>
              <a:t/>
            </a:r>
            <a:endParaRPr b="1" i="0" sz="3000" u="none" cap="none" strike="noStrike">
              <a:solidFill>
                <a:schemeClr val="accent2"/>
              </a:solidFill>
              <a:latin typeface="Work Sans"/>
              <a:ea typeface="Work Sans"/>
              <a:cs typeface="Work Sans"/>
              <a:sym typeface="Work Sans"/>
            </a:endParaRPr>
          </a:p>
          <a:p>
            <a:pPr indent="0" lvl="0" marL="0" marR="0" rtl="0" algn="l">
              <a:lnSpc>
                <a:spcPct val="90000"/>
              </a:lnSpc>
              <a:spcBef>
                <a:spcPts val="0"/>
              </a:spcBef>
              <a:spcAft>
                <a:spcPts val="0"/>
              </a:spcAft>
              <a:buClr>
                <a:srgbClr val="000000"/>
              </a:buClr>
              <a:buSzPts val="3000"/>
              <a:buFont typeface="Arial"/>
              <a:buNone/>
            </a:pPr>
            <a:r>
              <a:rPr b="1" i="0" lang="it" sz="3000" u="sng" cap="none" strike="noStrike">
                <a:solidFill>
                  <a:schemeClr val="dk1"/>
                </a:solidFill>
                <a:latin typeface="Work Sans"/>
                <a:ea typeface="Work Sans"/>
                <a:cs typeface="Work Sans"/>
                <a:sym typeface="Work Sans"/>
                <a:hlinkClick action="ppaction://hlinksldjump" r:id="rId15">
                  <a:extLst>
                    <a:ext uri="{A12FA001-AC4F-418D-AE19-62706E023703}">
                      <ahyp:hlinkClr val="tx"/>
                    </a:ext>
                  </a:extLst>
                </a:hlinkClick>
              </a:rPr>
              <a:t>Enasarco</a:t>
            </a:r>
            <a:endParaRPr b="1" i="0" sz="3000" u="none" cap="none" strike="noStrike">
              <a:solidFill>
                <a:schemeClr val="dk1"/>
              </a:solidFill>
              <a:latin typeface="Work Sans"/>
              <a:ea typeface="Work Sans"/>
              <a:cs typeface="Work Sans"/>
              <a:sym typeface="Work Sans"/>
            </a:endParaRPr>
          </a:p>
          <a:p>
            <a:pPr indent="0" lvl="0" marL="0" marR="0" rtl="0" algn="l">
              <a:lnSpc>
                <a:spcPct val="90000"/>
              </a:lnSpc>
              <a:spcBef>
                <a:spcPts val="0"/>
              </a:spcBef>
              <a:spcAft>
                <a:spcPts val="0"/>
              </a:spcAft>
              <a:buClr>
                <a:srgbClr val="000000"/>
              </a:buClr>
              <a:buSzPts val="3000"/>
              <a:buFont typeface="Arial"/>
              <a:buNone/>
            </a:pPr>
            <a:r>
              <a:t/>
            </a:r>
            <a:endParaRPr b="1" i="0" sz="3000" u="none" cap="none" strike="noStrike">
              <a:solidFill>
                <a:schemeClr val="dk1"/>
              </a:solidFill>
              <a:latin typeface="Work Sans"/>
              <a:ea typeface="Work Sans"/>
              <a:cs typeface="Work Sans"/>
              <a:sym typeface="Work Sans"/>
            </a:endParaRPr>
          </a:p>
          <a:p>
            <a:pPr indent="0" lvl="0" marL="0" marR="0" rtl="0" algn="l">
              <a:lnSpc>
                <a:spcPct val="90000"/>
              </a:lnSpc>
              <a:spcBef>
                <a:spcPts val="0"/>
              </a:spcBef>
              <a:spcAft>
                <a:spcPts val="0"/>
              </a:spcAft>
              <a:buClr>
                <a:srgbClr val="000000"/>
              </a:buClr>
              <a:buSzPts val="3000"/>
              <a:buFont typeface="Arial"/>
              <a:buNone/>
            </a:pPr>
            <a:r>
              <a:rPr b="1" i="0" lang="it" sz="3000" u="sng" cap="none" strike="noStrike">
                <a:solidFill>
                  <a:schemeClr val="dk1"/>
                </a:solidFill>
                <a:latin typeface="Work Sans"/>
                <a:ea typeface="Work Sans"/>
                <a:cs typeface="Work Sans"/>
                <a:sym typeface="Work Sans"/>
                <a:hlinkClick action="ppaction://hlinksldjump" r:id="rId16">
                  <a:extLst>
                    <a:ext uri="{A12FA001-AC4F-418D-AE19-62706E023703}">
                      <ahyp:hlinkClr val="tx"/>
                    </a:ext>
                  </a:extLst>
                </a:hlinkClick>
              </a:rPr>
              <a:t>Ex Enpals</a:t>
            </a:r>
            <a:endParaRPr b="1" i="0" sz="3000" u="none" cap="none" strike="noStrike">
              <a:solidFill>
                <a:schemeClr val="dk1"/>
              </a:solidFill>
              <a:latin typeface="Work Sans"/>
              <a:ea typeface="Work Sans"/>
              <a:cs typeface="Work Sans"/>
              <a:sym typeface="Work Sans"/>
            </a:endParaRPr>
          </a:p>
          <a:p>
            <a:pPr indent="0" lvl="0" marL="0" marR="0" rtl="0" algn="l">
              <a:lnSpc>
                <a:spcPct val="90000"/>
              </a:lnSpc>
              <a:spcBef>
                <a:spcPts val="0"/>
              </a:spcBef>
              <a:spcAft>
                <a:spcPts val="0"/>
              </a:spcAft>
              <a:buClr>
                <a:srgbClr val="000000"/>
              </a:buClr>
              <a:buSzPts val="3000"/>
              <a:buFont typeface="Arial"/>
              <a:buNone/>
            </a:pPr>
            <a:r>
              <a:t/>
            </a:r>
            <a:endParaRPr b="1" i="0" sz="3000" u="none" cap="none" strike="noStrike">
              <a:solidFill>
                <a:schemeClr val="dk1"/>
              </a:solidFill>
              <a:latin typeface="Work Sans"/>
              <a:ea typeface="Work Sans"/>
              <a:cs typeface="Work Sans"/>
              <a:sym typeface="Work Sans"/>
            </a:endParaRPr>
          </a:p>
          <a:p>
            <a:pPr indent="0" lvl="0" marL="0" marR="0" rtl="0" algn="l">
              <a:lnSpc>
                <a:spcPct val="90000"/>
              </a:lnSpc>
              <a:spcBef>
                <a:spcPts val="0"/>
              </a:spcBef>
              <a:spcAft>
                <a:spcPts val="0"/>
              </a:spcAft>
              <a:buClr>
                <a:srgbClr val="000000"/>
              </a:buClr>
              <a:buSzPts val="3000"/>
              <a:buFont typeface="Arial"/>
              <a:buNone/>
            </a:pPr>
            <a:r>
              <a:rPr b="1" i="0" lang="it" sz="3000" u="sng" cap="none" strike="noStrike">
                <a:solidFill>
                  <a:schemeClr val="dk1"/>
                </a:solidFill>
                <a:latin typeface="Work Sans"/>
                <a:ea typeface="Work Sans"/>
                <a:cs typeface="Work Sans"/>
                <a:sym typeface="Work Sans"/>
                <a:hlinkClick action="ppaction://hlinksldjump" r:id="rId17">
                  <a:extLst>
                    <a:ext uri="{A12FA001-AC4F-418D-AE19-62706E023703}">
                      <ahyp:hlinkClr val="tx"/>
                    </a:ext>
                  </a:extLst>
                </a:hlinkClick>
              </a:rPr>
              <a:t>Link utili per approfondimento</a:t>
            </a:r>
            <a:endParaRPr b="1" i="0" sz="3000" u="none" cap="none" strike="noStrike">
              <a:solidFill>
                <a:schemeClr val="dk1"/>
              </a:solidFill>
              <a:latin typeface="Work Sans"/>
              <a:ea typeface="Work Sans"/>
              <a:cs typeface="Work Sans"/>
              <a:sym typeface="Work Sans"/>
            </a:endParaRPr>
          </a:p>
          <a:p>
            <a:pPr indent="0" lvl="0" marL="0" marR="0" rtl="0" algn="l">
              <a:lnSpc>
                <a:spcPct val="90000"/>
              </a:lnSpc>
              <a:spcBef>
                <a:spcPts val="0"/>
              </a:spcBef>
              <a:spcAft>
                <a:spcPts val="0"/>
              </a:spcAft>
              <a:buClr>
                <a:srgbClr val="000000"/>
              </a:buClr>
              <a:buSzPts val="3000"/>
              <a:buFont typeface="Arial"/>
              <a:buNone/>
            </a:pPr>
            <a:r>
              <a:t/>
            </a:r>
            <a:endParaRPr b="1" i="0" sz="3000" u="none" cap="none" strike="noStrike">
              <a:solidFill>
                <a:schemeClr val="dk1"/>
              </a:solidFill>
              <a:latin typeface="Work Sans"/>
              <a:ea typeface="Work Sans"/>
              <a:cs typeface="Work Sans"/>
              <a:sym typeface="Work Sans"/>
            </a:endParaRPr>
          </a:p>
          <a:p>
            <a:pPr indent="0" lvl="0" marL="0" marR="0" rtl="0" algn="l">
              <a:lnSpc>
                <a:spcPct val="90000"/>
              </a:lnSpc>
              <a:spcBef>
                <a:spcPts val="0"/>
              </a:spcBef>
              <a:spcAft>
                <a:spcPts val="0"/>
              </a:spcAft>
              <a:buClr>
                <a:srgbClr val="000000"/>
              </a:buClr>
              <a:buSzPts val="3000"/>
              <a:buFont typeface="Arial"/>
              <a:buNone/>
            </a:pPr>
            <a:r>
              <a:rPr b="1" i="0" lang="it" sz="3000" u="sng" cap="none" strike="noStrike">
                <a:solidFill>
                  <a:schemeClr val="dk1"/>
                </a:solidFill>
                <a:latin typeface="Work Sans"/>
                <a:ea typeface="Work Sans"/>
                <a:cs typeface="Work Sans"/>
                <a:sym typeface="Work Sans"/>
                <a:hlinkClick action="ppaction://hlinksldjump" r:id="rId18">
                  <a:extLst>
                    <a:ext uri="{A12FA001-AC4F-418D-AE19-62706E023703}">
                      <ahyp:hlinkClr val="tx"/>
                    </a:ext>
                  </a:extLst>
                </a:hlinkClick>
              </a:rPr>
              <a:t>Esercizi</a:t>
            </a:r>
            <a:endParaRPr b="1" sz="3000">
              <a:solidFill>
                <a:schemeClr val="dk1"/>
              </a:solidFill>
              <a:latin typeface="Work Sans"/>
              <a:ea typeface="Work Sans"/>
              <a:cs typeface="Work Sans"/>
              <a:sym typeface="Work Sans"/>
            </a:endParaRPr>
          </a:p>
          <a:p>
            <a:pPr indent="0" lvl="0" marL="0" marR="0" rtl="0" algn="l">
              <a:lnSpc>
                <a:spcPct val="90000"/>
              </a:lnSpc>
              <a:spcBef>
                <a:spcPts val="0"/>
              </a:spcBef>
              <a:spcAft>
                <a:spcPts val="0"/>
              </a:spcAft>
              <a:buClr>
                <a:srgbClr val="000000"/>
              </a:buClr>
              <a:buSzPts val="3000"/>
              <a:buFont typeface="Arial"/>
              <a:buNone/>
            </a:pPr>
            <a:r>
              <a:t/>
            </a:r>
            <a:endParaRPr b="1" sz="3000">
              <a:solidFill>
                <a:schemeClr val="dk1"/>
              </a:solidFill>
              <a:latin typeface="Work Sans"/>
              <a:ea typeface="Work Sans"/>
              <a:cs typeface="Work Sans"/>
              <a:sym typeface="Work Sans"/>
            </a:endParaRPr>
          </a:p>
          <a:p>
            <a:pPr indent="0" lvl="0" marL="0" marR="0" rtl="0" algn="l">
              <a:lnSpc>
                <a:spcPct val="90000"/>
              </a:lnSpc>
              <a:spcBef>
                <a:spcPts val="0"/>
              </a:spcBef>
              <a:spcAft>
                <a:spcPts val="0"/>
              </a:spcAft>
              <a:buClr>
                <a:srgbClr val="000000"/>
              </a:buClr>
              <a:buSzPts val="3000"/>
              <a:buFont typeface="Arial"/>
              <a:buNone/>
            </a:pPr>
            <a:r>
              <a:t/>
            </a:r>
            <a:endParaRPr b="1" sz="3000">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6000"/>
              <a:buFont typeface="Arial"/>
              <a:buNone/>
            </a:pPr>
            <a:r>
              <a:t/>
            </a:r>
            <a:endParaRPr b="1" i="0" sz="3000" u="none" cap="none" strike="noStrike">
              <a:solidFill>
                <a:schemeClr val="dk1"/>
              </a:solidFill>
              <a:latin typeface="Work Sans"/>
              <a:ea typeface="Work Sans"/>
              <a:cs typeface="Work Sans"/>
              <a:sym typeface="Work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2f6f7ca9c9f_0_202"/>
          <p:cNvSpPr txBox="1"/>
          <p:nvPr>
            <p:ph idx="1" type="body"/>
          </p:nvPr>
        </p:nvSpPr>
        <p:spPr>
          <a:xfrm>
            <a:off x="1023450" y="2743200"/>
            <a:ext cx="22321200" cy="9333900"/>
          </a:xfrm>
          <a:prstGeom prst="rect">
            <a:avLst/>
          </a:prstGeom>
          <a:noFill/>
          <a:ln>
            <a:noFill/>
          </a:ln>
        </p:spPr>
        <p:txBody>
          <a:bodyPr anchorCtr="0" anchor="t" bIns="91400" lIns="182850" spcFirstLastPara="1" rIns="182850" wrap="square" tIns="91400">
            <a:noAutofit/>
          </a:bodyPr>
          <a:lstStyle/>
          <a:p>
            <a:pPr indent="0" lvl="0" marL="0" marR="0" rtl="0" algn="just">
              <a:lnSpc>
                <a:spcPct val="150000"/>
              </a:lnSpc>
              <a:spcBef>
                <a:spcPts val="2100"/>
              </a:spcBef>
              <a:spcAft>
                <a:spcPts val="0"/>
              </a:spcAft>
              <a:buClr>
                <a:srgbClr val="000000"/>
              </a:buClr>
              <a:buSzPts val="4800"/>
              <a:buFont typeface="Arial"/>
              <a:buNone/>
            </a:pPr>
            <a:r>
              <a:rPr lang="it" sz="3600">
                <a:latin typeface="Work Sans"/>
                <a:ea typeface="Work Sans"/>
                <a:cs typeface="Work Sans"/>
                <a:sym typeface="Work Sans"/>
              </a:rPr>
              <a:t>I versamenti ad ENPAP vengono fatti in due date: </a:t>
            </a:r>
            <a:endParaRPr sz="3600">
              <a:latin typeface="Work Sans"/>
              <a:ea typeface="Work Sans"/>
              <a:cs typeface="Work Sans"/>
              <a:sym typeface="Work Sans"/>
            </a:endParaRPr>
          </a:p>
          <a:p>
            <a:pPr indent="-457200" lvl="0" marL="457200" marR="0" rtl="0" algn="just">
              <a:lnSpc>
                <a:spcPct val="150000"/>
              </a:lnSpc>
              <a:spcBef>
                <a:spcPts val="2100"/>
              </a:spcBef>
              <a:spcAft>
                <a:spcPts val="0"/>
              </a:spcAft>
              <a:buSzPts val="3600"/>
              <a:buFont typeface="Work Sans"/>
              <a:buChar char="•"/>
            </a:pPr>
            <a:r>
              <a:rPr b="1" lang="it" sz="3600">
                <a:latin typeface="Work Sans"/>
                <a:ea typeface="Work Sans"/>
                <a:cs typeface="Work Sans"/>
                <a:sym typeface="Work Sans"/>
              </a:rPr>
              <a:t>1° Marzo</a:t>
            </a:r>
            <a:r>
              <a:rPr lang="it" sz="3600">
                <a:latin typeface="Work Sans"/>
                <a:ea typeface="Work Sans"/>
                <a:cs typeface="Work Sans"/>
                <a:sym typeface="Work Sans"/>
              </a:rPr>
              <a:t>: versamento dell’acconto</a:t>
            </a:r>
            <a:endParaRPr sz="3600">
              <a:latin typeface="Work Sans"/>
              <a:ea typeface="Work Sans"/>
              <a:cs typeface="Work Sans"/>
              <a:sym typeface="Work Sans"/>
            </a:endParaRPr>
          </a:p>
          <a:p>
            <a:pPr indent="-457200" lvl="0" marL="457200" marR="0" rtl="0" algn="just">
              <a:lnSpc>
                <a:spcPct val="150000"/>
              </a:lnSpc>
              <a:spcBef>
                <a:spcPts val="0"/>
              </a:spcBef>
              <a:spcAft>
                <a:spcPts val="0"/>
              </a:spcAft>
              <a:buSzPts val="3600"/>
              <a:buFont typeface="Work Sans"/>
              <a:buChar char="•"/>
            </a:pPr>
            <a:r>
              <a:rPr b="1" lang="it" sz="3600">
                <a:latin typeface="Work Sans"/>
                <a:ea typeface="Work Sans"/>
                <a:cs typeface="Work Sans"/>
                <a:sym typeface="Work Sans"/>
              </a:rPr>
              <a:t>1° Ottobre</a:t>
            </a:r>
            <a:r>
              <a:rPr lang="it" sz="3600">
                <a:latin typeface="Work Sans"/>
                <a:ea typeface="Work Sans"/>
                <a:cs typeface="Work Sans"/>
                <a:sym typeface="Work Sans"/>
              </a:rPr>
              <a:t>: versamento del saldo</a:t>
            </a:r>
            <a:endParaRPr sz="3600">
              <a:latin typeface="Work Sans"/>
              <a:ea typeface="Work Sans"/>
              <a:cs typeface="Work Sans"/>
              <a:sym typeface="Work Sans"/>
            </a:endParaRPr>
          </a:p>
          <a:p>
            <a:pPr indent="0" lvl="0" marL="0" marR="0" rtl="0" algn="just">
              <a:lnSpc>
                <a:spcPct val="150000"/>
              </a:lnSpc>
              <a:spcBef>
                <a:spcPts val="2100"/>
              </a:spcBef>
              <a:spcAft>
                <a:spcPts val="0"/>
              </a:spcAft>
              <a:buSzPts val="4800"/>
              <a:buNone/>
            </a:pPr>
            <a:r>
              <a:rPr lang="it" sz="3600">
                <a:latin typeface="Work Sans"/>
                <a:ea typeface="Work Sans"/>
                <a:cs typeface="Work Sans"/>
                <a:sym typeface="Work Sans"/>
              </a:rPr>
              <a:t>Entro il primo ottobre è</a:t>
            </a:r>
            <a:r>
              <a:rPr b="1" lang="it" sz="3600" u="sng">
                <a:latin typeface="Work Sans"/>
                <a:ea typeface="Work Sans"/>
                <a:cs typeface="Work Sans"/>
                <a:sym typeface="Work Sans"/>
              </a:rPr>
              <a:t> necessario presentare la comunicazione reddituale ad ENPAP</a:t>
            </a:r>
            <a:r>
              <a:rPr lang="it" sz="3600">
                <a:latin typeface="Work Sans"/>
                <a:ea typeface="Work Sans"/>
                <a:cs typeface="Work Sans"/>
                <a:sym typeface="Work Sans"/>
              </a:rPr>
              <a:t>, dichiarando il reddito dell’anno precedente. </a:t>
            </a:r>
            <a:endParaRPr sz="3600">
              <a:latin typeface="Work Sans"/>
              <a:ea typeface="Work Sans"/>
              <a:cs typeface="Work Sans"/>
              <a:sym typeface="Work Sans"/>
            </a:endParaRPr>
          </a:p>
          <a:p>
            <a:pPr indent="0" lvl="0" marL="0" marR="0" rtl="0" algn="just">
              <a:lnSpc>
                <a:spcPct val="150000"/>
              </a:lnSpc>
              <a:spcBef>
                <a:spcPts val="2100"/>
              </a:spcBef>
              <a:spcAft>
                <a:spcPts val="0"/>
              </a:spcAft>
              <a:buSzPts val="4800"/>
              <a:buNone/>
            </a:pPr>
            <a:r>
              <a:rPr b="1" lang="it" sz="3600">
                <a:latin typeface="Work Sans"/>
                <a:ea typeface="Work Sans"/>
                <a:cs typeface="Work Sans"/>
                <a:sym typeface="Work Sans"/>
              </a:rPr>
              <a:t>Per neoiscritti</a:t>
            </a:r>
            <a:r>
              <a:rPr lang="it" sz="3600">
                <a:latin typeface="Work Sans"/>
                <a:ea typeface="Work Sans"/>
                <a:cs typeface="Work Sans"/>
                <a:sym typeface="Work Sans"/>
              </a:rPr>
              <a:t> la prima scadenza è fissata al 01/10 dell’anno successivo a quello dell’iscrizione, in quanto per il primo anno non è dovuto il versamento dell’acconto con scadenza 01/3.</a:t>
            </a:r>
            <a:endParaRPr sz="3600">
              <a:latin typeface="Work Sans"/>
              <a:ea typeface="Work Sans"/>
              <a:cs typeface="Work Sans"/>
              <a:sym typeface="Work Sans"/>
            </a:endParaRPr>
          </a:p>
          <a:p>
            <a:pPr indent="0" lvl="0" marL="0" rtl="0" algn="just">
              <a:lnSpc>
                <a:spcPct val="150000"/>
              </a:lnSpc>
              <a:spcBef>
                <a:spcPts val="2100"/>
              </a:spcBef>
              <a:spcAft>
                <a:spcPts val="0"/>
              </a:spcAft>
              <a:buClr>
                <a:srgbClr val="000000"/>
              </a:buClr>
              <a:buSzPts val="4800"/>
              <a:buFont typeface="Arial"/>
              <a:buNone/>
            </a:pPr>
            <a:r>
              <a:rPr lang="it" sz="3600">
                <a:latin typeface="Work Sans"/>
                <a:ea typeface="Work Sans"/>
                <a:cs typeface="Work Sans"/>
                <a:sym typeface="Work Sans"/>
              </a:rPr>
              <a:t>Quindi se uno Psicologo si è iscritto ad Enpap nel 2022 la prima scadenza sarà 02/10/2023 (il primo cade in giorno festivo)</a:t>
            </a:r>
            <a:endParaRPr sz="3600">
              <a:latin typeface="Work Sans"/>
              <a:ea typeface="Work Sans"/>
              <a:cs typeface="Work Sans"/>
              <a:sym typeface="Work Sans"/>
            </a:endParaRPr>
          </a:p>
          <a:p>
            <a:pPr indent="0" lvl="0" marL="0" rtl="0" algn="l">
              <a:lnSpc>
                <a:spcPct val="150000"/>
              </a:lnSpc>
              <a:spcBef>
                <a:spcPts val="0"/>
              </a:spcBef>
              <a:spcAft>
                <a:spcPts val="0"/>
              </a:spcAft>
              <a:buSzPts val="4800"/>
              <a:buNone/>
            </a:pPr>
            <a:r>
              <a:t/>
            </a:r>
            <a:endParaRPr sz="3600">
              <a:latin typeface="Work Sans"/>
              <a:ea typeface="Work Sans"/>
              <a:cs typeface="Work Sans"/>
              <a:sym typeface="Work Sans"/>
            </a:endParaRPr>
          </a:p>
          <a:p>
            <a:pPr indent="0" lvl="0" marL="914400" rtl="0" algn="l">
              <a:lnSpc>
                <a:spcPct val="90000"/>
              </a:lnSpc>
              <a:spcBef>
                <a:spcPts val="2000"/>
              </a:spcBef>
              <a:spcAft>
                <a:spcPts val="0"/>
              </a:spcAft>
              <a:buSzPts val="4800"/>
              <a:buNone/>
            </a:pPr>
            <a:r>
              <a:t/>
            </a:r>
            <a:endParaRPr sz="3500">
              <a:latin typeface="Work Sans"/>
              <a:ea typeface="Work Sans"/>
              <a:cs typeface="Work Sans"/>
              <a:sym typeface="Work Sans"/>
            </a:endParaRPr>
          </a:p>
          <a:p>
            <a:pPr indent="0" lvl="0" marL="914400" rtl="0" algn="l">
              <a:lnSpc>
                <a:spcPct val="90000"/>
              </a:lnSpc>
              <a:spcBef>
                <a:spcPts val="2000"/>
              </a:spcBef>
              <a:spcAft>
                <a:spcPts val="0"/>
              </a:spcAft>
              <a:buSzPts val="4800"/>
              <a:buNone/>
            </a:pPr>
            <a:r>
              <a:t/>
            </a:r>
            <a:endParaRPr sz="3500">
              <a:latin typeface="Work Sans"/>
              <a:ea typeface="Work Sans"/>
              <a:cs typeface="Work Sans"/>
              <a:sym typeface="Work Sans"/>
            </a:endParaRPr>
          </a:p>
          <a:p>
            <a:pPr indent="0" lvl="0" marL="0" rtl="0" algn="l">
              <a:lnSpc>
                <a:spcPct val="90000"/>
              </a:lnSpc>
              <a:spcBef>
                <a:spcPts val="2000"/>
              </a:spcBef>
              <a:spcAft>
                <a:spcPts val="0"/>
              </a:spcAft>
              <a:buSzPts val="4800"/>
              <a:buNone/>
            </a:pPr>
            <a:r>
              <a:t/>
            </a:r>
            <a:endParaRPr sz="3500">
              <a:latin typeface="Work Sans"/>
              <a:ea typeface="Work Sans"/>
              <a:cs typeface="Work Sans"/>
              <a:sym typeface="Work Sans"/>
            </a:endParaRPr>
          </a:p>
          <a:p>
            <a:pPr indent="0" lvl="0" marL="0" rtl="0" algn="l">
              <a:lnSpc>
                <a:spcPct val="90000"/>
              </a:lnSpc>
              <a:spcBef>
                <a:spcPts val="2000"/>
              </a:spcBef>
              <a:spcAft>
                <a:spcPts val="0"/>
              </a:spcAft>
              <a:buSzPts val="4800"/>
              <a:buNone/>
            </a:pPr>
            <a:r>
              <a:t/>
            </a:r>
            <a:endParaRPr sz="3500">
              <a:latin typeface="Work Sans"/>
              <a:ea typeface="Work Sans"/>
              <a:cs typeface="Work Sans"/>
              <a:sym typeface="Work Sans"/>
            </a:endParaRPr>
          </a:p>
          <a:p>
            <a:pPr indent="0" lvl="0" marL="0" rtl="0" algn="l">
              <a:lnSpc>
                <a:spcPct val="90000"/>
              </a:lnSpc>
              <a:spcBef>
                <a:spcPts val="2000"/>
              </a:spcBef>
              <a:spcAft>
                <a:spcPts val="0"/>
              </a:spcAft>
              <a:buSzPts val="4800"/>
              <a:buNone/>
            </a:pPr>
            <a:r>
              <a:t/>
            </a:r>
            <a:endParaRPr sz="3500">
              <a:latin typeface="Work Sans"/>
              <a:ea typeface="Work Sans"/>
              <a:cs typeface="Work Sans"/>
              <a:sym typeface="Work Sans"/>
            </a:endParaRPr>
          </a:p>
        </p:txBody>
      </p:sp>
      <p:sp>
        <p:nvSpPr>
          <p:cNvPr id="382" name="Google Shape;382;g2f6f7ca9c9f_0_202"/>
          <p:cNvSpPr txBox="1"/>
          <p:nvPr>
            <p:ph type="title"/>
          </p:nvPr>
        </p:nvSpPr>
        <p:spPr>
          <a:xfrm>
            <a:off x="1210650" y="1262675"/>
            <a:ext cx="21946800" cy="1480500"/>
          </a:xfrm>
          <a:prstGeom prst="rect">
            <a:avLst/>
          </a:prstGeom>
          <a:noFill/>
          <a:ln>
            <a:noFill/>
          </a:ln>
        </p:spPr>
        <p:txBody>
          <a:bodyPr anchorCtr="0" anchor="ctr" bIns="91400" lIns="182850" spcFirstLastPara="1" rIns="182850" wrap="square" tIns="91400">
            <a:noAutofit/>
          </a:bodyPr>
          <a:lstStyle/>
          <a:p>
            <a:pPr indent="0" lvl="0" marL="0" rtl="0" algn="l">
              <a:lnSpc>
                <a:spcPct val="90000"/>
              </a:lnSpc>
              <a:spcBef>
                <a:spcPts val="0"/>
              </a:spcBef>
              <a:spcAft>
                <a:spcPts val="0"/>
              </a:spcAft>
              <a:buSzPts val="6400"/>
              <a:buNone/>
            </a:pPr>
            <a:r>
              <a:rPr lang="it" sz="6000">
                <a:solidFill>
                  <a:schemeClr val="accent2"/>
                </a:solidFill>
                <a:latin typeface="Work Sans"/>
                <a:ea typeface="Work Sans"/>
                <a:cs typeface="Work Sans"/>
                <a:sym typeface="Work Sans"/>
              </a:rPr>
              <a:t>In quali date si versano i contributi all’ENPAP</a:t>
            </a:r>
            <a:endParaRPr sz="6000">
              <a:solidFill>
                <a:schemeClr val="accent2"/>
              </a:solidFill>
              <a:latin typeface="Work Sans"/>
              <a:ea typeface="Work Sans"/>
              <a:cs typeface="Work Sans"/>
              <a:sym typeface="Work Sans"/>
            </a:endParaRPr>
          </a:p>
        </p:txBody>
      </p:sp>
      <p:sp>
        <p:nvSpPr>
          <p:cNvPr id="383" name="Google Shape;383;g2f6f7ca9c9f_0_202"/>
          <p:cNvSpPr txBox="1"/>
          <p:nvPr>
            <p:ph idx="12" type="sldNum"/>
          </p:nvPr>
        </p:nvSpPr>
        <p:spPr>
          <a:xfrm>
            <a:off x="46081442" y="25000454"/>
            <a:ext cx="1715400" cy="1461000"/>
          </a:xfrm>
          <a:prstGeom prst="rect">
            <a:avLst/>
          </a:prstGeom>
          <a:noFill/>
          <a:ln>
            <a:noFill/>
          </a:ln>
        </p:spPr>
        <p:txBody>
          <a:bodyPr anchorCtr="0" anchor="ctr" bIns="91400" lIns="182850" spcFirstLastPara="1" rIns="182850" wrap="square" tIns="914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it"/>
              <a:t>‹#›</a:t>
            </a:fld>
            <a:endParaRPr/>
          </a:p>
        </p:txBody>
      </p:sp>
      <p:sp>
        <p:nvSpPr>
          <p:cNvPr id="384" name="Google Shape;384;g2f6f7ca9c9f_0_202"/>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2f7091ceeca_0_1"/>
          <p:cNvSpPr txBox="1"/>
          <p:nvPr>
            <p:ph idx="1" type="body"/>
          </p:nvPr>
        </p:nvSpPr>
        <p:spPr>
          <a:xfrm>
            <a:off x="10469800" y="2743200"/>
            <a:ext cx="12874800" cy="9333900"/>
          </a:xfrm>
          <a:prstGeom prst="rect">
            <a:avLst/>
          </a:prstGeom>
          <a:noFill/>
          <a:ln>
            <a:noFill/>
          </a:ln>
        </p:spPr>
        <p:txBody>
          <a:bodyPr anchorCtr="0" anchor="t" bIns="91400" lIns="182850" spcFirstLastPara="1" rIns="182850" wrap="square" tIns="91400">
            <a:noAutofit/>
          </a:bodyPr>
          <a:lstStyle/>
          <a:p>
            <a:pPr indent="0" lvl="0" marL="0" rtl="0" algn="just">
              <a:lnSpc>
                <a:spcPct val="150000"/>
              </a:lnSpc>
              <a:spcBef>
                <a:spcPts val="2100"/>
              </a:spcBef>
              <a:spcAft>
                <a:spcPts val="0"/>
              </a:spcAft>
              <a:buClr>
                <a:srgbClr val="000000"/>
              </a:buClr>
              <a:buSzPts val="4800"/>
              <a:buFont typeface="Arial"/>
              <a:buNone/>
            </a:pPr>
            <a:r>
              <a:rPr lang="it" sz="3600" u="sng">
                <a:solidFill>
                  <a:schemeClr val="hlink"/>
                </a:solidFill>
                <a:latin typeface="Work Sans"/>
                <a:ea typeface="Work Sans"/>
                <a:cs typeface="Work Sans"/>
                <a:sym typeface="Work Sans"/>
                <a:hlinkClick r:id="rId3"/>
              </a:rPr>
              <a:t>Link istruzioni per la comunicazione reddituale</a:t>
            </a:r>
            <a:endParaRPr sz="3600">
              <a:latin typeface="Work Sans"/>
              <a:ea typeface="Work Sans"/>
              <a:cs typeface="Work Sans"/>
              <a:sym typeface="Work Sans"/>
            </a:endParaRPr>
          </a:p>
          <a:p>
            <a:pPr indent="0" lvl="0" marL="0" rtl="0" algn="l">
              <a:lnSpc>
                <a:spcPct val="150000"/>
              </a:lnSpc>
              <a:spcBef>
                <a:spcPts val="2100"/>
              </a:spcBef>
              <a:spcAft>
                <a:spcPts val="0"/>
              </a:spcAft>
              <a:buClr>
                <a:srgbClr val="000000"/>
              </a:buClr>
              <a:buSzPts val="4800"/>
              <a:buFont typeface="Arial"/>
              <a:buNone/>
            </a:pPr>
            <a:r>
              <a:rPr b="1" lang="it" sz="3600" u="sng">
                <a:latin typeface="Work Sans"/>
                <a:ea typeface="Work Sans"/>
                <a:cs typeface="Work Sans"/>
                <a:sym typeface="Work Sans"/>
              </a:rPr>
              <a:t>Le prestazioni assistenziali erogate da ENPAP</a:t>
            </a:r>
            <a:r>
              <a:rPr lang="it" sz="3600">
                <a:latin typeface="Work Sans"/>
                <a:ea typeface="Work Sans"/>
                <a:cs typeface="Work Sans"/>
                <a:sym typeface="Work Sans"/>
              </a:rPr>
              <a:t> (malattia, maternità etc.), al lordo delle ritenute IRPEF, </a:t>
            </a:r>
            <a:r>
              <a:rPr b="1" lang="it" sz="3600" u="sng">
                <a:latin typeface="Work Sans"/>
                <a:ea typeface="Work Sans"/>
                <a:cs typeface="Work Sans"/>
                <a:sym typeface="Work Sans"/>
              </a:rPr>
              <a:t>devono essere incluse nel reddito netto da dichiarare</a:t>
            </a:r>
            <a:r>
              <a:rPr lang="it" sz="3600">
                <a:latin typeface="Work Sans"/>
                <a:ea typeface="Work Sans"/>
                <a:cs typeface="Work Sans"/>
                <a:sym typeface="Work Sans"/>
              </a:rPr>
              <a:t> e non incluse </a:t>
            </a:r>
            <a:r>
              <a:rPr b="1" lang="it" sz="3600">
                <a:latin typeface="Work Sans"/>
                <a:ea typeface="Work Sans"/>
                <a:cs typeface="Work Sans"/>
                <a:sym typeface="Work Sans"/>
              </a:rPr>
              <a:t>nei corrispettivi lordi.</a:t>
            </a:r>
            <a:r>
              <a:rPr lang="it" sz="3600">
                <a:latin typeface="Work Sans"/>
                <a:ea typeface="Work Sans"/>
                <a:cs typeface="Work Sans"/>
                <a:sym typeface="Work Sans"/>
              </a:rPr>
              <a:t> </a:t>
            </a:r>
            <a:endParaRPr sz="3600">
              <a:latin typeface="Work Sans"/>
              <a:ea typeface="Work Sans"/>
              <a:cs typeface="Work Sans"/>
              <a:sym typeface="Work Sans"/>
            </a:endParaRPr>
          </a:p>
          <a:p>
            <a:pPr indent="0" lvl="0" marL="0" rtl="0" algn="l">
              <a:lnSpc>
                <a:spcPct val="150000"/>
              </a:lnSpc>
              <a:spcBef>
                <a:spcPts val="2100"/>
              </a:spcBef>
              <a:spcAft>
                <a:spcPts val="0"/>
              </a:spcAft>
              <a:buClr>
                <a:srgbClr val="000000"/>
              </a:buClr>
              <a:buSzPts val="4800"/>
              <a:buFont typeface="Arial"/>
              <a:buNone/>
            </a:pPr>
            <a:r>
              <a:rPr lang="it" sz="3600">
                <a:latin typeface="Work Sans"/>
                <a:ea typeface="Work Sans"/>
                <a:cs typeface="Work Sans"/>
                <a:sym typeface="Work Sans"/>
              </a:rPr>
              <a:t>Non rientrano nei corrispettivi lordi anche le fatture </a:t>
            </a:r>
            <a:r>
              <a:rPr b="1" lang="it" sz="3600">
                <a:latin typeface="Work Sans"/>
                <a:ea typeface="Work Sans"/>
                <a:cs typeface="Work Sans"/>
                <a:sym typeface="Work Sans"/>
              </a:rPr>
              <a:t>emesse da un iscritto nei confronti di un altro iscritto all’Ente</a:t>
            </a:r>
            <a:endParaRPr sz="3600">
              <a:latin typeface="Work Sans"/>
              <a:ea typeface="Work Sans"/>
              <a:cs typeface="Work Sans"/>
              <a:sym typeface="Work Sans"/>
            </a:endParaRPr>
          </a:p>
          <a:p>
            <a:pPr indent="0" lvl="0" marL="914400" rtl="0" algn="l">
              <a:lnSpc>
                <a:spcPct val="90000"/>
              </a:lnSpc>
              <a:spcBef>
                <a:spcPts val="2000"/>
              </a:spcBef>
              <a:spcAft>
                <a:spcPts val="0"/>
              </a:spcAft>
              <a:buSzPts val="4800"/>
              <a:buNone/>
            </a:pPr>
            <a:r>
              <a:t/>
            </a:r>
            <a:endParaRPr sz="3500">
              <a:latin typeface="Work Sans"/>
              <a:ea typeface="Work Sans"/>
              <a:cs typeface="Work Sans"/>
              <a:sym typeface="Work Sans"/>
            </a:endParaRPr>
          </a:p>
          <a:p>
            <a:pPr indent="0" lvl="0" marL="914400" rtl="0" algn="l">
              <a:lnSpc>
                <a:spcPct val="90000"/>
              </a:lnSpc>
              <a:spcBef>
                <a:spcPts val="2000"/>
              </a:spcBef>
              <a:spcAft>
                <a:spcPts val="0"/>
              </a:spcAft>
              <a:buSzPts val="4800"/>
              <a:buNone/>
            </a:pPr>
            <a:r>
              <a:t/>
            </a:r>
            <a:endParaRPr sz="3500">
              <a:latin typeface="Work Sans"/>
              <a:ea typeface="Work Sans"/>
              <a:cs typeface="Work Sans"/>
              <a:sym typeface="Work Sans"/>
            </a:endParaRPr>
          </a:p>
          <a:p>
            <a:pPr indent="0" lvl="0" marL="0" rtl="0" algn="l">
              <a:lnSpc>
                <a:spcPct val="90000"/>
              </a:lnSpc>
              <a:spcBef>
                <a:spcPts val="2000"/>
              </a:spcBef>
              <a:spcAft>
                <a:spcPts val="0"/>
              </a:spcAft>
              <a:buSzPts val="4800"/>
              <a:buNone/>
            </a:pPr>
            <a:r>
              <a:t/>
            </a:r>
            <a:endParaRPr sz="3500">
              <a:latin typeface="Work Sans"/>
              <a:ea typeface="Work Sans"/>
              <a:cs typeface="Work Sans"/>
              <a:sym typeface="Work Sans"/>
            </a:endParaRPr>
          </a:p>
          <a:p>
            <a:pPr indent="0" lvl="0" marL="0" rtl="0" algn="l">
              <a:lnSpc>
                <a:spcPct val="90000"/>
              </a:lnSpc>
              <a:spcBef>
                <a:spcPts val="2000"/>
              </a:spcBef>
              <a:spcAft>
                <a:spcPts val="0"/>
              </a:spcAft>
              <a:buSzPts val="4800"/>
              <a:buNone/>
            </a:pPr>
            <a:r>
              <a:t/>
            </a:r>
            <a:endParaRPr sz="3500">
              <a:latin typeface="Work Sans"/>
              <a:ea typeface="Work Sans"/>
              <a:cs typeface="Work Sans"/>
              <a:sym typeface="Work Sans"/>
            </a:endParaRPr>
          </a:p>
          <a:p>
            <a:pPr indent="0" lvl="0" marL="0" rtl="0" algn="l">
              <a:lnSpc>
                <a:spcPct val="90000"/>
              </a:lnSpc>
              <a:spcBef>
                <a:spcPts val="2000"/>
              </a:spcBef>
              <a:spcAft>
                <a:spcPts val="0"/>
              </a:spcAft>
              <a:buSzPts val="4800"/>
              <a:buNone/>
            </a:pPr>
            <a:r>
              <a:t/>
            </a:r>
            <a:endParaRPr sz="3500">
              <a:latin typeface="Work Sans"/>
              <a:ea typeface="Work Sans"/>
              <a:cs typeface="Work Sans"/>
              <a:sym typeface="Work Sans"/>
            </a:endParaRPr>
          </a:p>
        </p:txBody>
      </p:sp>
      <p:sp>
        <p:nvSpPr>
          <p:cNvPr id="391" name="Google Shape;391;g2f7091ceeca_0_1"/>
          <p:cNvSpPr txBox="1"/>
          <p:nvPr>
            <p:ph type="title"/>
          </p:nvPr>
        </p:nvSpPr>
        <p:spPr>
          <a:xfrm>
            <a:off x="1210650" y="1118050"/>
            <a:ext cx="21946800" cy="1828800"/>
          </a:xfrm>
          <a:prstGeom prst="rect">
            <a:avLst/>
          </a:prstGeom>
          <a:noFill/>
          <a:ln>
            <a:noFill/>
          </a:ln>
        </p:spPr>
        <p:txBody>
          <a:bodyPr anchorCtr="0" anchor="ctr" bIns="91400" lIns="182850" spcFirstLastPara="1" rIns="182850" wrap="square" tIns="91400">
            <a:noAutofit/>
          </a:bodyPr>
          <a:lstStyle/>
          <a:p>
            <a:pPr indent="0" lvl="0" marL="0" rtl="0" algn="l">
              <a:lnSpc>
                <a:spcPct val="90000"/>
              </a:lnSpc>
              <a:spcBef>
                <a:spcPts val="0"/>
              </a:spcBef>
              <a:spcAft>
                <a:spcPts val="0"/>
              </a:spcAft>
              <a:buSzPts val="6400"/>
              <a:buNone/>
            </a:pPr>
            <a:r>
              <a:rPr lang="it" sz="6000">
                <a:solidFill>
                  <a:schemeClr val="accent2"/>
                </a:solidFill>
                <a:latin typeface="Work Sans"/>
                <a:ea typeface="Work Sans"/>
                <a:cs typeface="Work Sans"/>
                <a:sym typeface="Work Sans"/>
              </a:rPr>
              <a:t>Quali redditi inserire nella comunicazione reddituale </a:t>
            </a:r>
            <a:endParaRPr sz="6000">
              <a:solidFill>
                <a:schemeClr val="accent2"/>
              </a:solidFill>
              <a:latin typeface="Work Sans"/>
              <a:ea typeface="Work Sans"/>
              <a:cs typeface="Work Sans"/>
              <a:sym typeface="Work Sans"/>
            </a:endParaRPr>
          </a:p>
        </p:txBody>
      </p:sp>
      <p:sp>
        <p:nvSpPr>
          <p:cNvPr id="392" name="Google Shape;392;g2f7091ceeca_0_1"/>
          <p:cNvSpPr txBox="1"/>
          <p:nvPr>
            <p:ph idx="12" type="sldNum"/>
          </p:nvPr>
        </p:nvSpPr>
        <p:spPr>
          <a:xfrm>
            <a:off x="46081442" y="25000454"/>
            <a:ext cx="1715400" cy="1461000"/>
          </a:xfrm>
          <a:prstGeom prst="rect">
            <a:avLst/>
          </a:prstGeom>
          <a:noFill/>
          <a:ln>
            <a:noFill/>
          </a:ln>
        </p:spPr>
        <p:txBody>
          <a:bodyPr anchorCtr="0" anchor="ctr" bIns="91400" lIns="182850" spcFirstLastPara="1" rIns="182850" wrap="square" tIns="914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it"/>
              <a:t>‹#›</a:t>
            </a:fld>
            <a:endParaRPr/>
          </a:p>
        </p:txBody>
      </p:sp>
      <p:sp>
        <p:nvSpPr>
          <p:cNvPr id="393" name="Google Shape;393;g2f7091ceeca_0_1"/>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pic>
        <p:nvPicPr>
          <p:cNvPr id="394" name="Google Shape;394;g2f7091ceeca_0_1"/>
          <p:cNvPicPr preferRelativeResize="0"/>
          <p:nvPr/>
        </p:nvPicPr>
        <p:blipFill rotWithShape="1">
          <a:blip r:embed="rId4">
            <a:alphaModFix/>
          </a:blip>
          <a:srcRect b="0" l="0" r="0" t="0"/>
          <a:stretch/>
        </p:blipFill>
        <p:spPr>
          <a:xfrm>
            <a:off x="1143000" y="2743200"/>
            <a:ext cx="8992818" cy="969279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2f6f7ca9c9f_0_210"/>
          <p:cNvSpPr txBox="1"/>
          <p:nvPr>
            <p:ph type="ctrTitle"/>
          </p:nvPr>
        </p:nvSpPr>
        <p:spPr>
          <a:xfrm>
            <a:off x="705971" y="2743208"/>
            <a:ext cx="22721700" cy="5473500"/>
          </a:xfrm>
          <a:prstGeom prst="rect">
            <a:avLst/>
          </a:prstGeom>
          <a:noFill/>
          <a:ln>
            <a:noFill/>
          </a:ln>
        </p:spPr>
        <p:txBody>
          <a:bodyPr anchorCtr="0" anchor="b" bIns="243800" lIns="243800" spcFirstLastPara="1" rIns="243800" wrap="square" tIns="243800">
            <a:noAutofit/>
          </a:bodyPr>
          <a:lstStyle/>
          <a:p>
            <a:pPr indent="0" lvl="0" marL="0" rtl="0" algn="ctr">
              <a:lnSpc>
                <a:spcPct val="100000"/>
              </a:lnSpc>
              <a:spcBef>
                <a:spcPts val="0"/>
              </a:spcBef>
              <a:spcAft>
                <a:spcPts val="0"/>
              </a:spcAft>
              <a:buSzPts val="13600"/>
              <a:buNone/>
            </a:pPr>
            <a:r>
              <a:t/>
            </a:r>
            <a:endParaRPr/>
          </a:p>
          <a:p>
            <a:pPr indent="0" lvl="0" marL="0" rtl="0" algn="ctr">
              <a:lnSpc>
                <a:spcPct val="100000"/>
              </a:lnSpc>
              <a:spcBef>
                <a:spcPts val="0"/>
              </a:spcBef>
              <a:spcAft>
                <a:spcPts val="0"/>
              </a:spcAft>
              <a:buSzPts val="13600"/>
              <a:buNone/>
            </a:pPr>
            <a:r>
              <a:rPr lang="it"/>
              <a:t>Enpapi</a:t>
            </a:r>
            <a:endParaRPr/>
          </a:p>
          <a:p>
            <a:pPr indent="0" lvl="0" marL="0" rtl="0" algn="ctr">
              <a:lnSpc>
                <a:spcPct val="100000"/>
              </a:lnSpc>
              <a:spcBef>
                <a:spcPts val="0"/>
              </a:spcBef>
              <a:spcAft>
                <a:spcPts val="0"/>
              </a:spcAft>
              <a:buSzPts val="136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2f6f7ca9c9f_0_214"/>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405" name="Google Shape;405;g2f6f7ca9c9f_0_214"/>
          <p:cNvSpPr txBox="1"/>
          <p:nvPr>
            <p:ph type="title"/>
          </p:nvPr>
        </p:nvSpPr>
        <p:spPr>
          <a:xfrm>
            <a:off x="1137600" y="1032000"/>
            <a:ext cx="22101900" cy="1711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it">
                <a:solidFill>
                  <a:schemeClr val="accent2"/>
                </a:solidFill>
              </a:rPr>
              <a:t>I requisiti e le tempistiche per iscriversi </a:t>
            </a:r>
            <a:r>
              <a:rPr lang="it"/>
              <a:t>all’ENPAPI</a:t>
            </a:r>
            <a:endParaRPr/>
          </a:p>
        </p:txBody>
      </p:sp>
      <p:sp>
        <p:nvSpPr>
          <p:cNvPr id="406" name="Google Shape;406;g2f6f7ca9c9f_0_214"/>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
        <p:nvSpPr>
          <p:cNvPr id="407" name="Google Shape;407;g2f6f7ca9c9f_0_214"/>
          <p:cNvSpPr txBox="1"/>
          <p:nvPr>
            <p:ph idx="1" type="body"/>
          </p:nvPr>
        </p:nvSpPr>
        <p:spPr>
          <a:xfrm>
            <a:off x="991125" y="3297625"/>
            <a:ext cx="21858000" cy="612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b="1" lang="it" sz="3600">
                <a:solidFill>
                  <a:schemeClr val="dk1"/>
                </a:solidFill>
              </a:rPr>
              <a:t>All’ Enpapi, </a:t>
            </a:r>
            <a:r>
              <a:rPr lang="it" sz="3600">
                <a:solidFill>
                  <a:schemeClr val="dk1"/>
                </a:solidFill>
                <a:highlight>
                  <a:srgbClr val="FFFFFF"/>
                </a:highlight>
              </a:rPr>
              <a:t>sono obbligati all’iscrizione tutti gli infermieri, iscritti agli ordini provinciali, che esercitano </a:t>
            </a:r>
            <a:r>
              <a:rPr b="1" lang="it" sz="3600">
                <a:solidFill>
                  <a:schemeClr val="dk1"/>
                </a:solidFill>
                <a:highlight>
                  <a:srgbClr val="FFFFFF"/>
                </a:highlight>
              </a:rPr>
              <a:t>attività libero professionale</a:t>
            </a:r>
            <a:r>
              <a:rPr lang="it" sz="3600">
                <a:solidFill>
                  <a:schemeClr val="dk1"/>
                </a:solidFill>
                <a:highlight>
                  <a:srgbClr val="FFFFFF"/>
                </a:highlight>
              </a:rPr>
              <a:t> in forma individuale in qualità di:</a:t>
            </a:r>
            <a:endParaRPr sz="3600">
              <a:solidFill>
                <a:schemeClr val="dk1"/>
              </a:solidFill>
              <a:highlight>
                <a:srgbClr val="FFFFFF"/>
              </a:highlight>
            </a:endParaRPr>
          </a:p>
          <a:p>
            <a:pPr indent="-685800" lvl="0" marL="914400" rtl="0" algn="l">
              <a:lnSpc>
                <a:spcPct val="115000"/>
              </a:lnSpc>
              <a:spcBef>
                <a:spcPts val="2600"/>
              </a:spcBef>
              <a:spcAft>
                <a:spcPts val="0"/>
              </a:spcAft>
              <a:buClr>
                <a:schemeClr val="dk1"/>
              </a:buClr>
              <a:buSzPts val="3600"/>
              <a:buFont typeface="Work Sans"/>
              <a:buChar char="●"/>
            </a:pPr>
            <a:r>
              <a:rPr lang="it" sz="3600">
                <a:solidFill>
                  <a:schemeClr val="dk1"/>
                </a:solidFill>
                <a:highlight>
                  <a:srgbClr val="FFFFFF"/>
                </a:highlight>
              </a:rPr>
              <a:t>titolari di partita IVA, con Ateco </a:t>
            </a:r>
            <a:r>
              <a:rPr lang="it" sz="3600">
                <a:solidFill>
                  <a:schemeClr val="dk1"/>
                </a:solidFill>
              </a:rPr>
              <a:t>86.90.29 (Altre attività paramediche indipendenti)</a:t>
            </a:r>
            <a:endParaRPr sz="3600">
              <a:solidFill>
                <a:schemeClr val="dk1"/>
              </a:solidFill>
              <a:highlight>
                <a:srgbClr val="FFFFFF"/>
              </a:highlight>
            </a:endParaRPr>
          </a:p>
          <a:p>
            <a:pPr indent="-457200" lvl="1" marL="914400" rtl="0" algn="just">
              <a:lnSpc>
                <a:spcPct val="115000"/>
              </a:lnSpc>
              <a:spcBef>
                <a:spcPts val="0"/>
              </a:spcBef>
              <a:spcAft>
                <a:spcPts val="0"/>
              </a:spcAft>
              <a:buClr>
                <a:schemeClr val="dk1"/>
              </a:buClr>
              <a:buSzPts val="3600"/>
              <a:buChar char="◆"/>
            </a:pPr>
            <a:r>
              <a:rPr lang="it" sz="3600">
                <a:solidFill>
                  <a:schemeClr val="dk1"/>
                </a:solidFill>
              </a:rPr>
              <a:t>Infermieri (chiamati prima infermieri professionali)</a:t>
            </a:r>
            <a:endParaRPr sz="3600">
              <a:solidFill>
                <a:schemeClr val="dk1"/>
              </a:solidFill>
            </a:endParaRPr>
          </a:p>
          <a:p>
            <a:pPr indent="-457200" lvl="1" marL="914400" rtl="0" algn="just">
              <a:lnSpc>
                <a:spcPct val="115000"/>
              </a:lnSpc>
              <a:spcBef>
                <a:spcPts val="0"/>
              </a:spcBef>
              <a:spcAft>
                <a:spcPts val="0"/>
              </a:spcAft>
              <a:buClr>
                <a:schemeClr val="dk1"/>
              </a:buClr>
              <a:buSzPts val="3600"/>
              <a:buChar char="◆"/>
            </a:pPr>
            <a:r>
              <a:rPr lang="it" sz="3600">
                <a:solidFill>
                  <a:schemeClr val="dk1"/>
                </a:solidFill>
              </a:rPr>
              <a:t>Infermieri pediatrici (chiamati prima vigilatrici d’infanzia)</a:t>
            </a:r>
            <a:endParaRPr sz="3600">
              <a:solidFill>
                <a:schemeClr val="dk1"/>
              </a:solidFill>
            </a:endParaRPr>
          </a:p>
          <a:p>
            <a:pPr indent="-457200" lvl="1" marL="914400" rtl="0" algn="just">
              <a:lnSpc>
                <a:spcPct val="115000"/>
              </a:lnSpc>
              <a:spcBef>
                <a:spcPts val="0"/>
              </a:spcBef>
              <a:spcAft>
                <a:spcPts val="0"/>
              </a:spcAft>
              <a:buClr>
                <a:schemeClr val="dk1"/>
              </a:buClr>
              <a:buSzPts val="3600"/>
              <a:buChar char="◆"/>
            </a:pPr>
            <a:r>
              <a:rPr lang="it" sz="3600">
                <a:solidFill>
                  <a:schemeClr val="dk1"/>
                </a:solidFill>
              </a:rPr>
              <a:t>Assistenti sanitari (chiamato assistente socio sanitario)</a:t>
            </a:r>
            <a:endParaRPr sz="3600">
              <a:solidFill>
                <a:schemeClr val="dk1"/>
              </a:solidFill>
            </a:endParaRPr>
          </a:p>
          <a:p>
            <a:pPr indent="-685800" lvl="0" marL="914400" rtl="0" algn="l">
              <a:lnSpc>
                <a:spcPct val="115000"/>
              </a:lnSpc>
              <a:spcBef>
                <a:spcPts val="0"/>
              </a:spcBef>
              <a:spcAft>
                <a:spcPts val="0"/>
              </a:spcAft>
              <a:buClr>
                <a:schemeClr val="dk1"/>
              </a:buClr>
              <a:buSzPts val="3600"/>
              <a:buFont typeface="Work Sans"/>
              <a:buChar char="●"/>
            </a:pPr>
            <a:r>
              <a:rPr lang="it" sz="3600">
                <a:solidFill>
                  <a:schemeClr val="dk1"/>
                </a:solidFill>
                <a:highlight>
                  <a:srgbClr val="FFFFFF"/>
                </a:highlight>
              </a:rPr>
              <a:t>associati ad uno studio professionale</a:t>
            </a:r>
            <a:endParaRPr sz="3600">
              <a:solidFill>
                <a:schemeClr val="dk1"/>
              </a:solidFill>
              <a:highlight>
                <a:srgbClr val="FFFFFF"/>
              </a:highlight>
            </a:endParaRPr>
          </a:p>
          <a:p>
            <a:pPr indent="-685800" lvl="0" marL="914400" rtl="0" algn="l">
              <a:lnSpc>
                <a:spcPct val="115000"/>
              </a:lnSpc>
              <a:spcBef>
                <a:spcPts val="0"/>
              </a:spcBef>
              <a:spcAft>
                <a:spcPts val="0"/>
              </a:spcAft>
              <a:buClr>
                <a:schemeClr val="dk1"/>
              </a:buClr>
              <a:buSzPts val="3600"/>
              <a:buFont typeface="Work Sans"/>
              <a:buChar char="●"/>
            </a:pPr>
            <a:r>
              <a:rPr lang="it" sz="3600">
                <a:solidFill>
                  <a:schemeClr val="dk1"/>
                </a:solidFill>
                <a:highlight>
                  <a:srgbClr val="FFFFFF"/>
                </a:highlight>
              </a:rPr>
              <a:t>soci di cooperativa sociale con rapporto di lavoro autonomo.</a:t>
            </a:r>
            <a:endParaRPr sz="3600">
              <a:solidFill>
                <a:schemeClr val="dk1"/>
              </a:solidFill>
              <a:highlight>
                <a:srgbClr val="FFFFFF"/>
              </a:highlight>
            </a:endParaRPr>
          </a:p>
          <a:p>
            <a:pPr indent="0" lvl="0" marL="0" rtl="0" algn="l">
              <a:lnSpc>
                <a:spcPct val="115000"/>
              </a:lnSpc>
              <a:spcBef>
                <a:spcPts val="0"/>
              </a:spcBef>
              <a:spcAft>
                <a:spcPts val="0"/>
              </a:spcAft>
              <a:buSzPts val="3000"/>
              <a:buNone/>
            </a:pPr>
            <a:r>
              <a:t/>
            </a:r>
            <a:endParaRPr sz="3600">
              <a:solidFill>
                <a:schemeClr val="dk1"/>
              </a:solidFill>
            </a:endParaRPr>
          </a:p>
          <a:p>
            <a:pPr indent="0" lvl="0" marL="0" rtl="0" algn="l">
              <a:lnSpc>
                <a:spcPct val="115000"/>
              </a:lnSpc>
              <a:spcBef>
                <a:spcPts val="0"/>
              </a:spcBef>
              <a:spcAft>
                <a:spcPts val="0"/>
              </a:spcAft>
              <a:buSzPts val="3000"/>
              <a:buNone/>
            </a:pPr>
            <a:r>
              <a:rPr b="1" lang="it" sz="3600">
                <a:solidFill>
                  <a:schemeClr val="dk1"/>
                </a:solidFill>
              </a:rPr>
              <a:t>Tempistiche: </a:t>
            </a:r>
            <a:r>
              <a:rPr lang="it" sz="3600">
                <a:solidFill>
                  <a:schemeClr val="dk1"/>
                </a:solidFill>
              </a:rPr>
              <a:t>l’iscrizione deve essere effettuata entro i </a:t>
            </a:r>
            <a:r>
              <a:rPr b="1" lang="it" sz="3600">
                <a:solidFill>
                  <a:schemeClr val="dk1"/>
                </a:solidFill>
              </a:rPr>
              <a:t>60 giorni </a:t>
            </a:r>
            <a:r>
              <a:rPr lang="it" sz="3600">
                <a:solidFill>
                  <a:schemeClr val="dk1"/>
                </a:solidFill>
              </a:rPr>
              <a:t>dalla data di inizio dell’attività libero professionale.</a:t>
            </a:r>
            <a:endParaRPr sz="3600">
              <a:solidFill>
                <a:schemeClr val="dk1"/>
              </a:solidFill>
            </a:endParaRPr>
          </a:p>
          <a:p>
            <a:pPr indent="0" lvl="0" marL="0" rtl="0" algn="l">
              <a:lnSpc>
                <a:spcPct val="90000"/>
              </a:lnSpc>
              <a:spcBef>
                <a:spcPts val="0"/>
              </a:spcBef>
              <a:spcAft>
                <a:spcPts val="0"/>
              </a:spcAft>
              <a:buSzPts val="3000"/>
              <a:buNone/>
            </a:pPr>
            <a:r>
              <a:t/>
            </a:r>
            <a:endParaRPr>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2f6f7ca9c9f_0_229"/>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413" name="Google Shape;413;g2f6f7ca9c9f_0_229"/>
          <p:cNvSpPr txBox="1"/>
          <p:nvPr>
            <p:ph idx="1" type="body"/>
          </p:nvPr>
        </p:nvSpPr>
        <p:spPr>
          <a:xfrm>
            <a:off x="1002575" y="2861550"/>
            <a:ext cx="21980700" cy="9516900"/>
          </a:xfrm>
          <a:prstGeom prst="rect">
            <a:avLst/>
          </a:prstGeom>
          <a:noFill/>
          <a:ln>
            <a:noFill/>
          </a:ln>
        </p:spPr>
        <p:txBody>
          <a:bodyPr anchorCtr="0" anchor="t" bIns="91425" lIns="91425" spcFirstLastPara="1" rIns="91425" wrap="square" tIns="91425">
            <a:noAutofit/>
          </a:bodyPr>
          <a:lstStyle/>
          <a:p>
            <a:pPr indent="0" lvl="0" marL="0" rtl="0" algn="just">
              <a:lnSpc>
                <a:spcPct val="90000"/>
              </a:lnSpc>
              <a:spcBef>
                <a:spcPts val="2000"/>
              </a:spcBef>
              <a:spcAft>
                <a:spcPts val="0"/>
              </a:spcAft>
              <a:buSzPts val="3000"/>
              <a:buNone/>
            </a:pPr>
            <a:r>
              <a:rPr lang="it">
                <a:solidFill>
                  <a:schemeClr val="dk1"/>
                </a:solidFill>
              </a:rPr>
              <a:t>I</a:t>
            </a:r>
            <a:endParaRPr/>
          </a:p>
        </p:txBody>
      </p:sp>
      <p:sp>
        <p:nvSpPr>
          <p:cNvPr id="414" name="Google Shape;414;g2f6f7ca9c9f_0_229"/>
          <p:cNvSpPr/>
          <p:nvPr/>
        </p:nvSpPr>
        <p:spPr>
          <a:xfrm>
            <a:off x="-3450" y="12436000"/>
            <a:ext cx="24384000" cy="365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
        <p:nvSpPr>
          <p:cNvPr id="415" name="Google Shape;415;g2f6f7ca9c9f_0_229"/>
          <p:cNvSpPr txBox="1"/>
          <p:nvPr/>
        </p:nvSpPr>
        <p:spPr>
          <a:xfrm>
            <a:off x="1211325" y="1024400"/>
            <a:ext cx="21771900" cy="1718700"/>
          </a:xfrm>
          <a:prstGeom prst="rect">
            <a:avLst/>
          </a:prstGeom>
          <a:noFill/>
          <a:ln>
            <a:noFill/>
          </a:ln>
        </p:spPr>
        <p:txBody>
          <a:bodyPr anchorCtr="0" anchor="ctr" bIns="91425" lIns="91425" spcFirstLastPara="1" rIns="91425" wrap="square" tIns="91425">
            <a:noAutofit/>
          </a:bodyPr>
          <a:lstStyle/>
          <a:p>
            <a:pPr indent="0" lvl="0" marL="0" marR="0" rtl="0" algn="just">
              <a:lnSpc>
                <a:spcPct val="90000"/>
              </a:lnSpc>
              <a:spcBef>
                <a:spcPts val="2000"/>
              </a:spcBef>
              <a:spcAft>
                <a:spcPts val="0"/>
              </a:spcAft>
              <a:buClr>
                <a:srgbClr val="000000"/>
              </a:buClr>
              <a:buSzPts val="6000"/>
              <a:buFont typeface="Arial"/>
              <a:buNone/>
            </a:pPr>
            <a:r>
              <a:rPr b="1" i="0" lang="it" sz="6000" u="none" cap="none" strike="noStrike">
                <a:solidFill>
                  <a:schemeClr val="accent2"/>
                </a:solidFill>
                <a:latin typeface="Work Sans"/>
                <a:ea typeface="Work Sans"/>
                <a:cs typeface="Work Sans"/>
                <a:sym typeface="Work Sans"/>
              </a:rPr>
              <a:t>I Contributi da versare</a:t>
            </a:r>
            <a:endParaRPr b="0" i="0" sz="6000" u="none" cap="none" strike="noStrike">
              <a:solidFill>
                <a:srgbClr val="000000"/>
              </a:solidFill>
              <a:latin typeface="Work Sans"/>
              <a:ea typeface="Work Sans"/>
              <a:cs typeface="Work Sans"/>
              <a:sym typeface="Work Sans"/>
            </a:endParaRPr>
          </a:p>
        </p:txBody>
      </p:sp>
      <p:graphicFrame>
        <p:nvGraphicFramePr>
          <p:cNvPr id="416" name="Google Shape;416;g2f6f7ca9c9f_0_229"/>
          <p:cNvGraphicFramePr/>
          <p:nvPr/>
        </p:nvGraphicFramePr>
        <p:xfrm>
          <a:off x="1127700" y="2743100"/>
          <a:ext cx="3000000" cy="3000000"/>
        </p:xfrm>
        <a:graphic>
          <a:graphicData uri="http://schemas.openxmlformats.org/drawingml/2006/table">
            <a:tbl>
              <a:tblPr>
                <a:noFill/>
                <a:tableStyleId>{4260605E-DBE6-438B-9496-96985A0A5DDA}</a:tableStyleId>
              </a:tblPr>
              <a:tblGrid>
                <a:gridCol w="11053550"/>
                <a:gridCol w="10927150"/>
              </a:tblGrid>
              <a:tr h="3823850">
                <a:tc>
                  <a:txBody>
                    <a:bodyPr/>
                    <a:lstStyle/>
                    <a:p>
                      <a:pPr indent="0" lvl="0" marL="0" marR="0" rtl="0" algn="just">
                        <a:lnSpc>
                          <a:spcPct val="90000"/>
                        </a:lnSpc>
                        <a:spcBef>
                          <a:spcPts val="0"/>
                        </a:spcBef>
                        <a:spcAft>
                          <a:spcPts val="0"/>
                        </a:spcAft>
                        <a:buClr>
                          <a:srgbClr val="000000"/>
                        </a:buClr>
                        <a:buSzPts val="3400"/>
                        <a:buFont typeface="Arial"/>
                        <a:buNone/>
                      </a:pPr>
                      <a:r>
                        <a:rPr b="1" lang="it" sz="3400" u="none" cap="none" strike="noStrike">
                          <a:solidFill>
                            <a:schemeClr val="accent4"/>
                          </a:solidFill>
                          <a:latin typeface="Work Sans"/>
                          <a:ea typeface="Work Sans"/>
                          <a:cs typeface="Work Sans"/>
                          <a:sym typeface="Work Sans"/>
                        </a:rPr>
                        <a:t>Contributo Soggettivo</a:t>
                      </a:r>
                      <a:endParaRPr b="1" sz="3400" u="none" cap="none" strike="noStrike">
                        <a:solidFill>
                          <a:schemeClr val="accent4"/>
                        </a:solidFill>
                        <a:latin typeface="Work Sans"/>
                        <a:ea typeface="Work Sans"/>
                        <a:cs typeface="Work Sans"/>
                        <a:sym typeface="Work Sans"/>
                      </a:endParaRPr>
                    </a:p>
                    <a:p>
                      <a:pPr indent="0" lvl="0" marL="0" marR="0" rtl="0" algn="just">
                        <a:lnSpc>
                          <a:spcPct val="90000"/>
                        </a:lnSpc>
                        <a:spcBef>
                          <a:spcPts val="2000"/>
                        </a:spcBef>
                        <a:spcAft>
                          <a:spcPts val="0"/>
                        </a:spcAft>
                        <a:buClr>
                          <a:srgbClr val="000000"/>
                        </a:buClr>
                        <a:buSzPts val="3400"/>
                        <a:buFont typeface="Arial"/>
                        <a:buNone/>
                      </a:pPr>
                      <a:r>
                        <a:t/>
                      </a:r>
                      <a:endParaRPr b="1" sz="3400" u="none" cap="none" strike="noStrike">
                        <a:solidFill>
                          <a:schemeClr val="accent2"/>
                        </a:solidFill>
                        <a:latin typeface="Work Sans"/>
                        <a:ea typeface="Work Sans"/>
                        <a:cs typeface="Work Sans"/>
                        <a:sym typeface="Work Sans"/>
                      </a:endParaRPr>
                    </a:p>
                    <a:p>
                      <a:pPr indent="0" lvl="0" marL="0" marR="0" rtl="0" algn="just">
                        <a:lnSpc>
                          <a:spcPct val="90000"/>
                        </a:lnSpc>
                        <a:spcBef>
                          <a:spcPts val="2000"/>
                        </a:spcBef>
                        <a:spcAft>
                          <a:spcPts val="0"/>
                        </a:spcAft>
                        <a:buClr>
                          <a:srgbClr val="000000"/>
                        </a:buClr>
                        <a:buSzPts val="3400"/>
                        <a:buFont typeface="Arial"/>
                        <a:buNone/>
                      </a:pPr>
                      <a:r>
                        <a:rPr b="1" lang="it" sz="3400" u="none" cap="none" strike="noStrike">
                          <a:solidFill>
                            <a:schemeClr val="dk1"/>
                          </a:solidFill>
                          <a:latin typeface="Work Sans"/>
                          <a:ea typeface="Work Sans"/>
                          <a:cs typeface="Work Sans"/>
                          <a:sym typeface="Work Sans"/>
                        </a:rPr>
                        <a:t>E’ deducibile dal reddito (se nel 2021 ho versato di contributo soggettivo € 1.000 verrà sottratto dal reddito)</a:t>
                      </a:r>
                      <a:endParaRPr b="1" sz="3400" u="none" cap="none" strike="noStrike">
                        <a:solidFill>
                          <a:schemeClr val="dk1"/>
                        </a:solidFill>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just">
                        <a:lnSpc>
                          <a:spcPct val="90000"/>
                        </a:lnSpc>
                        <a:spcBef>
                          <a:spcPts val="0"/>
                        </a:spcBef>
                        <a:spcAft>
                          <a:spcPts val="0"/>
                        </a:spcAft>
                        <a:buClr>
                          <a:srgbClr val="000000"/>
                        </a:buClr>
                        <a:buSzPts val="3400"/>
                        <a:buFont typeface="Arial"/>
                        <a:buNone/>
                      </a:pPr>
                      <a:r>
                        <a:rPr b="1" lang="it" sz="3400" u="none" cap="none" strike="noStrike">
                          <a:solidFill>
                            <a:schemeClr val="dk1"/>
                          </a:solidFill>
                          <a:latin typeface="Work Sans"/>
                          <a:ea typeface="Work Sans"/>
                          <a:cs typeface="Work Sans"/>
                          <a:sym typeface="Work Sans"/>
                        </a:rPr>
                        <a:t>Il minimo dovuto è € 1.600 euro </a:t>
                      </a:r>
                      <a:endParaRPr b="1" sz="3400" u="none" cap="none" strike="noStrike">
                        <a:solidFill>
                          <a:schemeClr val="dk1"/>
                        </a:solidFill>
                        <a:latin typeface="Work Sans"/>
                        <a:ea typeface="Work Sans"/>
                        <a:cs typeface="Work Sans"/>
                        <a:sym typeface="Work Sans"/>
                      </a:endParaRPr>
                    </a:p>
                    <a:p>
                      <a:pPr indent="0" lvl="0" marL="0" marR="0" rtl="0" algn="just">
                        <a:lnSpc>
                          <a:spcPct val="90000"/>
                        </a:lnSpc>
                        <a:spcBef>
                          <a:spcPts val="2000"/>
                        </a:spcBef>
                        <a:spcAft>
                          <a:spcPts val="0"/>
                        </a:spcAft>
                        <a:buClr>
                          <a:srgbClr val="000000"/>
                        </a:buClr>
                        <a:buSzPts val="3400"/>
                        <a:buFont typeface="Arial"/>
                        <a:buNone/>
                      </a:pPr>
                      <a:r>
                        <a:rPr b="1" lang="it" sz="3400" u="none" cap="none" strike="noStrike">
                          <a:solidFill>
                            <a:schemeClr val="dk1"/>
                          </a:solidFill>
                          <a:latin typeface="Work Sans"/>
                          <a:ea typeface="Work Sans"/>
                          <a:cs typeface="Work Sans"/>
                          <a:sym typeface="Work Sans"/>
                        </a:rPr>
                        <a:t>(può essere ridotto o non dovuto al ricorrere di determinate circostanze).</a:t>
                      </a:r>
                      <a:endParaRPr b="1" sz="3400" u="none" cap="none" strike="noStrike">
                        <a:solidFill>
                          <a:schemeClr val="dk1"/>
                        </a:solidFill>
                        <a:latin typeface="Work Sans"/>
                        <a:ea typeface="Work Sans"/>
                        <a:cs typeface="Work Sans"/>
                        <a:sym typeface="Work Sans"/>
                      </a:endParaRPr>
                    </a:p>
                    <a:p>
                      <a:pPr indent="0" lvl="0" marL="0" marR="0" rtl="0" algn="just">
                        <a:lnSpc>
                          <a:spcPct val="90000"/>
                        </a:lnSpc>
                        <a:spcBef>
                          <a:spcPts val="2000"/>
                        </a:spcBef>
                        <a:spcAft>
                          <a:spcPts val="0"/>
                        </a:spcAft>
                        <a:buClr>
                          <a:srgbClr val="000000"/>
                        </a:buClr>
                        <a:buSzPts val="3400"/>
                        <a:buFont typeface="Arial"/>
                        <a:buNone/>
                      </a:pPr>
                      <a:r>
                        <a:rPr lang="it" sz="3400" u="none" cap="none" strike="noStrike">
                          <a:solidFill>
                            <a:schemeClr val="dk1"/>
                          </a:solidFill>
                          <a:latin typeface="Work Sans"/>
                          <a:ea typeface="Work Sans"/>
                          <a:cs typeface="Work Sans"/>
                          <a:sym typeface="Work Sans"/>
                        </a:rPr>
                        <a:t>L’aliquota è pari al 16% del reddito netto (incassato senza considerare il 4%)</a:t>
                      </a:r>
                      <a:endParaRPr sz="3400" u="none" cap="none" strike="noStrike">
                        <a:solidFill>
                          <a:schemeClr val="dk1"/>
                        </a:solidFill>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r h="2703925">
                <a:tc>
                  <a:txBody>
                    <a:bodyPr/>
                    <a:lstStyle/>
                    <a:p>
                      <a:pPr indent="0" lvl="0" marL="0" marR="0" rtl="0" algn="just">
                        <a:lnSpc>
                          <a:spcPct val="90000"/>
                        </a:lnSpc>
                        <a:spcBef>
                          <a:spcPts val="0"/>
                        </a:spcBef>
                        <a:spcAft>
                          <a:spcPts val="0"/>
                        </a:spcAft>
                        <a:buClr>
                          <a:srgbClr val="000000"/>
                        </a:buClr>
                        <a:buSzPts val="3400"/>
                        <a:buFont typeface="Arial"/>
                        <a:buNone/>
                      </a:pPr>
                      <a:r>
                        <a:rPr b="1" lang="it" sz="3400" u="none" cap="none" strike="noStrike">
                          <a:solidFill>
                            <a:schemeClr val="accent4"/>
                          </a:solidFill>
                          <a:latin typeface="Work Sans"/>
                          <a:ea typeface="Work Sans"/>
                          <a:cs typeface="Work Sans"/>
                          <a:sym typeface="Work Sans"/>
                        </a:rPr>
                        <a:t>Contributo integrativo</a:t>
                      </a:r>
                      <a:endParaRPr b="1" sz="3400" u="none" cap="none" strike="noStrike">
                        <a:solidFill>
                          <a:schemeClr val="accent4"/>
                        </a:solidFill>
                        <a:latin typeface="Work Sans"/>
                        <a:ea typeface="Work Sans"/>
                        <a:cs typeface="Work Sans"/>
                        <a:sym typeface="Work Sans"/>
                      </a:endParaRPr>
                    </a:p>
                    <a:p>
                      <a:pPr indent="0" lvl="0" marL="0" marR="0" rtl="0" algn="just">
                        <a:lnSpc>
                          <a:spcPct val="90000"/>
                        </a:lnSpc>
                        <a:spcBef>
                          <a:spcPts val="2000"/>
                        </a:spcBef>
                        <a:spcAft>
                          <a:spcPts val="0"/>
                        </a:spcAft>
                        <a:buClr>
                          <a:srgbClr val="000000"/>
                        </a:buClr>
                        <a:buSzPts val="3400"/>
                        <a:buFont typeface="Arial"/>
                        <a:buNone/>
                      </a:pPr>
                      <a:r>
                        <a:t/>
                      </a:r>
                      <a:endParaRPr b="1" sz="3400" u="none" cap="none" strike="noStrike">
                        <a:solidFill>
                          <a:schemeClr val="accent2"/>
                        </a:solidFill>
                        <a:latin typeface="Work Sans"/>
                        <a:ea typeface="Work Sans"/>
                        <a:cs typeface="Work Sans"/>
                        <a:sym typeface="Work Sans"/>
                      </a:endParaRPr>
                    </a:p>
                    <a:p>
                      <a:pPr indent="0" lvl="0" marL="0" marR="0" rtl="0" algn="just">
                        <a:lnSpc>
                          <a:spcPct val="90000"/>
                        </a:lnSpc>
                        <a:spcBef>
                          <a:spcPts val="2000"/>
                        </a:spcBef>
                        <a:spcAft>
                          <a:spcPts val="0"/>
                        </a:spcAft>
                        <a:buClr>
                          <a:srgbClr val="000000"/>
                        </a:buClr>
                        <a:buSzPts val="3400"/>
                        <a:buFont typeface="Arial"/>
                        <a:buNone/>
                      </a:pPr>
                      <a:r>
                        <a:rPr b="1" lang="it" sz="3400" u="none" cap="none" strike="noStrike">
                          <a:solidFill>
                            <a:schemeClr val="dk1"/>
                          </a:solidFill>
                          <a:latin typeface="Work Sans"/>
                          <a:ea typeface="Work Sans"/>
                          <a:cs typeface="Work Sans"/>
                          <a:sym typeface="Work Sans"/>
                        </a:rPr>
                        <a:t>NON è deducibile e non concorre nel limite dei € 85.000 </a:t>
                      </a:r>
                      <a:endParaRPr b="1" sz="3400" u="none" cap="none" strike="noStrike">
                        <a:solidFill>
                          <a:schemeClr val="dk1"/>
                        </a:solidFill>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just">
                        <a:lnSpc>
                          <a:spcPct val="90000"/>
                        </a:lnSpc>
                        <a:spcBef>
                          <a:spcPts val="0"/>
                        </a:spcBef>
                        <a:spcAft>
                          <a:spcPts val="0"/>
                        </a:spcAft>
                        <a:buClr>
                          <a:srgbClr val="000000"/>
                        </a:buClr>
                        <a:buSzPts val="3400"/>
                        <a:buFont typeface="Arial"/>
                        <a:buNone/>
                      </a:pPr>
                      <a:r>
                        <a:rPr b="1" lang="it" sz="3400" u="none" cap="none" strike="noStrike">
                          <a:solidFill>
                            <a:schemeClr val="dk1"/>
                          </a:solidFill>
                          <a:latin typeface="Work Sans"/>
                          <a:ea typeface="Work Sans"/>
                          <a:cs typeface="Work Sans"/>
                          <a:sym typeface="Work Sans"/>
                        </a:rPr>
                        <a:t>Minimo dovuto di 150 euro.</a:t>
                      </a:r>
                      <a:endParaRPr b="1" sz="3400" u="none" cap="none" strike="noStrike">
                        <a:solidFill>
                          <a:schemeClr val="dk1"/>
                        </a:solidFill>
                        <a:latin typeface="Work Sans"/>
                        <a:ea typeface="Work Sans"/>
                        <a:cs typeface="Work Sans"/>
                        <a:sym typeface="Work Sans"/>
                      </a:endParaRPr>
                    </a:p>
                    <a:p>
                      <a:pPr indent="0" lvl="0" marL="0" marR="0" rtl="0" algn="just">
                        <a:lnSpc>
                          <a:spcPct val="90000"/>
                        </a:lnSpc>
                        <a:spcBef>
                          <a:spcPts val="2000"/>
                        </a:spcBef>
                        <a:spcAft>
                          <a:spcPts val="0"/>
                        </a:spcAft>
                        <a:buClr>
                          <a:srgbClr val="000000"/>
                        </a:buClr>
                        <a:buSzPts val="3400"/>
                        <a:buFont typeface="Arial"/>
                        <a:buNone/>
                      </a:pPr>
                      <a:r>
                        <a:rPr lang="it" sz="3400" u="none" cap="none" strike="noStrike">
                          <a:solidFill>
                            <a:schemeClr val="dk1"/>
                          </a:solidFill>
                          <a:latin typeface="Work Sans"/>
                          <a:ea typeface="Work Sans"/>
                          <a:cs typeface="Work Sans"/>
                          <a:sym typeface="Work Sans"/>
                        </a:rPr>
                        <a:t>E pari al 4% del corrispettivo lordo</a:t>
                      </a:r>
                      <a:endParaRPr sz="3400" u="none" cap="none" strike="noStrike">
                        <a:solidFill>
                          <a:schemeClr val="dk1"/>
                        </a:solidFill>
                        <a:latin typeface="Work Sans"/>
                        <a:ea typeface="Work Sans"/>
                        <a:cs typeface="Work Sans"/>
                        <a:sym typeface="Work Sans"/>
                      </a:endParaRPr>
                    </a:p>
                    <a:p>
                      <a:pPr indent="0" lvl="0" marL="0" marR="0" rtl="0" algn="just">
                        <a:lnSpc>
                          <a:spcPct val="90000"/>
                        </a:lnSpc>
                        <a:spcBef>
                          <a:spcPts val="2000"/>
                        </a:spcBef>
                        <a:spcAft>
                          <a:spcPts val="0"/>
                        </a:spcAft>
                        <a:buClr>
                          <a:srgbClr val="000000"/>
                        </a:buClr>
                        <a:buSzPts val="3400"/>
                        <a:buFont typeface="Arial"/>
                        <a:buNone/>
                      </a:pPr>
                      <a:r>
                        <a:t/>
                      </a:r>
                      <a:endParaRPr sz="3400" u="none" cap="none" strike="noStrike">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400"/>
                        <a:buFont typeface="Arial"/>
                        <a:buNone/>
                      </a:pPr>
                      <a:r>
                        <a:t/>
                      </a:r>
                      <a:endParaRPr sz="3400" u="none" cap="none" strike="noStrike">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r h="2703925">
                <a:tc>
                  <a:txBody>
                    <a:bodyPr/>
                    <a:lstStyle/>
                    <a:p>
                      <a:pPr indent="0" lvl="0" marL="0" marR="0" rtl="0" algn="just">
                        <a:lnSpc>
                          <a:spcPct val="90000"/>
                        </a:lnSpc>
                        <a:spcBef>
                          <a:spcPts val="0"/>
                        </a:spcBef>
                        <a:spcAft>
                          <a:spcPts val="0"/>
                        </a:spcAft>
                        <a:buClr>
                          <a:srgbClr val="000000"/>
                        </a:buClr>
                        <a:buSzPts val="3400"/>
                        <a:buFont typeface="Arial"/>
                        <a:buNone/>
                      </a:pPr>
                      <a:r>
                        <a:rPr b="1" lang="it" sz="3400" u="none" cap="none" strike="noStrike">
                          <a:solidFill>
                            <a:schemeClr val="accent4"/>
                          </a:solidFill>
                          <a:latin typeface="Work Sans"/>
                          <a:ea typeface="Work Sans"/>
                          <a:cs typeface="Work Sans"/>
                          <a:sym typeface="Work Sans"/>
                        </a:rPr>
                        <a:t>Maternità</a:t>
                      </a:r>
                      <a:endParaRPr sz="3400" u="none" cap="none" strike="noStrike">
                        <a:solidFill>
                          <a:schemeClr val="accent4"/>
                        </a:solidFill>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just">
                        <a:lnSpc>
                          <a:spcPct val="90000"/>
                        </a:lnSpc>
                        <a:spcBef>
                          <a:spcPts val="0"/>
                        </a:spcBef>
                        <a:spcAft>
                          <a:spcPts val="0"/>
                        </a:spcAft>
                        <a:buClr>
                          <a:srgbClr val="000000"/>
                        </a:buClr>
                        <a:buSzPts val="3400"/>
                        <a:buFont typeface="Arial"/>
                        <a:buNone/>
                      </a:pPr>
                      <a:r>
                        <a:rPr lang="it" sz="3400" u="none" cap="none" strike="noStrike">
                          <a:solidFill>
                            <a:schemeClr val="dk1"/>
                          </a:solidFill>
                          <a:latin typeface="Work Sans"/>
                          <a:ea typeface="Work Sans"/>
                          <a:cs typeface="Work Sans"/>
                          <a:sym typeface="Work Sans"/>
                        </a:rPr>
                        <a:t>Per il 2023 è di € 81,20</a:t>
                      </a:r>
                      <a:endParaRPr sz="3400" u="none" cap="none" strike="noStrike">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g2f6f7ca9c9f_0_247"/>
          <p:cNvSpPr txBox="1"/>
          <p:nvPr>
            <p:ph idx="1" type="body"/>
          </p:nvPr>
        </p:nvSpPr>
        <p:spPr>
          <a:xfrm>
            <a:off x="1106925" y="2681600"/>
            <a:ext cx="21980700" cy="9516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2000"/>
              </a:spcBef>
              <a:spcAft>
                <a:spcPts val="0"/>
              </a:spcAft>
              <a:buClr>
                <a:srgbClr val="000000"/>
              </a:buClr>
              <a:buSzPts val="4800"/>
              <a:buFont typeface="Arial"/>
              <a:buNone/>
            </a:pPr>
            <a:r>
              <a:rPr lang="it" sz="3600">
                <a:solidFill>
                  <a:schemeClr val="accent6"/>
                </a:solidFill>
              </a:rPr>
              <a:t>Sono</a:t>
            </a:r>
            <a:r>
              <a:rPr b="1" lang="it" sz="3600">
                <a:solidFill>
                  <a:schemeClr val="accent6"/>
                </a:solidFill>
              </a:rPr>
              <a:t> esonerati</a:t>
            </a:r>
            <a:r>
              <a:rPr lang="it" sz="3600">
                <a:solidFill>
                  <a:schemeClr val="accent6"/>
                </a:solidFill>
              </a:rPr>
              <a:t> dal versamento del contributo </a:t>
            </a:r>
            <a:r>
              <a:rPr b="1" lang="it" sz="3600">
                <a:solidFill>
                  <a:schemeClr val="accent6"/>
                </a:solidFill>
              </a:rPr>
              <a:t>minimo</a:t>
            </a:r>
            <a:r>
              <a:rPr lang="it" sz="3600">
                <a:solidFill>
                  <a:schemeClr val="accent6"/>
                </a:solidFill>
              </a:rPr>
              <a:t> i professionisti anche titolari di rapporti di lavoro dipendente, anche a tempo parziale, purché disposto con orario superiore alla metà del tempo pieno, in particolare:</a:t>
            </a:r>
            <a:endParaRPr sz="3600">
              <a:solidFill>
                <a:schemeClr val="accent6"/>
              </a:solidFill>
            </a:endParaRPr>
          </a:p>
          <a:p>
            <a:pPr indent="0" lvl="0" marL="0" rtl="0" algn="l">
              <a:lnSpc>
                <a:spcPct val="90000"/>
              </a:lnSpc>
              <a:spcBef>
                <a:spcPts val="2000"/>
              </a:spcBef>
              <a:spcAft>
                <a:spcPts val="0"/>
              </a:spcAft>
              <a:buClr>
                <a:srgbClr val="000000"/>
              </a:buClr>
              <a:buSzPts val="4800"/>
              <a:buFont typeface="Arial"/>
              <a:buNone/>
            </a:pPr>
            <a:r>
              <a:t/>
            </a:r>
            <a:endParaRPr sz="3600">
              <a:solidFill>
                <a:schemeClr val="accent6"/>
              </a:solidFill>
            </a:endParaRPr>
          </a:p>
          <a:p>
            <a:pPr indent="0" lvl="0" marL="0" rtl="0" algn="l">
              <a:lnSpc>
                <a:spcPct val="90000"/>
              </a:lnSpc>
              <a:spcBef>
                <a:spcPts val="2000"/>
              </a:spcBef>
              <a:spcAft>
                <a:spcPts val="0"/>
              </a:spcAft>
              <a:buSzPts val="3000"/>
              <a:buNone/>
            </a:pPr>
            <a:r>
              <a:rPr lang="it" sz="3600">
                <a:solidFill>
                  <a:schemeClr val="accent6"/>
                </a:solidFill>
                <a:highlight>
                  <a:srgbClr val="FFFFFF"/>
                </a:highlight>
              </a:rPr>
              <a:t>a) part-time con orario da 50,1% a 99% del tempo pieno: esonero dal versamento del contributo soggettivo ed integrativo minimo</a:t>
            </a:r>
            <a:endParaRPr sz="3600">
              <a:solidFill>
                <a:schemeClr val="accent6"/>
              </a:solidFill>
              <a:highlight>
                <a:srgbClr val="FFFFFF"/>
              </a:highlight>
            </a:endParaRPr>
          </a:p>
          <a:p>
            <a:pPr indent="0" lvl="0" marL="0" rtl="0" algn="l">
              <a:lnSpc>
                <a:spcPct val="90000"/>
              </a:lnSpc>
              <a:spcBef>
                <a:spcPts val="2000"/>
              </a:spcBef>
              <a:spcAft>
                <a:spcPts val="0"/>
              </a:spcAft>
              <a:buClr>
                <a:srgbClr val="000000"/>
              </a:buClr>
              <a:buSzPts val="4800"/>
              <a:buFont typeface="Arial"/>
              <a:buNone/>
            </a:pPr>
            <a:r>
              <a:rPr lang="it" sz="3600">
                <a:solidFill>
                  <a:schemeClr val="accent6"/>
                </a:solidFill>
                <a:highlight>
                  <a:srgbClr val="FFFFFF"/>
                </a:highlight>
              </a:rPr>
              <a:t>b) full time (tempo pieno): esonero dal versamento del contributo soggettivo ed integrativo minimo e del contributo di maternità</a:t>
            </a:r>
            <a:endParaRPr sz="3600">
              <a:solidFill>
                <a:schemeClr val="accent6"/>
              </a:solidFill>
              <a:highlight>
                <a:srgbClr val="FFFFFF"/>
              </a:highlight>
            </a:endParaRPr>
          </a:p>
          <a:p>
            <a:pPr indent="0" lvl="0" marL="0" rtl="0" algn="l">
              <a:lnSpc>
                <a:spcPct val="90000"/>
              </a:lnSpc>
              <a:spcBef>
                <a:spcPts val="2000"/>
              </a:spcBef>
              <a:spcAft>
                <a:spcPts val="0"/>
              </a:spcAft>
              <a:buClr>
                <a:srgbClr val="000000"/>
              </a:buClr>
              <a:buSzPts val="4800"/>
              <a:buFont typeface="Arial"/>
              <a:buNone/>
            </a:pPr>
            <a:r>
              <a:t/>
            </a:r>
            <a:endParaRPr sz="3600">
              <a:solidFill>
                <a:schemeClr val="accent6"/>
              </a:solidFill>
              <a:highlight>
                <a:srgbClr val="FFFFFF"/>
              </a:highlight>
            </a:endParaRPr>
          </a:p>
          <a:p>
            <a:pPr indent="0" lvl="0" marL="0" rtl="0" algn="l">
              <a:lnSpc>
                <a:spcPct val="90000"/>
              </a:lnSpc>
              <a:spcBef>
                <a:spcPts val="2000"/>
              </a:spcBef>
              <a:spcAft>
                <a:spcPts val="0"/>
              </a:spcAft>
              <a:buClr>
                <a:srgbClr val="000000"/>
              </a:buClr>
              <a:buSzPts val="4800"/>
              <a:buFont typeface="Arial"/>
              <a:buNone/>
            </a:pPr>
            <a:r>
              <a:rPr lang="it" sz="3600">
                <a:solidFill>
                  <a:schemeClr val="accent6"/>
                </a:solidFill>
                <a:highlight>
                  <a:srgbClr val="FFFFFF"/>
                </a:highlight>
              </a:rPr>
              <a:t>è sempre dovuto la contribuzione in percentuale del reddito professionale prodotto.</a:t>
            </a:r>
            <a:endParaRPr sz="3600">
              <a:solidFill>
                <a:schemeClr val="accent6"/>
              </a:solidFill>
              <a:highlight>
                <a:srgbClr val="FFFFFF"/>
              </a:highlight>
            </a:endParaRPr>
          </a:p>
          <a:p>
            <a:pPr indent="0" lvl="0" marL="0" rtl="0" algn="l">
              <a:lnSpc>
                <a:spcPct val="90000"/>
              </a:lnSpc>
              <a:spcBef>
                <a:spcPts val="2000"/>
              </a:spcBef>
              <a:spcAft>
                <a:spcPts val="0"/>
              </a:spcAft>
              <a:buClr>
                <a:srgbClr val="000000"/>
              </a:buClr>
              <a:buSzPts val="4800"/>
              <a:buFont typeface="Arial"/>
              <a:buNone/>
            </a:pPr>
            <a:r>
              <a:t/>
            </a:r>
            <a:endParaRPr sz="3600">
              <a:solidFill>
                <a:schemeClr val="accent6"/>
              </a:solidFill>
              <a:highlight>
                <a:srgbClr val="FFFFFF"/>
              </a:highlight>
            </a:endParaRPr>
          </a:p>
          <a:p>
            <a:pPr indent="0" lvl="0" marL="0" rtl="0" algn="l">
              <a:lnSpc>
                <a:spcPct val="90000"/>
              </a:lnSpc>
              <a:spcBef>
                <a:spcPts val="2000"/>
              </a:spcBef>
              <a:spcAft>
                <a:spcPts val="0"/>
              </a:spcAft>
              <a:buClr>
                <a:srgbClr val="000000"/>
              </a:buClr>
              <a:buSzPts val="4800"/>
              <a:buFont typeface="Arial"/>
              <a:buNone/>
            </a:pPr>
            <a:r>
              <a:rPr b="1" lang="it" sz="3600">
                <a:solidFill>
                  <a:schemeClr val="accent6"/>
                </a:solidFill>
              </a:rPr>
              <a:t>Massimale</a:t>
            </a:r>
            <a:r>
              <a:rPr lang="it" sz="3600">
                <a:solidFill>
                  <a:schemeClr val="accent6"/>
                </a:solidFill>
              </a:rPr>
              <a:t> contributivo ---&gt; calcolato su un limite di 103.055 euro</a:t>
            </a:r>
            <a:endParaRPr b="1" sz="3600">
              <a:solidFill>
                <a:schemeClr val="accent6"/>
              </a:solidFill>
            </a:endParaRPr>
          </a:p>
          <a:p>
            <a:pPr indent="0" lvl="0" marL="1219200" rtl="0" algn="just">
              <a:lnSpc>
                <a:spcPct val="90000"/>
              </a:lnSpc>
              <a:spcBef>
                <a:spcPts val="2000"/>
              </a:spcBef>
              <a:spcAft>
                <a:spcPts val="0"/>
              </a:spcAft>
              <a:buSzPts val="3000"/>
              <a:buNone/>
            </a:pPr>
            <a:r>
              <a:t/>
            </a:r>
            <a:endParaRPr/>
          </a:p>
        </p:txBody>
      </p:sp>
      <p:sp>
        <p:nvSpPr>
          <p:cNvPr id="422" name="Google Shape;422;g2f6f7ca9c9f_0_247"/>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423" name="Google Shape;423;g2f6f7ca9c9f_0_247"/>
          <p:cNvSpPr/>
          <p:nvPr/>
        </p:nvSpPr>
        <p:spPr>
          <a:xfrm>
            <a:off x="-3450" y="12436000"/>
            <a:ext cx="24384000" cy="365700"/>
          </a:xfrm>
          <a:prstGeom prst="rect">
            <a:avLst/>
          </a:prstGeom>
          <a:solidFill>
            <a:srgbClr val="B49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Studio individuale</a:t>
            </a:r>
            <a:endParaRPr b="1" i="0" sz="2000" u="none" cap="none" strike="noStrike">
              <a:solidFill>
                <a:srgbClr val="FFFFFF"/>
              </a:solidFill>
              <a:latin typeface="Arial"/>
              <a:ea typeface="Arial"/>
              <a:cs typeface="Arial"/>
              <a:sym typeface="Arial"/>
            </a:endParaRPr>
          </a:p>
        </p:txBody>
      </p:sp>
      <p:sp>
        <p:nvSpPr>
          <p:cNvPr id="424" name="Google Shape;424;g2f6f7ca9c9f_0_247"/>
          <p:cNvSpPr txBox="1"/>
          <p:nvPr/>
        </p:nvSpPr>
        <p:spPr>
          <a:xfrm>
            <a:off x="1211325" y="1024400"/>
            <a:ext cx="21771900" cy="1718700"/>
          </a:xfrm>
          <a:prstGeom prst="rect">
            <a:avLst/>
          </a:prstGeom>
          <a:noFill/>
          <a:ln>
            <a:noFill/>
          </a:ln>
        </p:spPr>
        <p:txBody>
          <a:bodyPr anchorCtr="0" anchor="ctr" bIns="91425" lIns="91425" spcFirstLastPara="1" rIns="91425" wrap="square" tIns="91425">
            <a:noAutofit/>
          </a:bodyPr>
          <a:lstStyle/>
          <a:p>
            <a:pPr indent="0" lvl="0" marL="0" marR="0" rtl="0" algn="just">
              <a:lnSpc>
                <a:spcPct val="90000"/>
              </a:lnSpc>
              <a:spcBef>
                <a:spcPts val="2000"/>
              </a:spcBef>
              <a:spcAft>
                <a:spcPts val="0"/>
              </a:spcAft>
              <a:buClr>
                <a:srgbClr val="000000"/>
              </a:buClr>
              <a:buSzPts val="6000"/>
              <a:buFont typeface="Arial"/>
              <a:buNone/>
            </a:pPr>
            <a:r>
              <a:rPr b="1" i="0" lang="it" sz="6000" u="none" cap="none" strike="noStrike">
                <a:solidFill>
                  <a:schemeClr val="accent2"/>
                </a:solidFill>
                <a:latin typeface="Work Sans"/>
                <a:ea typeface="Work Sans"/>
                <a:cs typeface="Work Sans"/>
                <a:sym typeface="Work Sans"/>
              </a:rPr>
              <a:t>Le riduzioni del contributo soggettivo </a:t>
            </a:r>
            <a:endParaRPr b="0" i="0" sz="6000" u="none" cap="none" strike="noStrike">
              <a:solidFill>
                <a:srgbClr val="000000"/>
              </a:solidFill>
              <a:latin typeface="Work Sans"/>
              <a:ea typeface="Work Sans"/>
              <a:cs typeface="Work Sans"/>
              <a:sym typeface="Work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g2f6f7ca9c9f_0_237"/>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430" name="Google Shape;430;g2f6f7ca9c9f_0_237"/>
          <p:cNvSpPr txBox="1"/>
          <p:nvPr>
            <p:ph idx="1" type="body"/>
          </p:nvPr>
        </p:nvSpPr>
        <p:spPr>
          <a:xfrm>
            <a:off x="1002575" y="2861550"/>
            <a:ext cx="21980700" cy="9516900"/>
          </a:xfrm>
          <a:prstGeom prst="rect">
            <a:avLst/>
          </a:prstGeom>
          <a:noFill/>
          <a:ln>
            <a:noFill/>
          </a:ln>
        </p:spPr>
        <p:txBody>
          <a:bodyPr anchorCtr="0" anchor="t" bIns="91425" lIns="91425" spcFirstLastPara="1" rIns="91425" wrap="square" tIns="91425">
            <a:noAutofit/>
          </a:bodyPr>
          <a:lstStyle/>
          <a:p>
            <a:pPr indent="0" lvl="0" marL="0" rtl="0" algn="just">
              <a:lnSpc>
                <a:spcPct val="90000"/>
              </a:lnSpc>
              <a:spcBef>
                <a:spcPts val="2000"/>
              </a:spcBef>
              <a:spcAft>
                <a:spcPts val="0"/>
              </a:spcAft>
              <a:buSzPts val="3000"/>
              <a:buNone/>
            </a:pPr>
            <a:r>
              <a:rPr lang="it">
                <a:solidFill>
                  <a:schemeClr val="dk1"/>
                </a:solidFill>
              </a:rPr>
              <a:t>I</a:t>
            </a:r>
            <a:endParaRPr/>
          </a:p>
        </p:txBody>
      </p:sp>
      <p:sp>
        <p:nvSpPr>
          <p:cNvPr id="431" name="Google Shape;431;g2f6f7ca9c9f_0_237"/>
          <p:cNvSpPr/>
          <p:nvPr/>
        </p:nvSpPr>
        <p:spPr>
          <a:xfrm>
            <a:off x="-3450" y="12436000"/>
            <a:ext cx="24384000" cy="365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
        <p:nvSpPr>
          <p:cNvPr id="432" name="Google Shape;432;g2f6f7ca9c9f_0_237"/>
          <p:cNvSpPr txBox="1"/>
          <p:nvPr/>
        </p:nvSpPr>
        <p:spPr>
          <a:xfrm>
            <a:off x="1211325" y="1024400"/>
            <a:ext cx="21771900" cy="1718700"/>
          </a:xfrm>
          <a:prstGeom prst="rect">
            <a:avLst/>
          </a:prstGeom>
          <a:noFill/>
          <a:ln>
            <a:noFill/>
          </a:ln>
        </p:spPr>
        <p:txBody>
          <a:bodyPr anchorCtr="0" anchor="ctr" bIns="91425" lIns="91425" spcFirstLastPara="1" rIns="91425" wrap="square" tIns="91425">
            <a:noAutofit/>
          </a:bodyPr>
          <a:lstStyle/>
          <a:p>
            <a:pPr indent="0" lvl="0" marL="0" marR="0" rtl="0" algn="just">
              <a:lnSpc>
                <a:spcPct val="90000"/>
              </a:lnSpc>
              <a:spcBef>
                <a:spcPts val="2000"/>
              </a:spcBef>
              <a:spcAft>
                <a:spcPts val="0"/>
              </a:spcAft>
              <a:buClr>
                <a:srgbClr val="000000"/>
              </a:buClr>
              <a:buSzPts val="6000"/>
              <a:buFont typeface="Arial"/>
              <a:buNone/>
            </a:pPr>
            <a:r>
              <a:rPr b="1" i="0" lang="it" sz="6000" u="none" cap="none" strike="noStrike">
                <a:solidFill>
                  <a:schemeClr val="accent2"/>
                </a:solidFill>
                <a:latin typeface="Work Sans"/>
                <a:ea typeface="Work Sans"/>
                <a:cs typeface="Work Sans"/>
                <a:sym typeface="Work Sans"/>
              </a:rPr>
              <a:t>La fattura emessa da un infermiere: il contributo integrativo del 4%</a:t>
            </a:r>
            <a:endParaRPr b="0" i="0" sz="6000" u="none" cap="none" strike="noStrike">
              <a:solidFill>
                <a:srgbClr val="000000"/>
              </a:solidFill>
              <a:latin typeface="Work Sans"/>
              <a:ea typeface="Work Sans"/>
              <a:cs typeface="Work Sans"/>
              <a:sym typeface="Work Sans"/>
            </a:endParaRPr>
          </a:p>
        </p:txBody>
      </p:sp>
      <p:pic>
        <p:nvPicPr>
          <p:cNvPr id="433" name="Google Shape;433;g2f6f7ca9c9f_0_237"/>
          <p:cNvPicPr preferRelativeResize="0"/>
          <p:nvPr/>
        </p:nvPicPr>
        <p:blipFill rotWithShape="1">
          <a:blip r:embed="rId3">
            <a:alphaModFix/>
          </a:blip>
          <a:srcRect b="0" l="0" r="0" t="0"/>
          <a:stretch/>
        </p:blipFill>
        <p:spPr>
          <a:xfrm>
            <a:off x="1143475" y="2743100"/>
            <a:ext cx="9211850" cy="8928425"/>
          </a:xfrm>
          <a:prstGeom prst="rect">
            <a:avLst/>
          </a:prstGeom>
          <a:noFill/>
          <a:ln>
            <a:noFill/>
          </a:ln>
        </p:spPr>
      </p:pic>
      <p:sp>
        <p:nvSpPr>
          <p:cNvPr id="434" name="Google Shape;434;g2f6f7ca9c9f_0_237"/>
          <p:cNvSpPr txBox="1"/>
          <p:nvPr/>
        </p:nvSpPr>
        <p:spPr>
          <a:xfrm>
            <a:off x="12443000" y="3905400"/>
            <a:ext cx="10540200" cy="1293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Tutte le fatture devono contenere il 4% del contributo integrativo!</a:t>
            </a:r>
            <a:endParaRPr b="0" i="0" sz="3600" u="none" cap="none" strike="noStrike">
              <a:solidFill>
                <a:srgbClr val="000000"/>
              </a:solidFill>
              <a:latin typeface="Work Sans"/>
              <a:ea typeface="Work Sans"/>
              <a:cs typeface="Work Sans"/>
              <a:sym typeface="Work Sans"/>
            </a:endParaRPr>
          </a:p>
        </p:txBody>
      </p:sp>
      <p:cxnSp>
        <p:nvCxnSpPr>
          <p:cNvPr id="435" name="Google Shape;435;g2f6f7ca9c9f_0_237"/>
          <p:cNvCxnSpPr/>
          <p:nvPr/>
        </p:nvCxnSpPr>
        <p:spPr>
          <a:xfrm flipH="1" rot="10800000">
            <a:off x="10501475" y="5074450"/>
            <a:ext cx="1732800" cy="5240100"/>
          </a:xfrm>
          <a:prstGeom prst="straightConnector1">
            <a:avLst/>
          </a:prstGeom>
          <a:noFill/>
          <a:ln cap="flat" cmpd="sng" w="38100">
            <a:solidFill>
              <a:srgbClr val="FF0000"/>
            </a:solidFill>
            <a:prstDash val="solid"/>
            <a:round/>
            <a:headEnd len="sm" w="sm"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g2f6f7ca9c9f_0_221"/>
          <p:cNvSpPr txBox="1"/>
          <p:nvPr>
            <p:ph idx="12" type="sldNum"/>
          </p:nvPr>
        </p:nvSpPr>
        <p:spPr>
          <a:xfrm>
            <a:off x="23040721" y="12500227"/>
            <a:ext cx="857700" cy="730500"/>
          </a:xfrm>
          <a:prstGeom prst="rect">
            <a:avLst/>
          </a:prstGeom>
          <a:noFill/>
          <a:ln>
            <a:noFill/>
          </a:ln>
        </p:spPr>
        <p:txBody>
          <a:bodyPr anchorCtr="0" anchor="ctr" bIns="91400" lIns="182875" spcFirstLastPara="1" rIns="182875" wrap="square" tIns="914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it"/>
              <a:t>‹#›</a:t>
            </a:fld>
            <a:endParaRPr/>
          </a:p>
        </p:txBody>
      </p:sp>
      <p:pic>
        <p:nvPicPr>
          <p:cNvPr id="441" name="Google Shape;441;g2f6f7ca9c9f_0_221"/>
          <p:cNvPicPr preferRelativeResize="0"/>
          <p:nvPr/>
        </p:nvPicPr>
        <p:blipFill rotWithShape="1">
          <a:blip r:embed="rId3">
            <a:alphaModFix/>
          </a:blip>
          <a:srcRect b="0" l="0" r="0" t="0"/>
          <a:stretch/>
        </p:blipFill>
        <p:spPr>
          <a:xfrm>
            <a:off x="830100" y="2607600"/>
            <a:ext cx="10886301" cy="6294550"/>
          </a:xfrm>
          <a:prstGeom prst="rect">
            <a:avLst/>
          </a:prstGeom>
          <a:noFill/>
          <a:ln>
            <a:noFill/>
          </a:ln>
        </p:spPr>
      </p:pic>
      <p:sp>
        <p:nvSpPr>
          <p:cNvPr id="442" name="Google Shape;442;g2f6f7ca9c9f_0_221"/>
          <p:cNvSpPr txBox="1"/>
          <p:nvPr/>
        </p:nvSpPr>
        <p:spPr>
          <a:xfrm>
            <a:off x="1143475" y="914400"/>
            <a:ext cx="22101900" cy="16932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6400"/>
              <a:buFont typeface="Arial"/>
              <a:buNone/>
            </a:pPr>
            <a:r>
              <a:rPr b="1" i="0" lang="it" sz="6000" u="none" cap="none" strike="noStrike">
                <a:solidFill>
                  <a:schemeClr val="accent2"/>
                </a:solidFill>
                <a:latin typeface="Work Sans"/>
                <a:ea typeface="Work Sans"/>
                <a:cs typeface="Work Sans"/>
                <a:sym typeface="Work Sans"/>
              </a:rPr>
              <a:t>In quali date si versano i contributi all’ENPAPI</a:t>
            </a:r>
            <a:endParaRPr b="1" i="0" sz="3800" u="none" cap="none" strike="noStrike">
              <a:solidFill>
                <a:schemeClr val="accent2"/>
              </a:solidFill>
              <a:latin typeface="Work Sans"/>
              <a:ea typeface="Work Sans"/>
              <a:cs typeface="Work Sans"/>
              <a:sym typeface="Work Sans"/>
            </a:endParaRPr>
          </a:p>
        </p:txBody>
      </p:sp>
      <p:sp>
        <p:nvSpPr>
          <p:cNvPr id="443" name="Google Shape;443;g2f6f7ca9c9f_0_221"/>
          <p:cNvSpPr/>
          <p:nvPr/>
        </p:nvSpPr>
        <p:spPr>
          <a:xfrm>
            <a:off x="-3450" y="12436000"/>
            <a:ext cx="24384000" cy="365700"/>
          </a:xfrm>
          <a:prstGeom prst="rect">
            <a:avLst/>
          </a:prstGeom>
          <a:solidFill>
            <a:srgbClr val="B49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Studio individuale</a:t>
            </a:r>
            <a:endParaRPr b="1" i="0" sz="2000" u="none" cap="none" strike="noStrike">
              <a:solidFill>
                <a:srgbClr val="FFFFFF"/>
              </a:solidFill>
              <a:latin typeface="Arial"/>
              <a:ea typeface="Arial"/>
              <a:cs typeface="Arial"/>
              <a:sym typeface="Arial"/>
            </a:endParaRPr>
          </a:p>
        </p:txBody>
      </p:sp>
      <p:pic>
        <p:nvPicPr>
          <p:cNvPr id="444" name="Google Shape;444;g2f6f7ca9c9f_0_221"/>
          <p:cNvPicPr preferRelativeResize="0"/>
          <p:nvPr/>
        </p:nvPicPr>
        <p:blipFill rotWithShape="1">
          <a:blip r:embed="rId4">
            <a:alphaModFix/>
          </a:blip>
          <a:srcRect b="0" l="0" r="0" t="0"/>
          <a:stretch/>
        </p:blipFill>
        <p:spPr>
          <a:xfrm>
            <a:off x="11933350" y="2866475"/>
            <a:ext cx="12146176" cy="64607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g2f7091ceeca_0_15"/>
          <p:cNvSpPr txBox="1"/>
          <p:nvPr>
            <p:ph idx="1" type="body"/>
          </p:nvPr>
        </p:nvSpPr>
        <p:spPr>
          <a:xfrm>
            <a:off x="10469800" y="2743200"/>
            <a:ext cx="12874800" cy="9333900"/>
          </a:xfrm>
          <a:prstGeom prst="rect">
            <a:avLst/>
          </a:prstGeom>
          <a:noFill/>
          <a:ln>
            <a:noFill/>
          </a:ln>
        </p:spPr>
        <p:txBody>
          <a:bodyPr anchorCtr="0" anchor="t" bIns="91400" lIns="182850" spcFirstLastPara="1" rIns="182850" wrap="square" tIns="91400">
            <a:noAutofit/>
          </a:bodyPr>
          <a:lstStyle/>
          <a:p>
            <a:pPr indent="0" lvl="0" marL="0" rtl="0" algn="just">
              <a:lnSpc>
                <a:spcPct val="150000"/>
              </a:lnSpc>
              <a:spcBef>
                <a:spcPts val="2100"/>
              </a:spcBef>
              <a:spcAft>
                <a:spcPts val="0"/>
              </a:spcAft>
              <a:buClr>
                <a:srgbClr val="000000"/>
              </a:buClr>
              <a:buSzPts val="4800"/>
              <a:buFont typeface="Arial"/>
              <a:buNone/>
            </a:pPr>
            <a:r>
              <a:rPr lang="it" sz="3600" u="sng">
                <a:solidFill>
                  <a:schemeClr val="hlink"/>
                </a:solidFill>
                <a:latin typeface="Work Sans"/>
                <a:ea typeface="Work Sans"/>
                <a:cs typeface="Work Sans"/>
                <a:sym typeface="Work Sans"/>
                <a:hlinkClick r:id="rId3"/>
              </a:rPr>
              <a:t>Link istruzioni per la comunicazione reddituale</a:t>
            </a:r>
            <a:endParaRPr sz="3600">
              <a:latin typeface="Work Sans"/>
              <a:ea typeface="Work Sans"/>
              <a:cs typeface="Work Sans"/>
              <a:sym typeface="Work Sans"/>
            </a:endParaRPr>
          </a:p>
          <a:p>
            <a:pPr indent="0" lvl="0" marL="0" rtl="0" algn="just">
              <a:lnSpc>
                <a:spcPct val="150000"/>
              </a:lnSpc>
              <a:spcBef>
                <a:spcPts val="2100"/>
              </a:spcBef>
              <a:spcAft>
                <a:spcPts val="0"/>
              </a:spcAft>
              <a:buClr>
                <a:srgbClr val="000000"/>
              </a:buClr>
              <a:buSzPts val="4800"/>
              <a:buFont typeface="Arial"/>
              <a:buNone/>
            </a:pPr>
            <a:r>
              <a:rPr lang="it" sz="3600" u="sng">
                <a:solidFill>
                  <a:schemeClr val="hlink"/>
                </a:solidFill>
                <a:latin typeface="Work Sans"/>
                <a:ea typeface="Work Sans"/>
                <a:cs typeface="Work Sans"/>
                <a:sym typeface="Work Sans"/>
                <a:hlinkClick r:id="rId4"/>
              </a:rPr>
              <a:t>Slide di approfondimento su campi Modello redditi per la comunicazione reddituale</a:t>
            </a:r>
            <a:endParaRPr sz="3600">
              <a:latin typeface="Work Sans"/>
              <a:ea typeface="Work Sans"/>
              <a:cs typeface="Work Sans"/>
              <a:sym typeface="Work Sans"/>
            </a:endParaRPr>
          </a:p>
          <a:p>
            <a:pPr indent="0" lvl="0" marL="0" rtl="0" algn="just">
              <a:lnSpc>
                <a:spcPct val="150000"/>
              </a:lnSpc>
              <a:spcBef>
                <a:spcPts val="2100"/>
              </a:spcBef>
              <a:spcAft>
                <a:spcPts val="0"/>
              </a:spcAft>
              <a:buClr>
                <a:srgbClr val="000000"/>
              </a:buClr>
              <a:buSzPts val="4800"/>
              <a:buFont typeface="Arial"/>
              <a:buNone/>
            </a:pPr>
            <a:r>
              <a:t/>
            </a:r>
            <a:endParaRPr sz="3600">
              <a:latin typeface="Work Sans"/>
              <a:ea typeface="Work Sans"/>
              <a:cs typeface="Work Sans"/>
              <a:sym typeface="Work Sans"/>
            </a:endParaRPr>
          </a:p>
          <a:p>
            <a:pPr indent="0" lvl="0" marL="0" rtl="0" algn="l">
              <a:lnSpc>
                <a:spcPct val="100000"/>
              </a:lnSpc>
              <a:spcBef>
                <a:spcPts val="0"/>
              </a:spcBef>
              <a:spcAft>
                <a:spcPts val="0"/>
              </a:spcAft>
              <a:buSzPts val="4800"/>
              <a:buNone/>
            </a:pPr>
            <a:r>
              <a:rPr lang="it" sz="3600">
                <a:latin typeface="Work Sans"/>
                <a:ea typeface="Work Sans"/>
                <a:cs typeface="Work Sans"/>
                <a:sym typeface="Work Sans"/>
              </a:rPr>
              <a:t>N.B. Eventuali indennità di malattia o maternità corrisposte da Enpapi, vanno considerate nel reddito professionale e </a:t>
            </a:r>
            <a:r>
              <a:rPr b="1" lang="it" sz="3600">
                <a:latin typeface="Work Sans"/>
                <a:ea typeface="Work Sans"/>
                <a:cs typeface="Work Sans"/>
                <a:sym typeface="Work Sans"/>
              </a:rPr>
              <a:t>NON vanno considerate nel volume d’affari</a:t>
            </a:r>
            <a:endParaRPr sz="3600">
              <a:latin typeface="Work Sans"/>
              <a:ea typeface="Work Sans"/>
              <a:cs typeface="Work Sans"/>
              <a:sym typeface="Work Sans"/>
            </a:endParaRPr>
          </a:p>
          <a:p>
            <a:pPr indent="0" lvl="0" marL="914400" rtl="0" algn="l">
              <a:lnSpc>
                <a:spcPct val="90000"/>
              </a:lnSpc>
              <a:spcBef>
                <a:spcPts val="2000"/>
              </a:spcBef>
              <a:spcAft>
                <a:spcPts val="0"/>
              </a:spcAft>
              <a:buSzPts val="4800"/>
              <a:buNone/>
            </a:pPr>
            <a:r>
              <a:t/>
            </a:r>
            <a:endParaRPr sz="3500">
              <a:latin typeface="Work Sans"/>
              <a:ea typeface="Work Sans"/>
              <a:cs typeface="Work Sans"/>
              <a:sym typeface="Work Sans"/>
            </a:endParaRPr>
          </a:p>
          <a:p>
            <a:pPr indent="0" lvl="0" marL="914400" rtl="0" algn="l">
              <a:lnSpc>
                <a:spcPct val="90000"/>
              </a:lnSpc>
              <a:spcBef>
                <a:spcPts val="2000"/>
              </a:spcBef>
              <a:spcAft>
                <a:spcPts val="0"/>
              </a:spcAft>
              <a:buSzPts val="4800"/>
              <a:buNone/>
            </a:pPr>
            <a:r>
              <a:t/>
            </a:r>
            <a:endParaRPr sz="3500">
              <a:latin typeface="Work Sans"/>
              <a:ea typeface="Work Sans"/>
              <a:cs typeface="Work Sans"/>
              <a:sym typeface="Work Sans"/>
            </a:endParaRPr>
          </a:p>
          <a:p>
            <a:pPr indent="0" lvl="0" marL="0" rtl="0" algn="l">
              <a:lnSpc>
                <a:spcPct val="90000"/>
              </a:lnSpc>
              <a:spcBef>
                <a:spcPts val="2000"/>
              </a:spcBef>
              <a:spcAft>
                <a:spcPts val="0"/>
              </a:spcAft>
              <a:buSzPts val="4800"/>
              <a:buNone/>
            </a:pPr>
            <a:r>
              <a:t/>
            </a:r>
            <a:endParaRPr sz="3500">
              <a:latin typeface="Work Sans"/>
              <a:ea typeface="Work Sans"/>
              <a:cs typeface="Work Sans"/>
              <a:sym typeface="Work Sans"/>
            </a:endParaRPr>
          </a:p>
          <a:p>
            <a:pPr indent="0" lvl="0" marL="0" rtl="0" algn="l">
              <a:lnSpc>
                <a:spcPct val="90000"/>
              </a:lnSpc>
              <a:spcBef>
                <a:spcPts val="2000"/>
              </a:spcBef>
              <a:spcAft>
                <a:spcPts val="0"/>
              </a:spcAft>
              <a:buSzPts val="4800"/>
              <a:buNone/>
            </a:pPr>
            <a:r>
              <a:t/>
            </a:r>
            <a:endParaRPr sz="3500">
              <a:latin typeface="Work Sans"/>
              <a:ea typeface="Work Sans"/>
              <a:cs typeface="Work Sans"/>
              <a:sym typeface="Work Sans"/>
            </a:endParaRPr>
          </a:p>
          <a:p>
            <a:pPr indent="0" lvl="0" marL="0" rtl="0" algn="l">
              <a:lnSpc>
                <a:spcPct val="90000"/>
              </a:lnSpc>
              <a:spcBef>
                <a:spcPts val="2000"/>
              </a:spcBef>
              <a:spcAft>
                <a:spcPts val="0"/>
              </a:spcAft>
              <a:buSzPts val="4800"/>
              <a:buNone/>
            </a:pPr>
            <a:r>
              <a:t/>
            </a:r>
            <a:endParaRPr sz="3500">
              <a:latin typeface="Work Sans"/>
              <a:ea typeface="Work Sans"/>
              <a:cs typeface="Work Sans"/>
              <a:sym typeface="Work Sans"/>
            </a:endParaRPr>
          </a:p>
        </p:txBody>
      </p:sp>
      <p:sp>
        <p:nvSpPr>
          <p:cNvPr id="451" name="Google Shape;451;g2f7091ceeca_0_15"/>
          <p:cNvSpPr txBox="1"/>
          <p:nvPr>
            <p:ph type="title"/>
          </p:nvPr>
        </p:nvSpPr>
        <p:spPr>
          <a:xfrm>
            <a:off x="1143000" y="555500"/>
            <a:ext cx="22019100" cy="1828800"/>
          </a:xfrm>
          <a:prstGeom prst="rect">
            <a:avLst/>
          </a:prstGeom>
          <a:noFill/>
          <a:ln>
            <a:noFill/>
          </a:ln>
        </p:spPr>
        <p:txBody>
          <a:bodyPr anchorCtr="0" anchor="ctr" bIns="91400" lIns="182850" spcFirstLastPara="1" rIns="182850" wrap="square" tIns="91400">
            <a:noAutofit/>
          </a:bodyPr>
          <a:lstStyle/>
          <a:p>
            <a:pPr indent="0" lvl="0" marL="0" rtl="0" algn="l">
              <a:lnSpc>
                <a:spcPct val="90000"/>
              </a:lnSpc>
              <a:spcBef>
                <a:spcPts val="0"/>
              </a:spcBef>
              <a:spcAft>
                <a:spcPts val="0"/>
              </a:spcAft>
              <a:buSzPts val="6400"/>
              <a:buNone/>
            </a:pPr>
            <a:r>
              <a:rPr lang="it" sz="6000">
                <a:solidFill>
                  <a:schemeClr val="accent2"/>
                </a:solidFill>
                <a:latin typeface="Work Sans"/>
                <a:ea typeface="Work Sans"/>
                <a:cs typeface="Work Sans"/>
                <a:sym typeface="Work Sans"/>
              </a:rPr>
              <a:t>Quali redditi inserire nella comunicazione reddituale </a:t>
            </a:r>
            <a:endParaRPr sz="6000">
              <a:solidFill>
                <a:schemeClr val="accent2"/>
              </a:solidFill>
              <a:latin typeface="Work Sans"/>
              <a:ea typeface="Work Sans"/>
              <a:cs typeface="Work Sans"/>
              <a:sym typeface="Work Sans"/>
            </a:endParaRPr>
          </a:p>
        </p:txBody>
      </p:sp>
      <p:sp>
        <p:nvSpPr>
          <p:cNvPr id="452" name="Google Shape;452;g2f7091ceeca_0_15"/>
          <p:cNvSpPr txBox="1"/>
          <p:nvPr>
            <p:ph idx="12" type="sldNum"/>
          </p:nvPr>
        </p:nvSpPr>
        <p:spPr>
          <a:xfrm>
            <a:off x="46081442" y="25000454"/>
            <a:ext cx="1715400" cy="1461000"/>
          </a:xfrm>
          <a:prstGeom prst="rect">
            <a:avLst/>
          </a:prstGeom>
          <a:noFill/>
          <a:ln>
            <a:noFill/>
          </a:ln>
        </p:spPr>
        <p:txBody>
          <a:bodyPr anchorCtr="0" anchor="ctr" bIns="91400" lIns="182850" spcFirstLastPara="1" rIns="182850" wrap="square" tIns="914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it"/>
              <a:t>‹#›</a:t>
            </a:fld>
            <a:endParaRPr/>
          </a:p>
        </p:txBody>
      </p:sp>
      <p:sp>
        <p:nvSpPr>
          <p:cNvPr id="453" name="Google Shape;453;g2f7091ceeca_0_15"/>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pic>
        <p:nvPicPr>
          <p:cNvPr id="454" name="Google Shape;454;g2f7091ceeca_0_15"/>
          <p:cNvPicPr preferRelativeResize="0"/>
          <p:nvPr/>
        </p:nvPicPr>
        <p:blipFill rotWithShape="1">
          <a:blip r:embed="rId5">
            <a:alphaModFix/>
          </a:blip>
          <a:srcRect b="0" l="0" r="0" t="0"/>
          <a:stretch/>
        </p:blipFill>
        <p:spPr>
          <a:xfrm>
            <a:off x="1574625" y="2108675"/>
            <a:ext cx="8220225" cy="1008064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g2f6f7ca9c9f_0_254"/>
          <p:cNvSpPr txBox="1"/>
          <p:nvPr>
            <p:ph type="ctrTitle"/>
          </p:nvPr>
        </p:nvSpPr>
        <p:spPr>
          <a:xfrm>
            <a:off x="831150" y="3567601"/>
            <a:ext cx="22721700" cy="6162900"/>
          </a:xfrm>
          <a:prstGeom prst="rect">
            <a:avLst/>
          </a:prstGeom>
          <a:noFill/>
          <a:ln>
            <a:noFill/>
          </a:ln>
        </p:spPr>
        <p:txBody>
          <a:bodyPr anchorCtr="0" anchor="t" bIns="243800" lIns="243800" spcFirstLastPara="1" rIns="243800" wrap="square" tIns="243800">
            <a:noAutofit/>
          </a:bodyPr>
          <a:lstStyle/>
          <a:p>
            <a:pPr indent="0" lvl="0" marL="0" rtl="0" algn="ctr">
              <a:lnSpc>
                <a:spcPct val="100000"/>
              </a:lnSpc>
              <a:spcBef>
                <a:spcPts val="0"/>
              </a:spcBef>
              <a:spcAft>
                <a:spcPts val="0"/>
              </a:spcAft>
              <a:buSzPts val="13600"/>
              <a:buNone/>
            </a:pPr>
            <a:r>
              <a:rPr lang="it"/>
              <a:t>Enpam</a:t>
            </a:r>
            <a:endParaRPr/>
          </a:p>
          <a:p>
            <a:pPr indent="0" lvl="0" marL="0" rtl="0" algn="ctr">
              <a:lnSpc>
                <a:spcPct val="100000"/>
              </a:lnSpc>
              <a:spcBef>
                <a:spcPts val="0"/>
              </a:spcBef>
              <a:spcAft>
                <a:spcPts val="0"/>
              </a:spcAft>
              <a:buSzPts val="136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2d465e26fa3_0_0"/>
          <p:cNvSpPr txBox="1"/>
          <p:nvPr>
            <p:ph idx="4294967295" type="sldNum"/>
          </p:nvPr>
        </p:nvSpPr>
        <p:spPr>
          <a:xfrm>
            <a:off x="23040721" y="12424027"/>
            <a:ext cx="857700" cy="730500"/>
          </a:xfrm>
          <a:prstGeom prst="rect">
            <a:avLst/>
          </a:prstGeom>
          <a:noFill/>
          <a:ln>
            <a:noFill/>
          </a:ln>
        </p:spPr>
        <p:txBody>
          <a:bodyPr anchorCtr="0" anchor="ctr" bIns="91400" lIns="182875" spcFirstLastPara="1" rIns="182875" wrap="square" tIns="914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it"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75" name="Google Shape;75;g2d465e26fa3_0_0"/>
          <p:cNvSpPr/>
          <p:nvPr/>
        </p:nvSpPr>
        <p:spPr>
          <a:xfrm>
            <a:off x="-3450" y="12436000"/>
            <a:ext cx="24384000" cy="365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
        <p:nvSpPr>
          <p:cNvPr id="76" name="Google Shape;76;g2d465e26fa3_0_0"/>
          <p:cNvSpPr txBox="1"/>
          <p:nvPr/>
        </p:nvSpPr>
        <p:spPr>
          <a:xfrm>
            <a:off x="974275" y="5595675"/>
            <a:ext cx="21612600" cy="20457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3000"/>
              <a:buFont typeface="Arial"/>
              <a:buNone/>
            </a:pPr>
            <a:r>
              <a:rPr b="1" lang="it" sz="4100" u="sng">
                <a:solidFill>
                  <a:schemeClr val="hlink"/>
                </a:solidFill>
                <a:latin typeface="Work Sans"/>
                <a:ea typeface="Work Sans"/>
                <a:cs typeface="Work Sans"/>
                <a:sym typeface="Work Sans"/>
                <a:hlinkClick r:id="rId3"/>
              </a:rPr>
              <a:t>LINK REGISTRAZIONE FORMAZIONE </a:t>
            </a:r>
            <a:endParaRPr b="1" sz="4100">
              <a:solidFill>
                <a:schemeClr val="dk1"/>
              </a:solidFill>
              <a:latin typeface="Work Sans"/>
              <a:ea typeface="Work Sans"/>
              <a:cs typeface="Work Sans"/>
              <a:sym typeface="Work Sans"/>
            </a:endParaRPr>
          </a:p>
          <a:p>
            <a:pPr indent="0" lvl="0" marL="0" marR="0" rtl="0" algn="l">
              <a:lnSpc>
                <a:spcPct val="90000"/>
              </a:lnSpc>
              <a:spcBef>
                <a:spcPts val="0"/>
              </a:spcBef>
              <a:spcAft>
                <a:spcPts val="0"/>
              </a:spcAft>
              <a:buClr>
                <a:srgbClr val="000000"/>
              </a:buClr>
              <a:buSzPts val="3000"/>
              <a:buFont typeface="Arial"/>
              <a:buNone/>
            </a:pPr>
            <a:r>
              <a:t/>
            </a:r>
            <a:endParaRPr b="1" sz="3000">
              <a:solidFill>
                <a:schemeClr val="dk1"/>
              </a:solidFill>
              <a:latin typeface="Work Sans"/>
              <a:ea typeface="Work Sans"/>
              <a:cs typeface="Work Sans"/>
              <a:sym typeface="Work Sans"/>
            </a:endParaRPr>
          </a:p>
          <a:p>
            <a:pPr indent="0" lvl="0" marL="0" marR="0" rtl="0" algn="l">
              <a:lnSpc>
                <a:spcPct val="90000"/>
              </a:lnSpc>
              <a:spcBef>
                <a:spcPts val="0"/>
              </a:spcBef>
              <a:spcAft>
                <a:spcPts val="0"/>
              </a:spcAft>
              <a:buClr>
                <a:srgbClr val="000000"/>
              </a:buClr>
              <a:buSzPts val="3000"/>
              <a:buFont typeface="Arial"/>
              <a:buNone/>
            </a:pPr>
            <a:r>
              <a:t/>
            </a:r>
            <a:endParaRPr b="1" sz="3000">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6000"/>
              <a:buFont typeface="Arial"/>
              <a:buNone/>
            </a:pPr>
            <a:r>
              <a:t/>
            </a:r>
            <a:endParaRPr b="1" i="0" sz="3000" u="none" cap="none" strike="noStrike">
              <a:solidFill>
                <a:schemeClr val="dk1"/>
              </a:solidFill>
              <a:latin typeface="Work Sans"/>
              <a:ea typeface="Work Sans"/>
              <a:cs typeface="Work Sans"/>
              <a:sym typeface="Work San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g2f6f7ca9c9f_0_258"/>
          <p:cNvSpPr txBox="1"/>
          <p:nvPr>
            <p:ph idx="1" type="body"/>
          </p:nvPr>
        </p:nvSpPr>
        <p:spPr>
          <a:xfrm>
            <a:off x="1253075" y="2743200"/>
            <a:ext cx="21986400" cy="9455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3000"/>
              <a:buNone/>
            </a:pPr>
            <a:r>
              <a:rPr lang="it" sz="3600">
                <a:solidFill>
                  <a:schemeClr val="dk1"/>
                </a:solidFill>
                <a:highlight>
                  <a:srgbClr val="FFFFFF"/>
                </a:highlight>
              </a:rPr>
              <a:t>All’</a:t>
            </a:r>
            <a:r>
              <a:rPr b="1" lang="it" sz="3600">
                <a:solidFill>
                  <a:schemeClr val="dk1"/>
                </a:solidFill>
                <a:highlight>
                  <a:srgbClr val="FFFFFF"/>
                </a:highlight>
              </a:rPr>
              <a:t>ENPAM</a:t>
            </a:r>
            <a:r>
              <a:rPr lang="it" sz="3600">
                <a:solidFill>
                  <a:schemeClr val="dk1"/>
                </a:solidFill>
                <a:highlight>
                  <a:srgbClr val="FFFFFF"/>
                </a:highlight>
              </a:rPr>
              <a:t> sono obbligati all’iscrizione e alla contribuzione tutti i </a:t>
            </a:r>
            <a:r>
              <a:rPr b="1" lang="it" sz="3600">
                <a:solidFill>
                  <a:schemeClr val="dk1"/>
                </a:solidFill>
                <a:highlight>
                  <a:srgbClr val="FFFFFF"/>
                </a:highlight>
              </a:rPr>
              <a:t>medici chirurghi e gli odontoiatri </a:t>
            </a:r>
            <a:r>
              <a:rPr lang="it" sz="3600">
                <a:solidFill>
                  <a:schemeClr val="dk1"/>
                </a:solidFill>
                <a:highlight>
                  <a:srgbClr val="FFFFFF"/>
                </a:highlight>
              </a:rPr>
              <a:t>che operano a rapporto professionale con le istituzioni pubbliche e private che erogano assistenza sanitaria. </a:t>
            </a:r>
            <a:endParaRPr sz="3600">
              <a:solidFill>
                <a:schemeClr val="dk1"/>
              </a:solidFill>
              <a:highlight>
                <a:srgbClr val="FFFFFF"/>
              </a:highlight>
            </a:endParaRPr>
          </a:p>
          <a:p>
            <a:pPr indent="0" lvl="0" marL="0" rtl="0" algn="just">
              <a:lnSpc>
                <a:spcPct val="115000"/>
              </a:lnSpc>
              <a:spcBef>
                <a:spcPts val="0"/>
              </a:spcBef>
              <a:spcAft>
                <a:spcPts val="0"/>
              </a:spcAft>
              <a:buSzPts val="3000"/>
              <a:buNone/>
            </a:pPr>
            <a:r>
              <a:t/>
            </a:r>
            <a:endParaRPr sz="3600">
              <a:solidFill>
                <a:schemeClr val="dk1"/>
              </a:solidFill>
              <a:highlight>
                <a:srgbClr val="FFFFFF"/>
              </a:highlight>
            </a:endParaRPr>
          </a:p>
          <a:p>
            <a:pPr indent="0" lvl="0" marL="0" rtl="0" algn="just">
              <a:lnSpc>
                <a:spcPct val="115000"/>
              </a:lnSpc>
              <a:spcBef>
                <a:spcPts val="0"/>
              </a:spcBef>
              <a:spcAft>
                <a:spcPts val="0"/>
              </a:spcAft>
              <a:buSzPts val="3000"/>
              <a:buNone/>
            </a:pPr>
            <a:r>
              <a:rPr b="1" lang="it" sz="3600">
                <a:solidFill>
                  <a:schemeClr val="dk1"/>
                </a:solidFill>
              </a:rPr>
              <a:t>Tempistiche: </a:t>
            </a:r>
            <a:r>
              <a:rPr lang="it" sz="3600">
                <a:solidFill>
                  <a:schemeClr val="dk1"/>
                </a:solidFill>
                <a:highlight>
                  <a:srgbClr val="FFFFFF"/>
                </a:highlight>
              </a:rPr>
              <a:t>L’iscrizione</a:t>
            </a:r>
            <a:r>
              <a:rPr b="1" lang="it" sz="3600">
                <a:solidFill>
                  <a:schemeClr val="dk1"/>
                </a:solidFill>
                <a:highlight>
                  <a:srgbClr val="FFFFFF"/>
                </a:highlight>
              </a:rPr>
              <a:t> alla cassa avviene da parte dell’ordine, quindi una volta iscritto all’ordine sarà questo ad iscriverti all’Enpam.</a:t>
            </a:r>
            <a:r>
              <a:rPr lang="it" sz="3600">
                <a:solidFill>
                  <a:schemeClr val="dk1"/>
                </a:solidFill>
                <a:highlight>
                  <a:srgbClr val="FFFFFF"/>
                </a:highlight>
              </a:rPr>
              <a:t> La cancellazione dall’Enpam avviene con la cancellazione dall’ordine o eventuale radiazione.</a:t>
            </a:r>
            <a:endParaRPr sz="3600">
              <a:solidFill>
                <a:schemeClr val="dk1"/>
              </a:solidFill>
            </a:endParaRPr>
          </a:p>
          <a:p>
            <a:pPr indent="0" lvl="0" marL="0" rtl="0" algn="l">
              <a:lnSpc>
                <a:spcPct val="115000"/>
              </a:lnSpc>
              <a:spcBef>
                <a:spcPts val="0"/>
              </a:spcBef>
              <a:spcAft>
                <a:spcPts val="0"/>
              </a:spcAft>
              <a:buSzPts val="3000"/>
              <a:buNone/>
            </a:pPr>
            <a:r>
              <a:t/>
            </a:r>
            <a:endParaRPr b="1" sz="3600">
              <a:solidFill>
                <a:schemeClr val="dk1"/>
              </a:solidFill>
            </a:endParaRPr>
          </a:p>
          <a:p>
            <a:pPr indent="0" lvl="0" marL="0" marR="0" rtl="0" algn="just">
              <a:lnSpc>
                <a:spcPct val="115000"/>
              </a:lnSpc>
              <a:spcBef>
                <a:spcPts val="0"/>
              </a:spcBef>
              <a:spcAft>
                <a:spcPts val="0"/>
              </a:spcAft>
              <a:buSzPts val="3000"/>
              <a:buNone/>
            </a:pPr>
            <a:r>
              <a:rPr b="1" lang="it" sz="3600">
                <a:solidFill>
                  <a:schemeClr val="dk1"/>
                </a:solidFill>
              </a:rPr>
              <a:t>Sia i dipendenti sia i liberi professionisti devono versare i contributi all’ENPAM, con una differenza:</a:t>
            </a:r>
            <a:endParaRPr b="1" sz="3600">
              <a:solidFill>
                <a:schemeClr val="dk1"/>
              </a:solidFill>
            </a:endParaRPr>
          </a:p>
          <a:p>
            <a:pPr indent="0" lvl="0" marL="0" marR="0" rtl="0" algn="just">
              <a:lnSpc>
                <a:spcPct val="115000"/>
              </a:lnSpc>
              <a:spcBef>
                <a:spcPts val="0"/>
              </a:spcBef>
              <a:spcAft>
                <a:spcPts val="0"/>
              </a:spcAft>
              <a:buSzPts val="3000"/>
              <a:buNone/>
            </a:pPr>
            <a:r>
              <a:t/>
            </a:r>
            <a:endParaRPr sz="3400">
              <a:solidFill>
                <a:schemeClr val="dk1"/>
              </a:solidFill>
            </a:endParaRPr>
          </a:p>
          <a:p>
            <a:pPr indent="0" lvl="0" marL="0" marR="0" rtl="0" algn="just">
              <a:lnSpc>
                <a:spcPct val="115000"/>
              </a:lnSpc>
              <a:spcBef>
                <a:spcPts val="0"/>
              </a:spcBef>
              <a:spcAft>
                <a:spcPts val="0"/>
              </a:spcAft>
              <a:buSzPts val="3000"/>
              <a:buNone/>
            </a:pPr>
            <a:r>
              <a:t/>
            </a:r>
            <a:endParaRPr b="1" sz="3400">
              <a:solidFill>
                <a:schemeClr val="accent2"/>
              </a:solidFill>
            </a:endParaRPr>
          </a:p>
          <a:p>
            <a:pPr indent="0" lvl="0" marL="0" marR="0" rtl="0" algn="just">
              <a:lnSpc>
                <a:spcPct val="115000"/>
              </a:lnSpc>
              <a:spcBef>
                <a:spcPts val="0"/>
              </a:spcBef>
              <a:spcAft>
                <a:spcPts val="0"/>
              </a:spcAft>
              <a:buSzPts val="3000"/>
              <a:buNone/>
            </a:pPr>
            <a:r>
              <a:t/>
            </a:r>
            <a:endParaRPr b="1" sz="3400">
              <a:solidFill>
                <a:schemeClr val="accent2"/>
              </a:solidFill>
            </a:endParaRPr>
          </a:p>
          <a:p>
            <a:pPr indent="0" lvl="0" marL="0" rtl="0" algn="l">
              <a:lnSpc>
                <a:spcPct val="115000"/>
              </a:lnSpc>
              <a:spcBef>
                <a:spcPts val="0"/>
              </a:spcBef>
              <a:spcAft>
                <a:spcPts val="0"/>
              </a:spcAft>
              <a:buSzPts val="3000"/>
              <a:buNone/>
            </a:pPr>
            <a:r>
              <a:t/>
            </a:r>
            <a:endParaRPr sz="3400">
              <a:solidFill>
                <a:schemeClr val="dk1"/>
              </a:solidFill>
            </a:endParaRPr>
          </a:p>
          <a:p>
            <a:pPr indent="0" lvl="0" marL="0" rtl="0" algn="l">
              <a:lnSpc>
                <a:spcPct val="90000"/>
              </a:lnSpc>
              <a:spcBef>
                <a:spcPts val="0"/>
              </a:spcBef>
              <a:spcAft>
                <a:spcPts val="0"/>
              </a:spcAft>
              <a:buSzPts val="3000"/>
              <a:buNone/>
            </a:pPr>
            <a:r>
              <a:t/>
            </a:r>
            <a:endParaRPr sz="3200">
              <a:solidFill>
                <a:schemeClr val="dk1"/>
              </a:solidFill>
            </a:endParaRPr>
          </a:p>
          <a:p>
            <a:pPr indent="0" lvl="0" marL="0" rtl="0" algn="l">
              <a:lnSpc>
                <a:spcPct val="90000"/>
              </a:lnSpc>
              <a:spcBef>
                <a:spcPts val="0"/>
              </a:spcBef>
              <a:spcAft>
                <a:spcPts val="0"/>
              </a:spcAft>
              <a:buSzPts val="3000"/>
              <a:buNone/>
            </a:pPr>
            <a:r>
              <a:t/>
            </a:r>
            <a:endParaRPr sz="3200">
              <a:solidFill>
                <a:schemeClr val="dk1"/>
              </a:solidFill>
            </a:endParaRPr>
          </a:p>
          <a:p>
            <a:pPr indent="0" lvl="0" marL="0" rtl="0" algn="l">
              <a:lnSpc>
                <a:spcPct val="90000"/>
              </a:lnSpc>
              <a:spcBef>
                <a:spcPts val="0"/>
              </a:spcBef>
              <a:spcAft>
                <a:spcPts val="0"/>
              </a:spcAft>
              <a:buSzPts val="3000"/>
              <a:buNone/>
            </a:pPr>
            <a:r>
              <a:t/>
            </a:r>
            <a:endParaRPr sz="3200">
              <a:solidFill>
                <a:schemeClr val="dk1"/>
              </a:solidFill>
            </a:endParaRPr>
          </a:p>
          <a:p>
            <a:pPr indent="0" lvl="0" marL="0" rtl="0" algn="l">
              <a:lnSpc>
                <a:spcPct val="90000"/>
              </a:lnSpc>
              <a:spcBef>
                <a:spcPts val="0"/>
              </a:spcBef>
              <a:spcAft>
                <a:spcPts val="0"/>
              </a:spcAft>
              <a:buSzPts val="3000"/>
              <a:buNone/>
            </a:pPr>
            <a:r>
              <a:t/>
            </a:r>
            <a:endParaRPr sz="3200">
              <a:solidFill>
                <a:schemeClr val="dk1"/>
              </a:solidFill>
            </a:endParaRPr>
          </a:p>
          <a:p>
            <a:pPr indent="0" lvl="0" marL="0" rtl="0" algn="l">
              <a:lnSpc>
                <a:spcPct val="100000"/>
              </a:lnSpc>
              <a:spcBef>
                <a:spcPts val="0"/>
              </a:spcBef>
              <a:spcAft>
                <a:spcPts val="0"/>
              </a:spcAft>
              <a:buSzPts val="3000"/>
              <a:buNone/>
            </a:pPr>
            <a:r>
              <a:t/>
            </a:r>
            <a:endParaRPr>
              <a:solidFill>
                <a:srgbClr val="000000"/>
              </a:solidFill>
            </a:endParaRPr>
          </a:p>
          <a:p>
            <a:pPr indent="0" lvl="0" marL="914400" rtl="0" algn="l">
              <a:lnSpc>
                <a:spcPct val="100000"/>
              </a:lnSpc>
              <a:spcBef>
                <a:spcPts val="0"/>
              </a:spcBef>
              <a:spcAft>
                <a:spcPts val="0"/>
              </a:spcAft>
              <a:buSzPts val="3000"/>
              <a:buNone/>
            </a:pPr>
            <a:r>
              <a:t/>
            </a:r>
            <a:endParaRPr>
              <a:solidFill>
                <a:srgbClr val="000000"/>
              </a:solidFill>
            </a:endParaRPr>
          </a:p>
          <a:p>
            <a:pPr indent="0" lvl="0" marL="914400" rtl="0" algn="l">
              <a:lnSpc>
                <a:spcPct val="100000"/>
              </a:lnSpc>
              <a:spcBef>
                <a:spcPts val="0"/>
              </a:spcBef>
              <a:spcAft>
                <a:spcPts val="0"/>
              </a:spcAft>
              <a:buSzPts val="3000"/>
              <a:buNone/>
            </a:pPr>
            <a:r>
              <a:t/>
            </a:r>
            <a:endParaRPr sz="2800">
              <a:solidFill>
                <a:srgbClr val="000000"/>
              </a:solidFill>
            </a:endParaRPr>
          </a:p>
          <a:p>
            <a:pPr indent="0" lvl="0" marL="0" rtl="0" algn="l">
              <a:lnSpc>
                <a:spcPct val="90000"/>
              </a:lnSpc>
              <a:spcBef>
                <a:spcPts val="0"/>
              </a:spcBef>
              <a:spcAft>
                <a:spcPts val="0"/>
              </a:spcAft>
              <a:buSzPts val="3000"/>
              <a:buNone/>
            </a:pPr>
            <a:r>
              <a:t/>
            </a:r>
            <a:endParaRPr>
              <a:solidFill>
                <a:schemeClr val="dk1"/>
              </a:solidFill>
            </a:endParaRPr>
          </a:p>
          <a:p>
            <a:pPr indent="0" lvl="0" marL="0" rtl="0" algn="l">
              <a:lnSpc>
                <a:spcPct val="90000"/>
              </a:lnSpc>
              <a:spcBef>
                <a:spcPts val="0"/>
              </a:spcBef>
              <a:spcAft>
                <a:spcPts val="0"/>
              </a:spcAft>
              <a:buSzPts val="3000"/>
              <a:buNone/>
            </a:pPr>
            <a:r>
              <a:rPr lang="it">
                <a:solidFill>
                  <a:schemeClr val="dk1"/>
                </a:solidFill>
              </a:rPr>
              <a:t>d</a:t>
            </a:r>
            <a:endParaRPr>
              <a:solidFill>
                <a:schemeClr val="dk1"/>
              </a:solidFill>
            </a:endParaRPr>
          </a:p>
        </p:txBody>
      </p:sp>
      <p:sp>
        <p:nvSpPr>
          <p:cNvPr id="465" name="Google Shape;465;g2f6f7ca9c9f_0_258"/>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466" name="Google Shape;466;g2f6f7ca9c9f_0_258"/>
          <p:cNvSpPr txBox="1"/>
          <p:nvPr>
            <p:ph type="title"/>
          </p:nvPr>
        </p:nvSpPr>
        <p:spPr>
          <a:xfrm>
            <a:off x="1137600" y="914400"/>
            <a:ext cx="22101900" cy="182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it">
                <a:solidFill>
                  <a:schemeClr val="accent2"/>
                </a:solidFill>
              </a:rPr>
              <a:t>I requisiti e le tempistiche per iscriversi all’ENPAM</a:t>
            </a:r>
            <a:endParaRPr/>
          </a:p>
        </p:txBody>
      </p:sp>
      <p:sp>
        <p:nvSpPr>
          <p:cNvPr id="467" name="Google Shape;467;g2f6f7ca9c9f_0_258"/>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
        <p:nvSpPr>
          <p:cNvPr id="468" name="Google Shape;468;g2f6f7ca9c9f_0_258"/>
          <p:cNvSpPr/>
          <p:nvPr/>
        </p:nvSpPr>
        <p:spPr>
          <a:xfrm>
            <a:off x="1388275" y="9415450"/>
            <a:ext cx="6291300" cy="10641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400"/>
              <a:buFont typeface="Arial"/>
              <a:buNone/>
            </a:pPr>
            <a:r>
              <a:rPr b="1" i="0" lang="it" sz="3400" u="none" cap="none" strike="noStrike">
                <a:solidFill>
                  <a:schemeClr val="dk1"/>
                </a:solidFill>
                <a:latin typeface="Work Sans"/>
                <a:ea typeface="Work Sans"/>
                <a:cs typeface="Work Sans"/>
                <a:sym typeface="Work Sans"/>
              </a:rPr>
              <a:t>dipendenti </a:t>
            </a:r>
            <a:endParaRPr b="0" i="0" sz="3400" u="none" cap="none" strike="noStrike">
              <a:solidFill>
                <a:schemeClr val="dk1"/>
              </a:solidFill>
              <a:latin typeface="Work Sans"/>
              <a:ea typeface="Work Sans"/>
              <a:cs typeface="Work Sans"/>
              <a:sym typeface="Work Sans"/>
            </a:endParaRPr>
          </a:p>
        </p:txBody>
      </p:sp>
      <p:sp>
        <p:nvSpPr>
          <p:cNvPr id="469" name="Google Shape;469;g2f6f7ca9c9f_0_258"/>
          <p:cNvSpPr/>
          <p:nvPr/>
        </p:nvSpPr>
        <p:spPr>
          <a:xfrm>
            <a:off x="1388275" y="10925725"/>
            <a:ext cx="6291300" cy="10641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400"/>
              <a:buFont typeface="Arial"/>
              <a:buNone/>
            </a:pPr>
            <a:r>
              <a:rPr b="1" i="0" lang="it" sz="3400" u="none" cap="none" strike="noStrike">
                <a:solidFill>
                  <a:schemeClr val="dk1"/>
                </a:solidFill>
                <a:latin typeface="Work Sans"/>
                <a:ea typeface="Work Sans"/>
                <a:cs typeface="Work Sans"/>
                <a:sym typeface="Work Sans"/>
              </a:rPr>
              <a:t> liberi professionisti </a:t>
            </a:r>
            <a:endParaRPr b="1" i="0" sz="3400" u="none" cap="none" strike="noStrike">
              <a:solidFill>
                <a:schemeClr val="dk1"/>
              </a:solidFill>
              <a:latin typeface="Work Sans"/>
              <a:ea typeface="Work Sans"/>
              <a:cs typeface="Work Sans"/>
              <a:sym typeface="Work Sans"/>
            </a:endParaRPr>
          </a:p>
        </p:txBody>
      </p:sp>
      <p:sp>
        <p:nvSpPr>
          <p:cNvPr id="470" name="Google Shape;470;g2f6f7ca9c9f_0_258"/>
          <p:cNvSpPr/>
          <p:nvPr/>
        </p:nvSpPr>
        <p:spPr>
          <a:xfrm>
            <a:off x="11093300" y="9415450"/>
            <a:ext cx="7226100" cy="10641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0" i="0" lang="it" sz="3200" u="none" cap="none" strike="noStrike">
                <a:solidFill>
                  <a:srgbClr val="000000"/>
                </a:solidFill>
                <a:latin typeface="Work Sans"/>
                <a:ea typeface="Work Sans"/>
                <a:cs typeface="Work Sans"/>
                <a:sym typeface="Work Sans"/>
              </a:rPr>
              <a:t>Di tasca loro solo la Quota A</a:t>
            </a:r>
            <a:endParaRPr b="0" i="0" sz="3200" u="none" cap="none" strike="noStrike">
              <a:solidFill>
                <a:srgbClr val="000000"/>
              </a:solidFill>
              <a:latin typeface="Work Sans"/>
              <a:ea typeface="Work Sans"/>
              <a:cs typeface="Work Sans"/>
              <a:sym typeface="Work Sans"/>
            </a:endParaRPr>
          </a:p>
        </p:txBody>
      </p:sp>
      <p:sp>
        <p:nvSpPr>
          <p:cNvPr id="471" name="Google Shape;471;g2f6f7ca9c9f_0_258"/>
          <p:cNvSpPr/>
          <p:nvPr/>
        </p:nvSpPr>
        <p:spPr>
          <a:xfrm>
            <a:off x="11093300" y="10925725"/>
            <a:ext cx="7226100" cy="10641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0" i="0" lang="it" sz="3200" u="none" cap="none" strike="noStrike">
                <a:solidFill>
                  <a:srgbClr val="000000"/>
                </a:solidFill>
                <a:latin typeface="Work Sans"/>
                <a:ea typeface="Work Sans"/>
                <a:cs typeface="Work Sans"/>
                <a:sym typeface="Work Sans"/>
              </a:rPr>
              <a:t>La  Quota A + la  Quota B</a:t>
            </a:r>
            <a:endParaRPr b="0" i="0" sz="3200" u="none" cap="none" strike="noStrike">
              <a:solidFill>
                <a:srgbClr val="000000"/>
              </a:solidFill>
              <a:latin typeface="Work Sans"/>
              <a:ea typeface="Work Sans"/>
              <a:cs typeface="Work Sans"/>
              <a:sym typeface="Work Sans"/>
            </a:endParaRPr>
          </a:p>
        </p:txBody>
      </p:sp>
      <p:sp>
        <p:nvSpPr>
          <p:cNvPr id="472" name="Google Shape;472;g2f6f7ca9c9f_0_258"/>
          <p:cNvSpPr/>
          <p:nvPr/>
        </p:nvSpPr>
        <p:spPr>
          <a:xfrm>
            <a:off x="8780325" y="9612100"/>
            <a:ext cx="994500" cy="6708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g2f6f7ca9c9f_0_258"/>
          <p:cNvSpPr/>
          <p:nvPr/>
        </p:nvSpPr>
        <p:spPr>
          <a:xfrm>
            <a:off x="8780325" y="11122375"/>
            <a:ext cx="994500" cy="6708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g2f6f7ca9c9f_0_271"/>
          <p:cNvSpPr txBox="1"/>
          <p:nvPr>
            <p:ph idx="12" type="sldNum"/>
          </p:nvPr>
        </p:nvSpPr>
        <p:spPr>
          <a:xfrm>
            <a:off x="23040721" y="12500227"/>
            <a:ext cx="857700" cy="730500"/>
          </a:xfrm>
          <a:prstGeom prst="rect">
            <a:avLst/>
          </a:prstGeom>
          <a:noFill/>
          <a:ln>
            <a:noFill/>
          </a:ln>
        </p:spPr>
        <p:txBody>
          <a:bodyPr anchorCtr="0" anchor="ctr" bIns="91400" lIns="182875" spcFirstLastPara="1" rIns="182875" wrap="square" tIns="914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it"/>
              <a:t>‹#›</a:t>
            </a:fld>
            <a:endParaRPr/>
          </a:p>
        </p:txBody>
      </p:sp>
      <p:sp>
        <p:nvSpPr>
          <p:cNvPr id="479" name="Google Shape;479;g2f6f7ca9c9f_0_271"/>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
        <p:nvSpPr>
          <p:cNvPr id="480" name="Google Shape;480;g2f6f7ca9c9f_0_271"/>
          <p:cNvSpPr txBox="1"/>
          <p:nvPr/>
        </p:nvSpPr>
        <p:spPr>
          <a:xfrm>
            <a:off x="1315725" y="1087050"/>
            <a:ext cx="21929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Work Sans"/>
              <a:ea typeface="Work Sans"/>
              <a:cs typeface="Work Sans"/>
              <a:sym typeface="Work Sans"/>
            </a:endParaRPr>
          </a:p>
        </p:txBody>
      </p:sp>
      <p:sp>
        <p:nvSpPr>
          <p:cNvPr id="481" name="Google Shape;481;g2f6f7ca9c9f_0_271"/>
          <p:cNvSpPr txBox="1"/>
          <p:nvPr/>
        </p:nvSpPr>
        <p:spPr>
          <a:xfrm>
            <a:off x="1143475" y="914400"/>
            <a:ext cx="22101900" cy="18288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2100"/>
              </a:spcBef>
              <a:spcAft>
                <a:spcPts val="0"/>
              </a:spcAft>
              <a:buClr>
                <a:srgbClr val="000000"/>
              </a:buClr>
              <a:buSzPts val="6000"/>
              <a:buFont typeface="Arial"/>
              <a:buNone/>
            </a:pPr>
            <a:r>
              <a:t/>
            </a:r>
            <a:endParaRPr b="1" i="0" sz="6000" u="none" cap="none" strike="noStrike">
              <a:solidFill>
                <a:schemeClr val="accent2"/>
              </a:solidFill>
              <a:latin typeface="Work Sans"/>
              <a:ea typeface="Work Sans"/>
              <a:cs typeface="Work Sans"/>
              <a:sym typeface="Work Sans"/>
            </a:endParaRPr>
          </a:p>
          <a:p>
            <a:pPr indent="0" lvl="0" marL="0" marR="0" rtl="0" algn="l">
              <a:lnSpc>
                <a:spcPct val="90000"/>
              </a:lnSpc>
              <a:spcBef>
                <a:spcPts val="2100"/>
              </a:spcBef>
              <a:spcAft>
                <a:spcPts val="0"/>
              </a:spcAft>
              <a:buClr>
                <a:srgbClr val="000000"/>
              </a:buClr>
              <a:buSzPts val="6000"/>
              <a:buFont typeface="Arial"/>
              <a:buNone/>
            </a:pPr>
            <a:r>
              <a:rPr b="1" i="0" lang="it" sz="6000" u="none" cap="none" strike="noStrike">
                <a:solidFill>
                  <a:schemeClr val="accent2"/>
                </a:solidFill>
                <a:latin typeface="Work Sans"/>
                <a:ea typeface="Work Sans"/>
                <a:cs typeface="Work Sans"/>
                <a:sym typeface="Work Sans"/>
              </a:rPr>
              <a:t>I contributi da versare: la Quota A, la Quota B e la maternità</a:t>
            </a:r>
            <a:endParaRPr b="1" i="0" sz="6000" u="none" cap="none" strike="noStrike">
              <a:solidFill>
                <a:schemeClr val="accent2"/>
              </a:solidFill>
              <a:latin typeface="Work Sans"/>
              <a:ea typeface="Work Sans"/>
              <a:cs typeface="Work Sans"/>
              <a:sym typeface="Work Sans"/>
            </a:endParaRPr>
          </a:p>
          <a:p>
            <a:pPr indent="0" lvl="0" marL="0" marR="0" rtl="0" algn="l">
              <a:lnSpc>
                <a:spcPct val="90000"/>
              </a:lnSpc>
              <a:spcBef>
                <a:spcPts val="2100"/>
              </a:spcBef>
              <a:spcAft>
                <a:spcPts val="0"/>
              </a:spcAft>
              <a:buClr>
                <a:srgbClr val="000000"/>
              </a:buClr>
              <a:buSzPts val="3600"/>
              <a:buFont typeface="Arial"/>
              <a:buNone/>
            </a:pPr>
            <a:r>
              <a:t/>
            </a:r>
            <a:endParaRPr b="1" i="0" sz="3600" u="none" cap="none" strike="noStrike">
              <a:solidFill>
                <a:schemeClr val="accent2"/>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Work Sans"/>
              <a:ea typeface="Work Sans"/>
              <a:cs typeface="Work Sans"/>
              <a:sym typeface="Work Sans"/>
            </a:endParaRPr>
          </a:p>
        </p:txBody>
      </p:sp>
      <p:graphicFrame>
        <p:nvGraphicFramePr>
          <p:cNvPr id="482" name="Google Shape;482;g2f6f7ca9c9f_0_271"/>
          <p:cNvGraphicFramePr/>
          <p:nvPr/>
        </p:nvGraphicFramePr>
        <p:xfrm>
          <a:off x="840025" y="2743205"/>
          <a:ext cx="3000000" cy="3000000"/>
        </p:xfrm>
        <a:graphic>
          <a:graphicData uri="http://schemas.openxmlformats.org/drawingml/2006/table">
            <a:tbl>
              <a:tblPr>
                <a:noFill/>
                <a:tableStyleId>{4260605E-DBE6-438B-9496-96985A0A5DDA}</a:tableStyleId>
              </a:tblPr>
              <a:tblGrid>
                <a:gridCol w="11302200"/>
                <a:gridCol w="10898500"/>
              </a:tblGrid>
              <a:tr h="1002875">
                <a:tc>
                  <a:txBody>
                    <a:bodyPr/>
                    <a:lstStyle/>
                    <a:p>
                      <a:pPr indent="0" lvl="0" marL="0" marR="0" rtl="0" algn="l">
                        <a:lnSpc>
                          <a:spcPct val="100000"/>
                        </a:lnSpc>
                        <a:spcBef>
                          <a:spcPts val="0"/>
                        </a:spcBef>
                        <a:spcAft>
                          <a:spcPts val="0"/>
                        </a:spcAft>
                        <a:buClr>
                          <a:srgbClr val="000000"/>
                        </a:buClr>
                        <a:buSzPts val="3500"/>
                        <a:buFont typeface="Arial"/>
                        <a:buNone/>
                      </a:pPr>
                      <a:r>
                        <a:rPr b="1" lang="it" sz="3000" u="none" cap="none" strike="noStrike">
                          <a:solidFill>
                            <a:schemeClr val="accent2"/>
                          </a:solidFill>
                          <a:latin typeface="Work Sans"/>
                          <a:ea typeface="Work Sans"/>
                          <a:cs typeface="Work Sans"/>
                          <a:sym typeface="Work Sans"/>
                        </a:rPr>
                        <a:t>Quota A </a:t>
                      </a:r>
                      <a:r>
                        <a:rPr b="1" lang="it" sz="3000" u="none" cap="none" strike="noStrike">
                          <a:solidFill>
                            <a:srgbClr val="333333"/>
                          </a:solidFill>
                          <a:highlight>
                            <a:srgbClr val="FFFFFF"/>
                          </a:highlight>
                          <a:latin typeface="Work Sans"/>
                          <a:ea typeface="Work Sans"/>
                          <a:cs typeface="Work Sans"/>
                          <a:sym typeface="Work Sans"/>
                        </a:rPr>
                        <a:t>(quota fissa obbligatoria per tutti gli iscritti anche se sono solo dipendenti) </a:t>
                      </a:r>
                      <a:endParaRPr b="1" sz="3000" u="none" cap="none" strike="noStrike">
                        <a:solidFill>
                          <a:srgbClr val="333333"/>
                        </a:solidFill>
                        <a:highlight>
                          <a:srgbClr val="FFFFFF"/>
                        </a:highlight>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500"/>
                        <a:buFont typeface="Arial"/>
                        <a:buNone/>
                      </a:pPr>
                      <a:r>
                        <a:rPr b="1" lang="it" sz="3000" u="sng" cap="none" strike="noStrike">
                          <a:solidFill>
                            <a:schemeClr val="accent2"/>
                          </a:solidFill>
                          <a:highlight>
                            <a:srgbClr val="FFFFFF"/>
                          </a:highlight>
                          <a:latin typeface="Work Sans"/>
                          <a:ea typeface="Work Sans"/>
                          <a:cs typeface="Work Sans"/>
                          <a:sym typeface="Work Sans"/>
                          <a:hlinkClick r:id="rId3">
                            <a:extLst>
                              <a:ext uri="{A12FA001-AC4F-418D-AE19-62706E023703}">
                                <ahyp:hlinkClr val="tx"/>
                              </a:ext>
                            </a:extLst>
                          </a:hlinkClick>
                        </a:rPr>
                        <a:t>LINK </a:t>
                      </a:r>
                      <a:r>
                        <a:rPr b="1" lang="it" sz="3000" u="none" cap="none" strike="noStrike">
                          <a:solidFill>
                            <a:schemeClr val="dk1"/>
                          </a:solidFill>
                          <a:highlight>
                            <a:srgbClr val="FFFFFF"/>
                          </a:highlight>
                          <a:latin typeface="Work Sans"/>
                          <a:ea typeface="Work Sans"/>
                          <a:cs typeface="Work Sans"/>
                          <a:sym typeface="Work Sans"/>
                        </a:rPr>
                        <a:t>per aggiornamento importi (ult. agg. 2024)</a:t>
                      </a:r>
                      <a:endParaRPr b="1" sz="3000" u="none" cap="none" strike="noStrike">
                        <a:solidFill>
                          <a:schemeClr val="accent2"/>
                        </a:solidFill>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3500"/>
                        <a:buFont typeface="Arial"/>
                        <a:buNone/>
                      </a:pPr>
                      <a:r>
                        <a:rPr b="1" lang="it" sz="3000" u="none" cap="none" strike="noStrike">
                          <a:solidFill>
                            <a:schemeClr val="accent2"/>
                          </a:solidFill>
                          <a:latin typeface="Work Sans"/>
                          <a:ea typeface="Work Sans"/>
                          <a:cs typeface="Work Sans"/>
                          <a:sym typeface="Work Sans"/>
                        </a:rPr>
                        <a:t>Quota B</a:t>
                      </a:r>
                      <a:r>
                        <a:rPr b="1" lang="it" sz="3000" u="none" cap="none" strike="noStrike">
                          <a:solidFill>
                            <a:srgbClr val="333333"/>
                          </a:solidFill>
                          <a:highlight>
                            <a:srgbClr val="FFFFFF"/>
                          </a:highlight>
                          <a:latin typeface="Work Sans"/>
                          <a:ea typeface="Work Sans"/>
                          <a:cs typeface="Work Sans"/>
                          <a:sym typeface="Work Sans"/>
                        </a:rPr>
                        <a:t> (contribuzione legata al reddito che eccede il reddito minimale): </a:t>
                      </a:r>
                      <a:endParaRPr sz="3000" u="none" cap="none" strike="noStrike">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r h="5095775">
                <a:tc>
                  <a:txBody>
                    <a:bodyPr/>
                    <a:lstStyle/>
                    <a:p>
                      <a:pPr indent="0" lvl="0" marL="0" marR="0" rtl="0" algn="just">
                        <a:lnSpc>
                          <a:spcPct val="115000"/>
                        </a:lnSpc>
                        <a:spcBef>
                          <a:spcPts val="0"/>
                        </a:spcBef>
                        <a:spcAft>
                          <a:spcPts val="0"/>
                        </a:spcAft>
                        <a:buClr>
                          <a:srgbClr val="000000"/>
                        </a:buClr>
                        <a:buSzPts val="4800"/>
                        <a:buFont typeface="Arial"/>
                        <a:buNone/>
                      </a:pPr>
                      <a:r>
                        <a:rPr b="1" lang="it" sz="3000" u="none" cap="none" strike="noStrike">
                          <a:solidFill>
                            <a:schemeClr val="dk1"/>
                          </a:solidFill>
                          <a:highlight>
                            <a:srgbClr val="FFFFFF"/>
                          </a:highlight>
                          <a:latin typeface="Work Sans"/>
                          <a:ea typeface="Work Sans"/>
                          <a:cs typeface="Work Sans"/>
                          <a:sym typeface="Work Sans"/>
                        </a:rPr>
                        <a:t>Contributo Minimo, che varia al variare dell’età e della pensione</a:t>
                      </a:r>
                      <a:endParaRPr b="1" sz="3000" u="none" cap="none" strike="noStrike">
                        <a:solidFill>
                          <a:schemeClr val="dk1"/>
                        </a:solidFill>
                        <a:highlight>
                          <a:srgbClr val="FFFFFF"/>
                        </a:highlight>
                        <a:latin typeface="Work Sans"/>
                        <a:ea typeface="Work Sans"/>
                        <a:cs typeface="Work Sans"/>
                        <a:sym typeface="Work Sans"/>
                      </a:endParaRPr>
                    </a:p>
                    <a:p>
                      <a:pPr indent="0" lvl="0" marL="0" marR="0" rtl="0" algn="just">
                        <a:lnSpc>
                          <a:spcPct val="115000"/>
                        </a:lnSpc>
                        <a:spcBef>
                          <a:spcPts val="0"/>
                        </a:spcBef>
                        <a:spcAft>
                          <a:spcPts val="0"/>
                        </a:spcAft>
                        <a:buClr>
                          <a:srgbClr val="000000"/>
                        </a:buClr>
                        <a:buSzPts val="3000"/>
                        <a:buFont typeface="Arial"/>
                        <a:buNone/>
                      </a:pPr>
                      <a:r>
                        <a:t/>
                      </a:r>
                      <a:endParaRPr b="1" sz="3000" u="none" cap="none" strike="noStrike">
                        <a:solidFill>
                          <a:schemeClr val="dk1"/>
                        </a:solidFill>
                        <a:highlight>
                          <a:srgbClr val="FFFFFF"/>
                        </a:highlight>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419100" lvl="0" marL="457200" marR="0" rtl="0" algn="just">
                        <a:lnSpc>
                          <a:spcPct val="115000"/>
                        </a:lnSpc>
                        <a:spcBef>
                          <a:spcPts val="0"/>
                        </a:spcBef>
                        <a:spcAft>
                          <a:spcPts val="0"/>
                        </a:spcAft>
                        <a:buClr>
                          <a:schemeClr val="dk1"/>
                        </a:buClr>
                        <a:buSzPts val="3000"/>
                        <a:buFont typeface="Work Sans"/>
                        <a:buChar char="●"/>
                      </a:pPr>
                      <a:r>
                        <a:rPr b="1" lang="it" sz="3000" u="none" cap="none" strike="noStrike">
                          <a:solidFill>
                            <a:schemeClr val="dk1"/>
                          </a:solidFill>
                          <a:latin typeface="Work Sans"/>
                          <a:ea typeface="Work Sans"/>
                          <a:cs typeface="Work Sans"/>
                          <a:sym typeface="Work Sans"/>
                        </a:rPr>
                        <a:t>liberi professionisti </a:t>
                      </a:r>
                      <a:r>
                        <a:rPr lang="it" sz="3000" u="none" cap="none" strike="noStrike">
                          <a:solidFill>
                            <a:schemeClr val="dk1"/>
                          </a:solidFill>
                          <a:latin typeface="Work Sans"/>
                          <a:ea typeface="Work Sans"/>
                          <a:cs typeface="Work Sans"/>
                          <a:sym typeface="Work Sans"/>
                        </a:rPr>
                        <a:t>che hanno meno di 40 anni e nel 2021 hanno avuto un reddito superiore a </a:t>
                      </a:r>
                      <a:r>
                        <a:rPr b="1" lang="it" sz="3000" u="none" cap="none" strike="noStrike">
                          <a:solidFill>
                            <a:schemeClr val="dk1"/>
                          </a:solidFill>
                          <a:latin typeface="Work Sans"/>
                          <a:ea typeface="Work Sans"/>
                          <a:cs typeface="Work Sans"/>
                          <a:sym typeface="Work Sans"/>
                        </a:rPr>
                        <a:t>4.814,10</a:t>
                      </a:r>
                      <a:r>
                        <a:rPr lang="it" sz="3000" u="none" cap="none" strike="noStrike">
                          <a:solidFill>
                            <a:schemeClr val="dk1"/>
                          </a:solidFill>
                          <a:latin typeface="Work Sans"/>
                          <a:ea typeface="Work Sans"/>
                          <a:cs typeface="Work Sans"/>
                          <a:sym typeface="Work Sans"/>
                        </a:rPr>
                        <a:t>, altrimenti non  pagano i contributi  </a:t>
                      </a:r>
                      <a:endParaRPr sz="3000" u="none" cap="none" strike="noStrike">
                        <a:solidFill>
                          <a:schemeClr val="dk1"/>
                        </a:solidFill>
                        <a:latin typeface="Work Sans"/>
                        <a:ea typeface="Work Sans"/>
                        <a:cs typeface="Work Sans"/>
                        <a:sym typeface="Work Sans"/>
                      </a:endParaRPr>
                    </a:p>
                    <a:p>
                      <a:pPr indent="-419100" lvl="0" marL="457200" marR="0" rtl="0" algn="just">
                        <a:lnSpc>
                          <a:spcPct val="115000"/>
                        </a:lnSpc>
                        <a:spcBef>
                          <a:spcPts val="0"/>
                        </a:spcBef>
                        <a:spcAft>
                          <a:spcPts val="0"/>
                        </a:spcAft>
                        <a:buClr>
                          <a:schemeClr val="dk1"/>
                        </a:buClr>
                        <a:buSzPts val="3000"/>
                        <a:buFont typeface="Work Sans"/>
                        <a:buChar char="●"/>
                      </a:pPr>
                      <a:r>
                        <a:rPr lang="it" sz="3000" u="none" cap="none" strike="noStrike">
                          <a:solidFill>
                            <a:schemeClr val="dk1"/>
                          </a:solidFill>
                          <a:latin typeface="Work Sans"/>
                          <a:ea typeface="Work Sans"/>
                          <a:cs typeface="Work Sans"/>
                          <a:sym typeface="Work Sans"/>
                        </a:rPr>
                        <a:t>limite di reddito sale a </a:t>
                      </a:r>
                      <a:r>
                        <a:rPr b="1" lang="it" sz="3000" u="none" cap="none" strike="noStrike">
                          <a:solidFill>
                            <a:schemeClr val="dk1"/>
                          </a:solidFill>
                          <a:latin typeface="Work Sans"/>
                          <a:ea typeface="Work Sans"/>
                          <a:cs typeface="Work Sans"/>
                          <a:sym typeface="Work Sans"/>
                        </a:rPr>
                        <a:t>8.890,87 </a:t>
                      </a:r>
                      <a:r>
                        <a:rPr lang="it" sz="3000" u="none" cap="none" strike="noStrike">
                          <a:solidFill>
                            <a:schemeClr val="dk1"/>
                          </a:solidFill>
                          <a:latin typeface="Work Sans"/>
                          <a:ea typeface="Work Sans"/>
                          <a:cs typeface="Work Sans"/>
                          <a:sym typeface="Work Sans"/>
                        </a:rPr>
                        <a:t>per chi ha più di 40 anni</a:t>
                      </a:r>
                      <a:endParaRPr sz="3000" u="none" cap="none" strike="noStrike">
                        <a:solidFill>
                          <a:schemeClr val="dk1"/>
                        </a:solidFill>
                        <a:latin typeface="Work Sans"/>
                        <a:ea typeface="Work Sans"/>
                        <a:cs typeface="Work Sans"/>
                        <a:sym typeface="Work Sans"/>
                      </a:endParaRPr>
                    </a:p>
                    <a:p>
                      <a:pPr indent="0" lvl="0" marL="0" marR="0" rtl="0" algn="just">
                        <a:lnSpc>
                          <a:spcPct val="115000"/>
                        </a:lnSpc>
                        <a:spcBef>
                          <a:spcPts val="1600"/>
                        </a:spcBef>
                        <a:spcAft>
                          <a:spcPts val="0"/>
                        </a:spcAft>
                        <a:buClr>
                          <a:srgbClr val="000000"/>
                        </a:buClr>
                        <a:buSzPts val="3000"/>
                        <a:buFont typeface="Arial"/>
                        <a:buNone/>
                      </a:pPr>
                      <a:r>
                        <a:rPr b="1" lang="it" sz="3000" u="none" cap="none" strike="noStrike">
                          <a:solidFill>
                            <a:schemeClr val="dk1"/>
                          </a:solidFill>
                          <a:latin typeface="Work Sans"/>
                          <a:ea typeface="Work Sans"/>
                          <a:cs typeface="Work Sans"/>
                          <a:sym typeface="Work Sans"/>
                        </a:rPr>
                        <a:t>il 19,50%</a:t>
                      </a:r>
                      <a:r>
                        <a:rPr lang="it" sz="3000" u="none" cap="none" strike="noStrike">
                          <a:solidFill>
                            <a:schemeClr val="dk1"/>
                          </a:solidFill>
                          <a:latin typeface="Work Sans"/>
                          <a:ea typeface="Work Sans"/>
                          <a:cs typeface="Work Sans"/>
                          <a:sym typeface="Work Sans"/>
                        </a:rPr>
                        <a:t> sul reddito libero professionale prodotto nel 2021 (al netto delle spese sostenute per produrlo) </a:t>
                      </a:r>
                      <a:r>
                        <a:rPr b="1" lang="it" sz="3000" u="none" cap="none" strike="noStrike">
                          <a:solidFill>
                            <a:schemeClr val="dk1"/>
                          </a:solidFill>
                          <a:latin typeface="Work Sans"/>
                          <a:ea typeface="Work Sans"/>
                          <a:cs typeface="Work Sans"/>
                          <a:sym typeface="Work Sans"/>
                        </a:rPr>
                        <a:t>fino a 103.055,00 euro</a:t>
                      </a:r>
                      <a:r>
                        <a:rPr lang="it" sz="3000" u="none" cap="none" strike="noStrike">
                          <a:solidFill>
                            <a:schemeClr val="dk1"/>
                          </a:solidFill>
                          <a:latin typeface="Work Sans"/>
                          <a:ea typeface="Work Sans"/>
                          <a:cs typeface="Work Sans"/>
                          <a:sym typeface="Work Sans"/>
                        </a:rPr>
                        <a:t>; sugli importi residui, oltre questo tetto, si versa l’1%.</a:t>
                      </a:r>
                      <a:endParaRPr sz="3000" u="none" cap="none" strike="noStrike">
                        <a:solidFill>
                          <a:schemeClr val="dk1"/>
                        </a:solidFill>
                        <a:latin typeface="Work Sans"/>
                        <a:ea typeface="Work Sans"/>
                        <a:cs typeface="Work Sans"/>
                        <a:sym typeface="Work Sans"/>
                      </a:endParaRPr>
                    </a:p>
                    <a:p>
                      <a:pPr indent="0" lvl="0" marL="457200" marR="0" rtl="0" algn="just">
                        <a:lnSpc>
                          <a:spcPct val="115000"/>
                        </a:lnSpc>
                        <a:spcBef>
                          <a:spcPts val="0"/>
                        </a:spcBef>
                        <a:spcAft>
                          <a:spcPts val="0"/>
                        </a:spcAft>
                        <a:buClr>
                          <a:srgbClr val="000000"/>
                        </a:buClr>
                        <a:buSzPts val="3000"/>
                        <a:buFont typeface="Arial"/>
                        <a:buNone/>
                      </a:pPr>
                      <a:r>
                        <a:t/>
                      </a:r>
                      <a:endParaRPr sz="3000" u="none" cap="none" strike="noStrike">
                        <a:solidFill>
                          <a:schemeClr val="dk1"/>
                        </a:solidFill>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r h="2611675">
                <a:tc>
                  <a:txBody>
                    <a:bodyPr/>
                    <a:lstStyle/>
                    <a:p>
                      <a:pPr indent="0" lvl="0" marL="0" marR="0" rtl="0" algn="just">
                        <a:lnSpc>
                          <a:spcPct val="115000"/>
                        </a:lnSpc>
                        <a:spcBef>
                          <a:spcPts val="0"/>
                        </a:spcBef>
                        <a:spcAft>
                          <a:spcPts val="0"/>
                        </a:spcAft>
                        <a:buClr>
                          <a:srgbClr val="000000"/>
                        </a:buClr>
                        <a:buSzPts val="3000"/>
                        <a:buFont typeface="Arial"/>
                        <a:buNone/>
                      </a:pPr>
                      <a:r>
                        <a:t/>
                      </a:r>
                      <a:endParaRPr b="1" sz="3000" u="none" cap="none" strike="noStrike">
                        <a:solidFill>
                          <a:srgbClr val="333333"/>
                        </a:solidFill>
                        <a:highlight>
                          <a:srgbClr val="FFFFFF"/>
                        </a:highlight>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228600" lvl="0" marL="457200" marR="0" rtl="0" algn="just">
                        <a:lnSpc>
                          <a:spcPct val="115000"/>
                        </a:lnSpc>
                        <a:spcBef>
                          <a:spcPts val="0"/>
                        </a:spcBef>
                        <a:spcAft>
                          <a:spcPts val="0"/>
                        </a:spcAft>
                        <a:buClr>
                          <a:srgbClr val="000000"/>
                        </a:buClr>
                        <a:buSzPts val="3000"/>
                        <a:buFont typeface="Arial"/>
                        <a:buNone/>
                      </a:pPr>
                      <a:r>
                        <a:t/>
                      </a:r>
                      <a:endParaRPr b="1" sz="3000" u="none" cap="none" strike="noStrike">
                        <a:solidFill>
                          <a:srgbClr val="333333"/>
                        </a:solidFill>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bl>
          </a:graphicData>
        </a:graphic>
      </p:graphicFrame>
      <p:sp>
        <p:nvSpPr>
          <p:cNvPr id="483" name="Google Shape;483;g2f6f7ca9c9f_0_271"/>
          <p:cNvSpPr txBox="1"/>
          <p:nvPr/>
        </p:nvSpPr>
        <p:spPr>
          <a:xfrm>
            <a:off x="1208175" y="10127150"/>
            <a:ext cx="21464400" cy="2198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3200"/>
              </a:spcBef>
              <a:spcAft>
                <a:spcPts val="0"/>
              </a:spcAft>
              <a:buClr>
                <a:srgbClr val="000000"/>
              </a:buClr>
              <a:buSzPts val="3500"/>
              <a:buFont typeface="Arial"/>
              <a:buNone/>
            </a:pPr>
            <a:r>
              <a:rPr b="1" i="0" lang="it" sz="3000" u="none" cap="none" strike="noStrike">
                <a:solidFill>
                  <a:schemeClr val="accent6"/>
                </a:solidFill>
                <a:highlight>
                  <a:srgbClr val="FFFFFF"/>
                </a:highlight>
                <a:latin typeface="Work Sans"/>
                <a:ea typeface="Work Sans"/>
                <a:cs typeface="Work Sans"/>
                <a:sym typeface="Work Sans"/>
              </a:rPr>
              <a:t>Contributo Maternità: </a:t>
            </a:r>
            <a:r>
              <a:rPr b="0" i="0" lang="it" sz="3000" u="none" cap="none" strike="noStrike">
                <a:solidFill>
                  <a:schemeClr val="dk1"/>
                </a:solidFill>
                <a:highlight>
                  <a:srgbClr val="FFFFFF"/>
                </a:highlight>
                <a:latin typeface="Work Sans"/>
                <a:ea typeface="Work Sans"/>
                <a:cs typeface="Work Sans"/>
                <a:sym typeface="Work Sans"/>
              </a:rPr>
              <a:t>79,87 € (ult. agg. 2024)</a:t>
            </a:r>
            <a:endParaRPr b="0" i="0" sz="3000" u="none" cap="none" strike="noStrike">
              <a:solidFill>
                <a:schemeClr val="dk1"/>
              </a:solidFill>
              <a:highlight>
                <a:srgbClr val="FFFFFF"/>
              </a:highlight>
              <a:latin typeface="Work Sans"/>
              <a:ea typeface="Work Sans"/>
              <a:cs typeface="Work Sans"/>
              <a:sym typeface="Work Sans"/>
            </a:endParaRPr>
          </a:p>
          <a:p>
            <a:pPr indent="0" lvl="0" marL="0" marR="0" rtl="0" algn="just">
              <a:lnSpc>
                <a:spcPct val="115000"/>
              </a:lnSpc>
              <a:spcBef>
                <a:spcPts val="0"/>
              </a:spcBef>
              <a:spcAft>
                <a:spcPts val="0"/>
              </a:spcAft>
              <a:buClr>
                <a:srgbClr val="000000"/>
              </a:buClr>
              <a:buSzPts val="3000"/>
              <a:buFont typeface="Arial"/>
              <a:buNone/>
            </a:pPr>
            <a:r>
              <a:rPr b="0" i="0" lang="it" sz="3000" u="none" cap="none" strike="noStrike">
                <a:solidFill>
                  <a:schemeClr val="dk1"/>
                </a:solidFill>
                <a:highlight>
                  <a:srgbClr val="FFFFFF"/>
                </a:highlight>
                <a:latin typeface="Work Sans"/>
                <a:ea typeface="Work Sans"/>
                <a:cs typeface="Work Sans"/>
                <a:sym typeface="Work Sans"/>
              </a:rPr>
              <a:t>I contributi sono dovuti dal mese successivo all’iscrizione all’Albo fino al mese di compimento dell’età per la </a:t>
            </a:r>
            <a:r>
              <a:rPr b="1" i="0" lang="it" sz="3000" u="sng" cap="none" strike="noStrike">
                <a:solidFill>
                  <a:schemeClr val="dk1"/>
                </a:solidFill>
                <a:highlight>
                  <a:srgbClr val="FFFFFF"/>
                </a:highlight>
                <a:latin typeface="Work Sans"/>
                <a:ea typeface="Work Sans"/>
                <a:cs typeface="Work Sans"/>
                <a:sym typeface="Work Sans"/>
                <a:hlinkClick r:id="rId4">
                  <a:extLst>
                    <a:ext uri="{A12FA001-AC4F-418D-AE19-62706E023703}">
                      <ahyp:hlinkClr val="tx"/>
                    </a:ext>
                  </a:extLst>
                </a:hlinkClick>
              </a:rPr>
              <a:t>pensione</a:t>
            </a:r>
            <a:r>
              <a:rPr b="0" i="0" lang="it" sz="3000" u="none" cap="none" strike="noStrike">
                <a:solidFill>
                  <a:schemeClr val="dk1"/>
                </a:solidFill>
                <a:highlight>
                  <a:srgbClr val="FFFFFF"/>
                </a:highlight>
                <a:latin typeface="Work Sans"/>
                <a:ea typeface="Work Sans"/>
                <a:cs typeface="Work Sans"/>
                <a:sym typeface="Work Sans"/>
              </a:rPr>
              <a:t>.</a:t>
            </a:r>
            <a:endParaRPr b="0" i="0" sz="3000" u="none" cap="none" strike="noStrike">
              <a:solidFill>
                <a:schemeClr val="dk1"/>
              </a:solidFill>
              <a:latin typeface="Work Sans"/>
              <a:ea typeface="Work Sans"/>
              <a:cs typeface="Work Sans"/>
              <a:sym typeface="Work Sans"/>
            </a:endParaRPr>
          </a:p>
          <a:p>
            <a:pPr indent="0" lvl="0" marL="0" marR="0" rtl="0" algn="l">
              <a:lnSpc>
                <a:spcPct val="100000"/>
              </a:lnSpc>
              <a:spcBef>
                <a:spcPts val="1600"/>
              </a:spcBef>
              <a:spcAft>
                <a:spcPts val="0"/>
              </a:spcAft>
              <a:buClr>
                <a:srgbClr val="000000"/>
              </a:buClr>
              <a:buSzPts val="1400"/>
              <a:buFont typeface="Arial"/>
              <a:buNone/>
            </a:pPr>
            <a:r>
              <a:t/>
            </a:r>
            <a:endParaRPr b="0" i="0" sz="1400" u="none" cap="none" strike="noStrike">
              <a:solidFill>
                <a:srgbClr val="000000"/>
              </a:solidFill>
              <a:latin typeface="Work Sans"/>
              <a:ea typeface="Work Sans"/>
              <a:cs typeface="Work Sans"/>
              <a:sym typeface="Work Sans"/>
            </a:endParaRPr>
          </a:p>
        </p:txBody>
      </p:sp>
      <p:pic>
        <p:nvPicPr>
          <p:cNvPr id="484" name="Google Shape;484;g2f6f7ca9c9f_0_271"/>
          <p:cNvPicPr preferRelativeResize="0"/>
          <p:nvPr/>
        </p:nvPicPr>
        <p:blipFill rotWithShape="1">
          <a:blip r:embed="rId5">
            <a:alphaModFix/>
          </a:blip>
          <a:srcRect b="0" l="0" r="0" t="0"/>
          <a:stretch/>
        </p:blipFill>
        <p:spPr>
          <a:xfrm>
            <a:off x="954150" y="5769225"/>
            <a:ext cx="10732949" cy="3048500"/>
          </a:xfrm>
          <a:prstGeom prst="rect">
            <a:avLst/>
          </a:prstGeom>
          <a:noFill/>
          <a:ln cap="flat" cmpd="sng" w="9525">
            <a:solidFill>
              <a:srgbClr val="00001E"/>
            </a:solidFill>
            <a:prstDash val="solid"/>
            <a:round/>
            <a:headEnd len="sm" w="sm" type="none"/>
            <a:tailEnd len="sm" w="sm" type="none"/>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g2f6f7ca9c9f_0_280"/>
          <p:cNvSpPr txBox="1"/>
          <p:nvPr>
            <p:ph type="title"/>
          </p:nvPr>
        </p:nvSpPr>
        <p:spPr>
          <a:xfrm>
            <a:off x="1143475" y="1444675"/>
            <a:ext cx="22755300" cy="1059900"/>
          </a:xfrm>
          <a:prstGeom prst="rect">
            <a:avLst/>
          </a:prstGeom>
          <a:noFill/>
          <a:ln>
            <a:noFill/>
          </a:ln>
        </p:spPr>
        <p:txBody>
          <a:bodyPr anchorCtr="0" anchor="t" bIns="91400" lIns="182850" spcFirstLastPara="1" rIns="182850" wrap="square" tIns="91400">
            <a:noAutofit/>
          </a:bodyPr>
          <a:lstStyle/>
          <a:p>
            <a:pPr indent="0" lvl="0" marL="0" rtl="0" algn="l">
              <a:lnSpc>
                <a:spcPct val="90000"/>
              </a:lnSpc>
              <a:spcBef>
                <a:spcPts val="0"/>
              </a:spcBef>
              <a:spcAft>
                <a:spcPts val="0"/>
              </a:spcAft>
              <a:buSzPts val="6400"/>
              <a:buNone/>
            </a:pPr>
            <a:r>
              <a:rPr lang="it" sz="6000">
                <a:solidFill>
                  <a:schemeClr val="accent2"/>
                </a:solidFill>
                <a:latin typeface="Work Sans"/>
                <a:ea typeface="Work Sans"/>
                <a:cs typeface="Work Sans"/>
                <a:sym typeface="Work Sans"/>
              </a:rPr>
              <a:t>Le riduzione del contributo obbligatorio (</a:t>
            </a:r>
            <a:r>
              <a:rPr lang="it" sz="6000" u="sng">
                <a:solidFill>
                  <a:schemeClr val="hlink"/>
                </a:solidFill>
                <a:latin typeface="Work Sans"/>
                <a:ea typeface="Work Sans"/>
                <a:cs typeface="Work Sans"/>
                <a:sym typeface="Work Sans"/>
                <a:hlinkClick r:id="rId3"/>
              </a:rPr>
              <a:t>LINK</a:t>
            </a:r>
            <a:r>
              <a:rPr lang="it" sz="6000">
                <a:solidFill>
                  <a:schemeClr val="accent2"/>
                </a:solidFill>
                <a:latin typeface="Work Sans"/>
                <a:ea typeface="Work Sans"/>
                <a:cs typeface="Work Sans"/>
                <a:sym typeface="Work Sans"/>
              </a:rPr>
              <a:t>)</a:t>
            </a:r>
            <a:r>
              <a:rPr lang="it" sz="2800">
                <a:solidFill>
                  <a:srgbClr val="333333"/>
                </a:solidFill>
                <a:highlight>
                  <a:srgbClr val="FFFFFF"/>
                </a:highlight>
                <a:latin typeface="Work Sans"/>
                <a:ea typeface="Work Sans"/>
                <a:cs typeface="Work Sans"/>
                <a:sym typeface="Work Sans"/>
              </a:rPr>
              <a:t> </a:t>
            </a:r>
            <a:endParaRPr sz="6000">
              <a:solidFill>
                <a:schemeClr val="accent2"/>
              </a:solidFill>
              <a:latin typeface="Work Sans"/>
              <a:ea typeface="Work Sans"/>
              <a:cs typeface="Work Sans"/>
              <a:sym typeface="Work Sans"/>
            </a:endParaRPr>
          </a:p>
        </p:txBody>
      </p:sp>
      <p:sp>
        <p:nvSpPr>
          <p:cNvPr id="491" name="Google Shape;491;g2f6f7ca9c9f_0_280"/>
          <p:cNvSpPr txBox="1"/>
          <p:nvPr>
            <p:ph idx="12" type="sldNum"/>
          </p:nvPr>
        </p:nvSpPr>
        <p:spPr>
          <a:xfrm>
            <a:off x="46081442" y="25000454"/>
            <a:ext cx="1715400" cy="1461000"/>
          </a:xfrm>
          <a:prstGeom prst="rect">
            <a:avLst/>
          </a:prstGeom>
          <a:noFill/>
          <a:ln>
            <a:noFill/>
          </a:ln>
        </p:spPr>
        <p:txBody>
          <a:bodyPr anchorCtr="0" anchor="ctr" bIns="91400" lIns="182850" spcFirstLastPara="1" rIns="182850" wrap="square" tIns="914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it"/>
              <a:t>‹#›</a:t>
            </a:fld>
            <a:endParaRPr/>
          </a:p>
        </p:txBody>
      </p:sp>
      <p:sp>
        <p:nvSpPr>
          <p:cNvPr id="492" name="Google Shape;492;g2f6f7ca9c9f_0_280"/>
          <p:cNvSpPr txBox="1"/>
          <p:nvPr>
            <p:ph idx="1" type="body"/>
          </p:nvPr>
        </p:nvSpPr>
        <p:spPr>
          <a:xfrm>
            <a:off x="1143475" y="2743200"/>
            <a:ext cx="21990000" cy="9635100"/>
          </a:xfrm>
          <a:prstGeom prst="rect">
            <a:avLst/>
          </a:prstGeom>
          <a:noFill/>
          <a:ln>
            <a:noFill/>
          </a:ln>
        </p:spPr>
        <p:txBody>
          <a:bodyPr anchorCtr="0" anchor="t" bIns="91400" lIns="182850" spcFirstLastPara="1" rIns="182850" wrap="square" tIns="91400">
            <a:noAutofit/>
          </a:bodyPr>
          <a:lstStyle/>
          <a:p>
            <a:pPr indent="0" lvl="0" marL="0" rtl="0" algn="just">
              <a:lnSpc>
                <a:spcPct val="115000"/>
              </a:lnSpc>
              <a:spcBef>
                <a:spcPts val="2000"/>
              </a:spcBef>
              <a:spcAft>
                <a:spcPts val="0"/>
              </a:spcAft>
              <a:buSzPts val="4800"/>
              <a:buNone/>
            </a:pPr>
            <a:r>
              <a:rPr lang="it" sz="3500">
                <a:latin typeface="Work Sans"/>
                <a:ea typeface="Work Sans"/>
                <a:cs typeface="Work Sans"/>
                <a:sym typeface="Work Sans"/>
              </a:rPr>
              <a:t>Possono richiedere di essere ammessi al versamento del 50% della contribuzione ordinaria gli iscritti che:</a:t>
            </a:r>
            <a:endParaRPr sz="3500">
              <a:latin typeface="Work Sans"/>
              <a:ea typeface="Work Sans"/>
              <a:cs typeface="Work Sans"/>
              <a:sym typeface="Work Sans"/>
            </a:endParaRPr>
          </a:p>
          <a:p>
            <a:pPr indent="-679450" lvl="0" marL="914400" rtl="0" algn="just">
              <a:lnSpc>
                <a:spcPct val="115000"/>
              </a:lnSpc>
              <a:spcBef>
                <a:spcPts val="2000"/>
              </a:spcBef>
              <a:spcAft>
                <a:spcPts val="0"/>
              </a:spcAft>
              <a:buClr>
                <a:schemeClr val="dk1"/>
              </a:buClr>
              <a:buSzPts val="3500"/>
              <a:buChar char="●"/>
            </a:pPr>
            <a:r>
              <a:rPr lang="it" sz="3500">
                <a:latin typeface="Work Sans"/>
                <a:ea typeface="Work Sans"/>
                <a:cs typeface="Work Sans"/>
                <a:sym typeface="Work Sans"/>
              </a:rPr>
              <a:t>contribuiscono anche </a:t>
            </a:r>
            <a:r>
              <a:rPr b="1" lang="it" sz="3500">
                <a:latin typeface="Work Sans"/>
                <a:ea typeface="Work Sans"/>
                <a:cs typeface="Work Sans"/>
                <a:sym typeface="Work Sans"/>
              </a:rPr>
              <a:t>ad altre forme di previdenza </a:t>
            </a:r>
            <a:r>
              <a:rPr lang="it" sz="3500">
                <a:latin typeface="Work Sans"/>
                <a:ea typeface="Work Sans"/>
                <a:cs typeface="Work Sans"/>
                <a:sym typeface="Work Sans"/>
              </a:rPr>
              <a:t>obbligatoria </a:t>
            </a:r>
            <a:endParaRPr sz="3500">
              <a:latin typeface="Work Sans"/>
              <a:ea typeface="Work Sans"/>
              <a:cs typeface="Work Sans"/>
              <a:sym typeface="Work Sans"/>
            </a:endParaRPr>
          </a:p>
          <a:p>
            <a:pPr indent="-679450" lvl="0" marL="914400" rtl="0" algn="just">
              <a:lnSpc>
                <a:spcPct val="115000"/>
              </a:lnSpc>
              <a:spcBef>
                <a:spcPts val="2000"/>
              </a:spcBef>
              <a:spcAft>
                <a:spcPts val="0"/>
              </a:spcAft>
              <a:buClr>
                <a:schemeClr val="dk1"/>
              </a:buClr>
              <a:buSzPts val="3500"/>
              <a:buChar char="●"/>
            </a:pPr>
            <a:r>
              <a:rPr lang="it" sz="3500">
                <a:latin typeface="Work Sans"/>
                <a:ea typeface="Work Sans"/>
                <a:cs typeface="Work Sans"/>
                <a:sym typeface="Work Sans"/>
              </a:rPr>
              <a:t>titolari di </a:t>
            </a:r>
            <a:r>
              <a:rPr b="1" lang="it" sz="3500">
                <a:latin typeface="Work Sans"/>
                <a:ea typeface="Work Sans"/>
                <a:cs typeface="Work Sans"/>
                <a:sym typeface="Work Sans"/>
              </a:rPr>
              <a:t>trattamento pensionistico obbligatorio</a:t>
            </a:r>
            <a:r>
              <a:rPr lang="it" sz="3500">
                <a:latin typeface="Work Sans"/>
                <a:ea typeface="Work Sans"/>
                <a:cs typeface="Work Sans"/>
                <a:sym typeface="Work Sans"/>
              </a:rPr>
              <a:t> a carico di</a:t>
            </a:r>
            <a:r>
              <a:rPr b="1" lang="it" sz="3500">
                <a:latin typeface="Work Sans"/>
                <a:ea typeface="Work Sans"/>
                <a:cs typeface="Work Sans"/>
                <a:sym typeface="Work Sans"/>
              </a:rPr>
              <a:t> altre gestioni </a:t>
            </a:r>
            <a:r>
              <a:rPr lang="it" sz="3500">
                <a:latin typeface="Work Sans"/>
                <a:ea typeface="Work Sans"/>
                <a:cs typeface="Work Sans"/>
                <a:sym typeface="Work Sans"/>
              </a:rPr>
              <a:t>previdenziali  </a:t>
            </a:r>
            <a:endParaRPr sz="3500">
              <a:latin typeface="Work Sans"/>
              <a:ea typeface="Work Sans"/>
              <a:cs typeface="Work Sans"/>
              <a:sym typeface="Work Sans"/>
            </a:endParaRPr>
          </a:p>
          <a:p>
            <a:pPr indent="-679450" lvl="0" marL="914400" rtl="0" algn="just">
              <a:lnSpc>
                <a:spcPct val="115000"/>
              </a:lnSpc>
              <a:spcBef>
                <a:spcPts val="2000"/>
              </a:spcBef>
              <a:spcAft>
                <a:spcPts val="0"/>
              </a:spcAft>
              <a:buClr>
                <a:schemeClr val="dk1"/>
              </a:buClr>
              <a:buSzPts val="3500"/>
              <a:buFont typeface="Work Sans"/>
              <a:buChar char="●"/>
            </a:pPr>
            <a:r>
              <a:rPr lang="it" sz="3500">
                <a:latin typeface="Work Sans"/>
                <a:ea typeface="Work Sans"/>
                <a:cs typeface="Work Sans"/>
                <a:sym typeface="Work Sans"/>
              </a:rPr>
              <a:t>pensionati iscritti al fondo titolari di compensi professionali che hanno maturato l’età pensionabile</a:t>
            </a:r>
            <a:endParaRPr sz="3500">
              <a:latin typeface="Work Sans"/>
              <a:ea typeface="Work Sans"/>
              <a:cs typeface="Work Sans"/>
              <a:sym typeface="Work Sans"/>
            </a:endParaRPr>
          </a:p>
          <a:p>
            <a:pPr indent="0" lvl="0" marL="0" rtl="0" algn="l">
              <a:lnSpc>
                <a:spcPct val="115000"/>
              </a:lnSpc>
              <a:spcBef>
                <a:spcPts val="0"/>
              </a:spcBef>
              <a:spcAft>
                <a:spcPts val="0"/>
              </a:spcAft>
              <a:buSzPts val="4800"/>
              <a:buNone/>
            </a:pPr>
            <a:r>
              <a:rPr lang="it" sz="3500">
                <a:highlight>
                  <a:srgbClr val="FFFFFF"/>
                </a:highlight>
                <a:latin typeface="Work Sans"/>
                <a:ea typeface="Work Sans"/>
                <a:cs typeface="Work Sans"/>
                <a:sym typeface="Work Sans"/>
              </a:rPr>
              <a:t>L’aliquota ridotta del 50% è pari</a:t>
            </a:r>
            <a:r>
              <a:rPr b="1" lang="it" sz="3500">
                <a:highlight>
                  <a:srgbClr val="FFFFFF"/>
                </a:highlight>
                <a:latin typeface="Work Sans"/>
                <a:ea typeface="Work Sans"/>
                <a:cs typeface="Work Sans"/>
                <a:sym typeface="Work Sans"/>
              </a:rPr>
              <a:t> al 9,75% </a:t>
            </a:r>
            <a:r>
              <a:rPr lang="it" sz="3500">
                <a:highlight>
                  <a:srgbClr val="FFFFFF"/>
                </a:highlight>
                <a:latin typeface="Work Sans"/>
                <a:ea typeface="Work Sans"/>
                <a:cs typeface="Work Sans"/>
                <a:sym typeface="Work Sans"/>
              </a:rPr>
              <a:t>sul reddito libero professionale (al netto delle spese sostenute per produrlo) </a:t>
            </a:r>
            <a:r>
              <a:rPr b="1" lang="it" sz="3500">
                <a:highlight>
                  <a:srgbClr val="FFFFFF"/>
                </a:highlight>
                <a:latin typeface="Work Sans"/>
                <a:ea typeface="Work Sans"/>
                <a:cs typeface="Work Sans"/>
                <a:sym typeface="Work Sans"/>
              </a:rPr>
              <a:t>fino a 103.055,00 euro</a:t>
            </a:r>
            <a:r>
              <a:rPr lang="it" sz="3500">
                <a:highlight>
                  <a:srgbClr val="FFFFFF"/>
                </a:highlight>
                <a:latin typeface="Work Sans"/>
                <a:ea typeface="Work Sans"/>
                <a:cs typeface="Work Sans"/>
                <a:sym typeface="Work Sans"/>
              </a:rPr>
              <a:t>; sugli importi residui, oltre questo tetto, si versa l’1%</a:t>
            </a:r>
            <a:endParaRPr sz="3500">
              <a:highlight>
                <a:srgbClr val="FFFFFF"/>
              </a:highlight>
              <a:latin typeface="Work Sans"/>
              <a:ea typeface="Work Sans"/>
              <a:cs typeface="Work Sans"/>
              <a:sym typeface="Work Sans"/>
            </a:endParaRPr>
          </a:p>
          <a:p>
            <a:pPr indent="0" lvl="0" marL="0" rtl="0" algn="l">
              <a:lnSpc>
                <a:spcPct val="115000"/>
              </a:lnSpc>
              <a:spcBef>
                <a:spcPts val="1600"/>
              </a:spcBef>
              <a:spcAft>
                <a:spcPts val="0"/>
              </a:spcAft>
              <a:buSzPts val="4800"/>
              <a:buNone/>
            </a:pPr>
            <a:r>
              <a:rPr lang="it" sz="3500">
                <a:highlight>
                  <a:srgbClr val="FFFFFF"/>
                </a:highlight>
                <a:latin typeface="Work Sans"/>
                <a:ea typeface="Work Sans"/>
                <a:cs typeface="Work Sans"/>
                <a:sym typeface="Work Sans"/>
              </a:rPr>
              <a:t>Al momento della compilazione è possibile anche scegliere l’aliquota con la quale versare i contributi (intera, ridotta, dimezzata).</a:t>
            </a:r>
            <a:endParaRPr sz="3500">
              <a:highlight>
                <a:srgbClr val="FFFFFF"/>
              </a:highlight>
              <a:latin typeface="Work Sans"/>
              <a:ea typeface="Work Sans"/>
              <a:cs typeface="Work Sans"/>
              <a:sym typeface="Work Sans"/>
            </a:endParaRPr>
          </a:p>
          <a:p>
            <a:pPr indent="0" lvl="0" marL="0" rtl="0" algn="l">
              <a:lnSpc>
                <a:spcPct val="115000"/>
              </a:lnSpc>
              <a:spcBef>
                <a:spcPts val="1600"/>
              </a:spcBef>
              <a:spcAft>
                <a:spcPts val="0"/>
              </a:spcAft>
              <a:buSzPts val="4800"/>
              <a:buNone/>
            </a:pPr>
            <a:r>
              <a:rPr lang="it" sz="3500">
                <a:highlight>
                  <a:srgbClr val="FFFFFF"/>
                </a:highlight>
                <a:latin typeface="Work Sans"/>
                <a:ea typeface="Work Sans"/>
                <a:cs typeface="Work Sans"/>
                <a:sym typeface="Work Sans"/>
              </a:rPr>
              <a:t>Gli iscritti che negli anni passati hanno scelto l’aliquota ridotta (o dimezzata) possono decidere di </a:t>
            </a:r>
            <a:r>
              <a:rPr b="1" lang="it" sz="3500">
                <a:highlight>
                  <a:srgbClr val="FFFFFF"/>
                </a:highlight>
                <a:latin typeface="Work Sans"/>
                <a:ea typeface="Work Sans"/>
                <a:cs typeface="Work Sans"/>
                <a:sym typeface="Work Sans"/>
              </a:rPr>
              <a:t>passare all’aliquota intera, compilando un </a:t>
            </a:r>
            <a:r>
              <a:rPr b="1" lang="it" sz="3500" u="sng">
                <a:solidFill>
                  <a:schemeClr val="hlink"/>
                </a:solidFill>
                <a:highlight>
                  <a:srgbClr val="FFFFFF"/>
                </a:highlight>
                <a:latin typeface="Work Sans"/>
                <a:ea typeface="Work Sans"/>
                <a:cs typeface="Work Sans"/>
                <a:sym typeface="Work Sans"/>
                <a:hlinkClick r:id="rId4"/>
              </a:rPr>
              <a:t>modulo cartaceo</a:t>
            </a:r>
            <a:r>
              <a:rPr b="1" lang="it" sz="3500">
                <a:highlight>
                  <a:srgbClr val="FFFFFF"/>
                </a:highlight>
                <a:latin typeface="Work Sans"/>
                <a:ea typeface="Work Sans"/>
                <a:cs typeface="Work Sans"/>
                <a:sym typeface="Work Sans"/>
              </a:rPr>
              <a:t> a parte. La scelta è irrevocabile.</a:t>
            </a:r>
            <a:endParaRPr b="1" sz="3500">
              <a:highlight>
                <a:srgbClr val="FFFFFF"/>
              </a:highlight>
              <a:latin typeface="Work Sans"/>
              <a:ea typeface="Work Sans"/>
              <a:cs typeface="Work Sans"/>
              <a:sym typeface="Work Sans"/>
            </a:endParaRPr>
          </a:p>
          <a:p>
            <a:pPr indent="0" lvl="0" marL="0" rtl="0" algn="l">
              <a:lnSpc>
                <a:spcPct val="115000"/>
              </a:lnSpc>
              <a:spcBef>
                <a:spcPts val="1600"/>
              </a:spcBef>
              <a:spcAft>
                <a:spcPts val="0"/>
              </a:spcAft>
              <a:buSzPts val="4800"/>
              <a:buNone/>
            </a:pPr>
            <a:r>
              <a:t/>
            </a:r>
            <a:endParaRPr sz="3000">
              <a:latin typeface="Work Sans"/>
              <a:ea typeface="Work Sans"/>
              <a:cs typeface="Work Sans"/>
              <a:sym typeface="Work Sans"/>
            </a:endParaRPr>
          </a:p>
          <a:p>
            <a:pPr indent="0" lvl="0" marL="0" rtl="0" algn="just">
              <a:lnSpc>
                <a:spcPct val="90000"/>
              </a:lnSpc>
              <a:spcBef>
                <a:spcPts val="2000"/>
              </a:spcBef>
              <a:spcAft>
                <a:spcPts val="0"/>
              </a:spcAft>
              <a:buSzPts val="4800"/>
              <a:buNone/>
            </a:pPr>
            <a:r>
              <a:t/>
            </a:r>
            <a:endParaRPr sz="3000">
              <a:latin typeface="Work Sans"/>
              <a:ea typeface="Work Sans"/>
              <a:cs typeface="Work Sans"/>
              <a:sym typeface="Work Sans"/>
            </a:endParaRPr>
          </a:p>
        </p:txBody>
      </p:sp>
      <p:sp>
        <p:nvSpPr>
          <p:cNvPr id="493" name="Google Shape;493;g2f6f7ca9c9f_0_280"/>
          <p:cNvSpPr/>
          <p:nvPr/>
        </p:nvSpPr>
        <p:spPr>
          <a:xfrm>
            <a:off x="-3450" y="12436000"/>
            <a:ext cx="24384000" cy="365700"/>
          </a:xfrm>
          <a:prstGeom prst="rect">
            <a:avLst/>
          </a:prstGeom>
          <a:solidFill>
            <a:srgbClr val="B49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Studio individuale</a:t>
            </a:r>
            <a:endParaRPr b="1" i="0" sz="2000" u="none" cap="none" strike="noStrike">
              <a:solidFill>
                <a:srgbClr val="FFFFFF"/>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g2f6f7ca9c9f_0_288"/>
          <p:cNvSpPr txBox="1"/>
          <p:nvPr>
            <p:ph idx="12" type="sldNum"/>
          </p:nvPr>
        </p:nvSpPr>
        <p:spPr>
          <a:xfrm>
            <a:off x="46081442" y="25000454"/>
            <a:ext cx="1715400" cy="1461000"/>
          </a:xfrm>
          <a:prstGeom prst="rect">
            <a:avLst/>
          </a:prstGeom>
          <a:noFill/>
          <a:ln>
            <a:noFill/>
          </a:ln>
        </p:spPr>
        <p:txBody>
          <a:bodyPr anchorCtr="0" anchor="ctr" bIns="91400" lIns="182875" spcFirstLastPara="1" rIns="182875" wrap="square" tIns="914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it"/>
              <a:t>‹#›</a:t>
            </a:fld>
            <a:endParaRPr/>
          </a:p>
        </p:txBody>
      </p:sp>
      <p:sp>
        <p:nvSpPr>
          <p:cNvPr id="500" name="Google Shape;500;g2f6f7ca9c9f_0_288"/>
          <p:cNvSpPr txBox="1"/>
          <p:nvPr>
            <p:ph idx="1" type="body"/>
          </p:nvPr>
        </p:nvSpPr>
        <p:spPr>
          <a:xfrm>
            <a:off x="1143475" y="2743200"/>
            <a:ext cx="22668900" cy="9629100"/>
          </a:xfrm>
          <a:prstGeom prst="rect">
            <a:avLst/>
          </a:prstGeom>
          <a:noFill/>
          <a:ln>
            <a:noFill/>
          </a:ln>
        </p:spPr>
        <p:txBody>
          <a:bodyPr anchorCtr="0" anchor="t" bIns="91400" lIns="182875" spcFirstLastPara="1" rIns="182875" wrap="square" tIns="91400">
            <a:noAutofit/>
          </a:bodyPr>
          <a:lstStyle/>
          <a:p>
            <a:pPr indent="0" lvl="0" marL="0" rtl="0" algn="l">
              <a:lnSpc>
                <a:spcPct val="90000"/>
              </a:lnSpc>
              <a:spcBef>
                <a:spcPts val="2000"/>
              </a:spcBef>
              <a:spcAft>
                <a:spcPts val="0"/>
              </a:spcAft>
              <a:buClr>
                <a:srgbClr val="000000"/>
              </a:buClr>
              <a:buSzPts val="4800"/>
              <a:buFont typeface="Arial"/>
              <a:buNone/>
            </a:pPr>
            <a:r>
              <a:rPr lang="it" sz="3600">
                <a:latin typeface="Work Sans"/>
                <a:ea typeface="Work Sans"/>
                <a:cs typeface="Work Sans"/>
                <a:sym typeface="Work Sans"/>
              </a:rPr>
              <a:t>Il pagamento della Quota A</a:t>
            </a:r>
            <a:r>
              <a:rPr b="1" lang="it" sz="3600">
                <a:latin typeface="Work Sans"/>
                <a:ea typeface="Work Sans"/>
                <a:cs typeface="Work Sans"/>
                <a:sym typeface="Work Sans"/>
              </a:rPr>
              <a:t> </a:t>
            </a:r>
            <a:r>
              <a:rPr lang="it" sz="3600">
                <a:latin typeface="Work Sans"/>
                <a:ea typeface="Work Sans"/>
                <a:cs typeface="Work Sans"/>
                <a:sym typeface="Work Sans"/>
              </a:rPr>
              <a:t>deve essere effettuato in unica soluzione tramite bollettino PagoPa </a:t>
            </a:r>
            <a:r>
              <a:rPr b="1" lang="it" sz="3600">
                <a:latin typeface="Work Sans"/>
                <a:ea typeface="Work Sans"/>
                <a:cs typeface="Work Sans"/>
                <a:sym typeface="Work Sans"/>
              </a:rPr>
              <a:t>entro il 30 aprile</a:t>
            </a:r>
            <a:r>
              <a:rPr lang="it" sz="3600">
                <a:latin typeface="Work Sans"/>
                <a:ea typeface="Work Sans"/>
                <a:cs typeface="Work Sans"/>
                <a:sym typeface="Work Sans"/>
              </a:rPr>
              <a:t> </a:t>
            </a:r>
            <a:endParaRPr sz="3600">
              <a:latin typeface="Work Sans"/>
              <a:ea typeface="Work Sans"/>
              <a:cs typeface="Work Sans"/>
              <a:sym typeface="Work Sans"/>
            </a:endParaRPr>
          </a:p>
          <a:p>
            <a:pPr indent="0" lvl="0" marL="0" rtl="0" algn="l">
              <a:lnSpc>
                <a:spcPct val="90000"/>
              </a:lnSpc>
              <a:spcBef>
                <a:spcPts val="2000"/>
              </a:spcBef>
              <a:spcAft>
                <a:spcPts val="0"/>
              </a:spcAft>
              <a:buSzPts val="4800"/>
              <a:buNone/>
            </a:pPr>
            <a:r>
              <a:t/>
            </a:r>
            <a:endParaRPr b="1" sz="3600">
              <a:latin typeface="Work Sans"/>
              <a:ea typeface="Work Sans"/>
              <a:cs typeface="Work Sans"/>
              <a:sym typeface="Work Sans"/>
            </a:endParaRPr>
          </a:p>
          <a:p>
            <a:pPr indent="0" lvl="0" marL="0" rtl="0" algn="l">
              <a:lnSpc>
                <a:spcPct val="90000"/>
              </a:lnSpc>
              <a:spcBef>
                <a:spcPts val="2000"/>
              </a:spcBef>
              <a:spcAft>
                <a:spcPts val="0"/>
              </a:spcAft>
              <a:buClr>
                <a:srgbClr val="000000"/>
              </a:buClr>
              <a:buSzPts val="4800"/>
              <a:buFont typeface="Arial"/>
              <a:buNone/>
            </a:pPr>
            <a:r>
              <a:rPr b="1" lang="it" sz="3600">
                <a:latin typeface="Work Sans"/>
                <a:ea typeface="Work Sans"/>
                <a:cs typeface="Work Sans"/>
                <a:sym typeface="Work Sans"/>
              </a:rPr>
              <a:t>Dal 2023 la rateizzazione sarà disponibile solo per chi avrà attivato l’addebito diretto dei contributi sul proprio conto corrente entro il 15 marzo, ossia la domiciliazione bancaria. La domanda si fa nell’area riservata del sito Enpam.</a:t>
            </a:r>
            <a:endParaRPr b="1" sz="3600">
              <a:latin typeface="Work Sans"/>
              <a:ea typeface="Work Sans"/>
              <a:cs typeface="Work Sans"/>
              <a:sym typeface="Work Sans"/>
            </a:endParaRPr>
          </a:p>
          <a:p>
            <a:pPr indent="0" lvl="0" marL="0" rtl="0" algn="l">
              <a:lnSpc>
                <a:spcPct val="90000"/>
              </a:lnSpc>
              <a:spcBef>
                <a:spcPts val="2000"/>
              </a:spcBef>
              <a:spcAft>
                <a:spcPts val="0"/>
              </a:spcAft>
              <a:buClr>
                <a:srgbClr val="000000"/>
              </a:buClr>
              <a:buSzPts val="4800"/>
              <a:buFont typeface="Arial"/>
              <a:buNone/>
            </a:pPr>
            <a:r>
              <a:t/>
            </a:r>
            <a:endParaRPr b="1" sz="3600">
              <a:latin typeface="Work Sans"/>
              <a:ea typeface="Work Sans"/>
              <a:cs typeface="Work Sans"/>
              <a:sym typeface="Work Sans"/>
            </a:endParaRPr>
          </a:p>
          <a:p>
            <a:pPr indent="0" lvl="0" marL="0" rtl="0" algn="l">
              <a:lnSpc>
                <a:spcPct val="90000"/>
              </a:lnSpc>
              <a:spcBef>
                <a:spcPts val="2000"/>
              </a:spcBef>
              <a:spcAft>
                <a:spcPts val="0"/>
              </a:spcAft>
              <a:buClr>
                <a:srgbClr val="000000"/>
              </a:buClr>
              <a:buSzPts val="4800"/>
              <a:buFont typeface="Arial"/>
              <a:buNone/>
            </a:pPr>
            <a:r>
              <a:rPr b="1" lang="it" sz="3600">
                <a:latin typeface="Work Sans"/>
                <a:ea typeface="Work Sans"/>
                <a:cs typeface="Work Sans"/>
                <a:sym typeface="Work Sans"/>
              </a:rPr>
              <a:t>La rateizzazione può avvenire:</a:t>
            </a:r>
            <a:endParaRPr b="1" sz="3600">
              <a:latin typeface="Work Sans"/>
              <a:ea typeface="Work Sans"/>
              <a:cs typeface="Work Sans"/>
              <a:sym typeface="Work Sans"/>
            </a:endParaRPr>
          </a:p>
          <a:p>
            <a:pPr indent="-457200" lvl="0" marL="457200" rtl="0" algn="l">
              <a:lnSpc>
                <a:spcPct val="200000"/>
              </a:lnSpc>
              <a:spcBef>
                <a:spcPts val="2000"/>
              </a:spcBef>
              <a:spcAft>
                <a:spcPts val="0"/>
              </a:spcAft>
              <a:buClr>
                <a:schemeClr val="dk1"/>
              </a:buClr>
              <a:buSzPts val="3600"/>
              <a:buFont typeface="Work Sans"/>
              <a:buChar char="•"/>
            </a:pPr>
            <a:r>
              <a:rPr b="1" lang="it" sz="3600">
                <a:latin typeface="Work Sans"/>
                <a:ea typeface="Work Sans"/>
                <a:cs typeface="Work Sans"/>
                <a:sym typeface="Work Sans"/>
              </a:rPr>
              <a:t>in otto rate senza interessi</a:t>
            </a:r>
            <a:r>
              <a:rPr lang="it" sz="3600">
                <a:latin typeface="Work Sans"/>
                <a:ea typeface="Work Sans"/>
                <a:cs typeface="Work Sans"/>
                <a:sym typeface="Work Sans"/>
              </a:rPr>
              <a:t> (30 aprile, 31 maggio, 30 giugno, 31 luglio, 31 agosto, 30 settembre, 31 ottobre, 30 novembre);</a:t>
            </a:r>
            <a:endParaRPr sz="3600">
              <a:latin typeface="Work Sans"/>
              <a:ea typeface="Work Sans"/>
              <a:cs typeface="Work Sans"/>
              <a:sym typeface="Work Sans"/>
            </a:endParaRPr>
          </a:p>
          <a:p>
            <a:pPr indent="-457200" lvl="0" marL="457200" rtl="0" algn="l">
              <a:lnSpc>
                <a:spcPct val="200000"/>
              </a:lnSpc>
              <a:spcBef>
                <a:spcPts val="0"/>
              </a:spcBef>
              <a:spcAft>
                <a:spcPts val="0"/>
              </a:spcAft>
              <a:buClr>
                <a:schemeClr val="dk1"/>
              </a:buClr>
              <a:buSzPts val="3600"/>
              <a:buFont typeface="Work Sans"/>
              <a:buChar char="•"/>
            </a:pPr>
            <a:r>
              <a:rPr b="1" lang="it" sz="3600">
                <a:latin typeface="Work Sans"/>
                <a:ea typeface="Work Sans"/>
                <a:cs typeface="Work Sans"/>
                <a:sym typeface="Work Sans"/>
              </a:rPr>
              <a:t>quattro rate senza interessi </a:t>
            </a:r>
            <a:r>
              <a:rPr lang="it" sz="3600">
                <a:latin typeface="Work Sans"/>
                <a:ea typeface="Work Sans"/>
                <a:cs typeface="Work Sans"/>
                <a:sym typeface="Work Sans"/>
              </a:rPr>
              <a:t>(30 aprile, 30 giugno, 30 settembre, 30 novembre)</a:t>
            </a:r>
            <a:endParaRPr sz="3600">
              <a:latin typeface="Work Sans"/>
              <a:ea typeface="Work Sans"/>
              <a:cs typeface="Work Sans"/>
              <a:sym typeface="Work Sans"/>
            </a:endParaRPr>
          </a:p>
          <a:p>
            <a:pPr indent="0" lvl="0" marL="0" rtl="0" algn="l">
              <a:lnSpc>
                <a:spcPct val="90000"/>
              </a:lnSpc>
              <a:spcBef>
                <a:spcPts val="2000"/>
              </a:spcBef>
              <a:spcAft>
                <a:spcPts val="0"/>
              </a:spcAft>
              <a:buClr>
                <a:srgbClr val="000000"/>
              </a:buClr>
              <a:buSzPts val="4800"/>
              <a:buFont typeface="Arial"/>
              <a:buNone/>
            </a:pPr>
            <a:r>
              <a:t/>
            </a:r>
            <a:endParaRPr sz="3000">
              <a:latin typeface="Work Sans"/>
              <a:ea typeface="Work Sans"/>
              <a:cs typeface="Work Sans"/>
              <a:sym typeface="Work Sans"/>
            </a:endParaRPr>
          </a:p>
          <a:p>
            <a:pPr indent="0" lvl="0" marL="0" rtl="0" algn="l">
              <a:lnSpc>
                <a:spcPct val="90000"/>
              </a:lnSpc>
              <a:spcBef>
                <a:spcPts val="2000"/>
              </a:spcBef>
              <a:spcAft>
                <a:spcPts val="0"/>
              </a:spcAft>
              <a:buClr>
                <a:srgbClr val="000000"/>
              </a:buClr>
              <a:buSzPts val="4800"/>
              <a:buFont typeface="Arial"/>
              <a:buNone/>
            </a:pPr>
            <a:r>
              <a:t/>
            </a:r>
            <a:endParaRPr sz="3400">
              <a:latin typeface="Work Sans"/>
              <a:ea typeface="Work Sans"/>
              <a:cs typeface="Work Sans"/>
              <a:sym typeface="Work Sans"/>
            </a:endParaRPr>
          </a:p>
        </p:txBody>
      </p:sp>
      <p:sp>
        <p:nvSpPr>
          <p:cNvPr id="501" name="Google Shape;501;g2f6f7ca9c9f_0_288"/>
          <p:cNvSpPr/>
          <p:nvPr/>
        </p:nvSpPr>
        <p:spPr>
          <a:xfrm>
            <a:off x="-3450" y="12436000"/>
            <a:ext cx="24384000" cy="365700"/>
          </a:xfrm>
          <a:prstGeom prst="rect">
            <a:avLst/>
          </a:prstGeom>
          <a:solidFill>
            <a:srgbClr val="B49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Studio individuale</a:t>
            </a:r>
            <a:endParaRPr b="1" i="0" sz="2000" u="none" cap="none" strike="noStrike">
              <a:solidFill>
                <a:srgbClr val="FFFFFF"/>
              </a:solidFill>
              <a:latin typeface="Arial"/>
              <a:ea typeface="Arial"/>
              <a:cs typeface="Arial"/>
              <a:sym typeface="Arial"/>
            </a:endParaRPr>
          </a:p>
        </p:txBody>
      </p:sp>
      <p:sp>
        <p:nvSpPr>
          <p:cNvPr id="502" name="Google Shape;502;g2f6f7ca9c9f_0_288"/>
          <p:cNvSpPr txBox="1"/>
          <p:nvPr>
            <p:ph type="title"/>
          </p:nvPr>
        </p:nvSpPr>
        <p:spPr>
          <a:xfrm>
            <a:off x="1143475" y="914400"/>
            <a:ext cx="21946800" cy="1828800"/>
          </a:xfrm>
          <a:prstGeom prst="rect">
            <a:avLst/>
          </a:prstGeom>
          <a:noFill/>
          <a:ln>
            <a:noFill/>
          </a:ln>
        </p:spPr>
        <p:txBody>
          <a:bodyPr anchorCtr="0" anchor="ctr" bIns="91400" lIns="182850" spcFirstLastPara="1" rIns="182850" wrap="square" tIns="91400">
            <a:noAutofit/>
          </a:bodyPr>
          <a:lstStyle/>
          <a:p>
            <a:pPr indent="0" lvl="0" marL="0" rtl="0" algn="l">
              <a:lnSpc>
                <a:spcPct val="90000"/>
              </a:lnSpc>
              <a:spcBef>
                <a:spcPts val="0"/>
              </a:spcBef>
              <a:spcAft>
                <a:spcPts val="0"/>
              </a:spcAft>
              <a:buSzPts val="6400"/>
              <a:buNone/>
            </a:pPr>
            <a:r>
              <a:rPr lang="it" sz="6000">
                <a:solidFill>
                  <a:schemeClr val="accent2"/>
                </a:solidFill>
                <a:latin typeface="Work Sans"/>
                <a:ea typeface="Work Sans"/>
                <a:cs typeface="Work Sans"/>
                <a:sym typeface="Work Sans"/>
              </a:rPr>
              <a:t>In quali date si versano i contributi all’ENPAM</a:t>
            </a:r>
            <a:endParaRPr sz="6000">
              <a:solidFill>
                <a:schemeClr val="accent2"/>
              </a:solidFill>
              <a:latin typeface="Work Sans"/>
              <a:ea typeface="Work Sans"/>
              <a:cs typeface="Work Sans"/>
              <a:sym typeface="Work San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g2f6f7ca9c9f_0_296"/>
          <p:cNvSpPr txBox="1"/>
          <p:nvPr>
            <p:ph idx="12" type="sldNum"/>
          </p:nvPr>
        </p:nvSpPr>
        <p:spPr>
          <a:xfrm>
            <a:off x="46081442" y="25000454"/>
            <a:ext cx="1715400" cy="1461000"/>
          </a:xfrm>
          <a:prstGeom prst="rect">
            <a:avLst/>
          </a:prstGeom>
          <a:noFill/>
          <a:ln>
            <a:noFill/>
          </a:ln>
        </p:spPr>
        <p:txBody>
          <a:bodyPr anchorCtr="0" anchor="ctr" bIns="91400" lIns="182850" spcFirstLastPara="1" rIns="182850" wrap="square" tIns="914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it"/>
              <a:t>‹#›</a:t>
            </a:fld>
            <a:endParaRPr/>
          </a:p>
        </p:txBody>
      </p:sp>
      <p:sp>
        <p:nvSpPr>
          <p:cNvPr id="509" name="Google Shape;509;g2f6f7ca9c9f_0_296"/>
          <p:cNvSpPr txBox="1"/>
          <p:nvPr>
            <p:ph idx="1" type="body"/>
          </p:nvPr>
        </p:nvSpPr>
        <p:spPr>
          <a:xfrm>
            <a:off x="1283250" y="2150775"/>
            <a:ext cx="21810600" cy="9034500"/>
          </a:xfrm>
          <a:prstGeom prst="rect">
            <a:avLst/>
          </a:prstGeom>
          <a:noFill/>
          <a:ln>
            <a:noFill/>
          </a:ln>
        </p:spPr>
        <p:txBody>
          <a:bodyPr anchorCtr="0" anchor="t" bIns="91400" lIns="182850" spcFirstLastPara="1" rIns="182850" wrap="square" tIns="91400">
            <a:noAutofit/>
          </a:bodyPr>
          <a:lstStyle/>
          <a:p>
            <a:pPr indent="0" lvl="0" marL="0" rtl="0" algn="just">
              <a:lnSpc>
                <a:spcPct val="90000"/>
              </a:lnSpc>
              <a:spcBef>
                <a:spcPts val="2000"/>
              </a:spcBef>
              <a:spcAft>
                <a:spcPts val="0"/>
              </a:spcAft>
              <a:buSzPts val="4800"/>
              <a:buNone/>
            </a:pPr>
            <a:r>
              <a:rPr lang="it" sz="3400">
                <a:latin typeface="Work Sans"/>
                <a:ea typeface="Work Sans"/>
                <a:cs typeface="Work Sans"/>
                <a:sym typeface="Work Sans"/>
              </a:rPr>
              <a:t>il </a:t>
            </a:r>
            <a:r>
              <a:rPr b="1" lang="it" sz="3400" u="sng">
                <a:solidFill>
                  <a:schemeClr val="hlink"/>
                </a:solidFill>
                <a:latin typeface="Work Sans"/>
                <a:ea typeface="Work Sans"/>
                <a:cs typeface="Work Sans"/>
                <a:sym typeface="Work Sans"/>
                <a:hlinkClick r:id="rId3"/>
              </a:rPr>
              <a:t>Modello D</a:t>
            </a:r>
            <a:r>
              <a:rPr lang="it" sz="3400">
                <a:latin typeface="Work Sans"/>
                <a:ea typeface="Work Sans"/>
                <a:cs typeface="Work Sans"/>
                <a:sym typeface="Work Sans"/>
              </a:rPr>
              <a:t> è lo strumento con cui il medico dichiara all’ENPAM i </a:t>
            </a:r>
            <a:r>
              <a:rPr b="1" lang="it" sz="3400">
                <a:latin typeface="Work Sans"/>
                <a:ea typeface="Work Sans"/>
                <a:cs typeface="Work Sans"/>
                <a:sym typeface="Work Sans"/>
              </a:rPr>
              <a:t>redditi percepiti l’anno precedente</a:t>
            </a:r>
            <a:r>
              <a:rPr lang="it" sz="3400">
                <a:latin typeface="Work Sans"/>
                <a:ea typeface="Work Sans"/>
                <a:cs typeface="Work Sans"/>
                <a:sym typeface="Work Sans"/>
              </a:rPr>
              <a:t> ed effettua il relativo </a:t>
            </a:r>
            <a:r>
              <a:rPr b="1" lang="it" sz="3400">
                <a:latin typeface="Work Sans"/>
                <a:ea typeface="Work Sans"/>
                <a:cs typeface="Work Sans"/>
                <a:sym typeface="Work Sans"/>
              </a:rPr>
              <a:t>versamento contributivo</a:t>
            </a:r>
            <a:r>
              <a:rPr lang="it" sz="3400">
                <a:latin typeface="Work Sans"/>
                <a:ea typeface="Work Sans"/>
                <a:cs typeface="Work Sans"/>
                <a:sym typeface="Work Sans"/>
              </a:rPr>
              <a:t>.</a:t>
            </a:r>
            <a:endParaRPr sz="3400">
              <a:highlight>
                <a:srgbClr val="FFFFFF"/>
              </a:highlight>
              <a:latin typeface="Work Sans"/>
              <a:ea typeface="Work Sans"/>
              <a:cs typeface="Work Sans"/>
              <a:sym typeface="Work Sans"/>
            </a:endParaRPr>
          </a:p>
          <a:p>
            <a:pPr indent="0" lvl="0" marL="0" rtl="0" algn="just">
              <a:lnSpc>
                <a:spcPct val="115000"/>
              </a:lnSpc>
              <a:spcBef>
                <a:spcPts val="0"/>
              </a:spcBef>
              <a:spcAft>
                <a:spcPts val="0"/>
              </a:spcAft>
              <a:buSzPts val="4800"/>
              <a:buNone/>
            </a:pPr>
            <a:r>
              <a:rPr lang="it" sz="3400">
                <a:highlight>
                  <a:srgbClr val="FFFFFF"/>
                </a:highlight>
                <a:latin typeface="Work Sans"/>
                <a:ea typeface="Work Sans"/>
                <a:cs typeface="Work Sans"/>
                <a:sym typeface="Work Sans"/>
              </a:rPr>
              <a:t>Per determinare l’importo imponibile:</a:t>
            </a:r>
            <a:endParaRPr sz="3400">
              <a:highlight>
                <a:srgbClr val="FFFFFF"/>
              </a:highlight>
              <a:latin typeface="Work Sans"/>
              <a:ea typeface="Work Sans"/>
              <a:cs typeface="Work Sans"/>
              <a:sym typeface="Work Sans"/>
            </a:endParaRPr>
          </a:p>
          <a:p>
            <a:pPr indent="-673100" lvl="0" marL="1295400" rtl="0" algn="just">
              <a:lnSpc>
                <a:spcPct val="115000"/>
              </a:lnSpc>
              <a:spcBef>
                <a:spcPts val="1600"/>
              </a:spcBef>
              <a:spcAft>
                <a:spcPts val="0"/>
              </a:spcAft>
              <a:buClr>
                <a:schemeClr val="dk1"/>
              </a:buClr>
              <a:buSzPts val="3400"/>
              <a:buFont typeface="Work Sans"/>
              <a:buChar char="●"/>
            </a:pPr>
            <a:r>
              <a:rPr b="1" lang="it" sz="3400">
                <a:highlight>
                  <a:srgbClr val="FFFFFF"/>
                </a:highlight>
                <a:latin typeface="Work Sans"/>
                <a:ea typeface="Work Sans"/>
                <a:cs typeface="Work Sans"/>
                <a:sym typeface="Work Sans"/>
              </a:rPr>
              <a:t>non devono</a:t>
            </a:r>
            <a:r>
              <a:rPr lang="it" sz="3400">
                <a:highlight>
                  <a:srgbClr val="FFFFFF"/>
                </a:highlight>
                <a:latin typeface="Work Sans"/>
                <a:ea typeface="Work Sans"/>
                <a:cs typeface="Work Sans"/>
                <a:sym typeface="Work Sans"/>
              </a:rPr>
              <a:t> essere conteggiati altri introiti, come per esempio </a:t>
            </a:r>
            <a:r>
              <a:rPr b="1" lang="it" sz="3400">
                <a:highlight>
                  <a:srgbClr val="FFFFFF"/>
                </a:highlight>
                <a:latin typeface="Work Sans"/>
                <a:ea typeface="Work Sans"/>
                <a:cs typeface="Work Sans"/>
                <a:sym typeface="Work Sans"/>
              </a:rPr>
              <a:t>eventuali sussidi per malattia</a:t>
            </a:r>
            <a:r>
              <a:rPr lang="it" sz="3400">
                <a:highlight>
                  <a:srgbClr val="FFFFFF"/>
                </a:highlight>
                <a:latin typeface="Work Sans"/>
                <a:ea typeface="Work Sans"/>
                <a:cs typeface="Work Sans"/>
                <a:sym typeface="Work Sans"/>
              </a:rPr>
              <a:t> o l’indennità di maternità;</a:t>
            </a:r>
            <a:endParaRPr sz="3400">
              <a:highlight>
                <a:srgbClr val="FFFFFF"/>
              </a:highlight>
              <a:latin typeface="Work Sans"/>
              <a:ea typeface="Work Sans"/>
              <a:cs typeface="Work Sans"/>
              <a:sym typeface="Work Sans"/>
            </a:endParaRPr>
          </a:p>
          <a:p>
            <a:pPr indent="-673100" lvl="0" marL="1295400" rtl="0" algn="just">
              <a:lnSpc>
                <a:spcPct val="115000"/>
              </a:lnSpc>
              <a:spcBef>
                <a:spcPts val="0"/>
              </a:spcBef>
              <a:spcAft>
                <a:spcPts val="0"/>
              </a:spcAft>
              <a:buClr>
                <a:schemeClr val="dk1"/>
              </a:buClr>
              <a:buSzPts val="3400"/>
              <a:buFont typeface="Work Sans"/>
              <a:buChar char="●"/>
            </a:pPr>
            <a:r>
              <a:rPr lang="it" sz="3400">
                <a:highlight>
                  <a:srgbClr val="FFFFFF"/>
                </a:highlight>
                <a:latin typeface="Work Sans"/>
                <a:ea typeface="Work Sans"/>
                <a:cs typeface="Work Sans"/>
                <a:sym typeface="Work Sans"/>
              </a:rPr>
              <a:t>non vanno prese in considerazione le agevolazioni né gli adeguamenti fiscali;</a:t>
            </a:r>
            <a:endParaRPr sz="3400">
              <a:highlight>
                <a:srgbClr val="FFFFFF"/>
              </a:highlight>
              <a:latin typeface="Work Sans"/>
              <a:ea typeface="Work Sans"/>
              <a:cs typeface="Work Sans"/>
              <a:sym typeface="Work Sans"/>
            </a:endParaRPr>
          </a:p>
          <a:p>
            <a:pPr indent="-673100" lvl="0" marL="1295400" rtl="0" algn="just">
              <a:lnSpc>
                <a:spcPct val="115000"/>
              </a:lnSpc>
              <a:spcBef>
                <a:spcPts val="0"/>
              </a:spcBef>
              <a:spcAft>
                <a:spcPts val="0"/>
              </a:spcAft>
              <a:buClr>
                <a:schemeClr val="dk1"/>
              </a:buClr>
              <a:buSzPts val="3400"/>
              <a:buFont typeface="Work Sans"/>
              <a:buChar char="●"/>
            </a:pPr>
            <a:r>
              <a:rPr lang="it" sz="3400">
                <a:highlight>
                  <a:srgbClr val="FFFFFF"/>
                </a:highlight>
                <a:latin typeface="Work Sans"/>
                <a:ea typeface="Work Sans"/>
                <a:cs typeface="Work Sans"/>
                <a:sym typeface="Work Sans"/>
              </a:rPr>
              <a:t>non va considerato qualsiasi altro reddito soggetto ad altre forme di previdenza obbligatoria;</a:t>
            </a:r>
            <a:endParaRPr sz="3400">
              <a:highlight>
                <a:srgbClr val="FFFFFF"/>
              </a:highlight>
              <a:latin typeface="Work Sans"/>
              <a:ea typeface="Work Sans"/>
              <a:cs typeface="Work Sans"/>
              <a:sym typeface="Work Sans"/>
            </a:endParaRPr>
          </a:p>
          <a:p>
            <a:pPr indent="-673100" lvl="0" marL="1295400" rtl="0" algn="just">
              <a:lnSpc>
                <a:spcPct val="115000"/>
              </a:lnSpc>
              <a:spcBef>
                <a:spcPts val="0"/>
              </a:spcBef>
              <a:spcAft>
                <a:spcPts val="0"/>
              </a:spcAft>
              <a:buClr>
                <a:schemeClr val="dk1"/>
              </a:buClr>
              <a:buSzPts val="3400"/>
              <a:buFont typeface="Work Sans"/>
              <a:buChar char="●"/>
            </a:pPr>
            <a:r>
              <a:rPr lang="it" sz="3400">
                <a:highlight>
                  <a:srgbClr val="FFFFFF"/>
                </a:highlight>
                <a:latin typeface="Work Sans"/>
                <a:ea typeface="Work Sans"/>
                <a:cs typeface="Work Sans"/>
                <a:sym typeface="Work Sans"/>
              </a:rPr>
              <a:t>non vanno dichiarati i compensi percepiti dalle Asl nell’ambito del rapporto di convenzione/accreditamento con il Servizio sanitario nazionale;</a:t>
            </a:r>
            <a:endParaRPr sz="3400">
              <a:highlight>
                <a:srgbClr val="FFFFFF"/>
              </a:highlight>
              <a:latin typeface="Work Sans"/>
              <a:ea typeface="Work Sans"/>
              <a:cs typeface="Work Sans"/>
              <a:sym typeface="Work Sans"/>
            </a:endParaRPr>
          </a:p>
          <a:p>
            <a:pPr indent="-673100" lvl="0" marL="1295400" rtl="0" algn="just">
              <a:lnSpc>
                <a:spcPct val="115000"/>
              </a:lnSpc>
              <a:spcBef>
                <a:spcPts val="0"/>
              </a:spcBef>
              <a:spcAft>
                <a:spcPts val="0"/>
              </a:spcAft>
              <a:buClr>
                <a:schemeClr val="dk1"/>
              </a:buClr>
              <a:buSzPts val="3400"/>
              <a:buFont typeface="Work Sans"/>
              <a:buChar char="●"/>
            </a:pPr>
            <a:r>
              <a:rPr lang="it" sz="3400">
                <a:highlight>
                  <a:srgbClr val="FFFFFF"/>
                </a:highlight>
                <a:latin typeface="Work Sans"/>
                <a:ea typeface="Work Sans"/>
                <a:cs typeface="Work Sans"/>
                <a:sym typeface="Work Sans"/>
              </a:rPr>
              <a:t>non deve essere sottratto il reddito già assoggettato alla Quota A (sono gli uffici dell’Enpam a detrarlo quando calcolano il contributo da versare);</a:t>
            </a:r>
            <a:endParaRPr sz="3400">
              <a:highlight>
                <a:srgbClr val="FFFFFF"/>
              </a:highlight>
              <a:latin typeface="Work Sans"/>
              <a:ea typeface="Work Sans"/>
              <a:cs typeface="Work Sans"/>
              <a:sym typeface="Work Sans"/>
            </a:endParaRPr>
          </a:p>
          <a:p>
            <a:pPr indent="-673100" lvl="0" marL="1295400" rtl="0" algn="just">
              <a:lnSpc>
                <a:spcPct val="115000"/>
              </a:lnSpc>
              <a:spcBef>
                <a:spcPts val="0"/>
              </a:spcBef>
              <a:spcAft>
                <a:spcPts val="0"/>
              </a:spcAft>
              <a:buClr>
                <a:schemeClr val="dk1"/>
              </a:buClr>
              <a:buSzPts val="3400"/>
              <a:buFont typeface="Work Sans"/>
              <a:buChar char="●"/>
            </a:pPr>
            <a:r>
              <a:rPr lang="it" sz="3400">
                <a:highlight>
                  <a:srgbClr val="FFFFFF"/>
                </a:highlight>
                <a:latin typeface="Work Sans"/>
                <a:ea typeface="Work Sans"/>
                <a:cs typeface="Work Sans"/>
                <a:sym typeface="Work Sans"/>
              </a:rPr>
              <a:t>va considerato il reddito al lordo dei contributi previdenziali e assistenziali;</a:t>
            </a:r>
            <a:endParaRPr sz="3400">
              <a:highlight>
                <a:srgbClr val="FFFFFF"/>
              </a:highlight>
              <a:latin typeface="Work Sans"/>
              <a:ea typeface="Work Sans"/>
              <a:cs typeface="Work Sans"/>
              <a:sym typeface="Work Sans"/>
            </a:endParaRPr>
          </a:p>
          <a:p>
            <a:pPr indent="-673100" lvl="0" marL="1295400" rtl="0" algn="just">
              <a:lnSpc>
                <a:spcPct val="115000"/>
              </a:lnSpc>
              <a:spcBef>
                <a:spcPts val="0"/>
              </a:spcBef>
              <a:spcAft>
                <a:spcPts val="0"/>
              </a:spcAft>
              <a:buClr>
                <a:schemeClr val="dk1"/>
              </a:buClr>
              <a:buSzPts val="3400"/>
              <a:buFont typeface="Work Sans"/>
              <a:buChar char="●"/>
            </a:pPr>
            <a:r>
              <a:rPr lang="it" sz="3400">
                <a:highlight>
                  <a:srgbClr val="FFFFFF"/>
                </a:highlight>
                <a:latin typeface="Work Sans"/>
                <a:ea typeface="Work Sans"/>
                <a:cs typeface="Work Sans"/>
                <a:sym typeface="Work Sans"/>
              </a:rPr>
              <a:t>non deve essere indicato l’eventuale adeguamento agli studi di settore.</a:t>
            </a:r>
            <a:endParaRPr sz="3400">
              <a:highlight>
                <a:srgbClr val="FFFFFF"/>
              </a:highlight>
              <a:latin typeface="Work Sans"/>
              <a:ea typeface="Work Sans"/>
              <a:cs typeface="Work Sans"/>
              <a:sym typeface="Work Sans"/>
            </a:endParaRPr>
          </a:p>
          <a:p>
            <a:pPr indent="0" lvl="0" marL="0" rtl="0" algn="just">
              <a:lnSpc>
                <a:spcPct val="150000"/>
              </a:lnSpc>
              <a:spcBef>
                <a:spcPts val="2100"/>
              </a:spcBef>
              <a:spcAft>
                <a:spcPts val="0"/>
              </a:spcAft>
              <a:buSzPts val="4800"/>
              <a:buNone/>
            </a:pPr>
            <a:r>
              <a:rPr lang="it" sz="3600" u="sng">
                <a:solidFill>
                  <a:schemeClr val="accent2"/>
                </a:solidFill>
                <a:latin typeface="Work Sans"/>
                <a:ea typeface="Work Sans"/>
                <a:cs typeface="Work Sans"/>
                <a:sym typeface="Work Sans"/>
                <a:hlinkClick r:id="rId4">
                  <a:extLst>
                    <a:ext uri="{A12FA001-AC4F-418D-AE19-62706E023703}">
                      <ahyp:hlinkClr val="tx"/>
                    </a:ext>
                  </a:extLst>
                </a:hlinkClick>
              </a:rPr>
              <a:t>Link istruzioni per la comunicazione reddituale</a:t>
            </a:r>
            <a:endParaRPr sz="3600">
              <a:latin typeface="Work Sans"/>
              <a:ea typeface="Work Sans"/>
              <a:cs typeface="Work Sans"/>
              <a:sym typeface="Work Sans"/>
            </a:endParaRPr>
          </a:p>
          <a:p>
            <a:pPr indent="0" lvl="0" marL="0" rtl="0" algn="just">
              <a:lnSpc>
                <a:spcPct val="150000"/>
              </a:lnSpc>
              <a:spcBef>
                <a:spcPts val="2100"/>
              </a:spcBef>
              <a:spcAft>
                <a:spcPts val="0"/>
              </a:spcAft>
              <a:buSzPts val="4800"/>
              <a:buNone/>
            </a:pPr>
            <a:r>
              <a:rPr lang="it" sz="3600" u="sng">
                <a:solidFill>
                  <a:schemeClr val="accent2"/>
                </a:solidFill>
                <a:latin typeface="Work Sans"/>
                <a:ea typeface="Work Sans"/>
                <a:cs typeface="Work Sans"/>
                <a:sym typeface="Work Sans"/>
                <a:hlinkClick r:id="rId5">
                  <a:extLst>
                    <a:ext uri="{A12FA001-AC4F-418D-AE19-62706E023703}">
                      <ahyp:hlinkClr val="tx"/>
                    </a:ext>
                  </a:extLst>
                </a:hlinkClick>
              </a:rPr>
              <a:t>Slide di approfondimento su campi Modello redditi per la comunicazione reddituale</a:t>
            </a:r>
            <a:endParaRPr sz="3600">
              <a:latin typeface="Work Sans"/>
              <a:ea typeface="Work Sans"/>
              <a:cs typeface="Work Sans"/>
              <a:sym typeface="Work Sans"/>
            </a:endParaRPr>
          </a:p>
          <a:p>
            <a:pPr indent="0" lvl="0" marL="0" rtl="0" algn="just">
              <a:lnSpc>
                <a:spcPct val="115000"/>
              </a:lnSpc>
              <a:spcBef>
                <a:spcPts val="3200"/>
              </a:spcBef>
              <a:spcAft>
                <a:spcPts val="1600"/>
              </a:spcAft>
              <a:buSzPts val="4800"/>
              <a:buNone/>
            </a:pPr>
            <a:r>
              <a:t/>
            </a:r>
            <a:endParaRPr b="1" sz="3400">
              <a:latin typeface="Montserrat"/>
              <a:ea typeface="Montserrat"/>
              <a:cs typeface="Montserrat"/>
              <a:sym typeface="Montserrat"/>
            </a:endParaRPr>
          </a:p>
        </p:txBody>
      </p:sp>
      <p:sp>
        <p:nvSpPr>
          <p:cNvPr id="510" name="Google Shape;510;g2f6f7ca9c9f_0_296"/>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
        <p:nvSpPr>
          <p:cNvPr id="511" name="Google Shape;511;g2f6f7ca9c9f_0_296"/>
          <p:cNvSpPr txBox="1"/>
          <p:nvPr/>
        </p:nvSpPr>
        <p:spPr>
          <a:xfrm>
            <a:off x="989550" y="914400"/>
            <a:ext cx="221043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6400"/>
              <a:buFont typeface="Arial"/>
              <a:buNone/>
            </a:pPr>
            <a:r>
              <a:rPr b="1" i="0" lang="it" sz="6000" u="none" cap="none" strike="noStrike">
                <a:solidFill>
                  <a:schemeClr val="accent2"/>
                </a:solidFill>
                <a:latin typeface="Work Sans"/>
                <a:ea typeface="Work Sans"/>
                <a:cs typeface="Work Sans"/>
                <a:sym typeface="Work Sans"/>
              </a:rPr>
              <a:t>Quali redditi inserire nella comunicazione reddituale </a:t>
            </a:r>
            <a:endParaRPr b="1" i="0" sz="6000" u="none" cap="none" strike="noStrike">
              <a:solidFill>
                <a:schemeClr val="accent2"/>
              </a:solidFill>
              <a:latin typeface="Work Sans"/>
              <a:ea typeface="Work Sans"/>
              <a:cs typeface="Work Sans"/>
              <a:sym typeface="Work San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g2f6f7ca9c9f_0_341"/>
          <p:cNvSpPr txBox="1"/>
          <p:nvPr>
            <p:ph type="ctrTitle"/>
          </p:nvPr>
        </p:nvSpPr>
        <p:spPr>
          <a:xfrm>
            <a:off x="1249500" y="1979325"/>
            <a:ext cx="22158300" cy="5473500"/>
          </a:xfrm>
          <a:prstGeom prst="rect">
            <a:avLst/>
          </a:prstGeom>
          <a:noFill/>
          <a:ln>
            <a:noFill/>
          </a:ln>
        </p:spPr>
        <p:txBody>
          <a:bodyPr anchorCtr="0" anchor="b" bIns="243800" lIns="243800" spcFirstLastPara="1" rIns="243800" wrap="square" tIns="243800">
            <a:noAutofit/>
          </a:bodyPr>
          <a:lstStyle/>
          <a:p>
            <a:pPr indent="0" lvl="0" marL="0" rtl="0" algn="ctr">
              <a:lnSpc>
                <a:spcPct val="100000"/>
              </a:lnSpc>
              <a:spcBef>
                <a:spcPts val="0"/>
              </a:spcBef>
              <a:spcAft>
                <a:spcPts val="0"/>
              </a:spcAft>
              <a:buSzPts val="13600"/>
              <a:buNone/>
            </a:pPr>
            <a:r>
              <a:t/>
            </a:r>
            <a:endParaRPr/>
          </a:p>
          <a:p>
            <a:pPr indent="0" lvl="0" marL="0" rtl="0" algn="ctr">
              <a:lnSpc>
                <a:spcPct val="100000"/>
              </a:lnSpc>
              <a:spcBef>
                <a:spcPts val="0"/>
              </a:spcBef>
              <a:spcAft>
                <a:spcPts val="0"/>
              </a:spcAft>
              <a:buSzPts val="13600"/>
              <a:buNone/>
            </a:pPr>
            <a:r>
              <a:rPr lang="it"/>
              <a:t>Inarcassa</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g2f6f7ca9c9f_0_345"/>
          <p:cNvSpPr txBox="1"/>
          <p:nvPr>
            <p:ph idx="1" type="body"/>
          </p:nvPr>
        </p:nvSpPr>
        <p:spPr>
          <a:xfrm>
            <a:off x="1232175" y="2743200"/>
            <a:ext cx="21858000" cy="920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000"/>
              </a:spcBef>
              <a:spcAft>
                <a:spcPts val="0"/>
              </a:spcAft>
              <a:buSzPts val="3000"/>
              <a:buNone/>
            </a:pPr>
            <a:r>
              <a:rPr lang="it" sz="3600">
                <a:solidFill>
                  <a:schemeClr val="dk1"/>
                </a:solidFill>
              </a:rPr>
              <a:t>L’</a:t>
            </a:r>
            <a:r>
              <a:rPr b="1" lang="it" sz="3600">
                <a:solidFill>
                  <a:schemeClr val="dk1"/>
                </a:solidFill>
              </a:rPr>
              <a:t>iscrizione</a:t>
            </a:r>
            <a:r>
              <a:rPr lang="it" sz="3600">
                <a:solidFill>
                  <a:schemeClr val="dk1"/>
                </a:solidFill>
              </a:rPr>
              <a:t> ad Inarcassa costituisce un </a:t>
            </a:r>
            <a:r>
              <a:rPr b="1" lang="it" sz="3600">
                <a:solidFill>
                  <a:schemeClr val="dk1"/>
                </a:solidFill>
              </a:rPr>
              <a:t>obbligo</a:t>
            </a:r>
            <a:r>
              <a:rPr lang="it" sz="3600">
                <a:solidFill>
                  <a:schemeClr val="dk1"/>
                </a:solidFill>
              </a:rPr>
              <a:t> al verificarsi delle seguenti condizioni:</a:t>
            </a:r>
            <a:endParaRPr sz="3600">
              <a:solidFill>
                <a:schemeClr val="dk1"/>
              </a:solidFill>
            </a:endParaRPr>
          </a:p>
          <a:p>
            <a:pPr indent="-685800" lvl="0" marL="914400" rtl="0" algn="l">
              <a:lnSpc>
                <a:spcPct val="115000"/>
              </a:lnSpc>
              <a:spcBef>
                <a:spcPts val="2000"/>
              </a:spcBef>
              <a:spcAft>
                <a:spcPts val="0"/>
              </a:spcAft>
              <a:buClr>
                <a:schemeClr val="dk1"/>
              </a:buClr>
              <a:buSzPts val="3600"/>
              <a:buFont typeface="Work Sans"/>
              <a:buChar char="•"/>
            </a:pPr>
            <a:r>
              <a:rPr lang="it" sz="3600">
                <a:solidFill>
                  <a:schemeClr val="dk1"/>
                </a:solidFill>
              </a:rPr>
              <a:t>iscrizione all’albo professionale; </a:t>
            </a:r>
            <a:endParaRPr sz="3600">
              <a:solidFill>
                <a:schemeClr val="dk1"/>
              </a:solidFill>
            </a:endParaRPr>
          </a:p>
          <a:p>
            <a:pPr indent="-685800" lvl="0" marL="914400" rtl="0" algn="l">
              <a:lnSpc>
                <a:spcPct val="115000"/>
              </a:lnSpc>
              <a:spcBef>
                <a:spcPts val="0"/>
              </a:spcBef>
              <a:spcAft>
                <a:spcPts val="0"/>
              </a:spcAft>
              <a:buClr>
                <a:schemeClr val="dk1"/>
              </a:buClr>
              <a:buSzPts val="3600"/>
              <a:buFont typeface="Work Sans"/>
              <a:buChar char="•"/>
            </a:pPr>
            <a:r>
              <a:rPr b="1" lang="it" sz="3600">
                <a:solidFill>
                  <a:schemeClr val="dk1"/>
                </a:solidFill>
              </a:rPr>
              <a:t>non assoggettamento ad altra forma previdenziale obbligatoria</a:t>
            </a:r>
            <a:r>
              <a:rPr lang="it" sz="3600">
                <a:solidFill>
                  <a:schemeClr val="dk1"/>
                </a:solidFill>
              </a:rPr>
              <a:t>; </a:t>
            </a:r>
            <a:endParaRPr sz="3600">
              <a:solidFill>
                <a:schemeClr val="dk1"/>
              </a:solidFill>
            </a:endParaRPr>
          </a:p>
          <a:p>
            <a:pPr indent="-685800" lvl="0" marL="914400" rtl="0" algn="l">
              <a:lnSpc>
                <a:spcPct val="115000"/>
              </a:lnSpc>
              <a:spcBef>
                <a:spcPts val="0"/>
              </a:spcBef>
              <a:spcAft>
                <a:spcPts val="0"/>
              </a:spcAft>
              <a:buClr>
                <a:schemeClr val="dk1"/>
              </a:buClr>
              <a:buSzPts val="3600"/>
              <a:buFont typeface="Work Sans"/>
              <a:buChar char="•"/>
            </a:pPr>
            <a:r>
              <a:rPr lang="it" sz="3600">
                <a:solidFill>
                  <a:schemeClr val="dk1"/>
                </a:solidFill>
              </a:rPr>
              <a:t>possesso di partita IVA individuale, e/o di associazione o società di professionisti.</a:t>
            </a:r>
            <a:endParaRPr sz="3600">
              <a:solidFill>
                <a:schemeClr val="dk1"/>
              </a:solidFill>
            </a:endParaRPr>
          </a:p>
          <a:p>
            <a:pPr indent="0" lvl="0" marL="0" rtl="0" algn="l">
              <a:lnSpc>
                <a:spcPct val="115000"/>
              </a:lnSpc>
              <a:spcBef>
                <a:spcPts val="0"/>
              </a:spcBef>
              <a:spcAft>
                <a:spcPts val="0"/>
              </a:spcAft>
              <a:buSzPts val="3000"/>
              <a:buNone/>
            </a:pPr>
            <a:r>
              <a:t/>
            </a:r>
            <a:endParaRPr sz="3600">
              <a:solidFill>
                <a:schemeClr val="dk1"/>
              </a:solidFill>
            </a:endParaRPr>
          </a:p>
          <a:p>
            <a:pPr indent="0" lvl="0" marL="0" rtl="0" algn="l">
              <a:lnSpc>
                <a:spcPct val="115000"/>
              </a:lnSpc>
              <a:spcBef>
                <a:spcPts val="0"/>
              </a:spcBef>
              <a:spcAft>
                <a:spcPts val="0"/>
              </a:spcAft>
              <a:buSzPts val="3000"/>
              <a:buNone/>
            </a:pPr>
            <a:r>
              <a:rPr lang="it" sz="3600">
                <a:solidFill>
                  <a:schemeClr val="dk1"/>
                </a:solidFill>
              </a:rPr>
              <a:t>E’ una </a:t>
            </a:r>
            <a:r>
              <a:rPr b="1" lang="it" sz="3600">
                <a:solidFill>
                  <a:schemeClr val="dk1"/>
                </a:solidFill>
              </a:rPr>
              <a:t>Cassa ESCLUSIVA (devi essere iscritto solo ad inarcassa)</a:t>
            </a:r>
            <a:r>
              <a:rPr lang="it" sz="3600">
                <a:solidFill>
                  <a:schemeClr val="dk1"/>
                </a:solidFill>
              </a:rPr>
              <a:t> perché se sei un architetto/ingegnere, hai una P.IVA e svolgi l’attività di lavoro dipendente (iscritto alla cassa di INPS Dipendenti) </a:t>
            </a:r>
            <a:r>
              <a:rPr b="1" lang="it" sz="3600">
                <a:solidFill>
                  <a:schemeClr val="dk1"/>
                </a:solidFill>
              </a:rPr>
              <a:t>NON puoi essere iscritto anche ad INARCASSA,</a:t>
            </a:r>
            <a:r>
              <a:rPr lang="it" sz="3600">
                <a:solidFill>
                  <a:schemeClr val="dk1"/>
                </a:solidFill>
              </a:rPr>
              <a:t> ma dovrai </a:t>
            </a:r>
            <a:r>
              <a:rPr b="1" lang="it" sz="3600">
                <a:solidFill>
                  <a:schemeClr val="dk1"/>
                </a:solidFill>
              </a:rPr>
              <a:t>iscriverti alla gestione separata INPS.</a:t>
            </a:r>
            <a:r>
              <a:rPr lang="it" sz="3600">
                <a:solidFill>
                  <a:schemeClr val="dk1"/>
                </a:solidFill>
              </a:rPr>
              <a:t> Ad esempio un architetto con P.IVA che insegna in una scuola, è dipendente e pertanto dovrà iscriversi alla GS INPS. </a:t>
            </a:r>
            <a:endParaRPr sz="3600">
              <a:solidFill>
                <a:schemeClr val="dk1"/>
              </a:solidFill>
            </a:endParaRPr>
          </a:p>
          <a:p>
            <a:pPr indent="0" lvl="0" marL="0" rtl="0" algn="l">
              <a:lnSpc>
                <a:spcPct val="115000"/>
              </a:lnSpc>
              <a:spcBef>
                <a:spcPts val="0"/>
              </a:spcBef>
              <a:spcAft>
                <a:spcPts val="0"/>
              </a:spcAft>
              <a:buSzPts val="3000"/>
              <a:buNone/>
            </a:pPr>
            <a:r>
              <a:rPr lang="it" sz="3600">
                <a:solidFill>
                  <a:schemeClr val="dk1"/>
                </a:solidFill>
              </a:rPr>
              <a:t>Tuttavia, in questo caso dovrà comunque versare </a:t>
            </a:r>
            <a:r>
              <a:rPr b="1" lang="it" sz="3600">
                <a:solidFill>
                  <a:schemeClr val="dk1"/>
                </a:solidFill>
              </a:rPr>
              <a:t>il contributo integrativo</a:t>
            </a:r>
            <a:r>
              <a:rPr lang="it" sz="3600">
                <a:solidFill>
                  <a:schemeClr val="dk1"/>
                </a:solidFill>
              </a:rPr>
              <a:t>, </a:t>
            </a:r>
            <a:r>
              <a:rPr b="1" lang="it" sz="3600">
                <a:solidFill>
                  <a:schemeClr val="dk1"/>
                </a:solidFill>
              </a:rPr>
              <a:t>esporre in fattura il 4%</a:t>
            </a:r>
            <a:r>
              <a:rPr lang="it" sz="3600">
                <a:solidFill>
                  <a:schemeClr val="dk1"/>
                </a:solidFill>
              </a:rPr>
              <a:t>  e </a:t>
            </a:r>
            <a:r>
              <a:rPr b="1" lang="it" sz="3600">
                <a:solidFill>
                  <a:schemeClr val="dk1"/>
                </a:solidFill>
              </a:rPr>
              <a:t>provvedere alla comunicazione annuale</a:t>
            </a:r>
            <a:r>
              <a:rPr lang="it" sz="3600">
                <a:solidFill>
                  <a:schemeClr val="dk1"/>
                </a:solidFill>
              </a:rPr>
              <a:t> del fatturato ai fini del conguaglio del solo contributo integrativo.</a:t>
            </a:r>
            <a:endParaRPr sz="3600">
              <a:solidFill>
                <a:schemeClr val="dk1"/>
              </a:solidFill>
            </a:endParaRPr>
          </a:p>
          <a:p>
            <a:pPr indent="0" lvl="0" marL="0" rtl="0" algn="l">
              <a:lnSpc>
                <a:spcPct val="90000"/>
              </a:lnSpc>
              <a:spcBef>
                <a:spcPts val="0"/>
              </a:spcBef>
              <a:spcAft>
                <a:spcPts val="0"/>
              </a:spcAft>
              <a:buSzPts val="3000"/>
              <a:buNone/>
            </a:pPr>
            <a:r>
              <a:t/>
            </a:r>
            <a:endParaRPr sz="3400">
              <a:solidFill>
                <a:schemeClr val="dk1"/>
              </a:solidFill>
            </a:endParaRPr>
          </a:p>
          <a:p>
            <a:pPr indent="0" lvl="0" marL="0" rtl="0" algn="l">
              <a:lnSpc>
                <a:spcPct val="90000"/>
              </a:lnSpc>
              <a:spcBef>
                <a:spcPts val="0"/>
              </a:spcBef>
              <a:spcAft>
                <a:spcPts val="0"/>
              </a:spcAft>
              <a:buSzPts val="3000"/>
              <a:buNone/>
            </a:pPr>
            <a:r>
              <a:t/>
            </a:r>
            <a:endParaRPr sz="3200">
              <a:solidFill>
                <a:schemeClr val="dk1"/>
              </a:solidFill>
            </a:endParaRPr>
          </a:p>
          <a:p>
            <a:pPr indent="0" lvl="0" marL="0" rtl="0" algn="l">
              <a:lnSpc>
                <a:spcPct val="90000"/>
              </a:lnSpc>
              <a:spcBef>
                <a:spcPts val="0"/>
              </a:spcBef>
              <a:spcAft>
                <a:spcPts val="0"/>
              </a:spcAft>
              <a:buSzPts val="3000"/>
              <a:buNone/>
            </a:pPr>
            <a:r>
              <a:t/>
            </a:r>
            <a:endParaRPr sz="3200">
              <a:solidFill>
                <a:schemeClr val="dk1"/>
              </a:solidFill>
            </a:endParaRPr>
          </a:p>
          <a:p>
            <a:pPr indent="0" lvl="0" marL="0" rtl="0" algn="l">
              <a:lnSpc>
                <a:spcPct val="90000"/>
              </a:lnSpc>
              <a:spcBef>
                <a:spcPts val="0"/>
              </a:spcBef>
              <a:spcAft>
                <a:spcPts val="0"/>
              </a:spcAft>
              <a:buSzPts val="3000"/>
              <a:buNone/>
            </a:pPr>
            <a:r>
              <a:t/>
            </a:r>
            <a:endParaRPr sz="3200">
              <a:solidFill>
                <a:schemeClr val="dk1"/>
              </a:solidFill>
            </a:endParaRPr>
          </a:p>
          <a:p>
            <a:pPr indent="0" lvl="0" marL="0" rtl="0" algn="l">
              <a:lnSpc>
                <a:spcPct val="100000"/>
              </a:lnSpc>
              <a:spcBef>
                <a:spcPts val="0"/>
              </a:spcBef>
              <a:spcAft>
                <a:spcPts val="0"/>
              </a:spcAft>
              <a:buSzPts val="3000"/>
              <a:buNone/>
            </a:pPr>
            <a:r>
              <a:t/>
            </a:r>
            <a:endParaRPr>
              <a:solidFill>
                <a:srgbClr val="000000"/>
              </a:solidFill>
            </a:endParaRPr>
          </a:p>
          <a:p>
            <a:pPr indent="0" lvl="0" marL="914400" rtl="0" algn="l">
              <a:lnSpc>
                <a:spcPct val="100000"/>
              </a:lnSpc>
              <a:spcBef>
                <a:spcPts val="0"/>
              </a:spcBef>
              <a:spcAft>
                <a:spcPts val="0"/>
              </a:spcAft>
              <a:buSzPts val="3000"/>
              <a:buNone/>
            </a:pPr>
            <a:r>
              <a:t/>
            </a:r>
            <a:endParaRPr>
              <a:solidFill>
                <a:srgbClr val="000000"/>
              </a:solidFill>
            </a:endParaRPr>
          </a:p>
          <a:p>
            <a:pPr indent="0" lvl="0" marL="914400" rtl="0" algn="l">
              <a:lnSpc>
                <a:spcPct val="100000"/>
              </a:lnSpc>
              <a:spcBef>
                <a:spcPts val="0"/>
              </a:spcBef>
              <a:spcAft>
                <a:spcPts val="0"/>
              </a:spcAft>
              <a:buSzPts val="3000"/>
              <a:buNone/>
            </a:pPr>
            <a:r>
              <a:t/>
            </a:r>
            <a:endParaRPr sz="2800">
              <a:solidFill>
                <a:srgbClr val="000000"/>
              </a:solidFill>
            </a:endParaRPr>
          </a:p>
          <a:p>
            <a:pPr indent="0" lvl="0" marL="0" rtl="0" algn="l">
              <a:lnSpc>
                <a:spcPct val="90000"/>
              </a:lnSpc>
              <a:spcBef>
                <a:spcPts val="0"/>
              </a:spcBef>
              <a:spcAft>
                <a:spcPts val="0"/>
              </a:spcAft>
              <a:buSzPts val="3000"/>
              <a:buNone/>
            </a:pPr>
            <a:r>
              <a:t/>
            </a:r>
            <a:endParaRPr>
              <a:solidFill>
                <a:schemeClr val="dk1"/>
              </a:solidFill>
            </a:endParaRPr>
          </a:p>
          <a:p>
            <a:pPr indent="0" lvl="0" marL="0" rtl="0" algn="l">
              <a:lnSpc>
                <a:spcPct val="90000"/>
              </a:lnSpc>
              <a:spcBef>
                <a:spcPts val="0"/>
              </a:spcBef>
              <a:spcAft>
                <a:spcPts val="0"/>
              </a:spcAft>
              <a:buSzPts val="3000"/>
              <a:buNone/>
            </a:pPr>
            <a:r>
              <a:t/>
            </a:r>
            <a:endParaRPr>
              <a:solidFill>
                <a:schemeClr val="dk1"/>
              </a:solidFill>
            </a:endParaRPr>
          </a:p>
        </p:txBody>
      </p:sp>
      <p:sp>
        <p:nvSpPr>
          <p:cNvPr id="522" name="Google Shape;522;g2f6f7ca9c9f_0_345"/>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523" name="Google Shape;523;g2f6f7ca9c9f_0_345"/>
          <p:cNvSpPr txBox="1"/>
          <p:nvPr>
            <p:ph type="title"/>
          </p:nvPr>
        </p:nvSpPr>
        <p:spPr>
          <a:xfrm>
            <a:off x="1137600" y="1032000"/>
            <a:ext cx="22101900" cy="1711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it">
                <a:solidFill>
                  <a:schemeClr val="accent2"/>
                </a:solidFill>
              </a:rPr>
              <a:t>I requisiti e le tempistiche per iscriversi ad INARCASSA</a:t>
            </a:r>
            <a:endParaRPr/>
          </a:p>
        </p:txBody>
      </p:sp>
      <p:sp>
        <p:nvSpPr>
          <p:cNvPr id="524" name="Google Shape;524;g2f6f7ca9c9f_0_345"/>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g2f7b64f5150_1_230"/>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530" name="Google Shape;530;g2f7b64f5150_1_230"/>
          <p:cNvSpPr/>
          <p:nvPr/>
        </p:nvSpPr>
        <p:spPr>
          <a:xfrm>
            <a:off x="-3450" y="12436000"/>
            <a:ext cx="24384000" cy="365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
        <p:nvSpPr>
          <p:cNvPr id="531" name="Google Shape;531;g2f7b64f5150_1_230"/>
          <p:cNvSpPr txBox="1"/>
          <p:nvPr/>
        </p:nvSpPr>
        <p:spPr>
          <a:xfrm>
            <a:off x="1211325" y="1024400"/>
            <a:ext cx="21771900" cy="1718700"/>
          </a:xfrm>
          <a:prstGeom prst="rect">
            <a:avLst/>
          </a:prstGeom>
          <a:noFill/>
          <a:ln>
            <a:noFill/>
          </a:ln>
        </p:spPr>
        <p:txBody>
          <a:bodyPr anchorCtr="0" anchor="ctr" bIns="91425" lIns="91425" spcFirstLastPara="1" rIns="91425" wrap="square" tIns="91425">
            <a:noAutofit/>
          </a:bodyPr>
          <a:lstStyle/>
          <a:p>
            <a:pPr indent="0" lvl="0" marL="0" marR="0" rtl="0" algn="just">
              <a:lnSpc>
                <a:spcPct val="90000"/>
              </a:lnSpc>
              <a:spcBef>
                <a:spcPts val="2000"/>
              </a:spcBef>
              <a:spcAft>
                <a:spcPts val="0"/>
              </a:spcAft>
              <a:buClr>
                <a:srgbClr val="000000"/>
              </a:buClr>
              <a:buSzPts val="6000"/>
              <a:buFont typeface="Arial"/>
              <a:buNone/>
            </a:pPr>
            <a:r>
              <a:rPr b="1" i="0" lang="it" sz="6000" u="none" cap="none" strike="noStrike">
                <a:solidFill>
                  <a:schemeClr val="accent2"/>
                </a:solidFill>
                <a:latin typeface="Work Sans"/>
                <a:ea typeface="Work Sans"/>
                <a:cs typeface="Work Sans"/>
                <a:sym typeface="Work Sans"/>
              </a:rPr>
              <a:t>I Contributi da pagare (</a:t>
            </a:r>
            <a:r>
              <a:rPr b="1" i="0" lang="it" sz="6000" u="sng" cap="none" strike="noStrike">
                <a:solidFill>
                  <a:schemeClr val="hlink"/>
                </a:solidFill>
                <a:latin typeface="Work Sans"/>
                <a:ea typeface="Work Sans"/>
                <a:cs typeface="Work Sans"/>
                <a:sym typeface="Work Sans"/>
                <a:hlinkClick r:id="rId3"/>
              </a:rPr>
              <a:t>LINK</a:t>
            </a:r>
            <a:r>
              <a:rPr b="1" i="0" lang="it" sz="6000" u="none" cap="none" strike="noStrike">
                <a:solidFill>
                  <a:schemeClr val="accent2"/>
                </a:solidFill>
                <a:latin typeface="Work Sans"/>
                <a:ea typeface="Work Sans"/>
                <a:cs typeface="Work Sans"/>
                <a:sym typeface="Work Sans"/>
              </a:rPr>
              <a:t> per aggiornamenti)</a:t>
            </a:r>
            <a:endParaRPr b="0" i="0" sz="6000" u="none" cap="none" strike="noStrike">
              <a:solidFill>
                <a:srgbClr val="000000"/>
              </a:solidFill>
              <a:latin typeface="Work Sans"/>
              <a:ea typeface="Work Sans"/>
              <a:cs typeface="Work Sans"/>
              <a:sym typeface="Work Sans"/>
            </a:endParaRPr>
          </a:p>
        </p:txBody>
      </p:sp>
      <p:graphicFrame>
        <p:nvGraphicFramePr>
          <p:cNvPr id="532" name="Google Shape;532;g2f7b64f5150_1_230"/>
          <p:cNvGraphicFramePr/>
          <p:nvPr/>
        </p:nvGraphicFramePr>
        <p:xfrm>
          <a:off x="1099925" y="3014700"/>
          <a:ext cx="3000000" cy="3000000"/>
        </p:xfrm>
        <a:graphic>
          <a:graphicData uri="http://schemas.openxmlformats.org/drawingml/2006/table">
            <a:tbl>
              <a:tblPr>
                <a:noFill/>
                <a:tableStyleId>{4260605E-DBE6-438B-9496-96985A0A5DDA}</a:tableStyleId>
              </a:tblPr>
              <a:tblGrid>
                <a:gridCol w="11155850"/>
                <a:gridCol w="11028300"/>
              </a:tblGrid>
              <a:tr h="2996350">
                <a:tc>
                  <a:txBody>
                    <a:bodyPr/>
                    <a:lstStyle/>
                    <a:p>
                      <a:pPr indent="0" lvl="0" marL="0" marR="0" rtl="0" algn="just">
                        <a:lnSpc>
                          <a:spcPct val="90000"/>
                        </a:lnSpc>
                        <a:spcBef>
                          <a:spcPts val="0"/>
                        </a:spcBef>
                        <a:spcAft>
                          <a:spcPts val="0"/>
                        </a:spcAft>
                        <a:buClr>
                          <a:srgbClr val="000000"/>
                        </a:buClr>
                        <a:buSzPts val="3400"/>
                        <a:buFont typeface="Arial"/>
                        <a:buNone/>
                      </a:pPr>
                      <a:r>
                        <a:rPr b="1" lang="it" sz="3400" u="none" cap="none" strike="noStrike">
                          <a:solidFill>
                            <a:schemeClr val="dk1"/>
                          </a:solidFill>
                          <a:latin typeface="Work Sans"/>
                          <a:ea typeface="Work Sans"/>
                          <a:cs typeface="Work Sans"/>
                          <a:sym typeface="Work Sans"/>
                        </a:rPr>
                        <a:t>Contributo Soggettivo</a:t>
                      </a:r>
                      <a:endParaRPr b="1" sz="3400" u="none" cap="none" strike="noStrike">
                        <a:solidFill>
                          <a:schemeClr val="dk1"/>
                        </a:solidFill>
                        <a:latin typeface="Work Sans"/>
                        <a:ea typeface="Work Sans"/>
                        <a:cs typeface="Work Sans"/>
                        <a:sym typeface="Work Sans"/>
                      </a:endParaRPr>
                    </a:p>
                    <a:p>
                      <a:pPr indent="0" lvl="0" marL="0" marR="0" rtl="0" algn="just">
                        <a:lnSpc>
                          <a:spcPct val="90000"/>
                        </a:lnSpc>
                        <a:spcBef>
                          <a:spcPts val="2000"/>
                        </a:spcBef>
                        <a:spcAft>
                          <a:spcPts val="0"/>
                        </a:spcAft>
                        <a:buClr>
                          <a:srgbClr val="000000"/>
                        </a:buClr>
                        <a:buSzPts val="3400"/>
                        <a:buFont typeface="Arial"/>
                        <a:buNone/>
                      </a:pPr>
                      <a:r>
                        <a:rPr lang="it" sz="3400" u="none" cap="none" strike="noStrike">
                          <a:solidFill>
                            <a:schemeClr val="dk1"/>
                          </a:solidFill>
                          <a:latin typeface="Work Sans"/>
                          <a:ea typeface="Work Sans"/>
                          <a:cs typeface="Work Sans"/>
                          <a:sym typeface="Work Sans"/>
                        </a:rPr>
                        <a:t>E’ deducibile dal reddito (se nel 2023 ho versato di contributo soggettivo € 1000 verrà sottratto dal reddito)</a:t>
                      </a:r>
                      <a:endParaRPr sz="3400" u="none" cap="none" strike="noStrike">
                        <a:solidFill>
                          <a:schemeClr val="dk1"/>
                        </a:solidFill>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just">
                        <a:lnSpc>
                          <a:spcPct val="90000"/>
                        </a:lnSpc>
                        <a:spcBef>
                          <a:spcPts val="0"/>
                        </a:spcBef>
                        <a:spcAft>
                          <a:spcPts val="0"/>
                        </a:spcAft>
                        <a:buClr>
                          <a:srgbClr val="000000"/>
                        </a:buClr>
                        <a:buSzPts val="3400"/>
                        <a:buFont typeface="Arial"/>
                        <a:buNone/>
                      </a:pPr>
                      <a:r>
                        <a:rPr b="1" lang="it" sz="3400" u="none" cap="none" strike="noStrike">
                          <a:solidFill>
                            <a:schemeClr val="dk1"/>
                          </a:solidFill>
                          <a:latin typeface="Work Sans"/>
                          <a:ea typeface="Work Sans"/>
                          <a:cs typeface="Work Sans"/>
                          <a:sym typeface="Work Sans"/>
                        </a:rPr>
                        <a:t>Il minimo dovuto è 2.695 € per l’anno 2024 </a:t>
                      </a:r>
                      <a:endParaRPr b="1" sz="3400" u="none" cap="none" strike="noStrike">
                        <a:solidFill>
                          <a:schemeClr val="dk1"/>
                        </a:solidFill>
                        <a:latin typeface="Work Sans"/>
                        <a:ea typeface="Work Sans"/>
                        <a:cs typeface="Work Sans"/>
                        <a:sym typeface="Work Sans"/>
                      </a:endParaRPr>
                    </a:p>
                    <a:p>
                      <a:pPr indent="0" lvl="0" marL="0" marR="0" rtl="0" algn="just">
                        <a:lnSpc>
                          <a:spcPct val="90000"/>
                        </a:lnSpc>
                        <a:spcBef>
                          <a:spcPts val="2000"/>
                        </a:spcBef>
                        <a:spcAft>
                          <a:spcPts val="0"/>
                        </a:spcAft>
                        <a:buClr>
                          <a:srgbClr val="000000"/>
                        </a:buClr>
                        <a:buSzPts val="3400"/>
                        <a:buFont typeface="Arial"/>
                        <a:buNone/>
                      </a:pPr>
                      <a:r>
                        <a:rPr b="1" lang="it" sz="3400" u="none" cap="none" strike="noStrike">
                          <a:solidFill>
                            <a:schemeClr val="dk1"/>
                          </a:solidFill>
                          <a:latin typeface="Work Sans"/>
                          <a:ea typeface="Work Sans"/>
                          <a:cs typeface="Work Sans"/>
                          <a:sym typeface="Work Sans"/>
                        </a:rPr>
                        <a:t>(può essere ridotto o non dovuto al ricorrere di determinate circostanze).</a:t>
                      </a:r>
                      <a:endParaRPr b="1" sz="3400" u="none" cap="none" strike="noStrike">
                        <a:solidFill>
                          <a:schemeClr val="dk1"/>
                        </a:solidFill>
                        <a:latin typeface="Work Sans"/>
                        <a:ea typeface="Work Sans"/>
                        <a:cs typeface="Work Sans"/>
                        <a:sym typeface="Work Sans"/>
                      </a:endParaRPr>
                    </a:p>
                    <a:p>
                      <a:pPr indent="0" lvl="0" marL="0" marR="0" rtl="0" algn="just">
                        <a:lnSpc>
                          <a:spcPct val="90000"/>
                        </a:lnSpc>
                        <a:spcBef>
                          <a:spcPts val="2000"/>
                        </a:spcBef>
                        <a:spcAft>
                          <a:spcPts val="0"/>
                        </a:spcAft>
                        <a:buClr>
                          <a:srgbClr val="000000"/>
                        </a:buClr>
                        <a:buSzPts val="3400"/>
                        <a:buFont typeface="Arial"/>
                        <a:buNone/>
                      </a:pPr>
                      <a:r>
                        <a:rPr lang="it" sz="3400" u="none" cap="none" strike="noStrike">
                          <a:solidFill>
                            <a:schemeClr val="dk1"/>
                          </a:solidFill>
                          <a:latin typeface="Work Sans"/>
                          <a:ea typeface="Work Sans"/>
                          <a:cs typeface="Work Sans"/>
                          <a:sym typeface="Work Sans"/>
                        </a:rPr>
                        <a:t>L’aliquota è pari al 14,5% del reddito </a:t>
                      </a:r>
                      <a:endParaRPr sz="3400" u="none" cap="none" strike="noStrike">
                        <a:solidFill>
                          <a:schemeClr val="dk1"/>
                        </a:solidFill>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r h="1770600">
                <a:tc>
                  <a:txBody>
                    <a:bodyPr/>
                    <a:lstStyle/>
                    <a:p>
                      <a:pPr indent="0" lvl="0" marL="0" marR="0" rtl="0" algn="just">
                        <a:lnSpc>
                          <a:spcPct val="90000"/>
                        </a:lnSpc>
                        <a:spcBef>
                          <a:spcPts val="0"/>
                        </a:spcBef>
                        <a:spcAft>
                          <a:spcPts val="0"/>
                        </a:spcAft>
                        <a:buClr>
                          <a:srgbClr val="000000"/>
                        </a:buClr>
                        <a:buSzPts val="3400"/>
                        <a:buFont typeface="Arial"/>
                        <a:buNone/>
                      </a:pPr>
                      <a:r>
                        <a:rPr b="1" lang="it" sz="3400" u="none" cap="none" strike="noStrike">
                          <a:solidFill>
                            <a:schemeClr val="dk1"/>
                          </a:solidFill>
                          <a:latin typeface="Work Sans"/>
                          <a:ea typeface="Work Sans"/>
                          <a:cs typeface="Work Sans"/>
                          <a:sym typeface="Work Sans"/>
                        </a:rPr>
                        <a:t>Contributo integrativo</a:t>
                      </a:r>
                      <a:endParaRPr b="1" sz="3400" u="none" cap="none" strike="noStrike">
                        <a:solidFill>
                          <a:schemeClr val="dk1"/>
                        </a:solidFill>
                        <a:latin typeface="Work Sans"/>
                        <a:ea typeface="Work Sans"/>
                        <a:cs typeface="Work Sans"/>
                        <a:sym typeface="Work Sans"/>
                      </a:endParaRPr>
                    </a:p>
                    <a:p>
                      <a:pPr indent="0" lvl="0" marL="0" marR="0" rtl="0" algn="just">
                        <a:lnSpc>
                          <a:spcPct val="90000"/>
                        </a:lnSpc>
                        <a:spcBef>
                          <a:spcPts val="2000"/>
                        </a:spcBef>
                        <a:spcAft>
                          <a:spcPts val="0"/>
                        </a:spcAft>
                        <a:buClr>
                          <a:srgbClr val="000000"/>
                        </a:buClr>
                        <a:buSzPts val="3400"/>
                        <a:buFont typeface="Arial"/>
                        <a:buNone/>
                      </a:pPr>
                      <a:r>
                        <a:rPr lang="it" sz="3400" u="sng" cap="none" strike="noStrike">
                          <a:solidFill>
                            <a:schemeClr val="dk1"/>
                          </a:solidFill>
                          <a:latin typeface="Work Sans"/>
                          <a:ea typeface="Work Sans"/>
                          <a:cs typeface="Work Sans"/>
                          <a:sym typeface="Work Sans"/>
                        </a:rPr>
                        <a:t>non </a:t>
                      </a:r>
                      <a:r>
                        <a:rPr lang="it" sz="3400" u="none" cap="none" strike="noStrike">
                          <a:solidFill>
                            <a:schemeClr val="dk1"/>
                          </a:solidFill>
                          <a:latin typeface="Work Sans"/>
                          <a:ea typeface="Work Sans"/>
                          <a:cs typeface="Work Sans"/>
                          <a:sym typeface="Work Sans"/>
                        </a:rPr>
                        <a:t>è deducibile e </a:t>
                      </a:r>
                      <a:r>
                        <a:rPr lang="it" sz="3400" u="sng" cap="none" strike="noStrike">
                          <a:solidFill>
                            <a:schemeClr val="dk1"/>
                          </a:solidFill>
                          <a:latin typeface="Work Sans"/>
                          <a:ea typeface="Work Sans"/>
                          <a:cs typeface="Work Sans"/>
                          <a:sym typeface="Work Sans"/>
                        </a:rPr>
                        <a:t>non </a:t>
                      </a:r>
                      <a:r>
                        <a:rPr lang="it" sz="3400" u="none" cap="none" strike="noStrike">
                          <a:solidFill>
                            <a:schemeClr val="dk1"/>
                          </a:solidFill>
                          <a:latin typeface="Work Sans"/>
                          <a:ea typeface="Work Sans"/>
                          <a:cs typeface="Work Sans"/>
                          <a:sym typeface="Work Sans"/>
                        </a:rPr>
                        <a:t>concorre nel limite dei € 85.000 </a:t>
                      </a:r>
                      <a:endParaRPr sz="3400" u="none" cap="none" strike="noStrike">
                        <a:solidFill>
                          <a:schemeClr val="dk1"/>
                        </a:solidFill>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just">
                        <a:lnSpc>
                          <a:spcPct val="90000"/>
                        </a:lnSpc>
                        <a:spcBef>
                          <a:spcPts val="0"/>
                        </a:spcBef>
                        <a:spcAft>
                          <a:spcPts val="0"/>
                        </a:spcAft>
                        <a:buClr>
                          <a:srgbClr val="000000"/>
                        </a:buClr>
                        <a:buSzPts val="3400"/>
                        <a:buFont typeface="Arial"/>
                        <a:buNone/>
                      </a:pPr>
                      <a:r>
                        <a:rPr b="1" lang="it" sz="3400" u="none" cap="none" strike="noStrike">
                          <a:solidFill>
                            <a:schemeClr val="dk1"/>
                          </a:solidFill>
                          <a:latin typeface="Work Sans"/>
                          <a:ea typeface="Work Sans"/>
                          <a:cs typeface="Work Sans"/>
                          <a:sym typeface="Work Sans"/>
                        </a:rPr>
                        <a:t>Minimo dovuto di 815 €.</a:t>
                      </a:r>
                      <a:endParaRPr b="1" sz="3400" u="none" cap="none" strike="noStrike">
                        <a:solidFill>
                          <a:schemeClr val="dk1"/>
                        </a:solidFill>
                        <a:latin typeface="Work Sans"/>
                        <a:ea typeface="Work Sans"/>
                        <a:cs typeface="Work Sans"/>
                        <a:sym typeface="Work Sans"/>
                      </a:endParaRPr>
                    </a:p>
                    <a:p>
                      <a:pPr indent="0" lvl="0" marL="0" marR="0" rtl="0" algn="just">
                        <a:lnSpc>
                          <a:spcPct val="90000"/>
                        </a:lnSpc>
                        <a:spcBef>
                          <a:spcPts val="2000"/>
                        </a:spcBef>
                        <a:spcAft>
                          <a:spcPts val="0"/>
                        </a:spcAft>
                        <a:buClr>
                          <a:srgbClr val="000000"/>
                        </a:buClr>
                        <a:buSzPts val="3400"/>
                        <a:buFont typeface="Arial"/>
                        <a:buNone/>
                      </a:pPr>
                      <a:r>
                        <a:rPr lang="it" sz="3400" u="none" cap="none" strike="noStrike">
                          <a:solidFill>
                            <a:schemeClr val="dk1"/>
                          </a:solidFill>
                          <a:latin typeface="Work Sans"/>
                          <a:ea typeface="Work Sans"/>
                          <a:cs typeface="Work Sans"/>
                          <a:sym typeface="Work Sans"/>
                        </a:rPr>
                        <a:t>E pari al 4% del corrispettivo lordo</a:t>
                      </a:r>
                      <a:endParaRPr sz="3400" u="none" cap="none" strike="noStrike">
                        <a:solidFill>
                          <a:schemeClr val="dk1"/>
                        </a:solidFill>
                        <a:latin typeface="Work Sans"/>
                        <a:ea typeface="Work Sans"/>
                        <a:cs typeface="Work Sans"/>
                        <a:sym typeface="Work Sans"/>
                      </a:endParaRPr>
                    </a:p>
                    <a:p>
                      <a:pPr indent="0" lvl="0" marL="0" marR="0" rtl="0" algn="just">
                        <a:lnSpc>
                          <a:spcPct val="90000"/>
                        </a:lnSpc>
                        <a:spcBef>
                          <a:spcPts val="2000"/>
                        </a:spcBef>
                        <a:spcAft>
                          <a:spcPts val="0"/>
                        </a:spcAft>
                        <a:buClr>
                          <a:srgbClr val="000000"/>
                        </a:buClr>
                        <a:buSzPts val="3400"/>
                        <a:buFont typeface="Arial"/>
                        <a:buNone/>
                      </a:pPr>
                      <a:r>
                        <a:rPr lang="it" sz="3400" u="sng" cap="none" strike="noStrike">
                          <a:solidFill>
                            <a:schemeClr val="dk1"/>
                          </a:solidFill>
                          <a:latin typeface="Work Sans"/>
                          <a:ea typeface="Work Sans"/>
                          <a:cs typeface="Work Sans"/>
                          <a:sym typeface="Work Sans"/>
                        </a:rPr>
                        <a:t>Eccezione: committenti esteri</a:t>
                      </a:r>
                      <a:endParaRPr sz="3400" u="sng" cap="none" strike="noStrike">
                        <a:solidFill>
                          <a:schemeClr val="dk1"/>
                        </a:solidFill>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r h="1356400">
                <a:tc>
                  <a:txBody>
                    <a:bodyPr/>
                    <a:lstStyle/>
                    <a:p>
                      <a:pPr indent="0" lvl="0" marL="0" marR="0" rtl="0" algn="just">
                        <a:lnSpc>
                          <a:spcPct val="90000"/>
                        </a:lnSpc>
                        <a:spcBef>
                          <a:spcPts val="0"/>
                        </a:spcBef>
                        <a:spcAft>
                          <a:spcPts val="0"/>
                        </a:spcAft>
                        <a:buClr>
                          <a:srgbClr val="000000"/>
                        </a:buClr>
                        <a:buSzPts val="3400"/>
                        <a:buFont typeface="Arial"/>
                        <a:buNone/>
                      </a:pPr>
                      <a:r>
                        <a:rPr b="1" lang="it" sz="3400" u="none" cap="none" strike="noStrike">
                          <a:solidFill>
                            <a:schemeClr val="dk1"/>
                          </a:solidFill>
                          <a:latin typeface="Work Sans"/>
                          <a:ea typeface="Work Sans"/>
                          <a:cs typeface="Work Sans"/>
                          <a:sym typeface="Work Sans"/>
                        </a:rPr>
                        <a:t>Maternità</a:t>
                      </a:r>
                      <a:endParaRPr b="1" sz="3400" u="none" cap="none" strike="noStrike">
                        <a:solidFill>
                          <a:schemeClr val="dk1"/>
                        </a:solidFill>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000000"/>
                        </a:buClr>
                        <a:buSzPts val="4800"/>
                        <a:buFont typeface="Arial"/>
                        <a:buNone/>
                      </a:pPr>
                      <a:r>
                        <a:rPr lang="it" sz="3400" u="none" cap="none" strike="noStrike">
                          <a:solidFill>
                            <a:schemeClr val="dk1"/>
                          </a:solidFill>
                          <a:latin typeface="Work Sans"/>
                          <a:ea typeface="Work Sans"/>
                          <a:cs typeface="Work Sans"/>
                          <a:sym typeface="Work Sans"/>
                        </a:rPr>
                        <a:t>Ammonta </a:t>
                      </a:r>
                      <a:r>
                        <a:rPr b="1" lang="it" sz="3400" u="none" cap="none" strike="noStrike">
                          <a:solidFill>
                            <a:schemeClr val="dk1"/>
                          </a:solidFill>
                          <a:latin typeface="Work Sans"/>
                          <a:ea typeface="Work Sans"/>
                          <a:cs typeface="Work Sans"/>
                          <a:sym typeface="Work Sans"/>
                        </a:rPr>
                        <a:t>a 72 € per il 2023</a:t>
                      </a:r>
                      <a:r>
                        <a:rPr lang="it" sz="3400" u="none" cap="none" strike="noStrike">
                          <a:solidFill>
                            <a:schemeClr val="dk1"/>
                          </a:solidFill>
                          <a:latin typeface="Work Sans"/>
                          <a:ea typeface="Work Sans"/>
                          <a:cs typeface="Work Sans"/>
                          <a:sym typeface="Work Sans"/>
                        </a:rPr>
                        <a:t>. Il contributo è interamente deducibile ai fini fiscali</a:t>
                      </a:r>
                      <a:endParaRPr sz="3400" u="none" cap="none" strike="noStrike">
                        <a:solidFill>
                          <a:schemeClr val="dk1"/>
                        </a:solidFill>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r h="2035400">
                <a:tc>
                  <a:txBody>
                    <a:bodyPr/>
                    <a:lstStyle/>
                    <a:p>
                      <a:pPr indent="0" lvl="0" marL="0" marR="0" rtl="0" algn="l">
                        <a:lnSpc>
                          <a:spcPct val="115000"/>
                        </a:lnSpc>
                        <a:spcBef>
                          <a:spcPts val="0"/>
                        </a:spcBef>
                        <a:spcAft>
                          <a:spcPts val="0"/>
                        </a:spcAft>
                        <a:buClr>
                          <a:srgbClr val="000000"/>
                        </a:buClr>
                        <a:buSzPts val="3400"/>
                        <a:buFont typeface="Arial"/>
                        <a:buNone/>
                      </a:pPr>
                      <a:r>
                        <a:rPr b="1" lang="it" sz="3400" u="none" cap="none" strike="noStrike">
                          <a:solidFill>
                            <a:schemeClr val="dk1"/>
                          </a:solidFill>
                          <a:latin typeface="Work Sans"/>
                          <a:ea typeface="Work Sans"/>
                          <a:cs typeface="Work Sans"/>
                          <a:sym typeface="Work Sans"/>
                        </a:rPr>
                        <a:t>contributo soggettivo facoltativo in aggiunta a quello obbligatorio</a:t>
                      </a:r>
                      <a:endParaRPr b="1" sz="3400" u="none" cap="none" strike="noStrike">
                        <a:solidFill>
                          <a:schemeClr val="dk1"/>
                        </a:solidFill>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3400"/>
                        <a:buFont typeface="Arial"/>
                        <a:buNone/>
                      </a:pPr>
                      <a:r>
                        <a:rPr lang="it" sz="3400" u="none" cap="none" strike="noStrike">
                          <a:solidFill>
                            <a:schemeClr val="dk1"/>
                          </a:solidFill>
                          <a:latin typeface="Work Sans"/>
                          <a:ea typeface="Work Sans"/>
                          <a:cs typeface="Work Sans"/>
                          <a:sym typeface="Work Sans"/>
                        </a:rPr>
                        <a:t>Importo calcolato in base ad un’aliquota modulare compresa tra l’1% e l'8,5%, applicata sul reddito professionale netto dichiarato ai fini IRPEF</a:t>
                      </a:r>
                      <a:endParaRPr sz="3400" u="none" cap="none" strike="noStrike">
                        <a:solidFill>
                          <a:schemeClr val="dk1"/>
                        </a:solidFill>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g2f6f7ca9c9f_0_359"/>
          <p:cNvSpPr txBox="1"/>
          <p:nvPr>
            <p:ph idx="12" type="sldNum"/>
          </p:nvPr>
        </p:nvSpPr>
        <p:spPr>
          <a:xfrm>
            <a:off x="23040721" y="12500227"/>
            <a:ext cx="857700" cy="730500"/>
          </a:xfrm>
          <a:prstGeom prst="rect">
            <a:avLst/>
          </a:prstGeom>
          <a:noFill/>
          <a:ln>
            <a:noFill/>
          </a:ln>
        </p:spPr>
        <p:txBody>
          <a:bodyPr anchorCtr="0" anchor="ctr" bIns="91400" lIns="182875" spcFirstLastPara="1" rIns="182875" wrap="square" tIns="914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it"/>
              <a:t>‹#›</a:t>
            </a:fld>
            <a:endParaRPr/>
          </a:p>
        </p:txBody>
      </p:sp>
      <p:sp>
        <p:nvSpPr>
          <p:cNvPr id="538" name="Google Shape;538;g2f6f7ca9c9f_0_359"/>
          <p:cNvSpPr txBox="1"/>
          <p:nvPr>
            <p:ph idx="1" type="body"/>
          </p:nvPr>
        </p:nvSpPr>
        <p:spPr>
          <a:xfrm>
            <a:off x="1143475" y="2939100"/>
            <a:ext cx="22101900" cy="9173700"/>
          </a:xfrm>
          <a:prstGeom prst="rect">
            <a:avLst/>
          </a:prstGeom>
          <a:noFill/>
          <a:ln>
            <a:noFill/>
          </a:ln>
        </p:spPr>
        <p:txBody>
          <a:bodyPr anchorCtr="0" anchor="t" bIns="91400" lIns="182875" spcFirstLastPara="1" rIns="182875" wrap="square" tIns="91400">
            <a:noAutofit/>
          </a:bodyPr>
          <a:lstStyle/>
          <a:p>
            <a:pPr indent="0" lvl="0" marL="0" rtl="0" algn="l">
              <a:lnSpc>
                <a:spcPct val="115000"/>
              </a:lnSpc>
              <a:spcBef>
                <a:spcPts val="2100"/>
              </a:spcBef>
              <a:spcAft>
                <a:spcPts val="0"/>
              </a:spcAft>
              <a:buSzPts val="4800"/>
              <a:buNone/>
            </a:pPr>
            <a:r>
              <a:rPr b="1" lang="it" sz="3600">
                <a:solidFill>
                  <a:schemeClr val="accent1"/>
                </a:solidFill>
                <a:latin typeface="Work Sans"/>
                <a:ea typeface="Work Sans"/>
                <a:cs typeface="Work Sans"/>
                <a:sym typeface="Work Sans"/>
              </a:rPr>
              <a:t>La perdita</a:t>
            </a:r>
            <a:r>
              <a:rPr lang="it" sz="3600">
                <a:solidFill>
                  <a:schemeClr val="accent1"/>
                </a:solidFill>
                <a:latin typeface="Work Sans"/>
                <a:ea typeface="Work Sans"/>
                <a:cs typeface="Work Sans"/>
                <a:sym typeface="Work Sans"/>
              </a:rPr>
              <a:t> anche di uno solo dei requisiti:</a:t>
            </a:r>
            <a:endParaRPr sz="3600">
              <a:solidFill>
                <a:schemeClr val="accent1"/>
              </a:solidFill>
              <a:latin typeface="Work Sans"/>
              <a:ea typeface="Work Sans"/>
              <a:cs typeface="Work Sans"/>
              <a:sym typeface="Work Sans"/>
            </a:endParaRPr>
          </a:p>
          <a:p>
            <a:pPr indent="-685800" lvl="0" marL="914400" rtl="0" algn="l">
              <a:lnSpc>
                <a:spcPct val="115000"/>
              </a:lnSpc>
              <a:spcBef>
                <a:spcPts val="2100"/>
              </a:spcBef>
              <a:spcAft>
                <a:spcPts val="0"/>
              </a:spcAft>
              <a:buClr>
                <a:schemeClr val="accent1"/>
              </a:buClr>
              <a:buSzPts val="3600"/>
              <a:buFont typeface="Work Sans"/>
              <a:buChar char="●"/>
            </a:pPr>
            <a:r>
              <a:rPr lang="it" sz="3600">
                <a:solidFill>
                  <a:schemeClr val="accent1"/>
                </a:solidFill>
                <a:latin typeface="Work Sans"/>
                <a:ea typeface="Work Sans"/>
                <a:cs typeface="Work Sans"/>
                <a:sym typeface="Work Sans"/>
              </a:rPr>
              <a:t>Chiusura della partita IVA</a:t>
            </a:r>
            <a:endParaRPr sz="3600">
              <a:solidFill>
                <a:schemeClr val="accent1"/>
              </a:solidFill>
              <a:latin typeface="Work Sans"/>
              <a:ea typeface="Work Sans"/>
              <a:cs typeface="Work Sans"/>
              <a:sym typeface="Work Sans"/>
            </a:endParaRPr>
          </a:p>
          <a:p>
            <a:pPr indent="-685800" lvl="0" marL="914400" rtl="0" algn="l">
              <a:lnSpc>
                <a:spcPct val="115000"/>
              </a:lnSpc>
              <a:spcBef>
                <a:spcPts val="0"/>
              </a:spcBef>
              <a:spcAft>
                <a:spcPts val="0"/>
              </a:spcAft>
              <a:buClr>
                <a:schemeClr val="accent1"/>
              </a:buClr>
              <a:buSzPts val="3600"/>
              <a:buFont typeface="Work Sans"/>
              <a:buChar char="●"/>
            </a:pPr>
            <a:r>
              <a:rPr lang="it" sz="3600">
                <a:solidFill>
                  <a:schemeClr val="accent1"/>
                </a:solidFill>
                <a:latin typeface="Work Sans"/>
                <a:ea typeface="Work Sans"/>
                <a:cs typeface="Work Sans"/>
                <a:sym typeface="Work Sans"/>
              </a:rPr>
              <a:t>Assoggettamento </a:t>
            </a:r>
            <a:r>
              <a:rPr b="1" lang="it" sz="3600">
                <a:solidFill>
                  <a:schemeClr val="accent1"/>
                </a:solidFill>
                <a:latin typeface="Work Sans"/>
                <a:ea typeface="Work Sans"/>
                <a:cs typeface="Work Sans"/>
                <a:sym typeface="Work Sans"/>
              </a:rPr>
              <a:t>ad altra forma di previdenza obbligatoria</a:t>
            </a:r>
            <a:endParaRPr b="1" sz="3600">
              <a:solidFill>
                <a:schemeClr val="accent1"/>
              </a:solidFill>
              <a:latin typeface="Work Sans"/>
              <a:ea typeface="Work Sans"/>
              <a:cs typeface="Work Sans"/>
              <a:sym typeface="Work Sans"/>
            </a:endParaRPr>
          </a:p>
          <a:p>
            <a:pPr indent="-685800" lvl="0" marL="914400" rtl="0" algn="l">
              <a:lnSpc>
                <a:spcPct val="115000"/>
              </a:lnSpc>
              <a:spcBef>
                <a:spcPts val="0"/>
              </a:spcBef>
              <a:spcAft>
                <a:spcPts val="0"/>
              </a:spcAft>
              <a:buClr>
                <a:schemeClr val="accent1"/>
              </a:buClr>
              <a:buSzPts val="3600"/>
              <a:buFont typeface="Work Sans"/>
              <a:buChar char="●"/>
            </a:pPr>
            <a:r>
              <a:rPr lang="it" sz="3600">
                <a:solidFill>
                  <a:schemeClr val="accent1"/>
                </a:solidFill>
                <a:latin typeface="Work Sans"/>
                <a:ea typeface="Work Sans"/>
                <a:cs typeface="Work Sans"/>
                <a:sym typeface="Work Sans"/>
              </a:rPr>
              <a:t>Cancellazione dall’albo professionale</a:t>
            </a:r>
            <a:endParaRPr sz="3600">
              <a:solidFill>
                <a:schemeClr val="accent1"/>
              </a:solidFill>
              <a:latin typeface="Work Sans"/>
              <a:ea typeface="Work Sans"/>
              <a:cs typeface="Work Sans"/>
              <a:sym typeface="Work Sans"/>
            </a:endParaRPr>
          </a:p>
          <a:p>
            <a:pPr indent="0" lvl="0" marL="0" rtl="0" algn="l">
              <a:lnSpc>
                <a:spcPct val="115000"/>
              </a:lnSpc>
              <a:spcBef>
                <a:spcPts val="2100"/>
              </a:spcBef>
              <a:spcAft>
                <a:spcPts val="0"/>
              </a:spcAft>
              <a:buSzPts val="4800"/>
              <a:buNone/>
            </a:pPr>
            <a:r>
              <a:rPr lang="it" sz="3600">
                <a:solidFill>
                  <a:schemeClr val="accent1"/>
                </a:solidFill>
                <a:latin typeface="Work Sans"/>
                <a:ea typeface="Work Sans"/>
                <a:cs typeface="Work Sans"/>
                <a:sym typeface="Work Sans"/>
              </a:rPr>
              <a:t>determina l’interruzione del rapporto assicurativo. </a:t>
            </a:r>
            <a:endParaRPr sz="3600">
              <a:solidFill>
                <a:schemeClr val="accent1"/>
              </a:solidFill>
              <a:latin typeface="Work Sans"/>
              <a:ea typeface="Work Sans"/>
              <a:cs typeface="Work Sans"/>
              <a:sym typeface="Work Sans"/>
            </a:endParaRPr>
          </a:p>
          <a:p>
            <a:pPr indent="0" lvl="0" marL="0" rtl="0" algn="l">
              <a:lnSpc>
                <a:spcPct val="115000"/>
              </a:lnSpc>
              <a:spcBef>
                <a:spcPts val="2100"/>
              </a:spcBef>
              <a:spcAft>
                <a:spcPts val="0"/>
              </a:spcAft>
              <a:buSzPts val="4800"/>
              <a:buNone/>
            </a:pPr>
            <a:r>
              <a:rPr lang="it" sz="3600">
                <a:solidFill>
                  <a:schemeClr val="accent1"/>
                </a:solidFill>
                <a:latin typeface="Work Sans"/>
                <a:ea typeface="Work Sans"/>
                <a:cs typeface="Work Sans"/>
                <a:sym typeface="Work Sans"/>
              </a:rPr>
              <a:t>E’ necessario effettuare una comunicazione ad Inarcassa specificando </a:t>
            </a:r>
            <a:endParaRPr sz="3600">
              <a:solidFill>
                <a:schemeClr val="accent1"/>
              </a:solidFill>
              <a:latin typeface="Work Sans"/>
              <a:ea typeface="Work Sans"/>
              <a:cs typeface="Work Sans"/>
              <a:sym typeface="Work Sans"/>
            </a:endParaRPr>
          </a:p>
          <a:p>
            <a:pPr indent="-685800" lvl="0" marL="914400" rtl="0" algn="l">
              <a:lnSpc>
                <a:spcPct val="115000"/>
              </a:lnSpc>
              <a:spcBef>
                <a:spcPts val="2100"/>
              </a:spcBef>
              <a:spcAft>
                <a:spcPts val="0"/>
              </a:spcAft>
              <a:buClr>
                <a:schemeClr val="accent1"/>
              </a:buClr>
              <a:buSzPts val="3600"/>
              <a:buFont typeface="Work Sans"/>
              <a:buChar char="●"/>
            </a:pPr>
            <a:r>
              <a:rPr lang="it" sz="3600">
                <a:solidFill>
                  <a:schemeClr val="accent1"/>
                </a:solidFill>
                <a:latin typeface="Work Sans"/>
                <a:ea typeface="Work Sans"/>
                <a:cs typeface="Work Sans"/>
                <a:sym typeface="Work Sans"/>
              </a:rPr>
              <a:t>la data di inizio del nuovo rapporto assicurativo</a:t>
            </a:r>
            <a:endParaRPr sz="3600">
              <a:solidFill>
                <a:schemeClr val="accent1"/>
              </a:solidFill>
              <a:latin typeface="Work Sans"/>
              <a:ea typeface="Work Sans"/>
              <a:cs typeface="Work Sans"/>
              <a:sym typeface="Work Sans"/>
            </a:endParaRPr>
          </a:p>
          <a:p>
            <a:pPr indent="-685800" lvl="0" marL="914400" rtl="0" algn="l">
              <a:lnSpc>
                <a:spcPct val="115000"/>
              </a:lnSpc>
              <a:spcBef>
                <a:spcPts val="0"/>
              </a:spcBef>
              <a:spcAft>
                <a:spcPts val="0"/>
              </a:spcAft>
              <a:buClr>
                <a:schemeClr val="accent1"/>
              </a:buClr>
              <a:buSzPts val="3600"/>
              <a:buFont typeface="Work Sans"/>
              <a:buChar char="●"/>
            </a:pPr>
            <a:r>
              <a:rPr lang="it" sz="3600">
                <a:solidFill>
                  <a:schemeClr val="accent1"/>
                </a:solidFill>
                <a:latin typeface="Work Sans"/>
                <a:ea typeface="Work Sans"/>
                <a:cs typeface="Work Sans"/>
                <a:sym typeface="Work Sans"/>
              </a:rPr>
              <a:t>se si tratta di lavoro dipendente o lavoro autonomo</a:t>
            </a:r>
            <a:endParaRPr sz="3600">
              <a:solidFill>
                <a:schemeClr val="accent1"/>
              </a:solidFill>
              <a:latin typeface="Work Sans"/>
              <a:ea typeface="Work Sans"/>
              <a:cs typeface="Work Sans"/>
              <a:sym typeface="Work Sans"/>
            </a:endParaRPr>
          </a:p>
          <a:p>
            <a:pPr indent="-685800" lvl="0" marL="914400" rtl="0" algn="l">
              <a:lnSpc>
                <a:spcPct val="115000"/>
              </a:lnSpc>
              <a:spcBef>
                <a:spcPts val="0"/>
              </a:spcBef>
              <a:spcAft>
                <a:spcPts val="0"/>
              </a:spcAft>
              <a:buClr>
                <a:schemeClr val="accent1"/>
              </a:buClr>
              <a:buSzPts val="3600"/>
              <a:buFont typeface="Work Sans"/>
              <a:buChar char="●"/>
            </a:pPr>
            <a:r>
              <a:rPr lang="it" sz="3600">
                <a:solidFill>
                  <a:schemeClr val="accent1"/>
                </a:solidFill>
                <a:latin typeface="Work Sans"/>
                <a:ea typeface="Work Sans"/>
                <a:cs typeface="Work Sans"/>
                <a:sym typeface="Work Sans"/>
              </a:rPr>
              <a:t>oppure la data di cessazione della partita IVA, oppure il recesso da associazione/società professionale. </a:t>
            </a:r>
            <a:endParaRPr sz="3600">
              <a:solidFill>
                <a:schemeClr val="accent1"/>
              </a:solidFill>
              <a:latin typeface="Work Sans"/>
              <a:ea typeface="Work Sans"/>
              <a:cs typeface="Work Sans"/>
              <a:sym typeface="Work Sans"/>
            </a:endParaRPr>
          </a:p>
          <a:p>
            <a:pPr indent="0" lvl="0" marL="0" rtl="0" algn="l">
              <a:lnSpc>
                <a:spcPct val="115000"/>
              </a:lnSpc>
              <a:spcBef>
                <a:spcPts val="2100"/>
              </a:spcBef>
              <a:spcAft>
                <a:spcPts val="0"/>
              </a:spcAft>
              <a:buSzPts val="4800"/>
              <a:buNone/>
            </a:pPr>
            <a:r>
              <a:rPr lang="it" sz="3600">
                <a:solidFill>
                  <a:schemeClr val="accent1"/>
                </a:solidFill>
                <a:latin typeface="Work Sans"/>
                <a:ea typeface="Work Sans"/>
                <a:cs typeface="Work Sans"/>
                <a:sym typeface="Work Sans"/>
              </a:rPr>
              <a:t>Nel caso di dimissioni dall’ordine, il provvedimento di cancellazione è adottato d’ufficio da Inarcassa.</a:t>
            </a:r>
            <a:endParaRPr sz="3600">
              <a:solidFill>
                <a:schemeClr val="accent1"/>
              </a:solidFill>
              <a:highlight>
                <a:srgbClr val="FFFFFF"/>
              </a:highlight>
              <a:latin typeface="Work Sans"/>
              <a:ea typeface="Work Sans"/>
              <a:cs typeface="Work Sans"/>
              <a:sym typeface="Work Sans"/>
            </a:endParaRPr>
          </a:p>
          <a:p>
            <a:pPr indent="0" lvl="0" marL="0" rtl="0" algn="l">
              <a:lnSpc>
                <a:spcPct val="115000"/>
              </a:lnSpc>
              <a:spcBef>
                <a:spcPts val="0"/>
              </a:spcBef>
              <a:spcAft>
                <a:spcPts val="0"/>
              </a:spcAft>
              <a:buSzPts val="4800"/>
              <a:buNone/>
            </a:pPr>
            <a:r>
              <a:t/>
            </a:r>
            <a:endParaRPr sz="3600">
              <a:latin typeface="Work Sans"/>
              <a:ea typeface="Work Sans"/>
              <a:cs typeface="Work Sans"/>
              <a:sym typeface="Work Sans"/>
            </a:endParaRPr>
          </a:p>
          <a:p>
            <a:pPr indent="0" lvl="0" marL="0" rtl="0" algn="l">
              <a:lnSpc>
                <a:spcPct val="90000"/>
              </a:lnSpc>
              <a:spcBef>
                <a:spcPts val="0"/>
              </a:spcBef>
              <a:spcAft>
                <a:spcPts val="0"/>
              </a:spcAft>
              <a:buSzPts val="4800"/>
              <a:buNone/>
            </a:pPr>
            <a:r>
              <a:t/>
            </a:r>
            <a:endParaRPr b="1" sz="3500">
              <a:solidFill>
                <a:schemeClr val="accent2"/>
              </a:solidFill>
              <a:latin typeface="Work Sans"/>
              <a:ea typeface="Work Sans"/>
              <a:cs typeface="Work Sans"/>
              <a:sym typeface="Work Sans"/>
            </a:endParaRPr>
          </a:p>
        </p:txBody>
      </p:sp>
      <p:sp>
        <p:nvSpPr>
          <p:cNvPr id="539" name="Google Shape;539;g2f6f7ca9c9f_0_359"/>
          <p:cNvSpPr/>
          <p:nvPr/>
        </p:nvSpPr>
        <p:spPr>
          <a:xfrm>
            <a:off x="-3450" y="12436000"/>
            <a:ext cx="24384000" cy="365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
        <p:nvSpPr>
          <p:cNvPr id="540" name="Google Shape;540;g2f6f7ca9c9f_0_359"/>
          <p:cNvSpPr txBox="1"/>
          <p:nvPr/>
        </p:nvSpPr>
        <p:spPr>
          <a:xfrm>
            <a:off x="1207975" y="914400"/>
            <a:ext cx="21972900" cy="18288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2000"/>
              </a:spcBef>
              <a:spcAft>
                <a:spcPts val="0"/>
              </a:spcAft>
              <a:buClr>
                <a:srgbClr val="000000"/>
              </a:buClr>
              <a:buSzPts val="6000"/>
              <a:buFont typeface="Arial"/>
              <a:buNone/>
            </a:pPr>
            <a:r>
              <a:rPr b="1" i="0" lang="it" sz="6000" u="none" cap="none" strike="noStrike">
                <a:solidFill>
                  <a:schemeClr val="accent2"/>
                </a:solidFill>
                <a:latin typeface="Work Sans"/>
                <a:ea typeface="Work Sans"/>
                <a:cs typeface="Work Sans"/>
                <a:sym typeface="Work Sans"/>
              </a:rPr>
              <a:t>Perchè Inarcassa è una cassa esclusiva</a:t>
            </a:r>
            <a:endParaRPr b="1" i="0" sz="6000" u="none" cap="none" strike="noStrike">
              <a:solidFill>
                <a:schemeClr val="accent2"/>
              </a:solidFill>
              <a:latin typeface="Work Sans"/>
              <a:ea typeface="Work Sans"/>
              <a:cs typeface="Work Sans"/>
              <a:sym typeface="Work Sans"/>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g2f7b64f5150_1_268"/>
          <p:cNvSpPr txBox="1"/>
          <p:nvPr>
            <p:ph idx="12" type="sldNum"/>
          </p:nvPr>
        </p:nvSpPr>
        <p:spPr>
          <a:xfrm>
            <a:off x="23040721" y="12500227"/>
            <a:ext cx="857700" cy="730500"/>
          </a:xfrm>
          <a:prstGeom prst="rect">
            <a:avLst/>
          </a:prstGeom>
          <a:noFill/>
          <a:ln>
            <a:noFill/>
          </a:ln>
        </p:spPr>
        <p:txBody>
          <a:bodyPr anchorCtr="0" anchor="ctr" bIns="91400" lIns="182875" spcFirstLastPara="1" rIns="182875" wrap="square" tIns="914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it"/>
              <a:t>‹#›</a:t>
            </a:fld>
            <a:endParaRPr/>
          </a:p>
        </p:txBody>
      </p:sp>
      <p:sp>
        <p:nvSpPr>
          <p:cNvPr id="546" name="Google Shape;546;g2f7b64f5150_1_268"/>
          <p:cNvSpPr txBox="1"/>
          <p:nvPr>
            <p:ph idx="1" type="body"/>
          </p:nvPr>
        </p:nvSpPr>
        <p:spPr>
          <a:xfrm>
            <a:off x="1143475" y="3002750"/>
            <a:ext cx="22101900" cy="9173700"/>
          </a:xfrm>
          <a:prstGeom prst="rect">
            <a:avLst/>
          </a:prstGeom>
          <a:noFill/>
          <a:ln>
            <a:noFill/>
          </a:ln>
        </p:spPr>
        <p:txBody>
          <a:bodyPr anchorCtr="0" anchor="t" bIns="91400" lIns="182875" spcFirstLastPara="1" rIns="182875" wrap="square" tIns="91400">
            <a:noAutofit/>
          </a:bodyPr>
          <a:lstStyle/>
          <a:p>
            <a:pPr indent="0" lvl="0" marL="0" rtl="0" algn="l">
              <a:lnSpc>
                <a:spcPct val="90000"/>
              </a:lnSpc>
              <a:spcBef>
                <a:spcPts val="2000"/>
              </a:spcBef>
              <a:spcAft>
                <a:spcPts val="0"/>
              </a:spcAft>
              <a:buClr>
                <a:srgbClr val="000000"/>
              </a:buClr>
              <a:buSzPts val="4800"/>
              <a:buFont typeface="Arial"/>
              <a:buNone/>
            </a:pPr>
            <a:r>
              <a:rPr lang="it" sz="3200">
                <a:latin typeface="Work Sans"/>
                <a:ea typeface="Work Sans"/>
                <a:cs typeface="Work Sans"/>
                <a:sym typeface="Work Sans"/>
              </a:rPr>
              <a:t>Gli iscritti Inarcassa con età inferiore ai 35 anni beneficiano di una riduzione contributiva per  </a:t>
            </a:r>
            <a:r>
              <a:rPr b="1" lang="it" sz="3200">
                <a:latin typeface="Work Sans"/>
                <a:ea typeface="Work Sans"/>
                <a:cs typeface="Work Sans"/>
                <a:sym typeface="Work Sans"/>
              </a:rPr>
              <a:t>un massimo di 5 anni</a:t>
            </a:r>
            <a:r>
              <a:rPr lang="it" sz="3200">
                <a:latin typeface="Work Sans"/>
                <a:ea typeface="Work Sans"/>
                <a:cs typeface="Work Sans"/>
                <a:sym typeface="Work Sans"/>
              </a:rPr>
              <a:t>. La riduzione si concretizza come segue:</a:t>
            </a:r>
            <a:endParaRPr sz="3200">
              <a:latin typeface="Work Sans"/>
              <a:ea typeface="Work Sans"/>
              <a:cs typeface="Work Sans"/>
              <a:sym typeface="Work Sans"/>
            </a:endParaRPr>
          </a:p>
          <a:p>
            <a:pPr indent="0" lvl="0" marL="0" rtl="0" algn="l">
              <a:lnSpc>
                <a:spcPct val="90000"/>
              </a:lnSpc>
              <a:spcBef>
                <a:spcPts val="2000"/>
              </a:spcBef>
              <a:spcAft>
                <a:spcPts val="0"/>
              </a:spcAft>
              <a:buClr>
                <a:srgbClr val="000000"/>
              </a:buClr>
              <a:buSzPts val="4800"/>
              <a:buFont typeface="Arial"/>
              <a:buNone/>
            </a:pPr>
            <a:r>
              <a:rPr b="1" lang="it" sz="3200">
                <a:latin typeface="Work Sans"/>
                <a:ea typeface="Work Sans"/>
                <a:cs typeface="Work Sans"/>
                <a:sym typeface="Work Sans"/>
              </a:rPr>
              <a:t>Contributo soggettivo</a:t>
            </a:r>
            <a:r>
              <a:rPr lang="it" sz="3200">
                <a:latin typeface="Work Sans"/>
                <a:ea typeface="Work Sans"/>
                <a:cs typeface="Work Sans"/>
                <a:sym typeface="Work Sans"/>
              </a:rPr>
              <a:t>:</a:t>
            </a:r>
            <a:endParaRPr sz="3200">
              <a:latin typeface="Work Sans"/>
              <a:ea typeface="Work Sans"/>
              <a:cs typeface="Work Sans"/>
              <a:sym typeface="Work Sans"/>
            </a:endParaRPr>
          </a:p>
          <a:p>
            <a:pPr indent="-647700" lvl="0" marL="914400" rtl="0" algn="l">
              <a:lnSpc>
                <a:spcPct val="90000"/>
              </a:lnSpc>
              <a:spcBef>
                <a:spcPts val="2000"/>
              </a:spcBef>
              <a:spcAft>
                <a:spcPts val="0"/>
              </a:spcAft>
              <a:buClr>
                <a:schemeClr val="dk1"/>
              </a:buClr>
              <a:buSzPts val="3000"/>
              <a:buFont typeface="Work Sans"/>
              <a:buChar char="•"/>
            </a:pPr>
            <a:r>
              <a:rPr lang="it" sz="3200">
                <a:latin typeface="Work Sans"/>
                <a:ea typeface="Work Sans"/>
                <a:cs typeface="Work Sans"/>
                <a:sym typeface="Work Sans"/>
              </a:rPr>
              <a:t>contributo minimo ridotto ad ⅓ (€ 898,33 nel 2024)</a:t>
            </a:r>
            <a:endParaRPr sz="3200">
              <a:latin typeface="Work Sans"/>
              <a:ea typeface="Work Sans"/>
              <a:cs typeface="Work Sans"/>
              <a:sym typeface="Work Sans"/>
            </a:endParaRPr>
          </a:p>
          <a:p>
            <a:pPr indent="-647700" lvl="0" marL="914400" rtl="0" algn="l">
              <a:lnSpc>
                <a:spcPct val="90000"/>
              </a:lnSpc>
              <a:spcBef>
                <a:spcPts val="2000"/>
              </a:spcBef>
              <a:spcAft>
                <a:spcPts val="0"/>
              </a:spcAft>
              <a:buClr>
                <a:schemeClr val="dk1"/>
              </a:buClr>
              <a:buSzPts val="3000"/>
              <a:buFont typeface="Work Sans"/>
              <a:buChar char="•"/>
            </a:pPr>
            <a:r>
              <a:rPr lang="it" sz="3200">
                <a:latin typeface="Work Sans"/>
                <a:ea typeface="Work Sans"/>
                <a:cs typeface="Work Sans"/>
                <a:sym typeface="Work Sans"/>
              </a:rPr>
              <a:t>contributo percentuale riduzione dell’aliquota al 7,25%</a:t>
            </a:r>
            <a:endParaRPr sz="3200">
              <a:latin typeface="Work Sans"/>
              <a:ea typeface="Work Sans"/>
              <a:cs typeface="Work Sans"/>
              <a:sym typeface="Work Sans"/>
            </a:endParaRPr>
          </a:p>
          <a:p>
            <a:pPr indent="0" lvl="0" marL="0" rtl="0" algn="l">
              <a:lnSpc>
                <a:spcPct val="90000"/>
              </a:lnSpc>
              <a:spcBef>
                <a:spcPts val="2000"/>
              </a:spcBef>
              <a:spcAft>
                <a:spcPts val="0"/>
              </a:spcAft>
              <a:buClr>
                <a:srgbClr val="000000"/>
              </a:buClr>
              <a:buSzPts val="4800"/>
              <a:buFont typeface="Arial"/>
              <a:buNone/>
            </a:pPr>
            <a:r>
              <a:rPr b="1" lang="it" sz="3200">
                <a:latin typeface="Work Sans"/>
                <a:ea typeface="Work Sans"/>
                <a:cs typeface="Work Sans"/>
                <a:sym typeface="Work Sans"/>
              </a:rPr>
              <a:t>Contributo integrativo: </a:t>
            </a:r>
            <a:endParaRPr b="1" sz="3200">
              <a:latin typeface="Work Sans"/>
              <a:ea typeface="Work Sans"/>
              <a:cs typeface="Work Sans"/>
              <a:sym typeface="Work Sans"/>
            </a:endParaRPr>
          </a:p>
          <a:p>
            <a:pPr indent="-647700" lvl="0" marL="914400" rtl="0" algn="l">
              <a:lnSpc>
                <a:spcPct val="90000"/>
              </a:lnSpc>
              <a:spcBef>
                <a:spcPts val="2000"/>
              </a:spcBef>
              <a:spcAft>
                <a:spcPts val="0"/>
              </a:spcAft>
              <a:buClr>
                <a:schemeClr val="dk1"/>
              </a:buClr>
              <a:buSzPts val="3000"/>
              <a:buFont typeface="Work Sans"/>
              <a:buChar char="•"/>
            </a:pPr>
            <a:r>
              <a:rPr lang="it" sz="3200">
                <a:latin typeface="Work Sans"/>
                <a:ea typeface="Work Sans"/>
                <a:cs typeface="Work Sans"/>
                <a:sym typeface="Work Sans"/>
              </a:rPr>
              <a:t>Riduzione ad ⅓ (€ 271,66 nel 2024)</a:t>
            </a:r>
            <a:endParaRPr sz="3200">
              <a:latin typeface="Work Sans"/>
              <a:ea typeface="Work Sans"/>
              <a:cs typeface="Work Sans"/>
              <a:sym typeface="Work Sans"/>
            </a:endParaRPr>
          </a:p>
          <a:p>
            <a:pPr indent="-647700" lvl="0" marL="914400" rtl="0" algn="l">
              <a:lnSpc>
                <a:spcPct val="90000"/>
              </a:lnSpc>
              <a:spcBef>
                <a:spcPts val="2000"/>
              </a:spcBef>
              <a:spcAft>
                <a:spcPts val="0"/>
              </a:spcAft>
              <a:buClr>
                <a:schemeClr val="dk1"/>
              </a:buClr>
              <a:buSzPts val="3000"/>
              <a:buFont typeface="Work Sans"/>
              <a:buChar char="•"/>
            </a:pPr>
            <a:r>
              <a:rPr lang="it" sz="3200">
                <a:latin typeface="Work Sans"/>
                <a:ea typeface="Work Sans"/>
                <a:cs typeface="Work Sans"/>
                <a:sym typeface="Work Sans"/>
              </a:rPr>
              <a:t>Contributo percentuale: nessuna riduzione</a:t>
            </a:r>
            <a:endParaRPr sz="3200">
              <a:latin typeface="Work Sans"/>
              <a:ea typeface="Work Sans"/>
              <a:cs typeface="Work Sans"/>
              <a:sym typeface="Work Sans"/>
            </a:endParaRPr>
          </a:p>
          <a:p>
            <a:pPr indent="0" lvl="0" marL="0" rtl="0" algn="l">
              <a:lnSpc>
                <a:spcPct val="90000"/>
              </a:lnSpc>
              <a:spcBef>
                <a:spcPts val="0"/>
              </a:spcBef>
              <a:spcAft>
                <a:spcPts val="0"/>
              </a:spcAft>
              <a:buSzPts val="4800"/>
              <a:buNone/>
            </a:pPr>
            <a:r>
              <a:t/>
            </a:r>
            <a:endParaRPr sz="3000">
              <a:latin typeface="Work Sans"/>
              <a:ea typeface="Work Sans"/>
              <a:cs typeface="Work Sans"/>
              <a:sym typeface="Work Sans"/>
            </a:endParaRPr>
          </a:p>
          <a:p>
            <a:pPr indent="0" lvl="0" marL="0" rtl="0" algn="l">
              <a:lnSpc>
                <a:spcPct val="90000"/>
              </a:lnSpc>
              <a:spcBef>
                <a:spcPts val="0"/>
              </a:spcBef>
              <a:spcAft>
                <a:spcPts val="0"/>
              </a:spcAft>
              <a:buSzPts val="4800"/>
              <a:buNone/>
            </a:pPr>
            <a:r>
              <a:t/>
            </a:r>
            <a:endParaRPr b="1" sz="3500">
              <a:solidFill>
                <a:schemeClr val="accent2"/>
              </a:solidFill>
              <a:latin typeface="Work Sans"/>
              <a:ea typeface="Work Sans"/>
              <a:cs typeface="Work Sans"/>
              <a:sym typeface="Work Sans"/>
            </a:endParaRPr>
          </a:p>
          <a:p>
            <a:pPr indent="0" lvl="0" marL="0" rtl="0" algn="l">
              <a:lnSpc>
                <a:spcPct val="90000"/>
              </a:lnSpc>
              <a:spcBef>
                <a:spcPts val="0"/>
              </a:spcBef>
              <a:spcAft>
                <a:spcPts val="0"/>
              </a:spcAft>
              <a:buSzPts val="4800"/>
              <a:buNone/>
            </a:pPr>
            <a:r>
              <a:t/>
            </a:r>
            <a:endParaRPr b="1" sz="3500">
              <a:solidFill>
                <a:schemeClr val="accent2"/>
              </a:solidFill>
              <a:latin typeface="Work Sans"/>
              <a:ea typeface="Work Sans"/>
              <a:cs typeface="Work Sans"/>
              <a:sym typeface="Work Sans"/>
            </a:endParaRPr>
          </a:p>
        </p:txBody>
      </p:sp>
      <p:sp>
        <p:nvSpPr>
          <p:cNvPr id="547" name="Google Shape;547;g2f7b64f5150_1_268"/>
          <p:cNvSpPr/>
          <p:nvPr/>
        </p:nvSpPr>
        <p:spPr>
          <a:xfrm>
            <a:off x="-3450" y="12436000"/>
            <a:ext cx="24384000" cy="365700"/>
          </a:xfrm>
          <a:prstGeom prst="rect">
            <a:avLst/>
          </a:prstGeom>
          <a:solidFill>
            <a:srgbClr val="B49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Studio individuale</a:t>
            </a:r>
            <a:endParaRPr b="1" i="0" sz="2000" u="none" cap="none" strike="noStrike">
              <a:solidFill>
                <a:srgbClr val="FFFFFF"/>
              </a:solidFill>
              <a:latin typeface="Arial"/>
              <a:ea typeface="Arial"/>
              <a:cs typeface="Arial"/>
              <a:sym typeface="Arial"/>
            </a:endParaRPr>
          </a:p>
        </p:txBody>
      </p:sp>
      <p:sp>
        <p:nvSpPr>
          <p:cNvPr id="548" name="Google Shape;548;g2f7b64f5150_1_268"/>
          <p:cNvSpPr txBox="1"/>
          <p:nvPr/>
        </p:nvSpPr>
        <p:spPr>
          <a:xfrm>
            <a:off x="1207975" y="914400"/>
            <a:ext cx="21972900" cy="18288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2000"/>
              </a:spcBef>
              <a:spcAft>
                <a:spcPts val="0"/>
              </a:spcAft>
              <a:buClr>
                <a:srgbClr val="000000"/>
              </a:buClr>
              <a:buSzPts val="6000"/>
              <a:buFont typeface="Arial"/>
              <a:buNone/>
            </a:pPr>
            <a:r>
              <a:rPr b="1" i="0" lang="it" sz="6000" u="none" cap="none" strike="noStrike">
                <a:solidFill>
                  <a:schemeClr val="accent2"/>
                </a:solidFill>
                <a:latin typeface="Work Sans"/>
                <a:ea typeface="Work Sans"/>
                <a:cs typeface="Work Sans"/>
                <a:sym typeface="Work Sans"/>
              </a:rPr>
              <a:t>Benefici per i giovani iscritti (</a:t>
            </a:r>
            <a:r>
              <a:rPr b="1" i="0" lang="it" sz="6000" u="sng" cap="none" strike="noStrike">
                <a:solidFill>
                  <a:schemeClr val="hlink"/>
                </a:solidFill>
                <a:latin typeface="Work Sans"/>
                <a:ea typeface="Work Sans"/>
                <a:cs typeface="Work Sans"/>
                <a:sym typeface="Work Sans"/>
                <a:hlinkClick r:id="rId3"/>
              </a:rPr>
              <a:t>LINK</a:t>
            </a:r>
            <a:r>
              <a:rPr b="1" i="0" lang="it" sz="6000" u="none" cap="none" strike="noStrike">
                <a:solidFill>
                  <a:schemeClr val="accent2"/>
                </a:solidFill>
                <a:latin typeface="Work Sans"/>
                <a:ea typeface="Work Sans"/>
                <a:cs typeface="Work Sans"/>
                <a:sym typeface="Work Sans"/>
              </a:rPr>
              <a:t> per aggiornamenti)</a:t>
            </a:r>
            <a:endParaRPr b="1" i="0" sz="6000" u="none" cap="none" strike="noStrike">
              <a:solidFill>
                <a:schemeClr val="accent2"/>
              </a:solidFill>
              <a:latin typeface="Work Sans"/>
              <a:ea typeface="Work Sans"/>
              <a:cs typeface="Work Sans"/>
              <a:sym typeface="Work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2f7b64f5150_1_588"/>
          <p:cNvSpPr txBox="1"/>
          <p:nvPr>
            <p:ph type="ctrTitle"/>
          </p:nvPr>
        </p:nvSpPr>
        <p:spPr>
          <a:xfrm>
            <a:off x="900671" y="4121258"/>
            <a:ext cx="22721700" cy="5473500"/>
          </a:xfrm>
          <a:prstGeom prst="rect">
            <a:avLst/>
          </a:prstGeom>
          <a:noFill/>
          <a:ln>
            <a:noFill/>
          </a:ln>
        </p:spPr>
        <p:txBody>
          <a:bodyPr anchorCtr="0" anchor="b" bIns="243800" lIns="243800" spcFirstLastPara="1" rIns="243800" wrap="square" tIns="243800">
            <a:noAutofit/>
          </a:bodyPr>
          <a:lstStyle/>
          <a:p>
            <a:pPr indent="0" lvl="0" marL="0" rtl="0" algn="ctr">
              <a:lnSpc>
                <a:spcPct val="100000"/>
              </a:lnSpc>
              <a:spcBef>
                <a:spcPts val="0"/>
              </a:spcBef>
              <a:spcAft>
                <a:spcPts val="0"/>
              </a:spcAft>
              <a:buSzPts val="13600"/>
              <a:buNone/>
            </a:pPr>
            <a:r>
              <a:rPr lang="it"/>
              <a:t>Introduzione alle Casse Previdenziali</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g2f6f7ca9c9f_0_373"/>
          <p:cNvSpPr txBox="1"/>
          <p:nvPr>
            <p:ph idx="1" type="body"/>
          </p:nvPr>
        </p:nvSpPr>
        <p:spPr>
          <a:xfrm>
            <a:off x="1018200" y="2743200"/>
            <a:ext cx="22227300" cy="9471000"/>
          </a:xfrm>
          <a:prstGeom prst="rect">
            <a:avLst/>
          </a:prstGeom>
          <a:noFill/>
          <a:ln>
            <a:noFill/>
          </a:ln>
        </p:spPr>
        <p:txBody>
          <a:bodyPr anchorCtr="0" anchor="t" bIns="91400" lIns="182875" spcFirstLastPara="1" rIns="182875" wrap="square" tIns="91400">
            <a:noAutofit/>
          </a:bodyPr>
          <a:lstStyle/>
          <a:p>
            <a:pPr indent="0" lvl="0" marL="0" rtl="0" algn="l">
              <a:lnSpc>
                <a:spcPct val="115000"/>
              </a:lnSpc>
              <a:spcBef>
                <a:spcPts val="0"/>
              </a:spcBef>
              <a:spcAft>
                <a:spcPts val="0"/>
              </a:spcAft>
              <a:buSzPts val="4800"/>
              <a:buNone/>
            </a:pPr>
            <a:r>
              <a:rPr lang="it" sz="3600">
                <a:solidFill>
                  <a:srgbClr val="000000"/>
                </a:solidFill>
                <a:highlight>
                  <a:srgbClr val="FFFFFF"/>
                </a:highlight>
                <a:latin typeface="Work Sans"/>
                <a:ea typeface="Work Sans"/>
                <a:cs typeface="Work Sans"/>
                <a:sym typeface="Work Sans"/>
              </a:rPr>
              <a:t>Gli iscritti che prevedono, per il 2024, di avere un reddito inferiore al minimo contributivo, pari a € 18.586, possono richiedere la </a:t>
            </a:r>
            <a:r>
              <a:rPr b="1" lang="it" sz="3600">
                <a:solidFill>
                  <a:srgbClr val="000000"/>
                </a:solidFill>
                <a:highlight>
                  <a:srgbClr val="FFFFFF"/>
                </a:highlight>
                <a:latin typeface="Work Sans"/>
                <a:ea typeface="Work Sans"/>
                <a:cs typeface="Work Sans"/>
                <a:sym typeface="Work Sans"/>
              </a:rPr>
              <a:t>deroga al pagamento del minimo soggettivo </a:t>
            </a:r>
            <a:r>
              <a:rPr lang="it" sz="3600">
                <a:solidFill>
                  <a:srgbClr val="000000"/>
                </a:solidFill>
                <a:highlight>
                  <a:srgbClr val="FFFFFF"/>
                </a:highlight>
                <a:latin typeface="Work Sans"/>
                <a:ea typeface="Work Sans"/>
                <a:cs typeface="Work Sans"/>
                <a:sym typeface="Work Sans"/>
              </a:rPr>
              <a:t>e versare a dicembre 2025 il 14,5% del solo reddito effettivamente prodotto.</a:t>
            </a:r>
            <a:endParaRPr sz="3600">
              <a:solidFill>
                <a:srgbClr val="000000"/>
              </a:solidFill>
              <a:highlight>
                <a:srgbClr val="FFFFFF"/>
              </a:highlight>
              <a:latin typeface="Work Sans"/>
              <a:ea typeface="Work Sans"/>
              <a:cs typeface="Work Sans"/>
              <a:sym typeface="Work Sans"/>
            </a:endParaRPr>
          </a:p>
          <a:p>
            <a:pPr indent="0" lvl="0" marL="0" rtl="0" algn="l">
              <a:lnSpc>
                <a:spcPct val="115000"/>
              </a:lnSpc>
              <a:spcBef>
                <a:spcPts val="0"/>
              </a:spcBef>
              <a:spcAft>
                <a:spcPts val="0"/>
              </a:spcAft>
              <a:buSzPts val="4800"/>
              <a:buNone/>
            </a:pPr>
            <a:r>
              <a:rPr lang="it" sz="3600">
                <a:solidFill>
                  <a:srgbClr val="000000"/>
                </a:solidFill>
                <a:highlight>
                  <a:srgbClr val="FFFFFF"/>
                </a:highlight>
                <a:latin typeface="Work Sans"/>
                <a:ea typeface="Work Sans"/>
                <a:cs typeface="Work Sans"/>
                <a:sym typeface="Work Sans"/>
              </a:rPr>
              <a:t>N.B. L’opzione può essere utilizzata per un massimo di 5 anni, anche non consecutivi.</a:t>
            </a:r>
            <a:endParaRPr sz="3600">
              <a:solidFill>
                <a:srgbClr val="000000"/>
              </a:solidFill>
              <a:highlight>
                <a:srgbClr val="FFFFFF"/>
              </a:highlight>
              <a:latin typeface="Work Sans"/>
              <a:ea typeface="Work Sans"/>
              <a:cs typeface="Work Sans"/>
              <a:sym typeface="Work Sans"/>
            </a:endParaRPr>
          </a:p>
          <a:p>
            <a:pPr indent="0" lvl="0" marL="0" rtl="0" algn="l">
              <a:lnSpc>
                <a:spcPct val="115000"/>
              </a:lnSpc>
              <a:spcBef>
                <a:spcPts val="0"/>
              </a:spcBef>
              <a:spcAft>
                <a:spcPts val="0"/>
              </a:spcAft>
              <a:buSzPts val="4800"/>
              <a:buNone/>
            </a:pPr>
            <a:r>
              <a:rPr lang="it" sz="3600">
                <a:solidFill>
                  <a:srgbClr val="000000"/>
                </a:solidFill>
                <a:highlight>
                  <a:srgbClr val="FFFFFF"/>
                </a:highlight>
                <a:latin typeface="Work Sans"/>
                <a:ea typeface="Work Sans"/>
                <a:cs typeface="Work Sans"/>
                <a:sym typeface="Work Sans"/>
              </a:rPr>
              <a:t>La richiesta va inoltrata tramite l’applicazione dedicata, già disponibile su </a:t>
            </a:r>
            <a:r>
              <a:rPr b="1" lang="it" sz="3600">
                <a:solidFill>
                  <a:schemeClr val="hlink"/>
                </a:solidFill>
                <a:highlight>
                  <a:srgbClr val="FFFFFF"/>
                </a:highlight>
                <a:uFill>
                  <a:noFill/>
                </a:uFill>
                <a:latin typeface="Work Sans"/>
                <a:ea typeface="Work Sans"/>
                <a:cs typeface="Work Sans"/>
                <a:sym typeface="Work Sans"/>
                <a:hlinkClick r:id="rId3"/>
              </a:rPr>
              <a:t>Inarcassa On Line</a:t>
            </a:r>
            <a:r>
              <a:rPr lang="it" sz="3600">
                <a:solidFill>
                  <a:srgbClr val="000000"/>
                </a:solidFill>
                <a:highlight>
                  <a:srgbClr val="FFFFFF"/>
                </a:highlight>
                <a:latin typeface="Work Sans"/>
                <a:ea typeface="Work Sans"/>
                <a:cs typeface="Work Sans"/>
                <a:sym typeface="Work Sans"/>
              </a:rPr>
              <a:t>, entro il 31 maggio p.v..</a:t>
            </a:r>
            <a:endParaRPr sz="3600">
              <a:solidFill>
                <a:srgbClr val="000000"/>
              </a:solidFill>
              <a:highlight>
                <a:srgbClr val="FFFFFF"/>
              </a:highlight>
              <a:latin typeface="Work Sans"/>
              <a:ea typeface="Work Sans"/>
              <a:cs typeface="Work Sans"/>
              <a:sym typeface="Work Sans"/>
            </a:endParaRPr>
          </a:p>
          <a:p>
            <a:pPr indent="0" lvl="0" marL="0" rtl="0" algn="l">
              <a:lnSpc>
                <a:spcPct val="115000"/>
              </a:lnSpc>
              <a:spcBef>
                <a:spcPts val="0"/>
              </a:spcBef>
              <a:spcAft>
                <a:spcPts val="0"/>
              </a:spcAft>
              <a:buSzPts val="4800"/>
              <a:buNone/>
            </a:pPr>
            <a:r>
              <a:t/>
            </a:r>
            <a:endParaRPr sz="3600">
              <a:solidFill>
                <a:srgbClr val="000000"/>
              </a:solidFill>
              <a:highlight>
                <a:srgbClr val="FFFFFF"/>
              </a:highlight>
              <a:latin typeface="Work Sans"/>
              <a:ea typeface="Work Sans"/>
              <a:cs typeface="Work Sans"/>
              <a:sym typeface="Work Sans"/>
            </a:endParaRPr>
          </a:p>
          <a:p>
            <a:pPr indent="0" lvl="0" marL="0" rtl="0" algn="l">
              <a:lnSpc>
                <a:spcPct val="115000"/>
              </a:lnSpc>
              <a:spcBef>
                <a:spcPts val="0"/>
              </a:spcBef>
              <a:spcAft>
                <a:spcPts val="0"/>
              </a:spcAft>
              <a:buSzPts val="4800"/>
              <a:buNone/>
            </a:pPr>
            <a:r>
              <a:rPr b="1" lang="it" sz="3600">
                <a:solidFill>
                  <a:srgbClr val="000000"/>
                </a:solidFill>
                <a:highlight>
                  <a:srgbClr val="FFFFFF"/>
                </a:highlight>
                <a:latin typeface="Work Sans"/>
                <a:ea typeface="Work Sans"/>
                <a:cs typeface="Work Sans"/>
                <a:sym typeface="Work Sans"/>
              </a:rPr>
              <a:t>Requisiti</a:t>
            </a:r>
            <a:endParaRPr b="1" sz="3600">
              <a:solidFill>
                <a:srgbClr val="000000"/>
              </a:solidFill>
              <a:highlight>
                <a:srgbClr val="FFFFFF"/>
              </a:highlight>
              <a:latin typeface="Work Sans"/>
              <a:ea typeface="Work Sans"/>
              <a:cs typeface="Work Sans"/>
              <a:sym typeface="Work Sans"/>
            </a:endParaRPr>
          </a:p>
          <a:p>
            <a:pPr indent="-457200" lvl="0" marL="457200" rtl="0" algn="l">
              <a:lnSpc>
                <a:spcPct val="115000"/>
              </a:lnSpc>
              <a:spcBef>
                <a:spcPts val="0"/>
              </a:spcBef>
              <a:spcAft>
                <a:spcPts val="0"/>
              </a:spcAft>
              <a:buClr>
                <a:srgbClr val="000000"/>
              </a:buClr>
              <a:buSzPts val="3600"/>
              <a:buFont typeface="Work Sans"/>
              <a:buAutoNum type="arabicPeriod"/>
            </a:pPr>
            <a:r>
              <a:rPr lang="it" sz="3600">
                <a:solidFill>
                  <a:srgbClr val="000000"/>
                </a:solidFill>
                <a:highlight>
                  <a:srgbClr val="FFFFFF"/>
                </a:highlight>
                <a:latin typeface="Work Sans"/>
                <a:ea typeface="Work Sans"/>
                <a:cs typeface="Work Sans"/>
                <a:sym typeface="Work Sans"/>
              </a:rPr>
              <a:t>essere iscritto ad Inarcassa al momento della richiesta</a:t>
            </a:r>
            <a:endParaRPr sz="3600">
              <a:solidFill>
                <a:srgbClr val="000000"/>
              </a:solidFill>
              <a:highlight>
                <a:srgbClr val="FFFFFF"/>
              </a:highlight>
              <a:latin typeface="Work Sans"/>
              <a:ea typeface="Work Sans"/>
              <a:cs typeface="Work Sans"/>
              <a:sym typeface="Work Sans"/>
            </a:endParaRPr>
          </a:p>
          <a:p>
            <a:pPr indent="-457200" lvl="0" marL="457200" rtl="0" algn="l">
              <a:lnSpc>
                <a:spcPct val="115000"/>
              </a:lnSpc>
              <a:spcBef>
                <a:spcPts val="0"/>
              </a:spcBef>
              <a:spcAft>
                <a:spcPts val="0"/>
              </a:spcAft>
              <a:buClr>
                <a:srgbClr val="000000"/>
              </a:buClr>
              <a:buSzPts val="3600"/>
              <a:buFont typeface="Work Sans"/>
              <a:buAutoNum type="arabicPeriod"/>
            </a:pPr>
            <a:r>
              <a:rPr lang="it" sz="3600">
                <a:solidFill>
                  <a:srgbClr val="000000"/>
                </a:solidFill>
                <a:highlight>
                  <a:srgbClr val="FFFFFF"/>
                </a:highlight>
                <a:latin typeface="Work Sans"/>
                <a:ea typeface="Work Sans"/>
                <a:cs typeface="Work Sans"/>
                <a:sym typeface="Work Sans"/>
              </a:rPr>
              <a:t>non essere pensionando o pensionato Inarcassa</a:t>
            </a:r>
            <a:endParaRPr sz="3600">
              <a:solidFill>
                <a:srgbClr val="000000"/>
              </a:solidFill>
              <a:highlight>
                <a:srgbClr val="FFFFFF"/>
              </a:highlight>
              <a:latin typeface="Work Sans"/>
              <a:ea typeface="Work Sans"/>
              <a:cs typeface="Work Sans"/>
              <a:sym typeface="Work Sans"/>
            </a:endParaRPr>
          </a:p>
          <a:p>
            <a:pPr indent="-457200" lvl="0" marL="457200" rtl="0" algn="l">
              <a:lnSpc>
                <a:spcPct val="115000"/>
              </a:lnSpc>
              <a:spcBef>
                <a:spcPts val="0"/>
              </a:spcBef>
              <a:spcAft>
                <a:spcPts val="0"/>
              </a:spcAft>
              <a:buClr>
                <a:srgbClr val="000000"/>
              </a:buClr>
              <a:buSzPts val="3600"/>
              <a:buFont typeface="Work Sans"/>
              <a:buAutoNum type="arabicPeriod"/>
            </a:pPr>
            <a:r>
              <a:rPr lang="it" sz="3600">
                <a:solidFill>
                  <a:srgbClr val="000000"/>
                </a:solidFill>
                <a:highlight>
                  <a:srgbClr val="FFFFFF"/>
                </a:highlight>
                <a:latin typeface="Work Sans"/>
                <a:ea typeface="Work Sans"/>
                <a:cs typeface="Work Sans"/>
                <a:sym typeface="Work Sans"/>
              </a:rPr>
              <a:t>non essere titolare di pensione erogata da altro ente previdenziale (tranne la pensione di invalidità civile dell’INPS)</a:t>
            </a:r>
            <a:endParaRPr sz="3600">
              <a:solidFill>
                <a:srgbClr val="000000"/>
              </a:solidFill>
              <a:highlight>
                <a:srgbClr val="FFFFFF"/>
              </a:highlight>
              <a:latin typeface="Work Sans"/>
              <a:ea typeface="Work Sans"/>
              <a:cs typeface="Work Sans"/>
              <a:sym typeface="Work Sans"/>
            </a:endParaRPr>
          </a:p>
          <a:p>
            <a:pPr indent="-457200" lvl="0" marL="457200" rtl="0" algn="l">
              <a:lnSpc>
                <a:spcPct val="115000"/>
              </a:lnSpc>
              <a:spcBef>
                <a:spcPts val="0"/>
              </a:spcBef>
              <a:spcAft>
                <a:spcPts val="0"/>
              </a:spcAft>
              <a:buClr>
                <a:srgbClr val="000000"/>
              </a:buClr>
              <a:buSzPts val="3600"/>
              <a:buFont typeface="Work Sans"/>
              <a:buAutoNum type="arabicPeriod"/>
            </a:pPr>
            <a:r>
              <a:rPr lang="it" sz="3600">
                <a:solidFill>
                  <a:srgbClr val="000000"/>
                </a:solidFill>
                <a:highlight>
                  <a:srgbClr val="FFFFFF"/>
                </a:highlight>
                <a:latin typeface="Work Sans"/>
                <a:ea typeface="Work Sans"/>
                <a:cs typeface="Work Sans"/>
                <a:sym typeface="Work Sans"/>
              </a:rPr>
              <a:t>non usufruire della riduzione per i giovani under 35 anni</a:t>
            </a:r>
            <a:endParaRPr sz="3600">
              <a:solidFill>
                <a:srgbClr val="000000"/>
              </a:solidFill>
              <a:highlight>
                <a:srgbClr val="FFFFFF"/>
              </a:highlight>
              <a:latin typeface="Work Sans"/>
              <a:ea typeface="Work Sans"/>
              <a:cs typeface="Work Sans"/>
              <a:sym typeface="Work Sans"/>
            </a:endParaRPr>
          </a:p>
          <a:p>
            <a:pPr indent="-457200" lvl="0" marL="457200" rtl="0" algn="l">
              <a:lnSpc>
                <a:spcPct val="115000"/>
              </a:lnSpc>
              <a:spcBef>
                <a:spcPts val="0"/>
              </a:spcBef>
              <a:spcAft>
                <a:spcPts val="0"/>
              </a:spcAft>
              <a:buClr>
                <a:srgbClr val="000000"/>
              </a:buClr>
              <a:buSzPts val="3600"/>
              <a:buFont typeface="Work Sans"/>
              <a:buAutoNum type="arabicPeriod"/>
            </a:pPr>
            <a:r>
              <a:rPr lang="it" sz="3600">
                <a:solidFill>
                  <a:srgbClr val="000000"/>
                </a:solidFill>
                <a:highlight>
                  <a:srgbClr val="FFFFFF"/>
                </a:highlight>
                <a:latin typeface="Work Sans"/>
                <a:ea typeface="Work Sans"/>
                <a:cs typeface="Work Sans"/>
                <a:sym typeface="Work Sans"/>
              </a:rPr>
              <a:t>non aver esercitato la facoltà di deroga già per 5 volte</a:t>
            </a:r>
            <a:endParaRPr sz="3600">
              <a:solidFill>
                <a:srgbClr val="000000"/>
              </a:solidFill>
              <a:highlight>
                <a:srgbClr val="FFFFFF"/>
              </a:highlight>
              <a:latin typeface="Work Sans"/>
              <a:ea typeface="Work Sans"/>
              <a:cs typeface="Work Sans"/>
              <a:sym typeface="Work Sans"/>
            </a:endParaRPr>
          </a:p>
          <a:p>
            <a:pPr indent="0" lvl="0" marL="0" rtl="0" algn="l">
              <a:lnSpc>
                <a:spcPct val="90000"/>
              </a:lnSpc>
              <a:spcBef>
                <a:spcPts val="2100"/>
              </a:spcBef>
              <a:spcAft>
                <a:spcPts val="0"/>
              </a:spcAft>
              <a:buSzPts val="4800"/>
              <a:buNone/>
            </a:pPr>
            <a:r>
              <a:t/>
            </a:r>
            <a:endParaRPr sz="3000">
              <a:latin typeface="Work Sans"/>
              <a:ea typeface="Work Sans"/>
              <a:cs typeface="Work Sans"/>
              <a:sym typeface="Work Sans"/>
            </a:endParaRPr>
          </a:p>
        </p:txBody>
      </p:sp>
      <p:sp>
        <p:nvSpPr>
          <p:cNvPr id="554" name="Google Shape;554;g2f6f7ca9c9f_0_373"/>
          <p:cNvSpPr txBox="1"/>
          <p:nvPr>
            <p:ph idx="12" type="sldNum"/>
          </p:nvPr>
        </p:nvSpPr>
        <p:spPr>
          <a:xfrm>
            <a:off x="23040721" y="12500227"/>
            <a:ext cx="857700" cy="730500"/>
          </a:xfrm>
          <a:prstGeom prst="rect">
            <a:avLst/>
          </a:prstGeom>
          <a:noFill/>
          <a:ln>
            <a:noFill/>
          </a:ln>
        </p:spPr>
        <p:txBody>
          <a:bodyPr anchorCtr="0" anchor="ctr" bIns="91400" lIns="182875" spcFirstLastPara="1" rIns="182875" wrap="square" tIns="914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it"/>
              <a:t>‹#›</a:t>
            </a:fld>
            <a:endParaRPr/>
          </a:p>
        </p:txBody>
      </p:sp>
      <p:sp>
        <p:nvSpPr>
          <p:cNvPr id="555" name="Google Shape;555;g2f6f7ca9c9f_0_373"/>
          <p:cNvSpPr/>
          <p:nvPr/>
        </p:nvSpPr>
        <p:spPr>
          <a:xfrm>
            <a:off x="-3450" y="12436000"/>
            <a:ext cx="24384000" cy="365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Studio individuale</a:t>
            </a:r>
            <a:endParaRPr b="1" i="0" sz="2000" u="none" cap="none" strike="noStrike">
              <a:solidFill>
                <a:srgbClr val="FFFFFF"/>
              </a:solidFill>
              <a:latin typeface="Arial"/>
              <a:ea typeface="Arial"/>
              <a:cs typeface="Arial"/>
              <a:sym typeface="Arial"/>
            </a:endParaRPr>
          </a:p>
        </p:txBody>
      </p:sp>
      <p:sp>
        <p:nvSpPr>
          <p:cNvPr id="556" name="Google Shape;556;g2f6f7ca9c9f_0_373"/>
          <p:cNvSpPr txBox="1"/>
          <p:nvPr/>
        </p:nvSpPr>
        <p:spPr>
          <a:xfrm>
            <a:off x="1018200" y="926800"/>
            <a:ext cx="22227300" cy="18471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6000"/>
              <a:buFont typeface="Arial"/>
              <a:buNone/>
            </a:pPr>
            <a:r>
              <a:rPr b="1" i="0" lang="it" sz="6000" u="none" cap="none" strike="noStrike">
                <a:solidFill>
                  <a:schemeClr val="accent2"/>
                </a:solidFill>
                <a:latin typeface="Work Sans"/>
                <a:ea typeface="Work Sans"/>
                <a:cs typeface="Work Sans"/>
                <a:sym typeface="Work Sans"/>
              </a:rPr>
              <a:t>La possibile deroga al contributo soggettivo minimo</a:t>
            </a:r>
            <a:endParaRPr b="1" i="0" sz="6000" u="none" cap="none" strike="noStrike">
              <a:solidFill>
                <a:schemeClr val="accent2"/>
              </a:solidFill>
              <a:latin typeface="Work Sans"/>
              <a:ea typeface="Work Sans"/>
              <a:cs typeface="Work Sans"/>
              <a:sym typeface="Work Sans"/>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g2f6f7ca9c9f_0_380"/>
          <p:cNvSpPr txBox="1"/>
          <p:nvPr>
            <p:ph idx="12" type="sldNum"/>
          </p:nvPr>
        </p:nvSpPr>
        <p:spPr>
          <a:xfrm>
            <a:off x="23040721" y="12500227"/>
            <a:ext cx="857700" cy="730500"/>
          </a:xfrm>
          <a:prstGeom prst="rect">
            <a:avLst/>
          </a:prstGeom>
          <a:noFill/>
          <a:ln>
            <a:noFill/>
          </a:ln>
        </p:spPr>
        <p:txBody>
          <a:bodyPr anchorCtr="0" anchor="ctr" bIns="91400" lIns="182875" spcFirstLastPara="1" rIns="182875" wrap="square" tIns="914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it"/>
              <a:t>‹#›</a:t>
            </a:fld>
            <a:endParaRPr/>
          </a:p>
        </p:txBody>
      </p:sp>
      <p:sp>
        <p:nvSpPr>
          <p:cNvPr id="562" name="Google Shape;562;g2f6f7ca9c9f_0_380"/>
          <p:cNvSpPr txBox="1"/>
          <p:nvPr>
            <p:ph idx="1" type="body"/>
          </p:nvPr>
        </p:nvSpPr>
        <p:spPr>
          <a:xfrm>
            <a:off x="1143475" y="2743200"/>
            <a:ext cx="22599000" cy="9756900"/>
          </a:xfrm>
          <a:prstGeom prst="rect">
            <a:avLst/>
          </a:prstGeom>
          <a:noFill/>
          <a:ln>
            <a:noFill/>
          </a:ln>
        </p:spPr>
        <p:txBody>
          <a:bodyPr anchorCtr="0" anchor="t" bIns="91400" lIns="182875" spcFirstLastPara="1" rIns="182875" wrap="square" tIns="91400">
            <a:noAutofit/>
          </a:bodyPr>
          <a:lstStyle/>
          <a:p>
            <a:pPr indent="0" lvl="0" marL="0" rtl="0" algn="l">
              <a:lnSpc>
                <a:spcPct val="90000"/>
              </a:lnSpc>
              <a:spcBef>
                <a:spcPts val="2000"/>
              </a:spcBef>
              <a:spcAft>
                <a:spcPts val="0"/>
              </a:spcAft>
              <a:buClr>
                <a:srgbClr val="000000"/>
              </a:buClr>
              <a:buSzPts val="4800"/>
              <a:buFont typeface="Arial"/>
              <a:buNone/>
            </a:pPr>
            <a:r>
              <a:rPr lang="it" sz="3200">
                <a:latin typeface="Work Sans"/>
                <a:ea typeface="Work Sans"/>
                <a:cs typeface="Work Sans"/>
                <a:sym typeface="Work Sans"/>
              </a:rPr>
              <a:t>Le scadenze per i pagamento dei contributi sono le seguenti:</a:t>
            </a:r>
            <a:endParaRPr sz="3200">
              <a:latin typeface="Work Sans"/>
              <a:ea typeface="Work Sans"/>
              <a:cs typeface="Work Sans"/>
              <a:sym typeface="Work Sans"/>
            </a:endParaRPr>
          </a:p>
          <a:p>
            <a:pPr indent="0" lvl="0" marL="0" rtl="0" algn="l">
              <a:lnSpc>
                <a:spcPct val="90000"/>
              </a:lnSpc>
              <a:spcBef>
                <a:spcPts val="2000"/>
              </a:spcBef>
              <a:spcAft>
                <a:spcPts val="0"/>
              </a:spcAft>
              <a:buClr>
                <a:srgbClr val="000000"/>
              </a:buClr>
              <a:buSzPts val="4800"/>
              <a:buFont typeface="Arial"/>
              <a:buNone/>
            </a:pPr>
            <a:r>
              <a:t/>
            </a:r>
            <a:endParaRPr sz="3200">
              <a:latin typeface="Work Sans"/>
              <a:ea typeface="Work Sans"/>
              <a:cs typeface="Work Sans"/>
              <a:sym typeface="Work Sans"/>
            </a:endParaRPr>
          </a:p>
          <a:p>
            <a:pPr indent="-431800" lvl="0" marL="457200" rtl="0" algn="l">
              <a:lnSpc>
                <a:spcPct val="90000"/>
              </a:lnSpc>
              <a:spcBef>
                <a:spcPts val="2000"/>
              </a:spcBef>
              <a:spcAft>
                <a:spcPts val="0"/>
              </a:spcAft>
              <a:buSzPts val="3200"/>
              <a:buFont typeface="Work Sans"/>
              <a:buChar char="●"/>
            </a:pPr>
            <a:r>
              <a:rPr b="1" lang="it" sz="3200">
                <a:latin typeface="Work Sans"/>
                <a:ea typeface="Work Sans"/>
                <a:cs typeface="Work Sans"/>
                <a:sym typeface="Work Sans"/>
              </a:rPr>
              <a:t>30 giugno</a:t>
            </a:r>
            <a:r>
              <a:rPr lang="it" sz="3200">
                <a:latin typeface="Work Sans"/>
                <a:ea typeface="Work Sans"/>
                <a:cs typeface="Work Sans"/>
                <a:sym typeface="Work Sans"/>
              </a:rPr>
              <a:t>: versamento della </a:t>
            </a:r>
            <a:r>
              <a:rPr b="1" lang="it" sz="3200">
                <a:latin typeface="Work Sans"/>
                <a:ea typeface="Work Sans"/>
                <a:cs typeface="Work Sans"/>
                <a:sym typeface="Work Sans"/>
              </a:rPr>
              <a:t>prima rata</a:t>
            </a:r>
            <a:r>
              <a:rPr lang="it" sz="3200">
                <a:latin typeface="Work Sans"/>
                <a:ea typeface="Work Sans"/>
                <a:cs typeface="Work Sans"/>
                <a:sym typeface="Work Sans"/>
              </a:rPr>
              <a:t> dei </a:t>
            </a:r>
            <a:r>
              <a:rPr b="1" lang="it" sz="3200">
                <a:latin typeface="Work Sans"/>
                <a:ea typeface="Work Sans"/>
                <a:cs typeface="Work Sans"/>
                <a:sym typeface="Work Sans"/>
              </a:rPr>
              <a:t>contributi minimi</a:t>
            </a:r>
            <a:r>
              <a:rPr lang="it" sz="3200">
                <a:latin typeface="Work Sans"/>
                <a:ea typeface="Work Sans"/>
                <a:cs typeface="Work Sans"/>
                <a:sym typeface="Work Sans"/>
              </a:rPr>
              <a:t> e del contributo di maternità per l’anno in corso </a:t>
            </a:r>
            <a:endParaRPr sz="3200">
              <a:latin typeface="Work Sans"/>
              <a:ea typeface="Work Sans"/>
              <a:cs typeface="Work Sans"/>
              <a:sym typeface="Work Sans"/>
            </a:endParaRPr>
          </a:p>
          <a:p>
            <a:pPr indent="-431800" lvl="0" marL="457200" rtl="0" algn="l">
              <a:lnSpc>
                <a:spcPct val="90000"/>
              </a:lnSpc>
              <a:spcBef>
                <a:spcPts val="0"/>
              </a:spcBef>
              <a:spcAft>
                <a:spcPts val="0"/>
              </a:spcAft>
              <a:buSzPts val="3200"/>
              <a:buFont typeface="Work Sans"/>
              <a:buChar char="●"/>
            </a:pPr>
            <a:r>
              <a:rPr b="1" lang="it" sz="3200">
                <a:latin typeface="Work Sans"/>
                <a:ea typeface="Work Sans"/>
                <a:cs typeface="Work Sans"/>
                <a:sym typeface="Work Sans"/>
              </a:rPr>
              <a:t>31 Agosto</a:t>
            </a:r>
            <a:r>
              <a:rPr lang="it" sz="3200">
                <a:latin typeface="Work Sans"/>
                <a:ea typeface="Work Sans"/>
                <a:cs typeface="Work Sans"/>
                <a:sym typeface="Work Sans"/>
              </a:rPr>
              <a:t>: versamento </a:t>
            </a:r>
            <a:r>
              <a:rPr b="1" lang="it" sz="3200">
                <a:latin typeface="Work Sans"/>
                <a:ea typeface="Work Sans"/>
                <a:cs typeface="Work Sans"/>
                <a:sym typeface="Work Sans"/>
              </a:rPr>
              <a:t>contributo integrativo a conguaglio</a:t>
            </a:r>
            <a:r>
              <a:rPr lang="it" sz="3200">
                <a:latin typeface="Work Sans"/>
                <a:ea typeface="Work Sans"/>
                <a:cs typeface="Work Sans"/>
                <a:sym typeface="Work Sans"/>
              </a:rPr>
              <a:t> per coloro che </a:t>
            </a:r>
            <a:r>
              <a:rPr b="1" lang="it" sz="3200">
                <a:latin typeface="Work Sans"/>
                <a:ea typeface="Work Sans"/>
                <a:cs typeface="Work Sans"/>
                <a:sym typeface="Work Sans"/>
              </a:rPr>
              <a:t>non sono iscritti ad inarcassa </a:t>
            </a:r>
            <a:endParaRPr sz="3200">
              <a:latin typeface="Work Sans"/>
              <a:ea typeface="Work Sans"/>
              <a:cs typeface="Work Sans"/>
              <a:sym typeface="Work Sans"/>
            </a:endParaRPr>
          </a:p>
          <a:p>
            <a:pPr indent="-431800" lvl="0" marL="457200" rtl="0" algn="l">
              <a:lnSpc>
                <a:spcPct val="90000"/>
              </a:lnSpc>
              <a:spcBef>
                <a:spcPts val="0"/>
              </a:spcBef>
              <a:spcAft>
                <a:spcPts val="0"/>
              </a:spcAft>
              <a:buSzPts val="3200"/>
              <a:buFont typeface="Work Sans"/>
              <a:buChar char="●"/>
            </a:pPr>
            <a:r>
              <a:rPr b="1" lang="it" sz="3200">
                <a:latin typeface="Work Sans"/>
                <a:ea typeface="Work Sans"/>
                <a:cs typeface="Work Sans"/>
                <a:sym typeface="Work Sans"/>
              </a:rPr>
              <a:t>30 settembre</a:t>
            </a:r>
            <a:r>
              <a:rPr lang="it" sz="3200">
                <a:latin typeface="Work Sans"/>
                <a:ea typeface="Work Sans"/>
                <a:cs typeface="Work Sans"/>
                <a:sym typeface="Work Sans"/>
              </a:rPr>
              <a:t>: Versamento della </a:t>
            </a:r>
            <a:r>
              <a:rPr b="1" lang="it" sz="3200">
                <a:latin typeface="Work Sans"/>
                <a:ea typeface="Work Sans"/>
                <a:cs typeface="Work Sans"/>
                <a:sym typeface="Work Sans"/>
              </a:rPr>
              <a:t>seconda rata</a:t>
            </a:r>
            <a:r>
              <a:rPr lang="it" sz="3200">
                <a:latin typeface="Work Sans"/>
                <a:ea typeface="Work Sans"/>
                <a:cs typeface="Work Sans"/>
                <a:sym typeface="Work Sans"/>
              </a:rPr>
              <a:t> dei </a:t>
            </a:r>
            <a:r>
              <a:rPr b="1" lang="it" sz="3200">
                <a:latin typeface="Work Sans"/>
                <a:ea typeface="Work Sans"/>
                <a:cs typeface="Work Sans"/>
                <a:sym typeface="Work Sans"/>
              </a:rPr>
              <a:t>contributi minimi</a:t>
            </a:r>
            <a:r>
              <a:rPr lang="it" sz="3200">
                <a:latin typeface="Work Sans"/>
                <a:ea typeface="Work Sans"/>
                <a:cs typeface="Work Sans"/>
                <a:sym typeface="Work Sans"/>
              </a:rPr>
              <a:t> e del contributo di maternità </a:t>
            </a:r>
            <a:endParaRPr sz="3200">
              <a:latin typeface="Work Sans"/>
              <a:ea typeface="Work Sans"/>
              <a:cs typeface="Work Sans"/>
              <a:sym typeface="Work Sans"/>
            </a:endParaRPr>
          </a:p>
          <a:p>
            <a:pPr indent="0" lvl="0" marL="0" rtl="0" algn="l">
              <a:lnSpc>
                <a:spcPct val="90000"/>
              </a:lnSpc>
              <a:spcBef>
                <a:spcPts val="2000"/>
              </a:spcBef>
              <a:spcAft>
                <a:spcPts val="0"/>
              </a:spcAft>
              <a:buClr>
                <a:srgbClr val="000000"/>
              </a:buClr>
              <a:buSzPts val="4800"/>
              <a:buFont typeface="Arial"/>
              <a:buNone/>
            </a:pPr>
            <a:r>
              <a:t/>
            </a:r>
            <a:endParaRPr sz="3200">
              <a:latin typeface="Work Sans"/>
              <a:ea typeface="Work Sans"/>
              <a:cs typeface="Work Sans"/>
              <a:sym typeface="Work Sans"/>
            </a:endParaRPr>
          </a:p>
          <a:p>
            <a:pPr indent="0" lvl="0" marL="0" rtl="0" algn="l">
              <a:lnSpc>
                <a:spcPct val="90000"/>
              </a:lnSpc>
              <a:spcBef>
                <a:spcPts val="2000"/>
              </a:spcBef>
              <a:spcAft>
                <a:spcPts val="0"/>
              </a:spcAft>
              <a:buClr>
                <a:srgbClr val="000000"/>
              </a:buClr>
              <a:buSzPts val="4800"/>
              <a:buFont typeface="Arial"/>
              <a:buNone/>
            </a:pPr>
            <a:r>
              <a:rPr b="1" lang="it" sz="3200">
                <a:latin typeface="Work Sans"/>
                <a:ea typeface="Work Sans"/>
                <a:cs typeface="Work Sans"/>
                <a:sym typeface="Work Sans"/>
              </a:rPr>
              <a:t>31 Ottobre:</a:t>
            </a:r>
            <a:endParaRPr sz="3200">
              <a:latin typeface="Work Sans"/>
              <a:ea typeface="Work Sans"/>
              <a:cs typeface="Work Sans"/>
              <a:sym typeface="Work Sans"/>
            </a:endParaRPr>
          </a:p>
          <a:p>
            <a:pPr indent="-660400" lvl="0" marL="914400" rtl="0" algn="l">
              <a:lnSpc>
                <a:spcPct val="90000"/>
              </a:lnSpc>
              <a:spcBef>
                <a:spcPts val="2000"/>
              </a:spcBef>
              <a:spcAft>
                <a:spcPts val="0"/>
              </a:spcAft>
              <a:buClr>
                <a:schemeClr val="dk1"/>
              </a:buClr>
              <a:buSzPts val="3200"/>
              <a:buChar char="•"/>
            </a:pPr>
            <a:r>
              <a:rPr lang="it" sz="3200">
                <a:latin typeface="Work Sans"/>
                <a:ea typeface="Work Sans"/>
                <a:cs typeface="Work Sans"/>
                <a:sym typeface="Work Sans"/>
              </a:rPr>
              <a:t>invio del modello di dichiarazione del </a:t>
            </a:r>
            <a:r>
              <a:rPr b="1" lang="it" sz="3200">
                <a:latin typeface="Work Sans"/>
                <a:ea typeface="Work Sans"/>
                <a:cs typeface="Work Sans"/>
                <a:sym typeface="Work Sans"/>
              </a:rPr>
              <a:t>reddito professionale</a:t>
            </a:r>
            <a:r>
              <a:rPr lang="it" sz="3200">
                <a:latin typeface="Work Sans"/>
                <a:ea typeface="Work Sans"/>
                <a:cs typeface="Work Sans"/>
                <a:sym typeface="Work Sans"/>
              </a:rPr>
              <a:t> e del </a:t>
            </a:r>
            <a:r>
              <a:rPr b="1" lang="it" sz="3200">
                <a:latin typeface="Work Sans"/>
                <a:ea typeface="Work Sans"/>
                <a:cs typeface="Work Sans"/>
                <a:sym typeface="Work Sans"/>
              </a:rPr>
              <a:t>volume d’affari</a:t>
            </a:r>
            <a:r>
              <a:rPr lang="it" sz="3200">
                <a:latin typeface="Work Sans"/>
                <a:ea typeface="Work Sans"/>
                <a:cs typeface="Work Sans"/>
                <a:sym typeface="Work Sans"/>
              </a:rPr>
              <a:t> relativo all’anno precedente</a:t>
            </a:r>
            <a:endParaRPr sz="3200">
              <a:latin typeface="Work Sans"/>
              <a:ea typeface="Work Sans"/>
              <a:cs typeface="Work Sans"/>
              <a:sym typeface="Work Sans"/>
            </a:endParaRPr>
          </a:p>
          <a:p>
            <a:pPr indent="-660400" lvl="0" marL="914400" rtl="0" algn="l">
              <a:lnSpc>
                <a:spcPct val="90000"/>
              </a:lnSpc>
              <a:spcBef>
                <a:spcPts val="0"/>
              </a:spcBef>
              <a:spcAft>
                <a:spcPts val="0"/>
              </a:spcAft>
              <a:buClr>
                <a:schemeClr val="dk1"/>
              </a:buClr>
              <a:buSzPts val="3200"/>
              <a:buChar char="•"/>
            </a:pPr>
            <a:r>
              <a:rPr lang="it" sz="3200">
                <a:latin typeface="Work Sans"/>
                <a:ea typeface="Work Sans"/>
                <a:cs typeface="Work Sans"/>
                <a:sym typeface="Work Sans"/>
              </a:rPr>
              <a:t>versamento dell’importo a </a:t>
            </a:r>
            <a:r>
              <a:rPr b="1" lang="it" sz="3200">
                <a:latin typeface="Work Sans"/>
                <a:ea typeface="Work Sans"/>
                <a:cs typeface="Work Sans"/>
                <a:sym typeface="Work Sans"/>
              </a:rPr>
              <a:t>conguaglio contributivo </a:t>
            </a:r>
            <a:r>
              <a:rPr lang="it" sz="3200">
                <a:latin typeface="Work Sans"/>
                <a:ea typeface="Work Sans"/>
                <a:cs typeface="Work Sans"/>
                <a:sym typeface="Work Sans"/>
              </a:rPr>
              <a:t>(se dovuto) relativo all’anno precedente e versamento dell’eventuale </a:t>
            </a:r>
            <a:r>
              <a:rPr b="1" lang="it" sz="3200">
                <a:latin typeface="Work Sans"/>
                <a:ea typeface="Work Sans"/>
                <a:cs typeface="Work Sans"/>
                <a:sym typeface="Work Sans"/>
              </a:rPr>
              <a:t>contributo facoltativo</a:t>
            </a:r>
            <a:r>
              <a:rPr lang="it" sz="3200">
                <a:latin typeface="Work Sans"/>
                <a:ea typeface="Work Sans"/>
                <a:cs typeface="Work Sans"/>
                <a:sym typeface="Work Sans"/>
              </a:rPr>
              <a:t>. </a:t>
            </a:r>
            <a:endParaRPr sz="3200">
              <a:latin typeface="Work Sans"/>
              <a:ea typeface="Work Sans"/>
              <a:cs typeface="Work Sans"/>
              <a:sym typeface="Work Sans"/>
            </a:endParaRPr>
          </a:p>
          <a:p>
            <a:pPr indent="0" lvl="0" marL="1219200" rtl="0" algn="l">
              <a:lnSpc>
                <a:spcPct val="90000"/>
              </a:lnSpc>
              <a:spcBef>
                <a:spcPts val="0"/>
              </a:spcBef>
              <a:spcAft>
                <a:spcPts val="0"/>
              </a:spcAft>
              <a:buSzPts val="4800"/>
              <a:buNone/>
            </a:pPr>
            <a:r>
              <a:t/>
            </a:r>
            <a:endParaRPr sz="3200">
              <a:latin typeface="Work Sans"/>
              <a:ea typeface="Work Sans"/>
              <a:cs typeface="Work Sans"/>
              <a:sym typeface="Work Sans"/>
            </a:endParaRPr>
          </a:p>
          <a:p>
            <a:pPr indent="0" lvl="0" marL="0" rtl="0" algn="l">
              <a:lnSpc>
                <a:spcPct val="90000"/>
              </a:lnSpc>
              <a:spcBef>
                <a:spcPts val="0"/>
              </a:spcBef>
              <a:spcAft>
                <a:spcPts val="0"/>
              </a:spcAft>
              <a:buSzPts val="4800"/>
              <a:buNone/>
            </a:pPr>
            <a:r>
              <a:rPr b="1" lang="it" sz="3200">
                <a:latin typeface="Work Sans"/>
                <a:ea typeface="Work Sans"/>
                <a:cs typeface="Work Sans"/>
                <a:sym typeface="Work Sans"/>
              </a:rPr>
              <a:t>Entro il 31 dicembre</a:t>
            </a:r>
            <a:r>
              <a:rPr lang="it" sz="3200">
                <a:latin typeface="Work Sans"/>
                <a:ea typeface="Work Sans"/>
                <a:cs typeface="Work Sans"/>
                <a:sym typeface="Work Sans"/>
              </a:rPr>
              <a:t> dovrà essere versato il conguaglio annuale relativo al contributo soggettivo ed integrativo, determinato con l’invio della comunicazione dei redditi dell’anno precedente.</a:t>
            </a:r>
            <a:endParaRPr sz="3200">
              <a:latin typeface="Work Sans"/>
              <a:ea typeface="Work Sans"/>
              <a:cs typeface="Work Sans"/>
              <a:sym typeface="Work Sans"/>
            </a:endParaRPr>
          </a:p>
          <a:p>
            <a:pPr indent="0" lvl="0" marL="0" rtl="0" algn="l">
              <a:lnSpc>
                <a:spcPct val="90000"/>
              </a:lnSpc>
              <a:spcBef>
                <a:spcPts val="0"/>
              </a:spcBef>
              <a:spcAft>
                <a:spcPts val="0"/>
              </a:spcAft>
              <a:buSzPts val="4800"/>
              <a:buNone/>
            </a:pPr>
            <a:r>
              <a:t/>
            </a:r>
            <a:endParaRPr sz="3000">
              <a:latin typeface="Work Sans"/>
              <a:ea typeface="Work Sans"/>
              <a:cs typeface="Work Sans"/>
              <a:sym typeface="Work Sans"/>
            </a:endParaRPr>
          </a:p>
          <a:p>
            <a:pPr indent="0" lvl="0" marL="0" rtl="0" algn="l">
              <a:lnSpc>
                <a:spcPct val="90000"/>
              </a:lnSpc>
              <a:spcBef>
                <a:spcPts val="0"/>
              </a:spcBef>
              <a:spcAft>
                <a:spcPts val="0"/>
              </a:spcAft>
              <a:buSzPts val="4800"/>
              <a:buNone/>
            </a:pPr>
            <a:r>
              <a:t/>
            </a:r>
            <a:endParaRPr sz="3000">
              <a:latin typeface="Work Sans"/>
              <a:ea typeface="Work Sans"/>
              <a:cs typeface="Work Sans"/>
              <a:sym typeface="Work Sans"/>
            </a:endParaRPr>
          </a:p>
          <a:p>
            <a:pPr indent="0" lvl="0" marL="0" rtl="0" algn="l">
              <a:lnSpc>
                <a:spcPct val="90000"/>
              </a:lnSpc>
              <a:spcBef>
                <a:spcPts val="0"/>
              </a:spcBef>
              <a:spcAft>
                <a:spcPts val="0"/>
              </a:spcAft>
              <a:buSzPts val="4800"/>
              <a:buNone/>
            </a:pPr>
            <a:r>
              <a:t/>
            </a:r>
            <a:endParaRPr sz="3600">
              <a:latin typeface="Work Sans"/>
              <a:ea typeface="Work Sans"/>
              <a:cs typeface="Work Sans"/>
              <a:sym typeface="Work Sans"/>
            </a:endParaRPr>
          </a:p>
          <a:p>
            <a:pPr indent="0" lvl="0" marL="0" rtl="0" algn="l">
              <a:lnSpc>
                <a:spcPct val="90000"/>
              </a:lnSpc>
              <a:spcBef>
                <a:spcPts val="2100"/>
              </a:spcBef>
              <a:spcAft>
                <a:spcPts val="0"/>
              </a:spcAft>
              <a:buSzPts val="4800"/>
              <a:buNone/>
            </a:pPr>
            <a:r>
              <a:t/>
            </a:r>
            <a:endParaRPr/>
          </a:p>
        </p:txBody>
      </p:sp>
      <p:sp>
        <p:nvSpPr>
          <p:cNvPr id="563" name="Google Shape;563;g2f6f7ca9c9f_0_380"/>
          <p:cNvSpPr/>
          <p:nvPr/>
        </p:nvSpPr>
        <p:spPr>
          <a:xfrm>
            <a:off x="-3450" y="12436000"/>
            <a:ext cx="24384000" cy="365700"/>
          </a:xfrm>
          <a:prstGeom prst="rect">
            <a:avLst/>
          </a:prstGeom>
          <a:solidFill>
            <a:srgbClr val="B49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Studio individuale</a:t>
            </a:r>
            <a:endParaRPr b="1" i="0" sz="2000" u="none" cap="none" strike="noStrike">
              <a:solidFill>
                <a:srgbClr val="FFFFFF"/>
              </a:solidFill>
              <a:latin typeface="Arial"/>
              <a:ea typeface="Arial"/>
              <a:cs typeface="Arial"/>
              <a:sym typeface="Arial"/>
            </a:endParaRPr>
          </a:p>
        </p:txBody>
      </p:sp>
      <p:sp>
        <p:nvSpPr>
          <p:cNvPr id="564" name="Google Shape;564;g2f6f7ca9c9f_0_380"/>
          <p:cNvSpPr txBox="1"/>
          <p:nvPr/>
        </p:nvSpPr>
        <p:spPr>
          <a:xfrm>
            <a:off x="1388275" y="857400"/>
            <a:ext cx="21857100" cy="18858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2000"/>
              </a:spcBef>
              <a:spcAft>
                <a:spcPts val="0"/>
              </a:spcAft>
              <a:buClr>
                <a:srgbClr val="000000"/>
              </a:buClr>
              <a:buSzPts val="6000"/>
              <a:buFont typeface="Arial"/>
              <a:buNone/>
            </a:pPr>
            <a:r>
              <a:rPr b="1" i="0" lang="it" sz="6000" u="none" cap="none" strike="noStrike">
                <a:solidFill>
                  <a:schemeClr val="accent2"/>
                </a:solidFill>
                <a:latin typeface="Work Sans"/>
                <a:ea typeface="Work Sans"/>
                <a:cs typeface="Work Sans"/>
                <a:sym typeface="Work Sans"/>
              </a:rPr>
              <a:t>In quali date si versano i contributi a INARCASSA</a:t>
            </a:r>
            <a:endParaRPr b="1" i="0" sz="6000" u="none" cap="none" strike="noStrike">
              <a:solidFill>
                <a:schemeClr val="accent2"/>
              </a:solidFill>
              <a:latin typeface="Work Sans"/>
              <a:ea typeface="Work Sans"/>
              <a:cs typeface="Work Sans"/>
              <a:sym typeface="Work Sans"/>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g2f7b64f5150_1_306"/>
          <p:cNvSpPr txBox="1"/>
          <p:nvPr>
            <p:ph idx="12" type="sldNum"/>
          </p:nvPr>
        </p:nvSpPr>
        <p:spPr>
          <a:xfrm>
            <a:off x="46081442" y="25000454"/>
            <a:ext cx="1715400" cy="1461000"/>
          </a:xfrm>
          <a:prstGeom prst="rect">
            <a:avLst/>
          </a:prstGeom>
          <a:noFill/>
          <a:ln>
            <a:noFill/>
          </a:ln>
        </p:spPr>
        <p:txBody>
          <a:bodyPr anchorCtr="0" anchor="ctr" bIns="91400" lIns="182850" spcFirstLastPara="1" rIns="182850" wrap="square" tIns="914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it"/>
              <a:t>‹#›</a:t>
            </a:fld>
            <a:endParaRPr/>
          </a:p>
        </p:txBody>
      </p:sp>
      <p:sp>
        <p:nvSpPr>
          <p:cNvPr id="571" name="Google Shape;571;g2f7b64f5150_1_306"/>
          <p:cNvSpPr txBox="1"/>
          <p:nvPr>
            <p:ph idx="1" type="body"/>
          </p:nvPr>
        </p:nvSpPr>
        <p:spPr>
          <a:xfrm>
            <a:off x="1143475" y="2743200"/>
            <a:ext cx="23026200" cy="8425800"/>
          </a:xfrm>
          <a:prstGeom prst="rect">
            <a:avLst/>
          </a:prstGeom>
          <a:noFill/>
          <a:ln>
            <a:noFill/>
          </a:ln>
        </p:spPr>
        <p:txBody>
          <a:bodyPr anchorCtr="0" anchor="t" bIns="91400" lIns="182850" spcFirstLastPara="1" rIns="182850" wrap="square" tIns="91400">
            <a:noAutofit/>
          </a:bodyPr>
          <a:lstStyle/>
          <a:p>
            <a:pPr indent="0" lvl="0" marL="0" rtl="0" algn="l">
              <a:lnSpc>
                <a:spcPct val="90000"/>
              </a:lnSpc>
              <a:spcBef>
                <a:spcPts val="2000"/>
              </a:spcBef>
              <a:spcAft>
                <a:spcPts val="0"/>
              </a:spcAft>
              <a:buSzPts val="4800"/>
              <a:buNone/>
            </a:pPr>
            <a:r>
              <a:rPr lang="it" sz="3100">
                <a:latin typeface="Work Sans"/>
                <a:ea typeface="Work Sans"/>
                <a:cs typeface="Work Sans"/>
                <a:sym typeface="Work Sans"/>
              </a:rPr>
              <a:t>E’ una dichiarazione personale da presentare </a:t>
            </a:r>
            <a:r>
              <a:rPr b="1" lang="it" sz="3100">
                <a:latin typeface="Work Sans"/>
                <a:ea typeface="Work Sans"/>
                <a:cs typeface="Work Sans"/>
                <a:sym typeface="Work Sans"/>
              </a:rPr>
              <a:t>annualmente</a:t>
            </a:r>
            <a:r>
              <a:rPr lang="it" sz="3100">
                <a:latin typeface="Work Sans"/>
                <a:ea typeface="Work Sans"/>
                <a:cs typeface="Work Sans"/>
                <a:sym typeface="Work Sans"/>
              </a:rPr>
              <a:t> ad inarcassa relativamente all’ammontare del </a:t>
            </a:r>
            <a:r>
              <a:rPr b="1" lang="it" sz="3100">
                <a:latin typeface="Work Sans"/>
                <a:ea typeface="Work Sans"/>
                <a:cs typeface="Work Sans"/>
                <a:sym typeface="Work Sans"/>
              </a:rPr>
              <a:t>reddito professionale IRPEF e del volume d’affari IVA</a:t>
            </a:r>
            <a:endParaRPr b="1" sz="3100">
              <a:latin typeface="Work Sans"/>
              <a:ea typeface="Work Sans"/>
              <a:cs typeface="Work Sans"/>
              <a:sym typeface="Work Sans"/>
            </a:endParaRPr>
          </a:p>
          <a:p>
            <a:pPr indent="0" lvl="0" marL="0" rtl="0" algn="l">
              <a:lnSpc>
                <a:spcPct val="90000"/>
              </a:lnSpc>
              <a:spcBef>
                <a:spcPts val="2000"/>
              </a:spcBef>
              <a:spcAft>
                <a:spcPts val="0"/>
              </a:spcAft>
              <a:buSzPts val="4800"/>
              <a:buNone/>
            </a:pPr>
            <a:r>
              <a:t/>
            </a:r>
            <a:endParaRPr sz="3100">
              <a:latin typeface="Work Sans"/>
              <a:ea typeface="Work Sans"/>
              <a:cs typeface="Work Sans"/>
              <a:sym typeface="Work Sans"/>
            </a:endParaRPr>
          </a:p>
          <a:p>
            <a:pPr indent="0" lvl="0" marL="0" rtl="0" algn="l">
              <a:lnSpc>
                <a:spcPct val="90000"/>
              </a:lnSpc>
              <a:spcBef>
                <a:spcPts val="2000"/>
              </a:spcBef>
              <a:spcAft>
                <a:spcPts val="0"/>
              </a:spcAft>
              <a:buSzPts val="4800"/>
              <a:buNone/>
            </a:pPr>
            <a:r>
              <a:rPr lang="it" sz="3100">
                <a:latin typeface="Work Sans"/>
                <a:ea typeface="Work Sans"/>
                <a:cs typeface="Work Sans"/>
                <a:sym typeface="Work Sans"/>
              </a:rPr>
              <a:t>Soggetti </a:t>
            </a:r>
            <a:r>
              <a:rPr b="1" lang="it" sz="3100">
                <a:latin typeface="Work Sans"/>
                <a:ea typeface="Work Sans"/>
                <a:cs typeface="Work Sans"/>
                <a:sym typeface="Work Sans"/>
              </a:rPr>
              <a:t>Obbligati</a:t>
            </a:r>
            <a:r>
              <a:rPr lang="it" sz="3100">
                <a:latin typeface="Work Sans"/>
                <a:ea typeface="Work Sans"/>
                <a:cs typeface="Work Sans"/>
                <a:sym typeface="Work Sans"/>
              </a:rPr>
              <a:t>:</a:t>
            </a:r>
            <a:endParaRPr sz="3100">
              <a:latin typeface="Work Sans"/>
              <a:ea typeface="Work Sans"/>
              <a:cs typeface="Work Sans"/>
              <a:sym typeface="Work Sans"/>
            </a:endParaRPr>
          </a:p>
          <a:p>
            <a:pPr indent="-654050" lvl="0" marL="914400" rtl="0" algn="l">
              <a:lnSpc>
                <a:spcPct val="90000"/>
              </a:lnSpc>
              <a:spcBef>
                <a:spcPts val="2000"/>
              </a:spcBef>
              <a:spcAft>
                <a:spcPts val="0"/>
              </a:spcAft>
              <a:buSzPts val="3100"/>
              <a:buChar char="•"/>
            </a:pPr>
            <a:r>
              <a:rPr lang="it" sz="3100">
                <a:latin typeface="Work Sans"/>
                <a:ea typeface="Work Sans"/>
                <a:cs typeface="Work Sans"/>
                <a:sym typeface="Work Sans"/>
              </a:rPr>
              <a:t>Professionisti </a:t>
            </a:r>
            <a:r>
              <a:rPr b="1" lang="it" sz="3100">
                <a:latin typeface="Work Sans"/>
                <a:ea typeface="Work Sans"/>
                <a:cs typeface="Work Sans"/>
                <a:sym typeface="Work Sans"/>
              </a:rPr>
              <a:t>iscritti</a:t>
            </a:r>
            <a:r>
              <a:rPr lang="it" sz="3100">
                <a:latin typeface="Work Sans"/>
                <a:ea typeface="Work Sans"/>
                <a:cs typeface="Work Sans"/>
                <a:sym typeface="Work Sans"/>
              </a:rPr>
              <a:t> ad inarcassa </a:t>
            </a:r>
            <a:endParaRPr sz="3100">
              <a:latin typeface="Work Sans"/>
              <a:ea typeface="Work Sans"/>
              <a:cs typeface="Work Sans"/>
              <a:sym typeface="Work Sans"/>
            </a:endParaRPr>
          </a:p>
          <a:p>
            <a:pPr indent="-654050" lvl="0" marL="914400" rtl="0" algn="l">
              <a:lnSpc>
                <a:spcPct val="90000"/>
              </a:lnSpc>
              <a:spcBef>
                <a:spcPts val="0"/>
              </a:spcBef>
              <a:spcAft>
                <a:spcPts val="0"/>
              </a:spcAft>
              <a:buSzPts val="3100"/>
              <a:buChar char="•"/>
            </a:pPr>
            <a:r>
              <a:rPr lang="it" sz="3100">
                <a:latin typeface="Work Sans"/>
                <a:ea typeface="Work Sans"/>
                <a:cs typeface="Work Sans"/>
                <a:sym typeface="Work Sans"/>
              </a:rPr>
              <a:t>Professionisti </a:t>
            </a:r>
            <a:r>
              <a:rPr b="1" lang="it" sz="3100">
                <a:latin typeface="Work Sans"/>
                <a:ea typeface="Work Sans"/>
                <a:cs typeface="Work Sans"/>
                <a:sym typeface="Work Sans"/>
              </a:rPr>
              <a:t>non iscritti </a:t>
            </a:r>
            <a:r>
              <a:rPr lang="it" sz="3100">
                <a:latin typeface="Work Sans"/>
                <a:ea typeface="Work Sans"/>
                <a:cs typeface="Work Sans"/>
                <a:sym typeface="Work Sans"/>
              </a:rPr>
              <a:t>ad Inarcassa ma iscritti agli Albi e titolari di partita IVA (indipendentemente dal codice ATECO)</a:t>
            </a:r>
            <a:endParaRPr sz="3100">
              <a:latin typeface="Work Sans"/>
              <a:ea typeface="Work Sans"/>
              <a:cs typeface="Work Sans"/>
              <a:sym typeface="Work Sans"/>
            </a:endParaRPr>
          </a:p>
          <a:p>
            <a:pPr indent="-654050" lvl="0" marL="914400" rtl="0" algn="l">
              <a:lnSpc>
                <a:spcPct val="90000"/>
              </a:lnSpc>
              <a:spcBef>
                <a:spcPts val="0"/>
              </a:spcBef>
              <a:spcAft>
                <a:spcPts val="0"/>
              </a:spcAft>
              <a:buSzPts val="3100"/>
              <a:buChar char="•"/>
            </a:pPr>
            <a:r>
              <a:rPr lang="it" sz="3100">
                <a:latin typeface="Work Sans"/>
                <a:ea typeface="Work Sans"/>
                <a:cs typeface="Work Sans"/>
                <a:sym typeface="Work Sans"/>
              </a:rPr>
              <a:t>Gli </a:t>
            </a:r>
            <a:r>
              <a:rPr b="1" lang="it" sz="3100">
                <a:latin typeface="Work Sans"/>
                <a:ea typeface="Work Sans"/>
                <a:cs typeface="Work Sans"/>
                <a:sym typeface="Work Sans"/>
              </a:rPr>
              <a:t>eredi </a:t>
            </a:r>
            <a:r>
              <a:rPr lang="it" sz="3100">
                <a:latin typeface="Work Sans"/>
                <a:ea typeface="Work Sans"/>
                <a:cs typeface="Work Sans"/>
                <a:sym typeface="Work Sans"/>
              </a:rPr>
              <a:t>dei professionisti deceduti</a:t>
            </a:r>
            <a:endParaRPr sz="3100">
              <a:latin typeface="Work Sans"/>
              <a:ea typeface="Work Sans"/>
              <a:cs typeface="Work Sans"/>
              <a:sym typeface="Work Sans"/>
            </a:endParaRPr>
          </a:p>
          <a:p>
            <a:pPr indent="0" lvl="0" marL="0" rtl="0" algn="l">
              <a:lnSpc>
                <a:spcPct val="90000"/>
              </a:lnSpc>
              <a:spcBef>
                <a:spcPts val="0"/>
              </a:spcBef>
              <a:spcAft>
                <a:spcPts val="0"/>
              </a:spcAft>
              <a:buSzPts val="4800"/>
              <a:buNone/>
            </a:pPr>
            <a:r>
              <a:t/>
            </a:r>
            <a:endParaRPr sz="3100">
              <a:latin typeface="Work Sans"/>
              <a:ea typeface="Work Sans"/>
              <a:cs typeface="Work Sans"/>
              <a:sym typeface="Work Sans"/>
            </a:endParaRPr>
          </a:p>
          <a:p>
            <a:pPr indent="0" lvl="0" marL="0" rtl="0" algn="l">
              <a:lnSpc>
                <a:spcPct val="90000"/>
              </a:lnSpc>
              <a:spcBef>
                <a:spcPts val="0"/>
              </a:spcBef>
              <a:spcAft>
                <a:spcPts val="0"/>
              </a:spcAft>
              <a:buSzPts val="4800"/>
              <a:buNone/>
            </a:pPr>
            <a:r>
              <a:t/>
            </a:r>
            <a:endParaRPr sz="3100">
              <a:latin typeface="Work Sans"/>
              <a:ea typeface="Work Sans"/>
              <a:cs typeface="Work Sans"/>
              <a:sym typeface="Work Sans"/>
            </a:endParaRPr>
          </a:p>
          <a:p>
            <a:pPr indent="0" lvl="0" marL="0" rtl="0" algn="l">
              <a:lnSpc>
                <a:spcPct val="90000"/>
              </a:lnSpc>
              <a:spcBef>
                <a:spcPts val="2000"/>
              </a:spcBef>
              <a:spcAft>
                <a:spcPts val="0"/>
              </a:spcAft>
              <a:buSzPts val="4800"/>
              <a:buNone/>
            </a:pPr>
            <a:r>
              <a:rPr b="1" lang="it" sz="3500">
                <a:solidFill>
                  <a:schemeClr val="accent2"/>
                </a:solidFill>
                <a:latin typeface="Work Sans"/>
                <a:ea typeface="Work Sans"/>
                <a:cs typeface="Work Sans"/>
                <a:sym typeface="Work Sans"/>
              </a:rPr>
              <a:t>Polizza assicurativa RC</a:t>
            </a:r>
            <a:endParaRPr b="1" sz="3500">
              <a:solidFill>
                <a:schemeClr val="accent2"/>
              </a:solidFill>
              <a:latin typeface="Work Sans"/>
              <a:ea typeface="Work Sans"/>
              <a:cs typeface="Work Sans"/>
              <a:sym typeface="Work Sans"/>
            </a:endParaRPr>
          </a:p>
          <a:p>
            <a:pPr indent="0" lvl="0" marL="0" rtl="0" algn="l">
              <a:lnSpc>
                <a:spcPct val="90000"/>
              </a:lnSpc>
              <a:spcBef>
                <a:spcPts val="2000"/>
              </a:spcBef>
              <a:spcAft>
                <a:spcPts val="0"/>
              </a:spcAft>
              <a:buClr>
                <a:srgbClr val="000000"/>
              </a:buClr>
              <a:buSzPts val="4800"/>
              <a:buFont typeface="Arial"/>
              <a:buNone/>
            </a:pPr>
            <a:r>
              <a:rPr lang="it" sz="3000">
                <a:latin typeface="Work Sans"/>
                <a:ea typeface="Work Sans"/>
                <a:cs typeface="Work Sans"/>
                <a:sym typeface="Work Sans"/>
              </a:rPr>
              <a:t>E’ prevista una convenzione assicurativa Assigeco/Inarcassa per la Polizza RC professionale e tutela legale è prevista per </a:t>
            </a:r>
            <a:endParaRPr sz="3000">
              <a:latin typeface="Work Sans"/>
              <a:ea typeface="Work Sans"/>
              <a:cs typeface="Work Sans"/>
              <a:sym typeface="Work Sans"/>
            </a:endParaRPr>
          </a:p>
          <a:p>
            <a:pPr indent="0" lvl="0" marL="0" rtl="0" algn="l">
              <a:lnSpc>
                <a:spcPct val="90000"/>
              </a:lnSpc>
              <a:spcBef>
                <a:spcPts val="2000"/>
              </a:spcBef>
              <a:spcAft>
                <a:spcPts val="0"/>
              </a:spcAft>
              <a:buClr>
                <a:srgbClr val="000000"/>
              </a:buClr>
              <a:buSzPts val="4800"/>
              <a:buFont typeface="Arial"/>
              <a:buNone/>
            </a:pPr>
            <a:r>
              <a:t/>
            </a:r>
            <a:endParaRPr sz="3000">
              <a:latin typeface="Work Sans"/>
              <a:ea typeface="Work Sans"/>
              <a:cs typeface="Work Sans"/>
              <a:sym typeface="Work Sans"/>
            </a:endParaRPr>
          </a:p>
          <a:p>
            <a:pPr indent="-647700" lvl="0" marL="914400" rtl="0" algn="l">
              <a:lnSpc>
                <a:spcPct val="90000"/>
              </a:lnSpc>
              <a:spcBef>
                <a:spcPts val="2000"/>
              </a:spcBef>
              <a:spcAft>
                <a:spcPts val="0"/>
              </a:spcAft>
              <a:buClr>
                <a:schemeClr val="dk1"/>
              </a:buClr>
              <a:buSzPts val="3000"/>
              <a:buFont typeface="Work Sans"/>
              <a:buChar char="•"/>
            </a:pPr>
            <a:r>
              <a:rPr lang="it" sz="3000">
                <a:latin typeface="Work Sans"/>
                <a:ea typeface="Work Sans"/>
                <a:cs typeface="Work Sans"/>
                <a:sym typeface="Work Sans"/>
              </a:rPr>
              <a:t>tutti gli Ingegneri e Architetti liberi professionisti regolarmente iscritti all’Albo e muniti di Partita Iva</a:t>
            </a:r>
            <a:endParaRPr sz="3000">
              <a:latin typeface="Work Sans"/>
              <a:ea typeface="Work Sans"/>
              <a:cs typeface="Work Sans"/>
              <a:sym typeface="Work Sans"/>
            </a:endParaRPr>
          </a:p>
          <a:p>
            <a:pPr indent="-647700" lvl="0" marL="914400" rtl="0" algn="l">
              <a:lnSpc>
                <a:spcPct val="90000"/>
              </a:lnSpc>
              <a:spcBef>
                <a:spcPts val="0"/>
              </a:spcBef>
              <a:spcAft>
                <a:spcPts val="0"/>
              </a:spcAft>
              <a:buClr>
                <a:schemeClr val="dk1"/>
              </a:buClr>
              <a:buSzPts val="3000"/>
              <a:buFont typeface="Work Sans"/>
              <a:buChar char="•"/>
            </a:pPr>
            <a:r>
              <a:rPr lang="it" sz="3000">
                <a:latin typeface="Work Sans"/>
                <a:ea typeface="Work Sans"/>
                <a:cs typeface="Work Sans"/>
                <a:sym typeface="Work Sans"/>
              </a:rPr>
              <a:t>Studi Associati </a:t>
            </a:r>
            <a:endParaRPr sz="3000">
              <a:latin typeface="Work Sans"/>
              <a:ea typeface="Work Sans"/>
              <a:cs typeface="Work Sans"/>
              <a:sym typeface="Work Sans"/>
            </a:endParaRPr>
          </a:p>
          <a:p>
            <a:pPr indent="-647700" lvl="0" marL="914400" rtl="0" algn="l">
              <a:lnSpc>
                <a:spcPct val="90000"/>
              </a:lnSpc>
              <a:spcBef>
                <a:spcPts val="0"/>
              </a:spcBef>
              <a:spcAft>
                <a:spcPts val="0"/>
              </a:spcAft>
              <a:buClr>
                <a:schemeClr val="dk1"/>
              </a:buClr>
              <a:buSzPts val="3000"/>
              <a:buFont typeface="Work Sans"/>
              <a:buChar char="•"/>
            </a:pPr>
            <a:r>
              <a:rPr lang="it" sz="3000">
                <a:latin typeface="Work Sans"/>
                <a:ea typeface="Work Sans"/>
                <a:cs typeface="Work Sans"/>
                <a:sym typeface="Work Sans"/>
              </a:rPr>
              <a:t>Società</a:t>
            </a:r>
            <a:endParaRPr sz="3000">
              <a:latin typeface="Work Sans"/>
              <a:ea typeface="Work Sans"/>
              <a:cs typeface="Work Sans"/>
              <a:sym typeface="Work Sans"/>
            </a:endParaRPr>
          </a:p>
          <a:p>
            <a:pPr indent="0" lvl="0" marL="1219200" rtl="0" algn="l">
              <a:lnSpc>
                <a:spcPct val="90000"/>
              </a:lnSpc>
              <a:spcBef>
                <a:spcPts val="0"/>
              </a:spcBef>
              <a:spcAft>
                <a:spcPts val="0"/>
              </a:spcAft>
              <a:buSzPts val="4800"/>
              <a:buNone/>
            </a:pPr>
            <a:r>
              <a:t/>
            </a:r>
            <a:endParaRPr sz="3100">
              <a:latin typeface="Work Sans"/>
              <a:ea typeface="Work Sans"/>
              <a:cs typeface="Work Sans"/>
              <a:sym typeface="Work Sans"/>
            </a:endParaRPr>
          </a:p>
        </p:txBody>
      </p:sp>
      <p:sp>
        <p:nvSpPr>
          <p:cNvPr id="572" name="Google Shape;572;g2f7b64f5150_1_306"/>
          <p:cNvSpPr/>
          <p:nvPr/>
        </p:nvSpPr>
        <p:spPr>
          <a:xfrm>
            <a:off x="-3450" y="12436000"/>
            <a:ext cx="24384000" cy="365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
        <p:nvSpPr>
          <p:cNvPr id="573" name="Google Shape;573;g2f7b64f5150_1_306"/>
          <p:cNvSpPr txBox="1"/>
          <p:nvPr/>
        </p:nvSpPr>
        <p:spPr>
          <a:xfrm>
            <a:off x="1065200" y="1066150"/>
            <a:ext cx="22180200" cy="16770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2000"/>
              </a:spcBef>
              <a:spcAft>
                <a:spcPts val="0"/>
              </a:spcAft>
              <a:buClr>
                <a:srgbClr val="000000"/>
              </a:buClr>
              <a:buSzPts val="6000"/>
              <a:buFont typeface="Arial"/>
              <a:buNone/>
            </a:pPr>
            <a:r>
              <a:rPr b="1" i="0" lang="it" sz="6000" u="none" cap="none" strike="noStrike">
                <a:solidFill>
                  <a:schemeClr val="accent2"/>
                </a:solidFill>
                <a:latin typeface="Work Sans"/>
                <a:ea typeface="Work Sans"/>
                <a:cs typeface="Work Sans"/>
                <a:sym typeface="Work Sans"/>
              </a:rPr>
              <a:t>Quali redditi inserire nella comunicazione reddituale (</a:t>
            </a:r>
            <a:r>
              <a:rPr b="1" i="0" lang="it" sz="6000" u="sng" cap="none" strike="noStrike">
                <a:solidFill>
                  <a:schemeClr val="hlink"/>
                </a:solidFill>
                <a:latin typeface="Work Sans"/>
                <a:ea typeface="Work Sans"/>
                <a:cs typeface="Work Sans"/>
                <a:sym typeface="Work Sans"/>
                <a:hlinkClick r:id="rId3"/>
              </a:rPr>
              <a:t>LINK</a:t>
            </a:r>
            <a:r>
              <a:rPr b="1" i="0" lang="it" sz="6000" u="none" cap="none" strike="noStrike">
                <a:solidFill>
                  <a:schemeClr val="accent2"/>
                </a:solidFill>
                <a:latin typeface="Work Sans"/>
                <a:ea typeface="Work Sans"/>
                <a:cs typeface="Work Sans"/>
                <a:sym typeface="Work Sans"/>
              </a:rPr>
              <a:t>)</a:t>
            </a:r>
            <a:endParaRPr b="1" i="0" sz="6000" u="none" cap="none" strike="noStrike">
              <a:solidFill>
                <a:schemeClr val="accent2"/>
              </a:solidFill>
              <a:latin typeface="Work Sans"/>
              <a:ea typeface="Work Sans"/>
              <a:cs typeface="Work Sans"/>
              <a:sym typeface="Work Sans"/>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g2f6f7ca9c9f_0_403"/>
          <p:cNvSpPr txBox="1"/>
          <p:nvPr>
            <p:ph type="ctrTitle"/>
          </p:nvPr>
        </p:nvSpPr>
        <p:spPr>
          <a:xfrm>
            <a:off x="831221" y="1985533"/>
            <a:ext cx="22721700" cy="5473500"/>
          </a:xfrm>
          <a:prstGeom prst="rect">
            <a:avLst/>
          </a:prstGeom>
          <a:noFill/>
          <a:ln>
            <a:noFill/>
          </a:ln>
        </p:spPr>
        <p:txBody>
          <a:bodyPr anchorCtr="0" anchor="b" bIns="243800" lIns="243800" spcFirstLastPara="1" rIns="243800" wrap="square" tIns="243800">
            <a:noAutofit/>
          </a:bodyPr>
          <a:lstStyle/>
          <a:p>
            <a:pPr indent="0" lvl="0" marL="0" rtl="0" algn="ctr">
              <a:lnSpc>
                <a:spcPct val="100000"/>
              </a:lnSpc>
              <a:spcBef>
                <a:spcPts val="0"/>
              </a:spcBef>
              <a:spcAft>
                <a:spcPts val="0"/>
              </a:spcAft>
              <a:buSzPts val="13600"/>
              <a:buNone/>
            </a:pPr>
            <a:r>
              <a:t/>
            </a:r>
            <a:endParaRPr/>
          </a:p>
          <a:p>
            <a:pPr indent="0" lvl="0" marL="0" rtl="0" algn="ctr">
              <a:lnSpc>
                <a:spcPct val="100000"/>
              </a:lnSpc>
              <a:spcBef>
                <a:spcPts val="0"/>
              </a:spcBef>
              <a:spcAft>
                <a:spcPts val="0"/>
              </a:spcAft>
              <a:buSzPts val="13600"/>
              <a:buNone/>
            </a:pPr>
            <a:r>
              <a:t/>
            </a:r>
            <a:endParaRPr/>
          </a:p>
          <a:p>
            <a:pPr indent="0" lvl="0" marL="0" rtl="0" algn="ctr">
              <a:lnSpc>
                <a:spcPct val="100000"/>
              </a:lnSpc>
              <a:spcBef>
                <a:spcPts val="0"/>
              </a:spcBef>
              <a:spcAft>
                <a:spcPts val="0"/>
              </a:spcAft>
              <a:buSzPts val="13600"/>
              <a:buNone/>
            </a:pPr>
            <a:r>
              <a:rPr lang="it"/>
              <a:t>Cassa forense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g2f6f7ca9c9f_0_407"/>
          <p:cNvSpPr txBox="1"/>
          <p:nvPr>
            <p:ph idx="12" type="sldNum"/>
          </p:nvPr>
        </p:nvSpPr>
        <p:spPr>
          <a:xfrm>
            <a:off x="23040721" y="12500227"/>
            <a:ext cx="857700" cy="730500"/>
          </a:xfrm>
          <a:prstGeom prst="rect">
            <a:avLst/>
          </a:prstGeom>
          <a:noFill/>
          <a:ln>
            <a:noFill/>
          </a:ln>
        </p:spPr>
        <p:txBody>
          <a:bodyPr anchorCtr="0" anchor="ctr" bIns="91400" lIns="182875" spcFirstLastPara="1" rIns="182875" wrap="square" tIns="914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it"/>
              <a:t>‹#›</a:t>
            </a:fld>
            <a:endParaRPr/>
          </a:p>
        </p:txBody>
      </p:sp>
      <p:sp>
        <p:nvSpPr>
          <p:cNvPr id="584" name="Google Shape;584;g2f6f7ca9c9f_0_407"/>
          <p:cNvSpPr txBox="1"/>
          <p:nvPr>
            <p:ph idx="1" type="body"/>
          </p:nvPr>
        </p:nvSpPr>
        <p:spPr>
          <a:xfrm>
            <a:off x="1137600" y="2743200"/>
            <a:ext cx="22101900" cy="9332100"/>
          </a:xfrm>
          <a:prstGeom prst="rect">
            <a:avLst/>
          </a:prstGeom>
          <a:noFill/>
          <a:ln>
            <a:noFill/>
          </a:ln>
        </p:spPr>
        <p:txBody>
          <a:bodyPr anchorCtr="0" anchor="t" bIns="91400" lIns="182875" spcFirstLastPara="1" rIns="182875" wrap="square" tIns="91400">
            <a:noAutofit/>
          </a:bodyPr>
          <a:lstStyle/>
          <a:p>
            <a:pPr indent="0" lvl="0" marL="0" rtl="0" algn="l">
              <a:lnSpc>
                <a:spcPct val="115000"/>
              </a:lnSpc>
              <a:spcBef>
                <a:spcPts val="2100"/>
              </a:spcBef>
              <a:spcAft>
                <a:spcPts val="0"/>
              </a:spcAft>
              <a:buSzPts val="4800"/>
              <a:buNone/>
            </a:pPr>
            <a:r>
              <a:rPr b="1" lang="it" sz="3200">
                <a:solidFill>
                  <a:schemeClr val="accent2"/>
                </a:solidFill>
                <a:latin typeface="Work Sans"/>
                <a:ea typeface="Work Sans"/>
                <a:cs typeface="Work Sans"/>
                <a:sym typeface="Work Sans"/>
              </a:rPr>
              <a:t>Iscrizione alla cassa</a:t>
            </a:r>
            <a:endParaRPr b="1" sz="3200">
              <a:solidFill>
                <a:schemeClr val="accent2"/>
              </a:solidFill>
              <a:latin typeface="Work Sans"/>
              <a:ea typeface="Work Sans"/>
              <a:cs typeface="Work Sans"/>
              <a:sym typeface="Work Sans"/>
            </a:endParaRPr>
          </a:p>
          <a:p>
            <a:pPr indent="0" lvl="0" marL="0" rtl="0" algn="just">
              <a:lnSpc>
                <a:spcPct val="115000"/>
              </a:lnSpc>
              <a:spcBef>
                <a:spcPts val="0"/>
              </a:spcBef>
              <a:spcAft>
                <a:spcPts val="0"/>
              </a:spcAft>
              <a:buSzPts val="4800"/>
              <a:buNone/>
            </a:pPr>
            <a:r>
              <a:rPr lang="it" sz="3200">
                <a:latin typeface="Work Sans"/>
                <a:ea typeface="Work Sans"/>
                <a:cs typeface="Work Sans"/>
                <a:sym typeface="Work Sans"/>
              </a:rPr>
              <a:t>L’obbligo di iscrizione alla </a:t>
            </a:r>
            <a:r>
              <a:rPr b="1" lang="it" sz="3200">
                <a:latin typeface="Work Sans"/>
                <a:ea typeface="Work Sans"/>
                <a:cs typeface="Work Sans"/>
                <a:sym typeface="Work Sans"/>
              </a:rPr>
              <a:t>Cassa Forense</a:t>
            </a:r>
            <a:r>
              <a:rPr lang="it" sz="3200">
                <a:latin typeface="Work Sans"/>
                <a:ea typeface="Work Sans"/>
                <a:cs typeface="Work Sans"/>
                <a:sym typeface="Work Sans"/>
              </a:rPr>
              <a:t> consegue automaticamente alla semplice iscrizione in un </a:t>
            </a:r>
            <a:r>
              <a:rPr b="1" lang="it" sz="3200">
                <a:latin typeface="Work Sans"/>
                <a:ea typeface="Work Sans"/>
                <a:cs typeface="Work Sans"/>
                <a:sym typeface="Work Sans"/>
              </a:rPr>
              <a:t>Albo Forense.</a:t>
            </a:r>
            <a:endParaRPr b="1" sz="3200">
              <a:latin typeface="Work Sans"/>
              <a:ea typeface="Work Sans"/>
              <a:cs typeface="Work Sans"/>
              <a:sym typeface="Work Sans"/>
            </a:endParaRPr>
          </a:p>
          <a:p>
            <a:pPr indent="0" lvl="0" marL="0" rtl="0" algn="just">
              <a:lnSpc>
                <a:spcPct val="115000"/>
              </a:lnSpc>
              <a:spcBef>
                <a:spcPts val="0"/>
              </a:spcBef>
              <a:spcAft>
                <a:spcPts val="0"/>
              </a:spcAft>
              <a:buSzPts val="4800"/>
              <a:buNone/>
            </a:pPr>
            <a:r>
              <a:t/>
            </a:r>
            <a:endParaRPr b="1" sz="3200">
              <a:latin typeface="Work Sans"/>
              <a:ea typeface="Work Sans"/>
              <a:cs typeface="Work Sans"/>
              <a:sym typeface="Work Sans"/>
            </a:endParaRPr>
          </a:p>
          <a:p>
            <a:pPr indent="0" lvl="0" marL="0" rtl="0" algn="just">
              <a:lnSpc>
                <a:spcPct val="115000"/>
              </a:lnSpc>
              <a:spcBef>
                <a:spcPts val="0"/>
              </a:spcBef>
              <a:spcAft>
                <a:spcPts val="0"/>
              </a:spcAft>
              <a:buSzPts val="4800"/>
              <a:buNone/>
            </a:pPr>
            <a:r>
              <a:rPr b="1" lang="it" sz="3200">
                <a:solidFill>
                  <a:schemeClr val="accent2"/>
                </a:solidFill>
                <a:latin typeface="Work Sans"/>
                <a:ea typeface="Work Sans"/>
                <a:cs typeface="Work Sans"/>
                <a:sym typeface="Work Sans"/>
              </a:rPr>
              <a:t>Soggetti obbligati</a:t>
            </a:r>
            <a:endParaRPr b="1" sz="3200">
              <a:solidFill>
                <a:schemeClr val="accent2"/>
              </a:solidFill>
              <a:latin typeface="Work Sans"/>
              <a:ea typeface="Work Sans"/>
              <a:cs typeface="Work Sans"/>
              <a:sym typeface="Work Sans"/>
            </a:endParaRPr>
          </a:p>
          <a:p>
            <a:pPr indent="-660400" lvl="0" marL="1295400" marR="76200" rtl="0" algn="just">
              <a:lnSpc>
                <a:spcPct val="115000"/>
              </a:lnSpc>
              <a:spcBef>
                <a:spcPts val="3200"/>
              </a:spcBef>
              <a:spcAft>
                <a:spcPts val="0"/>
              </a:spcAft>
              <a:buClr>
                <a:srgbClr val="0C0C0F"/>
              </a:buClr>
              <a:buSzPts val="3200"/>
              <a:buFont typeface="Montserrat"/>
              <a:buChar char="●"/>
            </a:pPr>
            <a:r>
              <a:rPr lang="it" sz="3200">
                <a:solidFill>
                  <a:srgbClr val="0C0C0F"/>
                </a:solidFill>
                <a:highlight>
                  <a:srgbClr val="FFFFFF"/>
                </a:highlight>
                <a:latin typeface="Work Sans"/>
                <a:ea typeface="Work Sans"/>
                <a:cs typeface="Work Sans"/>
                <a:sym typeface="Work Sans"/>
              </a:rPr>
              <a:t>gli </a:t>
            </a:r>
            <a:r>
              <a:rPr b="1" lang="it" sz="3200">
                <a:highlight>
                  <a:srgbClr val="FFFFFF"/>
                </a:highlight>
                <a:latin typeface="Work Sans"/>
                <a:ea typeface="Work Sans"/>
                <a:cs typeface="Work Sans"/>
                <a:sym typeface="Work Sans"/>
              </a:rPr>
              <a:t>avvocati</a:t>
            </a:r>
            <a:r>
              <a:rPr b="1" lang="it" sz="3200">
                <a:solidFill>
                  <a:schemeClr val="accent2"/>
                </a:solidFill>
                <a:highlight>
                  <a:srgbClr val="FFFFFF"/>
                </a:highlight>
                <a:latin typeface="Work Sans"/>
                <a:ea typeface="Work Sans"/>
                <a:cs typeface="Work Sans"/>
                <a:sym typeface="Work Sans"/>
              </a:rPr>
              <a:t> </a:t>
            </a:r>
            <a:r>
              <a:rPr lang="it" sz="3200">
                <a:solidFill>
                  <a:srgbClr val="0C0C0F"/>
                </a:solidFill>
                <a:highlight>
                  <a:srgbClr val="FFFFFF"/>
                </a:highlight>
                <a:latin typeface="Work Sans"/>
                <a:ea typeface="Work Sans"/>
                <a:cs typeface="Work Sans"/>
                <a:sym typeface="Work Sans"/>
              </a:rPr>
              <a:t>iscritti all’Albo,</a:t>
            </a:r>
            <a:endParaRPr sz="3200">
              <a:solidFill>
                <a:srgbClr val="0C0C0F"/>
              </a:solidFill>
              <a:highlight>
                <a:srgbClr val="FFFFFF"/>
              </a:highlight>
              <a:latin typeface="Work Sans"/>
              <a:ea typeface="Work Sans"/>
              <a:cs typeface="Work Sans"/>
              <a:sym typeface="Work Sans"/>
            </a:endParaRPr>
          </a:p>
          <a:p>
            <a:pPr indent="-660400" lvl="0" marL="1295400" marR="76200" rtl="0" algn="just">
              <a:lnSpc>
                <a:spcPct val="115000"/>
              </a:lnSpc>
              <a:spcBef>
                <a:spcPts val="0"/>
              </a:spcBef>
              <a:spcAft>
                <a:spcPts val="0"/>
              </a:spcAft>
              <a:buClr>
                <a:srgbClr val="0C0C0F"/>
              </a:buClr>
              <a:buSzPts val="3200"/>
              <a:buFont typeface="Montserrat"/>
              <a:buChar char="●"/>
            </a:pPr>
            <a:r>
              <a:rPr lang="it" sz="3200">
                <a:solidFill>
                  <a:srgbClr val="0C0C0F"/>
                </a:solidFill>
                <a:highlight>
                  <a:srgbClr val="FFFFFF"/>
                </a:highlight>
                <a:latin typeface="Work Sans"/>
                <a:ea typeface="Work Sans"/>
                <a:cs typeface="Work Sans"/>
                <a:sym typeface="Work Sans"/>
              </a:rPr>
              <a:t>gli </a:t>
            </a:r>
            <a:r>
              <a:rPr b="1" lang="it" sz="3200">
                <a:highlight>
                  <a:srgbClr val="FFFFFF"/>
                </a:highlight>
                <a:latin typeface="Work Sans"/>
                <a:ea typeface="Work Sans"/>
                <a:cs typeface="Work Sans"/>
                <a:sym typeface="Work Sans"/>
              </a:rPr>
              <a:t>iscritti agli Albi forensi</a:t>
            </a:r>
            <a:r>
              <a:rPr lang="it" sz="3200">
                <a:solidFill>
                  <a:srgbClr val="0C0C0F"/>
                </a:solidFill>
                <a:highlight>
                  <a:srgbClr val="FFFFFF"/>
                </a:highlight>
                <a:latin typeface="Work Sans"/>
                <a:ea typeface="Work Sans"/>
                <a:cs typeface="Work Sans"/>
                <a:sym typeface="Work Sans"/>
              </a:rPr>
              <a:t> che siano contemporaneamente iscritti in </a:t>
            </a:r>
            <a:r>
              <a:rPr b="1" lang="it" sz="3200">
                <a:highlight>
                  <a:srgbClr val="FFFFFF"/>
                </a:highlight>
                <a:latin typeface="Work Sans"/>
                <a:ea typeface="Work Sans"/>
                <a:cs typeface="Work Sans"/>
                <a:sym typeface="Work Sans"/>
              </a:rPr>
              <a:t>altri Albi professionali</a:t>
            </a:r>
            <a:r>
              <a:rPr lang="it" sz="3200">
                <a:solidFill>
                  <a:srgbClr val="0C0C0F"/>
                </a:solidFill>
                <a:highlight>
                  <a:srgbClr val="FFFFFF"/>
                </a:highlight>
                <a:latin typeface="Work Sans"/>
                <a:ea typeface="Work Sans"/>
                <a:cs typeface="Work Sans"/>
                <a:sym typeface="Work Sans"/>
              </a:rPr>
              <a:t>*</a:t>
            </a:r>
            <a:endParaRPr sz="3200">
              <a:solidFill>
                <a:srgbClr val="0C0C0F"/>
              </a:solidFill>
              <a:highlight>
                <a:srgbClr val="FFFFFF"/>
              </a:highlight>
              <a:latin typeface="Work Sans"/>
              <a:ea typeface="Work Sans"/>
              <a:cs typeface="Work Sans"/>
              <a:sym typeface="Work Sans"/>
            </a:endParaRPr>
          </a:p>
          <a:p>
            <a:pPr indent="-660400" lvl="0" marL="1295400" marR="76200" rtl="0" algn="just">
              <a:lnSpc>
                <a:spcPct val="115000"/>
              </a:lnSpc>
              <a:spcBef>
                <a:spcPts val="0"/>
              </a:spcBef>
              <a:spcAft>
                <a:spcPts val="0"/>
              </a:spcAft>
              <a:buClr>
                <a:srgbClr val="0C0C0F"/>
              </a:buClr>
              <a:buSzPts val="3200"/>
              <a:buFont typeface="Montserrat"/>
              <a:buChar char="●"/>
            </a:pPr>
            <a:r>
              <a:rPr lang="it" sz="3200">
                <a:solidFill>
                  <a:srgbClr val="0C0C0F"/>
                </a:solidFill>
                <a:highlight>
                  <a:srgbClr val="FFFFFF"/>
                </a:highlight>
                <a:latin typeface="Work Sans"/>
                <a:ea typeface="Work Sans"/>
                <a:cs typeface="Work Sans"/>
                <a:sym typeface="Work Sans"/>
              </a:rPr>
              <a:t>gli iscritti agli Albi forensi che svolgono funzioni di</a:t>
            </a:r>
            <a:r>
              <a:rPr b="1" lang="it" sz="3200">
                <a:solidFill>
                  <a:srgbClr val="0C0C0F"/>
                </a:solidFill>
                <a:highlight>
                  <a:srgbClr val="FFFFFF"/>
                </a:highlight>
                <a:latin typeface="Work Sans"/>
                <a:ea typeface="Work Sans"/>
                <a:cs typeface="Work Sans"/>
                <a:sym typeface="Work Sans"/>
              </a:rPr>
              <a:t> </a:t>
            </a:r>
            <a:r>
              <a:rPr b="1" lang="it" sz="3200">
                <a:highlight>
                  <a:srgbClr val="FFFFFF"/>
                </a:highlight>
                <a:latin typeface="Work Sans"/>
                <a:ea typeface="Work Sans"/>
                <a:cs typeface="Work Sans"/>
                <a:sym typeface="Work Sans"/>
              </a:rPr>
              <a:t>giudici di pace</a:t>
            </a:r>
            <a:r>
              <a:rPr lang="it" sz="3200">
                <a:solidFill>
                  <a:srgbClr val="0C0C0F"/>
                </a:solidFill>
                <a:highlight>
                  <a:srgbClr val="FFFFFF"/>
                </a:highlight>
                <a:latin typeface="Work Sans"/>
                <a:ea typeface="Work Sans"/>
                <a:cs typeface="Work Sans"/>
                <a:sym typeface="Work Sans"/>
              </a:rPr>
              <a:t>, di </a:t>
            </a:r>
            <a:r>
              <a:rPr b="1" lang="it" sz="3200">
                <a:highlight>
                  <a:srgbClr val="FFFFFF"/>
                </a:highlight>
                <a:latin typeface="Work Sans"/>
                <a:ea typeface="Work Sans"/>
                <a:cs typeface="Work Sans"/>
                <a:sym typeface="Work Sans"/>
              </a:rPr>
              <a:t>giudice onorari di Tribunale</a:t>
            </a:r>
            <a:r>
              <a:rPr lang="it" sz="3200">
                <a:highlight>
                  <a:srgbClr val="FFFFFF"/>
                </a:highlight>
                <a:latin typeface="Work Sans"/>
                <a:ea typeface="Work Sans"/>
                <a:cs typeface="Work Sans"/>
                <a:sym typeface="Work Sans"/>
              </a:rPr>
              <a:t> </a:t>
            </a:r>
            <a:r>
              <a:rPr lang="it" sz="3200">
                <a:solidFill>
                  <a:srgbClr val="0C0C0F"/>
                </a:solidFill>
                <a:highlight>
                  <a:srgbClr val="FFFFFF"/>
                </a:highlight>
                <a:latin typeface="Work Sans"/>
                <a:ea typeface="Work Sans"/>
                <a:cs typeface="Work Sans"/>
                <a:sym typeface="Work Sans"/>
              </a:rPr>
              <a:t>e di </a:t>
            </a:r>
            <a:r>
              <a:rPr b="1" lang="it" sz="3200">
                <a:highlight>
                  <a:srgbClr val="FFFFFF"/>
                </a:highlight>
                <a:latin typeface="Work Sans"/>
                <a:ea typeface="Work Sans"/>
                <a:cs typeface="Work Sans"/>
                <a:sym typeface="Work Sans"/>
              </a:rPr>
              <a:t>sostituto procuratore onorario</a:t>
            </a:r>
            <a:r>
              <a:rPr b="1" lang="it" sz="3200">
                <a:solidFill>
                  <a:schemeClr val="accent2"/>
                </a:solidFill>
                <a:highlight>
                  <a:srgbClr val="FFFFFF"/>
                </a:highlight>
                <a:latin typeface="Work Sans"/>
                <a:ea typeface="Work Sans"/>
                <a:cs typeface="Work Sans"/>
                <a:sym typeface="Work Sans"/>
              </a:rPr>
              <a:t> </a:t>
            </a:r>
            <a:r>
              <a:rPr lang="it" sz="3200">
                <a:solidFill>
                  <a:srgbClr val="0C0C0F"/>
                </a:solidFill>
                <a:highlight>
                  <a:srgbClr val="FFFFFF"/>
                </a:highlight>
                <a:latin typeface="Work Sans"/>
                <a:ea typeface="Work Sans"/>
                <a:cs typeface="Work Sans"/>
                <a:sym typeface="Work Sans"/>
              </a:rPr>
              <a:t>di udienza </a:t>
            </a:r>
            <a:endParaRPr sz="3200">
              <a:solidFill>
                <a:srgbClr val="0C0C0F"/>
              </a:solidFill>
              <a:highlight>
                <a:srgbClr val="FFFFFF"/>
              </a:highlight>
              <a:latin typeface="Work Sans"/>
              <a:ea typeface="Work Sans"/>
              <a:cs typeface="Work Sans"/>
              <a:sym typeface="Work Sans"/>
            </a:endParaRPr>
          </a:p>
          <a:p>
            <a:pPr indent="0" lvl="0" marL="0" rtl="0" algn="l">
              <a:lnSpc>
                <a:spcPct val="115000"/>
              </a:lnSpc>
              <a:spcBef>
                <a:spcPts val="2100"/>
              </a:spcBef>
              <a:spcAft>
                <a:spcPts val="0"/>
              </a:spcAft>
              <a:buSzPts val="4800"/>
              <a:buNone/>
            </a:pPr>
            <a:r>
              <a:rPr b="1" lang="it" sz="3200">
                <a:solidFill>
                  <a:schemeClr val="accent2"/>
                </a:solidFill>
                <a:latin typeface="Work Sans"/>
                <a:ea typeface="Work Sans"/>
                <a:cs typeface="Work Sans"/>
                <a:sym typeface="Work Sans"/>
              </a:rPr>
              <a:t>Iscrizione facoltativa: </a:t>
            </a:r>
            <a:r>
              <a:rPr lang="it" sz="3200">
                <a:latin typeface="Work Sans"/>
                <a:ea typeface="Work Sans"/>
                <a:cs typeface="Work Sans"/>
                <a:sym typeface="Work Sans"/>
              </a:rPr>
              <a:t>Gli iscritti nel Registro dei</a:t>
            </a:r>
            <a:r>
              <a:rPr b="1" lang="it" sz="3200">
                <a:latin typeface="Work Sans"/>
                <a:ea typeface="Work Sans"/>
                <a:cs typeface="Work Sans"/>
                <a:sym typeface="Work Sans"/>
              </a:rPr>
              <a:t> praticanti avvocati </a:t>
            </a:r>
            <a:r>
              <a:rPr lang="it" sz="3200">
                <a:latin typeface="Work Sans"/>
                <a:ea typeface="Work Sans"/>
                <a:cs typeface="Work Sans"/>
                <a:sym typeface="Work Sans"/>
              </a:rPr>
              <a:t>in possesso del diploma di laurea possono richiedere l’iscrizione alla cassa in via anticipata per massimo 6 anni entro i quali è necessario diventare avvocati. Terminato il periodo il Consiglio delibera la cancellazione e diviene obbligatorio iscriversi ad altra Cassa.</a:t>
            </a:r>
            <a:endParaRPr sz="3200">
              <a:latin typeface="Work Sans"/>
              <a:ea typeface="Work Sans"/>
              <a:cs typeface="Work Sans"/>
              <a:sym typeface="Work Sans"/>
            </a:endParaRPr>
          </a:p>
          <a:p>
            <a:pPr indent="0" lvl="0" marL="0" rtl="0" algn="l">
              <a:lnSpc>
                <a:spcPct val="90000"/>
              </a:lnSpc>
              <a:spcBef>
                <a:spcPts val="2100"/>
              </a:spcBef>
              <a:spcAft>
                <a:spcPts val="0"/>
              </a:spcAft>
              <a:buSzPts val="4800"/>
              <a:buNone/>
            </a:pPr>
            <a:r>
              <a:t/>
            </a:r>
            <a:endParaRPr sz="3200">
              <a:solidFill>
                <a:srgbClr val="0C0C0F"/>
              </a:solidFill>
              <a:highlight>
                <a:srgbClr val="FFFFFF"/>
              </a:highlight>
              <a:latin typeface="Work Sans"/>
              <a:ea typeface="Work Sans"/>
              <a:cs typeface="Work Sans"/>
              <a:sym typeface="Work Sans"/>
            </a:endParaRPr>
          </a:p>
          <a:p>
            <a:pPr indent="0" lvl="0" marL="0" rtl="0" algn="just">
              <a:lnSpc>
                <a:spcPct val="115000"/>
              </a:lnSpc>
              <a:spcBef>
                <a:spcPts val="0"/>
              </a:spcBef>
              <a:spcAft>
                <a:spcPts val="0"/>
              </a:spcAft>
              <a:buSzPts val="4800"/>
              <a:buNone/>
            </a:pPr>
            <a:r>
              <a:t/>
            </a:r>
            <a:endParaRPr sz="3000">
              <a:highlight>
                <a:srgbClr val="FFFFFF"/>
              </a:highlight>
              <a:latin typeface="Work Sans"/>
              <a:ea typeface="Work Sans"/>
              <a:cs typeface="Work Sans"/>
              <a:sym typeface="Work Sans"/>
            </a:endParaRPr>
          </a:p>
        </p:txBody>
      </p:sp>
      <p:sp>
        <p:nvSpPr>
          <p:cNvPr id="585" name="Google Shape;585;g2f6f7ca9c9f_0_407"/>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
        <p:nvSpPr>
          <p:cNvPr id="586" name="Google Shape;586;g2f6f7ca9c9f_0_407"/>
          <p:cNvSpPr txBox="1"/>
          <p:nvPr>
            <p:ph type="title"/>
          </p:nvPr>
        </p:nvSpPr>
        <p:spPr>
          <a:xfrm>
            <a:off x="1137600" y="1032000"/>
            <a:ext cx="22101900" cy="1711200"/>
          </a:xfrm>
          <a:prstGeom prst="rect">
            <a:avLst/>
          </a:prstGeom>
          <a:noFill/>
          <a:ln>
            <a:noFill/>
          </a:ln>
        </p:spPr>
        <p:txBody>
          <a:bodyPr anchorCtr="0" anchor="ctr" bIns="91400" lIns="182875" spcFirstLastPara="1" rIns="182875" wrap="square" tIns="91400">
            <a:noAutofit/>
          </a:bodyPr>
          <a:lstStyle/>
          <a:p>
            <a:pPr indent="0" lvl="0" marL="0" rtl="0" algn="l">
              <a:lnSpc>
                <a:spcPct val="100000"/>
              </a:lnSpc>
              <a:spcBef>
                <a:spcPts val="0"/>
              </a:spcBef>
              <a:spcAft>
                <a:spcPts val="0"/>
              </a:spcAft>
              <a:buClr>
                <a:srgbClr val="000000"/>
              </a:buClr>
              <a:buSzPts val="6000"/>
              <a:buFont typeface="Arial"/>
              <a:buNone/>
            </a:pPr>
            <a:r>
              <a:rPr lang="it" sz="6000">
                <a:solidFill>
                  <a:schemeClr val="accent2"/>
                </a:solidFill>
                <a:latin typeface="Work Sans"/>
                <a:ea typeface="Work Sans"/>
                <a:cs typeface="Work Sans"/>
                <a:sym typeface="Work Sans"/>
              </a:rPr>
              <a:t>I requisiti e le tempistiche per iscriversi a Cassa Forense</a:t>
            </a:r>
            <a:endParaRPr sz="6000">
              <a:solidFill>
                <a:schemeClr val="accent2"/>
              </a:solidFill>
              <a:latin typeface="Work Sans"/>
              <a:ea typeface="Work Sans"/>
              <a:cs typeface="Work Sans"/>
              <a:sym typeface="Work Sans"/>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g2f7b64f5150_1_345"/>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592" name="Google Shape;592;g2f7b64f5150_1_345"/>
          <p:cNvSpPr txBox="1"/>
          <p:nvPr>
            <p:ph idx="1" type="body"/>
          </p:nvPr>
        </p:nvSpPr>
        <p:spPr>
          <a:xfrm>
            <a:off x="1002575" y="2861550"/>
            <a:ext cx="21980700" cy="9516900"/>
          </a:xfrm>
          <a:prstGeom prst="rect">
            <a:avLst/>
          </a:prstGeom>
          <a:noFill/>
          <a:ln>
            <a:noFill/>
          </a:ln>
        </p:spPr>
        <p:txBody>
          <a:bodyPr anchorCtr="0" anchor="t" bIns="91425" lIns="91425" spcFirstLastPara="1" rIns="91425" wrap="square" tIns="91425">
            <a:noAutofit/>
          </a:bodyPr>
          <a:lstStyle/>
          <a:p>
            <a:pPr indent="0" lvl="0" marL="0" rtl="0" algn="just">
              <a:lnSpc>
                <a:spcPct val="90000"/>
              </a:lnSpc>
              <a:spcBef>
                <a:spcPts val="2000"/>
              </a:spcBef>
              <a:spcAft>
                <a:spcPts val="0"/>
              </a:spcAft>
              <a:buSzPts val="3000"/>
              <a:buNone/>
            </a:pPr>
            <a:r>
              <a:rPr lang="it">
                <a:solidFill>
                  <a:schemeClr val="dk1"/>
                </a:solidFill>
              </a:rPr>
              <a:t>I</a:t>
            </a:r>
            <a:endParaRPr/>
          </a:p>
        </p:txBody>
      </p:sp>
      <p:sp>
        <p:nvSpPr>
          <p:cNvPr id="593" name="Google Shape;593;g2f7b64f5150_1_345"/>
          <p:cNvSpPr/>
          <p:nvPr/>
        </p:nvSpPr>
        <p:spPr>
          <a:xfrm>
            <a:off x="-3450" y="12436000"/>
            <a:ext cx="24384000" cy="365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
        <p:nvSpPr>
          <p:cNvPr id="594" name="Google Shape;594;g2f7b64f5150_1_345"/>
          <p:cNvSpPr txBox="1"/>
          <p:nvPr/>
        </p:nvSpPr>
        <p:spPr>
          <a:xfrm>
            <a:off x="1211325" y="1024400"/>
            <a:ext cx="21771900" cy="1718700"/>
          </a:xfrm>
          <a:prstGeom prst="rect">
            <a:avLst/>
          </a:prstGeom>
          <a:noFill/>
          <a:ln>
            <a:noFill/>
          </a:ln>
        </p:spPr>
        <p:txBody>
          <a:bodyPr anchorCtr="0" anchor="ctr" bIns="91425" lIns="91425" spcFirstLastPara="1" rIns="91425" wrap="square" tIns="91425">
            <a:noAutofit/>
          </a:bodyPr>
          <a:lstStyle/>
          <a:p>
            <a:pPr indent="0" lvl="0" marL="0" marR="0" rtl="0" algn="just">
              <a:lnSpc>
                <a:spcPct val="90000"/>
              </a:lnSpc>
              <a:spcBef>
                <a:spcPts val="2000"/>
              </a:spcBef>
              <a:spcAft>
                <a:spcPts val="0"/>
              </a:spcAft>
              <a:buClr>
                <a:srgbClr val="000000"/>
              </a:buClr>
              <a:buSzPts val="6000"/>
              <a:buFont typeface="Arial"/>
              <a:buNone/>
            </a:pPr>
            <a:r>
              <a:rPr b="1" i="0" lang="it" sz="6000" u="none" cap="none" strike="noStrike">
                <a:solidFill>
                  <a:schemeClr val="accent2"/>
                </a:solidFill>
                <a:latin typeface="Work Sans"/>
                <a:ea typeface="Work Sans"/>
                <a:cs typeface="Work Sans"/>
                <a:sym typeface="Work Sans"/>
              </a:rPr>
              <a:t>I Contributi da versare (</a:t>
            </a:r>
            <a:r>
              <a:rPr b="1" i="0" lang="it" sz="6000" u="sng" cap="none" strike="noStrike">
                <a:solidFill>
                  <a:schemeClr val="hlink"/>
                </a:solidFill>
                <a:latin typeface="Work Sans"/>
                <a:ea typeface="Work Sans"/>
                <a:cs typeface="Work Sans"/>
                <a:sym typeface="Work Sans"/>
                <a:hlinkClick r:id="rId3"/>
              </a:rPr>
              <a:t>LINK</a:t>
            </a:r>
            <a:r>
              <a:rPr b="1" i="0" lang="it" sz="6000" u="none" cap="none" strike="noStrike">
                <a:solidFill>
                  <a:schemeClr val="accent2"/>
                </a:solidFill>
                <a:latin typeface="Work Sans"/>
                <a:ea typeface="Work Sans"/>
                <a:cs typeface="Work Sans"/>
                <a:sym typeface="Work Sans"/>
              </a:rPr>
              <a:t> per aggiornamenti)</a:t>
            </a:r>
            <a:endParaRPr b="0" i="0" sz="6000" u="none" cap="none" strike="noStrike">
              <a:solidFill>
                <a:srgbClr val="000000"/>
              </a:solidFill>
              <a:latin typeface="Work Sans"/>
              <a:ea typeface="Work Sans"/>
              <a:cs typeface="Work Sans"/>
              <a:sym typeface="Work Sans"/>
            </a:endParaRPr>
          </a:p>
        </p:txBody>
      </p:sp>
      <p:graphicFrame>
        <p:nvGraphicFramePr>
          <p:cNvPr id="595" name="Google Shape;595;g2f7b64f5150_1_345"/>
          <p:cNvGraphicFramePr/>
          <p:nvPr/>
        </p:nvGraphicFramePr>
        <p:xfrm>
          <a:off x="1138675" y="2743100"/>
          <a:ext cx="3000000" cy="3000000"/>
        </p:xfrm>
        <a:graphic>
          <a:graphicData uri="http://schemas.openxmlformats.org/drawingml/2006/table">
            <a:tbl>
              <a:tblPr>
                <a:noFill/>
                <a:tableStyleId>{4260605E-DBE6-438B-9496-96985A0A5DDA}</a:tableStyleId>
              </a:tblPr>
              <a:tblGrid>
                <a:gridCol w="11065700"/>
                <a:gridCol w="10904025"/>
              </a:tblGrid>
              <a:tr h="3823850">
                <a:tc>
                  <a:txBody>
                    <a:bodyPr/>
                    <a:lstStyle/>
                    <a:p>
                      <a:pPr indent="0" lvl="0" marL="0" marR="0" rtl="0" algn="just">
                        <a:lnSpc>
                          <a:spcPct val="90000"/>
                        </a:lnSpc>
                        <a:spcBef>
                          <a:spcPts val="0"/>
                        </a:spcBef>
                        <a:spcAft>
                          <a:spcPts val="0"/>
                        </a:spcAft>
                        <a:buClr>
                          <a:srgbClr val="000000"/>
                        </a:buClr>
                        <a:buSzPts val="3400"/>
                        <a:buFont typeface="Arial"/>
                        <a:buNone/>
                      </a:pPr>
                      <a:r>
                        <a:rPr b="1" lang="it" sz="3400" u="none" cap="none" strike="noStrike">
                          <a:solidFill>
                            <a:schemeClr val="dk1"/>
                          </a:solidFill>
                          <a:latin typeface="Work Sans"/>
                          <a:ea typeface="Work Sans"/>
                          <a:cs typeface="Work Sans"/>
                          <a:sym typeface="Work Sans"/>
                        </a:rPr>
                        <a:t>Contributo Soggettivo</a:t>
                      </a:r>
                      <a:endParaRPr b="1" sz="3400" u="none" cap="none" strike="noStrike">
                        <a:solidFill>
                          <a:schemeClr val="dk1"/>
                        </a:solidFill>
                        <a:latin typeface="Work Sans"/>
                        <a:ea typeface="Work Sans"/>
                        <a:cs typeface="Work Sans"/>
                        <a:sym typeface="Work Sans"/>
                      </a:endParaRPr>
                    </a:p>
                    <a:p>
                      <a:pPr indent="0" lvl="0" marL="0" marR="0" rtl="0" algn="just">
                        <a:lnSpc>
                          <a:spcPct val="90000"/>
                        </a:lnSpc>
                        <a:spcBef>
                          <a:spcPts val="2000"/>
                        </a:spcBef>
                        <a:spcAft>
                          <a:spcPts val="0"/>
                        </a:spcAft>
                        <a:buClr>
                          <a:srgbClr val="000000"/>
                        </a:buClr>
                        <a:buSzPts val="3400"/>
                        <a:buFont typeface="Arial"/>
                        <a:buNone/>
                      </a:pPr>
                      <a:r>
                        <a:t/>
                      </a:r>
                      <a:endParaRPr b="1" sz="3400" u="none" cap="none" strike="noStrike">
                        <a:solidFill>
                          <a:schemeClr val="dk1"/>
                        </a:solidFill>
                        <a:latin typeface="Work Sans"/>
                        <a:ea typeface="Work Sans"/>
                        <a:cs typeface="Work Sans"/>
                        <a:sym typeface="Work Sans"/>
                      </a:endParaRPr>
                    </a:p>
                    <a:p>
                      <a:pPr indent="0" lvl="0" marL="0" marR="0" rtl="0" algn="just">
                        <a:lnSpc>
                          <a:spcPct val="90000"/>
                        </a:lnSpc>
                        <a:spcBef>
                          <a:spcPts val="2000"/>
                        </a:spcBef>
                        <a:spcAft>
                          <a:spcPts val="0"/>
                        </a:spcAft>
                        <a:buClr>
                          <a:srgbClr val="000000"/>
                        </a:buClr>
                        <a:buSzPts val="3400"/>
                        <a:buFont typeface="Arial"/>
                        <a:buNone/>
                      </a:pPr>
                      <a:r>
                        <a:rPr lang="it" sz="3400" u="none" cap="none" strike="noStrike">
                          <a:solidFill>
                            <a:schemeClr val="dk1"/>
                          </a:solidFill>
                          <a:latin typeface="Work Sans"/>
                          <a:ea typeface="Work Sans"/>
                          <a:cs typeface="Work Sans"/>
                          <a:sym typeface="Work Sans"/>
                        </a:rPr>
                        <a:t>E’ deducibile dal reddito (se nel 2023 ho versato di contributo soggettivo € 1000 verrà sottratto dal reddito)</a:t>
                      </a:r>
                      <a:endParaRPr sz="3400" u="none" cap="none" strike="noStrike">
                        <a:solidFill>
                          <a:schemeClr val="dk1"/>
                        </a:solidFill>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just">
                        <a:lnSpc>
                          <a:spcPct val="90000"/>
                        </a:lnSpc>
                        <a:spcBef>
                          <a:spcPts val="0"/>
                        </a:spcBef>
                        <a:spcAft>
                          <a:spcPts val="0"/>
                        </a:spcAft>
                        <a:buClr>
                          <a:srgbClr val="000000"/>
                        </a:buClr>
                        <a:buSzPts val="3400"/>
                        <a:buFont typeface="Arial"/>
                        <a:buNone/>
                      </a:pPr>
                      <a:r>
                        <a:rPr b="1" lang="it" sz="3400" u="none" cap="none" strike="noStrike">
                          <a:solidFill>
                            <a:schemeClr val="dk1"/>
                          </a:solidFill>
                          <a:latin typeface="Work Sans"/>
                          <a:ea typeface="Work Sans"/>
                          <a:cs typeface="Work Sans"/>
                          <a:sym typeface="Work Sans"/>
                        </a:rPr>
                        <a:t>Il minimo dovuto è € 3.355 </a:t>
                      </a:r>
                      <a:endParaRPr b="1" sz="3400" u="none" cap="none" strike="noStrike">
                        <a:solidFill>
                          <a:schemeClr val="dk1"/>
                        </a:solidFill>
                        <a:latin typeface="Work Sans"/>
                        <a:ea typeface="Work Sans"/>
                        <a:cs typeface="Work Sans"/>
                        <a:sym typeface="Work Sans"/>
                      </a:endParaRPr>
                    </a:p>
                    <a:p>
                      <a:pPr indent="0" lvl="0" marL="0" marR="0" rtl="0" algn="just">
                        <a:lnSpc>
                          <a:spcPct val="90000"/>
                        </a:lnSpc>
                        <a:spcBef>
                          <a:spcPts val="2000"/>
                        </a:spcBef>
                        <a:spcAft>
                          <a:spcPts val="0"/>
                        </a:spcAft>
                        <a:buClr>
                          <a:srgbClr val="000000"/>
                        </a:buClr>
                        <a:buSzPts val="3400"/>
                        <a:buFont typeface="Arial"/>
                        <a:buNone/>
                      </a:pPr>
                      <a:r>
                        <a:rPr b="1" lang="it" sz="3400" u="none" cap="none" strike="noStrike">
                          <a:solidFill>
                            <a:schemeClr val="dk1"/>
                          </a:solidFill>
                          <a:latin typeface="Work Sans"/>
                          <a:ea typeface="Work Sans"/>
                          <a:cs typeface="Work Sans"/>
                          <a:sym typeface="Work Sans"/>
                        </a:rPr>
                        <a:t>(può essere ridotto o non dovuto al ricorrere di determinate circostanze).</a:t>
                      </a:r>
                      <a:endParaRPr b="1" sz="3400" u="none" cap="none" strike="noStrike">
                        <a:solidFill>
                          <a:schemeClr val="dk1"/>
                        </a:solidFill>
                        <a:latin typeface="Work Sans"/>
                        <a:ea typeface="Work Sans"/>
                        <a:cs typeface="Work Sans"/>
                        <a:sym typeface="Work Sans"/>
                      </a:endParaRPr>
                    </a:p>
                    <a:p>
                      <a:pPr indent="0" lvl="0" marL="0" marR="0" rtl="0" algn="just">
                        <a:lnSpc>
                          <a:spcPct val="90000"/>
                        </a:lnSpc>
                        <a:spcBef>
                          <a:spcPts val="2000"/>
                        </a:spcBef>
                        <a:spcAft>
                          <a:spcPts val="0"/>
                        </a:spcAft>
                        <a:buClr>
                          <a:srgbClr val="000000"/>
                        </a:buClr>
                        <a:buSzPts val="3400"/>
                        <a:buFont typeface="Arial"/>
                        <a:buNone/>
                      </a:pPr>
                      <a:r>
                        <a:t/>
                      </a:r>
                      <a:endParaRPr sz="3400" u="none" cap="none" strike="noStrike">
                        <a:solidFill>
                          <a:schemeClr val="dk1"/>
                        </a:solidFill>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r h="2657675">
                <a:tc>
                  <a:txBody>
                    <a:bodyPr/>
                    <a:lstStyle/>
                    <a:p>
                      <a:pPr indent="0" lvl="0" marL="0" marR="0" rtl="0" algn="just">
                        <a:lnSpc>
                          <a:spcPct val="90000"/>
                        </a:lnSpc>
                        <a:spcBef>
                          <a:spcPts val="0"/>
                        </a:spcBef>
                        <a:spcAft>
                          <a:spcPts val="0"/>
                        </a:spcAft>
                        <a:buClr>
                          <a:srgbClr val="000000"/>
                        </a:buClr>
                        <a:buSzPts val="3400"/>
                        <a:buFont typeface="Arial"/>
                        <a:buNone/>
                      </a:pPr>
                      <a:r>
                        <a:rPr b="1" lang="it" sz="3400" u="none" cap="none" strike="noStrike">
                          <a:solidFill>
                            <a:schemeClr val="dk1"/>
                          </a:solidFill>
                          <a:latin typeface="Work Sans"/>
                          <a:ea typeface="Work Sans"/>
                          <a:cs typeface="Work Sans"/>
                          <a:sym typeface="Work Sans"/>
                        </a:rPr>
                        <a:t>Contributo integrativo</a:t>
                      </a:r>
                      <a:endParaRPr b="1" sz="3400" u="none" cap="none" strike="noStrike">
                        <a:solidFill>
                          <a:schemeClr val="dk1"/>
                        </a:solidFill>
                        <a:latin typeface="Work Sans"/>
                        <a:ea typeface="Work Sans"/>
                        <a:cs typeface="Work Sans"/>
                        <a:sym typeface="Work Sans"/>
                      </a:endParaRPr>
                    </a:p>
                    <a:p>
                      <a:pPr indent="0" lvl="0" marL="0" marR="0" rtl="0" algn="just">
                        <a:lnSpc>
                          <a:spcPct val="90000"/>
                        </a:lnSpc>
                        <a:spcBef>
                          <a:spcPts val="2000"/>
                        </a:spcBef>
                        <a:spcAft>
                          <a:spcPts val="0"/>
                        </a:spcAft>
                        <a:buClr>
                          <a:srgbClr val="000000"/>
                        </a:buClr>
                        <a:buSzPts val="3400"/>
                        <a:buFont typeface="Arial"/>
                        <a:buNone/>
                      </a:pPr>
                      <a:r>
                        <a:t/>
                      </a:r>
                      <a:endParaRPr b="1" sz="3400" u="none" cap="none" strike="noStrike">
                        <a:solidFill>
                          <a:schemeClr val="dk1"/>
                        </a:solidFill>
                        <a:latin typeface="Work Sans"/>
                        <a:ea typeface="Work Sans"/>
                        <a:cs typeface="Work Sans"/>
                        <a:sym typeface="Work Sans"/>
                      </a:endParaRPr>
                    </a:p>
                    <a:p>
                      <a:pPr indent="0" lvl="0" marL="0" marR="0" rtl="0" algn="just">
                        <a:lnSpc>
                          <a:spcPct val="90000"/>
                        </a:lnSpc>
                        <a:spcBef>
                          <a:spcPts val="2000"/>
                        </a:spcBef>
                        <a:spcAft>
                          <a:spcPts val="0"/>
                        </a:spcAft>
                        <a:buClr>
                          <a:srgbClr val="000000"/>
                        </a:buClr>
                        <a:buSzPts val="3400"/>
                        <a:buFont typeface="Arial"/>
                        <a:buNone/>
                      </a:pPr>
                      <a:r>
                        <a:rPr lang="it" sz="3400" u="none" cap="none" strike="noStrike">
                          <a:solidFill>
                            <a:schemeClr val="dk1"/>
                          </a:solidFill>
                          <a:latin typeface="Work Sans"/>
                          <a:ea typeface="Work Sans"/>
                          <a:cs typeface="Work Sans"/>
                          <a:sym typeface="Work Sans"/>
                        </a:rPr>
                        <a:t>non è deducibile e non concorre nel limite dei € 85.000 </a:t>
                      </a:r>
                      <a:endParaRPr sz="3400" u="none" cap="none" strike="noStrike">
                        <a:solidFill>
                          <a:schemeClr val="dk1"/>
                        </a:solidFill>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000000"/>
                        </a:buClr>
                        <a:buSzPts val="3400"/>
                        <a:buFont typeface="Arial"/>
                        <a:buNone/>
                      </a:pPr>
                      <a:r>
                        <a:rPr lang="it" sz="3400" u="none" cap="none" strike="noStrike">
                          <a:solidFill>
                            <a:schemeClr val="dk1"/>
                          </a:solidFill>
                          <a:latin typeface="Work Sans"/>
                          <a:ea typeface="Work Sans"/>
                          <a:cs typeface="Work Sans"/>
                          <a:sym typeface="Work Sans"/>
                        </a:rPr>
                        <a:t>Dal 2018 al 2022 non è  dovuto il contributo minimo integrativo (periodo COVID)</a:t>
                      </a:r>
                      <a:endParaRPr b="1" sz="3400" u="none" cap="none" strike="noStrike">
                        <a:solidFill>
                          <a:schemeClr val="dk1"/>
                        </a:solidFill>
                        <a:latin typeface="Work Sans"/>
                        <a:ea typeface="Work Sans"/>
                        <a:cs typeface="Work Sans"/>
                        <a:sym typeface="Work Sans"/>
                      </a:endParaRPr>
                    </a:p>
                    <a:p>
                      <a:pPr indent="0" lvl="0" marL="0" marR="0" rtl="0" algn="just">
                        <a:lnSpc>
                          <a:spcPct val="90000"/>
                        </a:lnSpc>
                        <a:spcBef>
                          <a:spcPts val="2000"/>
                        </a:spcBef>
                        <a:spcAft>
                          <a:spcPts val="0"/>
                        </a:spcAft>
                        <a:buClr>
                          <a:srgbClr val="000000"/>
                        </a:buClr>
                        <a:buSzPts val="3400"/>
                        <a:buFont typeface="Arial"/>
                        <a:buNone/>
                      </a:pPr>
                      <a:r>
                        <a:rPr lang="it" sz="3400" u="none" cap="none" strike="noStrike">
                          <a:solidFill>
                            <a:schemeClr val="dk1"/>
                          </a:solidFill>
                          <a:latin typeface="Work Sans"/>
                          <a:ea typeface="Work Sans"/>
                          <a:cs typeface="Work Sans"/>
                          <a:sym typeface="Work Sans"/>
                        </a:rPr>
                        <a:t>E pari al 4% del corrispettivo lordo</a:t>
                      </a:r>
                      <a:endParaRPr sz="3400" u="none" cap="none" strike="noStrike">
                        <a:solidFill>
                          <a:schemeClr val="dk1"/>
                        </a:solidFill>
                        <a:latin typeface="Work Sans"/>
                        <a:ea typeface="Work Sans"/>
                        <a:cs typeface="Work Sans"/>
                        <a:sym typeface="Work Sans"/>
                      </a:endParaRPr>
                    </a:p>
                    <a:p>
                      <a:pPr indent="0" lvl="0" marL="0" marR="0" rtl="0" algn="just">
                        <a:lnSpc>
                          <a:spcPct val="90000"/>
                        </a:lnSpc>
                        <a:spcBef>
                          <a:spcPts val="2000"/>
                        </a:spcBef>
                        <a:spcAft>
                          <a:spcPts val="0"/>
                        </a:spcAft>
                        <a:buClr>
                          <a:srgbClr val="000000"/>
                        </a:buClr>
                        <a:buSzPts val="3400"/>
                        <a:buFont typeface="Arial"/>
                        <a:buNone/>
                      </a:pPr>
                      <a:r>
                        <a:t/>
                      </a:r>
                      <a:endParaRPr sz="3400" u="none" cap="none" strike="noStrike">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400"/>
                        <a:buFont typeface="Arial"/>
                        <a:buNone/>
                      </a:pPr>
                      <a:r>
                        <a:t/>
                      </a:r>
                      <a:endParaRPr sz="3400" u="none" cap="none" strike="noStrike">
                        <a:solidFill>
                          <a:schemeClr val="dk1"/>
                        </a:solidFill>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r h="2703925">
                <a:tc>
                  <a:txBody>
                    <a:bodyPr/>
                    <a:lstStyle/>
                    <a:p>
                      <a:pPr indent="0" lvl="0" marL="0" marR="0" rtl="0" algn="just">
                        <a:lnSpc>
                          <a:spcPct val="90000"/>
                        </a:lnSpc>
                        <a:spcBef>
                          <a:spcPts val="0"/>
                        </a:spcBef>
                        <a:spcAft>
                          <a:spcPts val="0"/>
                        </a:spcAft>
                        <a:buClr>
                          <a:srgbClr val="000000"/>
                        </a:buClr>
                        <a:buSzPts val="3400"/>
                        <a:buFont typeface="Arial"/>
                        <a:buNone/>
                      </a:pPr>
                      <a:r>
                        <a:rPr b="1" lang="it" sz="3400" u="none" cap="none" strike="noStrike">
                          <a:solidFill>
                            <a:schemeClr val="dk1"/>
                          </a:solidFill>
                          <a:latin typeface="Work Sans"/>
                          <a:ea typeface="Work Sans"/>
                          <a:cs typeface="Work Sans"/>
                          <a:sym typeface="Work Sans"/>
                        </a:rPr>
                        <a:t>Maternità</a:t>
                      </a:r>
                      <a:endParaRPr sz="3400" u="none" cap="none" strike="noStrike">
                        <a:solidFill>
                          <a:schemeClr val="dk1"/>
                        </a:solidFill>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000000"/>
                        </a:buClr>
                        <a:buSzPts val="3400"/>
                        <a:buFont typeface="Arial"/>
                        <a:buNone/>
                      </a:pPr>
                      <a:r>
                        <a:rPr lang="it" sz="3400" u="none" cap="none" strike="noStrike">
                          <a:solidFill>
                            <a:schemeClr val="dk1"/>
                          </a:solidFill>
                          <a:latin typeface="Work Sans"/>
                          <a:ea typeface="Work Sans"/>
                          <a:cs typeface="Work Sans"/>
                          <a:sym typeface="Work Sans"/>
                        </a:rPr>
                        <a:t>Ammonta </a:t>
                      </a:r>
                      <a:r>
                        <a:rPr b="1" lang="it" sz="3400" u="none" cap="none" strike="noStrike">
                          <a:solidFill>
                            <a:schemeClr val="dk1"/>
                          </a:solidFill>
                          <a:latin typeface="Work Sans"/>
                          <a:ea typeface="Work Sans"/>
                          <a:cs typeface="Work Sans"/>
                          <a:sym typeface="Work Sans"/>
                        </a:rPr>
                        <a:t>a 82,69 per il 2023</a:t>
                      </a:r>
                      <a:r>
                        <a:rPr lang="it" sz="3400" u="none" cap="none" strike="noStrike">
                          <a:solidFill>
                            <a:schemeClr val="dk1"/>
                          </a:solidFill>
                          <a:latin typeface="Work Sans"/>
                          <a:ea typeface="Work Sans"/>
                          <a:cs typeface="Work Sans"/>
                          <a:sym typeface="Work Sans"/>
                        </a:rPr>
                        <a:t>. Il contributo è interamente deducibile ai fini fiscali </a:t>
                      </a:r>
                      <a:endParaRPr sz="3400" u="none" cap="none" strike="noStrike">
                        <a:solidFill>
                          <a:schemeClr val="dk1"/>
                        </a:solidFill>
                        <a:latin typeface="Work Sans"/>
                        <a:ea typeface="Work Sans"/>
                        <a:cs typeface="Work Sans"/>
                        <a:sym typeface="Work Sans"/>
                      </a:endParaRPr>
                    </a:p>
                    <a:p>
                      <a:pPr indent="0" lvl="0" marL="0" marR="0" rtl="0" algn="just">
                        <a:lnSpc>
                          <a:spcPct val="90000"/>
                        </a:lnSpc>
                        <a:spcBef>
                          <a:spcPts val="2000"/>
                        </a:spcBef>
                        <a:spcAft>
                          <a:spcPts val="0"/>
                        </a:spcAft>
                        <a:buClr>
                          <a:srgbClr val="000000"/>
                        </a:buClr>
                        <a:buSzPts val="3400"/>
                        <a:buFont typeface="Arial"/>
                        <a:buNone/>
                      </a:pPr>
                      <a:r>
                        <a:t/>
                      </a:r>
                      <a:endParaRPr sz="3400" u="none" cap="none" strike="noStrike">
                        <a:solidFill>
                          <a:schemeClr val="dk1"/>
                        </a:solidFill>
                        <a:latin typeface="Work Sans"/>
                        <a:ea typeface="Work Sans"/>
                        <a:cs typeface="Work Sans"/>
                        <a:sym typeface="Work Sans"/>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g2f7b64f5150_1_384"/>
          <p:cNvSpPr txBox="1"/>
          <p:nvPr>
            <p:ph type="title"/>
          </p:nvPr>
        </p:nvSpPr>
        <p:spPr>
          <a:xfrm>
            <a:off x="1105600" y="920550"/>
            <a:ext cx="21335700" cy="1822500"/>
          </a:xfrm>
          <a:prstGeom prst="rect">
            <a:avLst/>
          </a:prstGeom>
          <a:noFill/>
          <a:ln>
            <a:noFill/>
          </a:ln>
        </p:spPr>
        <p:txBody>
          <a:bodyPr anchorCtr="0" anchor="ctr" bIns="91400" lIns="182875" spcFirstLastPara="1" rIns="182875" wrap="square" tIns="91400">
            <a:noAutofit/>
          </a:bodyPr>
          <a:lstStyle/>
          <a:p>
            <a:pPr indent="0" lvl="0" marL="0" rtl="0" algn="l">
              <a:lnSpc>
                <a:spcPct val="90000"/>
              </a:lnSpc>
              <a:spcBef>
                <a:spcPts val="0"/>
              </a:spcBef>
              <a:spcAft>
                <a:spcPts val="0"/>
              </a:spcAft>
              <a:buSzPts val="6400"/>
              <a:buNone/>
            </a:pPr>
            <a:r>
              <a:rPr lang="it" sz="6000">
                <a:solidFill>
                  <a:schemeClr val="accent2"/>
                </a:solidFill>
                <a:latin typeface="Work Sans"/>
                <a:ea typeface="Work Sans"/>
                <a:cs typeface="Work Sans"/>
                <a:sym typeface="Work Sans"/>
              </a:rPr>
              <a:t>Schema di riepilogo contributi minimi obbligatori </a:t>
            </a:r>
            <a:endParaRPr sz="6000">
              <a:solidFill>
                <a:schemeClr val="accent2"/>
              </a:solidFill>
              <a:latin typeface="Work Sans"/>
              <a:ea typeface="Work Sans"/>
              <a:cs typeface="Work Sans"/>
              <a:sym typeface="Work Sans"/>
            </a:endParaRPr>
          </a:p>
        </p:txBody>
      </p:sp>
      <p:sp>
        <p:nvSpPr>
          <p:cNvPr id="602" name="Google Shape;602;g2f7b64f5150_1_384"/>
          <p:cNvSpPr txBox="1"/>
          <p:nvPr>
            <p:ph idx="12" type="sldNum"/>
          </p:nvPr>
        </p:nvSpPr>
        <p:spPr>
          <a:xfrm>
            <a:off x="46081442" y="25000454"/>
            <a:ext cx="1715400" cy="1461000"/>
          </a:xfrm>
          <a:prstGeom prst="rect">
            <a:avLst/>
          </a:prstGeom>
          <a:noFill/>
          <a:ln>
            <a:noFill/>
          </a:ln>
        </p:spPr>
        <p:txBody>
          <a:bodyPr anchorCtr="0" anchor="ctr" bIns="91400" lIns="182875" spcFirstLastPara="1" rIns="182875" wrap="square" tIns="914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it"/>
              <a:t>‹#›</a:t>
            </a:fld>
            <a:endParaRPr/>
          </a:p>
        </p:txBody>
      </p:sp>
      <p:graphicFrame>
        <p:nvGraphicFramePr>
          <p:cNvPr id="603" name="Google Shape;603;g2f7b64f5150_1_384"/>
          <p:cNvGraphicFramePr/>
          <p:nvPr/>
        </p:nvGraphicFramePr>
        <p:xfrm>
          <a:off x="1105675" y="2678100"/>
          <a:ext cx="3000000" cy="3000000"/>
        </p:xfrm>
        <a:graphic>
          <a:graphicData uri="http://schemas.openxmlformats.org/drawingml/2006/table">
            <a:tbl>
              <a:tblPr>
                <a:noFill/>
                <a:tableStyleId>{4260605E-DBE6-438B-9496-96985A0A5DDA}</a:tableStyleId>
              </a:tblPr>
              <a:tblGrid>
                <a:gridCol w="10667775"/>
                <a:gridCol w="10667775"/>
              </a:tblGrid>
              <a:tr h="799150">
                <a:tc>
                  <a:txBody>
                    <a:bodyPr/>
                    <a:lstStyle/>
                    <a:p>
                      <a:pPr indent="0" lvl="0" marL="0" marR="0" rtl="0" algn="ctr">
                        <a:lnSpc>
                          <a:spcPct val="100000"/>
                        </a:lnSpc>
                        <a:spcBef>
                          <a:spcPts val="0"/>
                        </a:spcBef>
                        <a:spcAft>
                          <a:spcPts val="0"/>
                        </a:spcAft>
                        <a:buClr>
                          <a:srgbClr val="000000"/>
                        </a:buClr>
                        <a:buSzPts val="2500"/>
                        <a:buFont typeface="Arial"/>
                        <a:buNone/>
                      </a:pPr>
                      <a:r>
                        <a:rPr b="1" lang="it" sz="2800" u="none" cap="none" strike="noStrike">
                          <a:solidFill>
                            <a:schemeClr val="accent1"/>
                          </a:solidFill>
                          <a:latin typeface="Work Sans"/>
                          <a:ea typeface="Work Sans"/>
                          <a:cs typeface="Work Sans"/>
                          <a:sym typeface="Work Sans"/>
                        </a:rPr>
                        <a:t>Iscrizione &lt; =35 anni di età</a:t>
                      </a:r>
                      <a:endParaRPr b="1" sz="2800" u="none" cap="none" strike="noStrike">
                        <a:solidFill>
                          <a:schemeClr val="accent1"/>
                        </a:solidFill>
                        <a:latin typeface="Work Sans"/>
                        <a:ea typeface="Work Sans"/>
                        <a:cs typeface="Work Sans"/>
                        <a:sym typeface="Work Sans"/>
                      </a:endParaRPr>
                    </a:p>
                  </a:txBody>
                  <a:tcPr marT="182850" marB="182850" marR="182850" marL="182850">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500"/>
                        <a:buFont typeface="Arial"/>
                        <a:buNone/>
                      </a:pPr>
                      <a:r>
                        <a:rPr b="1" lang="it" sz="2800" u="none" cap="none" strike="noStrike">
                          <a:solidFill>
                            <a:schemeClr val="accent1"/>
                          </a:solidFill>
                          <a:latin typeface="Work Sans"/>
                          <a:ea typeface="Work Sans"/>
                          <a:cs typeface="Work Sans"/>
                          <a:sym typeface="Work Sans"/>
                        </a:rPr>
                        <a:t>Iscrizione &gt;35 anni età</a:t>
                      </a:r>
                      <a:endParaRPr b="1" sz="2800" u="none" cap="none" strike="noStrike">
                        <a:solidFill>
                          <a:schemeClr val="accent1"/>
                        </a:solidFill>
                        <a:latin typeface="Work Sans"/>
                        <a:ea typeface="Work Sans"/>
                        <a:cs typeface="Work Sans"/>
                        <a:sym typeface="Work Sans"/>
                      </a:endParaRPr>
                    </a:p>
                  </a:txBody>
                  <a:tcPr marT="182850" marB="182850" marR="182850" marL="182850">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r h="1125050">
                <a:tc>
                  <a:txBody>
                    <a:bodyPr/>
                    <a:lstStyle/>
                    <a:p>
                      <a:pPr indent="0" lvl="0" marL="0" marR="0" rtl="0" algn="l">
                        <a:lnSpc>
                          <a:spcPct val="100000"/>
                        </a:lnSpc>
                        <a:spcBef>
                          <a:spcPts val="0"/>
                        </a:spcBef>
                        <a:spcAft>
                          <a:spcPts val="0"/>
                        </a:spcAft>
                        <a:buClr>
                          <a:srgbClr val="000000"/>
                        </a:buClr>
                        <a:buSzPts val="2500"/>
                        <a:buFont typeface="Arial"/>
                        <a:buNone/>
                      </a:pPr>
                      <a:r>
                        <a:rPr lang="it" sz="2800" u="none" cap="none" strike="noStrike">
                          <a:solidFill>
                            <a:schemeClr val="accent1"/>
                          </a:solidFill>
                          <a:latin typeface="Work Sans"/>
                          <a:ea typeface="Work Sans"/>
                          <a:cs typeface="Work Sans"/>
                          <a:sym typeface="Work Sans"/>
                        </a:rPr>
                        <a:t>Contributo minimo soggettivo ridotto del 50% per i primi 6 anni</a:t>
                      </a:r>
                      <a:endParaRPr sz="2800" u="none" cap="none" strike="noStrike">
                        <a:solidFill>
                          <a:schemeClr val="accent1"/>
                        </a:solidFill>
                        <a:latin typeface="Work Sans"/>
                        <a:ea typeface="Work Sans"/>
                        <a:cs typeface="Work Sans"/>
                        <a:sym typeface="Work Sans"/>
                      </a:endParaRPr>
                    </a:p>
                  </a:txBody>
                  <a:tcPr marT="182850" marB="182850" marR="182850" marL="182850">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500"/>
                        <a:buFont typeface="Arial"/>
                        <a:buNone/>
                      </a:pPr>
                      <a:r>
                        <a:rPr lang="it" sz="2800" u="none" cap="none" strike="noStrike">
                          <a:solidFill>
                            <a:schemeClr val="accent1"/>
                          </a:solidFill>
                          <a:latin typeface="Work Sans"/>
                          <a:ea typeface="Work Sans"/>
                          <a:cs typeface="Work Sans"/>
                          <a:sym typeface="Work Sans"/>
                        </a:rPr>
                        <a:t>Contributo minimo soggettivo ridotto del 50% per i primi 8 anni a prescindere dall’età (**)</a:t>
                      </a:r>
                      <a:endParaRPr sz="2800" u="none" cap="none" strike="noStrike">
                        <a:solidFill>
                          <a:schemeClr val="accent1"/>
                        </a:solidFill>
                        <a:latin typeface="Work Sans"/>
                        <a:ea typeface="Work Sans"/>
                        <a:cs typeface="Work Sans"/>
                        <a:sym typeface="Work Sans"/>
                      </a:endParaRPr>
                    </a:p>
                  </a:txBody>
                  <a:tcPr marT="182850" marB="182850" marR="182850" marL="182850">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r h="1100450">
                <a:tc>
                  <a:txBody>
                    <a:bodyPr/>
                    <a:lstStyle/>
                    <a:p>
                      <a:pPr indent="0" lvl="0" marL="0" marR="0" rtl="0" algn="l">
                        <a:lnSpc>
                          <a:spcPct val="100000"/>
                        </a:lnSpc>
                        <a:spcBef>
                          <a:spcPts val="0"/>
                        </a:spcBef>
                        <a:spcAft>
                          <a:spcPts val="0"/>
                        </a:spcAft>
                        <a:buClr>
                          <a:srgbClr val="000000"/>
                        </a:buClr>
                        <a:buSzPts val="2500"/>
                        <a:buFont typeface="Arial"/>
                        <a:buNone/>
                      </a:pPr>
                      <a:r>
                        <a:rPr lang="it" sz="2800" u="none" cap="none" strike="noStrike">
                          <a:solidFill>
                            <a:schemeClr val="accent1"/>
                          </a:solidFill>
                          <a:latin typeface="Work Sans"/>
                          <a:ea typeface="Work Sans"/>
                          <a:cs typeface="Work Sans"/>
                          <a:sym typeface="Work Sans"/>
                        </a:rPr>
                        <a:t>838,75 euro per il 2024 se il reddito &lt; 10.300 euro</a:t>
                      </a:r>
                      <a:endParaRPr sz="2800" u="none" cap="none" strike="noStrike">
                        <a:solidFill>
                          <a:schemeClr val="accent1"/>
                        </a:solidFill>
                        <a:latin typeface="Work Sans"/>
                        <a:ea typeface="Work Sans"/>
                        <a:cs typeface="Work Sans"/>
                        <a:sym typeface="Work Sans"/>
                      </a:endParaRPr>
                    </a:p>
                  </a:txBody>
                  <a:tcPr marT="182850" marB="182850" marR="182850" marL="182850">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500"/>
                        <a:buFont typeface="Arial"/>
                        <a:buNone/>
                      </a:pPr>
                      <a:r>
                        <a:rPr lang="it" sz="2800" u="none" cap="none" strike="noStrike">
                          <a:solidFill>
                            <a:schemeClr val="accent1"/>
                          </a:solidFill>
                          <a:latin typeface="Work Sans"/>
                          <a:ea typeface="Work Sans"/>
                          <a:cs typeface="Work Sans"/>
                          <a:sym typeface="Work Sans"/>
                        </a:rPr>
                        <a:t>1.677 euro per il 2024 se il reddito &lt; 10.300 euro</a:t>
                      </a:r>
                      <a:endParaRPr sz="2800" u="none" cap="none" strike="noStrike">
                        <a:solidFill>
                          <a:schemeClr val="accent1"/>
                        </a:solidFill>
                        <a:latin typeface="Work Sans"/>
                        <a:ea typeface="Work Sans"/>
                        <a:cs typeface="Work Sans"/>
                        <a:sym typeface="Work Sans"/>
                      </a:endParaRPr>
                    </a:p>
                  </a:txBody>
                  <a:tcPr marT="182850" marB="182850" marR="182850" marL="182850">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r h="1125000">
                <a:tc>
                  <a:txBody>
                    <a:bodyPr/>
                    <a:lstStyle/>
                    <a:p>
                      <a:pPr indent="0" lvl="0" marL="0" marR="0" rtl="0" algn="l">
                        <a:lnSpc>
                          <a:spcPct val="100000"/>
                        </a:lnSpc>
                        <a:spcBef>
                          <a:spcPts val="0"/>
                        </a:spcBef>
                        <a:spcAft>
                          <a:spcPts val="0"/>
                        </a:spcAft>
                        <a:buClr>
                          <a:srgbClr val="000000"/>
                        </a:buClr>
                        <a:buSzPts val="2500"/>
                        <a:buFont typeface="Arial"/>
                        <a:buNone/>
                      </a:pPr>
                      <a:r>
                        <a:rPr lang="it" sz="2800" u="none" cap="none" strike="noStrike">
                          <a:solidFill>
                            <a:schemeClr val="accent1"/>
                          </a:solidFill>
                          <a:latin typeface="Work Sans"/>
                          <a:ea typeface="Work Sans"/>
                          <a:cs typeface="Work Sans"/>
                          <a:sym typeface="Work Sans"/>
                        </a:rPr>
                        <a:t>contributo minimo integrativo non dovuto per i primi 5 anni di iscrizione alla Cassa</a:t>
                      </a:r>
                      <a:endParaRPr sz="2800" u="none" cap="none" strike="noStrike">
                        <a:solidFill>
                          <a:schemeClr val="accent1"/>
                        </a:solidFill>
                        <a:latin typeface="Work Sans"/>
                        <a:ea typeface="Work Sans"/>
                        <a:cs typeface="Work Sans"/>
                        <a:sym typeface="Work Sans"/>
                      </a:endParaRPr>
                    </a:p>
                  </a:txBody>
                  <a:tcPr marT="182850" marB="182850" marR="182850" marL="182850">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500"/>
                        <a:buFont typeface="Arial"/>
                        <a:buNone/>
                      </a:pPr>
                      <a:r>
                        <a:rPr lang="it" sz="2800" u="none" cap="none" strike="noStrike">
                          <a:solidFill>
                            <a:schemeClr val="accent1"/>
                          </a:solidFill>
                          <a:latin typeface="Work Sans"/>
                          <a:ea typeface="Work Sans"/>
                          <a:cs typeface="Work Sans"/>
                          <a:sym typeface="Work Sans"/>
                        </a:rPr>
                        <a:t>contributo minimo integrativo non dovuto per i primi 5 anni di iscrizione alla Cassa</a:t>
                      </a:r>
                      <a:endParaRPr sz="2800" u="none" cap="none" strike="noStrike">
                        <a:solidFill>
                          <a:schemeClr val="accent1"/>
                        </a:solidFill>
                        <a:latin typeface="Work Sans"/>
                        <a:ea typeface="Work Sans"/>
                        <a:cs typeface="Work Sans"/>
                        <a:sym typeface="Work Sans"/>
                      </a:endParaRPr>
                    </a:p>
                  </a:txBody>
                  <a:tcPr marT="182850" marB="182850" marR="182850" marL="182850">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r h="1937325">
                <a:tc>
                  <a:txBody>
                    <a:bodyPr/>
                    <a:lstStyle/>
                    <a:p>
                      <a:pPr indent="0" lvl="0" marL="0" marR="0" rtl="0" algn="l">
                        <a:lnSpc>
                          <a:spcPct val="100000"/>
                        </a:lnSpc>
                        <a:spcBef>
                          <a:spcPts val="0"/>
                        </a:spcBef>
                        <a:spcAft>
                          <a:spcPts val="0"/>
                        </a:spcAft>
                        <a:buClr>
                          <a:srgbClr val="000000"/>
                        </a:buClr>
                        <a:buSzPts val="2500"/>
                        <a:buFont typeface="Arial"/>
                        <a:buNone/>
                      </a:pPr>
                      <a:r>
                        <a:rPr lang="it" sz="2800" u="none" cap="none" strike="noStrike">
                          <a:solidFill>
                            <a:schemeClr val="accent1"/>
                          </a:solidFill>
                          <a:latin typeface="Work Sans"/>
                          <a:ea typeface="Work Sans"/>
                          <a:cs typeface="Work Sans"/>
                          <a:sym typeface="Work Sans"/>
                        </a:rPr>
                        <a:t>contributo minimo integrativo ridotto alla metà per i successivi 4 anni</a:t>
                      </a:r>
                      <a:endParaRPr sz="2800" u="none" cap="none" strike="noStrike">
                        <a:solidFill>
                          <a:schemeClr val="accent1"/>
                        </a:solidFill>
                        <a:latin typeface="Work Sans"/>
                        <a:ea typeface="Work Sans"/>
                        <a:cs typeface="Work Sans"/>
                        <a:sym typeface="Work Sans"/>
                      </a:endParaRPr>
                    </a:p>
                  </a:txBody>
                  <a:tcPr marT="182850" marB="182850" marR="182850" marL="182850">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500"/>
                        <a:buFont typeface="Arial"/>
                        <a:buNone/>
                      </a:pPr>
                      <a:r>
                        <a:t/>
                      </a:r>
                      <a:endParaRPr sz="2800" u="none" cap="none" strike="noStrike">
                        <a:solidFill>
                          <a:schemeClr val="accent1"/>
                        </a:solidFill>
                        <a:latin typeface="Work Sans"/>
                        <a:ea typeface="Work Sans"/>
                        <a:cs typeface="Work Sans"/>
                        <a:sym typeface="Work Sans"/>
                      </a:endParaRPr>
                    </a:p>
                  </a:txBody>
                  <a:tcPr marT="182850" marB="182850" marR="182850" marL="182850">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r h="2478275">
                <a:tc gridSpan="2">
                  <a:txBody>
                    <a:bodyPr/>
                    <a:lstStyle/>
                    <a:p>
                      <a:pPr indent="0" lvl="0" marL="0" marR="0" rtl="0" algn="l">
                        <a:lnSpc>
                          <a:spcPct val="100000"/>
                        </a:lnSpc>
                        <a:spcBef>
                          <a:spcPts val="0"/>
                        </a:spcBef>
                        <a:spcAft>
                          <a:spcPts val="0"/>
                        </a:spcAft>
                        <a:buClr>
                          <a:srgbClr val="000000"/>
                        </a:buClr>
                        <a:buSzPts val="2500"/>
                        <a:buFont typeface="Arial"/>
                        <a:buNone/>
                      </a:pPr>
                      <a:r>
                        <a:rPr lang="it" sz="2800" u="none" cap="none" strike="noStrike">
                          <a:solidFill>
                            <a:schemeClr val="accent1"/>
                          </a:solidFill>
                          <a:latin typeface="Work Sans"/>
                          <a:ea typeface="Work Sans"/>
                          <a:cs typeface="Work Sans"/>
                          <a:sym typeface="Work Sans"/>
                        </a:rPr>
                        <a:t>(**) A prescindere dall’età anagrafica, per i primi 8 anni di iscrizione, il contributo minimo soggettivo verrà riscosso:</a:t>
                      </a:r>
                      <a:endParaRPr sz="2800" u="none" cap="none" strike="noStrike">
                        <a:solidFill>
                          <a:schemeClr val="accent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2500"/>
                        <a:buFont typeface="Arial"/>
                        <a:buNone/>
                      </a:pPr>
                      <a:r>
                        <a:rPr lang="it" sz="2800" u="none" cap="none" strike="noStrike">
                          <a:solidFill>
                            <a:schemeClr val="accent1"/>
                          </a:solidFill>
                          <a:latin typeface="Work Sans"/>
                          <a:ea typeface="Work Sans"/>
                          <a:cs typeface="Work Sans"/>
                          <a:sym typeface="Work Sans"/>
                        </a:rPr>
                        <a:t>per ½ con Mav nell’anno di competenza (con riconoscimento di 6 mesi di anzianità contributiva)</a:t>
                      </a:r>
                      <a:endParaRPr sz="2800" u="none" cap="none" strike="noStrike">
                        <a:solidFill>
                          <a:schemeClr val="accent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2500"/>
                        <a:buFont typeface="Arial"/>
                        <a:buNone/>
                      </a:pPr>
                      <a:r>
                        <a:rPr b="1" lang="it" sz="2800" u="sng" cap="none" strike="noStrike">
                          <a:solidFill>
                            <a:schemeClr val="accent1"/>
                          </a:solidFill>
                          <a:latin typeface="Work Sans"/>
                          <a:ea typeface="Work Sans"/>
                          <a:cs typeface="Work Sans"/>
                          <a:sym typeface="Work Sans"/>
                        </a:rPr>
                        <a:t>in via obbligatoria</a:t>
                      </a:r>
                      <a:r>
                        <a:rPr lang="it" sz="2800" u="none" cap="none" strike="noStrike">
                          <a:solidFill>
                            <a:schemeClr val="accent1"/>
                          </a:solidFill>
                          <a:latin typeface="Work Sans"/>
                          <a:ea typeface="Work Sans"/>
                          <a:cs typeface="Work Sans"/>
                          <a:sym typeface="Work Sans"/>
                        </a:rPr>
                        <a:t> per ½ in autoliquidazione nell’anno successivo, qualora il reddito professionale prodotto sia pari o superiore a 10300 euro</a:t>
                      </a:r>
                      <a:endParaRPr sz="2800" u="none" cap="none" strike="noStrike">
                        <a:solidFill>
                          <a:schemeClr val="accent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2500"/>
                        <a:buFont typeface="Arial"/>
                        <a:buNone/>
                      </a:pPr>
                      <a:r>
                        <a:rPr b="1" lang="it" sz="2800" u="sng" cap="none" strike="noStrike">
                          <a:solidFill>
                            <a:schemeClr val="accent1"/>
                          </a:solidFill>
                          <a:highlight>
                            <a:srgbClr val="FFFFFF"/>
                          </a:highlight>
                          <a:latin typeface="Work Sans"/>
                          <a:ea typeface="Work Sans"/>
                          <a:cs typeface="Work Sans"/>
                          <a:sym typeface="Work Sans"/>
                        </a:rPr>
                        <a:t>in via facoltativa</a:t>
                      </a:r>
                      <a:r>
                        <a:rPr lang="it" sz="2800" u="none" cap="none" strike="noStrike">
                          <a:solidFill>
                            <a:schemeClr val="accent1"/>
                          </a:solidFill>
                          <a:highlight>
                            <a:srgbClr val="FFFFFF"/>
                          </a:highlight>
                          <a:latin typeface="Work Sans"/>
                          <a:ea typeface="Work Sans"/>
                          <a:cs typeface="Work Sans"/>
                          <a:sym typeface="Work Sans"/>
                        </a:rPr>
                        <a:t> entro l’ottavo anno di iscrizione,  qualora il reddito sia inferiore al suddetto parametro, tramite bollettino M.Av. con scadenza 31 dicembre</a:t>
                      </a:r>
                      <a:endParaRPr sz="2800" u="none" cap="none" strike="noStrike">
                        <a:solidFill>
                          <a:schemeClr val="accent1"/>
                        </a:solidFill>
                        <a:latin typeface="Work Sans"/>
                        <a:ea typeface="Work Sans"/>
                        <a:cs typeface="Work Sans"/>
                        <a:sym typeface="Work Sans"/>
                      </a:endParaRPr>
                    </a:p>
                  </a:txBody>
                  <a:tcPr marT="182850" marB="182850" marR="182850" marL="182850">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hMerge="1"/>
              </a:tr>
            </a:tbl>
          </a:graphicData>
        </a:graphic>
      </p:graphicFrame>
      <p:sp>
        <p:nvSpPr>
          <p:cNvPr id="604" name="Google Shape;604;g2f7b64f5150_1_384"/>
          <p:cNvSpPr/>
          <p:nvPr/>
        </p:nvSpPr>
        <p:spPr>
          <a:xfrm>
            <a:off x="-3450" y="12436000"/>
            <a:ext cx="24384000" cy="365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Approfondimento</a:t>
            </a:r>
            <a:endParaRPr b="1" i="0" sz="2000" u="none" cap="none" strike="noStrike">
              <a:solidFill>
                <a:srgbClr val="FFFFFF"/>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g2f6f7ca9c9f_0_438"/>
          <p:cNvSpPr txBox="1"/>
          <p:nvPr>
            <p:ph type="title"/>
          </p:nvPr>
        </p:nvSpPr>
        <p:spPr>
          <a:xfrm>
            <a:off x="1027525" y="914400"/>
            <a:ext cx="21626700" cy="1701600"/>
          </a:xfrm>
          <a:prstGeom prst="rect">
            <a:avLst/>
          </a:prstGeom>
          <a:noFill/>
          <a:ln>
            <a:noFill/>
          </a:ln>
        </p:spPr>
        <p:txBody>
          <a:bodyPr anchorCtr="0" anchor="ctr" bIns="91400" lIns="182850" spcFirstLastPara="1" rIns="182850" wrap="square" tIns="91400">
            <a:noAutofit/>
          </a:bodyPr>
          <a:lstStyle/>
          <a:p>
            <a:pPr indent="0" lvl="0" marL="0" rtl="0" algn="l">
              <a:lnSpc>
                <a:spcPct val="90000"/>
              </a:lnSpc>
              <a:spcBef>
                <a:spcPts val="0"/>
              </a:spcBef>
              <a:spcAft>
                <a:spcPts val="0"/>
              </a:spcAft>
              <a:buSzPts val="6400"/>
              <a:buNone/>
            </a:pPr>
            <a:r>
              <a:rPr lang="it" sz="6000">
                <a:solidFill>
                  <a:schemeClr val="accent2"/>
                </a:solidFill>
                <a:latin typeface="Work Sans"/>
                <a:ea typeface="Work Sans"/>
                <a:cs typeface="Work Sans"/>
                <a:sym typeface="Work Sans"/>
              </a:rPr>
              <a:t>Agevolazioni per i neo iscritti</a:t>
            </a:r>
            <a:endParaRPr sz="6000">
              <a:solidFill>
                <a:schemeClr val="accent2"/>
              </a:solidFill>
              <a:latin typeface="Work Sans"/>
              <a:ea typeface="Work Sans"/>
              <a:cs typeface="Work Sans"/>
              <a:sym typeface="Work Sans"/>
            </a:endParaRPr>
          </a:p>
        </p:txBody>
      </p:sp>
      <p:sp>
        <p:nvSpPr>
          <p:cNvPr id="611" name="Google Shape;611;g2f6f7ca9c9f_0_438"/>
          <p:cNvSpPr txBox="1"/>
          <p:nvPr>
            <p:ph idx="12" type="sldNum"/>
          </p:nvPr>
        </p:nvSpPr>
        <p:spPr>
          <a:xfrm>
            <a:off x="46081442" y="25000454"/>
            <a:ext cx="1715400" cy="1461000"/>
          </a:xfrm>
          <a:prstGeom prst="rect">
            <a:avLst/>
          </a:prstGeom>
          <a:noFill/>
          <a:ln>
            <a:noFill/>
          </a:ln>
        </p:spPr>
        <p:txBody>
          <a:bodyPr anchorCtr="0" anchor="ctr" bIns="91400" lIns="182850" spcFirstLastPara="1" rIns="182850" wrap="square" tIns="914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it"/>
              <a:t>‹#›</a:t>
            </a:fld>
            <a:endParaRPr/>
          </a:p>
        </p:txBody>
      </p:sp>
      <p:sp>
        <p:nvSpPr>
          <p:cNvPr id="612" name="Google Shape;612;g2f6f7ca9c9f_0_438"/>
          <p:cNvSpPr txBox="1"/>
          <p:nvPr>
            <p:ph idx="1" type="body"/>
          </p:nvPr>
        </p:nvSpPr>
        <p:spPr>
          <a:xfrm>
            <a:off x="1027525" y="2927050"/>
            <a:ext cx="22009500" cy="9198000"/>
          </a:xfrm>
          <a:prstGeom prst="rect">
            <a:avLst/>
          </a:prstGeom>
          <a:noFill/>
          <a:ln>
            <a:noFill/>
          </a:ln>
        </p:spPr>
        <p:txBody>
          <a:bodyPr anchorCtr="0" anchor="t" bIns="91400" lIns="182850" spcFirstLastPara="1" rIns="182850" wrap="square" tIns="91400">
            <a:noAutofit/>
          </a:bodyPr>
          <a:lstStyle/>
          <a:p>
            <a:pPr indent="0" lvl="0" marL="0" rtl="0" algn="just">
              <a:lnSpc>
                <a:spcPct val="90000"/>
              </a:lnSpc>
              <a:spcBef>
                <a:spcPts val="2000"/>
              </a:spcBef>
              <a:spcAft>
                <a:spcPts val="0"/>
              </a:spcAft>
              <a:buSzPts val="4800"/>
              <a:buNone/>
            </a:pPr>
            <a:r>
              <a:rPr b="1" lang="it" sz="3000">
                <a:latin typeface="Work Sans"/>
                <a:ea typeface="Work Sans"/>
                <a:cs typeface="Work Sans"/>
                <a:sym typeface="Work Sans"/>
              </a:rPr>
              <a:t>Contributo Soggettivo Minimi</a:t>
            </a:r>
            <a:endParaRPr b="1" sz="3000">
              <a:latin typeface="Work Sans"/>
              <a:ea typeface="Work Sans"/>
              <a:cs typeface="Work Sans"/>
              <a:sym typeface="Work Sans"/>
            </a:endParaRPr>
          </a:p>
          <a:p>
            <a:pPr indent="0" lvl="0" marL="0" rtl="0" algn="just">
              <a:lnSpc>
                <a:spcPct val="90000"/>
              </a:lnSpc>
              <a:spcBef>
                <a:spcPts val="2000"/>
              </a:spcBef>
              <a:spcAft>
                <a:spcPts val="0"/>
              </a:spcAft>
              <a:buSzPts val="4800"/>
              <a:buNone/>
            </a:pPr>
            <a:r>
              <a:t/>
            </a:r>
            <a:endParaRPr b="1" sz="3000">
              <a:latin typeface="Work Sans"/>
              <a:ea typeface="Work Sans"/>
              <a:cs typeface="Work Sans"/>
              <a:sym typeface="Work Sans"/>
            </a:endParaRPr>
          </a:p>
          <a:p>
            <a:pPr indent="-647700" lvl="0" marL="914400" rtl="0" algn="just">
              <a:lnSpc>
                <a:spcPct val="90000"/>
              </a:lnSpc>
              <a:spcBef>
                <a:spcPts val="2000"/>
              </a:spcBef>
              <a:spcAft>
                <a:spcPts val="0"/>
              </a:spcAft>
              <a:buClr>
                <a:schemeClr val="dk1"/>
              </a:buClr>
              <a:buSzPts val="3000"/>
              <a:buFont typeface="Montserrat"/>
              <a:buChar char="●"/>
            </a:pPr>
            <a:r>
              <a:rPr b="1" lang="it" sz="3000">
                <a:latin typeface="Work Sans"/>
                <a:ea typeface="Work Sans"/>
                <a:cs typeface="Work Sans"/>
                <a:sym typeface="Work Sans"/>
              </a:rPr>
              <a:t>Riduzione del 50% </a:t>
            </a:r>
            <a:r>
              <a:rPr lang="it" sz="3000">
                <a:latin typeface="Work Sans"/>
                <a:ea typeface="Work Sans"/>
                <a:cs typeface="Work Sans"/>
                <a:sym typeface="Work Sans"/>
              </a:rPr>
              <a:t> (corrispondente a 6 mesi di anzianità contributiva)</a:t>
            </a:r>
            <a:endParaRPr sz="3000">
              <a:latin typeface="Work Sans"/>
              <a:ea typeface="Work Sans"/>
              <a:cs typeface="Work Sans"/>
              <a:sym typeface="Work Sans"/>
            </a:endParaRPr>
          </a:p>
          <a:p>
            <a:pPr indent="-647700" lvl="1" marL="1828800" rtl="0" algn="just">
              <a:lnSpc>
                <a:spcPct val="90000"/>
              </a:lnSpc>
              <a:spcBef>
                <a:spcPts val="0"/>
              </a:spcBef>
              <a:spcAft>
                <a:spcPts val="0"/>
              </a:spcAft>
              <a:buClr>
                <a:schemeClr val="dk1"/>
              </a:buClr>
              <a:buSzPts val="3000"/>
              <a:buFont typeface="Montserrat"/>
              <a:buChar char="○"/>
            </a:pPr>
            <a:r>
              <a:rPr lang="it" sz="3000">
                <a:latin typeface="Work Sans"/>
                <a:ea typeface="Work Sans"/>
                <a:cs typeface="Work Sans"/>
                <a:sym typeface="Work Sans"/>
              </a:rPr>
              <a:t>per per i primi </a:t>
            </a:r>
            <a:r>
              <a:rPr b="1" lang="it" sz="3000">
                <a:latin typeface="Work Sans"/>
                <a:ea typeface="Work Sans"/>
                <a:cs typeface="Work Sans"/>
                <a:sym typeface="Work Sans"/>
              </a:rPr>
              <a:t>6 anni</a:t>
            </a:r>
            <a:r>
              <a:rPr lang="it" sz="3000">
                <a:latin typeface="Work Sans"/>
                <a:ea typeface="Work Sans"/>
                <a:cs typeface="Work Sans"/>
                <a:sym typeface="Work Sans"/>
              </a:rPr>
              <a:t> quando l’iscrizione decorre da prima del compimento dei </a:t>
            </a:r>
            <a:r>
              <a:rPr b="1" lang="it" sz="3000">
                <a:latin typeface="Work Sans"/>
                <a:ea typeface="Work Sans"/>
                <a:cs typeface="Work Sans"/>
                <a:sym typeface="Work Sans"/>
              </a:rPr>
              <a:t>35 anni di età, </a:t>
            </a:r>
            <a:r>
              <a:rPr lang="it" sz="3000">
                <a:latin typeface="Work Sans"/>
                <a:ea typeface="Work Sans"/>
                <a:cs typeface="Work Sans"/>
                <a:sym typeface="Work Sans"/>
              </a:rPr>
              <a:t>è</a:t>
            </a:r>
            <a:r>
              <a:rPr b="1" lang="it" sz="3000">
                <a:latin typeface="Work Sans"/>
                <a:ea typeface="Work Sans"/>
                <a:cs typeface="Work Sans"/>
                <a:sym typeface="Work Sans"/>
              </a:rPr>
              <a:t> </a:t>
            </a:r>
            <a:r>
              <a:rPr lang="it" sz="3000">
                <a:latin typeface="Work Sans"/>
                <a:ea typeface="Work Sans"/>
                <a:cs typeface="Work Sans"/>
                <a:sym typeface="Work Sans"/>
              </a:rPr>
              <a:t>dovuto ¼ rispetto al minimo soggettivo (reddito professionale &lt; 10300 euro)</a:t>
            </a:r>
            <a:endParaRPr sz="3000">
              <a:latin typeface="Work Sans"/>
              <a:ea typeface="Work Sans"/>
              <a:cs typeface="Work Sans"/>
              <a:sym typeface="Work Sans"/>
            </a:endParaRPr>
          </a:p>
          <a:p>
            <a:pPr indent="-647700" lvl="1" marL="1828800" rtl="0" algn="just">
              <a:lnSpc>
                <a:spcPct val="90000"/>
              </a:lnSpc>
              <a:spcBef>
                <a:spcPts val="0"/>
              </a:spcBef>
              <a:spcAft>
                <a:spcPts val="0"/>
              </a:spcAft>
              <a:buClr>
                <a:schemeClr val="dk1"/>
              </a:buClr>
              <a:buSzPts val="3000"/>
              <a:buFont typeface="Montserrat"/>
              <a:buChar char="○"/>
            </a:pPr>
            <a:r>
              <a:rPr lang="it" sz="3000">
                <a:latin typeface="Work Sans"/>
                <a:ea typeface="Work Sans"/>
                <a:cs typeface="Work Sans"/>
                <a:sym typeface="Work Sans"/>
              </a:rPr>
              <a:t>per i successivi </a:t>
            </a:r>
            <a:r>
              <a:rPr b="1" lang="it" sz="3000">
                <a:latin typeface="Work Sans"/>
                <a:ea typeface="Work Sans"/>
                <a:cs typeface="Work Sans"/>
                <a:sym typeface="Work Sans"/>
              </a:rPr>
              <a:t>2 anni</a:t>
            </a:r>
            <a:r>
              <a:rPr lang="it" sz="3000">
                <a:latin typeface="Work Sans"/>
                <a:ea typeface="Work Sans"/>
                <a:cs typeface="Work Sans"/>
                <a:sym typeface="Work Sans"/>
              </a:rPr>
              <a:t> è dovuto la ½ del minimi soggettivo (reddito professionale &lt; 10300 euro)</a:t>
            </a:r>
            <a:endParaRPr sz="3000">
              <a:latin typeface="Work Sans"/>
              <a:ea typeface="Work Sans"/>
              <a:cs typeface="Work Sans"/>
              <a:sym typeface="Work Sans"/>
            </a:endParaRPr>
          </a:p>
          <a:p>
            <a:pPr indent="0" lvl="0" marL="0" rtl="0" algn="just">
              <a:lnSpc>
                <a:spcPct val="90000"/>
              </a:lnSpc>
              <a:spcBef>
                <a:spcPts val="0"/>
              </a:spcBef>
              <a:spcAft>
                <a:spcPts val="0"/>
              </a:spcAft>
              <a:buSzPts val="4800"/>
              <a:buNone/>
            </a:pPr>
            <a:r>
              <a:t/>
            </a:r>
            <a:endParaRPr b="1" sz="3000">
              <a:latin typeface="Work Sans"/>
              <a:ea typeface="Work Sans"/>
              <a:cs typeface="Work Sans"/>
              <a:sym typeface="Work Sans"/>
            </a:endParaRPr>
          </a:p>
          <a:p>
            <a:pPr indent="-647700" lvl="1" marL="1828800" rtl="0" algn="just">
              <a:lnSpc>
                <a:spcPct val="90000"/>
              </a:lnSpc>
              <a:spcBef>
                <a:spcPts val="0"/>
              </a:spcBef>
              <a:spcAft>
                <a:spcPts val="0"/>
              </a:spcAft>
              <a:buClr>
                <a:schemeClr val="dk1"/>
              </a:buClr>
              <a:buSzPts val="3000"/>
              <a:buFont typeface="Montserrat"/>
              <a:buChar char="○"/>
            </a:pPr>
            <a:r>
              <a:rPr lang="it" sz="3000">
                <a:latin typeface="Work Sans"/>
                <a:ea typeface="Work Sans"/>
                <a:cs typeface="Work Sans"/>
                <a:sym typeface="Work Sans"/>
              </a:rPr>
              <a:t>per i primi </a:t>
            </a:r>
            <a:r>
              <a:rPr b="1" lang="it" sz="3000">
                <a:latin typeface="Work Sans"/>
                <a:ea typeface="Work Sans"/>
                <a:cs typeface="Work Sans"/>
                <a:sym typeface="Work Sans"/>
              </a:rPr>
              <a:t>8 anni</a:t>
            </a:r>
            <a:r>
              <a:rPr lang="it" sz="3000">
                <a:latin typeface="Work Sans"/>
                <a:ea typeface="Work Sans"/>
                <a:cs typeface="Work Sans"/>
                <a:sym typeface="Work Sans"/>
              </a:rPr>
              <a:t> dall’iscrizione a prescindere dall’età anagrafica è dovuto la ½ del minimo soggettivo (reddito professionale &lt; 10300 euro)</a:t>
            </a:r>
            <a:endParaRPr sz="3000">
              <a:latin typeface="Work Sans"/>
              <a:ea typeface="Work Sans"/>
              <a:cs typeface="Work Sans"/>
              <a:sym typeface="Work Sans"/>
            </a:endParaRPr>
          </a:p>
          <a:p>
            <a:pPr indent="0" lvl="0" marL="0" rtl="0" algn="just">
              <a:lnSpc>
                <a:spcPct val="90000"/>
              </a:lnSpc>
              <a:spcBef>
                <a:spcPts val="2000"/>
              </a:spcBef>
              <a:spcAft>
                <a:spcPts val="0"/>
              </a:spcAft>
              <a:buSzPts val="4800"/>
              <a:buNone/>
            </a:pPr>
            <a:r>
              <a:t/>
            </a:r>
            <a:endParaRPr b="1" sz="3000">
              <a:latin typeface="Work Sans"/>
              <a:ea typeface="Work Sans"/>
              <a:cs typeface="Work Sans"/>
              <a:sym typeface="Work Sans"/>
            </a:endParaRPr>
          </a:p>
          <a:p>
            <a:pPr indent="0" lvl="0" marL="0" rtl="0" algn="just">
              <a:lnSpc>
                <a:spcPct val="90000"/>
              </a:lnSpc>
              <a:spcBef>
                <a:spcPts val="2000"/>
              </a:spcBef>
              <a:spcAft>
                <a:spcPts val="0"/>
              </a:spcAft>
              <a:buSzPts val="4800"/>
              <a:buNone/>
            </a:pPr>
            <a:r>
              <a:t/>
            </a:r>
            <a:endParaRPr b="1" sz="3000">
              <a:latin typeface="Work Sans"/>
              <a:ea typeface="Work Sans"/>
              <a:cs typeface="Work Sans"/>
              <a:sym typeface="Work Sans"/>
            </a:endParaRPr>
          </a:p>
          <a:p>
            <a:pPr indent="0" lvl="0" marL="0" rtl="0" algn="just">
              <a:lnSpc>
                <a:spcPct val="90000"/>
              </a:lnSpc>
              <a:spcBef>
                <a:spcPts val="2000"/>
              </a:spcBef>
              <a:spcAft>
                <a:spcPts val="0"/>
              </a:spcAft>
              <a:buSzPts val="4800"/>
              <a:buNone/>
            </a:pPr>
            <a:r>
              <a:rPr b="1" lang="it" sz="3000">
                <a:latin typeface="Work Sans"/>
                <a:ea typeface="Work Sans"/>
                <a:cs typeface="Work Sans"/>
                <a:sym typeface="Work Sans"/>
              </a:rPr>
              <a:t>Contributo Minimo Integrativo </a:t>
            </a:r>
            <a:endParaRPr b="1" sz="3000">
              <a:latin typeface="Work Sans"/>
              <a:ea typeface="Work Sans"/>
              <a:cs typeface="Work Sans"/>
              <a:sym typeface="Work Sans"/>
            </a:endParaRPr>
          </a:p>
          <a:p>
            <a:pPr indent="-647700" lvl="0" marL="914400" rtl="0" algn="just">
              <a:lnSpc>
                <a:spcPct val="90000"/>
              </a:lnSpc>
              <a:spcBef>
                <a:spcPts val="2000"/>
              </a:spcBef>
              <a:spcAft>
                <a:spcPts val="0"/>
              </a:spcAft>
              <a:buClr>
                <a:schemeClr val="dk1"/>
              </a:buClr>
              <a:buSzPts val="3000"/>
              <a:buFont typeface="Montserrat"/>
              <a:buChar char="●"/>
            </a:pPr>
            <a:r>
              <a:rPr lang="it" sz="3000">
                <a:latin typeface="Work Sans"/>
                <a:ea typeface="Work Sans"/>
                <a:cs typeface="Work Sans"/>
                <a:sym typeface="Work Sans"/>
              </a:rPr>
              <a:t>Non dovuto per il </a:t>
            </a:r>
            <a:r>
              <a:rPr b="1" lang="it" sz="3000">
                <a:latin typeface="Work Sans"/>
                <a:ea typeface="Work Sans"/>
                <a:cs typeface="Work Sans"/>
                <a:sym typeface="Work Sans"/>
              </a:rPr>
              <a:t>periodo di praticantato</a:t>
            </a:r>
            <a:r>
              <a:rPr lang="it" sz="3000">
                <a:latin typeface="Work Sans"/>
                <a:ea typeface="Work Sans"/>
                <a:cs typeface="Work Sans"/>
                <a:sym typeface="Work Sans"/>
              </a:rPr>
              <a:t>;</a:t>
            </a:r>
            <a:endParaRPr sz="3000">
              <a:latin typeface="Work Sans"/>
              <a:ea typeface="Work Sans"/>
              <a:cs typeface="Work Sans"/>
              <a:sym typeface="Work Sans"/>
            </a:endParaRPr>
          </a:p>
          <a:p>
            <a:pPr indent="-647700" lvl="0" marL="914400" rtl="0" algn="just">
              <a:lnSpc>
                <a:spcPct val="90000"/>
              </a:lnSpc>
              <a:spcBef>
                <a:spcPts val="0"/>
              </a:spcBef>
              <a:spcAft>
                <a:spcPts val="0"/>
              </a:spcAft>
              <a:buClr>
                <a:schemeClr val="dk1"/>
              </a:buClr>
              <a:buSzPts val="3000"/>
              <a:buFont typeface="Montserrat"/>
              <a:buChar char="●"/>
            </a:pPr>
            <a:r>
              <a:rPr lang="it" sz="3000">
                <a:latin typeface="Work Sans"/>
                <a:ea typeface="Work Sans"/>
                <a:cs typeface="Work Sans"/>
                <a:sym typeface="Work Sans"/>
              </a:rPr>
              <a:t>Non dovuto per i primi</a:t>
            </a:r>
            <a:r>
              <a:rPr b="1" lang="it" sz="3000">
                <a:latin typeface="Work Sans"/>
                <a:ea typeface="Work Sans"/>
                <a:cs typeface="Work Sans"/>
                <a:sym typeface="Work Sans"/>
              </a:rPr>
              <a:t> 5 anni</a:t>
            </a:r>
            <a:r>
              <a:rPr lang="it" sz="3000">
                <a:latin typeface="Work Sans"/>
                <a:ea typeface="Work Sans"/>
                <a:cs typeface="Work Sans"/>
                <a:sym typeface="Work Sans"/>
              </a:rPr>
              <a:t> di iscrizione alla cassa (per tutti); </a:t>
            </a:r>
            <a:endParaRPr sz="3000">
              <a:latin typeface="Work Sans"/>
              <a:ea typeface="Work Sans"/>
              <a:cs typeface="Work Sans"/>
              <a:sym typeface="Work Sans"/>
            </a:endParaRPr>
          </a:p>
          <a:p>
            <a:pPr indent="-647700" lvl="0" marL="914400" rtl="0" algn="just">
              <a:lnSpc>
                <a:spcPct val="90000"/>
              </a:lnSpc>
              <a:spcBef>
                <a:spcPts val="0"/>
              </a:spcBef>
              <a:spcAft>
                <a:spcPts val="0"/>
              </a:spcAft>
              <a:buClr>
                <a:schemeClr val="dk1"/>
              </a:buClr>
              <a:buSzPts val="3000"/>
              <a:buFont typeface="Montserrat"/>
              <a:buChar char="●"/>
            </a:pPr>
            <a:r>
              <a:rPr lang="it" sz="3000">
                <a:latin typeface="Work Sans"/>
                <a:ea typeface="Work Sans"/>
                <a:cs typeface="Work Sans"/>
                <a:sym typeface="Work Sans"/>
              </a:rPr>
              <a:t>e ridotto alla metà per i successivi</a:t>
            </a:r>
            <a:r>
              <a:rPr b="1" lang="it" sz="3000">
                <a:latin typeface="Work Sans"/>
                <a:ea typeface="Work Sans"/>
                <a:cs typeface="Work Sans"/>
                <a:sym typeface="Work Sans"/>
              </a:rPr>
              <a:t> 4 anni</a:t>
            </a:r>
            <a:r>
              <a:rPr lang="it" sz="3000">
                <a:latin typeface="Work Sans"/>
                <a:ea typeface="Work Sans"/>
                <a:cs typeface="Work Sans"/>
                <a:sym typeface="Work Sans"/>
              </a:rPr>
              <a:t> per chi si è iscritto </a:t>
            </a:r>
            <a:r>
              <a:rPr b="1" lang="it" sz="3000">
                <a:latin typeface="Work Sans"/>
                <a:ea typeface="Work Sans"/>
                <a:cs typeface="Work Sans"/>
                <a:sym typeface="Work Sans"/>
              </a:rPr>
              <a:t>prima del compimento dei 35 anni</a:t>
            </a:r>
            <a:r>
              <a:rPr lang="it" sz="3000">
                <a:latin typeface="Work Sans"/>
                <a:ea typeface="Work Sans"/>
                <a:cs typeface="Work Sans"/>
                <a:sym typeface="Work Sans"/>
              </a:rPr>
              <a:t> </a:t>
            </a:r>
            <a:endParaRPr sz="3000">
              <a:latin typeface="Work Sans"/>
              <a:ea typeface="Work Sans"/>
              <a:cs typeface="Work Sans"/>
              <a:sym typeface="Work Sans"/>
            </a:endParaRPr>
          </a:p>
          <a:p>
            <a:pPr indent="-647700" lvl="0" marL="914400" rtl="0" algn="just">
              <a:lnSpc>
                <a:spcPct val="90000"/>
              </a:lnSpc>
              <a:spcBef>
                <a:spcPts val="0"/>
              </a:spcBef>
              <a:spcAft>
                <a:spcPts val="0"/>
              </a:spcAft>
              <a:buClr>
                <a:schemeClr val="dk1"/>
              </a:buClr>
              <a:buSzPts val="3000"/>
              <a:buFont typeface="Montserrat"/>
              <a:buChar char="●"/>
            </a:pPr>
            <a:r>
              <a:rPr lang="it" sz="3000">
                <a:latin typeface="Work Sans"/>
                <a:ea typeface="Work Sans"/>
                <a:cs typeface="Work Sans"/>
                <a:sym typeface="Work Sans"/>
              </a:rPr>
              <a:t>Non dovuto per tutti </a:t>
            </a:r>
            <a:r>
              <a:rPr b="1" lang="it" sz="3000">
                <a:latin typeface="Work Sans"/>
                <a:ea typeface="Work Sans"/>
                <a:cs typeface="Work Sans"/>
                <a:sym typeface="Work Sans"/>
              </a:rPr>
              <a:t>fino al 2023</a:t>
            </a:r>
            <a:endParaRPr b="1" sz="3000">
              <a:latin typeface="Work Sans"/>
              <a:ea typeface="Work Sans"/>
              <a:cs typeface="Work Sans"/>
              <a:sym typeface="Work Sans"/>
            </a:endParaRPr>
          </a:p>
          <a:p>
            <a:pPr indent="0" lvl="0" marL="0" rtl="0" algn="l">
              <a:lnSpc>
                <a:spcPct val="90000"/>
              </a:lnSpc>
              <a:spcBef>
                <a:spcPts val="2000"/>
              </a:spcBef>
              <a:spcAft>
                <a:spcPts val="0"/>
              </a:spcAft>
              <a:buSzPts val="4800"/>
              <a:buNone/>
            </a:pPr>
            <a:r>
              <a:t/>
            </a:r>
            <a:endParaRPr/>
          </a:p>
        </p:txBody>
      </p:sp>
      <p:sp>
        <p:nvSpPr>
          <p:cNvPr id="613" name="Google Shape;613;g2f6f7ca9c9f_0_438"/>
          <p:cNvSpPr/>
          <p:nvPr/>
        </p:nvSpPr>
        <p:spPr>
          <a:xfrm>
            <a:off x="-3450" y="12436000"/>
            <a:ext cx="24384000" cy="365700"/>
          </a:xfrm>
          <a:prstGeom prst="rect">
            <a:avLst/>
          </a:prstGeom>
          <a:solidFill>
            <a:srgbClr val="B49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Studio individuale</a:t>
            </a:r>
            <a:endParaRPr b="1" i="0" sz="2000" u="none" cap="none" strike="noStrike">
              <a:solidFill>
                <a:srgbClr val="FFFFFF"/>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g2f6f7ca9c9f_0_454"/>
          <p:cNvSpPr txBox="1"/>
          <p:nvPr>
            <p:ph type="title"/>
          </p:nvPr>
        </p:nvSpPr>
        <p:spPr>
          <a:xfrm>
            <a:off x="1143475" y="811150"/>
            <a:ext cx="22325100" cy="1932000"/>
          </a:xfrm>
          <a:prstGeom prst="rect">
            <a:avLst/>
          </a:prstGeom>
          <a:noFill/>
          <a:ln>
            <a:noFill/>
          </a:ln>
        </p:spPr>
        <p:txBody>
          <a:bodyPr anchorCtr="0" anchor="ctr" bIns="91400" lIns="182850" spcFirstLastPara="1" rIns="182850" wrap="square" tIns="91400">
            <a:noAutofit/>
          </a:bodyPr>
          <a:lstStyle/>
          <a:p>
            <a:pPr indent="0" lvl="0" marL="0" rtl="0" algn="l">
              <a:lnSpc>
                <a:spcPct val="90000"/>
              </a:lnSpc>
              <a:spcBef>
                <a:spcPts val="2000"/>
              </a:spcBef>
              <a:spcAft>
                <a:spcPts val="0"/>
              </a:spcAft>
              <a:buClr>
                <a:srgbClr val="000000"/>
              </a:buClr>
              <a:buSzPts val="6000"/>
              <a:buFont typeface="Arial"/>
              <a:buNone/>
            </a:pPr>
            <a:r>
              <a:rPr lang="it" sz="6000">
                <a:solidFill>
                  <a:schemeClr val="accent2"/>
                </a:solidFill>
                <a:latin typeface="Work Sans"/>
                <a:ea typeface="Work Sans"/>
                <a:cs typeface="Work Sans"/>
                <a:sym typeface="Work Sans"/>
              </a:rPr>
              <a:t>In quali date si versano i contributi a Cassa Forense</a:t>
            </a:r>
            <a:endParaRPr sz="6000">
              <a:solidFill>
                <a:schemeClr val="accent2"/>
              </a:solidFill>
              <a:latin typeface="Work Sans"/>
              <a:ea typeface="Work Sans"/>
              <a:cs typeface="Work Sans"/>
              <a:sym typeface="Work Sans"/>
            </a:endParaRPr>
          </a:p>
        </p:txBody>
      </p:sp>
      <p:sp>
        <p:nvSpPr>
          <p:cNvPr id="620" name="Google Shape;620;g2f6f7ca9c9f_0_454"/>
          <p:cNvSpPr txBox="1"/>
          <p:nvPr>
            <p:ph idx="12" type="sldNum"/>
          </p:nvPr>
        </p:nvSpPr>
        <p:spPr>
          <a:xfrm>
            <a:off x="46081442" y="25000454"/>
            <a:ext cx="1715400" cy="1461000"/>
          </a:xfrm>
          <a:prstGeom prst="rect">
            <a:avLst/>
          </a:prstGeom>
          <a:noFill/>
          <a:ln>
            <a:noFill/>
          </a:ln>
        </p:spPr>
        <p:txBody>
          <a:bodyPr anchorCtr="0" anchor="ctr" bIns="91400" lIns="182850" spcFirstLastPara="1" rIns="182850" wrap="square" tIns="914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it"/>
              <a:t>‹#›</a:t>
            </a:fld>
            <a:endParaRPr/>
          </a:p>
        </p:txBody>
      </p:sp>
      <p:sp>
        <p:nvSpPr>
          <p:cNvPr id="621" name="Google Shape;621;g2f6f7ca9c9f_0_454"/>
          <p:cNvSpPr txBox="1"/>
          <p:nvPr>
            <p:ph idx="1" type="body"/>
          </p:nvPr>
        </p:nvSpPr>
        <p:spPr>
          <a:xfrm>
            <a:off x="1143475" y="2852700"/>
            <a:ext cx="22715400" cy="8733600"/>
          </a:xfrm>
          <a:prstGeom prst="rect">
            <a:avLst/>
          </a:prstGeom>
          <a:noFill/>
          <a:ln>
            <a:noFill/>
          </a:ln>
        </p:spPr>
        <p:txBody>
          <a:bodyPr anchorCtr="0" anchor="t" bIns="91400" lIns="182850" spcFirstLastPara="1" rIns="182850" wrap="square" tIns="91400">
            <a:noAutofit/>
          </a:bodyPr>
          <a:lstStyle/>
          <a:p>
            <a:pPr indent="0" lvl="0" marL="0" rtl="0" algn="just">
              <a:lnSpc>
                <a:spcPct val="90000"/>
              </a:lnSpc>
              <a:spcBef>
                <a:spcPts val="2000"/>
              </a:spcBef>
              <a:spcAft>
                <a:spcPts val="0"/>
              </a:spcAft>
              <a:buSzPts val="4800"/>
              <a:buNone/>
            </a:pPr>
            <a:r>
              <a:rPr lang="it" sz="3200">
                <a:latin typeface="Work Sans"/>
                <a:ea typeface="Work Sans"/>
                <a:cs typeface="Work Sans"/>
                <a:sym typeface="Work Sans"/>
              </a:rPr>
              <a:t>Il pagamento dei </a:t>
            </a:r>
            <a:r>
              <a:rPr b="1" lang="it" sz="3200">
                <a:latin typeface="Work Sans"/>
                <a:ea typeface="Work Sans"/>
                <a:cs typeface="Work Sans"/>
                <a:sym typeface="Work Sans"/>
              </a:rPr>
              <a:t>contributi minimi </a:t>
            </a:r>
            <a:r>
              <a:rPr lang="it" sz="3200">
                <a:latin typeface="Work Sans"/>
                <a:ea typeface="Work Sans"/>
                <a:cs typeface="Work Sans"/>
                <a:sym typeface="Work Sans"/>
              </a:rPr>
              <a:t>(tramite PagoPA e F24) deve rispettare le seguenti scadenze:</a:t>
            </a:r>
            <a:endParaRPr sz="3200">
              <a:latin typeface="Work Sans"/>
              <a:ea typeface="Work Sans"/>
              <a:cs typeface="Work Sans"/>
              <a:sym typeface="Work Sans"/>
            </a:endParaRPr>
          </a:p>
          <a:p>
            <a:pPr indent="0" lvl="0" marL="0" rtl="0" algn="just">
              <a:lnSpc>
                <a:spcPct val="90000"/>
              </a:lnSpc>
              <a:spcBef>
                <a:spcPts val="2000"/>
              </a:spcBef>
              <a:spcAft>
                <a:spcPts val="0"/>
              </a:spcAft>
              <a:buSzPts val="4800"/>
              <a:buNone/>
            </a:pPr>
            <a:r>
              <a:rPr lang="it" sz="3200">
                <a:latin typeface="Work Sans"/>
                <a:ea typeface="Work Sans"/>
                <a:cs typeface="Work Sans"/>
                <a:sym typeface="Work Sans"/>
              </a:rPr>
              <a:t>Le prime tre rate sono calcolate sulla contribuzione dovuta per l’anno precedente, poi la quarta rata sarà determinata a saldo.</a:t>
            </a:r>
            <a:endParaRPr sz="3200">
              <a:latin typeface="Work Sans"/>
              <a:ea typeface="Work Sans"/>
              <a:cs typeface="Work Sans"/>
              <a:sym typeface="Work Sans"/>
            </a:endParaRPr>
          </a:p>
          <a:p>
            <a:pPr indent="-660400" lvl="0" marL="914400" rtl="0" algn="just">
              <a:lnSpc>
                <a:spcPct val="90000"/>
              </a:lnSpc>
              <a:spcBef>
                <a:spcPts val="2000"/>
              </a:spcBef>
              <a:spcAft>
                <a:spcPts val="0"/>
              </a:spcAft>
              <a:buSzPts val="3200"/>
              <a:buFont typeface="Montserrat"/>
              <a:buChar char="●"/>
            </a:pPr>
            <a:r>
              <a:rPr b="1" lang="it" sz="3200">
                <a:latin typeface="Work Sans"/>
                <a:ea typeface="Work Sans"/>
                <a:cs typeface="Work Sans"/>
                <a:sym typeface="Work Sans"/>
              </a:rPr>
              <a:t>Prima Rata: </a:t>
            </a:r>
            <a:r>
              <a:rPr lang="it" sz="3200">
                <a:latin typeface="Work Sans"/>
                <a:ea typeface="Work Sans"/>
                <a:cs typeface="Work Sans"/>
                <a:sym typeface="Work Sans"/>
              </a:rPr>
              <a:t>28 febbraio </a:t>
            </a:r>
            <a:endParaRPr sz="3200">
              <a:latin typeface="Work Sans"/>
              <a:ea typeface="Work Sans"/>
              <a:cs typeface="Work Sans"/>
              <a:sym typeface="Work Sans"/>
            </a:endParaRPr>
          </a:p>
          <a:p>
            <a:pPr indent="-660400" lvl="0" marL="914400" rtl="0" algn="just">
              <a:lnSpc>
                <a:spcPct val="90000"/>
              </a:lnSpc>
              <a:spcBef>
                <a:spcPts val="0"/>
              </a:spcBef>
              <a:spcAft>
                <a:spcPts val="0"/>
              </a:spcAft>
              <a:buSzPts val="3200"/>
              <a:buFont typeface="Montserrat"/>
              <a:buChar char="●"/>
            </a:pPr>
            <a:r>
              <a:rPr b="1" lang="it" sz="3200">
                <a:latin typeface="Work Sans"/>
                <a:ea typeface="Work Sans"/>
                <a:cs typeface="Work Sans"/>
                <a:sym typeface="Work Sans"/>
              </a:rPr>
              <a:t>Seconda Rata:</a:t>
            </a:r>
            <a:r>
              <a:rPr lang="it" sz="3200">
                <a:latin typeface="Work Sans"/>
                <a:ea typeface="Work Sans"/>
                <a:cs typeface="Work Sans"/>
                <a:sym typeface="Work Sans"/>
              </a:rPr>
              <a:t> 30 aprile </a:t>
            </a:r>
            <a:endParaRPr sz="3200">
              <a:latin typeface="Work Sans"/>
              <a:ea typeface="Work Sans"/>
              <a:cs typeface="Work Sans"/>
              <a:sym typeface="Work Sans"/>
            </a:endParaRPr>
          </a:p>
          <a:p>
            <a:pPr indent="-660400" lvl="0" marL="914400" rtl="0" algn="just">
              <a:lnSpc>
                <a:spcPct val="90000"/>
              </a:lnSpc>
              <a:spcBef>
                <a:spcPts val="0"/>
              </a:spcBef>
              <a:spcAft>
                <a:spcPts val="0"/>
              </a:spcAft>
              <a:buSzPts val="3200"/>
              <a:buFont typeface="Montserrat"/>
              <a:buChar char="●"/>
            </a:pPr>
            <a:r>
              <a:rPr b="1" lang="it" sz="3200">
                <a:latin typeface="Work Sans"/>
                <a:ea typeface="Work Sans"/>
                <a:cs typeface="Work Sans"/>
                <a:sym typeface="Work Sans"/>
              </a:rPr>
              <a:t>Terza Rata:</a:t>
            </a:r>
            <a:r>
              <a:rPr lang="it" sz="3200">
                <a:latin typeface="Work Sans"/>
                <a:ea typeface="Work Sans"/>
                <a:cs typeface="Work Sans"/>
                <a:sym typeface="Work Sans"/>
              </a:rPr>
              <a:t> 30 giugno </a:t>
            </a:r>
            <a:endParaRPr sz="3200">
              <a:latin typeface="Work Sans"/>
              <a:ea typeface="Work Sans"/>
              <a:cs typeface="Work Sans"/>
              <a:sym typeface="Work Sans"/>
            </a:endParaRPr>
          </a:p>
          <a:p>
            <a:pPr indent="-660400" lvl="0" marL="914400" rtl="0" algn="just">
              <a:lnSpc>
                <a:spcPct val="90000"/>
              </a:lnSpc>
              <a:spcBef>
                <a:spcPts val="0"/>
              </a:spcBef>
              <a:spcAft>
                <a:spcPts val="0"/>
              </a:spcAft>
              <a:buSzPts val="3200"/>
              <a:buFont typeface="Montserrat"/>
              <a:buChar char="●"/>
            </a:pPr>
            <a:r>
              <a:rPr b="1" lang="it" sz="3200">
                <a:latin typeface="Work Sans"/>
                <a:ea typeface="Work Sans"/>
                <a:cs typeface="Work Sans"/>
                <a:sym typeface="Work Sans"/>
              </a:rPr>
              <a:t>Quarta Rata: </a:t>
            </a:r>
            <a:r>
              <a:rPr lang="it" sz="3200">
                <a:latin typeface="Work Sans"/>
                <a:ea typeface="Work Sans"/>
                <a:cs typeface="Work Sans"/>
                <a:sym typeface="Work Sans"/>
              </a:rPr>
              <a:t>30 settembre (comprensiva del conguaglio del contributo soggettivo e del contributo di Maternità) </a:t>
            </a:r>
            <a:endParaRPr sz="3200">
              <a:latin typeface="Work Sans"/>
              <a:ea typeface="Work Sans"/>
              <a:cs typeface="Work Sans"/>
              <a:sym typeface="Work Sans"/>
            </a:endParaRPr>
          </a:p>
          <a:p>
            <a:pPr indent="0" lvl="0" marL="0" rtl="0" algn="just">
              <a:lnSpc>
                <a:spcPct val="90000"/>
              </a:lnSpc>
              <a:spcBef>
                <a:spcPts val="2000"/>
              </a:spcBef>
              <a:spcAft>
                <a:spcPts val="0"/>
              </a:spcAft>
              <a:buSzPts val="4800"/>
              <a:buNone/>
            </a:pPr>
            <a:r>
              <a:t/>
            </a:r>
            <a:endParaRPr sz="3200">
              <a:latin typeface="Work Sans"/>
              <a:ea typeface="Work Sans"/>
              <a:cs typeface="Work Sans"/>
              <a:sym typeface="Work Sans"/>
            </a:endParaRPr>
          </a:p>
          <a:p>
            <a:pPr indent="0" lvl="0" marL="0" rtl="0" algn="just">
              <a:lnSpc>
                <a:spcPct val="90000"/>
              </a:lnSpc>
              <a:spcBef>
                <a:spcPts val="2000"/>
              </a:spcBef>
              <a:spcAft>
                <a:spcPts val="0"/>
              </a:spcAft>
              <a:buSzPts val="4800"/>
              <a:buNone/>
            </a:pPr>
            <a:r>
              <a:rPr lang="it" sz="3200">
                <a:latin typeface="Work Sans"/>
                <a:ea typeface="Work Sans"/>
                <a:cs typeface="Work Sans"/>
                <a:sym typeface="Work Sans"/>
              </a:rPr>
              <a:t> Il pagamento in </a:t>
            </a:r>
            <a:r>
              <a:rPr b="1" lang="it" sz="3200">
                <a:latin typeface="Work Sans"/>
                <a:ea typeface="Work Sans"/>
                <a:cs typeface="Work Sans"/>
                <a:sym typeface="Work Sans"/>
              </a:rPr>
              <a:t>autoliquidazione </a:t>
            </a:r>
            <a:r>
              <a:rPr lang="it" sz="3200">
                <a:latin typeface="Work Sans"/>
                <a:ea typeface="Work Sans"/>
                <a:cs typeface="Work Sans"/>
                <a:sym typeface="Work Sans"/>
              </a:rPr>
              <a:t>dei contributi soggettivi ed integrativi va effettuato in due rate di </a:t>
            </a:r>
            <a:r>
              <a:rPr b="1" lang="it" sz="3200">
                <a:latin typeface="Work Sans"/>
                <a:ea typeface="Work Sans"/>
                <a:cs typeface="Work Sans"/>
                <a:sym typeface="Work Sans"/>
              </a:rPr>
              <a:t>pari importo</a:t>
            </a:r>
            <a:r>
              <a:rPr lang="it" sz="3200">
                <a:latin typeface="Work Sans"/>
                <a:ea typeface="Work Sans"/>
                <a:cs typeface="Work Sans"/>
                <a:sym typeface="Work Sans"/>
              </a:rPr>
              <a:t> nelle seguenti scadenze:</a:t>
            </a:r>
            <a:endParaRPr sz="3200">
              <a:latin typeface="Work Sans"/>
              <a:ea typeface="Work Sans"/>
              <a:cs typeface="Work Sans"/>
              <a:sym typeface="Work Sans"/>
            </a:endParaRPr>
          </a:p>
          <a:p>
            <a:pPr indent="-660400" lvl="0" marL="914400" rtl="0" algn="just">
              <a:lnSpc>
                <a:spcPct val="90000"/>
              </a:lnSpc>
              <a:spcBef>
                <a:spcPts val="2000"/>
              </a:spcBef>
              <a:spcAft>
                <a:spcPts val="0"/>
              </a:spcAft>
              <a:buSzPts val="3200"/>
              <a:buFont typeface="Montserrat"/>
              <a:buChar char="●"/>
            </a:pPr>
            <a:r>
              <a:rPr b="1" lang="it" sz="3200">
                <a:latin typeface="Work Sans"/>
                <a:ea typeface="Work Sans"/>
                <a:cs typeface="Work Sans"/>
                <a:sym typeface="Work Sans"/>
              </a:rPr>
              <a:t>Prima Rata:</a:t>
            </a:r>
            <a:r>
              <a:rPr lang="it" sz="3200">
                <a:latin typeface="Work Sans"/>
                <a:ea typeface="Work Sans"/>
                <a:cs typeface="Work Sans"/>
                <a:sym typeface="Work Sans"/>
              </a:rPr>
              <a:t> 31 luglio </a:t>
            </a:r>
            <a:endParaRPr sz="3200">
              <a:latin typeface="Work Sans"/>
              <a:ea typeface="Work Sans"/>
              <a:cs typeface="Work Sans"/>
              <a:sym typeface="Work Sans"/>
            </a:endParaRPr>
          </a:p>
          <a:p>
            <a:pPr indent="-660400" lvl="0" marL="914400" rtl="0" algn="just">
              <a:lnSpc>
                <a:spcPct val="90000"/>
              </a:lnSpc>
              <a:spcBef>
                <a:spcPts val="0"/>
              </a:spcBef>
              <a:spcAft>
                <a:spcPts val="0"/>
              </a:spcAft>
              <a:buSzPts val="3200"/>
              <a:buFont typeface="Montserrat"/>
              <a:buChar char="●"/>
            </a:pPr>
            <a:r>
              <a:rPr b="1" lang="it" sz="3200">
                <a:latin typeface="Work Sans"/>
                <a:ea typeface="Work Sans"/>
                <a:cs typeface="Work Sans"/>
                <a:sym typeface="Work Sans"/>
              </a:rPr>
              <a:t>Seconda Rata:</a:t>
            </a:r>
            <a:r>
              <a:rPr lang="it" sz="3200">
                <a:latin typeface="Work Sans"/>
                <a:ea typeface="Work Sans"/>
                <a:cs typeface="Work Sans"/>
                <a:sym typeface="Work Sans"/>
              </a:rPr>
              <a:t> 31 dicembre </a:t>
            </a:r>
            <a:endParaRPr sz="3200">
              <a:latin typeface="Work Sans"/>
              <a:ea typeface="Work Sans"/>
              <a:cs typeface="Work Sans"/>
              <a:sym typeface="Work Sans"/>
            </a:endParaRPr>
          </a:p>
          <a:p>
            <a:pPr indent="-660400" lvl="0" marL="914400" rtl="0" algn="just">
              <a:lnSpc>
                <a:spcPct val="90000"/>
              </a:lnSpc>
              <a:spcBef>
                <a:spcPts val="0"/>
              </a:spcBef>
              <a:spcAft>
                <a:spcPts val="0"/>
              </a:spcAft>
              <a:buSzPts val="3200"/>
              <a:buFont typeface="Montserrat"/>
              <a:buChar char="●"/>
            </a:pPr>
            <a:r>
              <a:rPr lang="it" sz="3200">
                <a:latin typeface="Work Sans"/>
                <a:ea typeface="Work Sans"/>
                <a:cs typeface="Work Sans"/>
                <a:sym typeface="Work Sans"/>
              </a:rPr>
              <a:t>Pagamento in un </a:t>
            </a:r>
            <a:r>
              <a:rPr b="1" lang="it" sz="3200">
                <a:latin typeface="Work Sans"/>
                <a:ea typeface="Work Sans"/>
                <a:cs typeface="Work Sans"/>
                <a:sym typeface="Work Sans"/>
              </a:rPr>
              <a:t>unica soluzione</a:t>
            </a:r>
            <a:r>
              <a:rPr lang="it" sz="3200">
                <a:latin typeface="Work Sans"/>
                <a:ea typeface="Work Sans"/>
                <a:cs typeface="Work Sans"/>
                <a:sym typeface="Work Sans"/>
              </a:rPr>
              <a:t>: 31 luglio</a:t>
            </a:r>
            <a:endParaRPr sz="3200">
              <a:latin typeface="Work Sans"/>
              <a:ea typeface="Work Sans"/>
              <a:cs typeface="Work Sans"/>
              <a:sym typeface="Work Sans"/>
            </a:endParaRPr>
          </a:p>
          <a:p>
            <a:pPr indent="0" lvl="0" marL="1219200" rtl="0" algn="just">
              <a:lnSpc>
                <a:spcPct val="90000"/>
              </a:lnSpc>
              <a:spcBef>
                <a:spcPts val="0"/>
              </a:spcBef>
              <a:spcAft>
                <a:spcPts val="0"/>
              </a:spcAft>
              <a:buSzPts val="4800"/>
              <a:buNone/>
            </a:pPr>
            <a:r>
              <a:t/>
            </a:r>
            <a:endParaRPr sz="3000">
              <a:latin typeface="Work Sans"/>
              <a:ea typeface="Work Sans"/>
              <a:cs typeface="Work Sans"/>
              <a:sym typeface="Work Sans"/>
            </a:endParaRPr>
          </a:p>
          <a:p>
            <a:pPr indent="0" lvl="0" marL="1219200" rtl="0" algn="just">
              <a:lnSpc>
                <a:spcPct val="90000"/>
              </a:lnSpc>
              <a:spcBef>
                <a:spcPts val="0"/>
              </a:spcBef>
              <a:spcAft>
                <a:spcPts val="0"/>
              </a:spcAft>
              <a:buSzPts val="4800"/>
              <a:buNone/>
            </a:pPr>
            <a:r>
              <a:t/>
            </a:r>
            <a:endParaRPr sz="3000">
              <a:latin typeface="Work Sans"/>
              <a:ea typeface="Work Sans"/>
              <a:cs typeface="Work Sans"/>
              <a:sym typeface="Work Sans"/>
            </a:endParaRPr>
          </a:p>
          <a:p>
            <a:pPr indent="0" lvl="0" marL="1219200" rtl="0" algn="just">
              <a:lnSpc>
                <a:spcPct val="90000"/>
              </a:lnSpc>
              <a:spcBef>
                <a:spcPts val="0"/>
              </a:spcBef>
              <a:spcAft>
                <a:spcPts val="0"/>
              </a:spcAft>
              <a:buSzPts val="4800"/>
              <a:buNone/>
            </a:pPr>
            <a:r>
              <a:t/>
            </a:r>
            <a:endParaRPr sz="3000">
              <a:latin typeface="Work Sans"/>
              <a:ea typeface="Work Sans"/>
              <a:cs typeface="Work Sans"/>
              <a:sym typeface="Work Sans"/>
            </a:endParaRPr>
          </a:p>
          <a:p>
            <a:pPr indent="0" lvl="0" marL="0" rtl="0" algn="l">
              <a:lnSpc>
                <a:spcPct val="150000"/>
              </a:lnSpc>
              <a:spcBef>
                <a:spcPts val="800"/>
              </a:spcBef>
              <a:spcAft>
                <a:spcPts val="0"/>
              </a:spcAft>
              <a:buSzPts val="4800"/>
              <a:buNone/>
            </a:pPr>
            <a:r>
              <a:t/>
            </a:r>
            <a:endParaRPr sz="3000">
              <a:latin typeface="Work Sans"/>
              <a:ea typeface="Work Sans"/>
              <a:cs typeface="Work Sans"/>
              <a:sym typeface="Work Sans"/>
            </a:endParaRPr>
          </a:p>
          <a:p>
            <a:pPr indent="0" lvl="0" marL="0" rtl="0" algn="just">
              <a:lnSpc>
                <a:spcPct val="90000"/>
              </a:lnSpc>
              <a:spcBef>
                <a:spcPts val="4000"/>
              </a:spcBef>
              <a:spcAft>
                <a:spcPts val="0"/>
              </a:spcAft>
              <a:buSzPts val="4800"/>
              <a:buNone/>
            </a:pPr>
            <a:r>
              <a:t/>
            </a:r>
            <a:endParaRPr sz="3500">
              <a:latin typeface="Work Sans"/>
              <a:ea typeface="Work Sans"/>
              <a:cs typeface="Work Sans"/>
              <a:sym typeface="Work Sans"/>
            </a:endParaRPr>
          </a:p>
          <a:p>
            <a:pPr indent="0" lvl="0" marL="0" rtl="0" algn="l">
              <a:lnSpc>
                <a:spcPct val="90000"/>
              </a:lnSpc>
              <a:spcBef>
                <a:spcPts val="2000"/>
              </a:spcBef>
              <a:spcAft>
                <a:spcPts val="0"/>
              </a:spcAft>
              <a:buSzPts val="4800"/>
              <a:buNone/>
            </a:pPr>
            <a:r>
              <a:t/>
            </a:r>
            <a:endParaRPr/>
          </a:p>
        </p:txBody>
      </p:sp>
      <p:sp>
        <p:nvSpPr>
          <p:cNvPr id="622" name="Google Shape;622;g2f6f7ca9c9f_0_454"/>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g2f6f7ca9c9f_0_446"/>
          <p:cNvSpPr txBox="1"/>
          <p:nvPr>
            <p:ph idx="12" type="sldNum"/>
          </p:nvPr>
        </p:nvSpPr>
        <p:spPr>
          <a:xfrm>
            <a:off x="46081442" y="25000454"/>
            <a:ext cx="1715400" cy="1461000"/>
          </a:xfrm>
          <a:prstGeom prst="rect">
            <a:avLst/>
          </a:prstGeom>
          <a:noFill/>
          <a:ln>
            <a:noFill/>
          </a:ln>
        </p:spPr>
        <p:txBody>
          <a:bodyPr anchorCtr="0" anchor="ctr" bIns="91400" lIns="182850" spcFirstLastPara="1" rIns="182850" wrap="square" tIns="914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it"/>
              <a:t>‹#›</a:t>
            </a:fld>
            <a:endParaRPr/>
          </a:p>
        </p:txBody>
      </p:sp>
      <p:sp>
        <p:nvSpPr>
          <p:cNvPr id="629" name="Google Shape;629;g2f6f7ca9c9f_0_446"/>
          <p:cNvSpPr txBox="1"/>
          <p:nvPr>
            <p:ph idx="1" type="body"/>
          </p:nvPr>
        </p:nvSpPr>
        <p:spPr>
          <a:xfrm>
            <a:off x="1065200" y="10598350"/>
            <a:ext cx="21577800" cy="1837500"/>
          </a:xfrm>
          <a:prstGeom prst="rect">
            <a:avLst/>
          </a:prstGeom>
          <a:noFill/>
          <a:ln>
            <a:noFill/>
          </a:ln>
        </p:spPr>
        <p:txBody>
          <a:bodyPr anchorCtr="0" anchor="t" bIns="91400" lIns="182850" spcFirstLastPara="1" rIns="182850" wrap="square" tIns="91400">
            <a:noAutofit/>
          </a:bodyPr>
          <a:lstStyle/>
          <a:p>
            <a:pPr indent="0" lvl="0" marL="0" rtl="0" algn="l">
              <a:lnSpc>
                <a:spcPct val="90000"/>
              </a:lnSpc>
              <a:spcBef>
                <a:spcPts val="0"/>
              </a:spcBef>
              <a:spcAft>
                <a:spcPts val="0"/>
              </a:spcAft>
              <a:buSzPts val="4800"/>
              <a:buNone/>
            </a:pPr>
            <a:r>
              <a:rPr lang="it" sz="3200" u="sng">
                <a:solidFill>
                  <a:schemeClr val="hlink"/>
                </a:solidFill>
                <a:highlight>
                  <a:srgbClr val="FFFFFF"/>
                </a:highlight>
                <a:latin typeface="Work Sans"/>
                <a:ea typeface="Work Sans"/>
                <a:cs typeface="Work Sans"/>
                <a:sym typeface="Work Sans"/>
                <a:hlinkClick r:id="rId3"/>
              </a:rPr>
              <a:t>Link</a:t>
            </a:r>
            <a:r>
              <a:rPr lang="it" sz="3200">
                <a:solidFill>
                  <a:srgbClr val="0C0C0F"/>
                </a:solidFill>
                <a:highlight>
                  <a:srgbClr val="FFFFFF"/>
                </a:highlight>
                <a:latin typeface="Work Sans"/>
                <a:ea typeface="Work Sans"/>
                <a:cs typeface="Work Sans"/>
                <a:sym typeface="Work Sans"/>
              </a:rPr>
              <a:t> istruzioni di compilazione del modello 5. Tale comunicazione deve essere inviata telematicamente entro il </a:t>
            </a:r>
            <a:r>
              <a:rPr b="1" lang="it" sz="3200">
                <a:solidFill>
                  <a:srgbClr val="0C0C0F"/>
                </a:solidFill>
                <a:highlight>
                  <a:srgbClr val="FFFFFF"/>
                </a:highlight>
                <a:latin typeface="Work Sans"/>
                <a:ea typeface="Work Sans"/>
                <a:cs typeface="Work Sans"/>
                <a:sym typeface="Work Sans"/>
              </a:rPr>
              <a:t>30 settembre </a:t>
            </a:r>
            <a:r>
              <a:rPr lang="it" sz="3200">
                <a:solidFill>
                  <a:srgbClr val="0C0C0F"/>
                </a:solidFill>
                <a:highlight>
                  <a:srgbClr val="FFFFFF"/>
                </a:highlight>
                <a:latin typeface="Work Sans"/>
                <a:ea typeface="Work Sans"/>
                <a:cs typeface="Work Sans"/>
                <a:sym typeface="Work Sans"/>
              </a:rPr>
              <a:t>di ogni anno per evitare sanzioni ma l’invio deve avvenire entro il </a:t>
            </a:r>
            <a:r>
              <a:rPr b="1" lang="it" sz="3200">
                <a:solidFill>
                  <a:srgbClr val="0C0C0F"/>
                </a:solidFill>
                <a:highlight>
                  <a:srgbClr val="FFFFFF"/>
                </a:highlight>
                <a:latin typeface="Work Sans"/>
                <a:ea typeface="Work Sans"/>
                <a:cs typeface="Work Sans"/>
                <a:sym typeface="Work Sans"/>
              </a:rPr>
              <a:t>31 Luglio </a:t>
            </a:r>
            <a:r>
              <a:rPr lang="it" sz="3200">
                <a:solidFill>
                  <a:srgbClr val="0C0C0F"/>
                </a:solidFill>
                <a:highlight>
                  <a:srgbClr val="FFFFFF"/>
                </a:highlight>
                <a:latin typeface="Work Sans"/>
                <a:ea typeface="Work Sans"/>
                <a:cs typeface="Work Sans"/>
                <a:sym typeface="Work Sans"/>
              </a:rPr>
              <a:t>in quanto per questa data scade la prima rata del saldo determinato dall’autoliquidazione.</a:t>
            </a:r>
            <a:endParaRPr sz="3200">
              <a:solidFill>
                <a:srgbClr val="0C0C0F"/>
              </a:solidFill>
              <a:highlight>
                <a:srgbClr val="FFFFFF"/>
              </a:highlight>
              <a:latin typeface="Work Sans"/>
              <a:ea typeface="Work Sans"/>
              <a:cs typeface="Work Sans"/>
              <a:sym typeface="Work Sans"/>
            </a:endParaRPr>
          </a:p>
          <a:p>
            <a:pPr indent="0" lvl="0" marL="0" rtl="0" algn="l">
              <a:lnSpc>
                <a:spcPct val="90000"/>
              </a:lnSpc>
              <a:spcBef>
                <a:spcPts val="2000"/>
              </a:spcBef>
              <a:spcAft>
                <a:spcPts val="0"/>
              </a:spcAft>
              <a:buSzPts val="4800"/>
              <a:buNone/>
            </a:pPr>
            <a:r>
              <a:t/>
            </a:r>
            <a:endParaRPr sz="3400">
              <a:solidFill>
                <a:srgbClr val="0C0C0F"/>
              </a:solidFill>
              <a:highlight>
                <a:srgbClr val="FFFFFF"/>
              </a:highlight>
              <a:latin typeface="Work Sans"/>
              <a:ea typeface="Work Sans"/>
              <a:cs typeface="Work Sans"/>
              <a:sym typeface="Work Sans"/>
            </a:endParaRPr>
          </a:p>
          <a:p>
            <a:pPr indent="0" lvl="0" marL="0" rtl="0" algn="just">
              <a:lnSpc>
                <a:spcPct val="90000"/>
              </a:lnSpc>
              <a:spcBef>
                <a:spcPts val="2000"/>
              </a:spcBef>
              <a:spcAft>
                <a:spcPts val="0"/>
              </a:spcAft>
              <a:buSzPts val="4800"/>
              <a:buNone/>
            </a:pPr>
            <a:r>
              <a:t/>
            </a:r>
            <a:endParaRPr sz="3000">
              <a:latin typeface="Work Sans"/>
              <a:ea typeface="Work Sans"/>
              <a:cs typeface="Work Sans"/>
              <a:sym typeface="Work Sans"/>
            </a:endParaRPr>
          </a:p>
        </p:txBody>
      </p:sp>
      <p:sp>
        <p:nvSpPr>
          <p:cNvPr id="630" name="Google Shape;630;g2f6f7ca9c9f_0_446"/>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Studio individuale</a:t>
            </a:r>
            <a:endParaRPr b="1" i="0" sz="2000" u="none" cap="none" strike="noStrike">
              <a:solidFill>
                <a:srgbClr val="FFFFFF"/>
              </a:solidFill>
              <a:latin typeface="Arial"/>
              <a:ea typeface="Arial"/>
              <a:cs typeface="Arial"/>
              <a:sym typeface="Arial"/>
            </a:endParaRPr>
          </a:p>
        </p:txBody>
      </p:sp>
      <p:sp>
        <p:nvSpPr>
          <p:cNvPr id="631" name="Google Shape;631;g2f6f7ca9c9f_0_446"/>
          <p:cNvSpPr txBox="1"/>
          <p:nvPr/>
        </p:nvSpPr>
        <p:spPr>
          <a:xfrm>
            <a:off x="764425" y="528438"/>
            <a:ext cx="22180200" cy="16770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6400"/>
              <a:buFont typeface="Arial"/>
              <a:buNone/>
            </a:pPr>
            <a:r>
              <a:rPr b="1" i="0" lang="it" sz="6000" u="none" cap="none" strike="noStrike">
                <a:solidFill>
                  <a:schemeClr val="accent2"/>
                </a:solidFill>
                <a:latin typeface="Work Sans"/>
                <a:ea typeface="Work Sans"/>
                <a:cs typeface="Work Sans"/>
                <a:sym typeface="Work Sans"/>
              </a:rPr>
              <a:t>Quali redditi inserire nella comunicazione reddituale</a:t>
            </a:r>
            <a:endParaRPr b="1" i="0" sz="6000" u="none" cap="none" strike="noStrike">
              <a:solidFill>
                <a:schemeClr val="accent2"/>
              </a:solidFill>
              <a:latin typeface="Work Sans"/>
              <a:ea typeface="Work Sans"/>
              <a:cs typeface="Work Sans"/>
              <a:sym typeface="Work Sans"/>
            </a:endParaRPr>
          </a:p>
        </p:txBody>
      </p:sp>
      <p:pic>
        <p:nvPicPr>
          <p:cNvPr id="632" name="Google Shape;632;g2f6f7ca9c9f_0_446"/>
          <p:cNvPicPr preferRelativeResize="0"/>
          <p:nvPr/>
        </p:nvPicPr>
        <p:blipFill rotWithShape="1">
          <a:blip r:embed="rId4">
            <a:alphaModFix/>
          </a:blip>
          <a:srcRect b="0" l="0" r="0" t="0"/>
          <a:stretch/>
        </p:blipFill>
        <p:spPr>
          <a:xfrm>
            <a:off x="1065200" y="2306100"/>
            <a:ext cx="11488600" cy="7469000"/>
          </a:xfrm>
          <a:prstGeom prst="rect">
            <a:avLst/>
          </a:prstGeom>
          <a:noFill/>
          <a:ln>
            <a:noFill/>
          </a:ln>
        </p:spPr>
      </p:pic>
      <p:pic>
        <p:nvPicPr>
          <p:cNvPr id="633" name="Google Shape;633;g2f6f7ca9c9f_0_446"/>
          <p:cNvPicPr preferRelativeResize="0"/>
          <p:nvPr/>
        </p:nvPicPr>
        <p:blipFill rotWithShape="1">
          <a:blip r:embed="rId5">
            <a:alphaModFix/>
          </a:blip>
          <a:srcRect b="0" l="0" r="0" t="0"/>
          <a:stretch/>
        </p:blipFill>
        <p:spPr>
          <a:xfrm>
            <a:off x="12874950" y="2205450"/>
            <a:ext cx="10202026" cy="8088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2f7b64f5150_0_0"/>
          <p:cNvSpPr/>
          <p:nvPr/>
        </p:nvSpPr>
        <p:spPr>
          <a:xfrm>
            <a:off x="1143475" y="7639363"/>
            <a:ext cx="21336900" cy="6270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it" sz="3600" u="none" cap="none" strike="noStrike">
                <a:solidFill>
                  <a:schemeClr val="dk1"/>
                </a:solidFill>
                <a:latin typeface="Work Sans"/>
                <a:ea typeface="Work Sans"/>
                <a:cs typeface="Work Sans"/>
                <a:sym typeface="Work Sans"/>
              </a:rPr>
              <a:t>Regime fiscale: Imposte</a:t>
            </a:r>
            <a:endParaRPr b="1" i="0" sz="3600" u="none" cap="none" strike="noStrike">
              <a:solidFill>
                <a:schemeClr val="dk1"/>
              </a:solidFill>
              <a:latin typeface="Work Sans"/>
              <a:ea typeface="Work Sans"/>
              <a:cs typeface="Work Sans"/>
              <a:sym typeface="Work Sans"/>
            </a:endParaRPr>
          </a:p>
        </p:txBody>
      </p:sp>
      <p:sp>
        <p:nvSpPr>
          <p:cNvPr id="87" name="Google Shape;87;g2f7b64f5150_0_0"/>
          <p:cNvSpPr txBox="1"/>
          <p:nvPr>
            <p:ph idx="4294967295" type="sldNum"/>
          </p:nvPr>
        </p:nvSpPr>
        <p:spPr>
          <a:xfrm>
            <a:off x="23040721" y="12424027"/>
            <a:ext cx="857700" cy="730500"/>
          </a:xfrm>
          <a:prstGeom prst="rect">
            <a:avLst/>
          </a:prstGeom>
          <a:noFill/>
          <a:ln>
            <a:noFill/>
          </a:ln>
        </p:spPr>
        <p:txBody>
          <a:bodyPr anchorCtr="0" anchor="ctr" bIns="91400" lIns="182875" spcFirstLastPara="1" rIns="182875" wrap="square" tIns="914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it"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88" name="Google Shape;88;g2f7b64f5150_0_0"/>
          <p:cNvSpPr txBox="1"/>
          <p:nvPr/>
        </p:nvSpPr>
        <p:spPr>
          <a:xfrm>
            <a:off x="1143475" y="914400"/>
            <a:ext cx="22101900" cy="182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1" i="0" lang="it" sz="6400" u="none" cap="none" strike="noStrike">
                <a:solidFill>
                  <a:srgbClr val="5A6EFF"/>
                </a:solidFill>
                <a:latin typeface="Work Sans"/>
                <a:ea typeface="Work Sans"/>
                <a:cs typeface="Work Sans"/>
                <a:sym typeface="Work Sans"/>
              </a:rPr>
              <a:t>Tutte le PIVA devono pagare tasse e contributi </a:t>
            </a:r>
            <a:endParaRPr b="1" i="0" sz="6400" u="none" cap="none" strike="noStrike">
              <a:solidFill>
                <a:srgbClr val="5A6EFF"/>
              </a:solidFill>
              <a:latin typeface="Work Sans"/>
              <a:ea typeface="Work Sans"/>
              <a:cs typeface="Work Sans"/>
              <a:sym typeface="Work Sans"/>
            </a:endParaRPr>
          </a:p>
        </p:txBody>
      </p:sp>
      <p:sp>
        <p:nvSpPr>
          <p:cNvPr id="89" name="Google Shape;89;g2f7b64f5150_0_0"/>
          <p:cNvSpPr/>
          <p:nvPr/>
        </p:nvSpPr>
        <p:spPr>
          <a:xfrm>
            <a:off x="-3450" y="12436000"/>
            <a:ext cx="24384000" cy="365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
        <p:nvSpPr>
          <p:cNvPr id="90" name="Google Shape;90;g2f7b64f5150_0_0"/>
          <p:cNvSpPr txBox="1"/>
          <p:nvPr/>
        </p:nvSpPr>
        <p:spPr>
          <a:xfrm>
            <a:off x="1143475" y="3276600"/>
            <a:ext cx="21612600" cy="2401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3600"/>
              <a:buFont typeface="Arial"/>
              <a:buNone/>
            </a:pPr>
            <a:r>
              <a:rPr b="0" i="0" lang="it" sz="3600" u="none" cap="none" strike="noStrike">
                <a:solidFill>
                  <a:srgbClr val="00001E"/>
                </a:solidFill>
                <a:highlight>
                  <a:srgbClr val="FFFFFF"/>
                </a:highlight>
                <a:latin typeface="Work Sans"/>
                <a:ea typeface="Work Sans"/>
                <a:cs typeface="Work Sans"/>
                <a:sym typeface="Work Sans"/>
              </a:rPr>
              <a:t>Per ogni P.IVA occorre identificare:</a:t>
            </a:r>
            <a:endParaRPr b="0" i="0" sz="3600" u="none" cap="none" strike="noStrike">
              <a:solidFill>
                <a:srgbClr val="00001E"/>
              </a:solidFill>
              <a:highlight>
                <a:srgbClr val="FFFFFF"/>
              </a:highlight>
              <a:latin typeface="Work Sans"/>
              <a:ea typeface="Work Sans"/>
              <a:cs typeface="Work Sans"/>
              <a:sym typeface="Work Sans"/>
            </a:endParaRPr>
          </a:p>
          <a:p>
            <a:pPr indent="-457200" lvl="0" marL="457200" marR="0" rtl="0" algn="l">
              <a:lnSpc>
                <a:spcPct val="150000"/>
              </a:lnSpc>
              <a:spcBef>
                <a:spcPts val="0"/>
              </a:spcBef>
              <a:spcAft>
                <a:spcPts val="0"/>
              </a:spcAft>
              <a:buClr>
                <a:srgbClr val="00001E"/>
              </a:buClr>
              <a:buSzPts val="3600"/>
              <a:buFont typeface="Work Sans"/>
              <a:buChar char="●"/>
            </a:pPr>
            <a:r>
              <a:rPr b="0" i="0" lang="it" sz="3600" u="none" cap="none" strike="noStrike">
                <a:solidFill>
                  <a:srgbClr val="00001E"/>
                </a:solidFill>
                <a:highlight>
                  <a:srgbClr val="FFFFFF"/>
                </a:highlight>
                <a:latin typeface="Work Sans"/>
                <a:ea typeface="Work Sans"/>
                <a:cs typeface="Work Sans"/>
                <a:sym typeface="Work Sans"/>
              </a:rPr>
              <a:t>il </a:t>
            </a:r>
            <a:r>
              <a:rPr b="1" i="0" lang="it" sz="3600" u="none" cap="none" strike="noStrike">
                <a:solidFill>
                  <a:srgbClr val="00001E"/>
                </a:solidFill>
                <a:highlight>
                  <a:srgbClr val="FFFFFF"/>
                </a:highlight>
                <a:latin typeface="Work Sans"/>
                <a:ea typeface="Work Sans"/>
                <a:cs typeface="Work Sans"/>
                <a:sym typeface="Work Sans"/>
              </a:rPr>
              <a:t>Regime fiscale</a:t>
            </a:r>
            <a:r>
              <a:rPr b="0" i="0" lang="it" sz="3600" u="none" cap="none" strike="noStrike">
                <a:solidFill>
                  <a:srgbClr val="00001E"/>
                </a:solidFill>
                <a:highlight>
                  <a:srgbClr val="FFFFFF"/>
                </a:highlight>
                <a:latin typeface="Work Sans"/>
                <a:ea typeface="Work Sans"/>
                <a:cs typeface="Work Sans"/>
                <a:sym typeface="Work Sans"/>
              </a:rPr>
              <a:t> che determina quali e quante imposte pagare</a:t>
            </a:r>
            <a:endParaRPr b="0" i="0" sz="3600" u="none" cap="none" strike="noStrike">
              <a:solidFill>
                <a:srgbClr val="00001E"/>
              </a:solidFill>
              <a:highlight>
                <a:srgbClr val="FFFFFF"/>
              </a:highlight>
              <a:latin typeface="Work Sans"/>
              <a:ea typeface="Work Sans"/>
              <a:cs typeface="Work Sans"/>
              <a:sym typeface="Work Sans"/>
            </a:endParaRPr>
          </a:p>
          <a:p>
            <a:pPr indent="-457200" lvl="0" marL="457200" marR="0" rtl="0" algn="l">
              <a:lnSpc>
                <a:spcPct val="150000"/>
              </a:lnSpc>
              <a:spcBef>
                <a:spcPts val="0"/>
              </a:spcBef>
              <a:spcAft>
                <a:spcPts val="0"/>
              </a:spcAft>
              <a:buClr>
                <a:srgbClr val="00001E"/>
              </a:buClr>
              <a:buSzPts val="3600"/>
              <a:buFont typeface="Work Sans"/>
              <a:buChar char="●"/>
            </a:pPr>
            <a:r>
              <a:rPr b="0" i="0" lang="it" sz="3600" u="none" cap="none" strike="noStrike">
                <a:solidFill>
                  <a:srgbClr val="00001E"/>
                </a:solidFill>
                <a:highlight>
                  <a:srgbClr val="FFFFFF"/>
                </a:highlight>
                <a:latin typeface="Work Sans"/>
                <a:ea typeface="Work Sans"/>
                <a:cs typeface="Work Sans"/>
                <a:sym typeface="Work Sans"/>
              </a:rPr>
              <a:t>la </a:t>
            </a:r>
            <a:r>
              <a:rPr b="1" i="0" lang="it" sz="3600" u="none" cap="none" strike="noStrike">
                <a:solidFill>
                  <a:srgbClr val="00001E"/>
                </a:solidFill>
                <a:highlight>
                  <a:srgbClr val="FFFFFF"/>
                </a:highlight>
                <a:latin typeface="Work Sans"/>
                <a:ea typeface="Work Sans"/>
                <a:cs typeface="Work Sans"/>
                <a:sym typeface="Work Sans"/>
              </a:rPr>
              <a:t>Cassa previdenziale</a:t>
            </a:r>
            <a:r>
              <a:rPr b="0" i="0" lang="it" sz="3600" u="none" cap="none" strike="noStrike">
                <a:solidFill>
                  <a:srgbClr val="00001E"/>
                </a:solidFill>
                <a:highlight>
                  <a:srgbClr val="FFFFFF"/>
                </a:highlight>
                <a:latin typeface="Work Sans"/>
                <a:ea typeface="Work Sans"/>
                <a:cs typeface="Work Sans"/>
                <a:sym typeface="Work Sans"/>
              </a:rPr>
              <a:t> che definisce a chi versare i contributi per la propria pensione</a:t>
            </a:r>
            <a:endParaRPr b="0" i="0" sz="3600" u="none" cap="none" strike="noStrike">
              <a:solidFill>
                <a:srgbClr val="00001E"/>
              </a:solidFill>
              <a:highlight>
                <a:srgbClr val="FFFFFF"/>
              </a:highlight>
              <a:latin typeface="Work Sans"/>
              <a:ea typeface="Work Sans"/>
              <a:cs typeface="Work Sans"/>
              <a:sym typeface="Work Sans"/>
            </a:endParaRPr>
          </a:p>
        </p:txBody>
      </p:sp>
      <p:sp>
        <p:nvSpPr>
          <p:cNvPr id="91" name="Google Shape;91;g2f7b64f5150_0_0"/>
          <p:cNvSpPr txBox="1"/>
          <p:nvPr/>
        </p:nvSpPr>
        <p:spPr>
          <a:xfrm>
            <a:off x="6412950" y="8266375"/>
            <a:ext cx="13146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Work Sans"/>
              <a:ea typeface="Work Sans"/>
              <a:cs typeface="Work Sans"/>
              <a:sym typeface="Work Sans"/>
            </a:endParaRPr>
          </a:p>
        </p:txBody>
      </p:sp>
      <p:sp>
        <p:nvSpPr>
          <p:cNvPr id="92" name="Google Shape;92;g2f7b64f5150_0_0"/>
          <p:cNvSpPr/>
          <p:nvPr/>
        </p:nvSpPr>
        <p:spPr>
          <a:xfrm>
            <a:off x="1143475" y="9606688"/>
            <a:ext cx="21336900" cy="6270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it" sz="3600" u="none" cap="none" strike="noStrike">
                <a:solidFill>
                  <a:schemeClr val="dk1"/>
                </a:solidFill>
                <a:latin typeface="Work Sans"/>
                <a:ea typeface="Work Sans"/>
                <a:cs typeface="Work Sans"/>
                <a:sym typeface="Work Sans"/>
              </a:rPr>
              <a:t>Cassa previdenziale: Contributi</a:t>
            </a:r>
            <a:endParaRPr b="1" i="0" sz="3600" u="none" cap="none" strike="noStrike">
              <a:solidFill>
                <a:schemeClr val="dk1"/>
              </a:solidFill>
              <a:latin typeface="Work Sans"/>
              <a:ea typeface="Work Sans"/>
              <a:cs typeface="Work Sans"/>
              <a:sym typeface="Work Sans"/>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g2f6f7ca9c9f_0_499"/>
          <p:cNvSpPr txBox="1"/>
          <p:nvPr>
            <p:ph type="ctrTitle"/>
          </p:nvPr>
        </p:nvSpPr>
        <p:spPr>
          <a:xfrm>
            <a:off x="831221" y="5258333"/>
            <a:ext cx="22721700" cy="5473500"/>
          </a:xfrm>
          <a:prstGeom prst="rect">
            <a:avLst/>
          </a:prstGeom>
          <a:noFill/>
          <a:ln>
            <a:noFill/>
          </a:ln>
        </p:spPr>
        <p:txBody>
          <a:bodyPr anchorCtr="0" anchor="b" bIns="243800" lIns="243800" spcFirstLastPara="1" rIns="243800" wrap="square" tIns="243800">
            <a:noAutofit/>
          </a:bodyPr>
          <a:lstStyle/>
          <a:p>
            <a:pPr indent="0" lvl="0" marL="0" rtl="0" algn="ctr">
              <a:lnSpc>
                <a:spcPct val="100000"/>
              </a:lnSpc>
              <a:spcBef>
                <a:spcPts val="0"/>
              </a:spcBef>
              <a:spcAft>
                <a:spcPts val="0"/>
              </a:spcAft>
              <a:buSzPts val="13600"/>
              <a:buNone/>
            </a:pPr>
            <a:r>
              <a:t/>
            </a:r>
            <a:endParaRPr/>
          </a:p>
          <a:p>
            <a:pPr indent="0" lvl="0" marL="0" rtl="0" algn="ctr">
              <a:lnSpc>
                <a:spcPct val="100000"/>
              </a:lnSpc>
              <a:spcBef>
                <a:spcPts val="0"/>
              </a:spcBef>
              <a:spcAft>
                <a:spcPts val="0"/>
              </a:spcAft>
              <a:buSzPts val="13600"/>
              <a:buNone/>
            </a:pPr>
            <a:r>
              <a:rPr lang="it"/>
              <a:t>Le doppie casse che gestiamo </a:t>
            </a:r>
            <a:endParaRPr/>
          </a:p>
          <a:p>
            <a:pPr indent="0" lvl="0" marL="0" rtl="0" algn="ctr">
              <a:lnSpc>
                <a:spcPct val="100000"/>
              </a:lnSpc>
              <a:spcBef>
                <a:spcPts val="0"/>
              </a:spcBef>
              <a:spcAft>
                <a:spcPts val="0"/>
              </a:spcAft>
              <a:buSzPts val="13600"/>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g2f6f7ca9c9f_0_503"/>
          <p:cNvSpPr txBox="1"/>
          <p:nvPr>
            <p:ph type="ctrTitle"/>
          </p:nvPr>
        </p:nvSpPr>
        <p:spPr>
          <a:xfrm>
            <a:off x="831221" y="4590333"/>
            <a:ext cx="22721700" cy="5473500"/>
          </a:xfrm>
          <a:prstGeom prst="rect">
            <a:avLst/>
          </a:prstGeom>
          <a:noFill/>
          <a:ln>
            <a:noFill/>
          </a:ln>
        </p:spPr>
        <p:txBody>
          <a:bodyPr anchorCtr="0" anchor="b" bIns="243800" lIns="243800" spcFirstLastPara="1" rIns="243800" wrap="square" tIns="243800">
            <a:noAutofit/>
          </a:bodyPr>
          <a:lstStyle/>
          <a:p>
            <a:pPr indent="0" lvl="0" marL="0" rtl="0" algn="ctr">
              <a:lnSpc>
                <a:spcPct val="100000"/>
              </a:lnSpc>
              <a:spcBef>
                <a:spcPts val="0"/>
              </a:spcBef>
              <a:spcAft>
                <a:spcPts val="0"/>
              </a:spcAft>
              <a:buSzPts val="13600"/>
              <a:buNone/>
            </a:pPr>
            <a:r>
              <a:t/>
            </a:r>
            <a:endParaRPr/>
          </a:p>
          <a:p>
            <a:pPr indent="0" lvl="0" marL="0" rtl="0" algn="ctr">
              <a:lnSpc>
                <a:spcPct val="100000"/>
              </a:lnSpc>
              <a:spcBef>
                <a:spcPts val="0"/>
              </a:spcBef>
              <a:spcAft>
                <a:spcPts val="0"/>
              </a:spcAft>
              <a:buSzPts val="13600"/>
              <a:buNone/>
            </a:pPr>
            <a:r>
              <a:rPr lang="it"/>
              <a:t>ENASARCO</a:t>
            </a:r>
            <a:endParaRPr/>
          </a:p>
          <a:p>
            <a:pPr indent="0" lvl="0" marL="0" rtl="0" algn="ctr">
              <a:lnSpc>
                <a:spcPct val="100000"/>
              </a:lnSpc>
              <a:spcBef>
                <a:spcPts val="0"/>
              </a:spcBef>
              <a:spcAft>
                <a:spcPts val="0"/>
              </a:spcAft>
              <a:buSzPts val="13600"/>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g2f7b64f5150_1_423"/>
          <p:cNvSpPr txBox="1"/>
          <p:nvPr>
            <p:ph idx="12" type="sldNum"/>
          </p:nvPr>
        </p:nvSpPr>
        <p:spPr>
          <a:xfrm>
            <a:off x="23040726" y="12500225"/>
            <a:ext cx="1057500" cy="730500"/>
          </a:xfrm>
          <a:prstGeom prst="rect">
            <a:avLst/>
          </a:prstGeom>
          <a:noFill/>
          <a:ln>
            <a:noFill/>
          </a:ln>
        </p:spPr>
        <p:txBody>
          <a:bodyPr anchorCtr="0" anchor="ctr" bIns="91400" lIns="182875" spcFirstLastPara="1" rIns="182875" wrap="square" tIns="914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it"/>
              <a:t>‹#›</a:t>
            </a:fld>
            <a:endParaRPr/>
          </a:p>
        </p:txBody>
      </p:sp>
      <p:sp>
        <p:nvSpPr>
          <p:cNvPr id="649" name="Google Shape;649;g2f7b64f5150_1_423"/>
          <p:cNvSpPr txBox="1"/>
          <p:nvPr>
            <p:ph idx="1" type="body"/>
          </p:nvPr>
        </p:nvSpPr>
        <p:spPr>
          <a:xfrm>
            <a:off x="1143467" y="2743200"/>
            <a:ext cx="22101600" cy="9348900"/>
          </a:xfrm>
          <a:prstGeom prst="rect">
            <a:avLst/>
          </a:prstGeom>
          <a:noFill/>
          <a:ln>
            <a:noFill/>
          </a:ln>
        </p:spPr>
        <p:txBody>
          <a:bodyPr anchorCtr="0" anchor="t" bIns="91400" lIns="182875" spcFirstLastPara="1" rIns="182875" wrap="square" tIns="91400">
            <a:noAutofit/>
          </a:bodyPr>
          <a:lstStyle/>
          <a:p>
            <a:pPr indent="0" lvl="0" marL="0" rtl="0" algn="l">
              <a:lnSpc>
                <a:spcPct val="100000"/>
              </a:lnSpc>
              <a:spcBef>
                <a:spcPts val="0"/>
              </a:spcBef>
              <a:spcAft>
                <a:spcPts val="0"/>
              </a:spcAft>
              <a:buSzPts val="4800"/>
              <a:buNone/>
            </a:pPr>
            <a:r>
              <a:rPr lang="it" sz="3600">
                <a:highlight>
                  <a:srgbClr val="FFFFFF"/>
                </a:highlight>
                <a:latin typeface="Work Sans"/>
                <a:ea typeface="Work Sans"/>
                <a:cs typeface="Work Sans"/>
                <a:sym typeface="Work Sans"/>
              </a:rPr>
              <a:t>L’Enasarco (</a:t>
            </a:r>
            <a:r>
              <a:rPr lang="it" sz="3600">
                <a:solidFill>
                  <a:schemeClr val="hlink"/>
                </a:solidFill>
                <a:highlight>
                  <a:srgbClr val="FFFFFF"/>
                </a:highlight>
                <a:uFill>
                  <a:noFill/>
                </a:uFill>
                <a:latin typeface="Work Sans"/>
                <a:ea typeface="Work Sans"/>
                <a:cs typeface="Work Sans"/>
                <a:sym typeface="Work Sans"/>
                <a:hlinkClick r:id="rId3"/>
              </a:rPr>
              <a:t>Ente Nazionale di assistenza per gli agenti e i rappresentanti di commercio</a:t>
            </a:r>
            <a:r>
              <a:rPr lang="it" sz="3600">
                <a:highlight>
                  <a:srgbClr val="FFFFFF"/>
                </a:highlight>
                <a:latin typeface="Work Sans"/>
                <a:ea typeface="Work Sans"/>
                <a:cs typeface="Work Sans"/>
                <a:sym typeface="Work Sans"/>
              </a:rPr>
              <a:t>) è una </a:t>
            </a:r>
            <a:r>
              <a:rPr b="1" lang="it" sz="3600">
                <a:highlight>
                  <a:srgbClr val="FFFFFF"/>
                </a:highlight>
                <a:latin typeface="Work Sans"/>
                <a:ea typeface="Work Sans"/>
                <a:cs typeface="Work Sans"/>
                <a:sym typeface="Work Sans"/>
              </a:rPr>
              <a:t>cassa previdenziale privata integrativa ma obbligatoria</a:t>
            </a:r>
            <a:r>
              <a:rPr lang="it" sz="3600">
                <a:highlight>
                  <a:srgbClr val="FFFFFF"/>
                </a:highlight>
                <a:latin typeface="Work Sans"/>
                <a:ea typeface="Work Sans"/>
                <a:cs typeface="Work Sans"/>
                <a:sym typeface="Work Sans"/>
              </a:rPr>
              <a:t>, a cui devono essere iscritti </a:t>
            </a:r>
            <a:r>
              <a:rPr b="1" lang="it" sz="3600">
                <a:highlight>
                  <a:srgbClr val="FFFFFF"/>
                </a:highlight>
                <a:latin typeface="Work Sans"/>
                <a:ea typeface="Work Sans"/>
                <a:cs typeface="Work Sans"/>
                <a:sym typeface="Work Sans"/>
              </a:rPr>
              <a:t>agenti e rappresentanti di commercio.</a:t>
            </a:r>
            <a:endParaRPr sz="3600">
              <a:highlight>
                <a:srgbClr val="FFFFFF"/>
              </a:highlight>
              <a:latin typeface="Work Sans"/>
              <a:ea typeface="Work Sans"/>
              <a:cs typeface="Work Sans"/>
              <a:sym typeface="Work Sans"/>
            </a:endParaRPr>
          </a:p>
          <a:p>
            <a:pPr indent="0" lvl="0" marL="0" rtl="0" algn="l">
              <a:lnSpc>
                <a:spcPct val="100000"/>
              </a:lnSpc>
              <a:spcBef>
                <a:spcPts val="2900"/>
              </a:spcBef>
              <a:spcAft>
                <a:spcPts val="0"/>
              </a:spcAft>
              <a:buSzPts val="4800"/>
              <a:buNone/>
            </a:pPr>
            <a:r>
              <a:rPr lang="it" sz="3600">
                <a:highlight>
                  <a:srgbClr val="FFFFFF"/>
                </a:highlight>
                <a:latin typeface="Work Sans"/>
                <a:ea typeface="Work Sans"/>
                <a:cs typeface="Work Sans"/>
                <a:sym typeface="Work Sans"/>
              </a:rPr>
              <a:t>Per questa categoria di lavoratori, la legge prevede l’obbligo di iscriversi e versare i contributi sia all’</a:t>
            </a:r>
            <a:r>
              <a:rPr b="1" lang="it" sz="3600">
                <a:highlight>
                  <a:srgbClr val="FFFFFF"/>
                </a:highlight>
                <a:latin typeface="Work Sans"/>
                <a:ea typeface="Work Sans"/>
                <a:cs typeface="Work Sans"/>
                <a:sym typeface="Work Sans"/>
              </a:rPr>
              <a:t>Enasarco</a:t>
            </a:r>
            <a:r>
              <a:rPr lang="it" sz="3600">
                <a:highlight>
                  <a:srgbClr val="FFFFFF"/>
                </a:highlight>
                <a:latin typeface="Work Sans"/>
                <a:ea typeface="Work Sans"/>
                <a:cs typeface="Work Sans"/>
                <a:sym typeface="Work Sans"/>
              </a:rPr>
              <a:t> che alla </a:t>
            </a:r>
            <a:r>
              <a:rPr b="1" lang="it" sz="3600">
                <a:solidFill>
                  <a:schemeClr val="hlink"/>
                </a:solidFill>
                <a:highlight>
                  <a:srgbClr val="FFFFFF"/>
                </a:highlight>
                <a:uFill>
                  <a:noFill/>
                </a:uFill>
                <a:latin typeface="Work Sans"/>
                <a:ea typeface="Work Sans"/>
                <a:cs typeface="Work Sans"/>
                <a:sym typeface="Work Sans"/>
                <a:hlinkClick r:id="rId4"/>
              </a:rPr>
              <a:t>Gestione Commercianti INPS</a:t>
            </a:r>
            <a:r>
              <a:rPr lang="it" sz="3600">
                <a:highlight>
                  <a:srgbClr val="FFFFFF"/>
                </a:highlight>
                <a:latin typeface="Work Sans"/>
                <a:ea typeface="Work Sans"/>
                <a:cs typeface="Work Sans"/>
                <a:sym typeface="Work Sans"/>
              </a:rPr>
              <a:t>.</a:t>
            </a:r>
            <a:endParaRPr sz="3600">
              <a:highlight>
                <a:srgbClr val="FFFFFF"/>
              </a:highlight>
              <a:latin typeface="Work Sans"/>
              <a:ea typeface="Work Sans"/>
              <a:cs typeface="Work Sans"/>
              <a:sym typeface="Work Sans"/>
            </a:endParaRPr>
          </a:p>
          <a:p>
            <a:pPr indent="0" lvl="0" marL="0" rtl="0" algn="l">
              <a:lnSpc>
                <a:spcPct val="100000"/>
              </a:lnSpc>
              <a:spcBef>
                <a:spcPts val="2900"/>
              </a:spcBef>
              <a:spcAft>
                <a:spcPts val="0"/>
              </a:spcAft>
              <a:buSzPts val="4800"/>
              <a:buNone/>
            </a:pPr>
            <a:r>
              <a:rPr b="1" lang="it" sz="3600">
                <a:latin typeface="Work Sans"/>
                <a:ea typeface="Work Sans"/>
                <a:cs typeface="Work Sans"/>
                <a:sym typeface="Work Sans"/>
              </a:rPr>
              <a:t>Iscrizione alla cassa: </a:t>
            </a:r>
            <a:r>
              <a:rPr lang="it" sz="3600">
                <a:latin typeface="Work Sans"/>
                <a:ea typeface="Work Sans"/>
                <a:cs typeface="Work Sans"/>
                <a:sym typeface="Work Sans"/>
              </a:rPr>
              <a:t>sono obbligati all’iscrizione gli agenti che operano sul </a:t>
            </a:r>
            <a:r>
              <a:rPr lang="it" sz="3600" u="sng">
                <a:latin typeface="Work Sans"/>
                <a:ea typeface="Work Sans"/>
                <a:cs typeface="Work Sans"/>
                <a:sym typeface="Work Sans"/>
              </a:rPr>
              <a:t>territorio nazionale</a:t>
            </a:r>
            <a:r>
              <a:rPr lang="it" sz="3600">
                <a:latin typeface="Work Sans"/>
                <a:ea typeface="Work Sans"/>
                <a:cs typeface="Work Sans"/>
                <a:sym typeface="Work Sans"/>
              </a:rPr>
              <a:t> in nome e per conto di una </a:t>
            </a:r>
            <a:r>
              <a:rPr b="1" lang="it" sz="3600">
                <a:latin typeface="Work Sans"/>
                <a:ea typeface="Work Sans"/>
                <a:cs typeface="Work Sans"/>
                <a:sym typeface="Work Sans"/>
              </a:rPr>
              <a:t>mandante </a:t>
            </a:r>
            <a:r>
              <a:rPr lang="it" sz="3600">
                <a:latin typeface="Work Sans"/>
                <a:ea typeface="Work Sans"/>
                <a:cs typeface="Work Sans"/>
                <a:sym typeface="Work Sans"/>
              </a:rPr>
              <a:t>italiana o straniera, che </a:t>
            </a:r>
            <a:r>
              <a:rPr lang="it" sz="3600">
                <a:highlight>
                  <a:srgbClr val="FFFFFF"/>
                </a:highlight>
                <a:latin typeface="Work Sans"/>
                <a:ea typeface="Work Sans"/>
                <a:cs typeface="Work Sans"/>
                <a:sym typeface="Work Sans"/>
              </a:rPr>
              <a:t>è l’azienda con cui l’agente stipula un contratto di agenzia, per la promozione e la vendita dei prodotti su un determinato territorio, in cambio di provvigioni sulle vendite concluse.</a:t>
            </a:r>
            <a:endParaRPr sz="3600">
              <a:latin typeface="Work Sans"/>
              <a:ea typeface="Work Sans"/>
              <a:cs typeface="Work Sans"/>
              <a:sym typeface="Work Sans"/>
            </a:endParaRPr>
          </a:p>
          <a:p>
            <a:pPr indent="0" lvl="0" marL="0" rtl="0" algn="l">
              <a:lnSpc>
                <a:spcPct val="100000"/>
              </a:lnSpc>
              <a:spcBef>
                <a:spcPts val="2100"/>
              </a:spcBef>
              <a:spcAft>
                <a:spcPts val="0"/>
              </a:spcAft>
              <a:buSzPts val="4800"/>
              <a:buNone/>
            </a:pPr>
            <a:r>
              <a:rPr lang="it" sz="3600">
                <a:latin typeface="Work Sans"/>
                <a:ea typeface="Work Sans"/>
                <a:cs typeface="Work Sans"/>
                <a:sym typeface="Work Sans"/>
              </a:rPr>
              <a:t>La </a:t>
            </a:r>
            <a:r>
              <a:rPr b="1" lang="it" sz="3600">
                <a:latin typeface="Work Sans"/>
                <a:ea typeface="Work Sans"/>
                <a:cs typeface="Work Sans"/>
                <a:sym typeface="Work Sans"/>
              </a:rPr>
              <a:t>mandante </a:t>
            </a:r>
            <a:r>
              <a:rPr lang="it" sz="3600">
                <a:latin typeface="Work Sans"/>
                <a:ea typeface="Work Sans"/>
                <a:cs typeface="Work Sans"/>
                <a:sym typeface="Work Sans"/>
              </a:rPr>
              <a:t>deve comunicare ad Enasarco entro </a:t>
            </a:r>
            <a:r>
              <a:rPr b="1" lang="it" sz="3600">
                <a:latin typeface="Work Sans"/>
                <a:ea typeface="Work Sans"/>
                <a:cs typeface="Work Sans"/>
                <a:sym typeface="Work Sans"/>
              </a:rPr>
              <a:t>30 giorni</a:t>
            </a:r>
            <a:r>
              <a:rPr lang="it" sz="3600">
                <a:latin typeface="Work Sans"/>
                <a:ea typeface="Work Sans"/>
                <a:cs typeface="Work Sans"/>
                <a:sym typeface="Work Sans"/>
              </a:rPr>
              <a:t> l’inizio o la cessazione del rapporto.</a:t>
            </a:r>
            <a:endParaRPr b="1" sz="3600">
              <a:latin typeface="Work Sans"/>
              <a:ea typeface="Work Sans"/>
              <a:cs typeface="Work Sans"/>
              <a:sym typeface="Work Sans"/>
            </a:endParaRPr>
          </a:p>
        </p:txBody>
      </p:sp>
      <p:sp>
        <p:nvSpPr>
          <p:cNvPr id="650" name="Google Shape;650;g2f7b64f5150_1_423"/>
          <p:cNvSpPr/>
          <p:nvPr/>
        </p:nvSpPr>
        <p:spPr>
          <a:xfrm>
            <a:off x="-3450" y="12436000"/>
            <a:ext cx="24384000" cy="365700"/>
          </a:xfrm>
          <a:prstGeom prst="rect">
            <a:avLst/>
          </a:prstGeom>
          <a:solidFill>
            <a:srgbClr val="5A6EF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2100"/>
              <a:buFont typeface="Arial"/>
              <a:buNone/>
            </a:pPr>
            <a:r>
              <a:rPr b="1" i="0" lang="it" sz="2100" u="none" cap="none" strike="noStrike">
                <a:solidFill>
                  <a:srgbClr val="FFFFFF"/>
                </a:solidFill>
                <a:latin typeface="Arial"/>
                <a:ea typeface="Arial"/>
                <a:cs typeface="Arial"/>
                <a:sym typeface="Arial"/>
              </a:rPr>
              <a:t>Formazione</a:t>
            </a:r>
            <a:endParaRPr b="1" i="0" sz="2100" u="none" cap="none" strike="noStrike">
              <a:solidFill>
                <a:srgbClr val="FFFFFF"/>
              </a:solidFill>
              <a:latin typeface="Arial"/>
              <a:ea typeface="Arial"/>
              <a:cs typeface="Arial"/>
              <a:sym typeface="Arial"/>
            </a:endParaRPr>
          </a:p>
        </p:txBody>
      </p:sp>
      <p:sp>
        <p:nvSpPr>
          <p:cNvPr id="651" name="Google Shape;651;g2f7b64f5150_1_423"/>
          <p:cNvSpPr txBox="1"/>
          <p:nvPr/>
        </p:nvSpPr>
        <p:spPr>
          <a:xfrm>
            <a:off x="1143467" y="914400"/>
            <a:ext cx="21897600" cy="1947300"/>
          </a:xfrm>
          <a:prstGeom prst="rect">
            <a:avLst/>
          </a:prstGeom>
          <a:noFill/>
          <a:ln>
            <a:noFill/>
          </a:ln>
        </p:spPr>
        <p:txBody>
          <a:bodyPr anchorCtr="0" anchor="t"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6400"/>
              <a:buFont typeface="Arial"/>
              <a:buNone/>
            </a:pPr>
            <a:r>
              <a:rPr b="1" i="0" lang="it" sz="6400" u="none" cap="none" strike="noStrike">
                <a:solidFill>
                  <a:schemeClr val="accent2"/>
                </a:solidFill>
                <a:latin typeface="Work Sans"/>
                <a:ea typeface="Work Sans"/>
                <a:cs typeface="Work Sans"/>
                <a:sym typeface="Work Sans"/>
              </a:rPr>
              <a:t>La cassa degli agenti/rappresentanti di commercio</a:t>
            </a:r>
            <a:endParaRPr b="1" i="0" sz="6400" u="none" cap="none" strike="noStrike">
              <a:solidFill>
                <a:schemeClr val="accent2"/>
              </a:solidFill>
              <a:latin typeface="Work Sans"/>
              <a:ea typeface="Work Sans"/>
              <a:cs typeface="Work Sans"/>
              <a:sym typeface="Work Sans"/>
            </a:endParaRPr>
          </a:p>
        </p:txBody>
      </p:sp>
      <p:sp>
        <p:nvSpPr>
          <p:cNvPr id="652" name="Google Shape;652;g2f7b64f5150_1_423"/>
          <p:cNvSpPr/>
          <p:nvPr/>
        </p:nvSpPr>
        <p:spPr>
          <a:xfrm>
            <a:off x="1143467" y="10547067"/>
            <a:ext cx="21586500" cy="1294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3700"/>
              <a:buFont typeface="Arial"/>
              <a:buNone/>
            </a:pPr>
            <a:r>
              <a:rPr b="0" i="0" lang="it" sz="3700" u="none" cap="none" strike="noStrike">
                <a:solidFill>
                  <a:srgbClr val="000000"/>
                </a:solidFill>
                <a:latin typeface="Arial"/>
                <a:ea typeface="Arial"/>
                <a:cs typeface="Arial"/>
                <a:sym typeface="Arial"/>
              </a:rPr>
              <a:t>E’ uno dei casi di doppia Cassa che gestiamo in Fiscozen!</a:t>
            </a:r>
            <a:endParaRPr b="0" i="0" sz="3700" u="none" cap="none" strike="noStrike">
              <a:solidFill>
                <a:srgbClr val="000000"/>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g2f7b64f5150_1_431"/>
          <p:cNvSpPr txBox="1"/>
          <p:nvPr>
            <p:ph idx="12" type="sldNum"/>
          </p:nvPr>
        </p:nvSpPr>
        <p:spPr>
          <a:xfrm>
            <a:off x="23040726" y="12500225"/>
            <a:ext cx="1057500" cy="730500"/>
          </a:xfrm>
          <a:prstGeom prst="rect">
            <a:avLst/>
          </a:prstGeom>
          <a:noFill/>
          <a:ln>
            <a:noFill/>
          </a:ln>
        </p:spPr>
        <p:txBody>
          <a:bodyPr anchorCtr="0" anchor="ctr" bIns="91400" lIns="182875" spcFirstLastPara="1" rIns="182875" wrap="square" tIns="914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it"/>
              <a:t>‹#›</a:t>
            </a:fld>
            <a:endParaRPr/>
          </a:p>
        </p:txBody>
      </p:sp>
      <p:sp>
        <p:nvSpPr>
          <p:cNvPr id="658" name="Google Shape;658;g2f7b64f5150_1_431"/>
          <p:cNvSpPr txBox="1"/>
          <p:nvPr>
            <p:ph idx="1" type="body"/>
          </p:nvPr>
        </p:nvSpPr>
        <p:spPr>
          <a:xfrm>
            <a:off x="1143467" y="2743200"/>
            <a:ext cx="22551900" cy="9348900"/>
          </a:xfrm>
          <a:prstGeom prst="rect">
            <a:avLst/>
          </a:prstGeom>
          <a:noFill/>
          <a:ln>
            <a:noFill/>
          </a:ln>
        </p:spPr>
        <p:txBody>
          <a:bodyPr anchorCtr="0" anchor="t" bIns="91400" lIns="182875" spcFirstLastPara="1" rIns="182875" wrap="square" tIns="91400">
            <a:noAutofit/>
          </a:bodyPr>
          <a:lstStyle/>
          <a:p>
            <a:pPr indent="0" lvl="0" marL="0" rtl="0" algn="l">
              <a:lnSpc>
                <a:spcPct val="115000"/>
              </a:lnSpc>
              <a:spcBef>
                <a:spcPts val="0"/>
              </a:spcBef>
              <a:spcAft>
                <a:spcPts val="0"/>
              </a:spcAft>
              <a:buSzPts val="4800"/>
              <a:buNone/>
            </a:pPr>
            <a:r>
              <a:t/>
            </a:r>
            <a:endParaRPr sz="3700">
              <a:solidFill>
                <a:srgbClr val="00001E"/>
              </a:solidFill>
              <a:highlight>
                <a:srgbClr val="FFFFFF"/>
              </a:highlight>
              <a:latin typeface="Work Sans"/>
              <a:ea typeface="Work Sans"/>
              <a:cs typeface="Work Sans"/>
              <a:sym typeface="Work Sans"/>
            </a:endParaRPr>
          </a:p>
          <a:p>
            <a:pPr indent="0" lvl="0" marL="0" rtl="0" algn="l">
              <a:lnSpc>
                <a:spcPct val="115000"/>
              </a:lnSpc>
              <a:spcBef>
                <a:spcPts val="2900"/>
              </a:spcBef>
              <a:spcAft>
                <a:spcPts val="0"/>
              </a:spcAft>
              <a:buSzPts val="4800"/>
              <a:buNone/>
            </a:pPr>
            <a:r>
              <a:t/>
            </a:r>
            <a:endParaRPr sz="3700">
              <a:solidFill>
                <a:srgbClr val="00001E"/>
              </a:solidFill>
              <a:highlight>
                <a:srgbClr val="FFFFFF"/>
              </a:highlight>
              <a:latin typeface="Work Sans"/>
              <a:ea typeface="Work Sans"/>
              <a:cs typeface="Work Sans"/>
              <a:sym typeface="Work Sans"/>
            </a:endParaRPr>
          </a:p>
          <a:p>
            <a:pPr indent="0" lvl="0" marL="0" rtl="0" algn="l">
              <a:lnSpc>
                <a:spcPct val="115000"/>
              </a:lnSpc>
              <a:spcBef>
                <a:spcPts val="2900"/>
              </a:spcBef>
              <a:spcAft>
                <a:spcPts val="0"/>
              </a:spcAft>
              <a:buSzPts val="4800"/>
              <a:buNone/>
            </a:pPr>
            <a:r>
              <a:t/>
            </a:r>
            <a:endParaRPr sz="3700">
              <a:solidFill>
                <a:srgbClr val="00001E"/>
              </a:solidFill>
              <a:highlight>
                <a:srgbClr val="FFFFFF"/>
              </a:highlight>
              <a:latin typeface="Work Sans"/>
              <a:ea typeface="Work Sans"/>
              <a:cs typeface="Work Sans"/>
              <a:sym typeface="Work Sans"/>
            </a:endParaRPr>
          </a:p>
          <a:p>
            <a:pPr indent="0" lvl="0" marL="0" rtl="0" algn="l">
              <a:lnSpc>
                <a:spcPct val="115000"/>
              </a:lnSpc>
              <a:spcBef>
                <a:spcPts val="2900"/>
              </a:spcBef>
              <a:spcAft>
                <a:spcPts val="0"/>
              </a:spcAft>
              <a:buSzPts val="4800"/>
              <a:buNone/>
            </a:pPr>
            <a:r>
              <a:t/>
            </a:r>
            <a:endParaRPr sz="3700">
              <a:solidFill>
                <a:srgbClr val="00001E"/>
              </a:solidFill>
              <a:highlight>
                <a:srgbClr val="FFFFFF"/>
              </a:highlight>
              <a:latin typeface="Work Sans"/>
              <a:ea typeface="Work Sans"/>
              <a:cs typeface="Work Sans"/>
              <a:sym typeface="Work Sans"/>
            </a:endParaRPr>
          </a:p>
          <a:p>
            <a:pPr indent="0" lvl="0" marL="0" rtl="0" algn="l">
              <a:lnSpc>
                <a:spcPct val="115000"/>
              </a:lnSpc>
              <a:spcBef>
                <a:spcPts val="2900"/>
              </a:spcBef>
              <a:spcAft>
                <a:spcPts val="0"/>
              </a:spcAft>
              <a:buSzPts val="4800"/>
              <a:buNone/>
            </a:pPr>
            <a:r>
              <a:t/>
            </a:r>
            <a:endParaRPr sz="3700">
              <a:solidFill>
                <a:srgbClr val="00001E"/>
              </a:solidFill>
              <a:highlight>
                <a:srgbClr val="FFFFFF"/>
              </a:highlight>
              <a:latin typeface="Work Sans"/>
              <a:ea typeface="Work Sans"/>
              <a:cs typeface="Work Sans"/>
              <a:sym typeface="Work Sans"/>
            </a:endParaRPr>
          </a:p>
          <a:p>
            <a:pPr indent="0" lvl="0" marL="0" rtl="0" algn="l">
              <a:lnSpc>
                <a:spcPct val="115000"/>
              </a:lnSpc>
              <a:spcBef>
                <a:spcPts val="2900"/>
              </a:spcBef>
              <a:spcAft>
                <a:spcPts val="0"/>
              </a:spcAft>
              <a:buSzPts val="4800"/>
              <a:buNone/>
            </a:pPr>
            <a:r>
              <a:t/>
            </a:r>
            <a:endParaRPr sz="3700">
              <a:solidFill>
                <a:srgbClr val="00001E"/>
              </a:solidFill>
              <a:highlight>
                <a:srgbClr val="FFFFFF"/>
              </a:highlight>
              <a:latin typeface="Work Sans"/>
              <a:ea typeface="Work Sans"/>
              <a:cs typeface="Work Sans"/>
              <a:sym typeface="Work Sans"/>
            </a:endParaRPr>
          </a:p>
          <a:p>
            <a:pPr indent="0" lvl="0" marL="0" rtl="0" algn="l">
              <a:lnSpc>
                <a:spcPct val="115000"/>
              </a:lnSpc>
              <a:spcBef>
                <a:spcPts val="2900"/>
              </a:spcBef>
              <a:spcAft>
                <a:spcPts val="0"/>
              </a:spcAft>
              <a:buSzPts val="4800"/>
              <a:buNone/>
            </a:pPr>
            <a:r>
              <a:t/>
            </a:r>
            <a:endParaRPr sz="3700">
              <a:solidFill>
                <a:srgbClr val="00001E"/>
              </a:solidFill>
              <a:highlight>
                <a:srgbClr val="FFFFFF"/>
              </a:highlight>
              <a:latin typeface="Work Sans"/>
              <a:ea typeface="Work Sans"/>
              <a:cs typeface="Work Sans"/>
              <a:sym typeface="Work Sans"/>
            </a:endParaRPr>
          </a:p>
          <a:p>
            <a:pPr indent="0" lvl="0" marL="0" rtl="0" algn="l">
              <a:lnSpc>
                <a:spcPct val="115000"/>
              </a:lnSpc>
              <a:spcBef>
                <a:spcPts val="2900"/>
              </a:spcBef>
              <a:spcAft>
                <a:spcPts val="0"/>
              </a:spcAft>
              <a:buSzPts val="4800"/>
              <a:buNone/>
            </a:pPr>
            <a:r>
              <a:t/>
            </a:r>
            <a:endParaRPr sz="3700">
              <a:solidFill>
                <a:srgbClr val="00001E"/>
              </a:solidFill>
              <a:highlight>
                <a:srgbClr val="FFFFFF"/>
              </a:highlight>
              <a:latin typeface="Work Sans"/>
              <a:ea typeface="Work Sans"/>
              <a:cs typeface="Work Sans"/>
              <a:sym typeface="Work Sans"/>
            </a:endParaRPr>
          </a:p>
          <a:p>
            <a:pPr indent="0" lvl="0" marL="0" rtl="0" algn="l">
              <a:lnSpc>
                <a:spcPct val="115000"/>
              </a:lnSpc>
              <a:spcBef>
                <a:spcPts val="2900"/>
              </a:spcBef>
              <a:spcAft>
                <a:spcPts val="2900"/>
              </a:spcAft>
              <a:buSzPts val="4800"/>
              <a:buNone/>
            </a:pPr>
            <a:r>
              <a:t/>
            </a:r>
            <a:endParaRPr sz="3700">
              <a:solidFill>
                <a:srgbClr val="00001E"/>
              </a:solidFill>
              <a:highlight>
                <a:srgbClr val="FFFFFF"/>
              </a:highlight>
              <a:latin typeface="Work Sans"/>
              <a:ea typeface="Work Sans"/>
              <a:cs typeface="Work Sans"/>
              <a:sym typeface="Work Sans"/>
            </a:endParaRPr>
          </a:p>
        </p:txBody>
      </p:sp>
      <p:sp>
        <p:nvSpPr>
          <p:cNvPr id="659" name="Google Shape;659;g2f7b64f5150_1_431"/>
          <p:cNvSpPr/>
          <p:nvPr/>
        </p:nvSpPr>
        <p:spPr>
          <a:xfrm>
            <a:off x="-3450" y="12436000"/>
            <a:ext cx="24384000" cy="365700"/>
          </a:xfrm>
          <a:prstGeom prst="rect">
            <a:avLst/>
          </a:prstGeom>
          <a:solidFill>
            <a:schemeClr val="dk2"/>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2100"/>
              <a:buFont typeface="Arial"/>
              <a:buNone/>
            </a:pPr>
            <a:r>
              <a:rPr b="1" i="0" lang="it" sz="2100" u="none" cap="none" strike="noStrike">
                <a:solidFill>
                  <a:srgbClr val="FFFFFF"/>
                </a:solidFill>
                <a:latin typeface="Arial"/>
                <a:ea typeface="Arial"/>
                <a:cs typeface="Arial"/>
                <a:sym typeface="Arial"/>
              </a:rPr>
              <a:t>Approfondimento</a:t>
            </a:r>
            <a:endParaRPr b="1" i="0" sz="2100" u="none" cap="none" strike="noStrike">
              <a:solidFill>
                <a:srgbClr val="FFFFFF"/>
              </a:solidFill>
              <a:latin typeface="Arial"/>
              <a:ea typeface="Arial"/>
              <a:cs typeface="Arial"/>
              <a:sym typeface="Arial"/>
            </a:endParaRPr>
          </a:p>
        </p:txBody>
      </p:sp>
      <p:sp>
        <p:nvSpPr>
          <p:cNvPr id="660" name="Google Shape;660;g2f7b64f5150_1_431"/>
          <p:cNvSpPr txBox="1"/>
          <p:nvPr/>
        </p:nvSpPr>
        <p:spPr>
          <a:xfrm>
            <a:off x="1143467" y="914400"/>
            <a:ext cx="21897600" cy="1947300"/>
          </a:xfrm>
          <a:prstGeom prst="rect">
            <a:avLst/>
          </a:prstGeom>
          <a:noFill/>
          <a:ln>
            <a:noFill/>
          </a:ln>
        </p:spPr>
        <p:txBody>
          <a:bodyPr anchorCtr="0" anchor="t"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6400"/>
              <a:buFont typeface="Arial"/>
              <a:buNone/>
            </a:pPr>
            <a:r>
              <a:rPr b="1" i="0" lang="it" sz="6400" u="none" cap="none" strike="noStrike">
                <a:solidFill>
                  <a:schemeClr val="accent2"/>
                </a:solidFill>
                <a:latin typeface="Work Sans"/>
                <a:ea typeface="Work Sans"/>
                <a:cs typeface="Work Sans"/>
                <a:sym typeface="Work Sans"/>
              </a:rPr>
              <a:t>I requisiti per l’attività di agente</a:t>
            </a:r>
            <a:endParaRPr b="1" i="0" sz="6400" u="none" cap="none" strike="noStrike">
              <a:solidFill>
                <a:schemeClr val="accent2"/>
              </a:solidFill>
              <a:latin typeface="Work Sans"/>
              <a:ea typeface="Work Sans"/>
              <a:cs typeface="Work Sans"/>
              <a:sym typeface="Work Sans"/>
            </a:endParaRPr>
          </a:p>
        </p:txBody>
      </p:sp>
      <p:graphicFrame>
        <p:nvGraphicFramePr>
          <p:cNvPr id="661" name="Google Shape;661;g2f7b64f5150_1_431"/>
          <p:cNvGraphicFramePr/>
          <p:nvPr/>
        </p:nvGraphicFramePr>
        <p:xfrm>
          <a:off x="1143467" y="2743200"/>
          <a:ext cx="3000000" cy="3000000"/>
        </p:xfrm>
        <a:graphic>
          <a:graphicData uri="http://schemas.openxmlformats.org/drawingml/2006/table">
            <a:tbl>
              <a:tblPr>
                <a:noFill/>
                <a:tableStyleId>{4260605E-DBE6-438B-9496-96985A0A5DDA}</a:tableStyleId>
              </a:tblPr>
              <a:tblGrid>
                <a:gridCol w="11121275"/>
                <a:gridCol w="11121275"/>
              </a:tblGrid>
              <a:tr h="1093675">
                <a:tc>
                  <a:txBody>
                    <a:bodyPr/>
                    <a:lstStyle/>
                    <a:p>
                      <a:pPr indent="0" lvl="0" marL="0" marR="0" rtl="0" algn="l">
                        <a:lnSpc>
                          <a:spcPct val="115000"/>
                        </a:lnSpc>
                        <a:spcBef>
                          <a:spcPts val="0"/>
                        </a:spcBef>
                        <a:spcAft>
                          <a:spcPts val="0"/>
                        </a:spcAft>
                        <a:buClr>
                          <a:srgbClr val="000000"/>
                        </a:buClr>
                        <a:buSzPts val="3300"/>
                        <a:buFont typeface="Arial"/>
                        <a:buNone/>
                      </a:pPr>
                      <a:r>
                        <a:rPr b="1" lang="it" sz="3300" u="none" cap="none" strike="noStrike">
                          <a:solidFill>
                            <a:schemeClr val="dk1"/>
                          </a:solidFill>
                          <a:highlight>
                            <a:srgbClr val="FFFFFF"/>
                          </a:highlight>
                          <a:latin typeface="Work Sans"/>
                          <a:ea typeface="Work Sans"/>
                          <a:cs typeface="Work Sans"/>
                          <a:sym typeface="Work Sans"/>
                        </a:rPr>
                        <a:t>Requisiti professionali</a:t>
                      </a:r>
                      <a:endParaRPr b="1" sz="3300" u="none" cap="none" strike="noStrike">
                        <a:solidFill>
                          <a:schemeClr val="dk1"/>
                        </a:solidFill>
                        <a:latin typeface="Work Sans"/>
                        <a:ea typeface="Work Sans"/>
                        <a:cs typeface="Work Sans"/>
                        <a:sym typeface="Work Sans"/>
                      </a:endParaRPr>
                    </a:p>
                  </a:txBody>
                  <a:tcPr marT="243800" marB="243800" marR="243800" marL="243800">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3300"/>
                        <a:buFont typeface="Arial"/>
                        <a:buNone/>
                      </a:pPr>
                      <a:r>
                        <a:rPr b="1" lang="it" sz="3300" u="none" cap="none" strike="noStrike">
                          <a:solidFill>
                            <a:schemeClr val="dk1"/>
                          </a:solidFill>
                          <a:highlight>
                            <a:srgbClr val="FFFFFF"/>
                          </a:highlight>
                          <a:latin typeface="Work Sans"/>
                          <a:ea typeface="Work Sans"/>
                          <a:cs typeface="Work Sans"/>
                          <a:sym typeface="Work Sans"/>
                        </a:rPr>
                        <a:t>Requisiti morali</a:t>
                      </a:r>
                      <a:endParaRPr b="1" sz="3300" u="none" cap="none" strike="noStrike">
                        <a:solidFill>
                          <a:schemeClr val="dk1"/>
                        </a:solidFill>
                        <a:latin typeface="Work Sans"/>
                        <a:ea typeface="Work Sans"/>
                        <a:cs typeface="Work Sans"/>
                        <a:sym typeface="Work Sans"/>
                      </a:endParaRPr>
                    </a:p>
                  </a:txBody>
                  <a:tcPr marT="243800" marB="243800" marR="243800" marL="243800">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1448725">
                <a:tc>
                  <a:txBody>
                    <a:bodyPr/>
                    <a:lstStyle/>
                    <a:p>
                      <a:pPr indent="0" lvl="0" marL="0" marR="0" rtl="0" algn="l">
                        <a:lnSpc>
                          <a:spcPct val="115000"/>
                        </a:lnSpc>
                        <a:spcBef>
                          <a:spcPts val="0"/>
                        </a:spcBef>
                        <a:spcAft>
                          <a:spcPts val="0"/>
                        </a:spcAft>
                        <a:buClr>
                          <a:srgbClr val="000000"/>
                        </a:buClr>
                        <a:buSzPts val="3300"/>
                        <a:buFont typeface="Arial"/>
                        <a:buNone/>
                      </a:pPr>
                      <a:r>
                        <a:rPr lang="it" sz="3300" u="none" cap="none" strike="noStrike">
                          <a:solidFill>
                            <a:schemeClr val="dk1"/>
                          </a:solidFill>
                          <a:highlight>
                            <a:srgbClr val="FFFFFF"/>
                          </a:highlight>
                          <a:latin typeface="Work Sans"/>
                          <a:ea typeface="Work Sans"/>
                          <a:cs typeface="Work Sans"/>
                          <a:sym typeface="Work Sans"/>
                        </a:rPr>
                        <a:t>aver frequentato con successo un corso di abilitazione alla professione</a:t>
                      </a:r>
                      <a:endParaRPr sz="3300" u="none" cap="none" strike="noStrike">
                        <a:solidFill>
                          <a:schemeClr val="dk1"/>
                        </a:solidFill>
                        <a:highlight>
                          <a:srgbClr val="FFFFFF"/>
                        </a:highlight>
                        <a:latin typeface="Work Sans"/>
                        <a:ea typeface="Work Sans"/>
                        <a:cs typeface="Work Sans"/>
                        <a:sym typeface="Work Sans"/>
                      </a:endParaRPr>
                    </a:p>
                  </a:txBody>
                  <a:tcPr marT="243800" marB="243800" marR="243800" marL="243800">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3300"/>
                        <a:buFont typeface="Arial"/>
                        <a:buNone/>
                      </a:pPr>
                      <a:r>
                        <a:rPr lang="it" sz="3300" u="none" cap="none" strike="noStrike">
                          <a:solidFill>
                            <a:schemeClr val="dk1"/>
                          </a:solidFill>
                          <a:highlight>
                            <a:srgbClr val="FFFFFF"/>
                          </a:highlight>
                          <a:latin typeface="Work Sans"/>
                          <a:ea typeface="Work Sans"/>
                          <a:cs typeface="Work Sans"/>
                          <a:sym typeface="Work Sans"/>
                        </a:rPr>
                        <a:t>godere dell’esercizio dei diritti civil</a:t>
                      </a:r>
                      <a:endParaRPr sz="3300" u="none" cap="none" strike="noStrike">
                        <a:solidFill>
                          <a:schemeClr val="dk1"/>
                        </a:solidFill>
                        <a:latin typeface="Work Sans"/>
                        <a:ea typeface="Work Sans"/>
                        <a:cs typeface="Work Sans"/>
                        <a:sym typeface="Work Sans"/>
                      </a:endParaRPr>
                    </a:p>
                  </a:txBody>
                  <a:tcPr marT="243800" marB="243800" marR="243800" marL="243800">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4019200">
                <a:tc>
                  <a:txBody>
                    <a:bodyPr/>
                    <a:lstStyle/>
                    <a:p>
                      <a:pPr indent="0" lvl="0" marL="0" marR="0" rtl="0" algn="l">
                        <a:lnSpc>
                          <a:spcPct val="115000"/>
                        </a:lnSpc>
                        <a:spcBef>
                          <a:spcPts val="0"/>
                        </a:spcBef>
                        <a:spcAft>
                          <a:spcPts val="0"/>
                        </a:spcAft>
                        <a:buClr>
                          <a:srgbClr val="000000"/>
                        </a:buClr>
                        <a:buSzPts val="3300"/>
                        <a:buFont typeface="Arial"/>
                        <a:buNone/>
                      </a:pPr>
                      <a:r>
                        <a:rPr lang="it" sz="3300" u="none" cap="none" strike="noStrike">
                          <a:solidFill>
                            <a:schemeClr val="dk1"/>
                          </a:solidFill>
                          <a:highlight>
                            <a:srgbClr val="FFFFFF"/>
                          </a:highlight>
                          <a:latin typeface="Work Sans"/>
                          <a:ea typeface="Work Sans"/>
                          <a:cs typeface="Work Sans"/>
                          <a:sym typeface="Work Sans"/>
                        </a:rPr>
                        <a:t>aver conseguito un titolo di studio abilitante con indirizzo commerciale</a:t>
                      </a:r>
                      <a:endParaRPr sz="3300" u="none" cap="none" strike="noStrike">
                        <a:solidFill>
                          <a:schemeClr val="dk1"/>
                        </a:solidFill>
                        <a:latin typeface="Work Sans"/>
                        <a:ea typeface="Work Sans"/>
                        <a:cs typeface="Work Sans"/>
                        <a:sym typeface="Work Sans"/>
                      </a:endParaRPr>
                    </a:p>
                  </a:txBody>
                  <a:tcPr marT="243800" marB="243800" marR="243800" marL="243800">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3300"/>
                        <a:buFont typeface="Arial"/>
                        <a:buNone/>
                      </a:pPr>
                      <a:r>
                        <a:rPr lang="it" sz="3300" u="none" cap="none" strike="noStrike">
                          <a:solidFill>
                            <a:schemeClr val="dk1"/>
                          </a:solidFill>
                          <a:highlight>
                            <a:srgbClr val="FFFFFF"/>
                          </a:highlight>
                          <a:latin typeface="Work Sans"/>
                          <a:ea typeface="Work Sans"/>
                          <a:cs typeface="Work Sans"/>
                          <a:sym typeface="Work Sans"/>
                        </a:rPr>
                        <a:t>non aver subito condanne per delitti contro la pubblica amministrazione, oppure per delitto di omicidio volontario, furto, rapina, estorsione, truffa, appropriazione indebita, ricettazione e per ogni altro delitto non colposo per il quale la legge disponga la pena della reclusione non inferiore, nel minimo a due anni e, nel massimo a cinque ann</a:t>
                      </a:r>
                      <a:endParaRPr sz="3300" u="none" cap="none" strike="noStrike">
                        <a:solidFill>
                          <a:schemeClr val="dk1"/>
                        </a:solidFill>
                        <a:latin typeface="Work Sans"/>
                        <a:ea typeface="Work Sans"/>
                        <a:cs typeface="Work Sans"/>
                        <a:sym typeface="Work Sans"/>
                      </a:endParaRPr>
                    </a:p>
                  </a:txBody>
                  <a:tcPr marT="243800" marB="243800" marR="243800" marL="243800">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1999075">
                <a:tc>
                  <a:txBody>
                    <a:bodyPr/>
                    <a:lstStyle/>
                    <a:p>
                      <a:pPr indent="0" lvl="0" marL="0" marR="0" rtl="0" algn="l">
                        <a:lnSpc>
                          <a:spcPct val="115000"/>
                        </a:lnSpc>
                        <a:spcBef>
                          <a:spcPts val="0"/>
                        </a:spcBef>
                        <a:spcAft>
                          <a:spcPts val="0"/>
                        </a:spcAft>
                        <a:buClr>
                          <a:srgbClr val="000000"/>
                        </a:buClr>
                        <a:buSzPts val="3300"/>
                        <a:buFont typeface="Arial"/>
                        <a:buNone/>
                      </a:pPr>
                      <a:r>
                        <a:rPr lang="it" sz="3300" u="none" cap="none" strike="noStrike">
                          <a:solidFill>
                            <a:schemeClr val="dk1"/>
                          </a:solidFill>
                          <a:highlight>
                            <a:srgbClr val="FFFFFF"/>
                          </a:highlight>
                          <a:latin typeface="Work Sans"/>
                          <a:ea typeface="Work Sans"/>
                          <a:cs typeface="Work Sans"/>
                          <a:sym typeface="Work Sans"/>
                        </a:rPr>
                        <a:t>aver lavorato per almeno due anni presso un’azienda nel campo del commercio come piazzista o dirigente o dipendente qualificato</a:t>
                      </a:r>
                      <a:endParaRPr sz="3300" u="none" cap="none" strike="noStrike">
                        <a:solidFill>
                          <a:schemeClr val="dk1"/>
                        </a:solidFill>
                        <a:latin typeface="Work Sans"/>
                        <a:ea typeface="Work Sans"/>
                        <a:cs typeface="Work Sans"/>
                        <a:sym typeface="Work Sans"/>
                      </a:endParaRPr>
                    </a:p>
                  </a:txBody>
                  <a:tcPr marT="243800" marB="243800" marR="243800" marL="243800">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3300"/>
                        <a:buFont typeface="Arial"/>
                        <a:buNone/>
                      </a:pPr>
                      <a:r>
                        <a:rPr lang="it" sz="3300" u="none" cap="none" strike="noStrike">
                          <a:solidFill>
                            <a:schemeClr val="dk1"/>
                          </a:solidFill>
                          <a:highlight>
                            <a:srgbClr val="FFFFFF"/>
                          </a:highlight>
                          <a:latin typeface="Work Sans"/>
                          <a:ea typeface="Work Sans"/>
                          <a:cs typeface="Work Sans"/>
                          <a:sym typeface="Work Sans"/>
                        </a:rPr>
                        <a:t>non essere stati dichiarati interdetti o inabilitati</a:t>
                      </a:r>
                      <a:endParaRPr sz="3300" u="none" cap="none" strike="noStrike">
                        <a:solidFill>
                          <a:schemeClr val="dk1"/>
                        </a:solidFill>
                        <a:latin typeface="Work Sans"/>
                        <a:ea typeface="Work Sans"/>
                        <a:cs typeface="Work Sans"/>
                        <a:sym typeface="Work Sans"/>
                      </a:endParaRPr>
                    </a:p>
                  </a:txBody>
                  <a:tcPr marT="243800" marB="243800" marR="243800" marL="243800">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g2f7b64f5150_1_439"/>
          <p:cNvSpPr txBox="1"/>
          <p:nvPr>
            <p:ph idx="12" type="sldNum"/>
          </p:nvPr>
        </p:nvSpPr>
        <p:spPr>
          <a:xfrm>
            <a:off x="23040726" y="12500225"/>
            <a:ext cx="1057500" cy="730500"/>
          </a:xfrm>
          <a:prstGeom prst="rect">
            <a:avLst/>
          </a:prstGeom>
          <a:noFill/>
          <a:ln>
            <a:noFill/>
          </a:ln>
        </p:spPr>
        <p:txBody>
          <a:bodyPr anchorCtr="0" anchor="ctr" bIns="91400" lIns="182875" spcFirstLastPara="1" rIns="182875" wrap="square" tIns="914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it"/>
              <a:t>‹#›</a:t>
            </a:fld>
            <a:endParaRPr/>
          </a:p>
        </p:txBody>
      </p:sp>
      <p:sp>
        <p:nvSpPr>
          <p:cNvPr id="667" name="Google Shape;667;g2f7b64f5150_1_439"/>
          <p:cNvSpPr txBox="1"/>
          <p:nvPr>
            <p:ph idx="1" type="body"/>
          </p:nvPr>
        </p:nvSpPr>
        <p:spPr>
          <a:xfrm>
            <a:off x="1086400" y="2741400"/>
            <a:ext cx="22211100" cy="9455100"/>
          </a:xfrm>
          <a:prstGeom prst="rect">
            <a:avLst/>
          </a:prstGeom>
          <a:noFill/>
          <a:ln>
            <a:noFill/>
          </a:ln>
        </p:spPr>
        <p:txBody>
          <a:bodyPr anchorCtr="0" anchor="t" bIns="91400" lIns="182875" spcFirstLastPara="1" rIns="182875" wrap="square" tIns="91400">
            <a:noAutofit/>
          </a:bodyPr>
          <a:lstStyle/>
          <a:p>
            <a:pPr indent="0" lvl="0" marL="0" marR="0" rtl="0" algn="l">
              <a:lnSpc>
                <a:spcPct val="115000"/>
              </a:lnSpc>
              <a:spcBef>
                <a:spcPts val="0"/>
              </a:spcBef>
              <a:spcAft>
                <a:spcPts val="0"/>
              </a:spcAft>
              <a:buSzPts val="4800"/>
              <a:buNone/>
            </a:pPr>
            <a:r>
              <a:rPr b="1" lang="it" sz="3400">
                <a:highlight>
                  <a:srgbClr val="FFFFFF"/>
                </a:highlight>
                <a:latin typeface="Work Sans"/>
                <a:ea typeface="Work Sans"/>
                <a:cs typeface="Work Sans"/>
                <a:sym typeface="Work Sans"/>
              </a:rPr>
              <a:t>I</a:t>
            </a:r>
            <a:r>
              <a:rPr lang="it" sz="3400">
                <a:highlight>
                  <a:srgbClr val="FFFFFF"/>
                </a:highlight>
                <a:latin typeface="Work Sans"/>
                <a:ea typeface="Work Sans"/>
                <a:cs typeface="Work Sans"/>
                <a:sym typeface="Work Sans"/>
              </a:rPr>
              <a:t> </a:t>
            </a:r>
            <a:r>
              <a:rPr b="1" lang="it" sz="3400">
                <a:highlight>
                  <a:srgbClr val="FFFFFF"/>
                </a:highlight>
                <a:latin typeface="Work Sans"/>
                <a:ea typeface="Work Sans"/>
                <a:cs typeface="Work Sans"/>
                <a:sym typeface="Work Sans"/>
              </a:rPr>
              <a:t>contributi vengono calcolati e versati trimestralmente interamente da parte della mandante sulla base delle provvigioni di competenza del trimestre di riferimento e di tutte le somme ricevute dall’agente.</a:t>
            </a:r>
            <a:endParaRPr b="1" sz="3400">
              <a:highlight>
                <a:srgbClr val="FFFFFF"/>
              </a:highlight>
              <a:latin typeface="Work Sans"/>
              <a:ea typeface="Work Sans"/>
              <a:cs typeface="Work Sans"/>
              <a:sym typeface="Work Sans"/>
            </a:endParaRPr>
          </a:p>
          <a:p>
            <a:pPr indent="0" lvl="0" marL="0" rtl="0" algn="l">
              <a:lnSpc>
                <a:spcPct val="115000"/>
              </a:lnSpc>
              <a:spcBef>
                <a:spcPts val="2900"/>
              </a:spcBef>
              <a:spcAft>
                <a:spcPts val="0"/>
              </a:spcAft>
              <a:buSzPts val="4800"/>
              <a:buNone/>
            </a:pPr>
            <a:r>
              <a:rPr b="1" lang="it" sz="3400">
                <a:highlight>
                  <a:srgbClr val="FFFFFF"/>
                </a:highlight>
                <a:latin typeface="Work Sans"/>
                <a:ea typeface="Work Sans"/>
                <a:cs typeface="Work Sans"/>
                <a:sym typeface="Work Sans"/>
              </a:rPr>
              <a:t>Cosa si intende per competenza?</a:t>
            </a:r>
            <a:r>
              <a:rPr lang="it" sz="3400">
                <a:highlight>
                  <a:srgbClr val="FFFFFF"/>
                </a:highlight>
                <a:latin typeface="Work Sans"/>
                <a:ea typeface="Work Sans"/>
                <a:cs typeface="Work Sans"/>
                <a:sym typeface="Work Sans"/>
              </a:rPr>
              <a:t> Per il calcolo dei contributi vengono considerate le </a:t>
            </a:r>
            <a:r>
              <a:rPr b="1" lang="it" sz="3400">
                <a:highlight>
                  <a:srgbClr val="FFFFFF"/>
                </a:highlight>
                <a:latin typeface="Work Sans"/>
                <a:ea typeface="Work Sans"/>
                <a:cs typeface="Work Sans"/>
                <a:sym typeface="Work Sans"/>
              </a:rPr>
              <a:t>provvigioni maturate, ossia quelle derivanti dalle vendite effettuate nel corso del trimestre </a:t>
            </a:r>
            <a:r>
              <a:rPr lang="it" sz="3400">
                <a:highlight>
                  <a:srgbClr val="FFFFFF"/>
                </a:highlight>
                <a:latin typeface="Work Sans"/>
                <a:ea typeface="Work Sans"/>
                <a:cs typeface="Work Sans"/>
                <a:sym typeface="Work Sans"/>
              </a:rPr>
              <a:t>e non quelle effettivamente pagate.</a:t>
            </a:r>
            <a:endParaRPr sz="3400">
              <a:highlight>
                <a:srgbClr val="FFFFFF"/>
              </a:highlight>
              <a:latin typeface="Work Sans"/>
              <a:ea typeface="Work Sans"/>
              <a:cs typeface="Work Sans"/>
              <a:sym typeface="Work Sans"/>
            </a:endParaRPr>
          </a:p>
          <a:p>
            <a:pPr indent="0" lvl="0" marL="0" rtl="0" algn="l">
              <a:lnSpc>
                <a:spcPct val="115000"/>
              </a:lnSpc>
              <a:spcBef>
                <a:spcPts val="0"/>
              </a:spcBef>
              <a:spcAft>
                <a:spcPts val="0"/>
              </a:spcAft>
              <a:buSzPts val="4800"/>
              <a:buNone/>
            </a:pPr>
            <a:r>
              <a:rPr lang="it" sz="3400">
                <a:highlight>
                  <a:srgbClr val="FFFFFF"/>
                </a:highlight>
                <a:latin typeface="Work Sans"/>
                <a:ea typeface="Work Sans"/>
                <a:cs typeface="Work Sans"/>
                <a:sym typeface="Work Sans"/>
              </a:rPr>
              <a:t>Ad esempio, se l’agente conclude una vendita nel mese di marzo e le provvigioni gli vengono pagate dalla mandante nel mese di giugno, la competenza viene considerata inerente al primo trimestre.</a:t>
            </a:r>
            <a:endParaRPr sz="3400">
              <a:highlight>
                <a:srgbClr val="FFFFFF"/>
              </a:highlight>
              <a:latin typeface="Work Sans"/>
              <a:ea typeface="Work Sans"/>
              <a:cs typeface="Work Sans"/>
              <a:sym typeface="Work Sans"/>
            </a:endParaRPr>
          </a:p>
          <a:p>
            <a:pPr indent="0" lvl="0" marL="0" rtl="0" algn="l">
              <a:lnSpc>
                <a:spcPct val="115000"/>
              </a:lnSpc>
              <a:spcBef>
                <a:spcPts val="0"/>
              </a:spcBef>
              <a:spcAft>
                <a:spcPts val="0"/>
              </a:spcAft>
              <a:buSzPts val="4800"/>
              <a:buNone/>
            </a:pPr>
            <a:r>
              <a:t/>
            </a:r>
            <a:endParaRPr sz="3400">
              <a:highlight>
                <a:srgbClr val="FFFFFF"/>
              </a:highlight>
              <a:latin typeface="Work Sans"/>
              <a:ea typeface="Work Sans"/>
              <a:cs typeface="Work Sans"/>
              <a:sym typeface="Work Sans"/>
            </a:endParaRPr>
          </a:p>
          <a:p>
            <a:pPr indent="0" lvl="0" marL="0" rtl="0" algn="l">
              <a:lnSpc>
                <a:spcPct val="115000"/>
              </a:lnSpc>
              <a:spcBef>
                <a:spcPts val="0"/>
              </a:spcBef>
              <a:spcAft>
                <a:spcPts val="0"/>
              </a:spcAft>
              <a:buSzPts val="4800"/>
              <a:buNone/>
            </a:pPr>
            <a:r>
              <a:rPr b="1" lang="it" sz="3400">
                <a:highlight>
                  <a:srgbClr val="FFFFFF"/>
                </a:highlight>
                <a:latin typeface="Work Sans"/>
                <a:ea typeface="Work Sans"/>
                <a:cs typeface="Work Sans"/>
                <a:sym typeface="Work Sans"/>
              </a:rPr>
              <a:t>Come vengono calcolati?</a:t>
            </a:r>
            <a:r>
              <a:rPr lang="it" sz="3400">
                <a:highlight>
                  <a:srgbClr val="FFFFFF"/>
                </a:highlight>
                <a:latin typeface="Work Sans"/>
                <a:ea typeface="Work Sans"/>
                <a:cs typeface="Work Sans"/>
                <a:sym typeface="Work Sans"/>
              </a:rPr>
              <a:t> I contributi Enasarco vengono calcolati applicando l’aliquota del 17% sulle provvigioni maturate. I</a:t>
            </a:r>
            <a:r>
              <a:rPr b="1" lang="it" sz="3400">
                <a:highlight>
                  <a:srgbClr val="FFFFFF"/>
                </a:highlight>
                <a:latin typeface="Work Sans"/>
                <a:ea typeface="Work Sans"/>
                <a:cs typeface="Work Sans"/>
                <a:sym typeface="Work Sans"/>
              </a:rPr>
              <a:t>l 50% dell’importo totale dei contributi da versare è a carico dell’azienda mandante, mentre il restante 50% è a carico dell’agente.</a:t>
            </a:r>
            <a:endParaRPr b="1" sz="3400">
              <a:highlight>
                <a:srgbClr val="FFFFFF"/>
              </a:highlight>
              <a:latin typeface="Work Sans"/>
              <a:ea typeface="Work Sans"/>
              <a:cs typeface="Work Sans"/>
              <a:sym typeface="Work Sans"/>
            </a:endParaRPr>
          </a:p>
          <a:p>
            <a:pPr indent="0" lvl="0" marL="0" rtl="0" algn="l">
              <a:lnSpc>
                <a:spcPct val="90000"/>
              </a:lnSpc>
              <a:spcBef>
                <a:spcPts val="2900"/>
              </a:spcBef>
              <a:spcAft>
                <a:spcPts val="0"/>
              </a:spcAft>
              <a:buClr>
                <a:srgbClr val="000000"/>
              </a:buClr>
              <a:buSzPts val="4800"/>
              <a:buFont typeface="Arial"/>
              <a:buNone/>
            </a:pPr>
            <a:r>
              <a:t/>
            </a:r>
            <a:endParaRPr b="1" sz="3500">
              <a:solidFill>
                <a:schemeClr val="accent2"/>
              </a:solidFill>
              <a:latin typeface="Work Sans"/>
              <a:ea typeface="Work Sans"/>
              <a:cs typeface="Work Sans"/>
              <a:sym typeface="Work Sans"/>
            </a:endParaRPr>
          </a:p>
        </p:txBody>
      </p:sp>
      <p:sp>
        <p:nvSpPr>
          <p:cNvPr id="668" name="Google Shape;668;g2f7b64f5150_1_439"/>
          <p:cNvSpPr/>
          <p:nvPr/>
        </p:nvSpPr>
        <p:spPr>
          <a:xfrm>
            <a:off x="-3450" y="12436000"/>
            <a:ext cx="24384000" cy="365700"/>
          </a:xfrm>
          <a:prstGeom prst="rect">
            <a:avLst/>
          </a:prstGeom>
          <a:solidFill>
            <a:srgbClr val="5A6EF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2100"/>
              <a:buFont typeface="Arial"/>
              <a:buNone/>
            </a:pPr>
            <a:r>
              <a:rPr b="1" i="0" lang="it" sz="2100" u="none" cap="none" strike="noStrike">
                <a:solidFill>
                  <a:srgbClr val="FFFFFF"/>
                </a:solidFill>
                <a:latin typeface="Arial"/>
                <a:ea typeface="Arial"/>
                <a:cs typeface="Arial"/>
                <a:sym typeface="Arial"/>
              </a:rPr>
              <a:t>Formazione</a:t>
            </a:r>
            <a:endParaRPr b="1" i="0" sz="2100" u="none" cap="none" strike="noStrike">
              <a:solidFill>
                <a:srgbClr val="FFFFFF"/>
              </a:solidFill>
              <a:latin typeface="Arial"/>
              <a:ea typeface="Arial"/>
              <a:cs typeface="Arial"/>
              <a:sym typeface="Arial"/>
            </a:endParaRPr>
          </a:p>
        </p:txBody>
      </p:sp>
      <p:sp>
        <p:nvSpPr>
          <p:cNvPr id="669" name="Google Shape;669;g2f7b64f5150_1_439"/>
          <p:cNvSpPr txBox="1"/>
          <p:nvPr/>
        </p:nvSpPr>
        <p:spPr>
          <a:xfrm>
            <a:off x="1086392" y="1024400"/>
            <a:ext cx="20647200" cy="1477500"/>
          </a:xfrm>
          <a:prstGeom prst="rect">
            <a:avLst/>
          </a:prstGeom>
          <a:noFill/>
          <a:ln>
            <a:noFill/>
          </a:ln>
        </p:spPr>
        <p:txBody>
          <a:bodyPr anchorCtr="0" anchor="t" bIns="243800" lIns="243800" spcFirstLastPara="1" rIns="243800" wrap="square" tIns="243800">
            <a:spAutoFit/>
          </a:bodyPr>
          <a:lstStyle/>
          <a:p>
            <a:pPr indent="0" lvl="0" marL="0" marR="0" rtl="0" algn="l">
              <a:lnSpc>
                <a:spcPct val="115000"/>
              </a:lnSpc>
              <a:spcBef>
                <a:spcPts val="16000"/>
              </a:spcBef>
              <a:spcAft>
                <a:spcPts val="8000"/>
              </a:spcAft>
              <a:buClr>
                <a:srgbClr val="000000"/>
              </a:buClr>
              <a:buSzPts val="6400"/>
              <a:buFont typeface="Arial"/>
              <a:buNone/>
            </a:pPr>
            <a:r>
              <a:rPr b="1" i="0" lang="it" sz="6400" u="none" cap="none" strike="noStrike">
                <a:solidFill>
                  <a:schemeClr val="accent2"/>
                </a:solidFill>
                <a:highlight>
                  <a:srgbClr val="FFFFFF"/>
                </a:highlight>
                <a:latin typeface="Work Sans"/>
                <a:ea typeface="Work Sans"/>
                <a:cs typeface="Work Sans"/>
                <a:sym typeface="Work Sans"/>
              </a:rPr>
              <a:t>La Contribuzione</a:t>
            </a:r>
            <a:endParaRPr b="0" i="0" sz="3700" u="none" cap="none" strike="noStrike">
              <a:solidFill>
                <a:srgbClr val="000000"/>
              </a:solidFill>
              <a:latin typeface="Work Sans"/>
              <a:ea typeface="Work Sans"/>
              <a:cs typeface="Work Sans"/>
              <a:sym typeface="Work Sans"/>
            </a:endParaRPr>
          </a:p>
        </p:txBody>
      </p:sp>
      <p:sp>
        <p:nvSpPr>
          <p:cNvPr id="670" name="Google Shape;670;g2f7b64f5150_1_439"/>
          <p:cNvSpPr/>
          <p:nvPr/>
        </p:nvSpPr>
        <p:spPr>
          <a:xfrm>
            <a:off x="1086400" y="10627667"/>
            <a:ext cx="22159200" cy="1612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t" bIns="243800" lIns="243800" spcFirstLastPara="1" rIns="243800" wrap="square" tIns="243800">
            <a:noAutofit/>
          </a:bodyPr>
          <a:lstStyle/>
          <a:p>
            <a:pPr indent="0" lvl="0" marL="0" marR="0" rtl="0" algn="l">
              <a:lnSpc>
                <a:spcPct val="90000"/>
              </a:lnSpc>
              <a:spcBef>
                <a:spcPts val="2100"/>
              </a:spcBef>
              <a:spcAft>
                <a:spcPts val="0"/>
              </a:spcAft>
              <a:buClr>
                <a:srgbClr val="000000"/>
              </a:buClr>
              <a:buSzPts val="3500"/>
              <a:buFont typeface="Arial"/>
              <a:buNone/>
            </a:pPr>
            <a:r>
              <a:rPr b="0" i="0" lang="it" sz="3500" u="none" cap="none" strike="noStrike">
                <a:solidFill>
                  <a:schemeClr val="dk1"/>
                </a:solidFill>
                <a:latin typeface="Work Sans"/>
                <a:ea typeface="Work Sans"/>
                <a:cs typeface="Work Sans"/>
                <a:sym typeface="Work Sans"/>
              </a:rPr>
              <a:t>I contributi a carico dell’ agente vengono indicati direttamente in fattura, come ritenuta pari all’8,5%.   </a:t>
            </a:r>
            <a:endParaRPr b="0" i="0" sz="3700" u="none" cap="none" strike="noStrike">
              <a:solidFill>
                <a:srgbClr val="000000"/>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g2f7b64f5150_1_447"/>
          <p:cNvSpPr txBox="1"/>
          <p:nvPr>
            <p:ph idx="12" type="sldNum"/>
          </p:nvPr>
        </p:nvSpPr>
        <p:spPr>
          <a:xfrm>
            <a:off x="23040726" y="12500225"/>
            <a:ext cx="1057500" cy="730500"/>
          </a:xfrm>
          <a:prstGeom prst="rect">
            <a:avLst/>
          </a:prstGeom>
          <a:noFill/>
          <a:ln>
            <a:noFill/>
          </a:ln>
        </p:spPr>
        <p:txBody>
          <a:bodyPr anchorCtr="0" anchor="ctr" bIns="91400" lIns="182875" spcFirstLastPara="1" rIns="182875" wrap="square" tIns="914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it"/>
              <a:t>‹#›</a:t>
            </a:fld>
            <a:endParaRPr/>
          </a:p>
        </p:txBody>
      </p:sp>
      <p:sp>
        <p:nvSpPr>
          <p:cNvPr id="676" name="Google Shape;676;g2f7b64f5150_1_447"/>
          <p:cNvSpPr txBox="1"/>
          <p:nvPr>
            <p:ph idx="1" type="body"/>
          </p:nvPr>
        </p:nvSpPr>
        <p:spPr>
          <a:xfrm>
            <a:off x="1141200" y="2741400"/>
            <a:ext cx="22101600" cy="9455100"/>
          </a:xfrm>
          <a:prstGeom prst="rect">
            <a:avLst/>
          </a:prstGeom>
          <a:noFill/>
          <a:ln>
            <a:noFill/>
          </a:ln>
        </p:spPr>
        <p:txBody>
          <a:bodyPr anchorCtr="0" anchor="t" bIns="91400" lIns="182875" spcFirstLastPara="1" rIns="182875" wrap="square" tIns="91400">
            <a:noAutofit/>
          </a:bodyPr>
          <a:lstStyle/>
          <a:p>
            <a:pPr indent="0" lvl="0" marL="0" rtl="0" algn="l">
              <a:lnSpc>
                <a:spcPct val="90000"/>
              </a:lnSpc>
              <a:spcBef>
                <a:spcPts val="0"/>
              </a:spcBef>
              <a:spcAft>
                <a:spcPts val="0"/>
              </a:spcAft>
              <a:buSzPts val="4800"/>
              <a:buNone/>
            </a:pPr>
            <a:r>
              <a:rPr b="1" lang="it" sz="3500">
                <a:solidFill>
                  <a:schemeClr val="accent2"/>
                </a:solidFill>
                <a:latin typeface="Work Sans"/>
                <a:ea typeface="Work Sans"/>
                <a:cs typeface="Work Sans"/>
                <a:sym typeface="Work Sans"/>
              </a:rPr>
              <a:t>Tipologia di agenti: </a:t>
            </a:r>
            <a:r>
              <a:rPr lang="it" sz="3500">
                <a:latin typeface="Work Sans"/>
                <a:ea typeface="Work Sans"/>
                <a:cs typeface="Work Sans"/>
                <a:sym typeface="Work Sans"/>
              </a:rPr>
              <a:t>gli agenti si distinguono in due categorie a seconda del tipo di mandato, con diversi limiti contributivi: </a:t>
            </a:r>
            <a:endParaRPr sz="3500">
              <a:latin typeface="Work Sans"/>
              <a:ea typeface="Work Sans"/>
              <a:cs typeface="Work Sans"/>
              <a:sym typeface="Work Sans"/>
            </a:endParaRPr>
          </a:p>
          <a:p>
            <a:pPr indent="0" lvl="0" marL="0" rtl="0" algn="l">
              <a:lnSpc>
                <a:spcPct val="90000"/>
              </a:lnSpc>
              <a:spcBef>
                <a:spcPts val="0"/>
              </a:spcBef>
              <a:spcAft>
                <a:spcPts val="0"/>
              </a:spcAft>
              <a:buClr>
                <a:srgbClr val="000000"/>
              </a:buClr>
              <a:buSzPts val="4800"/>
              <a:buFont typeface="Arial"/>
              <a:buNone/>
            </a:pPr>
            <a:r>
              <a:t/>
            </a:r>
            <a:endParaRPr sz="3500">
              <a:latin typeface="Work Sans"/>
              <a:ea typeface="Work Sans"/>
              <a:cs typeface="Work Sans"/>
              <a:sym typeface="Work Sans"/>
            </a:endParaRPr>
          </a:p>
          <a:p>
            <a:pPr indent="-831850" lvl="0" marL="1219200" rtl="0" algn="l">
              <a:lnSpc>
                <a:spcPct val="90000"/>
              </a:lnSpc>
              <a:spcBef>
                <a:spcPts val="0"/>
              </a:spcBef>
              <a:spcAft>
                <a:spcPts val="0"/>
              </a:spcAft>
              <a:buSzPts val="3500"/>
              <a:buFont typeface="Work Sans"/>
              <a:buChar char="•"/>
            </a:pPr>
            <a:r>
              <a:rPr b="1" lang="it" sz="3500">
                <a:latin typeface="Work Sans"/>
                <a:ea typeface="Work Sans"/>
                <a:cs typeface="Work Sans"/>
                <a:sym typeface="Work Sans"/>
              </a:rPr>
              <a:t>Monomandatari:</a:t>
            </a:r>
            <a:r>
              <a:rPr lang="it" sz="3500">
                <a:latin typeface="Work Sans"/>
                <a:ea typeface="Work Sans"/>
                <a:cs typeface="Work Sans"/>
                <a:sym typeface="Work Sans"/>
              </a:rPr>
              <a:t> agenti che operano per una sola mandante  </a:t>
            </a:r>
            <a:endParaRPr sz="3500">
              <a:latin typeface="Work Sans"/>
              <a:ea typeface="Work Sans"/>
              <a:cs typeface="Work Sans"/>
              <a:sym typeface="Work Sans"/>
            </a:endParaRPr>
          </a:p>
          <a:p>
            <a:pPr indent="-831850" lvl="0" marL="1219200" rtl="0" algn="l">
              <a:lnSpc>
                <a:spcPct val="90000"/>
              </a:lnSpc>
              <a:spcBef>
                <a:spcPts val="0"/>
              </a:spcBef>
              <a:spcAft>
                <a:spcPts val="0"/>
              </a:spcAft>
              <a:buSzPts val="3500"/>
              <a:buFont typeface="Work Sans"/>
              <a:buChar char="•"/>
            </a:pPr>
            <a:r>
              <a:rPr b="1" lang="it" sz="3500">
                <a:latin typeface="Work Sans"/>
                <a:ea typeface="Work Sans"/>
                <a:cs typeface="Work Sans"/>
                <a:sym typeface="Work Sans"/>
              </a:rPr>
              <a:t>Plurimandatari:</a:t>
            </a:r>
            <a:r>
              <a:rPr lang="it" sz="3500">
                <a:latin typeface="Work Sans"/>
                <a:ea typeface="Work Sans"/>
                <a:cs typeface="Work Sans"/>
                <a:sym typeface="Work Sans"/>
              </a:rPr>
              <a:t> agenti che operano per più mandanti contemporaneamente</a:t>
            </a:r>
            <a:endParaRPr sz="3500">
              <a:latin typeface="Work Sans"/>
              <a:ea typeface="Work Sans"/>
              <a:cs typeface="Work Sans"/>
              <a:sym typeface="Work Sans"/>
            </a:endParaRPr>
          </a:p>
          <a:p>
            <a:pPr indent="0" lvl="0" marL="0" rtl="0" algn="l">
              <a:lnSpc>
                <a:spcPct val="90000"/>
              </a:lnSpc>
              <a:spcBef>
                <a:spcPts val="0"/>
              </a:spcBef>
              <a:spcAft>
                <a:spcPts val="0"/>
              </a:spcAft>
              <a:buSzPts val="4800"/>
              <a:buNone/>
            </a:pPr>
            <a:r>
              <a:t/>
            </a:r>
            <a:endParaRPr sz="3500">
              <a:latin typeface="Work Sans"/>
              <a:ea typeface="Work Sans"/>
              <a:cs typeface="Work Sans"/>
              <a:sym typeface="Work Sans"/>
            </a:endParaRPr>
          </a:p>
          <a:p>
            <a:pPr indent="0" lvl="0" marL="0" rtl="0" algn="l">
              <a:lnSpc>
                <a:spcPct val="90000"/>
              </a:lnSpc>
              <a:spcBef>
                <a:spcPts val="0"/>
              </a:spcBef>
              <a:spcAft>
                <a:spcPts val="0"/>
              </a:spcAft>
              <a:buSzPts val="4800"/>
              <a:buNone/>
            </a:pPr>
            <a:r>
              <a:t/>
            </a:r>
            <a:endParaRPr sz="3500">
              <a:latin typeface="Work Sans"/>
              <a:ea typeface="Work Sans"/>
              <a:cs typeface="Work Sans"/>
              <a:sym typeface="Work Sans"/>
            </a:endParaRPr>
          </a:p>
          <a:p>
            <a:pPr indent="0" lvl="0" marL="0" rtl="0" algn="l">
              <a:lnSpc>
                <a:spcPct val="90000"/>
              </a:lnSpc>
              <a:spcBef>
                <a:spcPts val="0"/>
              </a:spcBef>
              <a:spcAft>
                <a:spcPts val="0"/>
              </a:spcAft>
              <a:buSzPts val="4800"/>
              <a:buNone/>
            </a:pPr>
            <a:r>
              <a:t/>
            </a:r>
            <a:endParaRPr sz="3500">
              <a:latin typeface="Work Sans"/>
              <a:ea typeface="Work Sans"/>
              <a:cs typeface="Work Sans"/>
              <a:sym typeface="Work Sans"/>
            </a:endParaRPr>
          </a:p>
          <a:p>
            <a:pPr indent="0" lvl="0" marL="0" rtl="0" algn="l">
              <a:lnSpc>
                <a:spcPct val="90000"/>
              </a:lnSpc>
              <a:spcBef>
                <a:spcPts val="0"/>
              </a:spcBef>
              <a:spcAft>
                <a:spcPts val="0"/>
              </a:spcAft>
              <a:buSzPts val="4800"/>
              <a:buNone/>
            </a:pPr>
            <a:r>
              <a:t/>
            </a:r>
            <a:endParaRPr sz="3500">
              <a:latin typeface="Work Sans"/>
              <a:ea typeface="Work Sans"/>
              <a:cs typeface="Work Sans"/>
              <a:sym typeface="Work Sans"/>
            </a:endParaRPr>
          </a:p>
          <a:p>
            <a:pPr indent="0" lvl="0" marL="0" rtl="0" algn="l">
              <a:lnSpc>
                <a:spcPct val="90000"/>
              </a:lnSpc>
              <a:spcBef>
                <a:spcPts val="0"/>
              </a:spcBef>
              <a:spcAft>
                <a:spcPts val="0"/>
              </a:spcAft>
              <a:buSzPts val="4800"/>
              <a:buNone/>
            </a:pPr>
            <a:r>
              <a:t/>
            </a:r>
            <a:endParaRPr sz="3500">
              <a:latin typeface="Work Sans"/>
              <a:ea typeface="Work Sans"/>
              <a:cs typeface="Work Sans"/>
              <a:sym typeface="Work Sans"/>
            </a:endParaRPr>
          </a:p>
          <a:p>
            <a:pPr indent="0" lvl="0" marL="0" rtl="0" algn="l">
              <a:lnSpc>
                <a:spcPct val="90000"/>
              </a:lnSpc>
              <a:spcBef>
                <a:spcPts val="0"/>
              </a:spcBef>
              <a:spcAft>
                <a:spcPts val="0"/>
              </a:spcAft>
              <a:buSzPts val="4800"/>
              <a:buNone/>
            </a:pPr>
            <a:r>
              <a:t/>
            </a:r>
            <a:endParaRPr sz="3500">
              <a:latin typeface="Work Sans"/>
              <a:ea typeface="Work Sans"/>
              <a:cs typeface="Work Sans"/>
              <a:sym typeface="Work Sans"/>
            </a:endParaRPr>
          </a:p>
          <a:p>
            <a:pPr indent="0" lvl="0" marL="0" rtl="0" algn="l">
              <a:lnSpc>
                <a:spcPct val="90000"/>
              </a:lnSpc>
              <a:spcBef>
                <a:spcPts val="0"/>
              </a:spcBef>
              <a:spcAft>
                <a:spcPts val="0"/>
              </a:spcAft>
              <a:buSzPts val="4800"/>
              <a:buNone/>
            </a:pPr>
            <a:r>
              <a:t/>
            </a:r>
            <a:endParaRPr sz="3500">
              <a:latin typeface="Work Sans"/>
              <a:ea typeface="Work Sans"/>
              <a:cs typeface="Work Sans"/>
              <a:sym typeface="Work Sans"/>
            </a:endParaRPr>
          </a:p>
          <a:p>
            <a:pPr indent="0" lvl="0" marL="0" rtl="0" algn="l">
              <a:lnSpc>
                <a:spcPct val="90000"/>
              </a:lnSpc>
              <a:spcBef>
                <a:spcPts val="0"/>
              </a:spcBef>
              <a:spcAft>
                <a:spcPts val="0"/>
              </a:spcAft>
              <a:buSzPts val="4800"/>
              <a:buNone/>
            </a:pPr>
            <a:r>
              <a:t/>
            </a:r>
            <a:endParaRPr sz="3500">
              <a:latin typeface="Work Sans"/>
              <a:ea typeface="Work Sans"/>
              <a:cs typeface="Work Sans"/>
              <a:sym typeface="Work Sans"/>
            </a:endParaRPr>
          </a:p>
          <a:p>
            <a:pPr indent="0" lvl="0" marL="0" rtl="0" algn="l">
              <a:lnSpc>
                <a:spcPct val="90000"/>
              </a:lnSpc>
              <a:spcBef>
                <a:spcPts val="0"/>
              </a:spcBef>
              <a:spcAft>
                <a:spcPts val="0"/>
              </a:spcAft>
              <a:buSzPts val="4800"/>
              <a:buNone/>
            </a:pPr>
            <a:r>
              <a:t/>
            </a:r>
            <a:endParaRPr sz="3500">
              <a:latin typeface="Work Sans"/>
              <a:ea typeface="Work Sans"/>
              <a:cs typeface="Work Sans"/>
              <a:sym typeface="Work Sans"/>
            </a:endParaRPr>
          </a:p>
          <a:p>
            <a:pPr indent="0" lvl="0" marL="0" rtl="0" algn="l">
              <a:lnSpc>
                <a:spcPct val="90000"/>
              </a:lnSpc>
              <a:spcBef>
                <a:spcPts val="0"/>
              </a:spcBef>
              <a:spcAft>
                <a:spcPts val="0"/>
              </a:spcAft>
              <a:buSzPts val="4800"/>
              <a:buNone/>
            </a:pPr>
            <a:r>
              <a:t/>
            </a:r>
            <a:endParaRPr sz="3500">
              <a:latin typeface="Work Sans"/>
              <a:ea typeface="Work Sans"/>
              <a:cs typeface="Work Sans"/>
              <a:sym typeface="Work Sans"/>
            </a:endParaRPr>
          </a:p>
          <a:p>
            <a:pPr indent="0" lvl="0" marL="0" rtl="0" algn="l">
              <a:lnSpc>
                <a:spcPct val="90000"/>
              </a:lnSpc>
              <a:spcBef>
                <a:spcPts val="0"/>
              </a:spcBef>
              <a:spcAft>
                <a:spcPts val="0"/>
              </a:spcAft>
              <a:buSzPts val="4800"/>
              <a:buNone/>
            </a:pPr>
            <a:r>
              <a:t/>
            </a:r>
            <a:endParaRPr sz="3500">
              <a:latin typeface="Work Sans"/>
              <a:ea typeface="Work Sans"/>
              <a:cs typeface="Work Sans"/>
              <a:sym typeface="Work Sans"/>
            </a:endParaRPr>
          </a:p>
          <a:p>
            <a:pPr indent="0" lvl="0" marL="0" rtl="0" algn="l">
              <a:lnSpc>
                <a:spcPct val="90000"/>
              </a:lnSpc>
              <a:spcBef>
                <a:spcPts val="0"/>
              </a:spcBef>
              <a:spcAft>
                <a:spcPts val="0"/>
              </a:spcAft>
              <a:buSzPts val="4800"/>
              <a:buNone/>
            </a:pPr>
            <a:r>
              <a:t/>
            </a:r>
            <a:endParaRPr sz="3500">
              <a:latin typeface="Work Sans"/>
              <a:ea typeface="Work Sans"/>
              <a:cs typeface="Work Sans"/>
              <a:sym typeface="Work Sans"/>
            </a:endParaRPr>
          </a:p>
          <a:p>
            <a:pPr indent="0" lvl="0" marL="0" rtl="0" algn="l">
              <a:lnSpc>
                <a:spcPct val="90000"/>
              </a:lnSpc>
              <a:spcBef>
                <a:spcPts val="0"/>
              </a:spcBef>
              <a:spcAft>
                <a:spcPts val="0"/>
              </a:spcAft>
              <a:buSzPts val="4800"/>
              <a:buNone/>
            </a:pPr>
            <a:r>
              <a:t/>
            </a:r>
            <a:endParaRPr sz="3500">
              <a:latin typeface="Work Sans"/>
              <a:ea typeface="Work Sans"/>
              <a:cs typeface="Work Sans"/>
              <a:sym typeface="Work Sans"/>
            </a:endParaRPr>
          </a:p>
          <a:p>
            <a:pPr indent="0" lvl="0" marL="0" rtl="0" algn="l">
              <a:lnSpc>
                <a:spcPct val="90000"/>
              </a:lnSpc>
              <a:spcBef>
                <a:spcPts val="0"/>
              </a:spcBef>
              <a:spcAft>
                <a:spcPts val="0"/>
              </a:spcAft>
              <a:buSzPts val="4800"/>
              <a:buNone/>
            </a:pPr>
            <a:r>
              <a:rPr lang="it" sz="3500" u="sng">
                <a:solidFill>
                  <a:schemeClr val="hlink"/>
                </a:solidFill>
                <a:latin typeface="Work Sans"/>
                <a:ea typeface="Work Sans"/>
                <a:cs typeface="Work Sans"/>
                <a:sym typeface="Work Sans"/>
                <a:hlinkClick r:id="rId3"/>
              </a:rPr>
              <a:t>Link per minimali</a:t>
            </a:r>
            <a:endParaRPr sz="3500">
              <a:latin typeface="Work Sans"/>
              <a:ea typeface="Work Sans"/>
              <a:cs typeface="Work Sans"/>
              <a:sym typeface="Work Sans"/>
            </a:endParaRPr>
          </a:p>
        </p:txBody>
      </p:sp>
      <p:sp>
        <p:nvSpPr>
          <p:cNvPr id="677" name="Google Shape;677;g2f7b64f5150_1_447"/>
          <p:cNvSpPr/>
          <p:nvPr/>
        </p:nvSpPr>
        <p:spPr>
          <a:xfrm>
            <a:off x="-3450" y="12436000"/>
            <a:ext cx="24384000" cy="365700"/>
          </a:xfrm>
          <a:prstGeom prst="rect">
            <a:avLst/>
          </a:prstGeom>
          <a:solidFill>
            <a:srgbClr val="5A6EF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2100"/>
              <a:buFont typeface="Arial"/>
              <a:buNone/>
            </a:pPr>
            <a:r>
              <a:rPr b="1" i="0" lang="it" sz="2100" u="none" cap="none" strike="noStrike">
                <a:solidFill>
                  <a:srgbClr val="FFFFFF"/>
                </a:solidFill>
                <a:latin typeface="Arial"/>
                <a:ea typeface="Arial"/>
                <a:cs typeface="Arial"/>
                <a:sym typeface="Arial"/>
              </a:rPr>
              <a:t>Formazione</a:t>
            </a:r>
            <a:endParaRPr b="1" i="0" sz="2100" u="none" cap="none" strike="noStrike">
              <a:solidFill>
                <a:srgbClr val="FFFFFF"/>
              </a:solidFill>
              <a:latin typeface="Arial"/>
              <a:ea typeface="Arial"/>
              <a:cs typeface="Arial"/>
              <a:sym typeface="Arial"/>
            </a:endParaRPr>
          </a:p>
        </p:txBody>
      </p:sp>
      <p:sp>
        <p:nvSpPr>
          <p:cNvPr id="678" name="Google Shape;678;g2f7b64f5150_1_447"/>
          <p:cNvSpPr txBox="1"/>
          <p:nvPr/>
        </p:nvSpPr>
        <p:spPr>
          <a:xfrm>
            <a:off x="939917" y="1024400"/>
            <a:ext cx="20647200" cy="1477500"/>
          </a:xfrm>
          <a:prstGeom prst="rect">
            <a:avLst/>
          </a:prstGeom>
          <a:noFill/>
          <a:ln>
            <a:noFill/>
          </a:ln>
        </p:spPr>
        <p:txBody>
          <a:bodyPr anchorCtr="0" anchor="t" bIns="243800" lIns="243800" spcFirstLastPara="1" rIns="243800" wrap="square" tIns="243800">
            <a:spAutoFit/>
          </a:bodyPr>
          <a:lstStyle/>
          <a:p>
            <a:pPr indent="0" lvl="0" marL="0" marR="0" rtl="0" algn="l">
              <a:lnSpc>
                <a:spcPct val="115000"/>
              </a:lnSpc>
              <a:spcBef>
                <a:spcPts val="16000"/>
              </a:spcBef>
              <a:spcAft>
                <a:spcPts val="8000"/>
              </a:spcAft>
              <a:buClr>
                <a:srgbClr val="000000"/>
              </a:buClr>
              <a:buSzPts val="6400"/>
              <a:buFont typeface="Arial"/>
              <a:buNone/>
            </a:pPr>
            <a:r>
              <a:rPr b="1" i="0" lang="it" sz="6400" u="none" cap="none" strike="noStrike">
                <a:solidFill>
                  <a:schemeClr val="accent2"/>
                </a:solidFill>
                <a:highlight>
                  <a:srgbClr val="FFFFFF"/>
                </a:highlight>
                <a:latin typeface="Work Sans"/>
                <a:ea typeface="Work Sans"/>
                <a:cs typeface="Work Sans"/>
                <a:sym typeface="Work Sans"/>
              </a:rPr>
              <a:t>Agente monomandatario o plurimandatario (</a:t>
            </a:r>
            <a:r>
              <a:rPr b="1" i="0" lang="it" sz="6400" u="sng" cap="none" strike="noStrike">
                <a:solidFill>
                  <a:schemeClr val="hlink"/>
                </a:solidFill>
                <a:highlight>
                  <a:srgbClr val="FFFFFF"/>
                </a:highlight>
                <a:latin typeface="Work Sans"/>
                <a:ea typeface="Work Sans"/>
                <a:cs typeface="Work Sans"/>
                <a:sym typeface="Work Sans"/>
                <a:hlinkClick r:id="rId4"/>
              </a:rPr>
              <a:t>LINK</a:t>
            </a:r>
            <a:r>
              <a:rPr b="1" i="0" lang="it" sz="6400" u="none" cap="none" strike="noStrike">
                <a:solidFill>
                  <a:schemeClr val="accent2"/>
                </a:solidFill>
                <a:highlight>
                  <a:srgbClr val="FFFFFF"/>
                </a:highlight>
                <a:latin typeface="Work Sans"/>
                <a:ea typeface="Work Sans"/>
                <a:cs typeface="Work Sans"/>
                <a:sym typeface="Work Sans"/>
              </a:rPr>
              <a:t>)</a:t>
            </a:r>
            <a:endParaRPr b="0" i="0" sz="3700" u="none" cap="none" strike="noStrike">
              <a:solidFill>
                <a:srgbClr val="000000"/>
              </a:solidFill>
              <a:latin typeface="Work Sans"/>
              <a:ea typeface="Work Sans"/>
              <a:cs typeface="Work Sans"/>
              <a:sym typeface="Work Sans"/>
            </a:endParaRPr>
          </a:p>
        </p:txBody>
      </p:sp>
      <p:graphicFrame>
        <p:nvGraphicFramePr>
          <p:cNvPr id="679" name="Google Shape;679;g2f7b64f5150_1_447"/>
          <p:cNvGraphicFramePr/>
          <p:nvPr/>
        </p:nvGraphicFramePr>
        <p:xfrm>
          <a:off x="1517067" y="5709800"/>
          <a:ext cx="3000000" cy="3000000"/>
        </p:xfrm>
        <a:graphic>
          <a:graphicData uri="http://schemas.openxmlformats.org/drawingml/2006/table">
            <a:tbl>
              <a:tblPr>
                <a:noFill/>
                <a:tableStyleId>{4260605E-DBE6-438B-9496-96985A0A5DDA}</a:tableStyleId>
              </a:tblPr>
              <a:tblGrid>
                <a:gridCol w="10930925"/>
                <a:gridCol w="10930925"/>
              </a:tblGrid>
              <a:tr h="1014675">
                <a:tc>
                  <a:txBody>
                    <a:bodyPr/>
                    <a:lstStyle/>
                    <a:p>
                      <a:pPr indent="0" lvl="0" marL="0" marR="0" rtl="0" algn="l">
                        <a:lnSpc>
                          <a:spcPct val="100000"/>
                        </a:lnSpc>
                        <a:spcBef>
                          <a:spcPts val="0"/>
                        </a:spcBef>
                        <a:spcAft>
                          <a:spcPts val="0"/>
                        </a:spcAft>
                        <a:buClr>
                          <a:srgbClr val="000000"/>
                        </a:buClr>
                        <a:buSzPts val="3700"/>
                        <a:buFont typeface="Arial"/>
                        <a:buNone/>
                      </a:pPr>
                      <a:r>
                        <a:rPr b="1" lang="it" sz="3700" u="none" cap="none" strike="noStrike">
                          <a:solidFill>
                            <a:schemeClr val="accent4"/>
                          </a:solidFill>
                          <a:latin typeface="Work Sans"/>
                          <a:ea typeface="Work Sans"/>
                          <a:cs typeface="Work Sans"/>
                          <a:sym typeface="Work Sans"/>
                        </a:rPr>
                        <a:t>Monomandatari</a:t>
                      </a:r>
                      <a:endParaRPr b="1" sz="3700" u="none" cap="none" strike="noStrike">
                        <a:solidFill>
                          <a:schemeClr val="accent4"/>
                        </a:solidFill>
                        <a:latin typeface="Work Sans"/>
                        <a:ea typeface="Work Sans"/>
                        <a:cs typeface="Work Sans"/>
                        <a:sym typeface="Work Sans"/>
                      </a:endParaRPr>
                    </a:p>
                  </a:txBody>
                  <a:tcPr marT="243800" marB="243800" marR="243800" marL="243800">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700"/>
                        <a:buFont typeface="Arial"/>
                        <a:buNone/>
                      </a:pPr>
                      <a:r>
                        <a:rPr b="1" lang="it" sz="3700" u="none" cap="none" strike="noStrike">
                          <a:solidFill>
                            <a:schemeClr val="accent4"/>
                          </a:solidFill>
                          <a:latin typeface="Work Sans"/>
                          <a:ea typeface="Work Sans"/>
                          <a:cs typeface="Work Sans"/>
                          <a:sym typeface="Work Sans"/>
                        </a:rPr>
                        <a:t>Plurimandatari</a:t>
                      </a:r>
                      <a:endParaRPr b="1" sz="3700" u="none" cap="none" strike="noStrike">
                        <a:solidFill>
                          <a:schemeClr val="accent4"/>
                        </a:solidFill>
                        <a:latin typeface="Work Sans"/>
                        <a:ea typeface="Work Sans"/>
                        <a:cs typeface="Work Sans"/>
                        <a:sym typeface="Work Sans"/>
                      </a:endParaRPr>
                    </a:p>
                  </a:txBody>
                  <a:tcPr marT="243800" marB="243800" marR="243800" marL="243800">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1873400">
                <a:tc>
                  <a:txBody>
                    <a:bodyPr/>
                    <a:lstStyle/>
                    <a:p>
                      <a:pPr indent="0" lvl="0" marL="0" marR="0" rtl="0" algn="l">
                        <a:lnSpc>
                          <a:spcPct val="115000"/>
                        </a:lnSpc>
                        <a:spcBef>
                          <a:spcPts val="0"/>
                        </a:spcBef>
                        <a:spcAft>
                          <a:spcPts val="0"/>
                        </a:spcAft>
                        <a:buClr>
                          <a:srgbClr val="000000"/>
                        </a:buClr>
                        <a:buSzPts val="3200"/>
                        <a:buFont typeface="Arial"/>
                        <a:buNone/>
                      </a:pPr>
                      <a:r>
                        <a:rPr b="1" lang="it" sz="3200" u="none" cap="none" strike="noStrike">
                          <a:solidFill>
                            <a:srgbClr val="00001E"/>
                          </a:solidFill>
                          <a:highlight>
                            <a:srgbClr val="FFFFFF"/>
                          </a:highlight>
                          <a:latin typeface="Work Sans"/>
                          <a:ea typeface="Work Sans"/>
                          <a:cs typeface="Work Sans"/>
                          <a:sym typeface="Work Sans"/>
                        </a:rPr>
                        <a:t>Massimale contributivo:</a:t>
                      </a:r>
                      <a:r>
                        <a:rPr lang="it" sz="3200" u="none" cap="none" strike="noStrike">
                          <a:solidFill>
                            <a:srgbClr val="00001E"/>
                          </a:solidFill>
                          <a:highlight>
                            <a:srgbClr val="FFFFFF"/>
                          </a:highlight>
                          <a:latin typeface="Work Sans"/>
                          <a:ea typeface="Work Sans"/>
                          <a:cs typeface="Work Sans"/>
                          <a:sym typeface="Work Sans"/>
                        </a:rPr>
                        <a:t> provvigioni per 44.727€ che corrisponde a 7.603,59€ di importo massimo di contributi da versare annualmente</a:t>
                      </a:r>
                      <a:endParaRPr sz="3700" u="none" cap="none" strike="noStrike"/>
                    </a:p>
                  </a:txBody>
                  <a:tcPr marT="243800" marB="243800" marR="243800" marL="243800">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3200"/>
                        <a:buFont typeface="Arial"/>
                        <a:buNone/>
                      </a:pPr>
                      <a:r>
                        <a:rPr b="1" lang="it" sz="3200" u="none" cap="none" strike="noStrike">
                          <a:solidFill>
                            <a:srgbClr val="00001E"/>
                          </a:solidFill>
                          <a:highlight>
                            <a:srgbClr val="FFFFFF"/>
                          </a:highlight>
                          <a:latin typeface="Work Sans"/>
                          <a:ea typeface="Work Sans"/>
                          <a:cs typeface="Work Sans"/>
                          <a:sym typeface="Work Sans"/>
                        </a:rPr>
                        <a:t>Massimale contributivo</a:t>
                      </a:r>
                      <a:r>
                        <a:rPr lang="it" sz="3200" u="none" cap="none" strike="noStrike">
                          <a:solidFill>
                            <a:srgbClr val="00001E"/>
                          </a:solidFill>
                          <a:highlight>
                            <a:srgbClr val="FFFFFF"/>
                          </a:highlight>
                          <a:latin typeface="Work Sans"/>
                          <a:ea typeface="Work Sans"/>
                          <a:cs typeface="Work Sans"/>
                          <a:sym typeface="Work Sans"/>
                        </a:rPr>
                        <a:t>: provvigiorni per 29.818€ che corrisponde a 5.069,06€ di importo massimo di contributi da versare per ogni mandante</a:t>
                      </a:r>
                      <a:endParaRPr sz="3700" u="none" cap="none" strike="noStrike"/>
                    </a:p>
                  </a:txBody>
                  <a:tcPr marT="243800" marB="243800" marR="243800" marL="243800">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2150525">
                <a:tc>
                  <a:txBody>
                    <a:bodyPr/>
                    <a:lstStyle/>
                    <a:p>
                      <a:pPr indent="0" lvl="0" marL="0" marR="0" rtl="0" algn="l">
                        <a:lnSpc>
                          <a:spcPct val="115000"/>
                        </a:lnSpc>
                        <a:spcBef>
                          <a:spcPts val="0"/>
                        </a:spcBef>
                        <a:spcAft>
                          <a:spcPts val="0"/>
                        </a:spcAft>
                        <a:buClr>
                          <a:srgbClr val="000000"/>
                        </a:buClr>
                        <a:buSzPts val="3200"/>
                        <a:buFont typeface="Arial"/>
                        <a:buNone/>
                      </a:pPr>
                      <a:r>
                        <a:rPr b="1" lang="it" sz="3200" u="none" cap="none" strike="noStrike">
                          <a:solidFill>
                            <a:srgbClr val="00001E"/>
                          </a:solidFill>
                          <a:highlight>
                            <a:srgbClr val="FFFFFF"/>
                          </a:highlight>
                          <a:latin typeface="Work Sans"/>
                          <a:ea typeface="Work Sans"/>
                          <a:cs typeface="Work Sans"/>
                          <a:sym typeface="Work Sans"/>
                        </a:rPr>
                        <a:t>Minimale contributivo</a:t>
                      </a:r>
                      <a:r>
                        <a:rPr lang="it" sz="3200" u="none" cap="none" strike="noStrike">
                          <a:solidFill>
                            <a:srgbClr val="00001E"/>
                          </a:solidFill>
                          <a:highlight>
                            <a:srgbClr val="FFFFFF"/>
                          </a:highlight>
                          <a:latin typeface="Work Sans"/>
                          <a:ea typeface="Work Sans"/>
                          <a:cs typeface="Work Sans"/>
                          <a:sym typeface="Work Sans"/>
                        </a:rPr>
                        <a:t>: 1002,00 € di contributi minimi da versare annualmente </a:t>
                      </a:r>
                      <a:endParaRPr sz="3700" u="none" cap="none" strike="noStrike"/>
                    </a:p>
                  </a:txBody>
                  <a:tcPr marT="243800" marB="243800" marR="243800" marL="243800">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3200"/>
                        <a:buFont typeface="Arial"/>
                        <a:buNone/>
                      </a:pPr>
                      <a:r>
                        <a:rPr b="1" lang="it" sz="3200" u="none" cap="none" strike="noStrike">
                          <a:solidFill>
                            <a:srgbClr val="00001E"/>
                          </a:solidFill>
                          <a:highlight>
                            <a:srgbClr val="FFFFFF"/>
                          </a:highlight>
                          <a:latin typeface="Work Sans"/>
                          <a:ea typeface="Work Sans"/>
                          <a:cs typeface="Work Sans"/>
                          <a:sym typeface="Work Sans"/>
                        </a:rPr>
                        <a:t>Minimale contributivo</a:t>
                      </a:r>
                      <a:r>
                        <a:rPr lang="it" sz="3200" u="none" cap="none" strike="noStrike">
                          <a:solidFill>
                            <a:srgbClr val="00001E"/>
                          </a:solidFill>
                          <a:highlight>
                            <a:srgbClr val="FFFFFF"/>
                          </a:highlight>
                          <a:latin typeface="Work Sans"/>
                          <a:ea typeface="Work Sans"/>
                          <a:cs typeface="Work Sans"/>
                          <a:sym typeface="Work Sans"/>
                        </a:rPr>
                        <a:t>: 502,00€ di contributi minimi da versare annualmente </a:t>
                      </a:r>
                      <a:endParaRPr sz="3700" u="none" cap="none" strike="noStrike"/>
                    </a:p>
                  </a:txBody>
                  <a:tcPr marT="243800" marB="243800" marR="243800" marL="243800">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g2f7b64f5150_1_455"/>
          <p:cNvSpPr txBox="1"/>
          <p:nvPr>
            <p:ph idx="12" type="sldNum"/>
          </p:nvPr>
        </p:nvSpPr>
        <p:spPr>
          <a:xfrm>
            <a:off x="23040726" y="12500225"/>
            <a:ext cx="1057500" cy="730500"/>
          </a:xfrm>
          <a:prstGeom prst="rect">
            <a:avLst/>
          </a:prstGeom>
          <a:noFill/>
          <a:ln>
            <a:noFill/>
          </a:ln>
        </p:spPr>
        <p:txBody>
          <a:bodyPr anchorCtr="0" anchor="ctr" bIns="91400" lIns="182875" spcFirstLastPara="1" rIns="182875" wrap="square" tIns="914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it"/>
              <a:t>‹#›</a:t>
            </a:fld>
            <a:endParaRPr/>
          </a:p>
        </p:txBody>
      </p:sp>
      <p:sp>
        <p:nvSpPr>
          <p:cNvPr id="685" name="Google Shape;685;g2f7b64f5150_1_455"/>
          <p:cNvSpPr txBox="1"/>
          <p:nvPr>
            <p:ph idx="1" type="body"/>
          </p:nvPr>
        </p:nvSpPr>
        <p:spPr>
          <a:xfrm>
            <a:off x="1141200" y="2741400"/>
            <a:ext cx="22101600" cy="9455100"/>
          </a:xfrm>
          <a:prstGeom prst="rect">
            <a:avLst/>
          </a:prstGeom>
          <a:noFill/>
          <a:ln>
            <a:noFill/>
          </a:ln>
        </p:spPr>
        <p:txBody>
          <a:bodyPr anchorCtr="0" anchor="t" bIns="91400" lIns="182875" spcFirstLastPara="1" rIns="182875" wrap="square" tIns="91400">
            <a:noAutofit/>
          </a:bodyPr>
          <a:lstStyle/>
          <a:p>
            <a:pPr indent="0" lvl="0" marL="0" rtl="0" algn="l">
              <a:lnSpc>
                <a:spcPct val="115000"/>
              </a:lnSpc>
              <a:spcBef>
                <a:spcPts val="0"/>
              </a:spcBef>
              <a:spcAft>
                <a:spcPts val="0"/>
              </a:spcAft>
              <a:buSzPts val="4800"/>
              <a:buNone/>
            </a:pPr>
            <a:r>
              <a:rPr lang="it" sz="3600">
                <a:solidFill>
                  <a:srgbClr val="00001E"/>
                </a:solidFill>
                <a:highlight>
                  <a:srgbClr val="FFFFFF"/>
                </a:highlight>
                <a:latin typeface="Work Sans"/>
                <a:ea typeface="Work Sans"/>
                <a:cs typeface="Work Sans"/>
                <a:sym typeface="Work Sans"/>
              </a:rPr>
              <a:t>Paolo è un agen</a:t>
            </a:r>
            <a:r>
              <a:rPr lang="it" sz="3600">
                <a:solidFill>
                  <a:schemeClr val="accent1"/>
                </a:solidFill>
                <a:highlight>
                  <a:srgbClr val="FFFFFF"/>
                </a:highlight>
                <a:latin typeface="Work Sans"/>
                <a:ea typeface="Work Sans"/>
                <a:cs typeface="Work Sans"/>
                <a:sym typeface="Work Sans"/>
              </a:rPr>
              <a:t>te in </a:t>
            </a:r>
            <a:r>
              <a:rPr lang="it" sz="3600">
                <a:solidFill>
                  <a:schemeClr val="accent1"/>
                </a:solidFill>
                <a:highlight>
                  <a:srgbClr val="FFFFFF"/>
                </a:highlight>
                <a:uFill>
                  <a:noFill/>
                </a:uFill>
                <a:latin typeface="Work Sans"/>
                <a:ea typeface="Work Sans"/>
                <a:cs typeface="Work Sans"/>
                <a:sym typeface="Work Sans"/>
                <a:hlinkClick r:id="rId3">
                  <a:extLst>
                    <a:ext uri="{A12FA001-AC4F-418D-AE19-62706E023703}">
                      <ahyp:hlinkClr val="tx"/>
                    </a:ext>
                  </a:extLst>
                </a:hlinkClick>
              </a:rPr>
              <a:t>regime forfettario</a:t>
            </a:r>
            <a:r>
              <a:rPr lang="it" sz="3600">
                <a:solidFill>
                  <a:schemeClr val="accent1"/>
                </a:solidFill>
                <a:highlight>
                  <a:srgbClr val="FFFFFF"/>
                </a:highlight>
                <a:latin typeface="Work Sans"/>
                <a:ea typeface="Work Sans"/>
                <a:cs typeface="Work Sans"/>
                <a:sym typeface="Work Sans"/>
              </a:rPr>
              <a:t>, nel mese</a:t>
            </a:r>
            <a:r>
              <a:rPr lang="it" sz="3600">
                <a:solidFill>
                  <a:srgbClr val="00001E"/>
                </a:solidFill>
                <a:highlight>
                  <a:srgbClr val="FFFFFF"/>
                </a:highlight>
                <a:latin typeface="Work Sans"/>
                <a:ea typeface="Work Sans"/>
                <a:cs typeface="Work Sans"/>
                <a:sym typeface="Work Sans"/>
              </a:rPr>
              <a:t> di marzo ha maturato 1.000€ di provvigioni. </a:t>
            </a:r>
            <a:endParaRPr sz="3600">
              <a:solidFill>
                <a:srgbClr val="00001E"/>
              </a:solidFill>
              <a:highlight>
                <a:srgbClr val="FFFFFF"/>
              </a:highlight>
              <a:latin typeface="Work Sans"/>
              <a:ea typeface="Work Sans"/>
              <a:cs typeface="Work Sans"/>
              <a:sym typeface="Work Sans"/>
            </a:endParaRPr>
          </a:p>
          <a:p>
            <a:pPr indent="0" lvl="0" marL="0" rtl="0" algn="l">
              <a:lnSpc>
                <a:spcPct val="115000"/>
              </a:lnSpc>
              <a:spcBef>
                <a:spcPts val="2900"/>
              </a:spcBef>
              <a:spcAft>
                <a:spcPts val="0"/>
              </a:spcAft>
              <a:buSzPts val="4800"/>
              <a:buNone/>
            </a:pPr>
            <a:r>
              <a:rPr lang="it" sz="3600">
                <a:solidFill>
                  <a:srgbClr val="00001E"/>
                </a:solidFill>
                <a:highlight>
                  <a:srgbClr val="FFFFFF"/>
                </a:highlight>
                <a:latin typeface="Work Sans"/>
                <a:ea typeface="Work Sans"/>
                <a:cs typeface="Work Sans"/>
                <a:sym typeface="Work Sans"/>
              </a:rPr>
              <a:t>Quando emetterà la fattura Paolo dovrà inserire le seguenti voci:</a:t>
            </a:r>
            <a:endParaRPr sz="3600">
              <a:solidFill>
                <a:srgbClr val="00001E"/>
              </a:solidFill>
              <a:highlight>
                <a:srgbClr val="FFFFFF"/>
              </a:highlight>
              <a:latin typeface="Work Sans"/>
              <a:ea typeface="Work Sans"/>
              <a:cs typeface="Work Sans"/>
              <a:sym typeface="Work Sans"/>
            </a:endParaRPr>
          </a:p>
          <a:p>
            <a:pPr indent="-838200" lvl="0" marL="1219200" rtl="0" algn="l">
              <a:lnSpc>
                <a:spcPct val="100000"/>
              </a:lnSpc>
              <a:spcBef>
                <a:spcPts val="2900"/>
              </a:spcBef>
              <a:spcAft>
                <a:spcPts val="0"/>
              </a:spcAft>
              <a:buClr>
                <a:srgbClr val="00001E"/>
              </a:buClr>
              <a:buSzPts val="3600"/>
              <a:buFont typeface="Work Sans"/>
              <a:buChar char="•"/>
            </a:pPr>
            <a:r>
              <a:rPr lang="it" sz="3600">
                <a:solidFill>
                  <a:srgbClr val="00001E"/>
                </a:solidFill>
                <a:highlight>
                  <a:srgbClr val="FFFFFF"/>
                </a:highlight>
                <a:latin typeface="Work Sans"/>
                <a:ea typeface="Work Sans"/>
                <a:cs typeface="Work Sans"/>
                <a:sym typeface="Work Sans"/>
              </a:rPr>
              <a:t>Provvigioni competenza mese di Marzo 2022: 1.000€</a:t>
            </a:r>
            <a:endParaRPr sz="3600">
              <a:solidFill>
                <a:srgbClr val="00001E"/>
              </a:solidFill>
              <a:highlight>
                <a:srgbClr val="FFFFFF"/>
              </a:highlight>
              <a:latin typeface="Work Sans"/>
              <a:ea typeface="Work Sans"/>
              <a:cs typeface="Work Sans"/>
              <a:sym typeface="Work Sans"/>
            </a:endParaRPr>
          </a:p>
          <a:p>
            <a:pPr indent="0" lvl="0" marL="1219200" rtl="0" algn="l">
              <a:lnSpc>
                <a:spcPct val="100000"/>
              </a:lnSpc>
              <a:spcBef>
                <a:spcPts val="2900"/>
              </a:spcBef>
              <a:spcAft>
                <a:spcPts val="0"/>
              </a:spcAft>
              <a:buSzPts val="4800"/>
              <a:buNone/>
            </a:pPr>
            <a:r>
              <a:t/>
            </a:r>
            <a:endParaRPr sz="3600">
              <a:solidFill>
                <a:srgbClr val="00001E"/>
              </a:solidFill>
              <a:highlight>
                <a:srgbClr val="FFFFFF"/>
              </a:highlight>
              <a:latin typeface="Work Sans"/>
              <a:ea typeface="Work Sans"/>
              <a:cs typeface="Work Sans"/>
              <a:sym typeface="Work Sans"/>
            </a:endParaRPr>
          </a:p>
          <a:p>
            <a:pPr indent="-838200" lvl="0" marL="1219200" rtl="0" algn="l">
              <a:lnSpc>
                <a:spcPct val="100000"/>
              </a:lnSpc>
              <a:spcBef>
                <a:spcPts val="2900"/>
              </a:spcBef>
              <a:spcAft>
                <a:spcPts val="0"/>
              </a:spcAft>
              <a:buClr>
                <a:srgbClr val="00001E"/>
              </a:buClr>
              <a:buSzPts val="3600"/>
              <a:buFont typeface="Work Sans"/>
              <a:buChar char="•"/>
            </a:pPr>
            <a:r>
              <a:rPr b="1" lang="it" sz="3600">
                <a:solidFill>
                  <a:srgbClr val="00001E"/>
                </a:solidFill>
                <a:highlight>
                  <a:srgbClr val="FFFFFF"/>
                </a:highlight>
                <a:latin typeface="Work Sans"/>
                <a:ea typeface="Work Sans"/>
                <a:cs typeface="Work Sans"/>
                <a:sym typeface="Work Sans"/>
              </a:rPr>
              <a:t>Contributi Enasarco (8,50%) : – 85</a:t>
            </a:r>
            <a:endParaRPr b="1" sz="3600">
              <a:solidFill>
                <a:srgbClr val="00001E"/>
              </a:solidFill>
              <a:highlight>
                <a:srgbClr val="FFFFFF"/>
              </a:highlight>
              <a:latin typeface="Work Sans"/>
              <a:ea typeface="Work Sans"/>
              <a:cs typeface="Work Sans"/>
              <a:sym typeface="Work Sans"/>
            </a:endParaRPr>
          </a:p>
          <a:p>
            <a:pPr indent="0" lvl="0" marL="1219200" rtl="0" algn="l">
              <a:lnSpc>
                <a:spcPct val="100000"/>
              </a:lnSpc>
              <a:spcBef>
                <a:spcPts val="2900"/>
              </a:spcBef>
              <a:spcAft>
                <a:spcPts val="0"/>
              </a:spcAft>
              <a:buSzPts val="4800"/>
              <a:buNone/>
            </a:pPr>
            <a:r>
              <a:t/>
            </a:r>
            <a:endParaRPr sz="3600">
              <a:solidFill>
                <a:srgbClr val="00001E"/>
              </a:solidFill>
              <a:highlight>
                <a:srgbClr val="FFFFFF"/>
              </a:highlight>
              <a:latin typeface="Work Sans"/>
              <a:ea typeface="Work Sans"/>
              <a:cs typeface="Work Sans"/>
              <a:sym typeface="Work Sans"/>
            </a:endParaRPr>
          </a:p>
          <a:p>
            <a:pPr indent="-838200" lvl="0" marL="1219200" rtl="0" algn="l">
              <a:lnSpc>
                <a:spcPct val="100000"/>
              </a:lnSpc>
              <a:spcBef>
                <a:spcPts val="2900"/>
              </a:spcBef>
              <a:spcAft>
                <a:spcPts val="0"/>
              </a:spcAft>
              <a:buClr>
                <a:srgbClr val="00001E"/>
              </a:buClr>
              <a:buSzPts val="3600"/>
              <a:buFont typeface="Work Sans"/>
              <a:buChar char="•"/>
            </a:pPr>
            <a:r>
              <a:rPr lang="it" sz="3600">
                <a:solidFill>
                  <a:srgbClr val="00001E"/>
                </a:solidFill>
                <a:highlight>
                  <a:srgbClr val="FFFFFF"/>
                </a:highlight>
                <a:latin typeface="Work Sans"/>
                <a:ea typeface="Work Sans"/>
                <a:cs typeface="Work Sans"/>
                <a:sym typeface="Work Sans"/>
              </a:rPr>
              <a:t>Totale fattura: 915€ </a:t>
            </a:r>
            <a:endParaRPr sz="3600">
              <a:solidFill>
                <a:srgbClr val="00001E"/>
              </a:solidFill>
              <a:highlight>
                <a:srgbClr val="FFFFFF"/>
              </a:highlight>
              <a:latin typeface="Work Sans"/>
              <a:ea typeface="Work Sans"/>
              <a:cs typeface="Work Sans"/>
              <a:sym typeface="Work Sans"/>
            </a:endParaRPr>
          </a:p>
          <a:p>
            <a:pPr indent="0" lvl="0" marL="0" rtl="0" algn="l">
              <a:lnSpc>
                <a:spcPct val="90000"/>
              </a:lnSpc>
              <a:spcBef>
                <a:spcPts val="2900"/>
              </a:spcBef>
              <a:spcAft>
                <a:spcPts val="0"/>
              </a:spcAft>
              <a:buSzPts val="4800"/>
              <a:buNone/>
            </a:pPr>
            <a:r>
              <a:t/>
            </a:r>
            <a:endParaRPr b="1" sz="3500">
              <a:solidFill>
                <a:schemeClr val="accent2"/>
              </a:solidFill>
              <a:latin typeface="Work Sans"/>
              <a:ea typeface="Work Sans"/>
              <a:cs typeface="Work Sans"/>
              <a:sym typeface="Work Sans"/>
            </a:endParaRPr>
          </a:p>
        </p:txBody>
      </p:sp>
      <p:sp>
        <p:nvSpPr>
          <p:cNvPr id="686" name="Google Shape;686;g2f7b64f5150_1_455"/>
          <p:cNvSpPr/>
          <p:nvPr/>
        </p:nvSpPr>
        <p:spPr>
          <a:xfrm>
            <a:off x="-3450" y="12436000"/>
            <a:ext cx="24384000" cy="365700"/>
          </a:xfrm>
          <a:prstGeom prst="rect">
            <a:avLst/>
          </a:prstGeom>
          <a:solidFill>
            <a:srgbClr val="5A6EF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2100"/>
              <a:buFont typeface="Arial"/>
              <a:buNone/>
            </a:pPr>
            <a:r>
              <a:rPr b="1" i="0" lang="it" sz="2100" u="none" cap="none" strike="noStrike">
                <a:solidFill>
                  <a:srgbClr val="FFFFFF"/>
                </a:solidFill>
                <a:latin typeface="Arial"/>
                <a:ea typeface="Arial"/>
                <a:cs typeface="Arial"/>
                <a:sym typeface="Arial"/>
              </a:rPr>
              <a:t>Formazione</a:t>
            </a:r>
            <a:endParaRPr b="1" i="0" sz="2100" u="none" cap="none" strike="noStrike">
              <a:solidFill>
                <a:srgbClr val="FFFFFF"/>
              </a:solidFill>
              <a:latin typeface="Arial"/>
              <a:ea typeface="Arial"/>
              <a:cs typeface="Arial"/>
              <a:sym typeface="Arial"/>
            </a:endParaRPr>
          </a:p>
        </p:txBody>
      </p:sp>
      <p:sp>
        <p:nvSpPr>
          <p:cNvPr id="687" name="Google Shape;687;g2f7b64f5150_1_455"/>
          <p:cNvSpPr txBox="1"/>
          <p:nvPr/>
        </p:nvSpPr>
        <p:spPr>
          <a:xfrm>
            <a:off x="1253067" y="1024400"/>
            <a:ext cx="21989700" cy="1477500"/>
          </a:xfrm>
          <a:prstGeom prst="rect">
            <a:avLst/>
          </a:prstGeom>
          <a:noFill/>
          <a:ln>
            <a:noFill/>
          </a:ln>
        </p:spPr>
        <p:txBody>
          <a:bodyPr anchorCtr="0" anchor="t" bIns="243800" lIns="243800" spcFirstLastPara="1" rIns="243800" wrap="square" tIns="243800">
            <a:spAutoFit/>
          </a:bodyPr>
          <a:lstStyle/>
          <a:p>
            <a:pPr indent="0" lvl="0" marL="0" marR="0" rtl="0" algn="l">
              <a:lnSpc>
                <a:spcPct val="115000"/>
              </a:lnSpc>
              <a:spcBef>
                <a:spcPts val="16000"/>
              </a:spcBef>
              <a:spcAft>
                <a:spcPts val="8000"/>
              </a:spcAft>
              <a:buClr>
                <a:srgbClr val="000000"/>
              </a:buClr>
              <a:buSzPts val="6400"/>
              <a:buFont typeface="Arial"/>
              <a:buNone/>
            </a:pPr>
            <a:r>
              <a:rPr b="1" i="0" lang="it" sz="6400" u="none" cap="none" strike="noStrike">
                <a:solidFill>
                  <a:schemeClr val="accent2"/>
                </a:solidFill>
                <a:highlight>
                  <a:srgbClr val="FFFFFF"/>
                </a:highlight>
                <a:latin typeface="Work Sans"/>
                <a:ea typeface="Work Sans"/>
                <a:cs typeface="Work Sans"/>
                <a:sym typeface="Work Sans"/>
              </a:rPr>
              <a:t>Fattura di un agente </a:t>
            </a:r>
            <a:endParaRPr b="0" i="0" sz="3700" u="none" cap="none" strike="noStrike">
              <a:solidFill>
                <a:srgbClr val="000000"/>
              </a:solidFill>
              <a:latin typeface="Work Sans"/>
              <a:ea typeface="Work Sans"/>
              <a:cs typeface="Work Sans"/>
              <a:sym typeface="Work Sans"/>
            </a:endParaRPr>
          </a:p>
        </p:txBody>
      </p:sp>
      <p:sp>
        <p:nvSpPr>
          <p:cNvPr id="688" name="Google Shape;688;g2f7b64f5150_1_455"/>
          <p:cNvSpPr/>
          <p:nvPr/>
        </p:nvSpPr>
        <p:spPr>
          <a:xfrm>
            <a:off x="11440867" y="6849067"/>
            <a:ext cx="10208700" cy="2150400"/>
          </a:xfrm>
          <a:prstGeom prst="wedgeRectCallout">
            <a:avLst>
              <a:gd fmla="val -56952" name="adj1"/>
              <a:gd fmla="val -39323" name="adj2"/>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700"/>
              <a:buFont typeface="Arial"/>
              <a:buNone/>
            </a:pPr>
            <a:r>
              <a:rPr b="0" i="0" lang="it" sz="3700" u="none" cap="none" strike="noStrike">
                <a:solidFill>
                  <a:srgbClr val="000000"/>
                </a:solidFill>
                <a:latin typeface="Work Sans"/>
                <a:ea typeface="Work Sans"/>
                <a:cs typeface="Work Sans"/>
                <a:sym typeface="Work Sans"/>
              </a:rPr>
              <a:t>Questi contributi dovrà versarli la società mandante </a:t>
            </a:r>
            <a:endParaRPr b="0" i="0" sz="3700" u="none" cap="none" strike="noStrike">
              <a:solidFill>
                <a:srgbClr val="000000"/>
              </a:solidFill>
              <a:latin typeface="Work Sans"/>
              <a:ea typeface="Work Sans"/>
              <a:cs typeface="Work Sans"/>
              <a:sym typeface="Work Sans"/>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g2f7b64f5150_1_463"/>
          <p:cNvSpPr txBox="1"/>
          <p:nvPr>
            <p:ph type="title"/>
          </p:nvPr>
        </p:nvSpPr>
        <p:spPr>
          <a:xfrm>
            <a:off x="1143467" y="914400"/>
            <a:ext cx="21884100" cy="1829700"/>
          </a:xfrm>
          <a:prstGeom prst="rect">
            <a:avLst/>
          </a:prstGeom>
          <a:noFill/>
          <a:ln>
            <a:noFill/>
          </a:ln>
        </p:spPr>
        <p:txBody>
          <a:bodyPr anchorCtr="0" anchor="ctr" bIns="91400" lIns="182875" spcFirstLastPara="1" rIns="182875" wrap="square" tIns="91400">
            <a:noAutofit/>
          </a:bodyPr>
          <a:lstStyle/>
          <a:p>
            <a:pPr indent="0" lvl="0" marL="0" rtl="0" algn="l">
              <a:lnSpc>
                <a:spcPct val="90000"/>
              </a:lnSpc>
              <a:spcBef>
                <a:spcPts val="0"/>
              </a:spcBef>
              <a:spcAft>
                <a:spcPts val="0"/>
              </a:spcAft>
              <a:buSzPts val="6400"/>
              <a:buNone/>
            </a:pPr>
            <a:r>
              <a:rPr lang="it">
                <a:solidFill>
                  <a:schemeClr val="accent2"/>
                </a:solidFill>
                <a:latin typeface="Work Sans"/>
                <a:ea typeface="Work Sans"/>
                <a:cs typeface="Work Sans"/>
                <a:sym typeface="Work Sans"/>
              </a:rPr>
              <a:t>Agevolazioni (</a:t>
            </a:r>
            <a:r>
              <a:rPr lang="it" u="sng">
                <a:solidFill>
                  <a:schemeClr val="hlink"/>
                </a:solidFill>
                <a:latin typeface="Work Sans"/>
                <a:ea typeface="Work Sans"/>
                <a:cs typeface="Work Sans"/>
                <a:sym typeface="Work Sans"/>
                <a:hlinkClick r:id="rId3"/>
              </a:rPr>
              <a:t>LINK</a:t>
            </a:r>
            <a:r>
              <a:rPr lang="it">
                <a:solidFill>
                  <a:schemeClr val="accent2"/>
                </a:solidFill>
                <a:latin typeface="Work Sans"/>
                <a:ea typeface="Work Sans"/>
                <a:cs typeface="Work Sans"/>
                <a:sym typeface="Work Sans"/>
              </a:rPr>
              <a:t>)</a:t>
            </a:r>
            <a:endParaRPr>
              <a:solidFill>
                <a:schemeClr val="accent2"/>
              </a:solidFill>
              <a:latin typeface="Work Sans"/>
              <a:ea typeface="Work Sans"/>
              <a:cs typeface="Work Sans"/>
              <a:sym typeface="Work Sans"/>
            </a:endParaRPr>
          </a:p>
        </p:txBody>
      </p:sp>
      <p:sp>
        <p:nvSpPr>
          <p:cNvPr id="695" name="Google Shape;695;g2f7b64f5150_1_463"/>
          <p:cNvSpPr txBox="1"/>
          <p:nvPr>
            <p:ph idx="12" type="sldNum"/>
          </p:nvPr>
        </p:nvSpPr>
        <p:spPr>
          <a:xfrm>
            <a:off x="46081442" y="25000454"/>
            <a:ext cx="1715100" cy="1460700"/>
          </a:xfrm>
          <a:prstGeom prst="rect">
            <a:avLst/>
          </a:prstGeom>
          <a:noFill/>
          <a:ln>
            <a:noFill/>
          </a:ln>
        </p:spPr>
        <p:txBody>
          <a:bodyPr anchorCtr="0" anchor="ctr" bIns="91400" lIns="182875" spcFirstLastPara="1" rIns="182875" wrap="square" tIns="914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it"/>
              <a:t>‹#›</a:t>
            </a:fld>
            <a:endParaRPr/>
          </a:p>
        </p:txBody>
      </p:sp>
      <p:sp>
        <p:nvSpPr>
          <p:cNvPr id="696" name="Google Shape;696;g2f7b64f5150_1_463"/>
          <p:cNvSpPr txBox="1"/>
          <p:nvPr>
            <p:ph idx="1" type="body"/>
          </p:nvPr>
        </p:nvSpPr>
        <p:spPr>
          <a:xfrm>
            <a:off x="1143467" y="2743600"/>
            <a:ext cx="22101600" cy="9184800"/>
          </a:xfrm>
          <a:prstGeom prst="rect">
            <a:avLst/>
          </a:prstGeom>
          <a:noFill/>
          <a:ln>
            <a:noFill/>
          </a:ln>
        </p:spPr>
        <p:txBody>
          <a:bodyPr anchorCtr="0" anchor="t" bIns="91400" lIns="182875" spcFirstLastPara="1" rIns="182875" wrap="square" tIns="91400">
            <a:noAutofit/>
          </a:bodyPr>
          <a:lstStyle/>
          <a:p>
            <a:pPr indent="0" lvl="0" marL="0" rtl="0" algn="l">
              <a:lnSpc>
                <a:spcPct val="90000"/>
              </a:lnSpc>
              <a:spcBef>
                <a:spcPts val="2100"/>
              </a:spcBef>
              <a:spcAft>
                <a:spcPts val="0"/>
              </a:spcAft>
              <a:buSzPts val="4800"/>
              <a:buNone/>
            </a:pPr>
            <a:r>
              <a:rPr lang="it" sz="3600">
                <a:latin typeface="Work Sans"/>
                <a:ea typeface="Work Sans"/>
                <a:cs typeface="Work Sans"/>
                <a:sym typeface="Work Sans"/>
              </a:rPr>
              <a:t>Dal 2021 al 2023 sono previste le agevolazioni contributive per:</a:t>
            </a:r>
            <a:endParaRPr sz="3600">
              <a:latin typeface="Work Sans"/>
              <a:ea typeface="Work Sans"/>
              <a:cs typeface="Work Sans"/>
              <a:sym typeface="Work Sans"/>
            </a:endParaRPr>
          </a:p>
          <a:p>
            <a:pPr indent="-673100" lvl="0" marL="914400" rtl="0" algn="l">
              <a:lnSpc>
                <a:spcPct val="90000"/>
              </a:lnSpc>
              <a:spcBef>
                <a:spcPts val="2100"/>
              </a:spcBef>
              <a:spcAft>
                <a:spcPts val="0"/>
              </a:spcAft>
              <a:buClr>
                <a:schemeClr val="dk1"/>
              </a:buClr>
              <a:buSzPts val="3600"/>
              <a:buFont typeface="Montserrat"/>
              <a:buChar char="●"/>
            </a:pPr>
            <a:r>
              <a:rPr lang="it" sz="3600">
                <a:latin typeface="Work Sans"/>
                <a:ea typeface="Work Sans"/>
                <a:cs typeface="Work Sans"/>
                <a:sym typeface="Work Sans"/>
              </a:rPr>
              <a:t>agenti individuali </a:t>
            </a:r>
            <a:r>
              <a:rPr b="1" lang="it" sz="3600">
                <a:latin typeface="Work Sans"/>
                <a:ea typeface="Work Sans"/>
                <a:cs typeface="Work Sans"/>
                <a:sym typeface="Work Sans"/>
              </a:rPr>
              <a:t> under 30</a:t>
            </a:r>
            <a:r>
              <a:rPr lang="it" sz="3600">
                <a:latin typeface="Work Sans"/>
                <a:ea typeface="Work Sans"/>
                <a:cs typeface="Work Sans"/>
                <a:sym typeface="Work Sans"/>
              </a:rPr>
              <a:t> che si iscrivono per la prima volta alla fondazione</a:t>
            </a:r>
            <a:endParaRPr sz="3600">
              <a:latin typeface="Work Sans"/>
              <a:ea typeface="Work Sans"/>
              <a:cs typeface="Work Sans"/>
              <a:sym typeface="Work Sans"/>
            </a:endParaRPr>
          </a:p>
          <a:p>
            <a:pPr indent="-673100" lvl="0" marL="914400" rtl="0" algn="l">
              <a:lnSpc>
                <a:spcPct val="90000"/>
              </a:lnSpc>
              <a:spcBef>
                <a:spcPts val="0"/>
              </a:spcBef>
              <a:spcAft>
                <a:spcPts val="0"/>
              </a:spcAft>
              <a:buClr>
                <a:schemeClr val="dk1"/>
              </a:buClr>
              <a:buSzPts val="3600"/>
              <a:buFont typeface="Montserrat"/>
              <a:buChar char="●"/>
            </a:pPr>
            <a:r>
              <a:rPr lang="it" sz="3600">
                <a:latin typeface="Work Sans"/>
                <a:ea typeface="Work Sans"/>
                <a:cs typeface="Work Sans"/>
                <a:sym typeface="Work Sans"/>
              </a:rPr>
              <a:t>agenti individuali  che ricevono un incarico dopo oltre </a:t>
            </a:r>
            <a:r>
              <a:rPr b="1" lang="it" sz="3600">
                <a:latin typeface="Work Sans"/>
                <a:ea typeface="Work Sans"/>
                <a:cs typeface="Work Sans"/>
                <a:sym typeface="Work Sans"/>
              </a:rPr>
              <a:t>3 anni di fermo</a:t>
            </a:r>
            <a:r>
              <a:rPr lang="it" sz="3600">
                <a:latin typeface="Work Sans"/>
                <a:ea typeface="Work Sans"/>
                <a:cs typeface="Work Sans"/>
                <a:sym typeface="Work Sans"/>
              </a:rPr>
              <a:t> professionale</a:t>
            </a:r>
            <a:endParaRPr sz="3600">
              <a:latin typeface="Work Sans"/>
              <a:ea typeface="Work Sans"/>
              <a:cs typeface="Work Sans"/>
              <a:sym typeface="Work Sans"/>
            </a:endParaRPr>
          </a:p>
          <a:p>
            <a:pPr indent="0" lvl="0" marL="0" rtl="0" algn="l">
              <a:lnSpc>
                <a:spcPct val="90000"/>
              </a:lnSpc>
              <a:spcBef>
                <a:spcPts val="2100"/>
              </a:spcBef>
              <a:spcAft>
                <a:spcPts val="0"/>
              </a:spcAft>
              <a:buSzPts val="4800"/>
              <a:buNone/>
            </a:pPr>
            <a:r>
              <a:t/>
            </a:r>
            <a:endParaRPr sz="3600">
              <a:latin typeface="Work Sans"/>
              <a:ea typeface="Work Sans"/>
              <a:cs typeface="Work Sans"/>
              <a:sym typeface="Work Sans"/>
            </a:endParaRPr>
          </a:p>
          <a:p>
            <a:pPr indent="0" lvl="0" marL="0" rtl="0" algn="l">
              <a:lnSpc>
                <a:spcPct val="90000"/>
              </a:lnSpc>
              <a:spcBef>
                <a:spcPts val="2100"/>
              </a:spcBef>
              <a:spcAft>
                <a:spcPts val="0"/>
              </a:spcAft>
              <a:buSzPts val="4800"/>
              <a:buNone/>
            </a:pPr>
            <a:r>
              <a:rPr lang="it" sz="3600">
                <a:latin typeface="Work Sans"/>
                <a:ea typeface="Work Sans"/>
                <a:cs typeface="Work Sans"/>
                <a:sym typeface="Work Sans"/>
              </a:rPr>
              <a:t>Le agevolazioni prevedono:</a:t>
            </a:r>
            <a:endParaRPr sz="3600">
              <a:latin typeface="Work Sans"/>
              <a:ea typeface="Work Sans"/>
              <a:cs typeface="Work Sans"/>
              <a:sym typeface="Work Sans"/>
            </a:endParaRPr>
          </a:p>
          <a:p>
            <a:pPr indent="0" lvl="0" marL="0" rtl="0" algn="l">
              <a:lnSpc>
                <a:spcPct val="90000"/>
              </a:lnSpc>
              <a:spcBef>
                <a:spcPts val="2100"/>
              </a:spcBef>
              <a:spcAft>
                <a:spcPts val="0"/>
              </a:spcAft>
              <a:buSzPts val="4800"/>
              <a:buNone/>
            </a:pPr>
            <a:r>
              <a:t/>
            </a:r>
            <a:endParaRPr sz="3600">
              <a:latin typeface="Work Sans"/>
              <a:ea typeface="Work Sans"/>
              <a:cs typeface="Work Sans"/>
              <a:sym typeface="Work Sans"/>
            </a:endParaRPr>
          </a:p>
          <a:p>
            <a:pPr indent="-673100" lvl="0" marL="914400" rtl="0" algn="l">
              <a:lnSpc>
                <a:spcPct val="90000"/>
              </a:lnSpc>
              <a:spcBef>
                <a:spcPts val="2100"/>
              </a:spcBef>
              <a:spcAft>
                <a:spcPts val="0"/>
              </a:spcAft>
              <a:buClr>
                <a:schemeClr val="dk1"/>
              </a:buClr>
              <a:buSzPts val="3600"/>
              <a:buFont typeface="Montserrat"/>
              <a:buChar char="●"/>
            </a:pPr>
            <a:r>
              <a:rPr lang="it" sz="3600">
                <a:latin typeface="Work Sans"/>
                <a:ea typeface="Work Sans"/>
                <a:cs typeface="Work Sans"/>
                <a:sym typeface="Work Sans"/>
              </a:rPr>
              <a:t>una riduzione di</a:t>
            </a:r>
            <a:r>
              <a:rPr b="1" lang="it" sz="3600">
                <a:latin typeface="Work Sans"/>
                <a:ea typeface="Work Sans"/>
                <a:cs typeface="Work Sans"/>
                <a:sym typeface="Work Sans"/>
              </a:rPr>
              <a:t> 6, 8, 10 </a:t>
            </a:r>
            <a:r>
              <a:rPr lang="it" sz="3600">
                <a:latin typeface="Work Sans"/>
                <a:ea typeface="Work Sans"/>
                <a:cs typeface="Work Sans"/>
                <a:sym typeface="Work Sans"/>
              </a:rPr>
              <a:t>punti percentuali in crescendo dal </a:t>
            </a:r>
            <a:r>
              <a:rPr b="1" lang="it" sz="3600">
                <a:latin typeface="Work Sans"/>
                <a:ea typeface="Work Sans"/>
                <a:cs typeface="Work Sans"/>
                <a:sym typeface="Work Sans"/>
              </a:rPr>
              <a:t>2021 al 2023</a:t>
            </a:r>
            <a:r>
              <a:rPr lang="it" sz="3600">
                <a:latin typeface="Work Sans"/>
                <a:ea typeface="Work Sans"/>
                <a:cs typeface="Work Sans"/>
                <a:sym typeface="Work Sans"/>
              </a:rPr>
              <a:t> per il contributo previdenziale obbligatorio </a:t>
            </a:r>
            <a:endParaRPr sz="3600">
              <a:latin typeface="Work Sans"/>
              <a:ea typeface="Work Sans"/>
              <a:cs typeface="Work Sans"/>
              <a:sym typeface="Work Sans"/>
            </a:endParaRPr>
          </a:p>
          <a:p>
            <a:pPr indent="-673100" lvl="0" marL="914400" rtl="0" algn="l">
              <a:lnSpc>
                <a:spcPct val="90000"/>
              </a:lnSpc>
              <a:spcBef>
                <a:spcPts val="0"/>
              </a:spcBef>
              <a:spcAft>
                <a:spcPts val="0"/>
              </a:spcAft>
              <a:buClr>
                <a:schemeClr val="dk1"/>
              </a:buClr>
              <a:buSzPts val="3600"/>
              <a:buFont typeface="Montserrat"/>
              <a:buChar char="●"/>
            </a:pPr>
            <a:r>
              <a:rPr lang="it" sz="3600">
                <a:latin typeface="Work Sans"/>
                <a:ea typeface="Work Sans"/>
                <a:cs typeface="Work Sans"/>
                <a:sym typeface="Work Sans"/>
              </a:rPr>
              <a:t>riduzione del</a:t>
            </a:r>
            <a:r>
              <a:rPr b="1" lang="it" sz="3600">
                <a:latin typeface="Work Sans"/>
                <a:ea typeface="Work Sans"/>
                <a:cs typeface="Work Sans"/>
                <a:sym typeface="Work Sans"/>
              </a:rPr>
              <a:t> 50% del minimale contributivo</a:t>
            </a:r>
            <a:r>
              <a:rPr lang="it" sz="3600">
                <a:latin typeface="Work Sans"/>
                <a:ea typeface="Work Sans"/>
                <a:cs typeface="Work Sans"/>
                <a:sym typeface="Work Sans"/>
              </a:rPr>
              <a:t> per ciascun anno </a:t>
            </a:r>
            <a:endParaRPr sz="3600">
              <a:latin typeface="Work Sans"/>
              <a:ea typeface="Work Sans"/>
              <a:cs typeface="Work Sans"/>
              <a:sym typeface="Work Sans"/>
            </a:endParaRPr>
          </a:p>
          <a:p>
            <a:pPr indent="0" lvl="0" marL="0" rtl="0" algn="l">
              <a:lnSpc>
                <a:spcPct val="90000"/>
              </a:lnSpc>
              <a:spcBef>
                <a:spcPts val="0"/>
              </a:spcBef>
              <a:spcAft>
                <a:spcPts val="0"/>
              </a:spcAft>
              <a:buSzPts val="4800"/>
              <a:buNone/>
            </a:pPr>
            <a:r>
              <a:t/>
            </a:r>
            <a:endParaRPr sz="3600">
              <a:latin typeface="Work Sans"/>
              <a:ea typeface="Work Sans"/>
              <a:cs typeface="Work Sans"/>
              <a:sym typeface="Work Sans"/>
            </a:endParaRPr>
          </a:p>
          <a:p>
            <a:pPr indent="0" lvl="0" marL="0" rtl="0" algn="l">
              <a:lnSpc>
                <a:spcPct val="90000"/>
              </a:lnSpc>
              <a:spcBef>
                <a:spcPts val="0"/>
              </a:spcBef>
              <a:spcAft>
                <a:spcPts val="0"/>
              </a:spcAft>
              <a:buSzPts val="4800"/>
              <a:buNone/>
            </a:pPr>
            <a:r>
              <a:rPr lang="it" sz="3600">
                <a:highlight>
                  <a:srgbClr val="FFFFFF"/>
                </a:highlight>
                <a:latin typeface="Work Sans"/>
                <a:ea typeface="Work Sans"/>
                <a:cs typeface="Work Sans"/>
                <a:sym typeface="Work Sans"/>
              </a:rPr>
              <a:t>Al momento del conferimento online del mandato, se sussistono le condizioni per l’agevolazione, il mandato sarà automaticamente contraddistinto come “agevolato”.</a:t>
            </a:r>
            <a:endParaRPr sz="3600">
              <a:highlight>
                <a:srgbClr val="FFFFFF"/>
              </a:highlight>
              <a:latin typeface="Work Sans"/>
              <a:ea typeface="Work Sans"/>
              <a:cs typeface="Work Sans"/>
              <a:sym typeface="Work Sans"/>
            </a:endParaRPr>
          </a:p>
          <a:p>
            <a:pPr indent="0" lvl="0" marL="0" rtl="0" algn="l">
              <a:lnSpc>
                <a:spcPct val="90000"/>
              </a:lnSpc>
              <a:spcBef>
                <a:spcPts val="2100"/>
              </a:spcBef>
              <a:spcAft>
                <a:spcPts val="0"/>
              </a:spcAft>
              <a:buSzPts val="4800"/>
              <a:buNone/>
            </a:pPr>
            <a:r>
              <a:t/>
            </a:r>
            <a:endParaRPr/>
          </a:p>
        </p:txBody>
      </p:sp>
      <p:sp>
        <p:nvSpPr>
          <p:cNvPr id="697" name="Google Shape;697;g2f7b64f5150_1_463"/>
          <p:cNvSpPr/>
          <p:nvPr/>
        </p:nvSpPr>
        <p:spPr>
          <a:xfrm>
            <a:off x="-3450" y="12436000"/>
            <a:ext cx="24384000" cy="365700"/>
          </a:xfrm>
          <a:prstGeom prst="rect">
            <a:avLst/>
          </a:prstGeom>
          <a:solidFill>
            <a:srgbClr val="5A6EF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2100"/>
              <a:buFont typeface="Arial"/>
              <a:buNone/>
            </a:pPr>
            <a:r>
              <a:rPr b="1" i="0" lang="it" sz="2100" u="none" cap="none" strike="noStrike">
                <a:solidFill>
                  <a:srgbClr val="FFFFFF"/>
                </a:solidFill>
                <a:latin typeface="Arial"/>
                <a:ea typeface="Arial"/>
                <a:cs typeface="Arial"/>
                <a:sym typeface="Arial"/>
              </a:rPr>
              <a:t>Formazione</a:t>
            </a:r>
            <a:endParaRPr b="1" i="0" sz="2100" u="none" cap="none" strike="noStrike">
              <a:solidFill>
                <a:srgbClr val="FFFFFF"/>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g2f7b64f5150_1_471"/>
          <p:cNvSpPr txBox="1"/>
          <p:nvPr>
            <p:ph type="title"/>
          </p:nvPr>
        </p:nvSpPr>
        <p:spPr>
          <a:xfrm>
            <a:off x="1143473" y="914367"/>
            <a:ext cx="17015100" cy="1460700"/>
          </a:xfrm>
          <a:prstGeom prst="rect">
            <a:avLst/>
          </a:prstGeom>
          <a:noFill/>
          <a:ln>
            <a:noFill/>
          </a:ln>
        </p:spPr>
        <p:txBody>
          <a:bodyPr anchorCtr="0" anchor="t" bIns="91400" lIns="182875" spcFirstLastPara="1" rIns="182875" wrap="square" tIns="91400">
            <a:noAutofit/>
          </a:bodyPr>
          <a:lstStyle/>
          <a:p>
            <a:pPr indent="0" lvl="0" marL="0" rtl="0" algn="l">
              <a:lnSpc>
                <a:spcPct val="90000"/>
              </a:lnSpc>
              <a:spcBef>
                <a:spcPts val="0"/>
              </a:spcBef>
              <a:spcAft>
                <a:spcPts val="0"/>
              </a:spcAft>
              <a:buSzPts val="6400"/>
              <a:buNone/>
            </a:pPr>
            <a:r>
              <a:rPr lang="it">
                <a:solidFill>
                  <a:schemeClr val="accent2"/>
                </a:solidFill>
                <a:latin typeface="Work Sans"/>
                <a:ea typeface="Work Sans"/>
                <a:cs typeface="Work Sans"/>
                <a:sym typeface="Work Sans"/>
              </a:rPr>
              <a:t>FIRR</a:t>
            </a:r>
            <a:r>
              <a:rPr lang="it">
                <a:latin typeface="Work Sans"/>
                <a:ea typeface="Work Sans"/>
                <a:cs typeface="Work Sans"/>
                <a:sym typeface="Work Sans"/>
              </a:rPr>
              <a:t> </a:t>
            </a:r>
            <a:endParaRPr>
              <a:latin typeface="Work Sans"/>
              <a:ea typeface="Work Sans"/>
              <a:cs typeface="Work Sans"/>
              <a:sym typeface="Work Sans"/>
            </a:endParaRPr>
          </a:p>
        </p:txBody>
      </p:sp>
      <p:sp>
        <p:nvSpPr>
          <p:cNvPr id="704" name="Google Shape;704;g2f7b64f5150_1_471"/>
          <p:cNvSpPr txBox="1"/>
          <p:nvPr>
            <p:ph idx="12" type="sldNum"/>
          </p:nvPr>
        </p:nvSpPr>
        <p:spPr>
          <a:xfrm>
            <a:off x="46081442" y="25000454"/>
            <a:ext cx="1715100" cy="1460700"/>
          </a:xfrm>
          <a:prstGeom prst="rect">
            <a:avLst/>
          </a:prstGeom>
          <a:noFill/>
          <a:ln>
            <a:noFill/>
          </a:ln>
        </p:spPr>
        <p:txBody>
          <a:bodyPr anchorCtr="0" anchor="ctr" bIns="91400" lIns="182875" spcFirstLastPara="1" rIns="182875" wrap="square" tIns="914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it"/>
              <a:t>‹#›</a:t>
            </a:fld>
            <a:endParaRPr/>
          </a:p>
        </p:txBody>
      </p:sp>
      <p:sp>
        <p:nvSpPr>
          <p:cNvPr id="705" name="Google Shape;705;g2f7b64f5150_1_471"/>
          <p:cNvSpPr txBox="1"/>
          <p:nvPr>
            <p:ph idx="1" type="body"/>
          </p:nvPr>
        </p:nvSpPr>
        <p:spPr>
          <a:xfrm>
            <a:off x="1141192" y="2209650"/>
            <a:ext cx="22101600" cy="9296700"/>
          </a:xfrm>
          <a:prstGeom prst="rect">
            <a:avLst/>
          </a:prstGeom>
          <a:noFill/>
          <a:ln>
            <a:noFill/>
          </a:ln>
        </p:spPr>
        <p:txBody>
          <a:bodyPr anchorCtr="0" anchor="t" bIns="91400" lIns="182875" spcFirstLastPara="1" rIns="182875" wrap="square" tIns="91400">
            <a:noAutofit/>
          </a:bodyPr>
          <a:lstStyle/>
          <a:p>
            <a:pPr indent="0" lvl="0" marL="0" rtl="0" algn="l">
              <a:lnSpc>
                <a:spcPct val="90000"/>
              </a:lnSpc>
              <a:spcBef>
                <a:spcPts val="2100"/>
              </a:spcBef>
              <a:spcAft>
                <a:spcPts val="0"/>
              </a:spcAft>
              <a:buSzPts val="4800"/>
              <a:buNone/>
            </a:pPr>
            <a:r>
              <a:rPr lang="it" sz="3600">
                <a:highlight>
                  <a:srgbClr val="FFFFFF"/>
                </a:highlight>
                <a:latin typeface="Work Sans"/>
                <a:ea typeface="Work Sans"/>
                <a:cs typeface="Work Sans"/>
                <a:sym typeface="Work Sans"/>
              </a:rPr>
              <a:t>Le </a:t>
            </a:r>
            <a:r>
              <a:rPr b="1" lang="it" sz="3600">
                <a:highlight>
                  <a:srgbClr val="FFFFFF"/>
                </a:highlight>
                <a:latin typeface="Work Sans"/>
                <a:ea typeface="Work Sans"/>
                <a:cs typeface="Work Sans"/>
                <a:sym typeface="Work Sans"/>
              </a:rPr>
              <a:t>società mandanti </a:t>
            </a:r>
            <a:r>
              <a:rPr lang="it" sz="3600">
                <a:highlight>
                  <a:srgbClr val="FFFFFF"/>
                </a:highlight>
                <a:latin typeface="Work Sans"/>
                <a:ea typeface="Work Sans"/>
                <a:cs typeface="Work Sans"/>
                <a:sym typeface="Work Sans"/>
              </a:rPr>
              <a:t>sono tenute ad accantonare annualmente presso la Fondazione Enasarco una somma rapportata alle provvigioni liquidate agli agenti, secondo aliquote stabilite dagli Accordi economici collettivi e di seguito</a:t>
            </a:r>
            <a:endParaRPr sz="3600">
              <a:latin typeface="Work Sans"/>
              <a:ea typeface="Work Sans"/>
              <a:cs typeface="Work Sans"/>
              <a:sym typeface="Work Sans"/>
            </a:endParaRPr>
          </a:p>
          <a:p>
            <a:pPr indent="0" lvl="0" marL="0" rtl="0" algn="l">
              <a:lnSpc>
                <a:spcPct val="90000"/>
              </a:lnSpc>
              <a:spcBef>
                <a:spcPts val="2100"/>
              </a:spcBef>
              <a:spcAft>
                <a:spcPts val="0"/>
              </a:spcAft>
              <a:buSzPts val="4800"/>
              <a:buNone/>
            </a:pPr>
            <a:r>
              <a:rPr lang="it" sz="3600">
                <a:highlight>
                  <a:srgbClr val="FFFFFF"/>
                </a:highlight>
                <a:latin typeface="Work Sans"/>
                <a:ea typeface="Work Sans"/>
                <a:cs typeface="Work Sans"/>
                <a:sym typeface="Work Sans"/>
              </a:rPr>
              <a:t>L’importo del contributo viene calcolato tenendo conto di:</a:t>
            </a:r>
            <a:endParaRPr sz="3600">
              <a:highlight>
                <a:srgbClr val="FFFFFF"/>
              </a:highlight>
              <a:latin typeface="Work Sans"/>
              <a:ea typeface="Work Sans"/>
              <a:cs typeface="Work Sans"/>
              <a:sym typeface="Work Sans"/>
            </a:endParaRPr>
          </a:p>
          <a:p>
            <a:pPr indent="-660400" lvl="0" marL="1485900" rtl="0" algn="l">
              <a:lnSpc>
                <a:spcPct val="115000"/>
              </a:lnSpc>
              <a:spcBef>
                <a:spcPts val="0"/>
              </a:spcBef>
              <a:spcAft>
                <a:spcPts val="0"/>
              </a:spcAft>
              <a:buClr>
                <a:schemeClr val="dk1"/>
              </a:buClr>
              <a:buSzPts val="3600"/>
              <a:buFont typeface="Work Sans"/>
              <a:buChar char="●"/>
            </a:pPr>
            <a:r>
              <a:rPr lang="it" sz="3600">
                <a:highlight>
                  <a:srgbClr val="FFFFFF"/>
                </a:highlight>
                <a:latin typeface="Work Sans"/>
                <a:ea typeface="Work Sans"/>
                <a:cs typeface="Work Sans"/>
                <a:sym typeface="Work Sans"/>
              </a:rPr>
              <a:t>importo totale delle provvigioni liquidate nell’anno solare precedente;</a:t>
            </a:r>
            <a:endParaRPr sz="3600">
              <a:highlight>
                <a:srgbClr val="FFFFFF"/>
              </a:highlight>
              <a:latin typeface="Work Sans"/>
              <a:ea typeface="Work Sans"/>
              <a:cs typeface="Work Sans"/>
              <a:sym typeface="Work Sans"/>
            </a:endParaRPr>
          </a:p>
          <a:p>
            <a:pPr indent="-660400" lvl="0" marL="1485900" rtl="0" algn="l">
              <a:lnSpc>
                <a:spcPct val="115000"/>
              </a:lnSpc>
              <a:spcBef>
                <a:spcPts val="0"/>
              </a:spcBef>
              <a:spcAft>
                <a:spcPts val="0"/>
              </a:spcAft>
              <a:buClr>
                <a:schemeClr val="dk1"/>
              </a:buClr>
              <a:buSzPts val="3600"/>
              <a:buFont typeface="Work Sans"/>
              <a:buChar char="●"/>
            </a:pPr>
            <a:r>
              <a:rPr lang="it" sz="3600">
                <a:highlight>
                  <a:srgbClr val="FFFFFF"/>
                </a:highlight>
                <a:latin typeface="Work Sans"/>
                <a:ea typeface="Work Sans"/>
                <a:cs typeface="Work Sans"/>
                <a:sym typeface="Work Sans"/>
              </a:rPr>
              <a:t>tipologia del mandato (mono o plurimandatario);</a:t>
            </a:r>
            <a:endParaRPr sz="3600">
              <a:highlight>
                <a:srgbClr val="FFFFFF"/>
              </a:highlight>
              <a:latin typeface="Work Sans"/>
              <a:ea typeface="Work Sans"/>
              <a:cs typeface="Work Sans"/>
              <a:sym typeface="Work Sans"/>
            </a:endParaRPr>
          </a:p>
          <a:p>
            <a:pPr indent="-660400" lvl="0" marL="1485900" rtl="0" algn="l">
              <a:lnSpc>
                <a:spcPct val="115000"/>
              </a:lnSpc>
              <a:spcBef>
                <a:spcPts val="0"/>
              </a:spcBef>
              <a:spcAft>
                <a:spcPts val="0"/>
              </a:spcAft>
              <a:buClr>
                <a:schemeClr val="dk1"/>
              </a:buClr>
              <a:buSzPts val="3600"/>
              <a:buFont typeface="Work Sans"/>
              <a:buChar char="●"/>
            </a:pPr>
            <a:r>
              <a:rPr lang="it" sz="3600">
                <a:highlight>
                  <a:srgbClr val="FFFFFF"/>
                </a:highlight>
                <a:latin typeface="Work Sans"/>
                <a:ea typeface="Work Sans"/>
                <a:cs typeface="Work Sans"/>
                <a:sym typeface="Work Sans"/>
              </a:rPr>
              <a:t>numero di mesi di durata del mandato (perché sia considerato un mese basta che il mandato copra anche un solo giorno del mese stesso).</a:t>
            </a:r>
            <a:endParaRPr sz="3600">
              <a:highlight>
                <a:srgbClr val="FFFFFF"/>
              </a:highlight>
              <a:latin typeface="Work Sans"/>
              <a:ea typeface="Work Sans"/>
              <a:cs typeface="Work Sans"/>
              <a:sym typeface="Work Sans"/>
            </a:endParaRPr>
          </a:p>
          <a:p>
            <a:pPr indent="0" lvl="0" marL="0" rtl="0" algn="l">
              <a:lnSpc>
                <a:spcPct val="90000"/>
              </a:lnSpc>
              <a:spcBef>
                <a:spcPts val="2400"/>
              </a:spcBef>
              <a:spcAft>
                <a:spcPts val="0"/>
              </a:spcAft>
              <a:buSzPts val="4800"/>
              <a:buNone/>
            </a:pPr>
            <a:r>
              <a:t/>
            </a:r>
            <a:endParaRPr sz="3600">
              <a:latin typeface="Work Sans"/>
              <a:ea typeface="Work Sans"/>
              <a:cs typeface="Work Sans"/>
              <a:sym typeface="Work Sans"/>
            </a:endParaRPr>
          </a:p>
          <a:p>
            <a:pPr indent="0" lvl="0" marL="0" rtl="0" algn="l">
              <a:lnSpc>
                <a:spcPct val="90000"/>
              </a:lnSpc>
              <a:spcBef>
                <a:spcPts val="2100"/>
              </a:spcBef>
              <a:spcAft>
                <a:spcPts val="0"/>
              </a:spcAft>
              <a:buSzPts val="4800"/>
              <a:buNone/>
            </a:pPr>
            <a:r>
              <a:t/>
            </a:r>
            <a:endParaRPr sz="3600">
              <a:latin typeface="Work Sans"/>
              <a:ea typeface="Work Sans"/>
              <a:cs typeface="Work Sans"/>
              <a:sym typeface="Work Sans"/>
            </a:endParaRPr>
          </a:p>
          <a:p>
            <a:pPr indent="0" lvl="0" marL="0" rtl="0" algn="l">
              <a:lnSpc>
                <a:spcPct val="90000"/>
              </a:lnSpc>
              <a:spcBef>
                <a:spcPts val="2100"/>
              </a:spcBef>
              <a:spcAft>
                <a:spcPts val="0"/>
              </a:spcAft>
              <a:buSzPts val="4800"/>
              <a:buNone/>
            </a:pPr>
            <a:r>
              <a:t/>
            </a:r>
            <a:endParaRPr sz="4300"/>
          </a:p>
          <a:p>
            <a:pPr indent="0" lvl="0" marL="0" rtl="0" algn="l">
              <a:lnSpc>
                <a:spcPct val="90000"/>
              </a:lnSpc>
              <a:spcBef>
                <a:spcPts val="2100"/>
              </a:spcBef>
              <a:spcAft>
                <a:spcPts val="0"/>
              </a:spcAft>
              <a:buSzPts val="4800"/>
              <a:buNone/>
            </a:pPr>
            <a:r>
              <a:t/>
            </a:r>
            <a:endParaRPr/>
          </a:p>
          <a:p>
            <a:pPr indent="0" lvl="0" marL="0" rtl="0" algn="l">
              <a:lnSpc>
                <a:spcPct val="90000"/>
              </a:lnSpc>
              <a:spcBef>
                <a:spcPts val="2100"/>
              </a:spcBef>
              <a:spcAft>
                <a:spcPts val="0"/>
              </a:spcAft>
              <a:buSzPts val="4800"/>
              <a:buNone/>
            </a:pPr>
            <a:r>
              <a:rPr lang="it"/>
              <a:t> </a:t>
            </a:r>
            <a:endParaRPr/>
          </a:p>
        </p:txBody>
      </p:sp>
      <p:pic>
        <p:nvPicPr>
          <p:cNvPr id="706" name="Google Shape;706;g2f7b64f5150_1_471"/>
          <p:cNvPicPr preferRelativeResize="0"/>
          <p:nvPr/>
        </p:nvPicPr>
        <p:blipFill rotWithShape="1">
          <a:blip r:embed="rId3">
            <a:alphaModFix/>
          </a:blip>
          <a:srcRect b="0" l="0" r="0" t="0"/>
          <a:stretch/>
        </p:blipFill>
        <p:spPr>
          <a:xfrm>
            <a:off x="1141200" y="8112000"/>
            <a:ext cx="20840700" cy="3276600"/>
          </a:xfrm>
          <a:prstGeom prst="rect">
            <a:avLst/>
          </a:prstGeom>
          <a:noFill/>
          <a:ln cap="flat" cmpd="sng" w="9525">
            <a:solidFill>
              <a:srgbClr val="000000"/>
            </a:solidFill>
            <a:prstDash val="solid"/>
            <a:round/>
            <a:headEnd len="sm" w="sm" type="none"/>
            <a:tailEnd len="sm" w="sm" type="none"/>
          </a:ln>
        </p:spPr>
      </p:pic>
      <p:sp>
        <p:nvSpPr>
          <p:cNvPr id="707" name="Google Shape;707;g2f7b64f5150_1_471"/>
          <p:cNvSpPr/>
          <p:nvPr/>
        </p:nvSpPr>
        <p:spPr>
          <a:xfrm>
            <a:off x="-3450" y="12436000"/>
            <a:ext cx="24384000" cy="365700"/>
          </a:xfrm>
          <a:prstGeom prst="rect">
            <a:avLst/>
          </a:prstGeom>
          <a:solidFill>
            <a:srgbClr val="B491F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2100"/>
              <a:buFont typeface="Arial"/>
              <a:buNone/>
            </a:pPr>
            <a:r>
              <a:rPr b="1" i="0" lang="it" sz="2100" u="none" cap="none" strike="noStrike">
                <a:solidFill>
                  <a:srgbClr val="FFFFFF"/>
                </a:solidFill>
                <a:latin typeface="Arial"/>
                <a:ea typeface="Arial"/>
                <a:cs typeface="Arial"/>
                <a:sym typeface="Arial"/>
              </a:rPr>
              <a:t>Studio individuale</a:t>
            </a:r>
            <a:endParaRPr b="1" i="0" sz="2100" u="none" cap="none" strike="noStrike">
              <a:solidFill>
                <a:srgbClr val="FFFFFF"/>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g2f6f7ca9c9f_0_563"/>
          <p:cNvSpPr txBox="1"/>
          <p:nvPr>
            <p:ph type="ctrTitle"/>
          </p:nvPr>
        </p:nvSpPr>
        <p:spPr>
          <a:xfrm>
            <a:off x="831221" y="3384267"/>
            <a:ext cx="22721700" cy="5473500"/>
          </a:xfrm>
          <a:prstGeom prst="rect">
            <a:avLst/>
          </a:prstGeom>
          <a:noFill/>
          <a:ln>
            <a:noFill/>
          </a:ln>
        </p:spPr>
        <p:txBody>
          <a:bodyPr anchorCtr="0" anchor="b" bIns="243800" lIns="243800" spcFirstLastPara="1" rIns="243800" wrap="square" tIns="243800">
            <a:noAutofit/>
          </a:bodyPr>
          <a:lstStyle/>
          <a:p>
            <a:pPr indent="0" lvl="0" marL="0" rtl="0" algn="ctr">
              <a:lnSpc>
                <a:spcPct val="100000"/>
              </a:lnSpc>
              <a:spcBef>
                <a:spcPts val="0"/>
              </a:spcBef>
              <a:spcAft>
                <a:spcPts val="0"/>
              </a:spcAft>
              <a:buSzPts val="13600"/>
              <a:buNone/>
            </a:pPr>
            <a:r>
              <a:rPr lang="it"/>
              <a:t> Ex Enpals</a:t>
            </a:r>
            <a:endParaRPr/>
          </a:p>
          <a:p>
            <a:pPr indent="0" lvl="0" marL="0" rtl="0" algn="ctr">
              <a:lnSpc>
                <a:spcPct val="100000"/>
              </a:lnSpc>
              <a:spcBef>
                <a:spcPts val="0"/>
              </a:spcBef>
              <a:spcAft>
                <a:spcPts val="0"/>
              </a:spcAft>
              <a:buSzPts val="136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idx="12" type="sldNum"/>
          </p:nvPr>
        </p:nvSpPr>
        <p:spPr>
          <a:xfrm>
            <a:off x="23040719" y="12500226"/>
            <a:ext cx="858000" cy="730200"/>
          </a:xfrm>
          <a:prstGeom prst="rect">
            <a:avLst/>
          </a:prstGeom>
          <a:noFill/>
          <a:ln>
            <a:noFill/>
          </a:ln>
        </p:spPr>
        <p:txBody>
          <a:bodyPr anchorCtr="0" anchor="ctr" bIns="91400" lIns="182850" spcFirstLastPara="1" rIns="182850" wrap="square" tIns="914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it"/>
              <a:t>‹#›</a:t>
            </a:fld>
            <a:endParaRPr/>
          </a:p>
        </p:txBody>
      </p:sp>
      <p:sp>
        <p:nvSpPr>
          <p:cNvPr id="99" name="Google Shape;99;p2"/>
          <p:cNvSpPr txBox="1"/>
          <p:nvPr>
            <p:ph type="title"/>
          </p:nvPr>
        </p:nvSpPr>
        <p:spPr>
          <a:xfrm>
            <a:off x="1143475" y="914400"/>
            <a:ext cx="22599000" cy="1828800"/>
          </a:xfrm>
          <a:prstGeom prst="rect">
            <a:avLst/>
          </a:prstGeom>
          <a:noFill/>
          <a:ln>
            <a:noFill/>
          </a:ln>
        </p:spPr>
        <p:txBody>
          <a:bodyPr anchorCtr="0" anchor="ctr" bIns="91400" lIns="182850" spcFirstLastPara="1" rIns="182850" wrap="square" tIns="91400">
            <a:noAutofit/>
          </a:bodyPr>
          <a:lstStyle/>
          <a:p>
            <a:pPr indent="0" lvl="0" marL="0" rtl="0" algn="l">
              <a:lnSpc>
                <a:spcPct val="90000"/>
              </a:lnSpc>
              <a:spcBef>
                <a:spcPts val="0"/>
              </a:spcBef>
              <a:spcAft>
                <a:spcPts val="0"/>
              </a:spcAft>
              <a:buSzPts val="6400"/>
              <a:buNone/>
            </a:pPr>
            <a:r>
              <a:rPr lang="it" sz="6000">
                <a:solidFill>
                  <a:schemeClr val="accent2"/>
                </a:solidFill>
                <a:latin typeface="Work Sans"/>
                <a:ea typeface="Work Sans"/>
                <a:cs typeface="Work Sans"/>
                <a:sym typeface="Work Sans"/>
              </a:rPr>
              <a:t>A cosa servono i contributi previdenziali: il fondo pensione</a:t>
            </a:r>
            <a:endParaRPr sz="6000">
              <a:solidFill>
                <a:schemeClr val="accent2"/>
              </a:solidFill>
              <a:latin typeface="Work Sans"/>
              <a:ea typeface="Work Sans"/>
              <a:cs typeface="Work Sans"/>
              <a:sym typeface="Work Sans"/>
            </a:endParaRPr>
          </a:p>
        </p:txBody>
      </p:sp>
      <p:sp>
        <p:nvSpPr>
          <p:cNvPr id="100" name="Google Shape;100;p2"/>
          <p:cNvSpPr txBox="1"/>
          <p:nvPr>
            <p:ph idx="1" type="body"/>
          </p:nvPr>
        </p:nvSpPr>
        <p:spPr>
          <a:xfrm>
            <a:off x="1143475" y="2743200"/>
            <a:ext cx="22101900" cy="8804700"/>
          </a:xfrm>
          <a:prstGeom prst="rect">
            <a:avLst/>
          </a:prstGeom>
          <a:noFill/>
          <a:ln>
            <a:noFill/>
          </a:ln>
        </p:spPr>
        <p:txBody>
          <a:bodyPr anchorCtr="0" anchor="t" bIns="91400" lIns="182850" spcFirstLastPara="1" rIns="182850" wrap="square" tIns="91400">
            <a:noAutofit/>
          </a:bodyPr>
          <a:lstStyle/>
          <a:p>
            <a:pPr indent="0" lvl="0" marL="0" rtl="0" algn="l">
              <a:lnSpc>
                <a:spcPct val="150000"/>
              </a:lnSpc>
              <a:spcBef>
                <a:spcPts val="0"/>
              </a:spcBef>
              <a:spcAft>
                <a:spcPts val="0"/>
              </a:spcAft>
              <a:buSzPts val="4800"/>
              <a:buNone/>
            </a:pPr>
            <a:r>
              <a:rPr lang="it" sz="3600">
                <a:highlight>
                  <a:srgbClr val="FFFFFF"/>
                </a:highlight>
                <a:latin typeface="Work Sans"/>
                <a:ea typeface="Work Sans"/>
                <a:cs typeface="Work Sans"/>
                <a:sym typeface="Work Sans"/>
              </a:rPr>
              <a:t>I </a:t>
            </a:r>
            <a:r>
              <a:rPr lang="it" sz="3600">
                <a:solidFill>
                  <a:schemeClr val="hlink"/>
                </a:solidFill>
                <a:highlight>
                  <a:srgbClr val="FFFFFF"/>
                </a:highlight>
                <a:uFill>
                  <a:noFill/>
                </a:uFill>
                <a:latin typeface="Work Sans"/>
                <a:ea typeface="Work Sans"/>
                <a:cs typeface="Work Sans"/>
                <a:sym typeface="Work Sans"/>
                <a:hlinkClick r:id="rId3"/>
              </a:rPr>
              <a:t>contributi previdenziali</a:t>
            </a:r>
            <a:r>
              <a:rPr lang="it" sz="3600">
                <a:highlight>
                  <a:srgbClr val="FFFFFF"/>
                </a:highlight>
                <a:latin typeface="Work Sans"/>
                <a:ea typeface="Work Sans"/>
                <a:cs typeface="Work Sans"/>
                <a:sym typeface="Work Sans"/>
              </a:rPr>
              <a:t> sono quegli </a:t>
            </a:r>
            <a:r>
              <a:rPr b="1" lang="it" sz="3600">
                <a:highlight>
                  <a:srgbClr val="FFFFFF"/>
                </a:highlight>
                <a:latin typeface="Work Sans"/>
                <a:ea typeface="Work Sans"/>
                <a:cs typeface="Work Sans"/>
                <a:sym typeface="Work Sans"/>
              </a:rPr>
              <a:t>importi</a:t>
            </a:r>
            <a:r>
              <a:rPr lang="it" sz="3600">
                <a:highlight>
                  <a:srgbClr val="FFFFFF"/>
                </a:highlight>
                <a:latin typeface="Work Sans"/>
                <a:ea typeface="Work Sans"/>
                <a:cs typeface="Work Sans"/>
                <a:sym typeface="Work Sans"/>
              </a:rPr>
              <a:t>, calcolati sulla base del reddito, </a:t>
            </a:r>
            <a:r>
              <a:rPr b="1" lang="it" sz="3600">
                <a:highlight>
                  <a:srgbClr val="FFFFFF"/>
                </a:highlight>
                <a:latin typeface="Work Sans"/>
                <a:ea typeface="Work Sans"/>
                <a:cs typeface="Work Sans"/>
                <a:sym typeface="Work Sans"/>
              </a:rPr>
              <a:t>che devono essere versati alla cassa previdenziale di riferimento</a:t>
            </a:r>
            <a:r>
              <a:rPr lang="it" sz="3600">
                <a:highlight>
                  <a:srgbClr val="FFFFFF"/>
                </a:highlight>
                <a:latin typeface="Work Sans"/>
                <a:ea typeface="Work Sans"/>
                <a:cs typeface="Work Sans"/>
                <a:sym typeface="Work Sans"/>
              </a:rPr>
              <a:t>. </a:t>
            </a:r>
            <a:endParaRPr sz="3600">
              <a:highlight>
                <a:srgbClr val="FFFFFF"/>
              </a:highlight>
              <a:latin typeface="Work Sans"/>
              <a:ea typeface="Work Sans"/>
              <a:cs typeface="Work Sans"/>
              <a:sym typeface="Work Sans"/>
            </a:endParaRPr>
          </a:p>
          <a:p>
            <a:pPr indent="0" lvl="0" marL="0" rtl="0" algn="l">
              <a:lnSpc>
                <a:spcPct val="150000"/>
              </a:lnSpc>
              <a:spcBef>
                <a:spcPts val="0"/>
              </a:spcBef>
              <a:spcAft>
                <a:spcPts val="0"/>
              </a:spcAft>
              <a:buSzPts val="4800"/>
              <a:buNone/>
            </a:pPr>
            <a:r>
              <a:t/>
            </a:r>
            <a:endParaRPr sz="3600">
              <a:highlight>
                <a:srgbClr val="FFFFFF"/>
              </a:highlight>
              <a:latin typeface="Work Sans"/>
              <a:ea typeface="Work Sans"/>
              <a:cs typeface="Work Sans"/>
              <a:sym typeface="Work Sans"/>
            </a:endParaRPr>
          </a:p>
          <a:p>
            <a:pPr indent="0" lvl="0" marL="0" rtl="0" algn="l">
              <a:lnSpc>
                <a:spcPct val="150000"/>
              </a:lnSpc>
              <a:spcBef>
                <a:spcPts val="0"/>
              </a:spcBef>
              <a:spcAft>
                <a:spcPts val="0"/>
              </a:spcAft>
              <a:buSzPts val="4800"/>
              <a:buNone/>
            </a:pPr>
            <a:r>
              <a:rPr lang="it" sz="3600">
                <a:highlight>
                  <a:srgbClr val="FFFFFF"/>
                </a:highlight>
                <a:latin typeface="Work Sans"/>
                <a:ea typeface="Work Sans"/>
                <a:cs typeface="Work Sans"/>
                <a:sym typeface="Work Sans"/>
              </a:rPr>
              <a:t>Il versamento di questi importi andrà a creare il fondo </a:t>
            </a:r>
            <a:r>
              <a:rPr b="1" lang="it" sz="3600">
                <a:highlight>
                  <a:srgbClr val="FFFFFF"/>
                </a:highlight>
                <a:latin typeface="Work Sans"/>
                <a:ea typeface="Work Sans"/>
                <a:cs typeface="Work Sans"/>
                <a:sym typeface="Work Sans"/>
              </a:rPr>
              <a:t>per la pensione</a:t>
            </a:r>
            <a:r>
              <a:rPr lang="it" sz="3600">
                <a:highlight>
                  <a:srgbClr val="FFFFFF"/>
                </a:highlight>
                <a:latin typeface="Work Sans"/>
                <a:ea typeface="Work Sans"/>
                <a:cs typeface="Work Sans"/>
                <a:sym typeface="Work Sans"/>
              </a:rPr>
              <a:t>, che ti verrà corrisposta al termine della tua attività lavorativa.</a:t>
            </a:r>
            <a:endParaRPr sz="3600">
              <a:highlight>
                <a:srgbClr val="FFFFFF"/>
              </a:highlight>
              <a:latin typeface="Work Sans"/>
              <a:ea typeface="Work Sans"/>
              <a:cs typeface="Work Sans"/>
              <a:sym typeface="Work Sans"/>
            </a:endParaRPr>
          </a:p>
          <a:p>
            <a:pPr indent="0" lvl="0" marL="0" rtl="0" algn="l">
              <a:lnSpc>
                <a:spcPct val="150000"/>
              </a:lnSpc>
              <a:spcBef>
                <a:spcPts val="0"/>
              </a:spcBef>
              <a:spcAft>
                <a:spcPts val="0"/>
              </a:spcAft>
              <a:buSzPts val="4800"/>
              <a:buNone/>
            </a:pPr>
            <a:r>
              <a:t/>
            </a:r>
            <a:endParaRPr b="1" sz="3600">
              <a:highlight>
                <a:srgbClr val="FFFFFF"/>
              </a:highlight>
              <a:latin typeface="Work Sans"/>
              <a:ea typeface="Work Sans"/>
              <a:cs typeface="Work Sans"/>
              <a:sym typeface="Work Sans"/>
            </a:endParaRPr>
          </a:p>
          <a:p>
            <a:pPr indent="0" lvl="0" marL="0" rtl="0" algn="l">
              <a:lnSpc>
                <a:spcPct val="150000"/>
              </a:lnSpc>
              <a:spcBef>
                <a:spcPts val="0"/>
              </a:spcBef>
              <a:spcAft>
                <a:spcPts val="0"/>
              </a:spcAft>
              <a:buSzPts val="4800"/>
              <a:buNone/>
            </a:pPr>
            <a:r>
              <a:t/>
            </a:r>
            <a:endParaRPr sz="3600">
              <a:highlight>
                <a:srgbClr val="FFFFFF"/>
              </a:highlight>
              <a:latin typeface="Work Sans"/>
              <a:ea typeface="Work Sans"/>
              <a:cs typeface="Work Sans"/>
              <a:sym typeface="Work Sans"/>
            </a:endParaRPr>
          </a:p>
          <a:p>
            <a:pPr indent="0" lvl="0" marL="0" rtl="0" algn="l">
              <a:lnSpc>
                <a:spcPct val="115000"/>
              </a:lnSpc>
              <a:spcBef>
                <a:spcPts val="1100"/>
              </a:spcBef>
              <a:spcAft>
                <a:spcPts val="0"/>
              </a:spcAft>
              <a:buSzPts val="4800"/>
              <a:buNone/>
            </a:pPr>
            <a:r>
              <a:t/>
            </a:r>
            <a:endParaRPr sz="3600">
              <a:solidFill>
                <a:srgbClr val="00001E"/>
              </a:solidFill>
              <a:highlight>
                <a:srgbClr val="FFFFFF"/>
              </a:highlight>
              <a:latin typeface="Work Sans"/>
              <a:ea typeface="Work Sans"/>
              <a:cs typeface="Work Sans"/>
              <a:sym typeface="Work Sans"/>
            </a:endParaRPr>
          </a:p>
          <a:p>
            <a:pPr indent="0" lvl="0" marL="0" rtl="0" algn="l">
              <a:lnSpc>
                <a:spcPct val="115000"/>
              </a:lnSpc>
              <a:spcBef>
                <a:spcPts val="1100"/>
              </a:spcBef>
              <a:spcAft>
                <a:spcPts val="0"/>
              </a:spcAft>
              <a:buSzPts val="4800"/>
              <a:buNone/>
            </a:pPr>
            <a:r>
              <a:t/>
            </a:r>
            <a:endParaRPr sz="3600">
              <a:solidFill>
                <a:srgbClr val="00001E"/>
              </a:solidFill>
              <a:highlight>
                <a:srgbClr val="FFFFFF"/>
              </a:highlight>
              <a:latin typeface="Work Sans"/>
              <a:ea typeface="Work Sans"/>
              <a:cs typeface="Work Sans"/>
              <a:sym typeface="Work Sans"/>
            </a:endParaRPr>
          </a:p>
          <a:p>
            <a:pPr indent="0" lvl="0" marL="0" rtl="0" algn="l">
              <a:lnSpc>
                <a:spcPct val="115000"/>
              </a:lnSpc>
              <a:spcBef>
                <a:spcPts val="6000"/>
              </a:spcBef>
              <a:spcAft>
                <a:spcPts val="3000"/>
              </a:spcAft>
              <a:buSzPts val="4800"/>
              <a:buNone/>
            </a:pPr>
            <a:r>
              <a:t/>
            </a:r>
            <a:endParaRPr/>
          </a:p>
        </p:txBody>
      </p:sp>
      <p:sp>
        <p:nvSpPr>
          <p:cNvPr id="101" name="Google Shape;101;p2"/>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
        <p:nvSpPr>
          <p:cNvPr id="102" name="Google Shape;102;p2"/>
          <p:cNvSpPr/>
          <p:nvPr/>
        </p:nvSpPr>
        <p:spPr>
          <a:xfrm>
            <a:off x="1137600" y="7871975"/>
            <a:ext cx="22101900" cy="31476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0" i="0" lang="it" sz="3600" u="none" cap="none" strike="noStrike">
                <a:solidFill>
                  <a:schemeClr val="dk1"/>
                </a:solidFill>
                <a:latin typeface="Work Sans"/>
                <a:ea typeface="Work Sans"/>
                <a:cs typeface="Work Sans"/>
                <a:sym typeface="Work Sans"/>
              </a:rPr>
              <a:t>In Fiscozen gestiamo clienti che hanno solo una </a:t>
            </a:r>
            <a:r>
              <a:rPr b="1" i="0" lang="it" sz="3600" u="none" cap="none" strike="noStrike">
                <a:solidFill>
                  <a:schemeClr val="dk1"/>
                </a:solidFill>
                <a:latin typeface="Work Sans"/>
                <a:ea typeface="Work Sans"/>
                <a:cs typeface="Work Sans"/>
                <a:sym typeface="Work Sans"/>
              </a:rPr>
              <a:t>Cassa previdenziale per la P.IVA</a:t>
            </a:r>
            <a:r>
              <a:rPr b="0" i="0" lang="it" sz="3600" u="none" cap="none" strike="noStrike">
                <a:solidFill>
                  <a:schemeClr val="dk1"/>
                </a:solidFill>
                <a:latin typeface="Work Sans"/>
                <a:ea typeface="Work Sans"/>
                <a:cs typeface="Work Sans"/>
                <a:sym typeface="Work Sans"/>
              </a:rPr>
              <a:t> (non gestiamo le doppie casse). In generale però è possibile averne più di una.</a:t>
            </a:r>
            <a:endParaRPr b="0" i="0" sz="3600" u="none" cap="none" strike="noStrike">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600"/>
              <a:buFont typeface="Arial"/>
              <a:buNone/>
            </a:pPr>
            <a:r>
              <a:rPr b="0" i="0" lang="it" sz="3600" u="none" cap="none" strike="noStrike">
                <a:solidFill>
                  <a:schemeClr val="dk1"/>
                </a:solidFill>
                <a:latin typeface="Work Sans"/>
                <a:ea typeface="Work Sans"/>
                <a:cs typeface="Work Sans"/>
                <a:sym typeface="Work Sans"/>
              </a:rPr>
              <a:t>Fanno eccezione Enasarco ed Ex Enpals (li vedremo in seguito).</a:t>
            </a:r>
            <a:endParaRPr b="0" i="0" sz="3600" u="none" cap="none" strike="noStrike">
              <a:solidFill>
                <a:schemeClr val="dk1"/>
              </a:solidFill>
              <a:latin typeface="Work Sans"/>
              <a:ea typeface="Work Sans"/>
              <a:cs typeface="Work Sans"/>
              <a:sym typeface="Work Sans"/>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g2f6f7ca9c9f_0_567"/>
          <p:cNvSpPr txBox="1"/>
          <p:nvPr>
            <p:ph idx="12" type="sldNum"/>
          </p:nvPr>
        </p:nvSpPr>
        <p:spPr>
          <a:xfrm>
            <a:off x="58617912" y="34771200"/>
            <a:ext cx="41313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718" name="Google Shape;718;g2f6f7ca9c9f_0_567"/>
          <p:cNvSpPr txBox="1"/>
          <p:nvPr>
            <p:ph idx="1" type="body"/>
          </p:nvPr>
        </p:nvSpPr>
        <p:spPr>
          <a:xfrm>
            <a:off x="996350" y="2601600"/>
            <a:ext cx="23102100" cy="9596700"/>
          </a:xfrm>
          <a:prstGeom prst="rect">
            <a:avLst/>
          </a:prstGeom>
          <a:noFill/>
          <a:ln>
            <a:noFill/>
          </a:ln>
        </p:spPr>
        <p:txBody>
          <a:bodyPr anchorCtr="0" anchor="t" bIns="91400" lIns="91400" spcFirstLastPara="1" rIns="91400" wrap="square" tIns="91400">
            <a:noAutofit/>
          </a:bodyPr>
          <a:lstStyle/>
          <a:p>
            <a:pPr indent="0" lvl="0" marL="0" rtl="0" algn="l">
              <a:lnSpc>
                <a:spcPct val="100000"/>
              </a:lnSpc>
              <a:spcBef>
                <a:spcPts val="0"/>
              </a:spcBef>
              <a:spcAft>
                <a:spcPts val="0"/>
              </a:spcAft>
              <a:buClr>
                <a:srgbClr val="000000"/>
              </a:buClr>
              <a:buSzPts val="2400"/>
              <a:buFont typeface="Arial"/>
              <a:buNone/>
            </a:pPr>
            <a:r>
              <a:rPr lang="it" sz="3200">
                <a:solidFill>
                  <a:schemeClr val="dk1"/>
                </a:solidFill>
              </a:rPr>
              <a:t>l’</a:t>
            </a:r>
            <a:r>
              <a:rPr b="1" lang="it" sz="3200">
                <a:solidFill>
                  <a:schemeClr val="dk1"/>
                </a:solidFill>
              </a:rPr>
              <a:t>ENPALS</a:t>
            </a:r>
            <a:r>
              <a:rPr lang="it" sz="3200">
                <a:solidFill>
                  <a:schemeClr val="dk1"/>
                </a:solidFill>
              </a:rPr>
              <a:t> è l’Ente Nazionale di Previdenza e Assistenza ai Lavoratori dello Spettacolo e dello Sport. Nel 2011 è stato soppresso e confluito nell’</a:t>
            </a:r>
            <a:r>
              <a:rPr b="1" lang="it" sz="3200">
                <a:solidFill>
                  <a:schemeClr val="dk1"/>
                </a:solidFill>
              </a:rPr>
              <a:t>INPS</a:t>
            </a:r>
            <a:r>
              <a:rPr lang="it" sz="3200">
                <a:solidFill>
                  <a:schemeClr val="dk1"/>
                </a:solidFill>
              </a:rPr>
              <a:t> mantenendo le stesse regole. </a:t>
            </a:r>
            <a:r>
              <a:rPr lang="it" sz="3200">
                <a:solidFill>
                  <a:schemeClr val="dk1"/>
                </a:solidFill>
                <a:highlight>
                  <a:srgbClr val="FFFFFF"/>
                </a:highlight>
              </a:rPr>
              <a:t>Si rivolge a tutti coloro che “</a:t>
            </a:r>
            <a:r>
              <a:rPr b="1" lang="it" sz="3200">
                <a:solidFill>
                  <a:schemeClr val="dk1"/>
                </a:solidFill>
                <a:highlight>
                  <a:srgbClr val="FFFFFF"/>
                </a:highlight>
              </a:rPr>
              <a:t>contribuiscono alla creazione di un prodotto di carattere artistico o ricreativo, destinato ad una pluralità di persone</a:t>
            </a:r>
            <a:r>
              <a:rPr lang="it" sz="3200">
                <a:solidFill>
                  <a:schemeClr val="dk1"/>
                </a:solidFill>
                <a:highlight>
                  <a:srgbClr val="FFFFFF"/>
                </a:highlight>
              </a:rPr>
              <a:t>”, anche se realizzata in assenza di pubblico dal vivo.</a:t>
            </a:r>
            <a:endParaRPr sz="3200">
              <a:solidFill>
                <a:schemeClr val="dk1"/>
              </a:solidFill>
            </a:endParaRPr>
          </a:p>
          <a:p>
            <a:pPr indent="0" lvl="0" marL="0" rtl="0" algn="l">
              <a:lnSpc>
                <a:spcPct val="100000"/>
              </a:lnSpc>
              <a:spcBef>
                <a:spcPts val="0"/>
              </a:spcBef>
              <a:spcAft>
                <a:spcPts val="0"/>
              </a:spcAft>
              <a:buClr>
                <a:srgbClr val="000000"/>
              </a:buClr>
              <a:buSzPts val="2400"/>
              <a:buFont typeface="Arial"/>
              <a:buNone/>
            </a:pPr>
            <a:r>
              <a:t/>
            </a:r>
            <a:endParaRPr sz="3200">
              <a:solidFill>
                <a:schemeClr val="dk1"/>
              </a:solidFill>
            </a:endParaRPr>
          </a:p>
          <a:p>
            <a:pPr indent="0" lvl="0" marL="0" rtl="0" algn="l">
              <a:lnSpc>
                <a:spcPct val="100000"/>
              </a:lnSpc>
              <a:spcBef>
                <a:spcPts val="0"/>
              </a:spcBef>
              <a:spcAft>
                <a:spcPts val="0"/>
              </a:spcAft>
              <a:buClr>
                <a:srgbClr val="000000"/>
              </a:buClr>
              <a:buSzPts val="2400"/>
              <a:buFont typeface="Arial"/>
              <a:buNone/>
            </a:pPr>
            <a:r>
              <a:rPr b="1" lang="it" sz="3200">
                <a:solidFill>
                  <a:schemeClr val="dk1"/>
                </a:solidFill>
              </a:rPr>
              <a:t>Lavoratori obbligati</a:t>
            </a:r>
            <a:endParaRPr b="1" sz="3200">
              <a:solidFill>
                <a:schemeClr val="dk1"/>
              </a:solidFill>
            </a:endParaRPr>
          </a:p>
          <a:p>
            <a:pPr indent="0" lvl="0" marL="0" rtl="0" algn="just">
              <a:lnSpc>
                <a:spcPct val="100000"/>
              </a:lnSpc>
              <a:spcBef>
                <a:spcPts val="1100"/>
              </a:spcBef>
              <a:spcAft>
                <a:spcPts val="0"/>
              </a:spcAft>
              <a:buClr>
                <a:srgbClr val="000000"/>
              </a:buClr>
              <a:buSzPts val="2400"/>
              <a:buFont typeface="Arial"/>
              <a:buNone/>
            </a:pPr>
            <a:r>
              <a:rPr lang="it" sz="3200">
                <a:solidFill>
                  <a:schemeClr val="dk1"/>
                </a:solidFill>
              </a:rPr>
              <a:t>I requisiti contributivi per accedere alle prestazioni pensionistiche del FPLS sono differenziate sulla base della specifica attività svolta, indipendentemente dalla </a:t>
            </a:r>
            <a:r>
              <a:rPr b="1" lang="it" sz="3200">
                <a:solidFill>
                  <a:schemeClr val="dk1"/>
                </a:solidFill>
              </a:rPr>
              <a:t>natura autonoma o subordinata</a:t>
            </a:r>
            <a:r>
              <a:rPr lang="it" sz="3200">
                <a:solidFill>
                  <a:schemeClr val="dk1"/>
                </a:solidFill>
              </a:rPr>
              <a:t>:</a:t>
            </a:r>
            <a:endParaRPr sz="3200">
              <a:solidFill>
                <a:schemeClr val="dk1"/>
              </a:solidFill>
            </a:endParaRPr>
          </a:p>
          <a:p>
            <a:pPr indent="0" lvl="0" marL="0" rtl="0" algn="just">
              <a:lnSpc>
                <a:spcPct val="100000"/>
              </a:lnSpc>
              <a:spcBef>
                <a:spcPts val="1100"/>
              </a:spcBef>
              <a:spcAft>
                <a:spcPts val="0"/>
              </a:spcAft>
              <a:buClr>
                <a:srgbClr val="000000"/>
              </a:buClr>
              <a:buSzPts val="2400"/>
              <a:buFont typeface="Arial"/>
              <a:buNone/>
            </a:pPr>
            <a:r>
              <a:t/>
            </a:r>
            <a:endParaRPr sz="3200">
              <a:solidFill>
                <a:schemeClr val="dk1"/>
              </a:solidFill>
            </a:endParaRPr>
          </a:p>
          <a:p>
            <a:pPr indent="-812800" lvl="0" marL="1219200" rtl="0" algn="just">
              <a:lnSpc>
                <a:spcPct val="100000"/>
              </a:lnSpc>
              <a:spcBef>
                <a:spcPts val="0"/>
              </a:spcBef>
              <a:spcAft>
                <a:spcPts val="0"/>
              </a:spcAft>
              <a:buClr>
                <a:schemeClr val="dk1"/>
              </a:buClr>
              <a:buSzPts val="3200"/>
              <a:buChar char="➔"/>
            </a:pPr>
            <a:r>
              <a:rPr lang="it" sz="3200">
                <a:solidFill>
                  <a:schemeClr val="dk1"/>
                </a:solidFill>
              </a:rPr>
              <a:t>prestino a </a:t>
            </a:r>
            <a:r>
              <a:rPr b="1" lang="it" sz="3200">
                <a:solidFill>
                  <a:schemeClr val="dk1"/>
                </a:solidFill>
              </a:rPr>
              <a:t>tempo determinato</a:t>
            </a:r>
            <a:r>
              <a:rPr lang="it" sz="3200">
                <a:solidFill>
                  <a:schemeClr val="dk1"/>
                </a:solidFill>
              </a:rPr>
              <a:t>, attività artistica o tecnica, direttamente connessa con la produzione e la realizzazione di spettacoli. Rapporti di lavoro brevi, discontinui;</a:t>
            </a:r>
            <a:endParaRPr sz="3200">
              <a:solidFill>
                <a:schemeClr val="dk1"/>
              </a:solidFill>
            </a:endParaRPr>
          </a:p>
          <a:p>
            <a:pPr indent="-812800" lvl="0" marL="1219200" rtl="0" algn="just">
              <a:lnSpc>
                <a:spcPct val="100000"/>
              </a:lnSpc>
              <a:spcBef>
                <a:spcPts val="2700"/>
              </a:spcBef>
              <a:spcAft>
                <a:spcPts val="0"/>
              </a:spcAft>
              <a:buClr>
                <a:schemeClr val="dk1"/>
              </a:buClr>
              <a:buSzPts val="3200"/>
              <a:buChar char="➔"/>
            </a:pPr>
            <a:r>
              <a:rPr lang="it" sz="3200">
                <a:solidFill>
                  <a:schemeClr val="dk1"/>
                </a:solidFill>
              </a:rPr>
              <a:t>prestino a </a:t>
            </a:r>
            <a:r>
              <a:rPr b="1" lang="it" sz="3200">
                <a:solidFill>
                  <a:schemeClr val="dk1"/>
                </a:solidFill>
              </a:rPr>
              <a:t>tempo  determinato</a:t>
            </a:r>
            <a:r>
              <a:rPr lang="it" sz="3200">
                <a:solidFill>
                  <a:schemeClr val="dk1"/>
                </a:solidFill>
              </a:rPr>
              <a:t>  attività al  di  fuori delle ipotesi di cui prima (es: truccatori, parrucchieri, sarti, elettricisti etc..). Rapporti stagionali;</a:t>
            </a:r>
            <a:endParaRPr sz="3200">
              <a:solidFill>
                <a:schemeClr val="dk1"/>
              </a:solidFill>
            </a:endParaRPr>
          </a:p>
          <a:p>
            <a:pPr indent="-812800" lvl="0" marL="1219200" rtl="0" algn="just">
              <a:lnSpc>
                <a:spcPct val="100000"/>
              </a:lnSpc>
              <a:spcBef>
                <a:spcPts val="2700"/>
              </a:spcBef>
              <a:spcAft>
                <a:spcPts val="0"/>
              </a:spcAft>
              <a:buClr>
                <a:schemeClr val="dk1"/>
              </a:buClr>
              <a:buSzPts val="3200"/>
              <a:buChar char="➔"/>
            </a:pPr>
            <a:r>
              <a:rPr lang="it" sz="3200">
                <a:solidFill>
                  <a:schemeClr val="dk1"/>
                </a:solidFill>
              </a:rPr>
              <a:t>prestino attività a</a:t>
            </a:r>
            <a:r>
              <a:rPr b="1" lang="it" sz="3200">
                <a:solidFill>
                  <a:schemeClr val="dk1"/>
                </a:solidFill>
              </a:rPr>
              <a:t> tempo indeterminato</a:t>
            </a:r>
            <a:r>
              <a:rPr lang="it" sz="3200">
                <a:solidFill>
                  <a:schemeClr val="dk1"/>
                </a:solidFill>
              </a:rPr>
              <a:t> (si tratta per lo più degli impiegati delle emittenti televisive, Rai, Mediaset, ecc.).</a:t>
            </a:r>
            <a:endParaRPr sz="3200">
              <a:solidFill>
                <a:schemeClr val="dk1"/>
              </a:solidFill>
            </a:endParaRPr>
          </a:p>
          <a:p>
            <a:pPr indent="0" lvl="0" marL="0" rtl="0" algn="just">
              <a:lnSpc>
                <a:spcPct val="90000"/>
              </a:lnSpc>
              <a:spcBef>
                <a:spcPts val="2700"/>
              </a:spcBef>
              <a:spcAft>
                <a:spcPts val="0"/>
              </a:spcAft>
              <a:buClr>
                <a:srgbClr val="000000"/>
              </a:buClr>
              <a:buSzPts val="2400"/>
              <a:buFont typeface="Arial"/>
              <a:buNone/>
            </a:pPr>
            <a:r>
              <a:t/>
            </a:r>
            <a:endParaRPr>
              <a:solidFill>
                <a:srgbClr val="1F2D3C"/>
              </a:solidFill>
            </a:endParaRPr>
          </a:p>
          <a:p>
            <a:pPr indent="0" lvl="0" marL="0" rtl="0" algn="l">
              <a:lnSpc>
                <a:spcPct val="90000"/>
              </a:lnSpc>
              <a:spcBef>
                <a:spcPts val="0"/>
              </a:spcBef>
              <a:spcAft>
                <a:spcPts val="0"/>
              </a:spcAft>
              <a:buClr>
                <a:srgbClr val="000000"/>
              </a:buClr>
              <a:buSzPts val="3200"/>
              <a:buFont typeface="Arial"/>
              <a:buNone/>
            </a:pPr>
            <a:r>
              <a:t/>
            </a:r>
            <a:endParaRPr b="1" sz="3500">
              <a:solidFill>
                <a:srgbClr val="1F2D3C"/>
              </a:solidFill>
            </a:endParaRPr>
          </a:p>
        </p:txBody>
      </p:sp>
      <p:sp>
        <p:nvSpPr>
          <p:cNvPr id="719" name="Google Shape;719;g2f6f7ca9c9f_0_567"/>
          <p:cNvSpPr/>
          <p:nvPr/>
        </p:nvSpPr>
        <p:spPr>
          <a:xfrm>
            <a:off x="-3451" y="12436000"/>
            <a:ext cx="24384000" cy="365700"/>
          </a:xfrm>
          <a:prstGeom prst="rect">
            <a:avLst/>
          </a:prstGeom>
          <a:solidFill>
            <a:srgbClr val="5A6EF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2100"/>
              <a:buFont typeface="Arial"/>
              <a:buNone/>
            </a:pPr>
            <a:r>
              <a:rPr b="1" i="0" lang="it" sz="2100" u="none" cap="none" strike="noStrike">
                <a:solidFill>
                  <a:srgbClr val="FFFFFF"/>
                </a:solidFill>
                <a:latin typeface="Arial"/>
                <a:ea typeface="Arial"/>
                <a:cs typeface="Arial"/>
                <a:sym typeface="Arial"/>
              </a:rPr>
              <a:t>Formazione</a:t>
            </a:r>
            <a:endParaRPr b="1" i="0" sz="2100" u="none" cap="none" strike="noStrike">
              <a:solidFill>
                <a:srgbClr val="FFFFFF"/>
              </a:solidFill>
              <a:latin typeface="Arial"/>
              <a:ea typeface="Arial"/>
              <a:cs typeface="Arial"/>
              <a:sym typeface="Arial"/>
            </a:endParaRPr>
          </a:p>
        </p:txBody>
      </p:sp>
      <p:sp>
        <p:nvSpPr>
          <p:cNvPr id="720" name="Google Shape;720;g2f6f7ca9c9f_0_567"/>
          <p:cNvSpPr txBox="1"/>
          <p:nvPr/>
        </p:nvSpPr>
        <p:spPr>
          <a:xfrm>
            <a:off x="996342" y="914408"/>
            <a:ext cx="22101600" cy="1844100"/>
          </a:xfrm>
          <a:prstGeom prst="rect">
            <a:avLst/>
          </a:prstGeom>
          <a:noFill/>
          <a:ln>
            <a:noFill/>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6400"/>
              <a:buFont typeface="Arial"/>
              <a:buNone/>
            </a:pPr>
            <a:r>
              <a:rPr b="1" i="0" lang="it" sz="6400" u="none" cap="none" strike="noStrike">
                <a:solidFill>
                  <a:schemeClr val="accent2"/>
                </a:solidFill>
                <a:latin typeface="Work Sans"/>
                <a:ea typeface="Work Sans"/>
                <a:cs typeface="Work Sans"/>
                <a:sym typeface="Work Sans"/>
              </a:rPr>
              <a:t>Ex Enpals </a:t>
            </a:r>
            <a:endParaRPr b="1" i="0" sz="6400" u="none" cap="none" strike="noStrike">
              <a:solidFill>
                <a:schemeClr val="accent2"/>
              </a:solidFill>
              <a:latin typeface="Work Sans"/>
              <a:ea typeface="Work Sans"/>
              <a:cs typeface="Work Sans"/>
              <a:sym typeface="Work Sans"/>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g2f6f7ca9c9f_0_574"/>
          <p:cNvSpPr txBox="1"/>
          <p:nvPr>
            <p:ph idx="12" type="sldNum"/>
          </p:nvPr>
        </p:nvSpPr>
        <p:spPr>
          <a:xfrm>
            <a:off x="58617912" y="34771200"/>
            <a:ext cx="41313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726" name="Google Shape;726;g2f6f7ca9c9f_0_574"/>
          <p:cNvSpPr txBox="1"/>
          <p:nvPr>
            <p:ph idx="1" type="body"/>
          </p:nvPr>
        </p:nvSpPr>
        <p:spPr>
          <a:xfrm>
            <a:off x="1143467" y="2743200"/>
            <a:ext cx="22101600" cy="9596700"/>
          </a:xfrm>
          <a:prstGeom prst="rect">
            <a:avLst/>
          </a:prstGeom>
          <a:noFill/>
          <a:ln>
            <a:noFill/>
          </a:ln>
        </p:spPr>
        <p:txBody>
          <a:bodyPr anchorCtr="0" anchor="t" bIns="91400" lIns="91400" spcFirstLastPara="1" rIns="91400" wrap="square" tIns="91400">
            <a:noAutofit/>
          </a:bodyPr>
          <a:lstStyle/>
          <a:p>
            <a:pPr indent="0" lvl="0" marL="0" rtl="0" algn="l">
              <a:lnSpc>
                <a:spcPct val="100000"/>
              </a:lnSpc>
              <a:spcBef>
                <a:spcPts val="0"/>
              </a:spcBef>
              <a:spcAft>
                <a:spcPts val="0"/>
              </a:spcAft>
              <a:buClr>
                <a:srgbClr val="000000"/>
              </a:buClr>
              <a:buSzPts val="2400"/>
              <a:buFont typeface="Arial"/>
              <a:buNone/>
            </a:pPr>
            <a:r>
              <a:rPr b="1" lang="it" sz="3700">
                <a:solidFill>
                  <a:schemeClr val="accent2"/>
                </a:solidFill>
              </a:rPr>
              <a:t>La contribuzione per i lavoratori dello spettacolo è dovuta sia FPLS sia alle altre Gestioni dell’INPS, in modo alternativo.</a:t>
            </a:r>
            <a:endParaRPr b="1" sz="3700">
              <a:solidFill>
                <a:schemeClr val="accent2"/>
              </a:solidFill>
            </a:endParaRPr>
          </a:p>
          <a:p>
            <a:pPr indent="0" lvl="0" marL="0" rtl="0" algn="l">
              <a:lnSpc>
                <a:spcPct val="115000"/>
              </a:lnSpc>
              <a:spcBef>
                <a:spcPts val="0"/>
              </a:spcBef>
              <a:spcAft>
                <a:spcPts val="0"/>
              </a:spcAft>
              <a:buSzPts val="2900"/>
              <a:buNone/>
            </a:pPr>
            <a:r>
              <a:rPr lang="it" sz="3700">
                <a:solidFill>
                  <a:schemeClr val="dk1"/>
                </a:solidFill>
                <a:highlight>
                  <a:srgbClr val="FFFFFF"/>
                </a:highlight>
              </a:rPr>
              <a:t>Il contributo pensionistico dovuto al FPLS:</a:t>
            </a:r>
            <a:endParaRPr sz="3700">
              <a:solidFill>
                <a:schemeClr val="dk1"/>
              </a:solidFill>
              <a:highlight>
                <a:srgbClr val="FFFFFF"/>
              </a:highlight>
            </a:endParaRPr>
          </a:p>
          <a:p>
            <a:pPr indent="-844550" lvl="0" marL="1219200" rtl="0" algn="l">
              <a:lnSpc>
                <a:spcPct val="115000"/>
              </a:lnSpc>
              <a:spcBef>
                <a:spcPts val="2900"/>
              </a:spcBef>
              <a:spcAft>
                <a:spcPts val="0"/>
              </a:spcAft>
              <a:buClr>
                <a:schemeClr val="dk1"/>
              </a:buClr>
              <a:buSzPts val="3700"/>
              <a:buFont typeface="Arial"/>
              <a:buChar char="●"/>
            </a:pPr>
            <a:r>
              <a:rPr b="1" lang="it" sz="3700">
                <a:solidFill>
                  <a:schemeClr val="accent4"/>
                </a:solidFill>
                <a:highlight>
                  <a:srgbClr val="FFFFFF"/>
                </a:highlight>
              </a:rPr>
              <a:t>Contributo base</a:t>
            </a:r>
            <a:r>
              <a:rPr lang="it" sz="3700">
                <a:solidFill>
                  <a:schemeClr val="dk1"/>
                </a:solidFill>
                <a:highlight>
                  <a:srgbClr val="FFFFFF"/>
                </a:highlight>
              </a:rPr>
              <a:t> </a:t>
            </a:r>
            <a:r>
              <a:rPr b="1" lang="it" sz="3700">
                <a:solidFill>
                  <a:schemeClr val="accent4"/>
                </a:solidFill>
                <a:highlight>
                  <a:srgbClr val="FFFFFF"/>
                </a:highlight>
              </a:rPr>
              <a:t>del 33% del compenso pattuito di cui:</a:t>
            </a:r>
            <a:endParaRPr b="1" sz="3700">
              <a:solidFill>
                <a:schemeClr val="accent4"/>
              </a:solidFill>
              <a:highlight>
                <a:srgbClr val="FFFFFF"/>
              </a:highlight>
            </a:endParaRPr>
          </a:p>
          <a:p>
            <a:pPr indent="-844550" lvl="1" marL="2438400" rtl="0" algn="l">
              <a:lnSpc>
                <a:spcPct val="115000"/>
              </a:lnSpc>
              <a:spcBef>
                <a:spcPts val="0"/>
              </a:spcBef>
              <a:spcAft>
                <a:spcPts val="0"/>
              </a:spcAft>
              <a:buClr>
                <a:srgbClr val="000000"/>
              </a:buClr>
              <a:buSzPts val="3700"/>
              <a:buFont typeface="Arial"/>
              <a:buAutoNum type="alphaLcPeriod"/>
            </a:pPr>
            <a:r>
              <a:rPr b="1" lang="it" sz="3700">
                <a:solidFill>
                  <a:schemeClr val="accent2"/>
                </a:solidFill>
                <a:highlight>
                  <a:srgbClr val="FFFFFF"/>
                </a:highlight>
              </a:rPr>
              <a:t>il 9,19% a carico dell’attore</a:t>
            </a:r>
            <a:r>
              <a:rPr lang="it" sz="3700">
                <a:solidFill>
                  <a:schemeClr val="dk1"/>
                </a:solidFill>
                <a:highlight>
                  <a:srgbClr val="FFFFFF"/>
                </a:highlight>
              </a:rPr>
              <a:t> che applicherà in fattura;</a:t>
            </a:r>
            <a:endParaRPr sz="3700">
              <a:solidFill>
                <a:schemeClr val="dk1"/>
              </a:solidFill>
              <a:highlight>
                <a:srgbClr val="FFFFFF"/>
              </a:highlight>
            </a:endParaRPr>
          </a:p>
          <a:p>
            <a:pPr indent="-844550" lvl="1" marL="2438400" rtl="0" algn="l">
              <a:lnSpc>
                <a:spcPct val="115000"/>
              </a:lnSpc>
              <a:spcBef>
                <a:spcPts val="0"/>
              </a:spcBef>
              <a:spcAft>
                <a:spcPts val="0"/>
              </a:spcAft>
              <a:buClr>
                <a:srgbClr val="000000"/>
              </a:buClr>
              <a:buSzPts val="3700"/>
              <a:buFont typeface="Arial"/>
              <a:buAutoNum type="alphaLcPeriod"/>
            </a:pPr>
            <a:r>
              <a:rPr lang="it" sz="3700">
                <a:solidFill>
                  <a:schemeClr val="dk1"/>
                </a:solidFill>
                <a:highlight>
                  <a:srgbClr val="FFFFFF"/>
                </a:highlight>
              </a:rPr>
              <a:t>il 23,81% a carico del committente (35,7 per ballerini e tersicorei);</a:t>
            </a:r>
            <a:endParaRPr sz="3700">
              <a:solidFill>
                <a:schemeClr val="dk1"/>
              </a:solidFill>
              <a:highlight>
                <a:srgbClr val="FFFFFF"/>
              </a:highlight>
            </a:endParaRPr>
          </a:p>
          <a:p>
            <a:pPr indent="-844550" lvl="0" marL="1219200" rtl="0" algn="l">
              <a:lnSpc>
                <a:spcPct val="115000"/>
              </a:lnSpc>
              <a:spcBef>
                <a:spcPts val="0"/>
              </a:spcBef>
              <a:spcAft>
                <a:spcPts val="0"/>
              </a:spcAft>
              <a:buClr>
                <a:schemeClr val="dk1"/>
              </a:buClr>
              <a:buSzPts val="3700"/>
              <a:buFont typeface="Work Sans"/>
              <a:buChar char="●"/>
            </a:pPr>
            <a:r>
              <a:rPr b="1" lang="it" sz="3700">
                <a:solidFill>
                  <a:schemeClr val="accent4"/>
                </a:solidFill>
                <a:highlight>
                  <a:srgbClr val="FFFFFF"/>
                </a:highlight>
              </a:rPr>
              <a:t>Contributo di solidarietà del 5%</a:t>
            </a:r>
            <a:r>
              <a:rPr lang="it" sz="3700">
                <a:solidFill>
                  <a:schemeClr val="dk1"/>
                </a:solidFill>
                <a:highlight>
                  <a:srgbClr val="FFFFFF"/>
                </a:highlight>
              </a:rPr>
              <a:t> sulla parte eccedente il massimo pensionabile di cui:</a:t>
            </a:r>
            <a:endParaRPr sz="3700">
              <a:solidFill>
                <a:schemeClr val="dk1"/>
              </a:solidFill>
              <a:highlight>
                <a:srgbClr val="FFFFFF"/>
              </a:highlight>
            </a:endParaRPr>
          </a:p>
          <a:p>
            <a:pPr indent="-844550" lvl="1" marL="2438400" rtl="0" algn="l">
              <a:lnSpc>
                <a:spcPct val="115000"/>
              </a:lnSpc>
              <a:spcBef>
                <a:spcPts val="0"/>
              </a:spcBef>
              <a:spcAft>
                <a:spcPts val="0"/>
              </a:spcAft>
              <a:buClr>
                <a:srgbClr val="000000"/>
              </a:buClr>
              <a:buSzPts val="3700"/>
              <a:buFont typeface="Work Sans"/>
              <a:buAutoNum type="alphaLcPeriod"/>
            </a:pPr>
            <a:r>
              <a:rPr lang="it" sz="3700">
                <a:solidFill>
                  <a:schemeClr val="dk1"/>
                </a:solidFill>
                <a:highlight>
                  <a:srgbClr val="FFFFFF"/>
                </a:highlight>
              </a:rPr>
              <a:t>2,5% a carico del lavoratore;</a:t>
            </a:r>
            <a:endParaRPr sz="3700">
              <a:solidFill>
                <a:schemeClr val="dk1"/>
              </a:solidFill>
              <a:highlight>
                <a:srgbClr val="FFFFFF"/>
              </a:highlight>
            </a:endParaRPr>
          </a:p>
          <a:p>
            <a:pPr indent="-844550" lvl="1" marL="2438400" rtl="0" algn="l">
              <a:lnSpc>
                <a:spcPct val="115000"/>
              </a:lnSpc>
              <a:spcBef>
                <a:spcPts val="0"/>
              </a:spcBef>
              <a:spcAft>
                <a:spcPts val="0"/>
              </a:spcAft>
              <a:buClr>
                <a:srgbClr val="000000"/>
              </a:buClr>
              <a:buSzPts val="3700"/>
              <a:buFont typeface="Work Sans"/>
              <a:buAutoNum type="alphaLcPeriod"/>
            </a:pPr>
            <a:r>
              <a:rPr lang="it" sz="3700">
                <a:solidFill>
                  <a:schemeClr val="dk1"/>
                </a:solidFill>
                <a:highlight>
                  <a:srgbClr val="FFFFFF"/>
                </a:highlight>
              </a:rPr>
              <a:t>2,5% a carico del datore di lavoro (soltanto per compensi giornaliere &gt; di € 300);</a:t>
            </a:r>
            <a:endParaRPr sz="3700">
              <a:solidFill>
                <a:schemeClr val="dk1"/>
              </a:solidFill>
              <a:highlight>
                <a:srgbClr val="FFFFFF"/>
              </a:highlight>
            </a:endParaRPr>
          </a:p>
          <a:p>
            <a:pPr indent="-844550" lvl="0" marL="1219200" rtl="0" algn="l">
              <a:lnSpc>
                <a:spcPct val="115000"/>
              </a:lnSpc>
              <a:spcBef>
                <a:spcPts val="0"/>
              </a:spcBef>
              <a:spcAft>
                <a:spcPts val="0"/>
              </a:spcAft>
              <a:buClr>
                <a:schemeClr val="dk1"/>
              </a:buClr>
              <a:buSzPts val="3700"/>
              <a:buFont typeface="Work Sans"/>
              <a:buChar char="●"/>
            </a:pPr>
            <a:r>
              <a:rPr b="1" lang="it" sz="3700">
                <a:solidFill>
                  <a:schemeClr val="accent4"/>
                </a:solidFill>
                <a:highlight>
                  <a:srgbClr val="FFFFFF"/>
                </a:highlight>
              </a:rPr>
              <a:t>Contributo aggiuntivo dell’1% a carico dell’artista per la parte eccedente € 46.123</a:t>
            </a:r>
            <a:r>
              <a:rPr lang="it" sz="3700">
                <a:solidFill>
                  <a:schemeClr val="dk1"/>
                </a:solidFill>
                <a:highlight>
                  <a:srgbClr val="FFFFFF"/>
                </a:highlight>
              </a:rPr>
              <a:t> e fino al massimo pensionabile.</a:t>
            </a:r>
            <a:endParaRPr sz="3700">
              <a:solidFill>
                <a:schemeClr val="dk1"/>
              </a:solidFill>
              <a:highlight>
                <a:srgbClr val="FFFFFF"/>
              </a:highlight>
            </a:endParaRPr>
          </a:p>
          <a:p>
            <a:pPr indent="0" lvl="0" marL="0" rtl="0" algn="l">
              <a:lnSpc>
                <a:spcPct val="115000"/>
              </a:lnSpc>
              <a:spcBef>
                <a:spcPts val="2900"/>
              </a:spcBef>
              <a:spcAft>
                <a:spcPts val="0"/>
              </a:spcAft>
              <a:buSzPts val="2900"/>
              <a:buNone/>
            </a:pPr>
            <a:r>
              <a:t/>
            </a:r>
            <a:endParaRPr sz="3200">
              <a:solidFill>
                <a:schemeClr val="dk1"/>
              </a:solidFill>
            </a:endParaRPr>
          </a:p>
          <a:p>
            <a:pPr indent="0" lvl="0" marL="0" rtl="0" algn="just">
              <a:lnSpc>
                <a:spcPct val="90000"/>
              </a:lnSpc>
              <a:spcBef>
                <a:spcPts val="2900"/>
              </a:spcBef>
              <a:spcAft>
                <a:spcPts val="0"/>
              </a:spcAft>
              <a:buClr>
                <a:srgbClr val="000000"/>
              </a:buClr>
              <a:buSzPts val="2400"/>
              <a:buFont typeface="Arial"/>
              <a:buNone/>
            </a:pPr>
            <a:r>
              <a:t/>
            </a:r>
            <a:endParaRPr>
              <a:solidFill>
                <a:srgbClr val="1F2D3C"/>
              </a:solidFill>
            </a:endParaRPr>
          </a:p>
          <a:p>
            <a:pPr indent="0" lvl="0" marL="0" rtl="0" algn="l">
              <a:lnSpc>
                <a:spcPct val="90000"/>
              </a:lnSpc>
              <a:spcBef>
                <a:spcPts val="0"/>
              </a:spcBef>
              <a:spcAft>
                <a:spcPts val="0"/>
              </a:spcAft>
              <a:buClr>
                <a:srgbClr val="000000"/>
              </a:buClr>
              <a:buSzPts val="3200"/>
              <a:buFont typeface="Arial"/>
              <a:buNone/>
            </a:pPr>
            <a:r>
              <a:t/>
            </a:r>
            <a:endParaRPr b="1" sz="3500">
              <a:solidFill>
                <a:srgbClr val="1F2D3C"/>
              </a:solidFill>
            </a:endParaRPr>
          </a:p>
        </p:txBody>
      </p:sp>
      <p:sp>
        <p:nvSpPr>
          <p:cNvPr id="727" name="Google Shape;727;g2f6f7ca9c9f_0_574"/>
          <p:cNvSpPr/>
          <p:nvPr/>
        </p:nvSpPr>
        <p:spPr>
          <a:xfrm>
            <a:off x="-3451" y="12436000"/>
            <a:ext cx="24384000" cy="365700"/>
          </a:xfrm>
          <a:prstGeom prst="rect">
            <a:avLst/>
          </a:prstGeom>
          <a:solidFill>
            <a:srgbClr val="5A6EF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2100"/>
              <a:buFont typeface="Arial"/>
              <a:buNone/>
            </a:pPr>
            <a:r>
              <a:rPr b="1" i="0" lang="it" sz="2100" u="none" cap="none" strike="noStrike">
                <a:solidFill>
                  <a:srgbClr val="FFFFFF"/>
                </a:solidFill>
                <a:latin typeface="Arial"/>
                <a:ea typeface="Arial"/>
                <a:cs typeface="Arial"/>
                <a:sym typeface="Arial"/>
              </a:rPr>
              <a:t>Formazione</a:t>
            </a:r>
            <a:endParaRPr b="1" i="0" sz="2100" u="none" cap="none" strike="noStrike">
              <a:solidFill>
                <a:srgbClr val="FFFFFF"/>
              </a:solidFill>
              <a:latin typeface="Arial"/>
              <a:ea typeface="Arial"/>
              <a:cs typeface="Arial"/>
              <a:sym typeface="Arial"/>
            </a:endParaRPr>
          </a:p>
        </p:txBody>
      </p:sp>
      <p:sp>
        <p:nvSpPr>
          <p:cNvPr id="728" name="Google Shape;728;g2f6f7ca9c9f_0_574"/>
          <p:cNvSpPr txBox="1"/>
          <p:nvPr/>
        </p:nvSpPr>
        <p:spPr>
          <a:xfrm>
            <a:off x="1143467" y="899133"/>
            <a:ext cx="22101600" cy="1844100"/>
          </a:xfrm>
          <a:prstGeom prst="rect">
            <a:avLst/>
          </a:prstGeom>
          <a:noFill/>
          <a:ln>
            <a:noFill/>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6400"/>
              <a:buFont typeface="Arial"/>
              <a:buNone/>
            </a:pPr>
            <a:r>
              <a:rPr b="1" i="0" lang="it" sz="6400" u="none" cap="none" strike="noStrike">
                <a:solidFill>
                  <a:schemeClr val="accent2"/>
                </a:solidFill>
                <a:latin typeface="Work Sans"/>
                <a:ea typeface="Work Sans"/>
                <a:cs typeface="Work Sans"/>
                <a:sym typeface="Work Sans"/>
              </a:rPr>
              <a:t>La contribuzione</a:t>
            </a:r>
            <a:endParaRPr b="1" i="0" sz="6400" u="none" cap="none" strike="noStrike">
              <a:solidFill>
                <a:schemeClr val="accent2"/>
              </a:solidFill>
              <a:latin typeface="Work Sans"/>
              <a:ea typeface="Work Sans"/>
              <a:cs typeface="Work Sans"/>
              <a:sym typeface="Work Sans"/>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g2f6f7ca9c9f_0_581"/>
          <p:cNvSpPr txBox="1"/>
          <p:nvPr>
            <p:ph idx="12" type="sldNum"/>
          </p:nvPr>
        </p:nvSpPr>
        <p:spPr>
          <a:xfrm>
            <a:off x="8243144" y="4889701"/>
            <a:ext cx="5808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pic>
        <p:nvPicPr>
          <p:cNvPr id="734" name="Google Shape;734;g2f6f7ca9c9f_0_581"/>
          <p:cNvPicPr preferRelativeResize="0"/>
          <p:nvPr/>
        </p:nvPicPr>
        <p:blipFill rotWithShape="1">
          <a:blip r:embed="rId3">
            <a:alphaModFix/>
          </a:blip>
          <a:srcRect b="0" l="0" r="0" t="0"/>
          <a:stretch/>
        </p:blipFill>
        <p:spPr>
          <a:xfrm>
            <a:off x="1499957" y="914400"/>
            <a:ext cx="21683009" cy="10239199"/>
          </a:xfrm>
          <a:prstGeom prst="rect">
            <a:avLst/>
          </a:prstGeom>
          <a:noFill/>
          <a:ln>
            <a:noFill/>
          </a:ln>
        </p:spPr>
      </p:pic>
      <p:sp>
        <p:nvSpPr>
          <p:cNvPr id="735" name="Google Shape;735;g2f6f7ca9c9f_0_581"/>
          <p:cNvSpPr/>
          <p:nvPr/>
        </p:nvSpPr>
        <p:spPr>
          <a:xfrm>
            <a:off x="-3451" y="12436000"/>
            <a:ext cx="24384000" cy="365700"/>
          </a:xfrm>
          <a:prstGeom prst="rect">
            <a:avLst/>
          </a:prstGeom>
          <a:solidFill>
            <a:schemeClr val="dk2"/>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2100"/>
              <a:buFont typeface="Arial"/>
              <a:buNone/>
            </a:pPr>
            <a:r>
              <a:rPr b="1" i="0" lang="it" sz="2100" u="none" cap="none" strike="noStrike">
                <a:solidFill>
                  <a:srgbClr val="FFFFFF"/>
                </a:solidFill>
                <a:latin typeface="Arial"/>
                <a:ea typeface="Arial"/>
                <a:cs typeface="Arial"/>
                <a:sym typeface="Arial"/>
              </a:rPr>
              <a:t>Approfondimento</a:t>
            </a:r>
            <a:endParaRPr b="1" i="0" sz="2100" u="none" cap="none" strike="noStrike">
              <a:solidFill>
                <a:srgbClr val="FFFFFF"/>
              </a:solidFill>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g2f6f7ca9c9f_0_587"/>
          <p:cNvSpPr txBox="1"/>
          <p:nvPr>
            <p:ph idx="12" type="sldNum"/>
          </p:nvPr>
        </p:nvSpPr>
        <p:spPr>
          <a:xfrm>
            <a:off x="58617912" y="34771200"/>
            <a:ext cx="41313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741" name="Google Shape;741;g2f6f7ca9c9f_0_587"/>
          <p:cNvSpPr txBox="1"/>
          <p:nvPr>
            <p:ph idx="1" type="body"/>
          </p:nvPr>
        </p:nvSpPr>
        <p:spPr>
          <a:xfrm>
            <a:off x="1143467" y="2651067"/>
            <a:ext cx="22099200" cy="92919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0"/>
              </a:spcBef>
              <a:spcAft>
                <a:spcPts val="0"/>
              </a:spcAft>
              <a:buSzPts val="2900"/>
              <a:buNone/>
            </a:pPr>
            <a:r>
              <a:rPr lang="it" sz="3200">
                <a:solidFill>
                  <a:srgbClr val="000000"/>
                </a:solidFill>
                <a:highlight>
                  <a:srgbClr val="FFFFFF"/>
                </a:highlight>
              </a:rPr>
              <a:t>Nell'instaurazione del rapporto di lavoro autonomo i committenti devono:</a:t>
            </a:r>
            <a:endParaRPr sz="3200">
              <a:solidFill>
                <a:srgbClr val="000000"/>
              </a:solidFill>
              <a:highlight>
                <a:srgbClr val="FFFFFF"/>
              </a:highlight>
            </a:endParaRPr>
          </a:p>
          <a:p>
            <a:pPr indent="-812800" lvl="0" marL="1219200" rtl="0" algn="l">
              <a:lnSpc>
                <a:spcPct val="115000"/>
              </a:lnSpc>
              <a:spcBef>
                <a:spcPts val="2100"/>
              </a:spcBef>
              <a:spcAft>
                <a:spcPts val="0"/>
              </a:spcAft>
              <a:buClr>
                <a:srgbClr val="000000"/>
              </a:buClr>
              <a:buSzPts val="3200"/>
              <a:buFont typeface="Arial"/>
              <a:buChar char="●"/>
            </a:pPr>
            <a:r>
              <a:rPr lang="it" sz="3200">
                <a:solidFill>
                  <a:srgbClr val="000000"/>
                </a:solidFill>
                <a:highlight>
                  <a:srgbClr val="FFFFFF"/>
                </a:highlight>
              </a:rPr>
              <a:t>effettuare le </a:t>
            </a:r>
            <a:r>
              <a:rPr b="1" lang="it" sz="3200">
                <a:solidFill>
                  <a:srgbClr val="000000"/>
                </a:solidFill>
                <a:highlight>
                  <a:srgbClr val="FFFFFF"/>
                </a:highlight>
              </a:rPr>
              <a:t>comunicazioni obbligatorie</a:t>
            </a:r>
            <a:r>
              <a:rPr lang="it" sz="3200">
                <a:solidFill>
                  <a:srgbClr val="000000"/>
                </a:solidFill>
                <a:highlight>
                  <a:srgbClr val="FFFFFF"/>
                </a:highlight>
              </a:rPr>
              <a:t> al Centro per l'impiego;</a:t>
            </a:r>
            <a:endParaRPr sz="3200">
              <a:solidFill>
                <a:srgbClr val="000000"/>
              </a:solidFill>
              <a:highlight>
                <a:srgbClr val="FFFFFF"/>
              </a:highlight>
            </a:endParaRPr>
          </a:p>
          <a:p>
            <a:pPr indent="-812800" lvl="0" marL="1219200" rtl="0" algn="l">
              <a:lnSpc>
                <a:spcPct val="115000"/>
              </a:lnSpc>
              <a:spcBef>
                <a:spcPts val="0"/>
              </a:spcBef>
              <a:spcAft>
                <a:spcPts val="0"/>
              </a:spcAft>
              <a:buClr>
                <a:srgbClr val="000000"/>
              </a:buClr>
              <a:buSzPts val="3200"/>
              <a:buFont typeface="Work Sans"/>
              <a:buChar char="●"/>
            </a:pPr>
            <a:r>
              <a:rPr lang="it" sz="3200">
                <a:solidFill>
                  <a:srgbClr val="000000"/>
                </a:solidFill>
                <a:highlight>
                  <a:srgbClr val="FFFFFF"/>
                </a:highlight>
              </a:rPr>
              <a:t>inserire i lavoratori nel certificato di agibilità nei casi previsti;</a:t>
            </a:r>
            <a:endParaRPr sz="3200">
              <a:solidFill>
                <a:srgbClr val="000000"/>
              </a:solidFill>
              <a:highlight>
                <a:srgbClr val="FFFFFF"/>
              </a:highlight>
            </a:endParaRPr>
          </a:p>
          <a:p>
            <a:pPr indent="-812800" lvl="0" marL="1219200" rtl="0" algn="l">
              <a:lnSpc>
                <a:spcPct val="115000"/>
              </a:lnSpc>
              <a:spcBef>
                <a:spcPts val="0"/>
              </a:spcBef>
              <a:spcAft>
                <a:spcPts val="0"/>
              </a:spcAft>
              <a:buClr>
                <a:srgbClr val="000000"/>
              </a:buClr>
              <a:buSzPts val="3200"/>
              <a:buFont typeface="Work Sans"/>
              <a:buChar char="●"/>
            </a:pPr>
            <a:r>
              <a:rPr lang="it" sz="3200">
                <a:solidFill>
                  <a:srgbClr val="000000"/>
                </a:solidFill>
                <a:highlight>
                  <a:srgbClr val="FFFFFF"/>
                </a:highlight>
              </a:rPr>
              <a:t>assolvere all'obbligo di informazione.</a:t>
            </a:r>
            <a:endParaRPr sz="3200">
              <a:solidFill>
                <a:srgbClr val="000000"/>
              </a:solidFill>
              <a:highlight>
                <a:srgbClr val="FFFFFF"/>
              </a:highlight>
            </a:endParaRPr>
          </a:p>
          <a:p>
            <a:pPr indent="0" lvl="0" marL="0" rtl="0" algn="l">
              <a:lnSpc>
                <a:spcPct val="150000"/>
              </a:lnSpc>
              <a:spcBef>
                <a:spcPts val="0"/>
              </a:spcBef>
              <a:spcAft>
                <a:spcPts val="0"/>
              </a:spcAft>
              <a:buSzPts val="2900"/>
              <a:buNone/>
            </a:pPr>
            <a:r>
              <a:rPr lang="it" sz="3200">
                <a:solidFill>
                  <a:srgbClr val="000000"/>
                </a:solidFill>
                <a:highlight>
                  <a:srgbClr val="FFFFFF"/>
                </a:highlight>
              </a:rPr>
              <a:t>Per poter legittimamente impiegare i lavoratori artistici  è obbligatorio per i committenti l’ottenimento del “</a:t>
            </a:r>
            <a:r>
              <a:rPr b="1" lang="it" sz="3200">
                <a:solidFill>
                  <a:schemeClr val="accent4"/>
                </a:solidFill>
                <a:highlight>
                  <a:srgbClr val="FFFFFF"/>
                </a:highlight>
              </a:rPr>
              <a:t>certificato di agibilità</a:t>
            </a:r>
            <a:r>
              <a:rPr lang="it" sz="3200">
                <a:solidFill>
                  <a:srgbClr val="000000"/>
                </a:solidFill>
                <a:highlight>
                  <a:srgbClr val="FFFFFF"/>
                </a:highlight>
              </a:rPr>
              <a:t>” rilasciato dall’INPS</a:t>
            </a:r>
            <a:endParaRPr sz="3200">
              <a:solidFill>
                <a:srgbClr val="000000"/>
              </a:solidFill>
              <a:highlight>
                <a:srgbClr val="FFFFFF"/>
              </a:highlight>
            </a:endParaRPr>
          </a:p>
          <a:p>
            <a:pPr indent="0" lvl="0" marL="0" rtl="0" algn="l">
              <a:lnSpc>
                <a:spcPct val="115000"/>
              </a:lnSpc>
              <a:spcBef>
                <a:spcPts val="800"/>
              </a:spcBef>
              <a:spcAft>
                <a:spcPts val="0"/>
              </a:spcAft>
              <a:buSzPts val="2900"/>
              <a:buNone/>
            </a:pPr>
            <a:r>
              <a:rPr lang="it" sz="3200">
                <a:solidFill>
                  <a:schemeClr val="accent6"/>
                </a:solidFill>
                <a:highlight>
                  <a:srgbClr val="FFFFFF"/>
                </a:highlight>
              </a:rPr>
              <a:t>Tuttavia, sempre più spesso i committenti richiedono al lavoratore/collaboratore di provvedere in autonomia grazie all’adeguamento di normativa del 2015 che prevede la possibilità di auto-collocamento.</a:t>
            </a:r>
            <a:endParaRPr sz="3200">
              <a:solidFill>
                <a:schemeClr val="accent6"/>
              </a:solidFill>
              <a:highlight>
                <a:srgbClr val="FFFFFF"/>
              </a:highlight>
            </a:endParaRPr>
          </a:p>
          <a:p>
            <a:pPr indent="0" lvl="0" marL="0" rtl="0" algn="l">
              <a:lnSpc>
                <a:spcPct val="115000"/>
              </a:lnSpc>
              <a:spcBef>
                <a:spcPts val="5600"/>
              </a:spcBef>
              <a:spcAft>
                <a:spcPts val="0"/>
              </a:spcAft>
              <a:buSzPts val="2900"/>
              <a:buNone/>
            </a:pPr>
            <a:r>
              <a:rPr lang="it" sz="3200">
                <a:solidFill>
                  <a:schemeClr val="accent6"/>
                </a:solidFill>
                <a:highlight>
                  <a:srgbClr val="FFFFFF"/>
                </a:highlight>
              </a:rPr>
              <a:t>E’ possibile procedere alla comunicazione di auto-collocamento e richiesta agibilità Ex Enpals solo dopo aver associato il proprio profilo INPS a quello aziendale; procedura da effettuare esclusivamente in presenza.</a:t>
            </a:r>
            <a:endParaRPr sz="3200">
              <a:solidFill>
                <a:srgbClr val="000000"/>
              </a:solidFill>
              <a:highlight>
                <a:srgbClr val="FFFFFF"/>
              </a:highlight>
            </a:endParaRPr>
          </a:p>
          <a:p>
            <a:pPr indent="0" lvl="0" marL="0" rtl="0" algn="l">
              <a:lnSpc>
                <a:spcPct val="115000"/>
              </a:lnSpc>
              <a:spcBef>
                <a:spcPts val="5600"/>
              </a:spcBef>
              <a:spcAft>
                <a:spcPts val="0"/>
              </a:spcAft>
              <a:buSzPts val="2900"/>
              <a:buNone/>
            </a:pPr>
            <a:r>
              <a:t/>
            </a:r>
            <a:endParaRPr sz="3200">
              <a:solidFill>
                <a:srgbClr val="000000"/>
              </a:solidFill>
              <a:highlight>
                <a:srgbClr val="FFFFFF"/>
              </a:highlight>
            </a:endParaRPr>
          </a:p>
        </p:txBody>
      </p:sp>
      <p:sp>
        <p:nvSpPr>
          <p:cNvPr id="742" name="Google Shape;742;g2f6f7ca9c9f_0_587"/>
          <p:cNvSpPr/>
          <p:nvPr/>
        </p:nvSpPr>
        <p:spPr>
          <a:xfrm>
            <a:off x="-3451" y="12436000"/>
            <a:ext cx="24384000" cy="365700"/>
          </a:xfrm>
          <a:prstGeom prst="rect">
            <a:avLst/>
          </a:prstGeom>
          <a:solidFill>
            <a:srgbClr val="5A6EF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2100"/>
              <a:buFont typeface="Arial"/>
              <a:buNone/>
            </a:pPr>
            <a:r>
              <a:rPr b="1" i="0" lang="it" sz="2100" u="none" cap="none" strike="noStrike">
                <a:solidFill>
                  <a:srgbClr val="FFFFFF"/>
                </a:solidFill>
                <a:latin typeface="Arial"/>
                <a:ea typeface="Arial"/>
                <a:cs typeface="Arial"/>
                <a:sym typeface="Arial"/>
              </a:rPr>
              <a:t>Formazione</a:t>
            </a:r>
            <a:endParaRPr b="1" i="0" sz="2100" u="none" cap="none" strike="noStrike">
              <a:solidFill>
                <a:srgbClr val="FFFFFF"/>
              </a:solidFill>
              <a:latin typeface="Arial"/>
              <a:ea typeface="Arial"/>
              <a:cs typeface="Arial"/>
              <a:sym typeface="Arial"/>
            </a:endParaRPr>
          </a:p>
        </p:txBody>
      </p:sp>
      <p:sp>
        <p:nvSpPr>
          <p:cNvPr id="743" name="Google Shape;743;g2f6f7ca9c9f_0_587"/>
          <p:cNvSpPr txBox="1"/>
          <p:nvPr/>
        </p:nvSpPr>
        <p:spPr>
          <a:xfrm>
            <a:off x="1315733" y="961800"/>
            <a:ext cx="21544800" cy="1477500"/>
          </a:xfrm>
          <a:prstGeom prst="rect">
            <a:avLst/>
          </a:prstGeom>
          <a:noFill/>
          <a:ln>
            <a:noFill/>
          </a:ln>
        </p:spPr>
        <p:txBody>
          <a:bodyPr anchorCtr="0" anchor="ctr" bIns="243800" lIns="243800" spcFirstLastPara="1" rIns="243800" wrap="square" tIns="243800">
            <a:noAutofit/>
          </a:bodyPr>
          <a:lstStyle/>
          <a:p>
            <a:pPr indent="0" lvl="0" marL="0" marR="0" rtl="0" algn="l">
              <a:lnSpc>
                <a:spcPct val="115000"/>
              </a:lnSpc>
              <a:spcBef>
                <a:spcPts val="0"/>
              </a:spcBef>
              <a:spcAft>
                <a:spcPts val="0"/>
              </a:spcAft>
              <a:buClr>
                <a:srgbClr val="000000"/>
              </a:buClr>
              <a:buSzPts val="6400"/>
              <a:buFont typeface="Arial"/>
              <a:buNone/>
            </a:pPr>
            <a:r>
              <a:rPr b="1" i="0" lang="it" sz="6400" u="none" cap="none" strike="noStrike">
                <a:solidFill>
                  <a:schemeClr val="accent2"/>
                </a:solidFill>
                <a:highlight>
                  <a:srgbClr val="FFFFFF"/>
                </a:highlight>
                <a:latin typeface="Work Sans"/>
                <a:ea typeface="Work Sans"/>
                <a:cs typeface="Work Sans"/>
                <a:sym typeface="Work Sans"/>
              </a:rPr>
              <a:t>Adempimenti amministrativi</a:t>
            </a:r>
            <a:endParaRPr b="0" i="0" sz="6400" u="none" cap="none" strike="noStrike">
              <a:solidFill>
                <a:srgbClr val="000000"/>
              </a:solidFill>
              <a:latin typeface="Work Sans"/>
              <a:ea typeface="Work Sans"/>
              <a:cs typeface="Work Sans"/>
              <a:sym typeface="Work Sans"/>
            </a:endParaRPr>
          </a:p>
        </p:txBody>
      </p:sp>
      <p:sp>
        <p:nvSpPr>
          <p:cNvPr id="744" name="Google Shape;744;g2f6f7ca9c9f_0_587"/>
          <p:cNvSpPr txBox="1"/>
          <p:nvPr/>
        </p:nvSpPr>
        <p:spPr>
          <a:xfrm>
            <a:off x="1054133" y="7725800"/>
            <a:ext cx="22099200" cy="2346600"/>
          </a:xfrm>
          <a:prstGeom prst="rect">
            <a:avLst/>
          </a:prstGeom>
          <a:noFill/>
          <a:ln>
            <a:noFill/>
          </a:ln>
        </p:spPr>
        <p:txBody>
          <a:bodyPr anchorCtr="0" anchor="t" bIns="243800" lIns="243800" spcFirstLastPara="1" rIns="243800" wrap="square" tIns="243800">
            <a:spAutoFit/>
          </a:bodyPr>
          <a:lstStyle/>
          <a:p>
            <a:pPr indent="0" lvl="0" marL="0" marR="0" rtl="0" algn="l">
              <a:lnSpc>
                <a:spcPct val="115000"/>
              </a:lnSpc>
              <a:spcBef>
                <a:spcPts val="0"/>
              </a:spcBef>
              <a:spcAft>
                <a:spcPts val="0"/>
              </a:spcAft>
              <a:buClr>
                <a:srgbClr val="000000"/>
              </a:buClr>
              <a:buSzPts val="3200"/>
              <a:buFont typeface="Arial"/>
              <a:buNone/>
            </a:pPr>
            <a:r>
              <a:t/>
            </a:r>
            <a:endParaRPr b="0" i="0" sz="3200" u="none" cap="none" strike="noStrike">
              <a:solidFill>
                <a:schemeClr val="accent6"/>
              </a:solidFill>
              <a:highlight>
                <a:srgbClr val="FFFFFF"/>
              </a:highlight>
              <a:latin typeface="Work Sans"/>
              <a:ea typeface="Work Sans"/>
              <a:cs typeface="Work Sans"/>
              <a:sym typeface="Work Sans"/>
            </a:endParaRPr>
          </a:p>
          <a:p>
            <a:pPr indent="0" lvl="0" marL="0" marR="0" rtl="0" algn="l">
              <a:lnSpc>
                <a:spcPct val="100000"/>
              </a:lnSpc>
              <a:spcBef>
                <a:spcPts val="5600"/>
              </a:spcBef>
              <a:spcAft>
                <a:spcPts val="0"/>
              </a:spcAft>
              <a:buClr>
                <a:srgbClr val="000000"/>
              </a:buClr>
              <a:buSzPts val="3700"/>
              <a:buFont typeface="Arial"/>
              <a:buNone/>
            </a:pPr>
            <a:r>
              <a:t/>
            </a:r>
            <a:endParaRPr b="0" i="0" sz="3700" u="none" cap="none" strike="noStrike">
              <a:solidFill>
                <a:srgbClr val="000000"/>
              </a:solidFill>
              <a:latin typeface="Work Sans"/>
              <a:ea typeface="Work Sans"/>
              <a:cs typeface="Work Sans"/>
              <a:sym typeface="Work Sans"/>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g2f6f7ca9c9f_0_595"/>
          <p:cNvSpPr txBox="1"/>
          <p:nvPr>
            <p:ph idx="12" type="sldNum"/>
          </p:nvPr>
        </p:nvSpPr>
        <p:spPr>
          <a:xfrm>
            <a:off x="58617912" y="34771200"/>
            <a:ext cx="41313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750" name="Google Shape;750;g2f6f7ca9c9f_0_595"/>
          <p:cNvSpPr txBox="1"/>
          <p:nvPr>
            <p:ph idx="1" type="body"/>
          </p:nvPr>
        </p:nvSpPr>
        <p:spPr>
          <a:xfrm>
            <a:off x="1316733" y="2743200"/>
            <a:ext cx="21879900" cy="77505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0"/>
              </a:spcBef>
              <a:spcAft>
                <a:spcPts val="0"/>
              </a:spcAft>
              <a:buSzPts val="2900"/>
              <a:buNone/>
            </a:pPr>
            <a:r>
              <a:rPr b="1" lang="it">
                <a:solidFill>
                  <a:schemeClr val="accent2"/>
                </a:solidFill>
              </a:rPr>
              <a:t>In Regime forfettario </a:t>
            </a:r>
            <a:r>
              <a:rPr lang="it"/>
              <a:t>							</a:t>
            </a:r>
            <a:r>
              <a:rPr b="1" lang="it">
                <a:solidFill>
                  <a:schemeClr val="accent2"/>
                </a:solidFill>
              </a:rPr>
              <a:t>In Regime semplificato</a:t>
            </a:r>
            <a:r>
              <a:rPr lang="it"/>
              <a:t>																		</a:t>
            </a:r>
            <a:endParaRPr b="1">
              <a:solidFill>
                <a:schemeClr val="dk1"/>
              </a:solidFill>
            </a:endParaRPr>
          </a:p>
          <a:p>
            <a:pPr indent="0" lvl="0" marL="0" rtl="0" algn="l">
              <a:lnSpc>
                <a:spcPct val="115000"/>
              </a:lnSpc>
              <a:spcBef>
                <a:spcPts val="0"/>
              </a:spcBef>
              <a:spcAft>
                <a:spcPts val="0"/>
              </a:spcAft>
              <a:buSzPts val="2900"/>
              <a:buNone/>
            </a:pPr>
            <a:r>
              <a:rPr lang="it"/>
              <a:t> </a:t>
            </a:r>
            <a:br>
              <a:rPr lang="it"/>
            </a:br>
            <a:endParaRPr/>
          </a:p>
        </p:txBody>
      </p:sp>
      <p:graphicFrame>
        <p:nvGraphicFramePr>
          <p:cNvPr id="751" name="Google Shape;751;g2f6f7ca9c9f_0_595"/>
          <p:cNvGraphicFramePr/>
          <p:nvPr/>
        </p:nvGraphicFramePr>
        <p:xfrm>
          <a:off x="1316765" y="3689243"/>
          <a:ext cx="3000000" cy="3000000"/>
        </p:xfrm>
        <a:graphic>
          <a:graphicData uri="http://schemas.openxmlformats.org/drawingml/2006/table">
            <a:tbl>
              <a:tblPr>
                <a:noFill/>
                <a:tableStyleId>{4260605E-DBE6-438B-9496-96985A0A5DDA}</a:tableStyleId>
              </a:tblPr>
              <a:tblGrid>
                <a:gridCol w="5434675"/>
                <a:gridCol w="2180400"/>
              </a:tblGrid>
              <a:tr h="601525">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Work Sans"/>
                          <a:ea typeface="Work Sans"/>
                          <a:cs typeface="Work Sans"/>
                          <a:sym typeface="Work Sans"/>
                        </a:rPr>
                        <a:t>Compensi</a:t>
                      </a:r>
                      <a:endParaRPr sz="2400" u="none" cap="none" strike="noStrike">
                        <a:latin typeface="Work Sans"/>
                        <a:ea typeface="Work Sans"/>
                        <a:cs typeface="Work Sans"/>
                        <a:sym typeface="Work Sans"/>
                      </a:endParaRPr>
                    </a:p>
                  </a:txBody>
                  <a:tcPr marT="91400" marB="91400" marR="91400" marL="91400">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Work Sans"/>
                          <a:ea typeface="Work Sans"/>
                          <a:cs typeface="Work Sans"/>
                          <a:sym typeface="Work Sans"/>
                        </a:rPr>
                        <a:t>800</a:t>
                      </a:r>
                      <a:endParaRPr sz="2400" u="none" cap="none" strike="noStrike">
                        <a:latin typeface="Work Sans"/>
                        <a:ea typeface="Work Sans"/>
                        <a:cs typeface="Work Sans"/>
                        <a:sym typeface="Work Sans"/>
                      </a:endParaRPr>
                    </a:p>
                  </a:txBody>
                  <a:tcPr marT="91400" marB="91400" marR="91400" marL="91400">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601525">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Work Sans"/>
                          <a:ea typeface="Work Sans"/>
                          <a:cs typeface="Work Sans"/>
                          <a:sym typeface="Work Sans"/>
                        </a:rPr>
                        <a:t>totale</a:t>
                      </a:r>
                      <a:endParaRPr sz="2400" u="none" cap="none" strike="noStrike">
                        <a:latin typeface="Work Sans"/>
                        <a:ea typeface="Work Sans"/>
                        <a:cs typeface="Work Sans"/>
                        <a:sym typeface="Work Sans"/>
                      </a:endParaRPr>
                    </a:p>
                  </a:txBody>
                  <a:tcPr marT="91400" marB="91400" marR="91400" marL="91400">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Work Sans"/>
                          <a:ea typeface="Work Sans"/>
                          <a:cs typeface="Work Sans"/>
                          <a:sym typeface="Work Sans"/>
                        </a:rPr>
                        <a:t>800</a:t>
                      </a:r>
                      <a:endParaRPr sz="2400" u="none" cap="none" strike="noStrike">
                        <a:latin typeface="Work Sans"/>
                        <a:ea typeface="Work Sans"/>
                        <a:cs typeface="Work Sans"/>
                        <a:sym typeface="Work Sans"/>
                      </a:endParaRPr>
                    </a:p>
                  </a:txBody>
                  <a:tcPr marT="91400" marB="91400" marR="91400" marL="91400">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1008000">
                <a:tc>
                  <a:txBody>
                    <a:bodyPr/>
                    <a:lstStyle/>
                    <a:p>
                      <a:pPr indent="0" lvl="0" marL="0" marR="0" rtl="0" algn="l">
                        <a:lnSpc>
                          <a:spcPct val="100000"/>
                        </a:lnSpc>
                        <a:spcBef>
                          <a:spcPts val="0"/>
                        </a:spcBef>
                        <a:spcAft>
                          <a:spcPts val="0"/>
                        </a:spcAft>
                        <a:buClr>
                          <a:srgbClr val="000000"/>
                        </a:buClr>
                        <a:buSzPts val="2400"/>
                        <a:buFont typeface="Arial"/>
                        <a:buNone/>
                      </a:pPr>
                      <a:r>
                        <a:rPr b="1" lang="it" sz="2400" u="none" cap="none" strike="noStrike">
                          <a:latin typeface="Work Sans"/>
                          <a:ea typeface="Work Sans"/>
                          <a:cs typeface="Work Sans"/>
                          <a:sym typeface="Work Sans"/>
                        </a:rPr>
                        <a:t>contributi Enpals  9,19% su 800 euro</a:t>
                      </a:r>
                      <a:endParaRPr b="1" sz="2400" u="none" cap="none" strike="noStrike">
                        <a:latin typeface="Work Sans"/>
                        <a:ea typeface="Work Sans"/>
                        <a:cs typeface="Work Sans"/>
                        <a:sym typeface="Work Sans"/>
                      </a:endParaRPr>
                    </a:p>
                  </a:txBody>
                  <a:tcPr marT="91400" marB="91400" marR="91400" marL="91400">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381000" lvl="0" marL="469900" marR="0" rtl="0" algn="l">
                        <a:lnSpc>
                          <a:spcPct val="100000"/>
                        </a:lnSpc>
                        <a:spcBef>
                          <a:spcPts val="0"/>
                        </a:spcBef>
                        <a:spcAft>
                          <a:spcPts val="0"/>
                        </a:spcAft>
                        <a:buClr>
                          <a:srgbClr val="000000"/>
                        </a:buClr>
                        <a:buSzPts val="2400"/>
                        <a:buFont typeface="Work Sans"/>
                        <a:buChar char="-"/>
                      </a:pPr>
                      <a:r>
                        <a:rPr lang="it" sz="2400" u="none" cap="none" strike="noStrike">
                          <a:latin typeface="Work Sans"/>
                          <a:ea typeface="Work Sans"/>
                          <a:cs typeface="Work Sans"/>
                          <a:sym typeface="Work Sans"/>
                        </a:rPr>
                        <a:t>73,52</a:t>
                      </a:r>
                      <a:endParaRPr sz="2400" u="none" cap="none" strike="noStrike">
                        <a:latin typeface="Work Sans"/>
                        <a:ea typeface="Work Sans"/>
                        <a:cs typeface="Work Sans"/>
                        <a:sym typeface="Work Sans"/>
                      </a:endParaRPr>
                    </a:p>
                  </a:txBody>
                  <a:tcPr marT="91400" marB="91400" marR="91400" marL="91400">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601525">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Work Sans"/>
                          <a:ea typeface="Work Sans"/>
                          <a:cs typeface="Work Sans"/>
                          <a:sym typeface="Work Sans"/>
                        </a:rPr>
                        <a:t>totale </a:t>
                      </a:r>
                      <a:endParaRPr sz="2400" u="none" cap="none" strike="noStrike">
                        <a:latin typeface="Work Sans"/>
                        <a:ea typeface="Work Sans"/>
                        <a:cs typeface="Work Sans"/>
                        <a:sym typeface="Work Sans"/>
                      </a:endParaRPr>
                    </a:p>
                  </a:txBody>
                  <a:tcPr marT="91400" marB="91400" marR="91400" marL="91400">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Work Sans"/>
                          <a:ea typeface="Work Sans"/>
                          <a:cs typeface="Work Sans"/>
                          <a:sym typeface="Work Sans"/>
                        </a:rPr>
                        <a:t>726,48</a:t>
                      </a:r>
                      <a:endParaRPr sz="2400" u="none" cap="none" strike="noStrike">
                        <a:latin typeface="Work Sans"/>
                        <a:ea typeface="Work Sans"/>
                        <a:cs typeface="Work Sans"/>
                        <a:sym typeface="Work Sans"/>
                      </a:endParaRPr>
                    </a:p>
                  </a:txBody>
                  <a:tcPr marT="91400" marB="91400" marR="91400" marL="91400">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406475">
                <a:tc>
                  <a:txBody>
                    <a:bodyPr/>
                    <a:lstStyle/>
                    <a:p>
                      <a:pPr indent="0" lvl="0" marL="0" marR="0" rtl="0" algn="l">
                        <a:lnSpc>
                          <a:spcPct val="100000"/>
                        </a:lnSpc>
                        <a:spcBef>
                          <a:spcPts val="0"/>
                        </a:spcBef>
                        <a:spcAft>
                          <a:spcPts val="0"/>
                        </a:spcAft>
                        <a:buClr>
                          <a:srgbClr val="000000"/>
                        </a:buClr>
                        <a:buSzPts val="3700"/>
                        <a:buFont typeface="Arial"/>
                        <a:buNone/>
                      </a:pPr>
                      <a:r>
                        <a:t/>
                      </a:r>
                      <a:endParaRPr sz="3700" u="none" cap="none" strike="noStrike"/>
                    </a:p>
                  </a:txBody>
                  <a:tcPr marT="91400" marB="91400" marR="91400" marL="91400">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700"/>
                        <a:buFont typeface="Arial"/>
                        <a:buNone/>
                      </a:pPr>
                      <a:r>
                        <a:t/>
                      </a:r>
                      <a:endParaRPr sz="3700" u="none" cap="none" strike="noStrike"/>
                    </a:p>
                  </a:txBody>
                  <a:tcPr marT="91400" marB="91400" marR="91400" marL="91400">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406475">
                <a:tc>
                  <a:txBody>
                    <a:bodyPr/>
                    <a:lstStyle/>
                    <a:p>
                      <a:pPr indent="0" lvl="0" marL="0" marR="0" rtl="0" algn="l">
                        <a:lnSpc>
                          <a:spcPct val="100000"/>
                        </a:lnSpc>
                        <a:spcBef>
                          <a:spcPts val="0"/>
                        </a:spcBef>
                        <a:spcAft>
                          <a:spcPts val="0"/>
                        </a:spcAft>
                        <a:buClr>
                          <a:srgbClr val="000000"/>
                        </a:buClr>
                        <a:buSzPts val="3700"/>
                        <a:buFont typeface="Arial"/>
                        <a:buNone/>
                      </a:pPr>
                      <a:r>
                        <a:t/>
                      </a:r>
                      <a:endParaRPr sz="3700" u="none" cap="none" strike="noStrike"/>
                    </a:p>
                  </a:txBody>
                  <a:tcPr marT="91400" marB="91400" marR="91400" marL="91400">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700"/>
                        <a:buFont typeface="Arial"/>
                        <a:buNone/>
                      </a:pPr>
                      <a:r>
                        <a:t/>
                      </a:r>
                      <a:endParaRPr sz="3700" u="none" cap="none" strike="noStrike"/>
                    </a:p>
                  </a:txBody>
                  <a:tcPr marT="91400" marB="91400" marR="91400" marL="91400">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bl>
          </a:graphicData>
        </a:graphic>
      </p:graphicFrame>
      <p:graphicFrame>
        <p:nvGraphicFramePr>
          <p:cNvPr id="752" name="Google Shape;752;g2f6f7ca9c9f_0_595"/>
          <p:cNvGraphicFramePr/>
          <p:nvPr/>
        </p:nvGraphicFramePr>
        <p:xfrm>
          <a:off x="13488248" y="3689187"/>
          <a:ext cx="3000000" cy="3000000"/>
        </p:xfrm>
        <a:graphic>
          <a:graphicData uri="http://schemas.openxmlformats.org/drawingml/2006/table">
            <a:tbl>
              <a:tblPr>
                <a:noFill/>
                <a:tableStyleId>{4260605E-DBE6-438B-9496-96985A0A5DDA}</a:tableStyleId>
              </a:tblPr>
              <a:tblGrid>
                <a:gridCol w="5434675"/>
                <a:gridCol w="2180400"/>
              </a:tblGrid>
              <a:tr h="655600">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Work Sans"/>
                          <a:ea typeface="Work Sans"/>
                          <a:cs typeface="Work Sans"/>
                          <a:sym typeface="Work Sans"/>
                        </a:rPr>
                        <a:t>Compensi</a:t>
                      </a:r>
                      <a:endParaRPr sz="2400" u="none" cap="none" strike="noStrike">
                        <a:latin typeface="Work Sans"/>
                        <a:ea typeface="Work Sans"/>
                        <a:cs typeface="Work Sans"/>
                        <a:sym typeface="Work Sans"/>
                      </a:endParaRPr>
                    </a:p>
                  </a:txBody>
                  <a:tcPr marT="91400" marB="91400" marR="91400" marL="91400">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Work Sans"/>
                          <a:ea typeface="Work Sans"/>
                          <a:cs typeface="Work Sans"/>
                          <a:sym typeface="Work Sans"/>
                        </a:rPr>
                        <a:t>800</a:t>
                      </a:r>
                      <a:endParaRPr sz="2400" u="none" cap="none" strike="noStrike">
                        <a:latin typeface="Work Sans"/>
                        <a:ea typeface="Work Sans"/>
                        <a:cs typeface="Work Sans"/>
                        <a:sym typeface="Work Sans"/>
                      </a:endParaRPr>
                    </a:p>
                  </a:txBody>
                  <a:tcPr marT="91400" marB="91400" marR="91400" marL="91400">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655600">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Work Sans"/>
                          <a:ea typeface="Work Sans"/>
                          <a:cs typeface="Work Sans"/>
                          <a:sym typeface="Work Sans"/>
                        </a:rPr>
                        <a:t>diaria</a:t>
                      </a:r>
                      <a:endParaRPr sz="2400" u="none" cap="none" strike="noStrike">
                        <a:latin typeface="Work Sans"/>
                        <a:ea typeface="Work Sans"/>
                        <a:cs typeface="Work Sans"/>
                        <a:sym typeface="Work Sans"/>
                      </a:endParaRPr>
                    </a:p>
                  </a:txBody>
                  <a:tcPr marT="91400" marB="91400" marR="91400" marL="91400">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Work Sans"/>
                          <a:ea typeface="Work Sans"/>
                          <a:cs typeface="Work Sans"/>
                          <a:sym typeface="Work Sans"/>
                        </a:rPr>
                        <a:t>92</a:t>
                      </a:r>
                      <a:endParaRPr sz="2400" u="none" cap="none" strike="noStrike">
                        <a:latin typeface="Work Sans"/>
                        <a:ea typeface="Work Sans"/>
                        <a:cs typeface="Work Sans"/>
                        <a:sym typeface="Work Sans"/>
                      </a:endParaRPr>
                    </a:p>
                  </a:txBody>
                  <a:tcPr marT="91400" marB="91400" marR="91400" marL="91400">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655600">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Work Sans"/>
                          <a:ea typeface="Work Sans"/>
                          <a:cs typeface="Work Sans"/>
                          <a:sym typeface="Work Sans"/>
                        </a:rPr>
                        <a:t>rimborso spese di viaggio</a:t>
                      </a:r>
                      <a:endParaRPr sz="2400" u="none" cap="none" strike="noStrike">
                        <a:latin typeface="Work Sans"/>
                        <a:ea typeface="Work Sans"/>
                        <a:cs typeface="Work Sans"/>
                        <a:sym typeface="Work Sans"/>
                      </a:endParaRPr>
                    </a:p>
                  </a:txBody>
                  <a:tcPr marT="91400" marB="91400" marR="91400" marL="91400">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Work Sans"/>
                          <a:ea typeface="Work Sans"/>
                          <a:cs typeface="Work Sans"/>
                          <a:sym typeface="Work Sans"/>
                        </a:rPr>
                        <a:t>300</a:t>
                      </a:r>
                      <a:endParaRPr sz="2400" u="none" cap="none" strike="noStrike">
                        <a:latin typeface="Work Sans"/>
                        <a:ea typeface="Work Sans"/>
                        <a:cs typeface="Work Sans"/>
                        <a:sym typeface="Work Sans"/>
                      </a:endParaRPr>
                    </a:p>
                  </a:txBody>
                  <a:tcPr marT="91400" marB="91400" marR="91400" marL="91400">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655600">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Work Sans"/>
                          <a:ea typeface="Work Sans"/>
                          <a:cs typeface="Work Sans"/>
                          <a:sym typeface="Work Sans"/>
                        </a:rPr>
                        <a:t>rimborso spese art 15 dpr 633 /72</a:t>
                      </a:r>
                      <a:endParaRPr sz="2400" u="none" cap="none" strike="noStrike">
                        <a:latin typeface="Work Sans"/>
                        <a:ea typeface="Work Sans"/>
                        <a:cs typeface="Work Sans"/>
                        <a:sym typeface="Work Sans"/>
                      </a:endParaRPr>
                    </a:p>
                  </a:txBody>
                  <a:tcPr marT="91400" marB="91400" marR="91400" marL="91400">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Work Sans"/>
                          <a:ea typeface="Work Sans"/>
                          <a:cs typeface="Work Sans"/>
                          <a:sym typeface="Work Sans"/>
                        </a:rPr>
                        <a:t>202</a:t>
                      </a:r>
                      <a:endParaRPr sz="2400" u="none" cap="none" strike="noStrike">
                        <a:latin typeface="Work Sans"/>
                        <a:ea typeface="Work Sans"/>
                        <a:cs typeface="Work Sans"/>
                        <a:sym typeface="Work Sans"/>
                      </a:endParaRPr>
                    </a:p>
                  </a:txBody>
                  <a:tcPr marT="91400" marB="91400" marR="91400" marL="91400">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655600">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Work Sans"/>
                          <a:ea typeface="Work Sans"/>
                          <a:cs typeface="Work Sans"/>
                          <a:sym typeface="Work Sans"/>
                        </a:rPr>
                        <a:t>totale</a:t>
                      </a:r>
                      <a:endParaRPr sz="2400" u="none" cap="none" strike="noStrike">
                        <a:latin typeface="Work Sans"/>
                        <a:ea typeface="Work Sans"/>
                        <a:cs typeface="Work Sans"/>
                        <a:sym typeface="Work Sans"/>
                      </a:endParaRPr>
                    </a:p>
                  </a:txBody>
                  <a:tcPr marT="91400" marB="91400" marR="91400" marL="91400">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Work Sans"/>
                          <a:ea typeface="Work Sans"/>
                          <a:cs typeface="Work Sans"/>
                          <a:sym typeface="Work Sans"/>
                        </a:rPr>
                        <a:t>1394</a:t>
                      </a:r>
                      <a:endParaRPr sz="2400" u="none" cap="none" strike="noStrike">
                        <a:latin typeface="Work Sans"/>
                        <a:ea typeface="Work Sans"/>
                        <a:cs typeface="Work Sans"/>
                        <a:sym typeface="Work Sans"/>
                      </a:endParaRPr>
                    </a:p>
                  </a:txBody>
                  <a:tcPr marT="91400" marB="91400" marR="91400" marL="91400">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655600">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Work Sans"/>
                          <a:ea typeface="Work Sans"/>
                          <a:cs typeface="Work Sans"/>
                          <a:sym typeface="Work Sans"/>
                        </a:rPr>
                        <a:t>iva 10% su 1192</a:t>
                      </a:r>
                      <a:endParaRPr sz="2400" u="none" cap="none" strike="noStrike">
                        <a:latin typeface="Work Sans"/>
                        <a:ea typeface="Work Sans"/>
                        <a:cs typeface="Work Sans"/>
                        <a:sym typeface="Work Sans"/>
                      </a:endParaRPr>
                    </a:p>
                  </a:txBody>
                  <a:tcPr marT="91400" marB="91400" marR="91400" marL="91400">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Work Sans"/>
                          <a:ea typeface="Work Sans"/>
                          <a:cs typeface="Work Sans"/>
                          <a:sym typeface="Work Sans"/>
                        </a:rPr>
                        <a:t>119,20</a:t>
                      </a:r>
                      <a:endParaRPr sz="2400" u="none" cap="none" strike="noStrike">
                        <a:latin typeface="Work Sans"/>
                        <a:ea typeface="Work Sans"/>
                        <a:cs typeface="Work Sans"/>
                        <a:sym typeface="Work Sans"/>
                      </a:endParaRPr>
                    </a:p>
                  </a:txBody>
                  <a:tcPr marT="91400" marB="91400" marR="91400" marL="91400">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1092725">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Work Sans"/>
                          <a:ea typeface="Work Sans"/>
                          <a:cs typeface="Work Sans"/>
                          <a:sym typeface="Work Sans"/>
                        </a:rPr>
                        <a:t>contributi Enpals  9,19% su 800 euro</a:t>
                      </a:r>
                      <a:endParaRPr sz="2400" u="none" cap="none" strike="noStrike">
                        <a:latin typeface="Work Sans"/>
                        <a:ea typeface="Work Sans"/>
                        <a:cs typeface="Work Sans"/>
                        <a:sym typeface="Work Sans"/>
                      </a:endParaRPr>
                    </a:p>
                  </a:txBody>
                  <a:tcPr marT="91400" marB="91400" marR="91400" marL="91400">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Work Sans"/>
                          <a:ea typeface="Work Sans"/>
                          <a:cs typeface="Work Sans"/>
                          <a:sym typeface="Work Sans"/>
                        </a:rPr>
                        <a:t>-73,52</a:t>
                      </a:r>
                      <a:endParaRPr sz="2400" u="none" cap="none" strike="noStrike">
                        <a:latin typeface="Work Sans"/>
                        <a:ea typeface="Work Sans"/>
                        <a:cs typeface="Work Sans"/>
                        <a:sym typeface="Work Sans"/>
                      </a:endParaRPr>
                    </a:p>
                  </a:txBody>
                  <a:tcPr marT="91400" marB="91400" marR="91400" marL="91400">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655600">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Work Sans"/>
                          <a:ea typeface="Work Sans"/>
                          <a:cs typeface="Work Sans"/>
                          <a:sym typeface="Work Sans"/>
                        </a:rPr>
                        <a:t>ritenute fiscale 20% su 1192</a:t>
                      </a:r>
                      <a:endParaRPr sz="2400" u="none" cap="none" strike="noStrike">
                        <a:latin typeface="Work Sans"/>
                        <a:ea typeface="Work Sans"/>
                        <a:cs typeface="Work Sans"/>
                        <a:sym typeface="Work Sans"/>
                      </a:endParaRPr>
                    </a:p>
                  </a:txBody>
                  <a:tcPr marT="91400" marB="91400" marR="91400" marL="91400">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Work Sans"/>
                          <a:ea typeface="Work Sans"/>
                          <a:cs typeface="Work Sans"/>
                          <a:sym typeface="Work Sans"/>
                        </a:rPr>
                        <a:t>238,40</a:t>
                      </a:r>
                      <a:endParaRPr sz="2400" u="none" cap="none" strike="noStrike">
                        <a:latin typeface="Work Sans"/>
                        <a:ea typeface="Work Sans"/>
                        <a:cs typeface="Work Sans"/>
                        <a:sym typeface="Work Sans"/>
                      </a:endParaRPr>
                    </a:p>
                  </a:txBody>
                  <a:tcPr marT="91400" marB="91400" marR="91400" marL="91400">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655600">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Work Sans"/>
                          <a:ea typeface="Work Sans"/>
                          <a:cs typeface="Work Sans"/>
                          <a:sym typeface="Work Sans"/>
                        </a:rPr>
                        <a:t>Totale a pagare</a:t>
                      </a:r>
                      <a:endParaRPr sz="2400" u="none" cap="none" strike="noStrike">
                        <a:latin typeface="Work Sans"/>
                        <a:ea typeface="Work Sans"/>
                        <a:cs typeface="Work Sans"/>
                        <a:sym typeface="Work Sans"/>
                      </a:endParaRPr>
                    </a:p>
                  </a:txBody>
                  <a:tcPr marT="91400" marB="91400" marR="91400" marL="91400">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Work Sans"/>
                          <a:ea typeface="Work Sans"/>
                          <a:cs typeface="Work Sans"/>
                          <a:sym typeface="Work Sans"/>
                        </a:rPr>
                        <a:t>1201,28</a:t>
                      </a:r>
                      <a:endParaRPr sz="2400" u="none" cap="none" strike="noStrike">
                        <a:latin typeface="Work Sans"/>
                        <a:ea typeface="Work Sans"/>
                        <a:cs typeface="Work Sans"/>
                        <a:sym typeface="Work Sans"/>
                      </a:endParaRPr>
                    </a:p>
                  </a:txBody>
                  <a:tcPr marT="91400" marB="91400" marR="91400" marL="91400">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bl>
          </a:graphicData>
        </a:graphic>
      </p:graphicFrame>
      <p:sp>
        <p:nvSpPr>
          <p:cNvPr id="753" name="Google Shape;753;g2f6f7ca9c9f_0_595"/>
          <p:cNvSpPr/>
          <p:nvPr/>
        </p:nvSpPr>
        <p:spPr>
          <a:xfrm>
            <a:off x="-3451" y="12436000"/>
            <a:ext cx="24384000" cy="365700"/>
          </a:xfrm>
          <a:prstGeom prst="rect">
            <a:avLst/>
          </a:prstGeom>
          <a:solidFill>
            <a:schemeClr val="accent2"/>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2100"/>
              <a:buFont typeface="Arial"/>
              <a:buNone/>
            </a:pPr>
            <a:r>
              <a:rPr b="1" i="0" lang="it" sz="2100" u="none" cap="none" strike="noStrike">
                <a:solidFill>
                  <a:srgbClr val="FFFFFF"/>
                </a:solidFill>
                <a:latin typeface="Arial"/>
                <a:ea typeface="Arial"/>
                <a:cs typeface="Arial"/>
                <a:sym typeface="Arial"/>
              </a:rPr>
              <a:t>Formazione</a:t>
            </a:r>
            <a:endParaRPr b="1" i="0" sz="2100" u="none" cap="none" strike="noStrike">
              <a:solidFill>
                <a:srgbClr val="FFFFFF"/>
              </a:solidFill>
              <a:latin typeface="Arial"/>
              <a:ea typeface="Arial"/>
              <a:cs typeface="Arial"/>
              <a:sym typeface="Arial"/>
            </a:endParaRPr>
          </a:p>
        </p:txBody>
      </p:sp>
      <p:sp>
        <p:nvSpPr>
          <p:cNvPr id="754" name="Google Shape;754;g2f6f7ca9c9f_0_595"/>
          <p:cNvSpPr txBox="1"/>
          <p:nvPr/>
        </p:nvSpPr>
        <p:spPr>
          <a:xfrm>
            <a:off x="1138667" y="914400"/>
            <a:ext cx="22106400" cy="1676700"/>
          </a:xfrm>
          <a:prstGeom prst="rect">
            <a:avLst/>
          </a:prstGeom>
          <a:noFill/>
          <a:ln>
            <a:noFill/>
          </a:ln>
        </p:spPr>
        <p:txBody>
          <a:bodyPr anchorCtr="0" anchor="ctr" bIns="91400" lIns="91400" spcFirstLastPara="1" rIns="91400" wrap="square" tIns="91400">
            <a:noAutofit/>
          </a:bodyPr>
          <a:lstStyle/>
          <a:p>
            <a:pPr indent="0" lvl="0" marL="0" marR="0" rtl="0" algn="l">
              <a:lnSpc>
                <a:spcPct val="115000"/>
              </a:lnSpc>
              <a:spcBef>
                <a:spcPts val="0"/>
              </a:spcBef>
              <a:spcAft>
                <a:spcPts val="0"/>
              </a:spcAft>
              <a:buClr>
                <a:srgbClr val="000000"/>
              </a:buClr>
              <a:buSzPts val="6400"/>
              <a:buFont typeface="Arial"/>
              <a:buNone/>
            </a:pPr>
            <a:r>
              <a:rPr b="1" i="0" lang="it" sz="6400" u="none" cap="none" strike="noStrike">
                <a:solidFill>
                  <a:schemeClr val="accent2"/>
                </a:solidFill>
                <a:highlight>
                  <a:schemeClr val="lt1"/>
                </a:highlight>
                <a:latin typeface="Work Sans"/>
                <a:ea typeface="Work Sans"/>
                <a:cs typeface="Work Sans"/>
                <a:sym typeface="Work Sans"/>
              </a:rPr>
              <a:t>Esempi di fattura</a:t>
            </a:r>
            <a:endParaRPr b="1" i="0" sz="6400" u="none" cap="none" strike="noStrike">
              <a:solidFill>
                <a:schemeClr val="accent2"/>
              </a:solidFill>
              <a:highlight>
                <a:schemeClr val="lt1"/>
              </a:highlight>
              <a:latin typeface="Work Sans"/>
              <a:ea typeface="Work Sans"/>
              <a:cs typeface="Work Sans"/>
              <a:sym typeface="Work Sans"/>
            </a:endParaRPr>
          </a:p>
        </p:txBody>
      </p:sp>
      <p:sp>
        <p:nvSpPr>
          <p:cNvPr id="755" name="Google Shape;755;g2f6f7ca9c9f_0_595"/>
          <p:cNvSpPr txBox="1"/>
          <p:nvPr/>
        </p:nvSpPr>
        <p:spPr>
          <a:xfrm>
            <a:off x="13488283" y="2947467"/>
            <a:ext cx="6512100" cy="630900"/>
          </a:xfrm>
          <a:prstGeom prst="rect">
            <a:avLst/>
          </a:prstGeom>
          <a:noFill/>
          <a:ln>
            <a:noFill/>
          </a:ln>
        </p:spPr>
        <p:txBody>
          <a:bodyPr anchorCtr="0" anchor="t" bIns="91400" lIns="91400" spcFirstLastPara="1" rIns="91400" wrap="square" tIns="91400">
            <a:spAutoFit/>
          </a:bodyPr>
          <a:lstStyle/>
          <a:p>
            <a:pPr indent="0" lvl="0" marL="0" marR="0" rtl="0" algn="l">
              <a:lnSpc>
                <a:spcPct val="115000"/>
              </a:lnSpc>
              <a:spcBef>
                <a:spcPts val="0"/>
              </a:spcBef>
              <a:spcAft>
                <a:spcPts val="0"/>
              </a:spcAft>
              <a:buClr>
                <a:srgbClr val="000000"/>
              </a:buClr>
              <a:buSzPts val="2900"/>
              <a:buFont typeface="Arial"/>
              <a:buNone/>
            </a:pPr>
            <a:r>
              <a:t/>
            </a:r>
            <a:endParaRPr b="1" i="0" sz="2900" u="none" cap="none" strike="noStrike">
              <a:solidFill>
                <a:schemeClr val="accent2"/>
              </a:solidFill>
              <a:latin typeface="Work Sans"/>
              <a:ea typeface="Work Sans"/>
              <a:cs typeface="Work Sans"/>
              <a:sym typeface="Work Sans"/>
            </a:endParaRPr>
          </a:p>
        </p:txBody>
      </p:sp>
      <p:sp>
        <p:nvSpPr>
          <p:cNvPr id="756" name="Google Shape;756;g2f6f7ca9c9f_0_595"/>
          <p:cNvSpPr txBox="1"/>
          <p:nvPr/>
        </p:nvSpPr>
        <p:spPr>
          <a:xfrm>
            <a:off x="1138669" y="10797600"/>
            <a:ext cx="22106400" cy="1077300"/>
          </a:xfrm>
          <a:prstGeom prst="rect">
            <a:avLst/>
          </a:prstGeom>
          <a:solidFill>
            <a:schemeClr val="accent3"/>
          </a:solidFill>
          <a:ln cap="flat" cmpd="sng" w="9525">
            <a:solidFill>
              <a:schemeClr val="lt2"/>
            </a:solidFill>
            <a:prstDash val="solid"/>
            <a:round/>
            <a:headEnd len="sm" w="sm" type="none"/>
            <a:tailEnd len="sm" w="sm" type="none"/>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000000"/>
              </a:buClr>
              <a:buSzPts val="2900"/>
              <a:buFont typeface="Arial"/>
              <a:buNone/>
            </a:pPr>
            <a:r>
              <a:rPr b="0" i="0" lang="it" sz="2900" u="none" cap="none" strike="noStrike">
                <a:solidFill>
                  <a:srgbClr val="000000"/>
                </a:solidFill>
                <a:latin typeface="Work Sans"/>
                <a:ea typeface="Work Sans"/>
                <a:cs typeface="Work Sans"/>
                <a:sym typeface="Work Sans"/>
              </a:rPr>
              <a:t>Il contributo ex Enpals trattenuto dal committente (parte a carico dell’Artista trattenuta e versata all’Inps da parte del committente), sarà un contributo previdenziale deducibile dal reddito professionale.</a:t>
            </a:r>
            <a:endParaRPr b="0" i="0" sz="2900" u="none" cap="none" strike="noStrike">
              <a:solidFill>
                <a:srgbClr val="000000"/>
              </a:solidFill>
              <a:latin typeface="Work Sans"/>
              <a:ea typeface="Work Sans"/>
              <a:cs typeface="Work Sans"/>
              <a:sym typeface="Work Sans"/>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g2f6f7ca9c9f_0_606"/>
          <p:cNvSpPr txBox="1"/>
          <p:nvPr>
            <p:ph idx="12" type="sldNum"/>
          </p:nvPr>
        </p:nvSpPr>
        <p:spPr>
          <a:xfrm>
            <a:off x="8243144" y="4889701"/>
            <a:ext cx="5808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762" name="Google Shape;762;g2f6f7ca9c9f_0_606"/>
          <p:cNvSpPr txBox="1"/>
          <p:nvPr>
            <p:ph type="title"/>
          </p:nvPr>
        </p:nvSpPr>
        <p:spPr>
          <a:xfrm>
            <a:off x="1137733" y="914400"/>
            <a:ext cx="22101600" cy="1828800"/>
          </a:xfrm>
          <a:prstGeom prst="rect">
            <a:avLst/>
          </a:prstGeom>
          <a:noFill/>
          <a:ln>
            <a:noFill/>
          </a:ln>
        </p:spPr>
        <p:txBody>
          <a:bodyPr anchorCtr="0" anchor="ctr" bIns="91400" lIns="91400" spcFirstLastPara="1" rIns="91400" wrap="square" tIns="91400">
            <a:noAutofit/>
          </a:bodyPr>
          <a:lstStyle/>
          <a:p>
            <a:pPr indent="0" lvl="0" marL="0" rtl="0" algn="l">
              <a:lnSpc>
                <a:spcPct val="100000"/>
              </a:lnSpc>
              <a:spcBef>
                <a:spcPts val="0"/>
              </a:spcBef>
              <a:spcAft>
                <a:spcPts val="0"/>
              </a:spcAft>
              <a:buSzPts val="6100"/>
              <a:buNone/>
            </a:pPr>
            <a:r>
              <a:rPr lang="it" sz="6400"/>
              <a:t>INAIL</a:t>
            </a:r>
            <a:endParaRPr sz="6400"/>
          </a:p>
        </p:txBody>
      </p:sp>
      <p:sp>
        <p:nvSpPr>
          <p:cNvPr id="763" name="Google Shape;763;g2f6f7ca9c9f_0_606"/>
          <p:cNvSpPr txBox="1"/>
          <p:nvPr>
            <p:ph idx="1" type="body"/>
          </p:nvPr>
        </p:nvSpPr>
        <p:spPr>
          <a:xfrm>
            <a:off x="1226957" y="2743168"/>
            <a:ext cx="22101600" cy="106095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0"/>
              </a:spcBef>
              <a:spcAft>
                <a:spcPts val="0"/>
              </a:spcAft>
              <a:buSzPts val="2900"/>
              <a:buNone/>
            </a:pPr>
            <a:r>
              <a:rPr lang="it" sz="3700">
                <a:solidFill>
                  <a:srgbClr val="000000"/>
                </a:solidFill>
                <a:highlight>
                  <a:srgbClr val="FFFFFF"/>
                </a:highlight>
              </a:rPr>
              <a:t>I lavoratori autonomi dello spettacolo sono stati esclusi dall'obbligo assicurativo fino al 31.12.2021. </a:t>
            </a:r>
            <a:endParaRPr sz="3700">
              <a:solidFill>
                <a:srgbClr val="000000"/>
              </a:solidFill>
              <a:highlight>
                <a:srgbClr val="FFFFFF"/>
              </a:highlight>
            </a:endParaRPr>
          </a:p>
          <a:p>
            <a:pPr indent="0" lvl="0" marL="0" rtl="0" algn="l">
              <a:lnSpc>
                <a:spcPct val="115000"/>
              </a:lnSpc>
              <a:spcBef>
                <a:spcPts val="0"/>
              </a:spcBef>
              <a:spcAft>
                <a:spcPts val="0"/>
              </a:spcAft>
              <a:buSzPts val="2900"/>
              <a:buNone/>
            </a:pPr>
            <a:r>
              <a:rPr lang="it" sz="3700">
                <a:solidFill>
                  <a:srgbClr val="000000"/>
                </a:solidFill>
                <a:highlight>
                  <a:srgbClr val="FFFFFF"/>
                </a:highlight>
              </a:rPr>
              <a:t>Risultano soggetti a tale obbligo con decorrenza dal 1.1.2022 sulla base delle disposizioni stabilite da uno o più decreti del Ministro del lavoro e delle politiche sociali, di concerto con il Ministro dell'economia e delle finanze e con il Ministro della cultura, su proposta de</a:t>
            </a:r>
            <a:r>
              <a:rPr b="1" lang="it" sz="3700">
                <a:solidFill>
                  <a:srgbClr val="76ABCE"/>
                </a:solidFill>
                <a:highlight>
                  <a:srgbClr val="FFFFFF"/>
                </a:highlight>
                <a:uFill>
                  <a:noFill/>
                </a:uFill>
                <a:hlinkClick r:id="rId3">
                  <a:extLst>
                    <a:ext uri="{A12FA001-AC4F-418D-AE19-62706E023703}">
                      <ahyp:hlinkClr val="tx"/>
                    </a:ext>
                  </a:extLst>
                </a:hlinkClick>
              </a:rPr>
              <a:t>ll'INAI</a:t>
            </a:r>
            <a:r>
              <a:rPr lang="it" sz="3700">
                <a:solidFill>
                  <a:srgbClr val="000000"/>
                </a:solidFill>
                <a:highlight>
                  <a:srgbClr val="FFFFFF"/>
                </a:highlight>
              </a:rPr>
              <a:t>L (</a:t>
            </a:r>
            <a:r>
              <a:rPr b="1" lang="it" sz="3700">
                <a:solidFill>
                  <a:srgbClr val="76ABCE"/>
                </a:solidFill>
                <a:highlight>
                  <a:srgbClr val="FFFFFF"/>
                </a:highlight>
                <a:uFill>
                  <a:noFill/>
                </a:uFill>
                <a:hlinkClick r:id="rId4">
                  <a:extLst>
                    <a:ext uri="{A12FA001-AC4F-418D-AE19-62706E023703}">
                      <ahyp:hlinkClr val="tx"/>
                    </a:ext>
                  </a:extLst>
                </a:hlinkClick>
              </a:rPr>
              <a:t>art. 66</a:t>
            </a:r>
            <a:r>
              <a:rPr lang="it" sz="3700">
                <a:solidFill>
                  <a:srgbClr val="000000"/>
                </a:solidFill>
                <a:highlight>
                  <a:srgbClr val="FFFFFF"/>
                </a:highlight>
              </a:rPr>
              <a:t> co. 4 del DL 73/2021; Circ. INAIL 24.2.2022 n. </a:t>
            </a:r>
            <a:r>
              <a:rPr b="1" lang="it" sz="3700">
                <a:solidFill>
                  <a:srgbClr val="76ABCE"/>
                </a:solidFill>
                <a:highlight>
                  <a:srgbClr val="FFFFFF"/>
                </a:highlight>
                <a:uFill>
                  <a:noFill/>
                </a:uFill>
                <a:hlinkClick r:id="rId5">
                  <a:extLst>
                    <a:ext uri="{A12FA001-AC4F-418D-AE19-62706E023703}">
                      <ahyp:hlinkClr val="tx"/>
                    </a:ext>
                  </a:extLst>
                </a:hlinkClick>
              </a:rPr>
              <a:t>11</a:t>
            </a:r>
            <a:r>
              <a:rPr lang="it" sz="3700">
                <a:solidFill>
                  <a:srgbClr val="000000"/>
                </a:solidFill>
                <a:highlight>
                  <a:srgbClr val="FFFFFF"/>
                </a:highlight>
              </a:rPr>
              <a:t>).</a:t>
            </a:r>
            <a:endParaRPr sz="3700">
              <a:solidFill>
                <a:srgbClr val="000000"/>
              </a:solidFill>
              <a:highlight>
                <a:srgbClr val="FFFFFF"/>
              </a:highlight>
            </a:endParaRPr>
          </a:p>
          <a:p>
            <a:pPr indent="0" lvl="0" marL="0" rtl="0" algn="l">
              <a:lnSpc>
                <a:spcPct val="115000"/>
              </a:lnSpc>
              <a:spcBef>
                <a:spcPts val="0"/>
              </a:spcBef>
              <a:spcAft>
                <a:spcPts val="0"/>
              </a:spcAft>
              <a:buSzPts val="2900"/>
              <a:buNone/>
            </a:pPr>
            <a:r>
              <a:t/>
            </a:r>
            <a:endParaRPr sz="3700">
              <a:solidFill>
                <a:srgbClr val="000000"/>
              </a:solidFill>
              <a:highlight>
                <a:srgbClr val="FFFFFF"/>
              </a:highlight>
            </a:endParaRPr>
          </a:p>
          <a:p>
            <a:pPr indent="0" lvl="0" marL="0" rtl="0" algn="l">
              <a:lnSpc>
                <a:spcPct val="115000"/>
              </a:lnSpc>
              <a:spcBef>
                <a:spcPts val="0"/>
              </a:spcBef>
              <a:spcAft>
                <a:spcPts val="0"/>
              </a:spcAft>
              <a:buSzPts val="2900"/>
              <a:buNone/>
            </a:pPr>
            <a:r>
              <a:rPr lang="it" sz="3700">
                <a:solidFill>
                  <a:srgbClr val="000000"/>
                </a:solidFill>
                <a:highlight>
                  <a:srgbClr val="FFFFFF"/>
                </a:highlight>
              </a:rPr>
              <a:t>Ai fini INAIL i committenti/imprese sono considerati datori di lavoro e sono soggetti agli stessi obblighi, adempimenti e sanzioni (art. 3 co. 5 del DM 22.1.2022).</a:t>
            </a:r>
            <a:endParaRPr sz="3700">
              <a:solidFill>
                <a:srgbClr val="000000"/>
              </a:solidFill>
              <a:highlight>
                <a:srgbClr val="FFFFFF"/>
              </a:highlight>
            </a:endParaRPr>
          </a:p>
          <a:p>
            <a:pPr indent="0" lvl="0" marL="0" rtl="0" algn="l">
              <a:lnSpc>
                <a:spcPct val="115000"/>
              </a:lnSpc>
              <a:spcBef>
                <a:spcPts val="0"/>
              </a:spcBef>
              <a:spcAft>
                <a:spcPts val="0"/>
              </a:spcAft>
              <a:buSzPts val="2900"/>
              <a:buNone/>
            </a:pPr>
            <a:r>
              <a:t/>
            </a:r>
            <a:endParaRPr>
              <a:solidFill>
                <a:srgbClr val="000000"/>
              </a:solidFill>
              <a:highlight>
                <a:srgbClr val="FFFFFF"/>
              </a:highlight>
            </a:endParaRPr>
          </a:p>
        </p:txBody>
      </p:sp>
      <p:sp>
        <p:nvSpPr>
          <p:cNvPr id="764" name="Google Shape;764;g2f6f7ca9c9f_0_606"/>
          <p:cNvSpPr/>
          <p:nvPr/>
        </p:nvSpPr>
        <p:spPr>
          <a:xfrm>
            <a:off x="-3451" y="12436000"/>
            <a:ext cx="24384000" cy="365700"/>
          </a:xfrm>
          <a:prstGeom prst="rect">
            <a:avLst/>
          </a:prstGeom>
          <a:solidFill>
            <a:srgbClr val="B491FF"/>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2100"/>
              <a:buFont typeface="Arial"/>
              <a:buNone/>
            </a:pPr>
            <a:r>
              <a:rPr b="1" i="0" lang="it" sz="2100" u="none" cap="none" strike="noStrike">
                <a:solidFill>
                  <a:srgbClr val="FFFFFF"/>
                </a:solidFill>
                <a:latin typeface="Arial"/>
                <a:ea typeface="Arial"/>
                <a:cs typeface="Arial"/>
                <a:sym typeface="Arial"/>
              </a:rPr>
              <a:t>Studio individuale</a:t>
            </a:r>
            <a:endParaRPr b="1" i="0" sz="2100" u="none" cap="none" strike="noStrike">
              <a:solidFill>
                <a:srgbClr val="FFFFFF"/>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g2f7b64f5150_1_536"/>
          <p:cNvSpPr txBox="1"/>
          <p:nvPr>
            <p:ph idx="12" type="sldNum"/>
          </p:nvPr>
        </p:nvSpPr>
        <p:spPr>
          <a:xfrm>
            <a:off x="23040721" y="12500227"/>
            <a:ext cx="857700" cy="730500"/>
          </a:xfrm>
          <a:prstGeom prst="rect">
            <a:avLst/>
          </a:prstGeom>
          <a:noFill/>
          <a:ln>
            <a:noFill/>
          </a:ln>
        </p:spPr>
        <p:txBody>
          <a:bodyPr anchorCtr="0" anchor="ctr" bIns="91400" lIns="182875" spcFirstLastPara="1" rIns="182875" wrap="square" tIns="914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it"/>
              <a:t>‹#›</a:t>
            </a:fld>
            <a:endParaRPr/>
          </a:p>
        </p:txBody>
      </p:sp>
      <p:sp>
        <p:nvSpPr>
          <p:cNvPr id="770" name="Google Shape;770;g2f7b64f5150_1_536"/>
          <p:cNvSpPr txBox="1"/>
          <p:nvPr>
            <p:ph idx="1" type="body"/>
          </p:nvPr>
        </p:nvSpPr>
        <p:spPr>
          <a:xfrm>
            <a:off x="712100" y="2743200"/>
            <a:ext cx="23030400" cy="9597300"/>
          </a:xfrm>
          <a:prstGeom prst="rect">
            <a:avLst/>
          </a:prstGeom>
          <a:noFill/>
          <a:ln>
            <a:noFill/>
          </a:ln>
        </p:spPr>
        <p:txBody>
          <a:bodyPr anchorCtr="0" anchor="t" bIns="91400" lIns="182875" spcFirstLastPara="1" rIns="182875" wrap="square" tIns="91400">
            <a:noAutofit/>
          </a:bodyPr>
          <a:lstStyle/>
          <a:p>
            <a:pPr indent="0" lvl="0" marL="0" rtl="0" algn="l">
              <a:lnSpc>
                <a:spcPct val="100000"/>
              </a:lnSpc>
              <a:spcBef>
                <a:spcPts val="0"/>
              </a:spcBef>
              <a:spcAft>
                <a:spcPts val="0"/>
              </a:spcAft>
              <a:buSzPts val="4800"/>
              <a:buNone/>
            </a:pPr>
            <a:r>
              <a:t/>
            </a:r>
            <a:endParaRPr sz="2500">
              <a:solidFill>
                <a:srgbClr val="000000"/>
              </a:solidFill>
              <a:latin typeface="Work Sans"/>
              <a:ea typeface="Work Sans"/>
              <a:cs typeface="Work Sans"/>
              <a:sym typeface="Work Sans"/>
            </a:endParaRPr>
          </a:p>
          <a:p>
            <a:pPr indent="0" lvl="0" marL="0" rtl="0" algn="l">
              <a:lnSpc>
                <a:spcPct val="90000"/>
              </a:lnSpc>
              <a:spcBef>
                <a:spcPts val="2100"/>
              </a:spcBef>
              <a:spcAft>
                <a:spcPts val="0"/>
              </a:spcAft>
              <a:buSzPts val="4800"/>
              <a:buNone/>
            </a:pPr>
            <a:r>
              <a:t/>
            </a:r>
            <a:endParaRPr b="1" sz="3600">
              <a:solidFill>
                <a:schemeClr val="accent2"/>
              </a:solidFill>
              <a:latin typeface="Work Sans"/>
              <a:ea typeface="Work Sans"/>
              <a:cs typeface="Work Sans"/>
              <a:sym typeface="Work Sans"/>
            </a:endParaRPr>
          </a:p>
          <a:p>
            <a:pPr indent="0" lvl="0" marL="0" rtl="0" algn="l">
              <a:lnSpc>
                <a:spcPct val="90000"/>
              </a:lnSpc>
              <a:spcBef>
                <a:spcPts val="2100"/>
              </a:spcBef>
              <a:spcAft>
                <a:spcPts val="0"/>
              </a:spcAft>
              <a:buSzPts val="4800"/>
              <a:buNone/>
            </a:pPr>
            <a:r>
              <a:t/>
            </a:r>
            <a:endParaRPr sz="2500">
              <a:latin typeface="Work Sans"/>
              <a:ea typeface="Work Sans"/>
              <a:cs typeface="Work Sans"/>
              <a:sym typeface="Work Sans"/>
            </a:endParaRPr>
          </a:p>
          <a:p>
            <a:pPr indent="0" lvl="0" marL="0" rtl="0" algn="l">
              <a:lnSpc>
                <a:spcPct val="90000"/>
              </a:lnSpc>
              <a:spcBef>
                <a:spcPts val="2100"/>
              </a:spcBef>
              <a:spcAft>
                <a:spcPts val="0"/>
              </a:spcAft>
              <a:buSzPts val="4800"/>
              <a:buNone/>
            </a:pPr>
            <a:r>
              <a:t/>
            </a:r>
            <a:endParaRPr sz="2500">
              <a:latin typeface="Work Sans"/>
              <a:ea typeface="Work Sans"/>
              <a:cs typeface="Work Sans"/>
              <a:sym typeface="Work Sans"/>
            </a:endParaRPr>
          </a:p>
          <a:p>
            <a:pPr indent="0" lvl="0" marL="0" rtl="0" algn="l">
              <a:lnSpc>
                <a:spcPct val="90000"/>
              </a:lnSpc>
              <a:spcBef>
                <a:spcPts val="2100"/>
              </a:spcBef>
              <a:spcAft>
                <a:spcPts val="0"/>
              </a:spcAft>
              <a:buSzPts val="4800"/>
              <a:buNone/>
            </a:pPr>
            <a:r>
              <a:t/>
            </a:r>
            <a:endParaRPr sz="2500">
              <a:latin typeface="Work Sans"/>
              <a:ea typeface="Work Sans"/>
              <a:cs typeface="Work Sans"/>
              <a:sym typeface="Work Sans"/>
            </a:endParaRPr>
          </a:p>
          <a:p>
            <a:pPr indent="0" lvl="0" marL="0" rtl="0" algn="l">
              <a:lnSpc>
                <a:spcPct val="90000"/>
              </a:lnSpc>
              <a:spcBef>
                <a:spcPts val="2100"/>
              </a:spcBef>
              <a:spcAft>
                <a:spcPts val="0"/>
              </a:spcAft>
              <a:buSzPts val="4800"/>
              <a:buNone/>
            </a:pPr>
            <a:r>
              <a:t/>
            </a:r>
            <a:endParaRPr sz="2500">
              <a:latin typeface="Work Sans"/>
              <a:ea typeface="Work Sans"/>
              <a:cs typeface="Work Sans"/>
              <a:sym typeface="Work Sans"/>
            </a:endParaRPr>
          </a:p>
          <a:p>
            <a:pPr indent="0" lvl="0" marL="0" rtl="0" algn="l">
              <a:lnSpc>
                <a:spcPct val="90000"/>
              </a:lnSpc>
              <a:spcBef>
                <a:spcPts val="2100"/>
              </a:spcBef>
              <a:spcAft>
                <a:spcPts val="0"/>
              </a:spcAft>
              <a:buSzPts val="4800"/>
              <a:buNone/>
            </a:pPr>
            <a:r>
              <a:t/>
            </a:r>
            <a:endParaRPr sz="2500">
              <a:latin typeface="Work Sans"/>
              <a:ea typeface="Work Sans"/>
              <a:cs typeface="Work Sans"/>
              <a:sym typeface="Work Sans"/>
            </a:endParaRPr>
          </a:p>
          <a:p>
            <a:pPr indent="0" lvl="0" marL="0" rtl="0" algn="l">
              <a:lnSpc>
                <a:spcPct val="90000"/>
              </a:lnSpc>
              <a:spcBef>
                <a:spcPts val="2100"/>
              </a:spcBef>
              <a:spcAft>
                <a:spcPts val="0"/>
              </a:spcAft>
              <a:buSzPts val="4800"/>
              <a:buNone/>
            </a:pPr>
            <a:r>
              <a:rPr lang="it" sz="3700">
                <a:latin typeface="Work Sans"/>
                <a:ea typeface="Work Sans"/>
                <a:cs typeface="Work Sans"/>
                <a:sym typeface="Work Sans"/>
              </a:rPr>
              <a:t>Per una medesima attività lavorativa sono stati concordati compensi complessivi per 20.000 euro, di cui 10.000 euro per la cessione dello sfruttamento economico di diritti. In tal caso, dall'importo previsto per la cessione dei diritti, 8.000 euro (cioè il 40% di 20.000) rimangono esclusi dalla base contributiva e pensionabile, mentre i restanti 2.000 sono assoggettati a contribuzione ordinaria. Quindi, la base imponibile contributiva sarà pari a 12.000 euro.</a:t>
            </a:r>
            <a:endParaRPr sz="3700">
              <a:latin typeface="Work Sans"/>
              <a:ea typeface="Work Sans"/>
              <a:cs typeface="Work Sans"/>
              <a:sym typeface="Work Sans"/>
            </a:endParaRPr>
          </a:p>
          <a:p>
            <a:pPr indent="0" lvl="0" marL="0" rtl="0" algn="l">
              <a:lnSpc>
                <a:spcPct val="90000"/>
              </a:lnSpc>
              <a:spcBef>
                <a:spcPts val="2100"/>
              </a:spcBef>
              <a:spcAft>
                <a:spcPts val="0"/>
              </a:spcAft>
              <a:buSzPts val="4800"/>
              <a:buNone/>
            </a:pPr>
            <a:r>
              <a:t/>
            </a:r>
            <a:endParaRPr sz="2500">
              <a:latin typeface="Work Sans"/>
              <a:ea typeface="Work Sans"/>
              <a:cs typeface="Work Sans"/>
              <a:sym typeface="Work Sans"/>
            </a:endParaRPr>
          </a:p>
          <a:p>
            <a:pPr indent="0" lvl="0" marL="0" rtl="0" algn="l">
              <a:lnSpc>
                <a:spcPct val="90000"/>
              </a:lnSpc>
              <a:spcBef>
                <a:spcPts val="2100"/>
              </a:spcBef>
              <a:spcAft>
                <a:spcPts val="0"/>
              </a:spcAft>
              <a:buSzPts val="4800"/>
              <a:buNone/>
            </a:pPr>
            <a:r>
              <a:rPr lang="it" sz="3700">
                <a:latin typeface="Work Sans"/>
                <a:ea typeface="Work Sans"/>
                <a:cs typeface="Work Sans"/>
                <a:sym typeface="Work Sans"/>
              </a:rPr>
              <a:t>Per approfondimenti su cessione diritti d’autore ed ExEnpals -&gt; </a:t>
            </a:r>
            <a:r>
              <a:rPr lang="it" sz="3700" u="sng">
                <a:solidFill>
                  <a:schemeClr val="hlink"/>
                </a:solidFill>
                <a:latin typeface="Work Sans"/>
                <a:ea typeface="Work Sans"/>
                <a:cs typeface="Work Sans"/>
                <a:sym typeface="Work Sans"/>
                <a:hlinkClick r:id="rId3"/>
              </a:rPr>
              <a:t>Circolare 1/2004 Enpals</a:t>
            </a:r>
            <a:endParaRPr sz="3700">
              <a:latin typeface="Work Sans"/>
              <a:ea typeface="Work Sans"/>
              <a:cs typeface="Work Sans"/>
              <a:sym typeface="Work Sans"/>
            </a:endParaRPr>
          </a:p>
          <a:p>
            <a:pPr indent="0" lvl="0" marL="0" rtl="0" algn="l">
              <a:lnSpc>
                <a:spcPct val="90000"/>
              </a:lnSpc>
              <a:spcBef>
                <a:spcPts val="2100"/>
              </a:spcBef>
              <a:spcAft>
                <a:spcPts val="0"/>
              </a:spcAft>
              <a:buSzPts val="4800"/>
              <a:buNone/>
            </a:pPr>
            <a:r>
              <a:t/>
            </a:r>
            <a:endParaRPr sz="2500">
              <a:latin typeface="Work Sans"/>
              <a:ea typeface="Work Sans"/>
              <a:cs typeface="Work Sans"/>
              <a:sym typeface="Work Sans"/>
            </a:endParaRPr>
          </a:p>
          <a:p>
            <a:pPr indent="0" lvl="0" marL="0" rtl="0" algn="l">
              <a:lnSpc>
                <a:spcPct val="90000"/>
              </a:lnSpc>
              <a:spcBef>
                <a:spcPts val="2100"/>
              </a:spcBef>
              <a:spcAft>
                <a:spcPts val="0"/>
              </a:spcAft>
              <a:buSzPts val="4800"/>
              <a:buNone/>
            </a:pPr>
            <a:r>
              <a:t/>
            </a:r>
            <a:endParaRPr sz="2500">
              <a:latin typeface="Work Sans"/>
              <a:ea typeface="Work Sans"/>
              <a:cs typeface="Work Sans"/>
              <a:sym typeface="Work Sans"/>
            </a:endParaRPr>
          </a:p>
          <a:p>
            <a:pPr indent="0" lvl="0" marL="0" rtl="0" algn="l">
              <a:lnSpc>
                <a:spcPct val="90000"/>
              </a:lnSpc>
              <a:spcBef>
                <a:spcPts val="2100"/>
              </a:spcBef>
              <a:spcAft>
                <a:spcPts val="0"/>
              </a:spcAft>
              <a:buSzPts val="4800"/>
              <a:buNone/>
            </a:pPr>
            <a:r>
              <a:t/>
            </a:r>
            <a:endParaRPr sz="2500">
              <a:latin typeface="Work Sans"/>
              <a:ea typeface="Work Sans"/>
              <a:cs typeface="Work Sans"/>
              <a:sym typeface="Work Sans"/>
            </a:endParaRPr>
          </a:p>
          <a:p>
            <a:pPr indent="0" lvl="0" marL="0" rtl="0" algn="l">
              <a:lnSpc>
                <a:spcPct val="90000"/>
              </a:lnSpc>
              <a:spcBef>
                <a:spcPts val="2100"/>
              </a:spcBef>
              <a:spcAft>
                <a:spcPts val="0"/>
              </a:spcAft>
              <a:buSzPts val="4800"/>
              <a:buNone/>
            </a:pPr>
            <a:r>
              <a:t/>
            </a:r>
            <a:endParaRPr sz="2500">
              <a:latin typeface="Work Sans"/>
              <a:ea typeface="Work Sans"/>
              <a:cs typeface="Work Sans"/>
              <a:sym typeface="Work Sans"/>
            </a:endParaRPr>
          </a:p>
          <a:p>
            <a:pPr indent="0" lvl="0" marL="0" rtl="0" algn="l">
              <a:lnSpc>
                <a:spcPct val="90000"/>
              </a:lnSpc>
              <a:spcBef>
                <a:spcPts val="2100"/>
              </a:spcBef>
              <a:spcAft>
                <a:spcPts val="0"/>
              </a:spcAft>
              <a:buSzPts val="4800"/>
              <a:buNone/>
            </a:pPr>
            <a:r>
              <a:t/>
            </a:r>
            <a:endParaRPr sz="2500">
              <a:latin typeface="Work Sans"/>
              <a:ea typeface="Work Sans"/>
              <a:cs typeface="Work Sans"/>
              <a:sym typeface="Work Sans"/>
            </a:endParaRPr>
          </a:p>
          <a:p>
            <a:pPr indent="0" lvl="0" marL="0" rtl="0" algn="l">
              <a:lnSpc>
                <a:spcPct val="90000"/>
              </a:lnSpc>
              <a:spcBef>
                <a:spcPts val="2100"/>
              </a:spcBef>
              <a:spcAft>
                <a:spcPts val="0"/>
              </a:spcAft>
              <a:buSzPts val="4800"/>
              <a:buNone/>
            </a:pPr>
            <a:r>
              <a:t/>
            </a:r>
            <a:endParaRPr b="1" sz="2500">
              <a:latin typeface="Work Sans"/>
              <a:ea typeface="Work Sans"/>
              <a:cs typeface="Work Sans"/>
              <a:sym typeface="Work Sans"/>
            </a:endParaRPr>
          </a:p>
        </p:txBody>
      </p:sp>
      <p:graphicFrame>
        <p:nvGraphicFramePr>
          <p:cNvPr id="771" name="Google Shape;771;g2f7b64f5150_1_536"/>
          <p:cNvGraphicFramePr/>
          <p:nvPr/>
        </p:nvGraphicFramePr>
        <p:xfrm>
          <a:off x="987800" y="2743200"/>
          <a:ext cx="3000000" cy="3000000"/>
        </p:xfrm>
        <a:graphic>
          <a:graphicData uri="http://schemas.openxmlformats.org/drawingml/2006/table">
            <a:tbl>
              <a:tblPr>
                <a:noFill/>
                <a:tableStyleId>{4260605E-DBE6-438B-9496-96985A0A5DDA}</a:tableStyleId>
              </a:tblPr>
              <a:tblGrid>
                <a:gridCol w="11239500"/>
                <a:gridCol w="11239500"/>
              </a:tblGrid>
              <a:tr h="381000">
                <a:tc>
                  <a:txBody>
                    <a:bodyPr/>
                    <a:lstStyle/>
                    <a:p>
                      <a:pPr indent="0" lvl="0" marL="0" marR="0" rtl="0" algn="l">
                        <a:lnSpc>
                          <a:spcPct val="100000"/>
                        </a:lnSpc>
                        <a:spcBef>
                          <a:spcPts val="0"/>
                        </a:spcBef>
                        <a:spcAft>
                          <a:spcPts val="0"/>
                        </a:spcAft>
                        <a:buClr>
                          <a:srgbClr val="000000"/>
                        </a:buClr>
                        <a:buSzPts val="2500"/>
                        <a:buFont typeface="Arial"/>
                        <a:buNone/>
                      </a:pPr>
                      <a:r>
                        <a:rPr lang="it" sz="2500" u="none" cap="none" strike="noStrike">
                          <a:latin typeface="Work Sans"/>
                          <a:ea typeface="Work Sans"/>
                          <a:cs typeface="Work Sans"/>
                          <a:sym typeface="Work Sans"/>
                        </a:rPr>
                        <a:t>prestazione lavorativa </a:t>
                      </a:r>
                      <a:endParaRPr sz="2500" u="none" cap="none" strike="noStrike">
                        <a:latin typeface="Work Sans"/>
                        <a:ea typeface="Work Sans"/>
                        <a:cs typeface="Work Sans"/>
                        <a:sym typeface="Work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500"/>
                        <a:buFont typeface="Arial"/>
                        <a:buNone/>
                      </a:pPr>
                      <a:r>
                        <a:rPr lang="it" sz="2500" u="none" cap="none" strike="noStrike">
                          <a:latin typeface="Work Sans"/>
                          <a:ea typeface="Work Sans"/>
                          <a:cs typeface="Work Sans"/>
                          <a:sym typeface="Work Sans"/>
                        </a:rPr>
                        <a:t>9000 euro</a:t>
                      </a:r>
                      <a:endParaRPr sz="2500" u="none" cap="none" strike="noStrike">
                        <a:latin typeface="Work Sans"/>
                        <a:ea typeface="Work Sans"/>
                        <a:cs typeface="Work Sans"/>
                        <a:sym typeface="Work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2500"/>
                        <a:buFont typeface="Arial"/>
                        <a:buNone/>
                      </a:pPr>
                      <a:r>
                        <a:rPr lang="it" sz="2500" u="none" cap="none" strike="noStrike">
                          <a:latin typeface="Work Sans"/>
                          <a:ea typeface="Work Sans"/>
                          <a:cs typeface="Work Sans"/>
                          <a:sym typeface="Work Sans"/>
                        </a:rPr>
                        <a:t>cessione diritti d’autore </a:t>
                      </a:r>
                      <a:endParaRPr sz="2500" u="none" cap="none" strike="noStrike">
                        <a:latin typeface="Work Sans"/>
                        <a:ea typeface="Work Sans"/>
                        <a:cs typeface="Work Sans"/>
                        <a:sym typeface="Work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500"/>
                        <a:buFont typeface="Arial"/>
                        <a:buNone/>
                      </a:pPr>
                      <a:r>
                        <a:rPr lang="it" sz="2500" u="none" cap="none" strike="noStrike">
                          <a:latin typeface="Work Sans"/>
                          <a:ea typeface="Work Sans"/>
                          <a:cs typeface="Work Sans"/>
                          <a:sym typeface="Work Sans"/>
                        </a:rPr>
                        <a:t>6000 euro</a:t>
                      </a:r>
                      <a:endParaRPr sz="2500" u="none" cap="none" strike="noStrike">
                        <a:latin typeface="Work Sans"/>
                        <a:ea typeface="Work Sans"/>
                        <a:cs typeface="Work Sans"/>
                        <a:sym typeface="Work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2500"/>
                        <a:buFont typeface="Arial"/>
                        <a:buNone/>
                      </a:pPr>
                      <a:r>
                        <a:rPr lang="it" sz="2500" u="none" cap="none" strike="noStrike">
                          <a:latin typeface="Work Sans"/>
                          <a:ea typeface="Work Sans"/>
                          <a:cs typeface="Work Sans"/>
                          <a:sym typeface="Work Sans"/>
                        </a:rPr>
                        <a:t>totale </a:t>
                      </a:r>
                      <a:endParaRPr sz="2500" u="none" cap="none" strike="noStrike">
                        <a:latin typeface="Work Sans"/>
                        <a:ea typeface="Work Sans"/>
                        <a:cs typeface="Work Sans"/>
                        <a:sym typeface="Work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500"/>
                        <a:buFont typeface="Arial"/>
                        <a:buNone/>
                      </a:pPr>
                      <a:r>
                        <a:rPr lang="it" sz="2500" u="none" cap="none" strike="noStrike">
                          <a:latin typeface="Work Sans"/>
                          <a:ea typeface="Work Sans"/>
                          <a:cs typeface="Work Sans"/>
                          <a:sym typeface="Work Sans"/>
                        </a:rPr>
                        <a:t>15000 euro</a:t>
                      </a:r>
                      <a:endParaRPr sz="2500" u="none" cap="none" strike="noStrike">
                        <a:latin typeface="Work Sans"/>
                        <a:ea typeface="Work Sans"/>
                        <a:cs typeface="Work Sans"/>
                        <a:sym typeface="Work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2500"/>
                        <a:buFont typeface="Arial"/>
                        <a:buNone/>
                      </a:pPr>
                      <a:r>
                        <a:rPr lang="it" sz="2500" u="none" cap="none" strike="noStrike">
                          <a:latin typeface="Work Sans"/>
                          <a:ea typeface="Work Sans"/>
                          <a:cs typeface="Work Sans"/>
                          <a:sym typeface="Work Sans"/>
                        </a:rPr>
                        <a:t>ritenuta ex enpals 9,19% (su 9000 euro)</a:t>
                      </a:r>
                      <a:endParaRPr sz="2500" u="none" cap="none" strike="noStrike">
                        <a:latin typeface="Work Sans"/>
                        <a:ea typeface="Work Sans"/>
                        <a:cs typeface="Work Sans"/>
                        <a:sym typeface="Work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87350" lvl="0" marL="457200" marR="0" rtl="0" algn="l">
                        <a:lnSpc>
                          <a:spcPct val="100000"/>
                        </a:lnSpc>
                        <a:spcBef>
                          <a:spcPts val="0"/>
                        </a:spcBef>
                        <a:spcAft>
                          <a:spcPts val="0"/>
                        </a:spcAft>
                        <a:buClr>
                          <a:srgbClr val="000000"/>
                        </a:buClr>
                        <a:buSzPts val="2500"/>
                        <a:buFont typeface="Work Sans"/>
                        <a:buChar char="-"/>
                      </a:pPr>
                      <a:r>
                        <a:rPr lang="it" sz="2500" u="none" cap="none" strike="noStrike">
                          <a:latin typeface="Work Sans"/>
                          <a:ea typeface="Work Sans"/>
                          <a:cs typeface="Work Sans"/>
                          <a:sym typeface="Work Sans"/>
                        </a:rPr>
                        <a:t>827,10 euro</a:t>
                      </a:r>
                      <a:endParaRPr sz="2500" u="none" cap="none" strike="noStrike">
                        <a:latin typeface="Work Sans"/>
                        <a:ea typeface="Work Sans"/>
                        <a:cs typeface="Work Sans"/>
                        <a:sym typeface="Work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2500"/>
                        <a:buFont typeface="Arial"/>
                        <a:buNone/>
                      </a:pPr>
                      <a:r>
                        <a:rPr lang="it" sz="2500" u="none" cap="none" strike="noStrike">
                          <a:latin typeface="Work Sans"/>
                          <a:ea typeface="Work Sans"/>
                          <a:cs typeface="Work Sans"/>
                          <a:sym typeface="Work Sans"/>
                        </a:rPr>
                        <a:t>ritenuta fiscale 20% su 15000 euro</a:t>
                      </a:r>
                      <a:r>
                        <a:rPr b="1" lang="it" sz="2500" u="none" cap="none" strike="noStrike">
                          <a:latin typeface="Work Sans"/>
                          <a:ea typeface="Work Sans"/>
                          <a:cs typeface="Work Sans"/>
                          <a:sym typeface="Work Sans"/>
                        </a:rPr>
                        <a:t>*</a:t>
                      </a:r>
                      <a:endParaRPr b="1" sz="2500" u="none" cap="none" strike="noStrike">
                        <a:latin typeface="Work Sans"/>
                        <a:ea typeface="Work Sans"/>
                        <a:cs typeface="Work Sans"/>
                        <a:sym typeface="Work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87350" lvl="0" marL="457200" marR="0" rtl="0" algn="l">
                        <a:lnSpc>
                          <a:spcPct val="100000"/>
                        </a:lnSpc>
                        <a:spcBef>
                          <a:spcPts val="0"/>
                        </a:spcBef>
                        <a:spcAft>
                          <a:spcPts val="0"/>
                        </a:spcAft>
                        <a:buClr>
                          <a:srgbClr val="000000"/>
                        </a:buClr>
                        <a:buSzPts val="2500"/>
                        <a:buFont typeface="Work Sans"/>
                        <a:buChar char="-"/>
                      </a:pPr>
                      <a:r>
                        <a:rPr lang="it" sz="2500" u="none" cap="none" strike="noStrike">
                          <a:latin typeface="Work Sans"/>
                          <a:ea typeface="Work Sans"/>
                          <a:cs typeface="Work Sans"/>
                          <a:sym typeface="Work Sans"/>
                        </a:rPr>
                        <a:t>3000 euro</a:t>
                      </a:r>
                      <a:endParaRPr sz="2500" u="none" cap="none" strike="noStrike">
                        <a:latin typeface="Work Sans"/>
                        <a:ea typeface="Work Sans"/>
                        <a:cs typeface="Work Sans"/>
                        <a:sym typeface="Work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2500"/>
                        <a:buFont typeface="Arial"/>
                        <a:buNone/>
                      </a:pPr>
                      <a:r>
                        <a:rPr lang="it" sz="2500" u="none" cap="none" strike="noStrike">
                          <a:latin typeface="Work Sans"/>
                          <a:ea typeface="Work Sans"/>
                          <a:cs typeface="Work Sans"/>
                          <a:sym typeface="Work Sans"/>
                        </a:rPr>
                        <a:t>iva 10% su 9000 euro </a:t>
                      </a:r>
                      <a:endParaRPr sz="2500" u="none" cap="none" strike="noStrike">
                        <a:latin typeface="Work Sans"/>
                        <a:ea typeface="Work Sans"/>
                        <a:cs typeface="Work Sans"/>
                        <a:sym typeface="Work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500"/>
                        <a:buFont typeface="Arial"/>
                        <a:buNone/>
                      </a:pPr>
                      <a:r>
                        <a:rPr lang="it" sz="2500" u="none" cap="none" strike="noStrike">
                          <a:latin typeface="Work Sans"/>
                          <a:ea typeface="Work Sans"/>
                          <a:cs typeface="Work Sans"/>
                          <a:sym typeface="Work Sans"/>
                        </a:rPr>
                        <a:t>900 euro </a:t>
                      </a:r>
                      <a:endParaRPr sz="2500" u="none" cap="none" strike="noStrike">
                        <a:latin typeface="Work Sans"/>
                        <a:ea typeface="Work Sans"/>
                        <a:cs typeface="Work Sans"/>
                        <a:sym typeface="Work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2500"/>
                        <a:buFont typeface="Arial"/>
                        <a:buNone/>
                      </a:pPr>
                      <a:r>
                        <a:rPr lang="it" sz="2500" u="none" cap="none" strike="noStrike">
                          <a:latin typeface="Work Sans"/>
                          <a:ea typeface="Work Sans"/>
                          <a:cs typeface="Work Sans"/>
                          <a:sym typeface="Work Sans"/>
                        </a:rPr>
                        <a:t>totale a pagare</a:t>
                      </a:r>
                      <a:endParaRPr sz="2500" u="none" cap="none" strike="noStrike">
                        <a:latin typeface="Work Sans"/>
                        <a:ea typeface="Work Sans"/>
                        <a:cs typeface="Work Sans"/>
                        <a:sym typeface="Work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500"/>
                        <a:buFont typeface="Arial"/>
                        <a:buNone/>
                      </a:pPr>
                      <a:r>
                        <a:rPr lang="it" sz="2500" u="none" cap="none" strike="noStrike">
                          <a:latin typeface="Work Sans"/>
                          <a:ea typeface="Work Sans"/>
                          <a:cs typeface="Work Sans"/>
                          <a:sym typeface="Work Sans"/>
                        </a:rPr>
                        <a:t>12072,90 euro</a:t>
                      </a:r>
                      <a:endParaRPr sz="2500" u="none" cap="none" strike="noStrike">
                        <a:latin typeface="Work Sans"/>
                        <a:ea typeface="Work Sans"/>
                        <a:cs typeface="Work Sans"/>
                        <a:sym typeface="Work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772" name="Google Shape;772;g2f7b64f5150_1_536"/>
          <p:cNvSpPr/>
          <p:nvPr/>
        </p:nvSpPr>
        <p:spPr>
          <a:xfrm>
            <a:off x="-3450" y="12436000"/>
            <a:ext cx="24384000" cy="365700"/>
          </a:xfrm>
          <a:prstGeom prst="rect">
            <a:avLst/>
          </a:prstGeom>
          <a:solidFill>
            <a:srgbClr val="B49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Studio individuale</a:t>
            </a:r>
            <a:endParaRPr b="1" i="0" sz="2000" u="none" cap="none" strike="noStrike">
              <a:solidFill>
                <a:srgbClr val="FFFFFF"/>
              </a:solidFill>
              <a:latin typeface="Arial"/>
              <a:ea typeface="Arial"/>
              <a:cs typeface="Arial"/>
              <a:sym typeface="Arial"/>
            </a:endParaRPr>
          </a:p>
        </p:txBody>
      </p:sp>
      <p:sp>
        <p:nvSpPr>
          <p:cNvPr id="773" name="Google Shape;773;g2f7b64f5150_1_536"/>
          <p:cNvSpPr txBox="1"/>
          <p:nvPr/>
        </p:nvSpPr>
        <p:spPr>
          <a:xfrm>
            <a:off x="1051800" y="811550"/>
            <a:ext cx="22273500" cy="13017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2100"/>
              </a:spcBef>
              <a:spcAft>
                <a:spcPts val="0"/>
              </a:spcAft>
              <a:buClr>
                <a:srgbClr val="000000"/>
              </a:buClr>
              <a:buSzPts val="6000"/>
              <a:buFont typeface="Arial"/>
              <a:buNone/>
            </a:pPr>
            <a:r>
              <a:rPr b="1" i="0" lang="it" sz="6000" u="none" cap="none" strike="noStrike">
                <a:solidFill>
                  <a:schemeClr val="accent2"/>
                </a:solidFill>
                <a:latin typeface="Work Sans"/>
                <a:ea typeface="Work Sans"/>
                <a:cs typeface="Work Sans"/>
                <a:sym typeface="Work Sans"/>
              </a:rPr>
              <a:t>Fattura in caso di regime semplificato</a:t>
            </a:r>
            <a:endParaRPr b="0" i="0" sz="6000" u="none" cap="none" strike="noStrike">
              <a:solidFill>
                <a:srgbClr val="00001E"/>
              </a:solidFill>
              <a:latin typeface="Work Sans"/>
              <a:ea typeface="Work Sans"/>
              <a:cs typeface="Work Sans"/>
              <a:sym typeface="Work Sans"/>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g2f7b64f5150_1_543"/>
          <p:cNvSpPr txBox="1"/>
          <p:nvPr>
            <p:ph idx="4294967295"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779" name="Google Shape;779;g2f7b64f5150_1_543"/>
          <p:cNvSpPr txBox="1"/>
          <p:nvPr>
            <p:ph idx="1" type="body"/>
          </p:nvPr>
        </p:nvSpPr>
        <p:spPr>
          <a:xfrm>
            <a:off x="1141050" y="1055925"/>
            <a:ext cx="22101900" cy="1159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lang="it">
                <a:solidFill>
                  <a:srgbClr val="000000"/>
                </a:solidFill>
                <a:highlight>
                  <a:srgbClr val="FFFFFF"/>
                </a:highlight>
              </a:rPr>
              <a:t>Le cessioni, concessioni, licenze e simili relative a diritti d'autore o similari sono considerate prestazioni di servizi (e non cessioni di beni) ai fini IVA (</a:t>
            </a:r>
            <a:r>
              <a:rPr b="1" lang="it">
                <a:solidFill>
                  <a:srgbClr val="76ABCE"/>
                </a:solidFill>
                <a:highlight>
                  <a:srgbClr val="FFFFFF"/>
                </a:highlight>
                <a:uFill>
                  <a:noFill/>
                </a:uFill>
                <a:hlinkClick r:id="rId3">
                  <a:extLst>
                    <a:ext uri="{A12FA001-AC4F-418D-AE19-62706E023703}">
                      <ahyp:hlinkClr val="tx"/>
                    </a:ext>
                  </a:extLst>
                </a:hlinkClick>
              </a:rPr>
              <a:t>art. 3</a:t>
            </a:r>
            <a:r>
              <a:rPr lang="it">
                <a:solidFill>
                  <a:srgbClr val="000000"/>
                </a:solidFill>
                <a:highlight>
                  <a:srgbClr val="FFFFFF"/>
                </a:highlight>
              </a:rPr>
              <a:t> co. 2 n. 2) del DPR 633/72).</a:t>
            </a:r>
            <a:endParaRPr>
              <a:solidFill>
                <a:srgbClr val="000000"/>
              </a:solidFill>
              <a:highlight>
                <a:srgbClr val="FFFFFF"/>
              </a:highlight>
            </a:endParaRPr>
          </a:p>
          <a:p>
            <a:pPr indent="0" lvl="0" marL="0" rtl="0" algn="l">
              <a:lnSpc>
                <a:spcPct val="115000"/>
              </a:lnSpc>
              <a:spcBef>
                <a:spcPts val="0"/>
              </a:spcBef>
              <a:spcAft>
                <a:spcPts val="0"/>
              </a:spcAft>
              <a:buSzPts val="3000"/>
              <a:buNone/>
            </a:pPr>
            <a:r>
              <a:t/>
            </a:r>
            <a:endParaRPr>
              <a:solidFill>
                <a:srgbClr val="000000"/>
              </a:solidFill>
              <a:highlight>
                <a:srgbClr val="FFFFFF"/>
              </a:highlight>
            </a:endParaRPr>
          </a:p>
          <a:p>
            <a:pPr indent="0" lvl="0" marL="0" rtl="0" algn="l">
              <a:lnSpc>
                <a:spcPct val="115000"/>
              </a:lnSpc>
              <a:spcBef>
                <a:spcPts val="0"/>
              </a:spcBef>
              <a:spcAft>
                <a:spcPts val="0"/>
              </a:spcAft>
              <a:buSzPts val="3000"/>
              <a:buNone/>
            </a:pPr>
            <a:r>
              <a:rPr lang="it">
                <a:solidFill>
                  <a:srgbClr val="000000"/>
                </a:solidFill>
                <a:highlight>
                  <a:srgbClr val="FFFFFF"/>
                </a:highlight>
              </a:rPr>
              <a:t>Ai sensi dell'</a:t>
            </a:r>
            <a:r>
              <a:rPr b="1" lang="it">
                <a:solidFill>
                  <a:srgbClr val="76ABCE"/>
                </a:solidFill>
                <a:highlight>
                  <a:srgbClr val="FFFFFF"/>
                </a:highlight>
                <a:uFill>
                  <a:noFill/>
                </a:uFill>
                <a:hlinkClick r:id="rId4">
                  <a:extLst>
                    <a:ext uri="{A12FA001-AC4F-418D-AE19-62706E023703}">
                      <ahyp:hlinkClr val="tx"/>
                    </a:ext>
                  </a:extLst>
                </a:hlinkClick>
              </a:rPr>
              <a:t>art. 3</a:t>
            </a:r>
            <a:r>
              <a:rPr lang="it">
                <a:solidFill>
                  <a:srgbClr val="000000"/>
                </a:solidFill>
                <a:highlight>
                  <a:srgbClr val="FFFFFF"/>
                </a:highlight>
              </a:rPr>
              <a:t> co. 4 lett. a) del DPR 633/72, le cessioni, concessioni, licenze e simili relative ai diritti d'autore sono:</a:t>
            </a:r>
            <a:endParaRPr>
              <a:solidFill>
                <a:srgbClr val="000000"/>
              </a:solidFill>
              <a:highlight>
                <a:srgbClr val="FFFFFF"/>
              </a:highlight>
            </a:endParaRPr>
          </a:p>
          <a:p>
            <a:pPr indent="-419100" lvl="0" marL="457200" rtl="0" algn="l">
              <a:lnSpc>
                <a:spcPct val="115000"/>
              </a:lnSpc>
              <a:spcBef>
                <a:spcPts val="1500"/>
              </a:spcBef>
              <a:spcAft>
                <a:spcPts val="0"/>
              </a:spcAft>
              <a:buClr>
                <a:srgbClr val="000000"/>
              </a:buClr>
              <a:buSzPts val="3000"/>
              <a:buFont typeface="Work Sans"/>
              <a:buChar char="●"/>
            </a:pPr>
            <a:r>
              <a:rPr lang="it">
                <a:solidFill>
                  <a:srgbClr val="000000"/>
                </a:solidFill>
                <a:highlight>
                  <a:srgbClr val="FFFFFF"/>
                </a:highlight>
              </a:rPr>
              <a:t>escluse dal campo di applicazione dell'IVA se effettuate dagli autori, ovvero dai loro eredi o legatari;</a:t>
            </a:r>
            <a:endParaRPr>
              <a:solidFill>
                <a:srgbClr val="000000"/>
              </a:solidFill>
              <a:highlight>
                <a:srgbClr val="FFFFFF"/>
              </a:highlight>
            </a:endParaRPr>
          </a:p>
          <a:p>
            <a:pPr indent="-419100" lvl="0" marL="457200" rtl="0" algn="l">
              <a:lnSpc>
                <a:spcPct val="115000"/>
              </a:lnSpc>
              <a:spcBef>
                <a:spcPts val="0"/>
              </a:spcBef>
              <a:spcAft>
                <a:spcPts val="0"/>
              </a:spcAft>
              <a:buClr>
                <a:srgbClr val="000000"/>
              </a:buClr>
              <a:buSzPts val="3000"/>
              <a:buFont typeface="Work Sans"/>
              <a:buChar char="●"/>
            </a:pPr>
            <a:r>
              <a:rPr lang="it">
                <a:solidFill>
                  <a:srgbClr val="000000"/>
                </a:solidFill>
                <a:highlight>
                  <a:srgbClr val="FFFFFF"/>
                </a:highlight>
              </a:rPr>
              <a:t>soggette ad IVA se effettuate da soggetti diversi da quelli citati (es. editori, distributori, ecc.).</a:t>
            </a:r>
            <a:endParaRPr>
              <a:solidFill>
                <a:srgbClr val="000000"/>
              </a:solidFill>
              <a:highlight>
                <a:srgbClr val="FFFFFF"/>
              </a:highlight>
            </a:endParaRPr>
          </a:p>
          <a:p>
            <a:pPr indent="0" lvl="0" marL="0" rtl="0" algn="l">
              <a:lnSpc>
                <a:spcPct val="115000"/>
              </a:lnSpc>
              <a:spcBef>
                <a:spcPts val="0"/>
              </a:spcBef>
              <a:spcAft>
                <a:spcPts val="0"/>
              </a:spcAft>
              <a:buSzPts val="3000"/>
              <a:buNone/>
            </a:pPr>
            <a:r>
              <a:t/>
            </a:r>
            <a:endParaRPr>
              <a:solidFill>
                <a:srgbClr val="000000"/>
              </a:solidFill>
              <a:highlight>
                <a:srgbClr val="FFFFFF"/>
              </a:highlight>
            </a:endParaRPr>
          </a:p>
          <a:p>
            <a:pPr indent="0" lvl="0" marL="0" rtl="0" algn="l">
              <a:lnSpc>
                <a:spcPct val="100000"/>
              </a:lnSpc>
              <a:spcBef>
                <a:spcPts val="1500"/>
              </a:spcBef>
              <a:spcAft>
                <a:spcPts val="0"/>
              </a:spcAft>
              <a:buSzPts val="3000"/>
              <a:buNone/>
            </a:pPr>
            <a:r>
              <a:rPr b="1" lang="it">
                <a:solidFill>
                  <a:schemeClr val="dk1"/>
                </a:solidFill>
                <a:highlight>
                  <a:srgbClr val="FFFFFF"/>
                </a:highlight>
              </a:rPr>
              <a:t>Eccezioni </a:t>
            </a:r>
            <a:endParaRPr b="1">
              <a:solidFill>
                <a:schemeClr val="dk1"/>
              </a:solidFill>
              <a:highlight>
                <a:srgbClr val="FFFFFF"/>
              </a:highlight>
            </a:endParaRPr>
          </a:p>
          <a:p>
            <a:pPr indent="0" lvl="0" marL="0" rtl="0" algn="l">
              <a:lnSpc>
                <a:spcPct val="115000"/>
              </a:lnSpc>
              <a:spcBef>
                <a:spcPts val="0"/>
              </a:spcBef>
              <a:spcAft>
                <a:spcPts val="0"/>
              </a:spcAft>
              <a:buSzPts val="3000"/>
              <a:buNone/>
            </a:pPr>
            <a:r>
              <a:rPr lang="it">
                <a:solidFill>
                  <a:srgbClr val="000000"/>
                </a:solidFill>
                <a:highlight>
                  <a:srgbClr val="FFFFFF"/>
                </a:highlight>
              </a:rPr>
              <a:t>Rientrano nell'ambito di applicazione dell'imposta anche laddove effettuate dagli autori, loro eredi o legatari, le operazioni che comportano il trasferimento del diritto di utilizzazione di:</a:t>
            </a:r>
            <a:endParaRPr>
              <a:solidFill>
                <a:srgbClr val="000000"/>
              </a:solidFill>
              <a:highlight>
                <a:srgbClr val="FFFFFF"/>
              </a:highlight>
            </a:endParaRPr>
          </a:p>
          <a:p>
            <a:pPr indent="-419100" lvl="0" marL="457200" rtl="0" algn="l">
              <a:lnSpc>
                <a:spcPct val="115000"/>
              </a:lnSpc>
              <a:spcBef>
                <a:spcPts val="800"/>
              </a:spcBef>
              <a:spcAft>
                <a:spcPts val="0"/>
              </a:spcAft>
              <a:buClr>
                <a:srgbClr val="000000"/>
              </a:buClr>
              <a:buSzPts val="3000"/>
              <a:buFont typeface="Work Sans"/>
              <a:buChar char="●"/>
            </a:pPr>
            <a:r>
              <a:rPr lang="it">
                <a:solidFill>
                  <a:srgbClr val="000000"/>
                </a:solidFill>
                <a:highlight>
                  <a:srgbClr val="FFFFFF"/>
                </a:highlight>
              </a:rPr>
              <a:t>disegni e opere dell'architettura;</a:t>
            </a:r>
            <a:endParaRPr>
              <a:solidFill>
                <a:srgbClr val="000000"/>
              </a:solidFill>
              <a:highlight>
                <a:srgbClr val="FFFFFF"/>
              </a:highlight>
            </a:endParaRPr>
          </a:p>
          <a:p>
            <a:pPr indent="-419100" lvl="0" marL="457200" rtl="0" algn="l">
              <a:lnSpc>
                <a:spcPct val="115000"/>
              </a:lnSpc>
              <a:spcBef>
                <a:spcPts val="0"/>
              </a:spcBef>
              <a:spcAft>
                <a:spcPts val="0"/>
              </a:spcAft>
              <a:buClr>
                <a:srgbClr val="000000"/>
              </a:buClr>
              <a:buSzPts val="3000"/>
              <a:buFont typeface="Work Sans"/>
              <a:buChar char="●"/>
            </a:pPr>
            <a:r>
              <a:rPr lang="it">
                <a:solidFill>
                  <a:srgbClr val="000000"/>
                </a:solidFill>
                <a:highlight>
                  <a:srgbClr val="FFFFFF"/>
                </a:highlight>
              </a:rPr>
              <a:t>opere dell'arte cinematografica, muta o sonora;</a:t>
            </a:r>
            <a:endParaRPr>
              <a:solidFill>
                <a:srgbClr val="000000"/>
              </a:solidFill>
              <a:highlight>
                <a:srgbClr val="FFFFFF"/>
              </a:highlight>
            </a:endParaRPr>
          </a:p>
          <a:p>
            <a:pPr indent="-419100" lvl="0" marL="457200" rtl="0" algn="l">
              <a:lnSpc>
                <a:spcPct val="115000"/>
              </a:lnSpc>
              <a:spcBef>
                <a:spcPts val="0"/>
              </a:spcBef>
              <a:spcAft>
                <a:spcPts val="0"/>
              </a:spcAft>
              <a:buClr>
                <a:srgbClr val="000000"/>
              </a:buClr>
              <a:buSzPts val="3000"/>
              <a:buFont typeface="Work Sans"/>
              <a:buChar char="●"/>
            </a:pPr>
            <a:r>
              <a:rPr lang="it">
                <a:solidFill>
                  <a:srgbClr val="000000"/>
                </a:solidFill>
                <a:highlight>
                  <a:srgbClr val="FFFFFF"/>
                </a:highlight>
              </a:rPr>
              <a:t>opere di ogni genere utilizzate da imprese a fini di pubblicità commerciale.</a:t>
            </a:r>
            <a:endParaRPr>
              <a:solidFill>
                <a:srgbClr val="000000"/>
              </a:solidFill>
              <a:highlight>
                <a:srgbClr val="FFFFFF"/>
              </a:highlight>
            </a:endParaRPr>
          </a:p>
          <a:p>
            <a:pPr indent="0" lvl="0" marL="0" rtl="0" algn="l">
              <a:lnSpc>
                <a:spcPct val="115000"/>
              </a:lnSpc>
              <a:spcBef>
                <a:spcPts val="1100"/>
              </a:spcBef>
              <a:spcAft>
                <a:spcPts val="0"/>
              </a:spcAft>
              <a:buSzPts val="3000"/>
              <a:buNone/>
            </a:pPr>
            <a:r>
              <a:rPr lang="it">
                <a:solidFill>
                  <a:srgbClr val="000000"/>
                </a:solidFill>
                <a:highlight>
                  <a:srgbClr val="FFFFFF"/>
                </a:highlight>
              </a:rPr>
              <a:t>La disciplina di cui all'</a:t>
            </a:r>
            <a:r>
              <a:rPr b="1" lang="it">
                <a:solidFill>
                  <a:srgbClr val="000000"/>
                </a:solidFill>
                <a:highlight>
                  <a:srgbClr val="FFFFFF"/>
                </a:highlight>
              </a:rPr>
              <a:t>art. 3</a:t>
            </a:r>
            <a:r>
              <a:rPr lang="it">
                <a:solidFill>
                  <a:srgbClr val="000000"/>
                </a:solidFill>
                <a:highlight>
                  <a:srgbClr val="FFFFFF"/>
                </a:highlight>
              </a:rPr>
              <a:t> co. 4 lett. a) trova giustificazione nella difficoltà di stabilire se l'attività di sfruttamento di un'opera dell'ingegno tutelata dal diritto d'autore presenti o meno il carattere di abitualità e professionalità (cfr. R.M. </a:t>
            </a:r>
            <a:r>
              <a:rPr b="1" lang="it">
                <a:solidFill>
                  <a:srgbClr val="000000"/>
                </a:solidFill>
                <a:highlight>
                  <a:srgbClr val="FFFFFF"/>
                </a:highlight>
              </a:rPr>
              <a:t>94/97</a:t>
            </a:r>
            <a:r>
              <a:rPr lang="it">
                <a:solidFill>
                  <a:srgbClr val="000000"/>
                </a:solidFill>
                <a:highlight>
                  <a:srgbClr val="FFFFFF"/>
                </a:highlight>
              </a:rPr>
              <a:t>). Laddove tale difficoltà sussiste, come nelle ipotesi in cui i diritti sono trasferiti direttamente dagli autori, è disposta l'esclusione dal campo di applicazione dell'IVA; laddove, invece, tale difficoltà non sussiste, è previsto il regime di imponibilità.</a:t>
            </a:r>
            <a:endParaRPr>
              <a:solidFill>
                <a:srgbClr val="000000"/>
              </a:solidFill>
              <a:highlight>
                <a:srgbClr val="FFFFFF"/>
              </a:highlight>
            </a:endParaRPr>
          </a:p>
          <a:p>
            <a:pPr indent="0" lvl="0" marL="0" rtl="0" algn="l">
              <a:lnSpc>
                <a:spcPct val="115000"/>
              </a:lnSpc>
              <a:spcBef>
                <a:spcPts val="800"/>
              </a:spcBef>
              <a:spcAft>
                <a:spcPts val="0"/>
              </a:spcAft>
              <a:buSzPts val="3000"/>
              <a:buNone/>
            </a:pPr>
            <a:r>
              <a:t/>
            </a:r>
            <a:endParaRPr sz="2500">
              <a:solidFill>
                <a:srgbClr val="000000"/>
              </a:solidFill>
              <a:highlight>
                <a:srgbClr val="FFFFFF"/>
              </a:highlight>
            </a:endParaRPr>
          </a:p>
          <a:p>
            <a:pPr indent="0" lvl="0" marL="0" rtl="0" algn="l">
              <a:lnSpc>
                <a:spcPct val="115000"/>
              </a:lnSpc>
              <a:spcBef>
                <a:spcPts val="0"/>
              </a:spcBef>
              <a:spcAft>
                <a:spcPts val="0"/>
              </a:spcAft>
              <a:buSzPts val="3000"/>
              <a:buNone/>
            </a:pPr>
            <a:r>
              <a:t/>
            </a:r>
            <a:endParaRPr sz="2500">
              <a:solidFill>
                <a:srgbClr val="000000"/>
              </a:solidFill>
              <a:highlight>
                <a:srgbClr val="FFFFFF"/>
              </a:highlight>
            </a:endParaRPr>
          </a:p>
          <a:p>
            <a:pPr indent="0" lvl="0" marL="0" rtl="0" algn="l">
              <a:lnSpc>
                <a:spcPct val="115000"/>
              </a:lnSpc>
              <a:spcBef>
                <a:spcPts val="0"/>
              </a:spcBef>
              <a:spcAft>
                <a:spcPts val="0"/>
              </a:spcAft>
              <a:buSzPts val="3000"/>
              <a:buNone/>
            </a:pPr>
            <a:r>
              <a:t/>
            </a:r>
            <a:endParaRPr sz="2500">
              <a:solidFill>
                <a:srgbClr val="000000"/>
              </a:solidFill>
              <a:highlight>
                <a:srgbClr val="FFFFFF"/>
              </a:highlight>
            </a:endParaRPr>
          </a:p>
        </p:txBody>
      </p:sp>
      <p:sp>
        <p:nvSpPr>
          <p:cNvPr id="780" name="Google Shape;780;g2f7b64f5150_1_543"/>
          <p:cNvSpPr txBox="1"/>
          <p:nvPr/>
        </p:nvSpPr>
        <p:spPr>
          <a:xfrm>
            <a:off x="1199175" y="255525"/>
            <a:ext cx="211440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it" sz="4000" u="none" cap="none" strike="noStrike">
                <a:solidFill>
                  <a:schemeClr val="accent2"/>
                </a:solidFill>
                <a:latin typeface="Work Sans"/>
                <a:ea typeface="Work Sans"/>
                <a:cs typeface="Work Sans"/>
                <a:sym typeface="Work Sans"/>
              </a:rPr>
              <a:t>TRATTAMENTO IVA </a:t>
            </a:r>
            <a:endParaRPr b="1" i="0" sz="4000" u="none" cap="none" strike="noStrike">
              <a:solidFill>
                <a:schemeClr val="accent2"/>
              </a:solidFill>
              <a:latin typeface="Work Sans"/>
              <a:ea typeface="Work Sans"/>
              <a:cs typeface="Work Sans"/>
              <a:sym typeface="Work Sans"/>
            </a:endParaRPr>
          </a:p>
        </p:txBody>
      </p:sp>
      <p:sp>
        <p:nvSpPr>
          <p:cNvPr id="781" name="Google Shape;781;g2f7b64f5150_1_543"/>
          <p:cNvSpPr/>
          <p:nvPr/>
        </p:nvSpPr>
        <p:spPr>
          <a:xfrm>
            <a:off x="-3450" y="12436000"/>
            <a:ext cx="24384000" cy="365700"/>
          </a:xfrm>
          <a:prstGeom prst="rect">
            <a:avLst/>
          </a:prstGeom>
          <a:solidFill>
            <a:srgbClr val="B49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Studio individuale</a:t>
            </a:r>
            <a:endParaRPr b="1" i="0" sz="2000" u="none" cap="none" strike="noStrike">
              <a:solidFill>
                <a:srgbClr val="FFFFFF"/>
              </a:solidFill>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g2f7b64f5150_1_550"/>
          <p:cNvSpPr txBox="1"/>
          <p:nvPr>
            <p:ph idx="4294967295"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787" name="Google Shape;787;g2f7b64f5150_1_550"/>
          <p:cNvSpPr txBox="1"/>
          <p:nvPr>
            <p:ph idx="1" type="body"/>
          </p:nvPr>
        </p:nvSpPr>
        <p:spPr>
          <a:xfrm>
            <a:off x="1141050" y="207825"/>
            <a:ext cx="22101900" cy="1213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it">
                <a:solidFill>
                  <a:schemeClr val="dk1"/>
                </a:solidFill>
                <a:highlight>
                  <a:srgbClr val="FFFFFF"/>
                </a:highlight>
              </a:rPr>
              <a:t>Territorialità IVA</a:t>
            </a:r>
            <a:endParaRPr b="1">
              <a:solidFill>
                <a:schemeClr val="dk1"/>
              </a:solidFill>
              <a:highlight>
                <a:srgbClr val="FFFFFF"/>
              </a:highlight>
            </a:endParaRPr>
          </a:p>
          <a:p>
            <a:pPr indent="0" lvl="0" marL="0" rtl="0" algn="l">
              <a:lnSpc>
                <a:spcPct val="115000"/>
              </a:lnSpc>
              <a:spcBef>
                <a:spcPts val="600"/>
              </a:spcBef>
              <a:spcAft>
                <a:spcPts val="0"/>
              </a:spcAft>
              <a:buSzPts val="3000"/>
              <a:buNone/>
            </a:pPr>
            <a:r>
              <a:rPr lang="it">
                <a:solidFill>
                  <a:srgbClr val="000000"/>
                </a:solidFill>
                <a:highlight>
                  <a:srgbClr val="FFFFFF"/>
                </a:highlight>
              </a:rPr>
              <a:t>Le cessioni di diritti d'autore sono considerate prestazioni di servizi. Pertanto:</a:t>
            </a:r>
            <a:endParaRPr>
              <a:solidFill>
                <a:srgbClr val="000000"/>
              </a:solidFill>
              <a:highlight>
                <a:srgbClr val="FFFFFF"/>
              </a:highlight>
            </a:endParaRPr>
          </a:p>
          <a:p>
            <a:pPr indent="-419100" lvl="0" marL="457200" rtl="0" algn="l">
              <a:lnSpc>
                <a:spcPct val="115000"/>
              </a:lnSpc>
              <a:spcBef>
                <a:spcPts val="800"/>
              </a:spcBef>
              <a:spcAft>
                <a:spcPts val="0"/>
              </a:spcAft>
              <a:buClr>
                <a:srgbClr val="000000"/>
              </a:buClr>
              <a:buSzPts val="3000"/>
              <a:buFont typeface="Arial"/>
              <a:buChar char="●"/>
            </a:pPr>
            <a:r>
              <a:rPr lang="it">
                <a:solidFill>
                  <a:srgbClr val="000000"/>
                </a:solidFill>
                <a:highlight>
                  <a:srgbClr val="FFFFFF"/>
                </a:highlight>
              </a:rPr>
              <a:t>se rese in ambito B2B, si considerano effettuate nel luogo di stabilimento del committente (</a:t>
            </a:r>
            <a:r>
              <a:rPr b="1" lang="it">
                <a:solidFill>
                  <a:srgbClr val="000000"/>
                </a:solidFill>
                <a:highlight>
                  <a:srgbClr val="FFFFFF"/>
                </a:highlight>
              </a:rPr>
              <a:t>art. 7-ter</a:t>
            </a:r>
            <a:r>
              <a:rPr lang="it">
                <a:solidFill>
                  <a:srgbClr val="000000"/>
                </a:solidFill>
                <a:highlight>
                  <a:srgbClr val="FFFFFF"/>
                </a:highlight>
              </a:rPr>
              <a:t> co. 1 lett. a) del DPR 633/72);</a:t>
            </a:r>
            <a:endParaRPr>
              <a:solidFill>
                <a:srgbClr val="000000"/>
              </a:solidFill>
              <a:highlight>
                <a:srgbClr val="FFFFFF"/>
              </a:highlight>
            </a:endParaRPr>
          </a:p>
          <a:p>
            <a:pPr indent="-419100" lvl="0" marL="457200" rtl="0" algn="l">
              <a:lnSpc>
                <a:spcPct val="115000"/>
              </a:lnSpc>
              <a:spcBef>
                <a:spcPts val="0"/>
              </a:spcBef>
              <a:spcAft>
                <a:spcPts val="0"/>
              </a:spcAft>
              <a:buClr>
                <a:srgbClr val="000000"/>
              </a:buClr>
              <a:buSzPts val="3000"/>
              <a:buFont typeface="Arial"/>
              <a:buChar char="●"/>
            </a:pPr>
            <a:r>
              <a:rPr lang="it">
                <a:solidFill>
                  <a:srgbClr val="000000"/>
                </a:solidFill>
                <a:highlight>
                  <a:srgbClr val="FFFFFF"/>
                </a:highlight>
              </a:rPr>
              <a:t>se rese in ambito B2C, e il committente è domiciliato nell'UE, il luogo di effettuazione è quello del prestatore (</a:t>
            </a:r>
            <a:r>
              <a:rPr b="1" lang="it">
                <a:solidFill>
                  <a:srgbClr val="000000"/>
                </a:solidFill>
                <a:highlight>
                  <a:srgbClr val="FFFFFF"/>
                </a:highlight>
              </a:rPr>
              <a:t>art. 7-ter</a:t>
            </a:r>
            <a:r>
              <a:rPr lang="it">
                <a:solidFill>
                  <a:srgbClr val="000000"/>
                </a:solidFill>
                <a:highlight>
                  <a:srgbClr val="FFFFFF"/>
                </a:highlight>
              </a:rPr>
              <a:t> co. 1 lett. b) del DPR 633/72); se invece sono rese a privati stabiliti fuori dalla Ue, in deroga all'</a:t>
            </a:r>
            <a:r>
              <a:rPr b="1" lang="it">
                <a:solidFill>
                  <a:srgbClr val="000000"/>
                </a:solidFill>
                <a:highlight>
                  <a:srgbClr val="FFFFFF"/>
                </a:highlight>
              </a:rPr>
              <a:t>art. 7-ter</a:t>
            </a:r>
            <a:r>
              <a:rPr lang="it">
                <a:solidFill>
                  <a:srgbClr val="000000"/>
                </a:solidFill>
                <a:highlight>
                  <a:srgbClr val="FFFFFF"/>
                </a:highlight>
              </a:rPr>
              <a:t> co. 1 lett. b) del DPR 633/72, si considerano effettuate nello Stato del committente (</a:t>
            </a:r>
            <a:r>
              <a:rPr b="1" lang="it">
                <a:solidFill>
                  <a:srgbClr val="000000"/>
                </a:solidFill>
                <a:highlight>
                  <a:srgbClr val="FFFFFF"/>
                </a:highlight>
              </a:rPr>
              <a:t>7-septies</a:t>
            </a:r>
            <a:r>
              <a:rPr lang="it">
                <a:solidFill>
                  <a:srgbClr val="000000"/>
                </a:solidFill>
                <a:highlight>
                  <a:srgbClr val="FFFFFF"/>
                </a:highlight>
              </a:rPr>
              <a:t> co. 1 lett. a) del DPR 633/72).</a:t>
            </a:r>
            <a:endParaRPr>
              <a:solidFill>
                <a:srgbClr val="000000"/>
              </a:solidFill>
              <a:highlight>
                <a:srgbClr val="FFFFFF"/>
              </a:highlight>
            </a:endParaRPr>
          </a:p>
          <a:p>
            <a:pPr indent="0" lvl="0" marL="457200" rtl="0" algn="l">
              <a:lnSpc>
                <a:spcPct val="115000"/>
              </a:lnSpc>
              <a:spcBef>
                <a:spcPts val="0"/>
              </a:spcBef>
              <a:spcAft>
                <a:spcPts val="0"/>
              </a:spcAft>
              <a:buSzPts val="3000"/>
              <a:buNone/>
            </a:pPr>
            <a:r>
              <a:t/>
            </a:r>
            <a:endParaRPr>
              <a:solidFill>
                <a:srgbClr val="000000"/>
              </a:solidFill>
              <a:highlight>
                <a:srgbClr val="FFFFFF"/>
              </a:highlight>
            </a:endParaRPr>
          </a:p>
          <a:p>
            <a:pPr indent="0" lvl="0" marL="0" rtl="0" algn="l">
              <a:lnSpc>
                <a:spcPct val="100000"/>
              </a:lnSpc>
              <a:spcBef>
                <a:spcPts val="0"/>
              </a:spcBef>
              <a:spcAft>
                <a:spcPts val="0"/>
              </a:spcAft>
              <a:buSzPts val="3000"/>
              <a:buNone/>
            </a:pPr>
            <a:r>
              <a:rPr b="1" lang="it">
                <a:solidFill>
                  <a:schemeClr val="dk1"/>
                </a:solidFill>
                <a:highlight>
                  <a:srgbClr val="FFFFFF"/>
                </a:highlight>
              </a:rPr>
              <a:t>Diritti "connessi" al diritto d'autore (Iva al 22%)</a:t>
            </a:r>
            <a:endParaRPr b="1">
              <a:solidFill>
                <a:schemeClr val="dk1"/>
              </a:solidFill>
              <a:highlight>
                <a:srgbClr val="FFFFFF"/>
              </a:highlight>
            </a:endParaRPr>
          </a:p>
          <a:p>
            <a:pPr indent="0" lvl="0" marL="0" rtl="0" algn="l">
              <a:lnSpc>
                <a:spcPct val="115000"/>
              </a:lnSpc>
              <a:spcBef>
                <a:spcPts val="600"/>
              </a:spcBef>
              <a:spcAft>
                <a:spcPts val="0"/>
              </a:spcAft>
              <a:buSzPts val="3000"/>
              <a:buNone/>
            </a:pPr>
            <a:r>
              <a:rPr lang="it">
                <a:solidFill>
                  <a:srgbClr val="000000"/>
                </a:solidFill>
                <a:highlight>
                  <a:srgbClr val="FFFFFF"/>
                </a:highlight>
              </a:rPr>
              <a:t>Sono imponibili ai fini IVA, ad esempio, le operazioni relative ai diritti di esecuzione, considerati "diritti connessi al diritto d'autore" ai sensi del Titolo II della L. 633/41 (R.M. </a:t>
            </a:r>
            <a:r>
              <a:rPr b="1" lang="it">
                <a:solidFill>
                  <a:srgbClr val="000000"/>
                </a:solidFill>
                <a:highlight>
                  <a:srgbClr val="FFFFFF"/>
                </a:highlight>
              </a:rPr>
              <a:t>94/97</a:t>
            </a:r>
            <a:r>
              <a:rPr lang="it">
                <a:solidFill>
                  <a:srgbClr val="000000"/>
                </a:solidFill>
                <a:highlight>
                  <a:srgbClr val="FFFFFF"/>
                </a:highlight>
              </a:rPr>
              <a:t>).</a:t>
            </a:r>
            <a:endParaRPr>
              <a:solidFill>
                <a:srgbClr val="000000"/>
              </a:solidFill>
              <a:highlight>
                <a:srgbClr val="FFFFFF"/>
              </a:highlight>
            </a:endParaRPr>
          </a:p>
          <a:p>
            <a:pPr indent="0" lvl="0" marL="0" rtl="0" algn="l">
              <a:lnSpc>
                <a:spcPct val="115000"/>
              </a:lnSpc>
              <a:spcBef>
                <a:spcPts val="800"/>
              </a:spcBef>
              <a:spcAft>
                <a:spcPts val="0"/>
              </a:spcAft>
              <a:buSzPts val="3000"/>
              <a:buNone/>
            </a:pPr>
            <a:r>
              <a:rPr lang="it">
                <a:solidFill>
                  <a:srgbClr val="000000"/>
                </a:solidFill>
                <a:highlight>
                  <a:srgbClr val="FFFFFF"/>
                </a:highlight>
              </a:rPr>
              <a:t>Tali diritti, infatti, pur essendo simili ai diritti d'autore sul piano sostanziale, non beneficiano di un'agevolazione normativa (R.M. </a:t>
            </a:r>
            <a:r>
              <a:rPr b="1" lang="it">
                <a:solidFill>
                  <a:srgbClr val="000000"/>
                </a:solidFill>
                <a:highlight>
                  <a:srgbClr val="FFFFFF"/>
                </a:highlight>
              </a:rPr>
              <a:t>143/97</a:t>
            </a:r>
            <a:r>
              <a:rPr lang="it">
                <a:solidFill>
                  <a:srgbClr val="000000"/>
                </a:solidFill>
                <a:highlight>
                  <a:srgbClr val="FFFFFF"/>
                </a:highlight>
              </a:rPr>
              <a:t>).</a:t>
            </a:r>
            <a:endParaRPr>
              <a:solidFill>
                <a:srgbClr val="000000"/>
              </a:solidFill>
              <a:highlight>
                <a:srgbClr val="FFFFFF"/>
              </a:highlight>
            </a:endParaRPr>
          </a:p>
          <a:p>
            <a:pPr indent="0" lvl="0" marL="0" rtl="0" algn="l">
              <a:lnSpc>
                <a:spcPct val="115000"/>
              </a:lnSpc>
              <a:spcBef>
                <a:spcPts val="800"/>
              </a:spcBef>
              <a:spcAft>
                <a:spcPts val="0"/>
              </a:spcAft>
              <a:buSzPts val="3000"/>
              <a:buNone/>
            </a:pPr>
            <a:r>
              <a:rPr lang="it">
                <a:solidFill>
                  <a:srgbClr val="000000"/>
                </a:solidFill>
                <a:highlight>
                  <a:srgbClr val="FFFFFF"/>
                </a:highlight>
              </a:rPr>
              <a:t>Il regime di imponibilità IVA si applica alla cessione di diritti connessi al diritto d'autore, anche qualora i relativi corrispettivi siano versati dai produttori non direttamente agli artisti, bensì alle associazioni che agiscono quali mandatari senza rappresentanza degli stessi.</a:t>
            </a:r>
            <a:endParaRPr>
              <a:solidFill>
                <a:srgbClr val="000000"/>
              </a:solidFill>
              <a:highlight>
                <a:srgbClr val="FFFFFF"/>
              </a:highlight>
            </a:endParaRPr>
          </a:p>
          <a:p>
            <a:pPr indent="0" lvl="0" marL="0" rtl="0" algn="l">
              <a:lnSpc>
                <a:spcPct val="115000"/>
              </a:lnSpc>
              <a:spcBef>
                <a:spcPts val="800"/>
              </a:spcBef>
              <a:spcAft>
                <a:spcPts val="0"/>
              </a:spcAft>
              <a:buSzPts val="3000"/>
              <a:buNone/>
            </a:pPr>
            <a:r>
              <a:t/>
            </a:r>
            <a:endParaRPr/>
          </a:p>
        </p:txBody>
      </p:sp>
      <p:sp>
        <p:nvSpPr>
          <p:cNvPr id="788" name="Google Shape;788;g2f7b64f5150_1_550"/>
          <p:cNvSpPr/>
          <p:nvPr/>
        </p:nvSpPr>
        <p:spPr>
          <a:xfrm>
            <a:off x="-3450" y="12436000"/>
            <a:ext cx="24384000" cy="365700"/>
          </a:xfrm>
          <a:prstGeom prst="rect">
            <a:avLst/>
          </a:prstGeom>
          <a:solidFill>
            <a:srgbClr val="B49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Studio individuale</a:t>
            </a:r>
            <a:endParaRPr b="1" i="0" sz="2000" u="none" cap="none" strike="noStrike">
              <a:solidFill>
                <a:srgbClr val="FFFFFF"/>
              </a:solidFill>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792" name="Shape 792"/>
        <p:cNvGrpSpPr/>
        <p:nvPr/>
      </p:nvGrpSpPr>
      <p:grpSpPr>
        <a:xfrm>
          <a:off x="0" y="0"/>
          <a:ext cx="0" cy="0"/>
          <a:chOff x="0" y="0"/>
          <a:chExt cx="0" cy="0"/>
        </a:xfrm>
      </p:grpSpPr>
      <p:sp>
        <p:nvSpPr>
          <p:cNvPr id="793" name="Google Shape;793;g2f6f7ca9c9f_0_647"/>
          <p:cNvSpPr txBox="1"/>
          <p:nvPr>
            <p:ph type="ctrTitle"/>
          </p:nvPr>
        </p:nvSpPr>
        <p:spPr>
          <a:xfrm>
            <a:off x="831221" y="1985533"/>
            <a:ext cx="22721700" cy="5473500"/>
          </a:xfrm>
          <a:prstGeom prst="rect">
            <a:avLst/>
          </a:prstGeom>
          <a:noFill/>
          <a:ln>
            <a:noFill/>
          </a:ln>
        </p:spPr>
        <p:txBody>
          <a:bodyPr anchorCtr="0" anchor="b" bIns="243800" lIns="243800" spcFirstLastPara="1" rIns="243800" wrap="square" tIns="243800">
            <a:noAutofit/>
          </a:bodyPr>
          <a:lstStyle/>
          <a:p>
            <a:pPr indent="0" lvl="0" marL="0" rtl="0" algn="ctr">
              <a:lnSpc>
                <a:spcPct val="100000"/>
              </a:lnSpc>
              <a:spcBef>
                <a:spcPts val="0"/>
              </a:spcBef>
              <a:spcAft>
                <a:spcPts val="0"/>
              </a:spcAft>
              <a:buSzPts val="13600"/>
              <a:buNone/>
            </a:pPr>
            <a:r>
              <a:rPr lang="it"/>
              <a:t>Link Utili</a:t>
            </a:r>
            <a:endParaRPr/>
          </a:p>
          <a:p>
            <a:pPr indent="0" lvl="0" marL="0" rtl="0" algn="ctr">
              <a:lnSpc>
                <a:spcPct val="100000"/>
              </a:lnSpc>
              <a:spcBef>
                <a:spcPts val="0"/>
              </a:spcBef>
              <a:spcAft>
                <a:spcPts val="0"/>
              </a:spcAft>
              <a:buSzPts val="13600"/>
              <a:buNone/>
            </a:pPr>
            <a:r>
              <a:rPr lang="it"/>
              <a:t>per approfondimento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idx="12" type="sldNum"/>
          </p:nvPr>
        </p:nvSpPr>
        <p:spPr>
          <a:xfrm>
            <a:off x="23040719" y="12500226"/>
            <a:ext cx="858000" cy="730200"/>
          </a:xfrm>
          <a:prstGeom prst="rect">
            <a:avLst/>
          </a:prstGeom>
          <a:noFill/>
          <a:ln>
            <a:noFill/>
          </a:ln>
        </p:spPr>
        <p:txBody>
          <a:bodyPr anchorCtr="0" anchor="ctr" bIns="91400" lIns="182850" spcFirstLastPara="1" rIns="182850" wrap="square" tIns="914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it"/>
              <a:t>‹#›</a:t>
            </a:fld>
            <a:endParaRPr/>
          </a:p>
        </p:txBody>
      </p:sp>
      <p:sp>
        <p:nvSpPr>
          <p:cNvPr id="109" name="Google Shape;109;p3"/>
          <p:cNvSpPr txBox="1"/>
          <p:nvPr>
            <p:ph type="title"/>
          </p:nvPr>
        </p:nvSpPr>
        <p:spPr>
          <a:xfrm>
            <a:off x="1143475" y="914400"/>
            <a:ext cx="22599000" cy="1828800"/>
          </a:xfrm>
          <a:prstGeom prst="rect">
            <a:avLst/>
          </a:prstGeom>
          <a:noFill/>
          <a:ln>
            <a:noFill/>
          </a:ln>
        </p:spPr>
        <p:txBody>
          <a:bodyPr anchorCtr="0" anchor="ctr" bIns="91400" lIns="182850" spcFirstLastPara="1" rIns="182850" wrap="square" tIns="91400">
            <a:noAutofit/>
          </a:bodyPr>
          <a:lstStyle/>
          <a:p>
            <a:pPr indent="0" lvl="0" marL="0" rtl="0" algn="l">
              <a:lnSpc>
                <a:spcPct val="90000"/>
              </a:lnSpc>
              <a:spcBef>
                <a:spcPts val="0"/>
              </a:spcBef>
              <a:spcAft>
                <a:spcPts val="0"/>
              </a:spcAft>
              <a:buSzPts val="6400"/>
              <a:buNone/>
            </a:pPr>
            <a:r>
              <a:rPr lang="it" sz="6000">
                <a:solidFill>
                  <a:schemeClr val="accent2"/>
                </a:solidFill>
                <a:latin typeface="Work Sans"/>
                <a:ea typeface="Work Sans"/>
                <a:cs typeface="Work Sans"/>
                <a:sym typeface="Work Sans"/>
              </a:rPr>
              <a:t>La scelta della Cassa previdenziale dipende dall’attività svolta</a:t>
            </a:r>
            <a:endParaRPr sz="6000">
              <a:solidFill>
                <a:schemeClr val="accent2"/>
              </a:solidFill>
              <a:latin typeface="Work Sans"/>
              <a:ea typeface="Work Sans"/>
              <a:cs typeface="Work Sans"/>
              <a:sym typeface="Work Sans"/>
            </a:endParaRPr>
          </a:p>
        </p:txBody>
      </p:sp>
      <p:sp>
        <p:nvSpPr>
          <p:cNvPr id="110" name="Google Shape;110;p3"/>
          <p:cNvSpPr txBox="1"/>
          <p:nvPr>
            <p:ph idx="1" type="body"/>
          </p:nvPr>
        </p:nvSpPr>
        <p:spPr>
          <a:xfrm>
            <a:off x="1143475" y="2981050"/>
            <a:ext cx="22101900" cy="8566800"/>
          </a:xfrm>
          <a:prstGeom prst="rect">
            <a:avLst/>
          </a:prstGeom>
          <a:noFill/>
          <a:ln>
            <a:noFill/>
          </a:ln>
        </p:spPr>
        <p:txBody>
          <a:bodyPr anchorCtr="0" anchor="t" bIns="91400" lIns="182850" spcFirstLastPara="1" rIns="182850" wrap="square" tIns="91400">
            <a:noAutofit/>
          </a:bodyPr>
          <a:lstStyle/>
          <a:p>
            <a:pPr indent="0" lvl="0" marL="0" rtl="0" algn="l">
              <a:lnSpc>
                <a:spcPct val="115000"/>
              </a:lnSpc>
              <a:spcBef>
                <a:spcPts val="6000"/>
              </a:spcBef>
              <a:spcAft>
                <a:spcPts val="0"/>
              </a:spcAft>
              <a:buSzPts val="4800"/>
              <a:buNone/>
            </a:pPr>
            <a:r>
              <a:rPr b="1" lang="it" sz="3600">
                <a:highlight>
                  <a:srgbClr val="FFFFFF"/>
                </a:highlight>
                <a:latin typeface="Work Sans"/>
                <a:ea typeface="Work Sans"/>
                <a:cs typeface="Work Sans"/>
                <a:sym typeface="Work Sans"/>
              </a:rPr>
              <a:t>La ‘scelta’ non dipende dalla volontà del singolo lavoratore</a:t>
            </a:r>
            <a:r>
              <a:rPr lang="it" sz="3600">
                <a:highlight>
                  <a:srgbClr val="FFFFFF"/>
                </a:highlight>
                <a:latin typeface="Work Sans"/>
                <a:ea typeface="Work Sans"/>
                <a:cs typeface="Work Sans"/>
                <a:sym typeface="Work Sans"/>
              </a:rPr>
              <a:t>, ma </a:t>
            </a:r>
            <a:r>
              <a:rPr b="1" lang="it" sz="3600">
                <a:highlight>
                  <a:srgbClr val="FFFFFF"/>
                </a:highlight>
                <a:latin typeface="Work Sans"/>
                <a:ea typeface="Work Sans"/>
                <a:cs typeface="Work Sans"/>
                <a:sym typeface="Work Sans"/>
              </a:rPr>
              <a:t>dal tipo di attività svolta</a:t>
            </a:r>
            <a:r>
              <a:rPr lang="it" sz="3600">
                <a:highlight>
                  <a:srgbClr val="FFFFFF"/>
                </a:highlight>
                <a:latin typeface="Work Sans"/>
                <a:ea typeface="Work Sans"/>
                <a:cs typeface="Work Sans"/>
                <a:sym typeface="Work Sans"/>
              </a:rPr>
              <a:t> e dal conseguente inquadramento, gli scenari sono tre:</a:t>
            </a:r>
            <a:endParaRPr sz="3600">
              <a:highlight>
                <a:srgbClr val="FFFFFF"/>
              </a:highlight>
              <a:latin typeface="Work Sans"/>
              <a:ea typeface="Work Sans"/>
              <a:cs typeface="Work Sans"/>
              <a:sym typeface="Work Sans"/>
            </a:endParaRPr>
          </a:p>
          <a:p>
            <a:pPr indent="-457200" lvl="0" marL="457200" rtl="0" algn="l">
              <a:lnSpc>
                <a:spcPct val="115000"/>
              </a:lnSpc>
              <a:spcBef>
                <a:spcPts val="3000"/>
              </a:spcBef>
              <a:spcAft>
                <a:spcPts val="0"/>
              </a:spcAft>
              <a:buSzPts val="3600"/>
              <a:buFont typeface="Work Sans"/>
              <a:buChar char="●"/>
            </a:pPr>
            <a:r>
              <a:rPr b="1" lang="it" sz="3600">
                <a:highlight>
                  <a:srgbClr val="FFFFFF"/>
                </a:highlight>
                <a:latin typeface="Work Sans"/>
                <a:ea typeface="Work Sans"/>
                <a:cs typeface="Work Sans"/>
                <a:sym typeface="Work Sans"/>
              </a:rPr>
              <a:t>Professionisti con Cassa</a:t>
            </a:r>
            <a:r>
              <a:rPr lang="it" sz="3600">
                <a:highlight>
                  <a:srgbClr val="FFFFFF"/>
                </a:highlight>
                <a:latin typeface="Work Sans"/>
                <a:ea typeface="Work Sans"/>
                <a:cs typeface="Work Sans"/>
                <a:sym typeface="Work Sans"/>
              </a:rPr>
              <a:t> → Le P.IVA ordinistiche sono obbligate ad iscriversi alla </a:t>
            </a:r>
            <a:r>
              <a:rPr b="1" lang="it" sz="3600">
                <a:highlight>
                  <a:srgbClr val="FFFFFF"/>
                </a:highlight>
                <a:latin typeface="Work Sans"/>
                <a:ea typeface="Work Sans"/>
                <a:cs typeface="Work Sans"/>
                <a:sym typeface="Work Sans"/>
              </a:rPr>
              <a:t>Cassa di Previdenza dedicata alla categoria</a:t>
            </a:r>
            <a:r>
              <a:rPr lang="it" sz="3600">
                <a:highlight>
                  <a:srgbClr val="FFFFFF"/>
                </a:highlight>
                <a:latin typeface="Work Sans"/>
                <a:ea typeface="Work Sans"/>
                <a:cs typeface="Work Sans"/>
                <a:sym typeface="Work Sans"/>
              </a:rPr>
              <a:t> (</a:t>
            </a:r>
            <a:r>
              <a:rPr lang="it" sz="3600">
                <a:solidFill>
                  <a:schemeClr val="hlink"/>
                </a:solidFill>
                <a:highlight>
                  <a:srgbClr val="FFFFFF"/>
                </a:highlight>
                <a:uFill>
                  <a:noFill/>
                </a:uFill>
                <a:latin typeface="Work Sans"/>
                <a:ea typeface="Work Sans"/>
                <a:cs typeface="Work Sans"/>
                <a:sym typeface="Work Sans"/>
                <a:hlinkClick r:id="rId3"/>
              </a:rPr>
              <a:t>Cassa Forense</a:t>
            </a:r>
            <a:r>
              <a:rPr lang="it" sz="3600">
                <a:highlight>
                  <a:srgbClr val="FFFFFF"/>
                </a:highlight>
                <a:latin typeface="Work Sans"/>
                <a:ea typeface="Work Sans"/>
                <a:cs typeface="Work Sans"/>
                <a:sym typeface="Work Sans"/>
              </a:rPr>
              <a:t> per gli </a:t>
            </a:r>
            <a:r>
              <a:rPr lang="it" sz="3600">
                <a:solidFill>
                  <a:schemeClr val="hlink"/>
                </a:solidFill>
                <a:highlight>
                  <a:srgbClr val="FFFFFF"/>
                </a:highlight>
                <a:uFill>
                  <a:noFill/>
                </a:uFill>
                <a:latin typeface="Work Sans"/>
                <a:ea typeface="Work Sans"/>
                <a:cs typeface="Work Sans"/>
                <a:sym typeface="Work Sans"/>
                <a:hlinkClick r:id="rId4"/>
              </a:rPr>
              <a:t>avvocati</a:t>
            </a:r>
            <a:r>
              <a:rPr lang="it" sz="3600">
                <a:highlight>
                  <a:srgbClr val="FFFFFF"/>
                </a:highlight>
                <a:latin typeface="Work Sans"/>
                <a:ea typeface="Work Sans"/>
                <a:cs typeface="Work Sans"/>
                <a:sym typeface="Work Sans"/>
              </a:rPr>
              <a:t>)</a:t>
            </a:r>
            <a:endParaRPr sz="3600">
              <a:highlight>
                <a:srgbClr val="FFFFFF"/>
              </a:highlight>
              <a:latin typeface="Work Sans"/>
              <a:ea typeface="Work Sans"/>
              <a:cs typeface="Work Sans"/>
              <a:sym typeface="Work Sans"/>
            </a:endParaRPr>
          </a:p>
          <a:p>
            <a:pPr indent="0" lvl="0" marL="457200" rtl="0" algn="l">
              <a:lnSpc>
                <a:spcPct val="115000"/>
              </a:lnSpc>
              <a:spcBef>
                <a:spcPts val="1200"/>
              </a:spcBef>
              <a:spcAft>
                <a:spcPts val="0"/>
              </a:spcAft>
              <a:buSzPts val="4800"/>
              <a:buNone/>
            </a:pPr>
            <a:r>
              <a:t/>
            </a:r>
            <a:endParaRPr sz="3600">
              <a:highlight>
                <a:srgbClr val="FFFFFF"/>
              </a:highlight>
              <a:latin typeface="Work Sans"/>
              <a:ea typeface="Work Sans"/>
              <a:cs typeface="Work Sans"/>
              <a:sym typeface="Work Sans"/>
            </a:endParaRPr>
          </a:p>
          <a:p>
            <a:pPr indent="-457200" lvl="0" marL="457200" rtl="0" algn="l">
              <a:lnSpc>
                <a:spcPct val="115000"/>
              </a:lnSpc>
              <a:spcBef>
                <a:spcPts val="1200"/>
              </a:spcBef>
              <a:spcAft>
                <a:spcPts val="0"/>
              </a:spcAft>
              <a:buSzPts val="3600"/>
              <a:buFont typeface="Work Sans"/>
              <a:buChar char="●"/>
            </a:pPr>
            <a:r>
              <a:rPr b="1" lang="it" sz="3600">
                <a:highlight>
                  <a:srgbClr val="FFFFFF"/>
                </a:highlight>
                <a:latin typeface="Work Sans"/>
                <a:ea typeface="Work Sans"/>
                <a:cs typeface="Work Sans"/>
                <a:sym typeface="Work Sans"/>
              </a:rPr>
              <a:t>Professionisti ‘senza Cassa’</a:t>
            </a:r>
            <a:r>
              <a:rPr lang="it" sz="3600">
                <a:highlight>
                  <a:srgbClr val="FFFFFF"/>
                </a:highlight>
                <a:latin typeface="Work Sans"/>
                <a:ea typeface="Work Sans"/>
                <a:cs typeface="Work Sans"/>
                <a:sym typeface="Work Sans"/>
              </a:rPr>
              <a:t> → I liberi professionisti con P.IVA “non ordinistica”, senza una Cassa dedicata, che confluiscono nella </a:t>
            </a:r>
            <a:r>
              <a:rPr b="1" lang="it" sz="3600">
                <a:highlight>
                  <a:srgbClr val="FFFFFF"/>
                </a:highlight>
                <a:latin typeface="Work Sans"/>
                <a:ea typeface="Work Sans"/>
                <a:cs typeface="Work Sans"/>
                <a:sym typeface="Work Sans"/>
              </a:rPr>
              <a:t>Gestione Separata INPS</a:t>
            </a:r>
            <a:r>
              <a:rPr lang="it" sz="3600">
                <a:highlight>
                  <a:srgbClr val="FFFFFF"/>
                </a:highlight>
                <a:latin typeface="Work Sans"/>
                <a:ea typeface="Work Sans"/>
                <a:cs typeface="Work Sans"/>
                <a:sym typeface="Work Sans"/>
              </a:rPr>
              <a:t> (Influencer, social media manager etc)</a:t>
            </a:r>
            <a:endParaRPr sz="3600">
              <a:highlight>
                <a:srgbClr val="FFFFFF"/>
              </a:highlight>
              <a:latin typeface="Work Sans"/>
              <a:ea typeface="Work Sans"/>
              <a:cs typeface="Work Sans"/>
              <a:sym typeface="Work Sans"/>
            </a:endParaRPr>
          </a:p>
          <a:p>
            <a:pPr indent="0" lvl="0" marL="457200" rtl="0" algn="l">
              <a:lnSpc>
                <a:spcPct val="115000"/>
              </a:lnSpc>
              <a:spcBef>
                <a:spcPts val="1200"/>
              </a:spcBef>
              <a:spcAft>
                <a:spcPts val="0"/>
              </a:spcAft>
              <a:buSzPts val="4800"/>
              <a:buNone/>
            </a:pPr>
            <a:r>
              <a:t/>
            </a:r>
            <a:endParaRPr sz="3600">
              <a:highlight>
                <a:srgbClr val="FFFFFF"/>
              </a:highlight>
              <a:latin typeface="Work Sans"/>
              <a:ea typeface="Work Sans"/>
              <a:cs typeface="Work Sans"/>
              <a:sym typeface="Work Sans"/>
            </a:endParaRPr>
          </a:p>
          <a:p>
            <a:pPr indent="-457200" lvl="0" marL="457200" rtl="0" algn="l">
              <a:lnSpc>
                <a:spcPct val="115000"/>
              </a:lnSpc>
              <a:spcBef>
                <a:spcPts val="1200"/>
              </a:spcBef>
              <a:spcAft>
                <a:spcPts val="0"/>
              </a:spcAft>
              <a:buSzPts val="3600"/>
              <a:buFont typeface="Work Sans"/>
              <a:buChar char="●"/>
            </a:pPr>
            <a:r>
              <a:rPr b="1" lang="it" sz="3600">
                <a:highlight>
                  <a:srgbClr val="FFFFFF"/>
                </a:highlight>
                <a:latin typeface="Work Sans"/>
                <a:ea typeface="Work Sans"/>
                <a:cs typeface="Work Sans"/>
                <a:sym typeface="Work Sans"/>
              </a:rPr>
              <a:t>Artigiani e commercianti</a:t>
            </a:r>
            <a:r>
              <a:rPr lang="it" sz="3600">
                <a:highlight>
                  <a:srgbClr val="FFFFFF"/>
                </a:highlight>
                <a:latin typeface="Work Sans"/>
                <a:ea typeface="Work Sans"/>
                <a:cs typeface="Work Sans"/>
                <a:sym typeface="Work Sans"/>
              </a:rPr>
              <a:t> → Le ditte individuali che svolgono un’attività classificata come artigianale o commerciale (dall’</a:t>
            </a:r>
            <a:r>
              <a:rPr lang="it" sz="3600">
                <a:solidFill>
                  <a:schemeClr val="hlink"/>
                </a:solidFill>
                <a:highlight>
                  <a:srgbClr val="FFFFFF"/>
                </a:highlight>
                <a:uFill>
                  <a:noFill/>
                </a:uFill>
                <a:latin typeface="Work Sans"/>
                <a:ea typeface="Work Sans"/>
                <a:cs typeface="Work Sans"/>
                <a:sym typeface="Work Sans"/>
                <a:hlinkClick r:id="rId5"/>
              </a:rPr>
              <a:t>estetista</a:t>
            </a:r>
            <a:r>
              <a:rPr lang="it" sz="3600">
                <a:highlight>
                  <a:srgbClr val="FFFFFF"/>
                </a:highlight>
                <a:latin typeface="Work Sans"/>
                <a:ea typeface="Work Sans"/>
                <a:cs typeface="Work Sans"/>
                <a:sym typeface="Work Sans"/>
              </a:rPr>
              <a:t> all’idraulico, dall’</a:t>
            </a:r>
            <a:r>
              <a:rPr lang="it" sz="3600">
                <a:solidFill>
                  <a:schemeClr val="hlink"/>
                </a:solidFill>
                <a:highlight>
                  <a:srgbClr val="FFFFFF"/>
                </a:highlight>
                <a:uFill>
                  <a:noFill/>
                </a:uFill>
                <a:latin typeface="Work Sans"/>
                <a:ea typeface="Work Sans"/>
                <a:cs typeface="Work Sans"/>
                <a:sym typeface="Work Sans"/>
                <a:hlinkClick r:id="rId6"/>
              </a:rPr>
              <a:t>impresa di pulizie</a:t>
            </a:r>
            <a:r>
              <a:rPr lang="it" sz="3600">
                <a:highlight>
                  <a:srgbClr val="FFFFFF"/>
                </a:highlight>
                <a:latin typeface="Work Sans"/>
                <a:ea typeface="Work Sans"/>
                <a:cs typeface="Work Sans"/>
                <a:sym typeface="Work Sans"/>
              </a:rPr>
              <a:t>, etc) devono iscriversi alla </a:t>
            </a:r>
            <a:r>
              <a:rPr b="1" lang="it" sz="3600">
                <a:solidFill>
                  <a:schemeClr val="hlink"/>
                </a:solidFill>
                <a:highlight>
                  <a:srgbClr val="FFFFFF"/>
                </a:highlight>
                <a:uFill>
                  <a:noFill/>
                </a:uFill>
                <a:latin typeface="Work Sans"/>
                <a:ea typeface="Work Sans"/>
                <a:cs typeface="Work Sans"/>
                <a:sym typeface="Work Sans"/>
                <a:hlinkClick r:id="rId7"/>
              </a:rPr>
              <a:t>Gestione INPS Artigiani e Commercianti</a:t>
            </a:r>
            <a:endParaRPr b="1" sz="3600">
              <a:highlight>
                <a:srgbClr val="FFFFFF"/>
              </a:highlight>
              <a:latin typeface="Work Sans"/>
              <a:ea typeface="Work Sans"/>
              <a:cs typeface="Work Sans"/>
              <a:sym typeface="Work Sans"/>
            </a:endParaRPr>
          </a:p>
          <a:p>
            <a:pPr indent="0" lvl="0" marL="0" rtl="0" algn="just">
              <a:lnSpc>
                <a:spcPct val="90000"/>
              </a:lnSpc>
              <a:spcBef>
                <a:spcPts val="2000"/>
              </a:spcBef>
              <a:spcAft>
                <a:spcPts val="0"/>
              </a:spcAft>
              <a:buSzPts val="4800"/>
              <a:buNone/>
            </a:pPr>
            <a:r>
              <a:t/>
            </a:r>
            <a:endParaRPr/>
          </a:p>
        </p:txBody>
      </p:sp>
      <p:sp>
        <p:nvSpPr>
          <p:cNvPr id="111" name="Google Shape;111;p3"/>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g2f6f7ca9c9f_0_688"/>
          <p:cNvSpPr txBox="1"/>
          <p:nvPr>
            <p:ph idx="12" type="sldNum"/>
          </p:nvPr>
        </p:nvSpPr>
        <p:spPr>
          <a:xfrm>
            <a:off x="8243144" y="4889701"/>
            <a:ext cx="5808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SzPts val="2400"/>
              <a:buNone/>
            </a:pPr>
            <a:fld id="{00000000-1234-1234-1234-123412341234}" type="slidenum">
              <a:rPr lang="it"/>
              <a:t>‹#›</a:t>
            </a:fld>
            <a:endParaRPr/>
          </a:p>
        </p:txBody>
      </p:sp>
      <p:sp>
        <p:nvSpPr>
          <p:cNvPr id="799" name="Google Shape;799;g2f6f7ca9c9f_0_688"/>
          <p:cNvSpPr txBox="1"/>
          <p:nvPr>
            <p:ph idx="1" type="body"/>
          </p:nvPr>
        </p:nvSpPr>
        <p:spPr>
          <a:xfrm>
            <a:off x="985932" y="793843"/>
            <a:ext cx="22101600" cy="106095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0"/>
              </a:spcBef>
              <a:spcAft>
                <a:spcPts val="0"/>
              </a:spcAft>
              <a:buSzPts val="2900"/>
              <a:buNone/>
            </a:pPr>
            <a:r>
              <a:rPr b="1" lang="it" sz="3600"/>
              <a:t>INPS Commercio e INPS Artigiani</a:t>
            </a:r>
            <a:endParaRPr b="1" sz="3600"/>
          </a:p>
          <a:p>
            <a:pPr indent="-457200" lvl="0" marL="457200" rtl="0" algn="l">
              <a:lnSpc>
                <a:spcPct val="115000"/>
              </a:lnSpc>
              <a:spcBef>
                <a:spcPts val="0"/>
              </a:spcBef>
              <a:spcAft>
                <a:spcPts val="0"/>
              </a:spcAft>
              <a:buSzPts val="3600"/>
              <a:buChar char="●"/>
            </a:pPr>
            <a:r>
              <a:rPr lang="it" sz="3600" u="sng">
                <a:solidFill>
                  <a:schemeClr val="hlink"/>
                </a:solidFill>
                <a:highlight>
                  <a:srgbClr val="FFFFFF"/>
                </a:highlight>
                <a:hlinkClick r:id="rId3"/>
              </a:rPr>
              <a:t>INPS commercio ed INPS Artigiani</a:t>
            </a:r>
            <a:endParaRPr sz="3600">
              <a:solidFill>
                <a:srgbClr val="000000"/>
              </a:solidFill>
              <a:highlight>
                <a:srgbClr val="FFFFFF"/>
              </a:highlight>
            </a:endParaRPr>
          </a:p>
          <a:p>
            <a:pPr indent="-457200" lvl="0" marL="457200" rtl="0" algn="l">
              <a:lnSpc>
                <a:spcPct val="115000"/>
              </a:lnSpc>
              <a:spcBef>
                <a:spcPts val="0"/>
              </a:spcBef>
              <a:spcAft>
                <a:spcPts val="0"/>
              </a:spcAft>
              <a:buSzPts val="3600"/>
              <a:buChar char="●"/>
            </a:pPr>
            <a:r>
              <a:rPr lang="it" sz="3600" u="sng">
                <a:solidFill>
                  <a:schemeClr val="hlink"/>
                </a:solidFill>
                <a:highlight>
                  <a:srgbClr val="FFFFFF"/>
                </a:highlight>
                <a:hlinkClick r:id="rId4"/>
              </a:rPr>
              <a:t>Circolare INPS aliquote e minimali 2024 INPS COM/ART</a:t>
            </a:r>
            <a:endParaRPr sz="3600">
              <a:solidFill>
                <a:srgbClr val="000000"/>
              </a:solidFill>
              <a:highlight>
                <a:srgbClr val="FFFFFF"/>
              </a:highlight>
            </a:endParaRPr>
          </a:p>
          <a:p>
            <a:pPr indent="0" lvl="0" marL="0" rtl="0" algn="l">
              <a:lnSpc>
                <a:spcPct val="115000"/>
              </a:lnSpc>
              <a:spcBef>
                <a:spcPts val="0"/>
              </a:spcBef>
              <a:spcAft>
                <a:spcPts val="0"/>
              </a:spcAft>
              <a:buSzPts val="2900"/>
              <a:buNone/>
            </a:pPr>
            <a:r>
              <a:t/>
            </a:r>
            <a:endParaRPr sz="3600">
              <a:solidFill>
                <a:srgbClr val="000000"/>
              </a:solidFill>
              <a:highlight>
                <a:srgbClr val="FFFFFF"/>
              </a:highlight>
            </a:endParaRPr>
          </a:p>
          <a:p>
            <a:pPr indent="0" lvl="0" marL="0" rtl="0" algn="l">
              <a:lnSpc>
                <a:spcPct val="115000"/>
              </a:lnSpc>
              <a:spcBef>
                <a:spcPts val="0"/>
              </a:spcBef>
              <a:spcAft>
                <a:spcPts val="0"/>
              </a:spcAft>
              <a:buSzPts val="2900"/>
              <a:buNone/>
            </a:pPr>
            <a:r>
              <a:rPr b="1" lang="it" sz="3600">
                <a:solidFill>
                  <a:srgbClr val="000000"/>
                </a:solidFill>
                <a:highlight>
                  <a:srgbClr val="FFFFFF"/>
                </a:highlight>
              </a:rPr>
              <a:t>GS INPS</a:t>
            </a:r>
            <a:endParaRPr b="1" sz="3600">
              <a:solidFill>
                <a:srgbClr val="000000"/>
              </a:solidFill>
              <a:highlight>
                <a:srgbClr val="FFFFFF"/>
              </a:highlight>
            </a:endParaRPr>
          </a:p>
          <a:p>
            <a:pPr indent="-457200" lvl="0" marL="457200" rtl="0" algn="l">
              <a:lnSpc>
                <a:spcPct val="115000"/>
              </a:lnSpc>
              <a:spcBef>
                <a:spcPts val="0"/>
              </a:spcBef>
              <a:spcAft>
                <a:spcPts val="0"/>
              </a:spcAft>
              <a:buSzPts val="3600"/>
              <a:buChar char="●"/>
            </a:pPr>
            <a:r>
              <a:rPr lang="it" sz="3600" u="sng">
                <a:solidFill>
                  <a:schemeClr val="hlink"/>
                </a:solidFill>
                <a:highlight>
                  <a:srgbClr val="FFFFFF"/>
                </a:highlight>
                <a:hlinkClick r:id="rId5"/>
              </a:rPr>
              <a:t>Circolare INPS aliquote GS INPS per professionisti e sportivi dilettantistici</a:t>
            </a:r>
            <a:endParaRPr sz="3600">
              <a:solidFill>
                <a:srgbClr val="000000"/>
              </a:solidFill>
              <a:highlight>
                <a:srgbClr val="FFFFFF"/>
              </a:highlight>
            </a:endParaRPr>
          </a:p>
          <a:p>
            <a:pPr indent="0" lvl="0" marL="0" rtl="0" algn="l">
              <a:lnSpc>
                <a:spcPct val="115000"/>
              </a:lnSpc>
              <a:spcBef>
                <a:spcPts val="0"/>
              </a:spcBef>
              <a:spcAft>
                <a:spcPts val="0"/>
              </a:spcAft>
              <a:buSzPts val="2900"/>
              <a:buNone/>
            </a:pPr>
            <a:r>
              <a:t/>
            </a:r>
            <a:endParaRPr sz="3600">
              <a:solidFill>
                <a:srgbClr val="000000"/>
              </a:solidFill>
              <a:highlight>
                <a:srgbClr val="FFFFFF"/>
              </a:highlight>
            </a:endParaRPr>
          </a:p>
          <a:p>
            <a:pPr indent="0" lvl="0" marL="0" rtl="0" algn="l">
              <a:lnSpc>
                <a:spcPct val="115000"/>
              </a:lnSpc>
              <a:spcBef>
                <a:spcPts val="0"/>
              </a:spcBef>
              <a:spcAft>
                <a:spcPts val="0"/>
              </a:spcAft>
              <a:buSzPts val="2900"/>
              <a:buNone/>
            </a:pPr>
            <a:r>
              <a:rPr b="1" lang="it" sz="3600">
                <a:solidFill>
                  <a:srgbClr val="000000"/>
                </a:solidFill>
                <a:highlight>
                  <a:srgbClr val="FFFFFF"/>
                </a:highlight>
              </a:rPr>
              <a:t>ENPAP</a:t>
            </a:r>
            <a:endParaRPr b="1" sz="3600">
              <a:solidFill>
                <a:srgbClr val="000000"/>
              </a:solidFill>
              <a:highlight>
                <a:srgbClr val="FFFFFF"/>
              </a:highlight>
            </a:endParaRPr>
          </a:p>
          <a:p>
            <a:pPr indent="-457200" lvl="0" marL="457200" rtl="0" algn="l">
              <a:lnSpc>
                <a:spcPct val="115000"/>
              </a:lnSpc>
              <a:spcBef>
                <a:spcPts val="0"/>
              </a:spcBef>
              <a:spcAft>
                <a:spcPts val="0"/>
              </a:spcAft>
              <a:buSzPts val="3600"/>
              <a:buChar char="●"/>
            </a:pPr>
            <a:r>
              <a:rPr lang="it" sz="3600" u="sng">
                <a:solidFill>
                  <a:schemeClr val="hlink"/>
                </a:solidFill>
                <a:highlight>
                  <a:srgbClr val="FFFFFF"/>
                </a:highlight>
                <a:hlinkClick r:id="rId6"/>
              </a:rPr>
              <a:t>Enpap: La Cassa degli psicologi</a:t>
            </a:r>
            <a:endParaRPr sz="3600">
              <a:solidFill>
                <a:srgbClr val="000000"/>
              </a:solidFill>
              <a:highlight>
                <a:srgbClr val="FFFFFF"/>
              </a:highlight>
            </a:endParaRPr>
          </a:p>
          <a:p>
            <a:pPr indent="-457200" lvl="0" marL="457200" rtl="0" algn="just">
              <a:lnSpc>
                <a:spcPct val="115000"/>
              </a:lnSpc>
              <a:spcBef>
                <a:spcPts val="0"/>
              </a:spcBef>
              <a:spcAft>
                <a:spcPts val="0"/>
              </a:spcAft>
              <a:buSzPts val="3600"/>
              <a:buChar char="●"/>
            </a:pPr>
            <a:r>
              <a:rPr lang="it" sz="3600" u="sng">
                <a:solidFill>
                  <a:schemeClr val="accent2"/>
                </a:solidFill>
                <a:hlinkClick r:id="rId7">
                  <a:extLst>
                    <a:ext uri="{A12FA001-AC4F-418D-AE19-62706E023703}">
                      <ahyp:hlinkClr val="tx"/>
                    </a:ext>
                  </a:extLst>
                </a:hlinkClick>
              </a:rPr>
              <a:t>Link istruzioni per la comunicazione reddituale</a:t>
            </a:r>
            <a:endParaRPr sz="3600">
              <a:solidFill>
                <a:srgbClr val="000000"/>
              </a:solidFill>
              <a:highlight>
                <a:srgbClr val="FFFFFF"/>
              </a:highlight>
            </a:endParaRPr>
          </a:p>
          <a:p>
            <a:pPr indent="0" lvl="0" marL="0" rtl="0" algn="l">
              <a:lnSpc>
                <a:spcPct val="115000"/>
              </a:lnSpc>
              <a:spcBef>
                <a:spcPts val="0"/>
              </a:spcBef>
              <a:spcAft>
                <a:spcPts val="0"/>
              </a:spcAft>
              <a:buSzPts val="2900"/>
              <a:buNone/>
            </a:pPr>
            <a:r>
              <a:t/>
            </a:r>
            <a:endParaRPr sz="3600">
              <a:solidFill>
                <a:srgbClr val="000000"/>
              </a:solidFill>
              <a:highlight>
                <a:srgbClr val="FFFFFF"/>
              </a:highlight>
            </a:endParaRPr>
          </a:p>
          <a:p>
            <a:pPr indent="0" lvl="0" marL="0" rtl="0" algn="l">
              <a:lnSpc>
                <a:spcPct val="115000"/>
              </a:lnSpc>
              <a:spcBef>
                <a:spcPts val="0"/>
              </a:spcBef>
              <a:spcAft>
                <a:spcPts val="0"/>
              </a:spcAft>
              <a:buSzPts val="2900"/>
              <a:buNone/>
            </a:pPr>
            <a:r>
              <a:rPr b="1" lang="it" sz="3600">
                <a:solidFill>
                  <a:srgbClr val="000000"/>
                </a:solidFill>
                <a:highlight>
                  <a:srgbClr val="FFFFFF"/>
                </a:highlight>
              </a:rPr>
              <a:t>ENPAPI</a:t>
            </a:r>
            <a:endParaRPr b="1" sz="3600">
              <a:solidFill>
                <a:srgbClr val="000000"/>
              </a:solidFill>
              <a:highlight>
                <a:srgbClr val="FFFFFF"/>
              </a:highlight>
            </a:endParaRPr>
          </a:p>
          <a:p>
            <a:pPr indent="-457200" lvl="0" marL="457200" rtl="0" algn="l">
              <a:lnSpc>
                <a:spcPct val="115000"/>
              </a:lnSpc>
              <a:spcBef>
                <a:spcPts val="0"/>
              </a:spcBef>
              <a:spcAft>
                <a:spcPts val="0"/>
              </a:spcAft>
              <a:buSzPts val="3600"/>
              <a:buChar char="●"/>
            </a:pPr>
            <a:r>
              <a:rPr lang="it" sz="3600" u="sng">
                <a:solidFill>
                  <a:schemeClr val="hlink"/>
                </a:solidFill>
                <a:highlight>
                  <a:srgbClr val="FFFFFF"/>
                </a:highlight>
                <a:hlinkClick r:id="rId8"/>
              </a:rPr>
              <a:t>Enpapi: la Cassa degli infermieri</a:t>
            </a:r>
            <a:endParaRPr sz="3600">
              <a:solidFill>
                <a:srgbClr val="000000"/>
              </a:solidFill>
              <a:highlight>
                <a:srgbClr val="FFFFFF"/>
              </a:highlight>
            </a:endParaRPr>
          </a:p>
          <a:p>
            <a:pPr indent="-457200" lvl="0" marL="457200" rtl="0" algn="just">
              <a:lnSpc>
                <a:spcPct val="115000"/>
              </a:lnSpc>
              <a:spcBef>
                <a:spcPts val="0"/>
              </a:spcBef>
              <a:spcAft>
                <a:spcPts val="0"/>
              </a:spcAft>
              <a:buSzPts val="3600"/>
              <a:buChar char="●"/>
            </a:pPr>
            <a:r>
              <a:rPr lang="it" sz="3600" u="sng">
                <a:solidFill>
                  <a:schemeClr val="accent2"/>
                </a:solidFill>
                <a:hlinkClick r:id="rId9">
                  <a:extLst>
                    <a:ext uri="{A12FA001-AC4F-418D-AE19-62706E023703}">
                      <ahyp:hlinkClr val="tx"/>
                    </a:ext>
                  </a:extLst>
                </a:hlinkClick>
              </a:rPr>
              <a:t>Link istruzioni per la comunicazione reddituale</a:t>
            </a:r>
            <a:endParaRPr sz="3600">
              <a:solidFill>
                <a:schemeClr val="dk1"/>
              </a:solidFill>
            </a:endParaRPr>
          </a:p>
          <a:p>
            <a:pPr indent="-457200" lvl="0" marL="457200" rtl="0" algn="just">
              <a:lnSpc>
                <a:spcPct val="115000"/>
              </a:lnSpc>
              <a:spcBef>
                <a:spcPts val="0"/>
              </a:spcBef>
              <a:spcAft>
                <a:spcPts val="0"/>
              </a:spcAft>
              <a:buSzPts val="3600"/>
              <a:buChar char="●"/>
            </a:pPr>
            <a:r>
              <a:rPr lang="it" sz="3600" u="sng">
                <a:solidFill>
                  <a:schemeClr val="accent2"/>
                </a:solidFill>
                <a:hlinkClick r:id="rId10">
                  <a:extLst>
                    <a:ext uri="{A12FA001-AC4F-418D-AE19-62706E023703}">
                      <ahyp:hlinkClr val="tx"/>
                    </a:ext>
                  </a:extLst>
                </a:hlinkClick>
              </a:rPr>
              <a:t>Slide di approfondimento su campi Modello redditi per la comunicazione reddituale</a:t>
            </a:r>
            <a:endParaRPr sz="3600">
              <a:solidFill>
                <a:srgbClr val="000000"/>
              </a:solidFill>
              <a:highlight>
                <a:srgbClr val="FFFFFF"/>
              </a:highlight>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g2f7b64f5150_1_0"/>
          <p:cNvSpPr txBox="1"/>
          <p:nvPr>
            <p:ph idx="12" type="sldNum"/>
          </p:nvPr>
        </p:nvSpPr>
        <p:spPr>
          <a:xfrm>
            <a:off x="8243144" y="4889701"/>
            <a:ext cx="5808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SzPts val="2400"/>
              <a:buNone/>
            </a:pPr>
            <a:fld id="{00000000-1234-1234-1234-123412341234}" type="slidenum">
              <a:rPr lang="it"/>
              <a:t>‹#›</a:t>
            </a:fld>
            <a:endParaRPr/>
          </a:p>
        </p:txBody>
      </p:sp>
      <p:sp>
        <p:nvSpPr>
          <p:cNvPr id="805" name="Google Shape;805;g2f7b64f5150_1_0"/>
          <p:cNvSpPr txBox="1"/>
          <p:nvPr>
            <p:ph idx="1" type="body"/>
          </p:nvPr>
        </p:nvSpPr>
        <p:spPr>
          <a:xfrm>
            <a:off x="1034132" y="914393"/>
            <a:ext cx="22101600" cy="10609500"/>
          </a:xfrm>
          <a:prstGeom prst="rect">
            <a:avLst/>
          </a:prstGeom>
          <a:noFill/>
          <a:ln>
            <a:noFill/>
          </a:ln>
        </p:spPr>
        <p:txBody>
          <a:bodyPr anchorCtr="0" anchor="t" bIns="91400" lIns="91400" spcFirstLastPara="1" rIns="91400" wrap="square" tIns="91400">
            <a:noAutofit/>
          </a:bodyPr>
          <a:lstStyle/>
          <a:p>
            <a:pPr indent="0" lvl="0" marL="0" rtl="0" algn="l">
              <a:lnSpc>
                <a:spcPct val="100000"/>
              </a:lnSpc>
              <a:spcBef>
                <a:spcPts val="0"/>
              </a:spcBef>
              <a:spcAft>
                <a:spcPts val="0"/>
              </a:spcAft>
              <a:buSzPts val="2900"/>
              <a:buNone/>
            </a:pPr>
            <a:r>
              <a:rPr b="1" lang="it" sz="3600">
                <a:solidFill>
                  <a:srgbClr val="000000"/>
                </a:solidFill>
                <a:highlight>
                  <a:srgbClr val="FFFFFF"/>
                </a:highlight>
              </a:rPr>
              <a:t>ENPAM</a:t>
            </a:r>
            <a:endParaRPr b="1" sz="3600">
              <a:solidFill>
                <a:srgbClr val="000000"/>
              </a:solidFill>
              <a:highlight>
                <a:srgbClr val="FFFFFF"/>
              </a:highlight>
            </a:endParaRPr>
          </a:p>
          <a:p>
            <a:pPr indent="0" lvl="0" marL="0" rtl="0" algn="l">
              <a:lnSpc>
                <a:spcPct val="100000"/>
              </a:lnSpc>
              <a:spcBef>
                <a:spcPts val="0"/>
              </a:spcBef>
              <a:spcAft>
                <a:spcPts val="0"/>
              </a:spcAft>
              <a:buSzPts val="2900"/>
              <a:buNone/>
            </a:pPr>
            <a:r>
              <a:rPr lang="it" sz="3600" u="sng">
                <a:solidFill>
                  <a:schemeClr val="hlink"/>
                </a:solidFill>
                <a:highlight>
                  <a:srgbClr val="FFFFFF"/>
                </a:highlight>
                <a:hlinkClick r:id="rId3"/>
              </a:rPr>
              <a:t>ENPAM: la Cassa dei medici</a:t>
            </a:r>
            <a:endParaRPr sz="3600">
              <a:solidFill>
                <a:srgbClr val="000000"/>
              </a:solidFill>
              <a:highlight>
                <a:srgbClr val="FFFFFF"/>
              </a:highlight>
            </a:endParaRPr>
          </a:p>
          <a:p>
            <a:pPr indent="0" lvl="0" marL="0" rtl="0" algn="just">
              <a:lnSpc>
                <a:spcPct val="100000"/>
              </a:lnSpc>
              <a:spcBef>
                <a:spcPts val="2100"/>
              </a:spcBef>
              <a:spcAft>
                <a:spcPts val="0"/>
              </a:spcAft>
              <a:buClr>
                <a:srgbClr val="000000"/>
              </a:buClr>
              <a:buSzPts val="4800"/>
              <a:buFont typeface="Arial"/>
              <a:buNone/>
            </a:pPr>
            <a:r>
              <a:rPr lang="it" sz="3600" u="sng">
                <a:solidFill>
                  <a:schemeClr val="accent2"/>
                </a:solidFill>
                <a:hlinkClick r:id="rId4">
                  <a:extLst>
                    <a:ext uri="{A12FA001-AC4F-418D-AE19-62706E023703}">
                      <ahyp:hlinkClr val="tx"/>
                    </a:ext>
                  </a:extLst>
                </a:hlinkClick>
              </a:rPr>
              <a:t>Link istruzioni per la comunicazione reddituale</a:t>
            </a:r>
            <a:endParaRPr sz="3600">
              <a:solidFill>
                <a:schemeClr val="dk1"/>
              </a:solidFill>
            </a:endParaRPr>
          </a:p>
          <a:p>
            <a:pPr indent="0" lvl="0" marL="0" rtl="0" algn="just">
              <a:lnSpc>
                <a:spcPct val="100000"/>
              </a:lnSpc>
              <a:spcBef>
                <a:spcPts val="2100"/>
              </a:spcBef>
              <a:spcAft>
                <a:spcPts val="0"/>
              </a:spcAft>
              <a:buClr>
                <a:srgbClr val="000000"/>
              </a:buClr>
              <a:buSzPts val="4800"/>
              <a:buFont typeface="Arial"/>
              <a:buNone/>
            </a:pPr>
            <a:r>
              <a:rPr lang="it" sz="3600" u="sng">
                <a:solidFill>
                  <a:schemeClr val="accent2"/>
                </a:solidFill>
                <a:hlinkClick r:id="rId5">
                  <a:extLst>
                    <a:ext uri="{A12FA001-AC4F-418D-AE19-62706E023703}">
                      <ahyp:hlinkClr val="tx"/>
                    </a:ext>
                  </a:extLst>
                </a:hlinkClick>
              </a:rPr>
              <a:t>Slide di approfondimento su campi Modello redditi per la comunicazione reddituale</a:t>
            </a:r>
            <a:endParaRPr sz="3600" u="sng">
              <a:solidFill>
                <a:schemeClr val="hlink"/>
              </a:solidFill>
              <a:highlight>
                <a:srgbClr val="FFFFFF"/>
              </a:highlight>
            </a:endParaRPr>
          </a:p>
          <a:p>
            <a:pPr indent="0" lvl="0" marL="0" rtl="0" algn="l">
              <a:lnSpc>
                <a:spcPct val="100000"/>
              </a:lnSpc>
              <a:spcBef>
                <a:spcPts val="0"/>
              </a:spcBef>
              <a:spcAft>
                <a:spcPts val="0"/>
              </a:spcAft>
              <a:buSzPts val="2900"/>
              <a:buNone/>
            </a:pPr>
            <a:r>
              <a:t/>
            </a:r>
            <a:endParaRPr sz="3600">
              <a:solidFill>
                <a:srgbClr val="000000"/>
              </a:solidFill>
              <a:highlight>
                <a:srgbClr val="FFFFFF"/>
              </a:highlight>
            </a:endParaRPr>
          </a:p>
          <a:p>
            <a:pPr indent="0" lvl="0" marL="0" rtl="0" algn="l">
              <a:lnSpc>
                <a:spcPct val="100000"/>
              </a:lnSpc>
              <a:spcBef>
                <a:spcPts val="0"/>
              </a:spcBef>
              <a:spcAft>
                <a:spcPts val="0"/>
              </a:spcAft>
              <a:buSzPts val="2900"/>
              <a:buNone/>
            </a:pPr>
            <a:r>
              <a:rPr b="1" lang="it" sz="3600">
                <a:solidFill>
                  <a:srgbClr val="000000"/>
                </a:solidFill>
                <a:highlight>
                  <a:srgbClr val="FFFFFF"/>
                </a:highlight>
              </a:rPr>
              <a:t>Cassa forense</a:t>
            </a:r>
            <a:endParaRPr b="1" sz="3600">
              <a:solidFill>
                <a:srgbClr val="000000"/>
              </a:solidFill>
              <a:highlight>
                <a:srgbClr val="FFFFFF"/>
              </a:highlight>
            </a:endParaRPr>
          </a:p>
          <a:p>
            <a:pPr indent="0" lvl="0" marL="0" rtl="0" algn="l">
              <a:lnSpc>
                <a:spcPct val="100000"/>
              </a:lnSpc>
              <a:spcBef>
                <a:spcPts val="0"/>
              </a:spcBef>
              <a:spcAft>
                <a:spcPts val="0"/>
              </a:spcAft>
              <a:buSzPts val="2900"/>
              <a:buNone/>
            </a:pPr>
            <a:r>
              <a:rPr lang="it" sz="3600" u="sng">
                <a:solidFill>
                  <a:schemeClr val="hlink"/>
                </a:solidFill>
                <a:highlight>
                  <a:srgbClr val="FFFFFF"/>
                </a:highlight>
                <a:hlinkClick r:id="rId6"/>
              </a:rPr>
              <a:t>Cassa forense: la Cassa degli avvocati</a:t>
            </a:r>
            <a:endParaRPr sz="3600">
              <a:solidFill>
                <a:srgbClr val="000000"/>
              </a:solidFill>
              <a:highlight>
                <a:srgbClr val="FFFFFF"/>
              </a:highlight>
            </a:endParaRPr>
          </a:p>
          <a:p>
            <a:pPr indent="0" lvl="0" marL="0" rtl="0" algn="l">
              <a:lnSpc>
                <a:spcPct val="100000"/>
              </a:lnSpc>
              <a:spcBef>
                <a:spcPts val="0"/>
              </a:spcBef>
              <a:spcAft>
                <a:spcPts val="0"/>
              </a:spcAft>
              <a:buSzPts val="2900"/>
              <a:buNone/>
            </a:pPr>
            <a:r>
              <a:t/>
            </a:r>
            <a:endParaRPr sz="3600">
              <a:solidFill>
                <a:srgbClr val="000000"/>
              </a:solidFill>
              <a:highlight>
                <a:srgbClr val="FFFFFF"/>
              </a:highlight>
            </a:endParaRPr>
          </a:p>
          <a:p>
            <a:pPr indent="0" lvl="0" marL="0" rtl="0" algn="l">
              <a:lnSpc>
                <a:spcPct val="100000"/>
              </a:lnSpc>
              <a:spcBef>
                <a:spcPts val="0"/>
              </a:spcBef>
              <a:spcAft>
                <a:spcPts val="0"/>
              </a:spcAft>
              <a:buSzPts val="2900"/>
              <a:buNone/>
            </a:pPr>
            <a:r>
              <a:rPr b="1" lang="it" sz="3600">
                <a:solidFill>
                  <a:srgbClr val="000000"/>
                </a:solidFill>
                <a:highlight>
                  <a:srgbClr val="FFFFFF"/>
                </a:highlight>
              </a:rPr>
              <a:t>Inarcassa</a:t>
            </a:r>
            <a:endParaRPr b="1" sz="3600">
              <a:solidFill>
                <a:srgbClr val="000000"/>
              </a:solidFill>
              <a:highlight>
                <a:srgbClr val="FFFFFF"/>
              </a:highlight>
            </a:endParaRPr>
          </a:p>
          <a:p>
            <a:pPr indent="0" lvl="0" marL="0" rtl="0" algn="l">
              <a:lnSpc>
                <a:spcPct val="100000"/>
              </a:lnSpc>
              <a:spcBef>
                <a:spcPts val="0"/>
              </a:spcBef>
              <a:spcAft>
                <a:spcPts val="0"/>
              </a:spcAft>
              <a:buSzPts val="2900"/>
              <a:buNone/>
            </a:pPr>
            <a:r>
              <a:rPr lang="it" sz="3600" u="sng">
                <a:solidFill>
                  <a:schemeClr val="hlink"/>
                </a:solidFill>
                <a:highlight>
                  <a:srgbClr val="FFFFFF"/>
                </a:highlight>
                <a:hlinkClick r:id="rId7"/>
              </a:rPr>
              <a:t>Inarcassa: la Cassa degli architetti ed Ingegneri</a:t>
            </a:r>
            <a:endParaRPr sz="3600">
              <a:solidFill>
                <a:srgbClr val="000000"/>
              </a:solidFill>
              <a:highlight>
                <a:srgbClr val="FFFFFF"/>
              </a:highlight>
            </a:endParaRPr>
          </a:p>
          <a:p>
            <a:pPr indent="0" lvl="0" marL="0" rtl="0" algn="l">
              <a:lnSpc>
                <a:spcPct val="100000"/>
              </a:lnSpc>
              <a:spcBef>
                <a:spcPts val="0"/>
              </a:spcBef>
              <a:spcAft>
                <a:spcPts val="0"/>
              </a:spcAft>
              <a:buClr>
                <a:srgbClr val="000000"/>
              </a:buClr>
              <a:buSzPts val="4800"/>
              <a:buFont typeface="Arial"/>
              <a:buNone/>
            </a:pPr>
            <a:r>
              <a:rPr lang="it" sz="3600" u="sng">
                <a:solidFill>
                  <a:schemeClr val="accent2"/>
                </a:solidFill>
                <a:hlinkClick r:id="rId8">
                  <a:extLst>
                    <a:ext uri="{A12FA001-AC4F-418D-AE19-62706E023703}">
                      <ahyp:hlinkClr val="tx"/>
                    </a:ext>
                  </a:extLst>
                </a:hlinkClick>
              </a:rPr>
              <a:t>Link istruzioni comunicazione reddituali Inarcassa per iscritti e per non iscritti</a:t>
            </a:r>
            <a:endParaRPr sz="3600">
              <a:solidFill>
                <a:schemeClr val="dk1"/>
              </a:solidFill>
            </a:endParaRPr>
          </a:p>
          <a:p>
            <a:pPr indent="0" lvl="0" marL="0" rtl="0" algn="l">
              <a:lnSpc>
                <a:spcPct val="100000"/>
              </a:lnSpc>
              <a:spcBef>
                <a:spcPts val="0"/>
              </a:spcBef>
              <a:spcAft>
                <a:spcPts val="0"/>
              </a:spcAft>
              <a:buSzPts val="2900"/>
              <a:buNone/>
            </a:pPr>
            <a:r>
              <a:t/>
            </a:r>
            <a:endParaRPr sz="3600">
              <a:solidFill>
                <a:srgbClr val="000000"/>
              </a:solidFill>
              <a:highlight>
                <a:srgbClr val="FFFFFF"/>
              </a:highlight>
            </a:endParaRPr>
          </a:p>
          <a:p>
            <a:pPr indent="0" lvl="0" marL="0" rtl="0" algn="l">
              <a:lnSpc>
                <a:spcPct val="100000"/>
              </a:lnSpc>
              <a:spcBef>
                <a:spcPts val="0"/>
              </a:spcBef>
              <a:spcAft>
                <a:spcPts val="0"/>
              </a:spcAft>
              <a:buSzPts val="2900"/>
              <a:buNone/>
            </a:pPr>
            <a:r>
              <a:rPr b="1" lang="it" sz="3600">
                <a:solidFill>
                  <a:srgbClr val="000000"/>
                </a:solidFill>
                <a:highlight>
                  <a:srgbClr val="FFFFFF"/>
                </a:highlight>
              </a:rPr>
              <a:t>Ex Enpals</a:t>
            </a:r>
            <a:endParaRPr b="1" sz="3600">
              <a:solidFill>
                <a:srgbClr val="000000"/>
              </a:solidFill>
              <a:highlight>
                <a:srgbClr val="FFFFFF"/>
              </a:highlight>
            </a:endParaRPr>
          </a:p>
          <a:p>
            <a:pPr indent="0" lvl="0" marL="0" rtl="0" algn="l">
              <a:lnSpc>
                <a:spcPct val="100000"/>
              </a:lnSpc>
              <a:spcBef>
                <a:spcPts val="0"/>
              </a:spcBef>
              <a:spcAft>
                <a:spcPts val="0"/>
              </a:spcAft>
              <a:buSzPts val="2900"/>
              <a:buNone/>
            </a:pPr>
            <a:r>
              <a:rPr lang="it" sz="3600" u="sng">
                <a:solidFill>
                  <a:schemeClr val="hlink"/>
                </a:solidFill>
                <a:highlight>
                  <a:srgbClr val="FFFFFF"/>
                </a:highlight>
                <a:hlinkClick r:id="rId9"/>
              </a:rPr>
              <a:t>Ex Enpals: la cassa secondaria degli artisti</a:t>
            </a:r>
            <a:endParaRPr sz="3600">
              <a:solidFill>
                <a:srgbClr val="000000"/>
              </a:solidFill>
              <a:highlight>
                <a:srgbClr val="FFFFFF"/>
              </a:highlight>
            </a:endParaRPr>
          </a:p>
          <a:p>
            <a:pPr indent="0" lvl="0" marL="0" rtl="0" algn="l">
              <a:lnSpc>
                <a:spcPct val="100000"/>
              </a:lnSpc>
              <a:spcBef>
                <a:spcPts val="0"/>
              </a:spcBef>
              <a:spcAft>
                <a:spcPts val="0"/>
              </a:spcAft>
              <a:buSzPts val="2900"/>
              <a:buNone/>
            </a:pPr>
            <a:r>
              <a:t/>
            </a:r>
            <a:endParaRPr sz="3600">
              <a:solidFill>
                <a:srgbClr val="000000"/>
              </a:solidFill>
              <a:highlight>
                <a:srgbClr val="FFFFFF"/>
              </a:highlight>
            </a:endParaRPr>
          </a:p>
          <a:p>
            <a:pPr indent="0" lvl="0" marL="0" rtl="0" algn="l">
              <a:lnSpc>
                <a:spcPct val="100000"/>
              </a:lnSpc>
              <a:spcBef>
                <a:spcPts val="0"/>
              </a:spcBef>
              <a:spcAft>
                <a:spcPts val="0"/>
              </a:spcAft>
              <a:buSzPts val="2900"/>
              <a:buNone/>
            </a:pPr>
            <a:r>
              <a:rPr b="1" lang="it" sz="3600">
                <a:solidFill>
                  <a:srgbClr val="000000"/>
                </a:solidFill>
                <a:highlight>
                  <a:srgbClr val="FFFFFF"/>
                </a:highlight>
              </a:rPr>
              <a:t>Enasarco</a:t>
            </a:r>
            <a:endParaRPr b="1" sz="3600">
              <a:solidFill>
                <a:srgbClr val="000000"/>
              </a:solidFill>
              <a:highlight>
                <a:srgbClr val="FFFFFF"/>
              </a:highlight>
            </a:endParaRPr>
          </a:p>
          <a:p>
            <a:pPr indent="0" lvl="0" marL="0" rtl="0" algn="l">
              <a:lnSpc>
                <a:spcPct val="115000"/>
              </a:lnSpc>
              <a:spcBef>
                <a:spcPts val="0"/>
              </a:spcBef>
              <a:spcAft>
                <a:spcPts val="0"/>
              </a:spcAft>
              <a:buSzPts val="2900"/>
              <a:buNone/>
            </a:pPr>
            <a:r>
              <a:t/>
            </a:r>
            <a:endParaRPr sz="3700">
              <a:solidFill>
                <a:srgbClr val="000000"/>
              </a:solidFill>
              <a:highlight>
                <a:srgbClr val="FFFFFF"/>
              </a:highlight>
            </a:endParaRPr>
          </a:p>
          <a:p>
            <a:pPr indent="0" lvl="0" marL="0" rtl="0" algn="l">
              <a:lnSpc>
                <a:spcPct val="115000"/>
              </a:lnSpc>
              <a:spcBef>
                <a:spcPts val="0"/>
              </a:spcBef>
              <a:spcAft>
                <a:spcPts val="0"/>
              </a:spcAft>
              <a:buSzPts val="2900"/>
              <a:buNone/>
            </a:pPr>
            <a:r>
              <a:t/>
            </a:r>
            <a:endParaRPr>
              <a:solidFill>
                <a:srgbClr val="000000"/>
              </a:solidFill>
              <a:highlight>
                <a:srgbClr val="FFFFFF"/>
              </a:highlight>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809" name="Shape 809"/>
        <p:cNvGrpSpPr/>
        <p:nvPr/>
      </p:nvGrpSpPr>
      <p:grpSpPr>
        <a:xfrm>
          <a:off x="0" y="0"/>
          <a:ext cx="0" cy="0"/>
          <a:chOff x="0" y="0"/>
          <a:chExt cx="0" cy="0"/>
        </a:xfrm>
      </p:grpSpPr>
      <p:sp>
        <p:nvSpPr>
          <p:cNvPr id="810" name="Google Shape;810;g2f6f7ca9c9f_0_58"/>
          <p:cNvSpPr txBox="1"/>
          <p:nvPr>
            <p:ph type="ctrTitle"/>
          </p:nvPr>
        </p:nvSpPr>
        <p:spPr>
          <a:xfrm>
            <a:off x="831146" y="3044633"/>
            <a:ext cx="22721700" cy="5473500"/>
          </a:xfrm>
          <a:prstGeom prst="rect">
            <a:avLst/>
          </a:prstGeom>
          <a:noFill/>
          <a:ln>
            <a:noFill/>
          </a:ln>
        </p:spPr>
        <p:txBody>
          <a:bodyPr anchorCtr="0" anchor="b" bIns="243800" lIns="243800" spcFirstLastPara="1" rIns="243800" wrap="square" tIns="243800">
            <a:noAutofit/>
          </a:bodyPr>
          <a:lstStyle/>
          <a:p>
            <a:pPr indent="0" lvl="0" marL="0" rtl="0" algn="ctr">
              <a:lnSpc>
                <a:spcPct val="100000"/>
              </a:lnSpc>
              <a:spcBef>
                <a:spcPts val="0"/>
              </a:spcBef>
              <a:spcAft>
                <a:spcPts val="0"/>
              </a:spcAft>
              <a:buSzPts val="13600"/>
              <a:buNone/>
            </a:pPr>
            <a:r>
              <a:rPr lang="it"/>
              <a:t>Esercizi</a:t>
            </a:r>
            <a:endParaRPr/>
          </a:p>
          <a:p>
            <a:pPr indent="0" lvl="0" marL="0" rtl="0" algn="ctr">
              <a:lnSpc>
                <a:spcPct val="100000"/>
              </a:lnSpc>
              <a:spcBef>
                <a:spcPts val="0"/>
              </a:spcBef>
              <a:spcAft>
                <a:spcPts val="0"/>
              </a:spcAft>
              <a:buSzPts val="13600"/>
              <a:buNone/>
            </a:pPr>
            <a:r>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g2fad3abba45_1_6"/>
          <p:cNvSpPr txBox="1"/>
          <p:nvPr>
            <p:ph idx="12" type="sldNum"/>
          </p:nvPr>
        </p:nvSpPr>
        <p:spPr>
          <a:xfrm>
            <a:off x="21981717" y="129630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816" name="Google Shape;816;g2fad3abba45_1_6"/>
          <p:cNvSpPr txBox="1"/>
          <p:nvPr>
            <p:ph idx="1" type="body"/>
          </p:nvPr>
        </p:nvSpPr>
        <p:spPr>
          <a:xfrm>
            <a:off x="996400" y="1152251"/>
            <a:ext cx="22101900" cy="10727100"/>
          </a:xfrm>
          <a:prstGeom prst="rect">
            <a:avLst/>
          </a:prstGeom>
          <a:noFill/>
          <a:ln>
            <a:noFill/>
          </a:ln>
        </p:spPr>
        <p:txBody>
          <a:bodyPr anchorCtr="0" anchor="t" bIns="91425" lIns="91425" spcFirstLastPara="1" rIns="91425" wrap="square" tIns="91425">
            <a:noAutofit/>
          </a:bodyPr>
          <a:lstStyle/>
          <a:p>
            <a:pPr indent="-457200" lvl="0" marL="457200" rtl="0" algn="l">
              <a:lnSpc>
                <a:spcPct val="115000"/>
              </a:lnSpc>
              <a:spcBef>
                <a:spcPts val="0"/>
              </a:spcBef>
              <a:spcAft>
                <a:spcPts val="0"/>
              </a:spcAft>
              <a:buSzPts val="3600"/>
              <a:buChar char="●"/>
            </a:pPr>
            <a:r>
              <a:rPr lang="it" sz="3600"/>
              <a:t>Perchè non riusciamo a gestire Doppie casse</a:t>
            </a:r>
            <a:endParaRPr sz="3600"/>
          </a:p>
          <a:p>
            <a:pPr indent="-457200" lvl="0" marL="457200" rtl="0" algn="l">
              <a:lnSpc>
                <a:spcPct val="115000"/>
              </a:lnSpc>
              <a:spcBef>
                <a:spcPts val="0"/>
              </a:spcBef>
              <a:spcAft>
                <a:spcPts val="0"/>
              </a:spcAft>
              <a:buSzPts val="3600"/>
              <a:buChar char="●"/>
            </a:pPr>
            <a:r>
              <a:rPr lang="it" sz="3600"/>
              <a:t>Perchè non riusciamo a gestire Casse nuove oltre a quelle indicate</a:t>
            </a:r>
            <a:endParaRPr sz="3600"/>
          </a:p>
          <a:p>
            <a:pPr indent="0" lvl="0" marL="0" rtl="0" algn="l">
              <a:lnSpc>
                <a:spcPct val="115000"/>
              </a:lnSpc>
              <a:spcBef>
                <a:spcPts val="0"/>
              </a:spcBef>
              <a:spcAft>
                <a:spcPts val="0"/>
              </a:spcAft>
              <a:buSzPts val="3000"/>
              <a:buNone/>
            </a:pPr>
            <a:r>
              <a:t/>
            </a:r>
            <a:endParaRPr sz="3600"/>
          </a:p>
          <a:p>
            <a:pPr indent="-457200" lvl="0" marL="457200" rtl="0" algn="l">
              <a:lnSpc>
                <a:spcPct val="115000"/>
              </a:lnSpc>
              <a:spcBef>
                <a:spcPts val="0"/>
              </a:spcBef>
              <a:spcAft>
                <a:spcPts val="0"/>
              </a:spcAft>
              <a:buSzPts val="3600"/>
              <a:buChar char="●"/>
            </a:pPr>
            <a:r>
              <a:rPr lang="it" sz="3600"/>
              <a:t>Rispondi ad alcune domande su questo </a:t>
            </a:r>
            <a:r>
              <a:rPr lang="it" sz="3600" u="sng">
                <a:solidFill>
                  <a:schemeClr val="hlink"/>
                </a:solidFill>
                <a:hlinkClick r:id="rId3"/>
              </a:rPr>
              <a:t>cliente</a:t>
            </a:r>
            <a:r>
              <a:rPr lang="it" sz="3600"/>
              <a:t>:</a:t>
            </a:r>
            <a:endParaRPr sz="3600"/>
          </a:p>
          <a:p>
            <a:pPr indent="-457200" lvl="1" marL="914400" rtl="0" algn="l">
              <a:lnSpc>
                <a:spcPct val="115000"/>
              </a:lnSpc>
              <a:spcBef>
                <a:spcPts val="0"/>
              </a:spcBef>
              <a:spcAft>
                <a:spcPts val="0"/>
              </a:spcAft>
              <a:buClr>
                <a:schemeClr val="dk1"/>
              </a:buClr>
              <a:buSzPts val="3600"/>
              <a:buFont typeface="Work Sans"/>
              <a:buAutoNum type="alphaLcPeriod"/>
            </a:pPr>
            <a:r>
              <a:rPr lang="it" sz="3600">
                <a:solidFill>
                  <a:schemeClr val="dk1"/>
                </a:solidFill>
              </a:rPr>
              <a:t>qual è il reddito del 2023? Come calcoliamo questo dato?</a:t>
            </a:r>
            <a:endParaRPr sz="3600">
              <a:solidFill>
                <a:schemeClr val="dk1"/>
              </a:solidFill>
            </a:endParaRPr>
          </a:p>
          <a:p>
            <a:pPr indent="-457200" lvl="1" marL="914400" rtl="0" algn="l">
              <a:lnSpc>
                <a:spcPct val="115000"/>
              </a:lnSpc>
              <a:spcBef>
                <a:spcPts val="0"/>
              </a:spcBef>
              <a:spcAft>
                <a:spcPts val="0"/>
              </a:spcAft>
              <a:buClr>
                <a:schemeClr val="dk1"/>
              </a:buClr>
              <a:buSzPts val="3600"/>
              <a:buFont typeface="Arial"/>
              <a:buAutoNum type="alphaLcPeriod"/>
            </a:pPr>
            <a:r>
              <a:rPr lang="it" sz="3600">
                <a:solidFill>
                  <a:schemeClr val="dk1"/>
                </a:solidFill>
              </a:rPr>
              <a:t>calcoliamo noi i contributi a questo cliente?</a:t>
            </a:r>
            <a:endParaRPr sz="3600">
              <a:solidFill>
                <a:schemeClr val="dk1"/>
              </a:solidFill>
            </a:endParaRPr>
          </a:p>
          <a:p>
            <a:pPr indent="-457200" lvl="1" marL="914400" rtl="0" algn="l">
              <a:lnSpc>
                <a:spcPct val="115000"/>
              </a:lnSpc>
              <a:spcBef>
                <a:spcPts val="0"/>
              </a:spcBef>
              <a:spcAft>
                <a:spcPts val="0"/>
              </a:spcAft>
              <a:buClr>
                <a:schemeClr val="dk1"/>
              </a:buClr>
              <a:buSzPts val="3600"/>
              <a:buFont typeface="Work Sans"/>
              <a:buAutoNum type="alphaLcPeriod"/>
            </a:pPr>
            <a:r>
              <a:rPr lang="it" sz="3600">
                <a:solidFill>
                  <a:schemeClr val="dk1"/>
                </a:solidFill>
              </a:rPr>
              <a:t>quali sono i contributi da pagare a saldo per il 2023? Quali sono gli acconti 2024? </a:t>
            </a:r>
            <a:endParaRPr sz="3600">
              <a:solidFill>
                <a:schemeClr val="dk1"/>
              </a:solidFill>
            </a:endParaRPr>
          </a:p>
          <a:p>
            <a:pPr indent="-457200" lvl="1" marL="914400" rtl="0" algn="l">
              <a:lnSpc>
                <a:spcPct val="115000"/>
              </a:lnSpc>
              <a:spcBef>
                <a:spcPts val="0"/>
              </a:spcBef>
              <a:spcAft>
                <a:spcPts val="0"/>
              </a:spcAft>
              <a:buClr>
                <a:schemeClr val="dk1"/>
              </a:buClr>
              <a:buSzPts val="3600"/>
              <a:buFont typeface="Work Sans"/>
              <a:buAutoNum type="alphaLcPeriod"/>
            </a:pPr>
            <a:r>
              <a:rPr lang="it" sz="3600">
                <a:solidFill>
                  <a:schemeClr val="dk1"/>
                </a:solidFill>
              </a:rPr>
              <a:t>ha degli acconti 2023 da sottrarre al saldo? Se sì, dove troviamo questo dato?</a:t>
            </a:r>
            <a:endParaRPr sz="3600">
              <a:solidFill>
                <a:schemeClr val="dk1"/>
              </a:solidFill>
            </a:endParaRPr>
          </a:p>
          <a:p>
            <a:pPr indent="0" lvl="0" marL="0" rtl="0" algn="l">
              <a:lnSpc>
                <a:spcPct val="115000"/>
              </a:lnSpc>
              <a:spcBef>
                <a:spcPts val="1000"/>
              </a:spcBef>
              <a:spcAft>
                <a:spcPts val="0"/>
              </a:spcAft>
              <a:buSzPts val="3000"/>
              <a:buNone/>
            </a:pPr>
            <a:r>
              <a:t/>
            </a:r>
            <a:endParaRPr sz="3600">
              <a:solidFill>
                <a:schemeClr val="dk1"/>
              </a:solidFill>
            </a:endParaRPr>
          </a:p>
          <a:p>
            <a:pPr indent="-457200" lvl="0" marL="457200" marR="0" rtl="0" algn="l">
              <a:lnSpc>
                <a:spcPct val="115000"/>
              </a:lnSpc>
              <a:spcBef>
                <a:spcPts val="0"/>
              </a:spcBef>
              <a:spcAft>
                <a:spcPts val="0"/>
              </a:spcAft>
              <a:buSzPts val="3600"/>
              <a:buChar char="●"/>
            </a:pPr>
            <a:r>
              <a:rPr lang="it" sz="3600"/>
              <a:t>Rispondi</a:t>
            </a:r>
            <a:r>
              <a:rPr lang="it" sz="3600">
                <a:solidFill>
                  <a:schemeClr val="dk1"/>
                </a:solidFill>
              </a:rPr>
              <a:t> ad alcune domande su questo </a:t>
            </a:r>
            <a:r>
              <a:rPr lang="it" sz="3600" u="sng">
                <a:solidFill>
                  <a:schemeClr val="hlink"/>
                </a:solidFill>
                <a:hlinkClick r:id="rId4"/>
              </a:rPr>
              <a:t>cliente</a:t>
            </a:r>
            <a:r>
              <a:rPr lang="it" sz="3600">
                <a:solidFill>
                  <a:schemeClr val="dk1"/>
                </a:solidFill>
              </a:rPr>
              <a:t>:</a:t>
            </a:r>
            <a:endParaRPr sz="3600">
              <a:solidFill>
                <a:schemeClr val="dk1"/>
              </a:solidFill>
            </a:endParaRPr>
          </a:p>
          <a:p>
            <a:pPr indent="-457200" lvl="1" marL="914400" rtl="0" algn="l">
              <a:lnSpc>
                <a:spcPct val="115000"/>
              </a:lnSpc>
              <a:spcBef>
                <a:spcPts val="0"/>
              </a:spcBef>
              <a:spcAft>
                <a:spcPts val="0"/>
              </a:spcAft>
              <a:buClr>
                <a:schemeClr val="dk1"/>
              </a:buClr>
              <a:buSzPts val="3600"/>
              <a:buAutoNum type="alphaLcPeriod"/>
            </a:pPr>
            <a:r>
              <a:rPr lang="it" sz="3600">
                <a:solidFill>
                  <a:schemeClr val="dk1"/>
                </a:solidFill>
              </a:rPr>
              <a:t>qual è il reddito del 2023? Come calcoliamo questo dato?</a:t>
            </a:r>
            <a:endParaRPr sz="3600">
              <a:solidFill>
                <a:schemeClr val="dk1"/>
              </a:solidFill>
            </a:endParaRPr>
          </a:p>
          <a:p>
            <a:pPr indent="-457200" lvl="1" marL="914400" rtl="0" algn="l">
              <a:lnSpc>
                <a:spcPct val="115000"/>
              </a:lnSpc>
              <a:spcBef>
                <a:spcPts val="0"/>
              </a:spcBef>
              <a:spcAft>
                <a:spcPts val="0"/>
              </a:spcAft>
              <a:buClr>
                <a:schemeClr val="dk1"/>
              </a:buClr>
              <a:buSzPts val="3600"/>
              <a:buFont typeface="Arial"/>
              <a:buAutoNum type="alphaLcPeriod"/>
            </a:pPr>
            <a:r>
              <a:rPr lang="it" sz="3600">
                <a:solidFill>
                  <a:schemeClr val="dk1"/>
                </a:solidFill>
              </a:rPr>
              <a:t>calcoliamo noi i contributi a questo cliente? O scarichiamo gli F24 dal sito dell’INPS?</a:t>
            </a:r>
            <a:endParaRPr sz="3600">
              <a:solidFill>
                <a:schemeClr val="dk1"/>
              </a:solidFill>
            </a:endParaRPr>
          </a:p>
          <a:p>
            <a:pPr indent="-457200" lvl="1" marL="914400" rtl="0" algn="l">
              <a:lnSpc>
                <a:spcPct val="115000"/>
              </a:lnSpc>
              <a:spcBef>
                <a:spcPts val="0"/>
              </a:spcBef>
              <a:spcAft>
                <a:spcPts val="0"/>
              </a:spcAft>
              <a:buClr>
                <a:schemeClr val="dk1"/>
              </a:buClr>
              <a:buSzPts val="3600"/>
              <a:buAutoNum type="alphaLcPeriod"/>
            </a:pPr>
            <a:r>
              <a:rPr lang="it" sz="3600">
                <a:solidFill>
                  <a:schemeClr val="dk1"/>
                </a:solidFill>
              </a:rPr>
              <a:t>questo cliente ha contributi da pagare? Se sì, quali sono i contributi da pagare a saldo per il 2023? Quali sono gli acconti 2024? </a:t>
            </a:r>
            <a:endParaRPr sz="3600">
              <a:solidFill>
                <a:schemeClr val="dk1"/>
              </a:solidFill>
            </a:endParaRPr>
          </a:p>
          <a:p>
            <a:pPr indent="-457200" lvl="1" marL="914400" rtl="0" algn="l">
              <a:lnSpc>
                <a:spcPct val="115000"/>
              </a:lnSpc>
              <a:spcBef>
                <a:spcPts val="0"/>
              </a:spcBef>
              <a:spcAft>
                <a:spcPts val="0"/>
              </a:spcAft>
              <a:buClr>
                <a:schemeClr val="dk1"/>
              </a:buClr>
              <a:buSzPts val="3600"/>
              <a:buAutoNum type="alphaLcPeriod"/>
            </a:pPr>
            <a:r>
              <a:rPr lang="it" sz="3600">
                <a:solidFill>
                  <a:schemeClr val="dk1"/>
                </a:solidFill>
              </a:rPr>
              <a:t>ha degli acconti 2023 da sottrarre al saldo? Se sì, dove troviamo questo dato?</a:t>
            </a:r>
            <a:endParaRPr sz="3600">
              <a:solidFill>
                <a:schemeClr val="dk1"/>
              </a:solidFill>
            </a:endParaRPr>
          </a:p>
          <a:p>
            <a:pPr indent="0" lvl="0" marL="457200" rtl="0" algn="l">
              <a:lnSpc>
                <a:spcPct val="115000"/>
              </a:lnSpc>
              <a:spcBef>
                <a:spcPts val="1000"/>
              </a:spcBef>
              <a:spcAft>
                <a:spcPts val="0"/>
              </a:spcAft>
              <a:buSzPts val="3000"/>
              <a:buNone/>
            </a:pPr>
            <a:r>
              <a:t/>
            </a:r>
            <a:endParaRPr sz="3600">
              <a:solidFill>
                <a:schemeClr val="dk1"/>
              </a:solidFill>
            </a:endParaRPr>
          </a:p>
          <a:p>
            <a:pPr indent="0" lvl="0" marL="0" rtl="0" algn="l">
              <a:lnSpc>
                <a:spcPct val="115000"/>
              </a:lnSpc>
              <a:spcBef>
                <a:spcPts val="0"/>
              </a:spcBef>
              <a:spcAft>
                <a:spcPts val="0"/>
              </a:spcAft>
              <a:buSzPts val="3000"/>
              <a:buNone/>
            </a:pPr>
            <a:r>
              <a:t/>
            </a:r>
            <a:endParaRPr sz="3600"/>
          </a:p>
        </p:txBody>
      </p:sp>
      <p:sp>
        <p:nvSpPr>
          <p:cNvPr id="817" name="Google Shape;817;g2fad3abba45_1_6"/>
          <p:cNvSpPr/>
          <p:nvPr/>
        </p:nvSpPr>
        <p:spPr>
          <a:xfrm>
            <a:off x="-3450" y="12436000"/>
            <a:ext cx="24384000" cy="3657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Esercizi a coppie</a:t>
            </a:r>
            <a:endParaRPr b="1" i="0" sz="2000" u="none" cap="none" strike="noStrike">
              <a:solidFill>
                <a:srgbClr val="FFFFFF"/>
              </a:solidFill>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g2f6f7ca9c9f_0_74"/>
          <p:cNvSpPr txBox="1"/>
          <p:nvPr>
            <p:ph idx="12" type="sldNum"/>
          </p:nvPr>
        </p:nvSpPr>
        <p:spPr>
          <a:xfrm>
            <a:off x="21981717" y="129630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823" name="Google Shape;823;g2f6f7ca9c9f_0_74"/>
          <p:cNvSpPr txBox="1"/>
          <p:nvPr>
            <p:ph idx="1" type="body"/>
          </p:nvPr>
        </p:nvSpPr>
        <p:spPr>
          <a:xfrm>
            <a:off x="1141050" y="1152213"/>
            <a:ext cx="22101900" cy="10058400"/>
          </a:xfrm>
          <a:prstGeom prst="rect">
            <a:avLst/>
          </a:prstGeom>
          <a:noFill/>
          <a:ln>
            <a:noFill/>
          </a:ln>
        </p:spPr>
        <p:txBody>
          <a:bodyPr anchorCtr="0" anchor="t" bIns="91425" lIns="91425" spcFirstLastPara="1" rIns="91425" wrap="square" tIns="91425">
            <a:noAutofit/>
          </a:bodyPr>
          <a:lstStyle/>
          <a:p>
            <a:pPr indent="-457200" lvl="0" marL="457200" rtl="0" algn="l">
              <a:lnSpc>
                <a:spcPct val="150000"/>
              </a:lnSpc>
              <a:spcBef>
                <a:spcPts val="0"/>
              </a:spcBef>
              <a:spcAft>
                <a:spcPts val="0"/>
              </a:spcAft>
              <a:buSzPts val="3600"/>
              <a:buChar char="●"/>
            </a:pPr>
            <a:r>
              <a:rPr lang="it" sz="3600"/>
              <a:t>Elenca le differenze tra questo </a:t>
            </a:r>
            <a:r>
              <a:rPr lang="it" sz="3600" u="sng">
                <a:solidFill>
                  <a:schemeClr val="hlink"/>
                </a:solidFill>
                <a:hlinkClick r:id="rId3"/>
              </a:rPr>
              <a:t>cliente </a:t>
            </a:r>
            <a:r>
              <a:rPr lang="it" sz="3600"/>
              <a:t>e </a:t>
            </a:r>
            <a:r>
              <a:rPr lang="it" sz="3600" u="sng">
                <a:solidFill>
                  <a:schemeClr val="hlink"/>
                </a:solidFill>
                <a:hlinkClick r:id="rId4"/>
              </a:rPr>
              <a:t>questo </a:t>
            </a:r>
            <a:r>
              <a:rPr lang="it" sz="3600"/>
              <a:t>ai fini previdenziali </a:t>
            </a:r>
            <a:endParaRPr sz="3600"/>
          </a:p>
          <a:p>
            <a:pPr indent="-457200" lvl="0" marL="457200" rtl="0" algn="l">
              <a:lnSpc>
                <a:spcPct val="150000"/>
              </a:lnSpc>
              <a:spcBef>
                <a:spcPts val="0"/>
              </a:spcBef>
              <a:spcAft>
                <a:spcPts val="0"/>
              </a:spcAft>
              <a:buSzPts val="3600"/>
              <a:buChar char="●"/>
            </a:pPr>
            <a:r>
              <a:rPr lang="it" sz="3600"/>
              <a:t>Rispondi ad alcune domande su questo </a:t>
            </a:r>
            <a:r>
              <a:rPr lang="it" sz="3600" u="sng">
                <a:solidFill>
                  <a:schemeClr val="hlink"/>
                </a:solidFill>
                <a:hlinkClick r:id="rId5"/>
              </a:rPr>
              <a:t>cliente</a:t>
            </a:r>
            <a:r>
              <a:rPr lang="it" sz="3600"/>
              <a:t>:</a:t>
            </a:r>
            <a:endParaRPr sz="3600"/>
          </a:p>
          <a:p>
            <a:pPr indent="-457200" lvl="1" marL="914400" rtl="0" algn="l">
              <a:lnSpc>
                <a:spcPct val="150000"/>
              </a:lnSpc>
              <a:spcBef>
                <a:spcPts val="0"/>
              </a:spcBef>
              <a:spcAft>
                <a:spcPts val="0"/>
              </a:spcAft>
              <a:buClr>
                <a:schemeClr val="dk1"/>
              </a:buClr>
              <a:buSzPts val="3600"/>
              <a:buFont typeface="Work Sans"/>
              <a:buAutoNum type="alphaLcPeriod"/>
            </a:pPr>
            <a:r>
              <a:rPr lang="it" sz="3600">
                <a:solidFill>
                  <a:schemeClr val="dk1"/>
                </a:solidFill>
              </a:rPr>
              <a:t>quali sono i contributi deducibili per il 2023 da inserire nella dichiarazione dei redditi?</a:t>
            </a:r>
            <a:endParaRPr sz="3600">
              <a:solidFill>
                <a:schemeClr val="dk1"/>
              </a:solidFill>
            </a:endParaRPr>
          </a:p>
          <a:p>
            <a:pPr indent="-457200" lvl="1" marL="914400" rtl="0" algn="l">
              <a:lnSpc>
                <a:spcPct val="150000"/>
              </a:lnSpc>
              <a:spcBef>
                <a:spcPts val="0"/>
              </a:spcBef>
              <a:spcAft>
                <a:spcPts val="0"/>
              </a:spcAft>
              <a:buClr>
                <a:schemeClr val="dk1"/>
              </a:buClr>
              <a:buSzPts val="3600"/>
              <a:buFont typeface="Arial"/>
              <a:buAutoNum type="alphaLcPeriod"/>
            </a:pPr>
            <a:r>
              <a:rPr lang="it" sz="3600">
                <a:solidFill>
                  <a:schemeClr val="dk1"/>
                </a:solidFill>
              </a:rPr>
              <a:t>calcoliamo noi i contributi a questo cliente?</a:t>
            </a:r>
            <a:endParaRPr sz="3600">
              <a:solidFill>
                <a:schemeClr val="dk1"/>
              </a:solidFill>
            </a:endParaRPr>
          </a:p>
          <a:p>
            <a:pPr indent="-457200" lvl="1" marL="914400" rtl="0" algn="l">
              <a:lnSpc>
                <a:spcPct val="150000"/>
              </a:lnSpc>
              <a:spcBef>
                <a:spcPts val="0"/>
              </a:spcBef>
              <a:spcAft>
                <a:spcPts val="0"/>
              </a:spcAft>
              <a:buClr>
                <a:schemeClr val="dk1"/>
              </a:buClr>
              <a:buSzPts val="3600"/>
              <a:buFont typeface="Work Sans"/>
              <a:buAutoNum type="alphaLcPeriod"/>
            </a:pPr>
            <a:r>
              <a:rPr lang="it" sz="3600">
                <a:solidFill>
                  <a:schemeClr val="dk1"/>
                </a:solidFill>
              </a:rPr>
              <a:t>ha degli acconti 2023 da sottrarre al saldo? Se sì, dove troviamo questo dato?</a:t>
            </a:r>
            <a:endParaRPr sz="3600">
              <a:solidFill>
                <a:schemeClr val="dk1"/>
              </a:solidFill>
            </a:endParaRPr>
          </a:p>
          <a:p>
            <a:pPr indent="-457200" lvl="0" marL="457200" marR="0" rtl="0" algn="l">
              <a:lnSpc>
                <a:spcPct val="150000"/>
              </a:lnSpc>
              <a:spcBef>
                <a:spcPts val="0"/>
              </a:spcBef>
              <a:spcAft>
                <a:spcPts val="0"/>
              </a:spcAft>
              <a:buSzPts val="3600"/>
              <a:buChar char="●"/>
            </a:pPr>
            <a:r>
              <a:rPr lang="it" sz="3600"/>
              <a:t>Come potremmo migliorare la User experience di questo </a:t>
            </a:r>
            <a:r>
              <a:rPr lang="it" sz="3600" u="sng">
                <a:solidFill>
                  <a:schemeClr val="hlink"/>
                </a:solidFill>
                <a:hlinkClick r:id="rId6"/>
              </a:rPr>
              <a:t>cliente</a:t>
            </a:r>
            <a:r>
              <a:rPr lang="it" sz="3600"/>
              <a:t> e perchè dovremmo migliorarla?</a:t>
            </a:r>
            <a:endParaRPr sz="3600"/>
          </a:p>
          <a:p>
            <a:pPr indent="-457200" lvl="0" marL="457200" marR="0" rtl="0" algn="l">
              <a:lnSpc>
                <a:spcPct val="150000"/>
              </a:lnSpc>
              <a:spcBef>
                <a:spcPts val="0"/>
              </a:spcBef>
              <a:spcAft>
                <a:spcPts val="0"/>
              </a:spcAft>
              <a:buSzPts val="3600"/>
              <a:buChar char="●"/>
            </a:pPr>
            <a:r>
              <a:rPr lang="it" sz="3600"/>
              <a:t>Quali dati dobbiamo inserire nella comunicazione reddituale di questo </a:t>
            </a:r>
            <a:r>
              <a:rPr lang="it" sz="3600" u="sng">
                <a:solidFill>
                  <a:schemeClr val="hlink"/>
                </a:solidFill>
                <a:hlinkClick r:id="rId7"/>
              </a:rPr>
              <a:t>cliente</a:t>
            </a:r>
            <a:endParaRPr sz="3600"/>
          </a:p>
          <a:p>
            <a:pPr indent="-457200" lvl="0" marL="457200" marR="0" rtl="0" algn="l">
              <a:lnSpc>
                <a:spcPct val="150000"/>
              </a:lnSpc>
              <a:spcBef>
                <a:spcPts val="0"/>
              </a:spcBef>
              <a:spcAft>
                <a:spcPts val="0"/>
              </a:spcAft>
              <a:buSzPts val="3600"/>
              <a:buChar char="●"/>
            </a:pPr>
            <a:r>
              <a:rPr lang="it" sz="3600"/>
              <a:t>Quali dati dobbiamo inserire nella comunicazione reddituale per questo </a:t>
            </a:r>
            <a:r>
              <a:rPr lang="it" sz="3600" u="sng">
                <a:solidFill>
                  <a:schemeClr val="hlink"/>
                </a:solidFill>
                <a:hlinkClick r:id="rId8"/>
              </a:rPr>
              <a:t>cliente</a:t>
            </a:r>
            <a:r>
              <a:rPr lang="it" sz="3600"/>
              <a:t>?</a:t>
            </a:r>
            <a:endParaRPr sz="3600"/>
          </a:p>
          <a:p>
            <a:pPr indent="-457200" lvl="0" marL="457200" marR="0" rtl="0" algn="l">
              <a:lnSpc>
                <a:spcPct val="150000"/>
              </a:lnSpc>
              <a:spcBef>
                <a:spcPts val="0"/>
              </a:spcBef>
              <a:spcAft>
                <a:spcPts val="0"/>
              </a:spcAft>
              <a:buSzPts val="3600"/>
              <a:buChar char="●"/>
            </a:pPr>
            <a:r>
              <a:rPr lang="it" sz="3600">
                <a:solidFill>
                  <a:schemeClr val="dk1"/>
                </a:solidFill>
              </a:rPr>
              <a:t>Quali dati dobbiamo inserire nella comunicazione reddituale per questo </a:t>
            </a:r>
            <a:r>
              <a:rPr lang="it" sz="3600" u="sng">
                <a:solidFill>
                  <a:schemeClr val="hlink"/>
                </a:solidFill>
                <a:hlinkClick r:id="rId9"/>
              </a:rPr>
              <a:t>cliente</a:t>
            </a:r>
            <a:r>
              <a:rPr lang="it" sz="3600"/>
              <a:t>?</a:t>
            </a:r>
            <a:endParaRPr sz="3600"/>
          </a:p>
          <a:p>
            <a:pPr indent="-457200" lvl="0" marL="457200" marR="0" rtl="0" algn="l">
              <a:lnSpc>
                <a:spcPct val="150000"/>
              </a:lnSpc>
              <a:spcBef>
                <a:spcPts val="0"/>
              </a:spcBef>
              <a:spcAft>
                <a:spcPts val="0"/>
              </a:spcAft>
              <a:buSzPts val="3600"/>
              <a:buChar char="●"/>
            </a:pPr>
            <a:r>
              <a:rPr lang="it" sz="3600"/>
              <a:t>Quando invia e cosa invia nella comunicazione reddituale questo </a:t>
            </a:r>
            <a:r>
              <a:rPr lang="it" sz="3600" u="sng">
                <a:solidFill>
                  <a:schemeClr val="hlink"/>
                </a:solidFill>
                <a:hlinkClick r:id="rId10"/>
              </a:rPr>
              <a:t>cliente</a:t>
            </a:r>
            <a:r>
              <a:rPr lang="it" sz="3600"/>
              <a:t>? In quale particolarità si trova? Come riusciamo a gestirlo?</a:t>
            </a:r>
            <a:endParaRPr sz="3600"/>
          </a:p>
          <a:p>
            <a:pPr indent="0" lvl="0" marL="0" rtl="0" algn="l">
              <a:lnSpc>
                <a:spcPct val="115000"/>
              </a:lnSpc>
              <a:spcBef>
                <a:spcPts val="0"/>
              </a:spcBef>
              <a:spcAft>
                <a:spcPts val="0"/>
              </a:spcAft>
              <a:buSzPts val="3000"/>
              <a:buNone/>
            </a:pPr>
            <a:r>
              <a:t/>
            </a:r>
            <a:endParaRPr sz="3600"/>
          </a:p>
        </p:txBody>
      </p:sp>
      <p:sp>
        <p:nvSpPr>
          <p:cNvPr id="824" name="Google Shape;824;g2f6f7ca9c9f_0_74"/>
          <p:cNvSpPr/>
          <p:nvPr/>
        </p:nvSpPr>
        <p:spPr>
          <a:xfrm>
            <a:off x="-3450" y="12436000"/>
            <a:ext cx="24384000" cy="3657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Esercizi a coppie</a:t>
            </a:r>
            <a:endParaRPr b="1" i="0" sz="2000" u="none" cap="none" strike="noStrike">
              <a:solidFill>
                <a:srgbClr val="FFFF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Fiscozen - template presentazione">
  <a:themeElements>
    <a:clrScheme name="Black">
      <a:dk1>
        <a:srgbClr val="00001E"/>
      </a:dk1>
      <a:lt1>
        <a:srgbClr val="FFFAF5"/>
      </a:lt1>
      <a:dk2>
        <a:srgbClr val="B491FF"/>
      </a:dk2>
      <a:lt2>
        <a:srgbClr val="FF9696"/>
      </a:lt2>
      <a:accent1>
        <a:srgbClr val="00001E"/>
      </a:accent1>
      <a:accent2>
        <a:srgbClr val="5A6EFF"/>
      </a:accent2>
      <a:accent3>
        <a:srgbClr val="FFD791"/>
      </a:accent3>
      <a:accent4>
        <a:srgbClr val="FF785A"/>
      </a:accent4>
      <a:accent5>
        <a:srgbClr val="FF9696"/>
      </a:accent5>
      <a:accent6>
        <a:srgbClr val="141414"/>
      </a:accent6>
      <a:hlink>
        <a:srgbClr val="5A6E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