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Lst>
  <p:sldSz cy="13716000" cx="24384000"/>
  <p:notesSz cx="6858000" cy="9144000"/>
  <p:embeddedFontLst>
    <p:embeddedFont>
      <p:font typeface="Roboto"/>
      <p:regular r:id="rId62"/>
      <p:bold r:id="rId63"/>
      <p:italic r:id="rId64"/>
      <p:boldItalic r:id="rId65"/>
    </p:embeddedFont>
    <p:embeddedFont>
      <p:font typeface="Work Sans"/>
      <p:regular r:id="rId66"/>
      <p:bold r:id="rId67"/>
      <p:italic r:id="rId68"/>
      <p:boldItalic r:id="rId69"/>
    </p:embeddedFont>
    <p:embeddedFont>
      <p:font typeface="Helvetica Neue"/>
      <p:regular r:id="rId70"/>
      <p:bold r:id="rId71"/>
      <p:italic r:id="rId72"/>
      <p:boldItalic r:id="rId73"/>
    </p:embeddedFont>
    <p:embeddedFont>
      <p:font typeface="Helvetica Neue Light"/>
      <p:regular r:id="rId74"/>
      <p:bold r:id="rId75"/>
      <p:italic r:id="rId76"/>
      <p:boldItalic r:id="rId77"/>
    </p:embeddedFont>
    <p:embeddedFont>
      <p:font typeface="Merriweather"/>
      <p:regular r:id="rId78"/>
      <p:bold r:id="rId79"/>
      <p:italic r:id="rId80"/>
      <p:boldItalic r:id="rId81"/>
    </p:embeddedFont>
    <p:embeddedFont>
      <p:font typeface="Century Gothic"/>
      <p:regular r:id="rId82"/>
      <p:bold r:id="rId83"/>
      <p:italic r:id="rId84"/>
      <p:boldItalic r:id="rId8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567">
          <p15:clr>
            <a:srgbClr val="9AA0A6"/>
          </p15:clr>
        </p15:guide>
        <p15:guide id="2" orient="horz" pos="7427">
          <p15:clr>
            <a:srgbClr val="9AA0A6"/>
          </p15:clr>
        </p15:guide>
        <p15:guide id="3">
          <p15:clr>
            <a:srgbClr val="9AA0A6"/>
          </p15:clr>
        </p15:guide>
        <p15:guide id="4" pos="7540">
          <p15:clr>
            <a:srgbClr val="9AA0A6"/>
          </p15:clr>
        </p15:guide>
        <p15:guide id="5" pos="7605">
          <p15:clr>
            <a:srgbClr val="9AA0A6"/>
          </p15:clr>
        </p15:guide>
      </p15:sldGuideLst>
    </p:ext>
    <p:ext uri="GoogleSlidesCustomDataVersion2">
      <go:slidesCustomData xmlns:go="http://customooxmlschemas.google.com/" r:id="rId86" roundtripDataSignature="AMtx7mixUOPVz6jR2WCNzj2skEFMXWLs9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67"/>
        <p:guide pos="7427" orient="horz"/>
        <p:guide/>
        <p:guide pos="7540"/>
        <p:guide pos="7605"/>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84" Type="http://schemas.openxmlformats.org/officeDocument/2006/relationships/font" Target="fonts/CenturyGothic-italic.fntdata"/><Relationship Id="rId83" Type="http://schemas.openxmlformats.org/officeDocument/2006/relationships/font" Target="fonts/CenturyGothic-bold.fntdata"/><Relationship Id="rId42" Type="http://schemas.openxmlformats.org/officeDocument/2006/relationships/slide" Target="slides/slide37.xml"/><Relationship Id="rId86" Type="http://customschemas.google.com/relationships/presentationmetadata" Target="metadata"/><Relationship Id="rId41" Type="http://schemas.openxmlformats.org/officeDocument/2006/relationships/slide" Target="slides/slide36.xml"/><Relationship Id="rId85" Type="http://schemas.openxmlformats.org/officeDocument/2006/relationships/font" Target="fonts/CenturyGothic-boldItalic.fntdata"/><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80" Type="http://schemas.openxmlformats.org/officeDocument/2006/relationships/font" Target="fonts/Merriweather-italic.fntdata"/><Relationship Id="rId82" Type="http://schemas.openxmlformats.org/officeDocument/2006/relationships/font" Target="fonts/CenturyGothic-regular.fntdata"/><Relationship Id="rId81" Type="http://schemas.openxmlformats.org/officeDocument/2006/relationships/font" Target="fonts/Merriweather-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HelveticaNeue-boldItalic.fntdata"/><Relationship Id="rId72" Type="http://schemas.openxmlformats.org/officeDocument/2006/relationships/font" Target="fonts/HelveticaNeue-italic.fntdata"/><Relationship Id="rId31" Type="http://schemas.openxmlformats.org/officeDocument/2006/relationships/slide" Target="slides/slide26.xml"/><Relationship Id="rId75" Type="http://schemas.openxmlformats.org/officeDocument/2006/relationships/font" Target="fonts/HelveticaNeueLight-bold.fntdata"/><Relationship Id="rId30" Type="http://schemas.openxmlformats.org/officeDocument/2006/relationships/slide" Target="slides/slide25.xml"/><Relationship Id="rId74" Type="http://schemas.openxmlformats.org/officeDocument/2006/relationships/font" Target="fonts/HelveticaNeueLight-regular.fntdata"/><Relationship Id="rId33" Type="http://schemas.openxmlformats.org/officeDocument/2006/relationships/slide" Target="slides/slide28.xml"/><Relationship Id="rId77" Type="http://schemas.openxmlformats.org/officeDocument/2006/relationships/font" Target="fonts/HelveticaNeueLight-boldItalic.fntdata"/><Relationship Id="rId32" Type="http://schemas.openxmlformats.org/officeDocument/2006/relationships/slide" Target="slides/slide27.xml"/><Relationship Id="rId76" Type="http://schemas.openxmlformats.org/officeDocument/2006/relationships/font" Target="fonts/HelveticaNeueLight-italic.fntdata"/><Relationship Id="rId35" Type="http://schemas.openxmlformats.org/officeDocument/2006/relationships/slide" Target="slides/slide30.xml"/><Relationship Id="rId79" Type="http://schemas.openxmlformats.org/officeDocument/2006/relationships/font" Target="fonts/Merriweather-bold.fntdata"/><Relationship Id="rId34" Type="http://schemas.openxmlformats.org/officeDocument/2006/relationships/slide" Target="slides/slide29.xml"/><Relationship Id="rId78" Type="http://schemas.openxmlformats.org/officeDocument/2006/relationships/font" Target="fonts/Merriweather-regular.fntdata"/><Relationship Id="rId71" Type="http://schemas.openxmlformats.org/officeDocument/2006/relationships/font" Target="fonts/HelveticaNeue-bold.fntdata"/><Relationship Id="rId70" Type="http://schemas.openxmlformats.org/officeDocument/2006/relationships/font" Target="fonts/HelveticaNeue-regular.fntdata"/><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font" Target="fonts/Roboto-regular.fntdata"/><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font" Target="fonts/Roboto-italic.fntdata"/><Relationship Id="rId63" Type="http://schemas.openxmlformats.org/officeDocument/2006/relationships/font" Target="fonts/Roboto-bold.fntdata"/><Relationship Id="rId22" Type="http://schemas.openxmlformats.org/officeDocument/2006/relationships/slide" Target="slides/slide17.xml"/><Relationship Id="rId66" Type="http://schemas.openxmlformats.org/officeDocument/2006/relationships/font" Target="fonts/WorkSans-regular.fntdata"/><Relationship Id="rId21" Type="http://schemas.openxmlformats.org/officeDocument/2006/relationships/slide" Target="slides/slide16.xml"/><Relationship Id="rId65" Type="http://schemas.openxmlformats.org/officeDocument/2006/relationships/font" Target="fonts/Roboto-boldItalic.fntdata"/><Relationship Id="rId24" Type="http://schemas.openxmlformats.org/officeDocument/2006/relationships/slide" Target="slides/slide19.xml"/><Relationship Id="rId68" Type="http://schemas.openxmlformats.org/officeDocument/2006/relationships/font" Target="fonts/WorkSans-italic.fntdata"/><Relationship Id="rId23" Type="http://schemas.openxmlformats.org/officeDocument/2006/relationships/slide" Target="slides/slide18.xml"/><Relationship Id="rId67" Type="http://schemas.openxmlformats.org/officeDocument/2006/relationships/font" Target="fonts/WorkSans-bold.fntdata"/><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font" Target="fonts/WorkSans-boldItalic.fntdata"/><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1pPr>
            <a:lvl2pPr indent="-228600" lvl="1" marL="914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2pPr>
            <a:lvl3pPr indent="-228600" lvl="2" marL="1371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3pPr>
            <a:lvl4pPr indent="-228600" lvl="3" marL="1828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4pPr>
            <a:lvl5pPr indent="-228600" lvl="4" marL="22860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5pPr>
            <a:lvl6pPr indent="-228600" lvl="5" marL="27432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6pPr>
            <a:lvl7pPr indent="-228600" lvl="6" marL="32004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7pPr>
            <a:lvl8pPr indent="-228600" lvl="7" marL="36576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8pPr>
            <a:lvl9pPr indent="-228600" lvl="8" marL="4114800" marR="0" rtl="0" algn="l">
              <a:lnSpc>
                <a:spcPct val="117999"/>
              </a:lnSpc>
              <a:spcBef>
                <a:spcPts val="0"/>
              </a:spcBef>
              <a:spcAft>
                <a:spcPts val="0"/>
              </a:spcAft>
              <a:buClr>
                <a:srgbClr val="000000"/>
              </a:buClr>
              <a:buSzPts val="1400"/>
              <a:buFont typeface="Arial"/>
              <a:buNone/>
              <a:defRPr b="0" i="0" sz="2200" u="none" cap="none" strike="noStrike">
                <a:solidFill>
                  <a:srgbClr val="000000"/>
                </a:solidFill>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 name="Google Shape;64;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fb99fa92cd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g2fb99fa92cd_0_2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fb99fa92cd_0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2fb99fa92cd_0_3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fb99fa92cd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fb99fa92cd_0_4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b99fa92cd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g2fb99fa92cd_0_5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fb99fa92cd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2fb99fa92cd_0_8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fb99fa92cd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2fb99fa92cd_0_8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b99fa92cd_0_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5" name="Google Shape;205;g2fb99fa92cd_0_94: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fb99fa92cd_0_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1" name="Google Shape;211;g2fb99fa92cd_0_99: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fb99fa92cd_0_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g2fb99fa92cd_0_115: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fb99fa92cd_0_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fb99fa92cd_0_12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d888a9397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g2fd888a9397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fb99fa92cd_0_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fb99fa92cd_0_12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fb99fa92cd_1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g2fb99fa92cd_1_1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fb99fa92c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4" name="Google Shape;254;g2fb99fa92cd_0_1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fb99fa92cd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g2fb99fa92cd_0_2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fb99fa92cd_0_2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4" name="Google Shape;274;g2fb99fa92cd_0_2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fb99fa92cd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0" name="Google Shape;280;g2fb99fa92cd_0_2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fb99fa92cd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6" name="Google Shape;286;g2fb99fa92cd_0_2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fb99fa92c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5" name="Google Shape;295;g2fb99fa92cd_0_2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fb99fa92cd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0" name="Google Shape;320;g2fb99fa92cd_0_2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b99fa92cd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8" name="Google Shape;338;g2fb99fa92cd_0_2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d888a9397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g2fd888a9397_0_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fb99fa92cd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g2fb99fa92cd_0_2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fb99fa92cd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g2fb99fa92cd_0_3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fb99fa92cd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g2fb99fa92cd_0_3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fb99fa92cd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2" name="Google Shape;382;g2fb99fa92cd_0_3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2fb99fa92cd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8" name="Google Shape;388;g2fb99fa92cd_0_3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fb99fa92cd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8" name="Google Shape;398;g2fb99fa92cd_0_3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fb99fa92cd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7" name="Google Shape;407;g2fb99fa92cd_0_3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fb99fa92cd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g2fb99fa92cd_0_3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fb99fa92cd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g2fb99fa92cd_0_3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fb99fa92cd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2" name="Google Shape;432;g2fb99fa92cd_0_3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2fb99fa92cd_1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1" name="Google Shape;441;g2fb99fa92cd_1_1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2fb99fa92cd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6" name="Google Shape;446;g2fb99fa92cd_1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2fb99fa92cd_1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3" name="Google Shape;453;g2fb99fa92cd_1_1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fb99fa92cd_1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1" name="Google Shape;461;g2fb99fa92cd_1_1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2fb99fa92cd_1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g2fb99fa92cd_1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fb99fa92cd_1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81" name="Google Shape;481;g2fb99fa92cd_1_10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fb99fa92cd_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6" name="Google Shape;486;g2fb99fa92cd_1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2fb99fa92cd_1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5" name="Google Shape;495;g2fb99fa92cd_1_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fb99fa92cd_1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g2fb99fa92cd_1_8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2fb99fa92cd_1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4" name="Google Shape;514;g2fb99fa92cd_1_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2fb99fa92cd_1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3" name="Google Shape;523;g2fb99fa92cd_1_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2fb99fa92cd_1_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4" name="Google Shape;534;g2fb99fa92cd_1_3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2fb99fa92cd_1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g2fb99fa92cd_1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fb99fa92cd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1" name="Google Shape;551;g2fb99fa92cd_1_1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2fb99fa92cd_1_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56" name="Google Shape;556;g2fb99fa92cd_1_11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fd888a939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4" name="Google Shape;564;g2fd888a9397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fd888a9397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9" name="Google Shape;569;g2fd888a9397_0_1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fb99fa92cd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g2fb99fa92cd_0_0: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fb99fa92cd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2fb99fa92cd_0_31: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b99fa92cd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fb99fa92cd_0_6: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fb99fa92cd_0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g2fb99fa92cd_0_18:notes"/>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1" showMasterSp="0" type="title">
  <p:cSld name="TITLE">
    <p:bg>
      <p:bgPr>
        <a:noFill/>
      </p:bgPr>
    </p:bg>
    <p:spTree>
      <p:nvGrpSpPr>
        <p:cNvPr id="11" name="Shape 11"/>
        <p:cNvGrpSpPr/>
        <p:nvPr/>
      </p:nvGrpSpPr>
      <p:grpSpPr>
        <a:xfrm>
          <a:off x="0" y="0"/>
          <a:ext cx="0" cy="0"/>
          <a:chOff x="0" y="0"/>
          <a:chExt cx="0" cy="0"/>
        </a:xfrm>
      </p:grpSpPr>
      <p:sp>
        <p:nvSpPr>
          <p:cNvPr id="12" name="Google Shape;12;p39"/>
          <p:cNvSpPr txBox="1"/>
          <p:nvPr/>
        </p:nvSpPr>
        <p:spPr>
          <a:xfrm>
            <a:off x="1138681" y="1905000"/>
            <a:ext cx="221067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13" name="Google Shape;13;p39"/>
          <p:cNvSpPr txBox="1"/>
          <p:nvPr/>
        </p:nvSpPr>
        <p:spPr>
          <a:xfrm>
            <a:off x="1138681" y="5711670"/>
            <a:ext cx="22106700" cy="3180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6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14" name="Google Shape;14;p39"/>
          <p:cNvSpPr txBox="1"/>
          <p:nvPr/>
        </p:nvSpPr>
        <p:spPr>
          <a:xfrm>
            <a:off x="1138681" y="1905000"/>
            <a:ext cx="22106700" cy="1857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15" name="Google Shape;15;p39"/>
          <p:cNvSpPr txBox="1"/>
          <p:nvPr>
            <p:ph type="title"/>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10000"/>
              <a:buNone/>
              <a:defRPr b="1" sz="10000">
                <a:solidFill>
                  <a:srgbClr val="00001E"/>
                </a:solidFill>
              </a:defRPr>
            </a:lvl1pPr>
            <a:lvl2pPr lvl="1" algn="l">
              <a:lnSpc>
                <a:spcPct val="100000"/>
              </a:lnSpc>
              <a:spcBef>
                <a:spcPts val="0"/>
              </a:spcBef>
              <a:spcAft>
                <a:spcPts val="0"/>
              </a:spcAft>
              <a:buClr>
                <a:srgbClr val="00001E"/>
              </a:buClr>
              <a:buSzPts val="1400"/>
              <a:buNone/>
              <a:defRPr>
                <a:solidFill>
                  <a:srgbClr val="00001E"/>
                </a:solidFill>
              </a:defRPr>
            </a:lvl2pPr>
            <a:lvl3pPr lvl="2" algn="l">
              <a:lnSpc>
                <a:spcPct val="100000"/>
              </a:lnSpc>
              <a:spcBef>
                <a:spcPts val="0"/>
              </a:spcBef>
              <a:spcAft>
                <a:spcPts val="0"/>
              </a:spcAft>
              <a:buClr>
                <a:srgbClr val="00001E"/>
              </a:buClr>
              <a:buSzPts val="1400"/>
              <a:buNone/>
              <a:defRPr>
                <a:solidFill>
                  <a:srgbClr val="00001E"/>
                </a:solidFill>
              </a:defRPr>
            </a:lvl3pPr>
            <a:lvl4pPr lvl="3" algn="l">
              <a:lnSpc>
                <a:spcPct val="100000"/>
              </a:lnSpc>
              <a:spcBef>
                <a:spcPts val="0"/>
              </a:spcBef>
              <a:spcAft>
                <a:spcPts val="0"/>
              </a:spcAft>
              <a:buClr>
                <a:srgbClr val="00001E"/>
              </a:buClr>
              <a:buSzPts val="1400"/>
              <a:buNone/>
              <a:defRPr>
                <a:solidFill>
                  <a:srgbClr val="00001E"/>
                </a:solidFill>
              </a:defRPr>
            </a:lvl4pPr>
            <a:lvl5pPr lvl="4" algn="l">
              <a:lnSpc>
                <a:spcPct val="100000"/>
              </a:lnSpc>
              <a:spcBef>
                <a:spcPts val="0"/>
              </a:spcBef>
              <a:spcAft>
                <a:spcPts val="0"/>
              </a:spcAft>
              <a:buClr>
                <a:srgbClr val="00001E"/>
              </a:buClr>
              <a:buSzPts val="1400"/>
              <a:buNone/>
              <a:defRPr>
                <a:solidFill>
                  <a:srgbClr val="00001E"/>
                </a:solidFill>
              </a:defRPr>
            </a:lvl5pPr>
            <a:lvl6pPr lvl="5" algn="l">
              <a:lnSpc>
                <a:spcPct val="100000"/>
              </a:lnSpc>
              <a:spcBef>
                <a:spcPts val="0"/>
              </a:spcBef>
              <a:spcAft>
                <a:spcPts val="0"/>
              </a:spcAft>
              <a:buClr>
                <a:srgbClr val="00001E"/>
              </a:buClr>
              <a:buSzPts val="1400"/>
              <a:buNone/>
              <a:defRPr>
                <a:solidFill>
                  <a:srgbClr val="00001E"/>
                </a:solidFill>
              </a:defRPr>
            </a:lvl6pPr>
            <a:lvl7pPr lvl="6" algn="l">
              <a:lnSpc>
                <a:spcPct val="100000"/>
              </a:lnSpc>
              <a:spcBef>
                <a:spcPts val="0"/>
              </a:spcBef>
              <a:spcAft>
                <a:spcPts val="0"/>
              </a:spcAft>
              <a:buClr>
                <a:srgbClr val="00001E"/>
              </a:buClr>
              <a:buSzPts val="1400"/>
              <a:buNone/>
              <a:defRPr>
                <a:solidFill>
                  <a:srgbClr val="00001E"/>
                </a:solidFill>
              </a:defRPr>
            </a:lvl7pPr>
            <a:lvl8pPr lvl="7" algn="l">
              <a:lnSpc>
                <a:spcPct val="100000"/>
              </a:lnSpc>
              <a:spcBef>
                <a:spcPts val="0"/>
              </a:spcBef>
              <a:spcAft>
                <a:spcPts val="0"/>
              </a:spcAft>
              <a:buClr>
                <a:srgbClr val="00001E"/>
              </a:buClr>
              <a:buSzPts val="1400"/>
              <a:buNone/>
              <a:defRPr>
                <a:solidFill>
                  <a:srgbClr val="00001E"/>
                </a:solidFill>
              </a:defRPr>
            </a:lvl8pPr>
            <a:lvl9pPr lvl="8" algn="l">
              <a:lnSpc>
                <a:spcPct val="100000"/>
              </a:lnSpc>
              <a:spcBef>
                <a:spcPts val="0"/>
              </a:spcBef>
              <a:spcAft>
                <a:spcPts val="0"/>
              </a:spcAft>
              <a:buClr>
                <a:srgbClr val="00001E"/>
              </a:buClr>
              <a:buSzPts val="1400"/>
              <a:buNone/>
              <a:defRPr>
                <a:solidFill>
                  <a:srgbClr val="00001E"/>
                </a:solidFill>
              </a:defRPr>
            </a:lvl9pPr>
          </a:lstStyle>
          <a:p/>
        </p:txBody>
      </p:sp>
      <p:sp>
        <p:nvSpPr>
          <p:cNvPr id="16" name="Google Shape;16;p39"/>
          <p:cNvSpPr txBox="1"/>
          <p:nvPr>
            <p:ph idx="2" type="title"/>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6000"/>
              <a:buNone/>
              <a:defRPr b="0">
                <a:solidFill>
                  <a:srgbClr val="00001E"/>
                </a:solidFill>
              </a:defRPr>
            </a:lvl1pPr>
            <a:lvl2pPr lvl="1" algn="l">
              <a:lnSpc>
                <a:spcPct val="100000"/>
              </a:lnSpc>
              <a:spcBef>
                <a:spcPts val="0"/>
              </a:spcBef>
              <a:spcAft>
                <a:spcPts val="0"/>
              </a:spcAft>
              <a:buClr>
                <a:srgbClr val="00001E"/>
              </a:buClr>
              <a:buSzPts val="6000"/>
              <a:buNone/>
              <a:defRPr b="0" sz="6000">
                <a:solidFill>
                  <a:srgbClr val="00001E"/>
                </a:solidFill>
              </a:defRPr>
            </a:lvl2pPr>
            <a:lvl3pPr lvl="2" algn="l">
              <a:lnSpc>
                <a:spcPct val="100000"/>
              </a:lnSpc>
              <a:spcBef>
                <a:spcPts val="0"/>
              </a:spcBef>
              <a:spcAft>
                <a:spcPts val="0"/>
              </a:spcAft>
              <a:buClr>
                <a:srgbClr val="00001E"/>
              </a:buClr>
              <a:buSzPts val="6000"/>
              <a:buNone/>
              <a:defRPr b="0" sz="6000">
                <a:solidFill>
                  <a:srgbClr val="00001E"/>
                </a:solidFill>
              </a:defRPr>
            </a:lvl3pPr>
            <a:lvl4pPr lvl="3" algn="l">
              <a:lnSpc>
                <a:spcPct val="100000"/>
              </a:lnSpc>
              <a:spcBef>
                <a:spcPts val="0"/>
              </a:spcBef>
              <a:spcAft>
                <a:spcPts val="0"/>
              </a:spcAft>
              <a:buClr>
                <a:srgbClr val="00001E"/>
              </a:buClr>
              <a:buSzPts val="6000"/>
              <a:buNone/>
              <a:defRPr b="0" sz="6000">
                <a:solidFill>
                  <a:srgbClr val="00001E"/>
                </a:solidFill>
              </a:defRPr>
            </a:lvl4pPr>
            <a:lvl5pPr lvl="4" algn="l">
              <a:lnSpc>
                <a:spcPct val="100000"/>
              </a:lnSpc>
              <a:spcBef>
                <a:spcPts val="0"/>
              </a:spcBef>
              <a:spcAft>
                <a:spcPts val="0"/>
              </a:spcAft>
              <a:buClr>
                <a:srgbClr val="00001E"/>
              </a:buClr>
              <a:buSzPts val="6000"/>
              <a:buNone/>
              <a:defRPr b="0" sz="6000">
                <a:solidFill>
                  <a:srgbClr val="00001E"/>
                </a:solidFill>
              </a:defRPr>
            </a:lvl5pPr>
            <a:lvl6pPr lvl="5" algn="l">
              <a:lnSpc>
                <a:spcPct val="100000"/>
              </a:lnSpc>
              <a:spcBef>
                <a:spcPts val="0"/>
              </a:spcBef>
              <a:spcAft>
                <a:spcPts val="0"/>
              </a:spcAft>
              <a:buClr>
                <a:srgbClr val="00001E"/>
              </a:buClr>
              <a:buSzPts val="6000"/>
              <a:buNone/>
              <a:defRPr b="0" sz="6000">
                <a:solidFill>
                  <a:srgbClr val="00001E"/>
                </a:solidFill>
              </a:defRPr>
            </a:lvl6pPr>
            <a:lvl7pPr lvl="6" algn="l">
              <a:lnSpc>
                <a:spcPct val="100000"/>
              </a:lnSpc>
              <a:spcBef>
                <a:spcPts val="0"/>
              </a:spcBef>
              <a:spcAft>
                <a:spcPts val="0"/>
              </a:spcAft>
              <a:buClr>
                <a:srgbClr val="00001E"/>
              </a:buClr>
              <a:buSzPts val="6000"/>
              <a:buNone/>
              <a:defRPr b="0" sz="6000">
                <a:solidFill>
                  <a:srgbClr val="00001E"/>
                </a:solidFill>
              </a:defRPr>
            </a:lvl7pPr>
            <a:lvl8pPr lvl="7" algn="l">
              <a:lnSpc>
                <a:spcPct val="100000"/>
              </a:lnSpc>
              <a:spcBef>
                <a:spcPts val="0"/>
              </a:spcBef>
              <a:spcAft>
                <a:spcPts val="0"/>
              </a:spcAft>
              <a:buClr>
                <a:srgbClr val="00001E"/>
              </a:buClr>
              <a:buSzPts val="6000"/>
              <a:buNone/>
              <a:defRPr b="0" sz="6000">
                <a:solidFill>
                  <a:srgbClr val="00001E"/>
                </a:solidFill>
              </a:defRPr>
            </a:lvl8pPr>
            <a:lvl9pPr lvl="8" algn="l">
              <a:lnSpc>
                <a:spcPct val="100000"/>
              </a:lnSpc>
              <a:spcBef>
                <a:spcPts val="0"/>
              </a:spcBef>
              <a:spcAft>
                <a:spcPts val="0"/>
              </a:spcAft>
              <a:buClr>
                <a:srgbClr val="00001E"/>
              </a:buClr>
              <a:buSzPts val="6000"/>
              <a:buNone/>
              <a:defRPr b="0" sz="6000">
                <a:solidFill>
                  <a:srgbClr val="00001E"/>
                </a:solidFill>
              </a:defRPr>
            </a:lvl9pPr>
          </a:lstStyle>
          <a:p/>
        </p:txBody>
      </p:sp>
      <p:pic>
        <p:nvPicPr>
          <p:cNvPr id="17" name="Google Shape;17;p39"/>
          <p:cNvPicPr preferRelativeResize="0"/>
          <p:nvPr/>
        </p:nvPicPr>
        <p:blipFill rotWithShape="1">
          <a:blip r:embed="rId2">
            <a:alphaModFix/>
          </a:blip>
          <a:srcRect b="0" l="0" r="0" t="0"/>
          <a:stretch/>
        </p:blipFill>
        <p:spPr>
          <a:xfrm>
            <a:off x="18049874" y="8848725"/>
            <a:ext cx="6334125" cy="4867275"/>
          </a:xfrm>
          <a:prstGeom prst="rect">
            <a:avLst/>
          </a:prstGeom>
          <a:noFill/>
          <a:ln>
            <a:noFill/>
          </a:ln>
        </p:spPr>
      </p:pic>
      <p:pic>
        <p:nvPicPr>
          <p:cNvPr id="18" name="Google Shape;18;p39"/>
          <p:cNvPicPr preferRelativeResize="0"/>
          <p:nvPr/>
        </p:nvPicPr>
        <p:blipFill rotWithShape="1">
          <a:blip r:embed="rId3">
            <a:alphaModFix/>
          </a:blip>
          <a:srcRect b="0" l="0" r="0" t="0"/>
          <a:stretch/>
        </p:blipFill>
        <p:spPr>
          <a:xfrm>
            <a:off x="1138675" y="11684000"/>
            <a:ext cx="6159500" cy="889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g100">
  <p:cSld name="BULLET BIG_1_2_1_1_1">
    <p:spTree>
      <p:nvGrpSpPr>
        <p:cNvPr id="55" name="Shape 55"/>
        <p:cNvGrpSpPr/>
        <p:nvPr/>
      </p:nvGrpSpPr>
      <p:grpSpPr>
        <a:xfrm>
          <a:off x="0" y="0"/>
          <a:ext cx="0" cy="0"/>
          <a:chOff x="0" y="0"/>
          <a:chExt cx="0" cy="0"/>
        </a:xfrm>
      </p:grpSpPr>
      <p:sp>
        <p:nvSpPr>
          <p:cNvPr id="56" name="Google Shape;56;p46"/>
          <p:cNvSpPr txBox="1"/>
          <p:nvPr>
            <p:ph idx="12" type="sldNum"/>
          </p:nvPr>
        </p:nvSpPr>
        <p:spPr>
          <a:xfrm>
            <a:off x="21981717" y="13039200"/>
            <a:ext cx="15495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57" name="Google Shape;57;p46"/>
          <p:cNvSpPr/>
          <p:nvPr>
            <p:ph idx="2" type="pic"/>
          </p:nvPr>
        </p:nvSpPr>
        <p:spPr>
          <a:xfrm>
            <a:off x="-125" y="0"/>
            <a:ext cx="24384000" cy="12801600"/>
          </a:xfrm>
          <a:prstGeom prst="rect">
            <a:avLst/>
          </a:prstGeom>
          <a:noFill/>
          <a:ln>
            <a:noFill/>
          </a:ln>
        </p:spPr>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guide id="6" pos="7680">
          <p15:clr>
            <a:srgbClr val="FA7B17"/>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_2">
    <p:spTree>
      <p:nvGrpSpPr>
        <p:cNvPr id="58" name="Shape 58"/>
        <p:cNvGrpSpPr/>
        <p:nvPr/>
      </p:nvGrpSpPr>
      <p:grpSpPr>
        <a:xfrm>
          <a:off x="0" y="0"/>
          <a:ext cx="0" cy="0"/>
          <a:chOff x="0" y="0"/>
          <a:chExt cx="0" cy="0"/>
        </a:xfrm>
      </p:grpSpPr>
      <p:sp>
        <p:nvSpPr>
          <p:cNvPr id="59" name="Google Shape;59;g2fb99fa92cd_1_187"/>
          <p:cNvSpPr txBox="1"/>
          <p:nvPr>
            <p:ph type="ctrTitle"/>
          </p:nvPr>
        </p:nvSpPr>
        <p:spPr>
          <a:xfrm>
            <a:off x="831221" y="1985533"/>
            <a:ext cx="22721700" cy="5473500"/>
          </a:xfrm>
          <a:prstGeom prst="rect">
            <a:avLst/>
          </a:prstGeom>
          <a:noFill/>
          <a:ln>
            <a:noFill/>
          </a:ln>
        </p:spPr>
        <p:txBody>
          <a:bodyPr anchorCtr="0" anchor="b" bIns="91400" lIns="91400" spcFirstLastPara="1" rIns="91400" wrap="square" tIns="91400">
            <a:no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60" name="Google Shape;60;g2fb99fa92cd_1_187"/>
          <p:cNvSpPr txBox="1"/>
          <p:nvPr>
            <p:ph idx="1" type="subTitle"/>
          </p:nvPr>
        </p:nvSpPr>
        <p:spPr>
          <a:xfrm>
            <a:off x="831200" y="7557667"/>
            <a:ext cx="22721700" cy="2113500"/>
          </a:xfrm>
          <a:prstGeom prst="rect">
            <a:avLst/>
          </a:prstGeom>
          <a:noFill/>
          <a:ln>
            <a:noFill/>
          </a:ln>
        </p:spPr>
        <p:txBody>
          <a:bodyPr anchorCtr="0" anchor="t" bIns="91400" lIns="91400" spcFirstLastPara="1" rIns="91400" wrap="square" tIns="91400">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61" name="Google Shape;61;g2fb99fa92cd_1_187"/>
          <p:cNvSpPr txBox="1"/>
          <p:nvPr>
            <p:ph idx="12" type="sldNum"/>
          </p:nvPr>
        </p:nvSpPr>
        <p:spPr>
          <a:xfrm>
            <a:off x="22593221" y="12435245"/>
            <a:ext cx="1463100" cy="1049700"/>
          </a:xfrm>
          <a:prstGeom prst="rect">
            <a:avLst/>
          </a:prstGeom>
          <a:noFill/>
          <a:ln>
            <a:noFill/>
          </a:ln>
        </p:spPr>
        <p:txBody>
          <a:bodyPr anchorCtr="0" anchor="ctr" bIns="243800" lIns="243800" spcFirstLastPara="1" rIns="243800" wrap="square" tIns="243800">
            <a:noAutofit/>
          </a:bodyPr>
          <a:lstStyle>
            <a:lvl1pPr indent="0" lvl="0"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_vuota">
  <p:cSld name="BULLET BIG">
    <p:bg>
      <p:bgPr>
        <a:noFill/>
      </p:bgPr>
    </p:bg>
    <p:spTree>
      <p:nvGrpSpPr>
        <p:cNvPr id="19" name="Shape 19"/>
        <p:cNvGrpSpPr/>
        <p:nvPr/>
      </p:nvGrpSpPr>
      <p:grpSpPr>
        <a:xfrm>
          <a:off x="0" y="0"/>
          <a:ext cx="0" cy="0"/>
          <a:chOff x="0" y="0"/>
          <a:chExt cx="0" cy="0"/>
        </a:xfrm>
      </p:grpSpPr>
      <p:sp>
        <p:nvSpPr>
          <p:cNvPr id="20" name="Google Shape;20;p43"/>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
        <p:nvSpPr>
          <p:cNvPr id="21" name="Google Shape;21;p43"/>
          <p:cNvSpPr txBox="1"/>
          <p:nvPr>
            <p:ph type="title"/>
          </p:nvPr>
        </p:nvSpPr>
        <p:spPr>
          <a:xfrm>
            <a:off x="1143475" y="609600"/>
            <a:ext cx="22101900" cy="128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5A6EFF"/>
              </a:buClr>
              <a:buSzPts val="6000"/>
              <a:buFont typeface="Work Sans"/>
              <a:buNone/>
              <a:defRPr sz="6000">
                <a:solidFill>
                  <a:srgbClr val="5A6EFF"/>
                </a:solidFill>
                <a:latin typeface="Work Sans"/>
                <a:ea typeface="Work Sans"/>
                <a:cs typeface="Work Sans"/>
                <a:sym typeface="Work Sans"/>
              </a:defRPr>
            </a:lvl1pPr>
            <a:lvl2pPr lvl="1"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2pPr>
            <a:lvl3pPr lvl="2"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3pPr>
            <a:lvl4pPr lvl="3"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4pPr>
            <a:lvl5pPr lvl="4"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5pPr>
            <a:lvl6pPr lvl="5"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6pPr>
            <a:lvl7pPr lvl="6"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7pPr>
            <a:lvl8pPr lvl="7"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8pPr>
            <a:lvl9pPr lvl="8" algn="l">
              <a:lnSpc>
                <a:spcPct val="100000"/>
              </a:lnSpc>
              <a:spcBef>
                <a:spcPts val="0"/>
              </a:spcBef>
              <a:spcAft>
                <a:spcPts val="0"/>
              </a:spcAft>
              <a:buClr>
                <a:srgbClr val="5A6EFF"/>
              </a:buClr>
              <a:buSzPts val="1400"/>
              <a:buFont typeface="Work Sans"/>
              <a:buNone/>
              <a:defRPr>
                <a:solidFill>
                  <a:srgbClr val="5A6EFF"/>
                </a:solidFill>
                <a:latin typeface="Work Sans"/>
                <a:ea typeface="Work Sans"/>
                <a:cs typeface="Work Sans"/>
                <a:sym typeface="Work Sans"/>
              </a:defRPr>
            </a:lvl9pPr>
          </a:lstStyle>
          <a:p/>
        </p:txBody>
      </p:sp>
      <p:sp>
        <p:nvSpPr>
          <p:cNvPr id="22" name="Google Shape;22;p43"/>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1pPr>
            <a:lvl2pPr indent="-419100" lvl="1" marL="914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2pPr>
            <a:lvl3pPr indent="-419100" lvl="2" marL="1371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3pPr>
            <a:lvl4pPr indent="-419100" lvl="3" marL="1828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4pPr>
            <a:lvl5pPr indent="-419100" lvl="4" marL="22860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5pPr>
            <a:lvl6pPr indent="-419100" lvl="5" marL="27432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6pPr>
            <a:lvl7pPr indent="-419100" lvl="6" marL="32004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7pPr>
            <a:lvl8pPr indent="-419100" lvl="7" marL="36576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8pPr>
            <a:lvl9pPr indent="-419100" lvl="8" marL="4114800" algn="l">
              <a:lnSpc>
                <a:spcPct val="115000"/>
              </a:lnSpc>
              <a:spcBef>
                <a:spcPts val="0"/>
              </a:spcBef>
              <a:spcAft>
                <a:spcPts val="0"/>
              </a:spcAft>
              <a:buClr>
                <a:srgbClr val="00001E"/>
              </a:buClr>
              <a:buSzPts val="3000"/>
              <a:buFont typeface="Work Sans"/>
              <a:buChar char="●"/>
              <a:defRPr sz="3000">
                <a:solidFill>
                  <a:srgbClr val="00001E"/>
                </a:solidFill>
                <a:latin typeface="Work Sans"/>
                <a:ea typeface="Work Sans"/>
                <a:cs typeface="Work Sans"/>
                <a:sym typeface="Work Sans"/>
              </a:defRPr>
            </a:lvl9pPr>
          </a:lstStyle>
          <a:p/>
        </p:txBody>
      </p:sp>
    </p:spTree>
  </p:cSld>
  <p:clrMapOvr>
    <a:masterClrMapping/>
  </p:clrMapOvr>
  <p:extLst>
    <p:ext uri="{DCECCB84-F9BA-43D5-87BE-67443E8EF086}">
      <p15:sldGuideLst>
        <p15:guide id="1" pos="717">
          <p15:clr>
            <a:srgbClr val="FA7B17"/>
          </p15:clr>
        </p15:guide>
        <p15:guide id="2" orient="horz" pos="576">
          <p15:clr>
            <a:srgbClr val="FA7B17"/>
          </p15:clr>
        </p15:guide>
        <p15:guide id="3" orient="horz" pos="1728">
          <p15:clr>
            <a:srgbClr val="FA7B17"/>
          </p15:clr>
        </p15:guide>
        <p15:guide id="4" pos="14643">
          <p15:clr>
            <a:srgbClr val="FA7B17"/>
          </p15:clr>
        </p15:guide>
        <p15:guide id="5" orient="horz" pos="8064">
          <p15:clr>
            <a:srgbClr val="FA7B17"/>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pertina 1">
  <p:cSld name="TITLE_1_1">
    <p:bg>
      <p:bgPr>
        <a:solidFill>
          <a:srgbClr val="5A6EFF"/>
        </a:solidFill>
      </p:bgPr>
    </p:bg>
    <p:spTree>
      <p:nvGrpSpPr>
        <p:cNvPr id="23" name="Shape 23"/>
        <p:cNvGrpSpPr/>
        <p:nvPr/>
      </p:nvGrpSpPr>
      <p:grpSpPr>
        <a:xfrm>
          <a:off x="0" y="0"/>
          <a:ext cx="0" cy="0"/>
          <a:chOff x="0" y="0"/>
          <a:chExt cx="0" cy="0"/>
        </a:xfrm>
      </p:grpSpPr>
      <p:sp>
        <p:nvSpPr>
          <p:cNvPr id="24" name="Google Shape;24;p40"/>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lvl1pPr lvl="0" algn="ctr">
              <a:lnSpc>
                <a:spcPct val="100000"/>
              </a:lnSpc>
              <a:spcBef>
                <a:spcPts val="0"/>
              </a:spcBef>
              <a:spcAft>
                <a:spcPts val="0"/>
              </a:spcAft>
              <a:buClr>
                <a:srgbClr val="FFFFFF"/>
              </a:buClr>
              <a:buSzPts val="13600"/>
              <a:buNone/>
              <a:defRPr b="1" sz="13600">
                <a:solidFill>
                  <a:srgbClr val="FFFFFF"/>
                </a:solidFill>
              </a:defRPr>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25" name="Google Shape;25;p40"/>
          <p:cNvSpPr txBox="1"/>
          <p:nvPr>
            <p:ph idx="1" type="subTitle"/>
          </p:nvPr>
        </p:nvSpPr>
        <p:spPr>
          <a:xfrm>
            <a:off x="831200" y="7557667"/>
            <a:ext cx="22721700" cy="2113500"/>
          </a:xfrm>
          <a:prstGeom prst="rect">
            <a:avLst/>
          </a:prstGeom>
          <a:noFill/>
          <a:ln>
            <a:noFill/>
          </a:ln>
        </p:spPr>
        <p:txBody>
          <a:bodyPr anchorCtr="0" anchor="t" bIns="243800" lIns="243800" spcFirstLastPara="1" rIns="243800" wrap="square" tIns="243800">
            <a:noAutofit/>
          </a:bodyPr>
          <a:lstStyle>
            <a:lvl1pPr lvl="0" algn="ctr">
              <a:lnSpc>
                <a:spcPct val="100000"/>
              </a:lnSpc>
              <a:spcBef>
                <a:spcPts val="0"/>
              </a:spcBef>
              <a:spcAft>
                <a:spcPts val="0"/>
              </a:spcAft>
              <a:buClr>
                <a:srgbClr val="FFFFFF"/>
              </a:buClr>
              <a:buSzPts val="7500"/>
              <a:buNone/>
              <a:defRPr sz="7500">
                <a:solidFill>
                  <a:srgbClr val="FFFFFF"/>
                </a:solidFill>
              </a:defRPr>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zato">
  <p:cSld name="Layout personalizzato">
    <p:spTree>
      <p:nvGrpSpPr>
        <p:cNvPr id="26" name="Shape 26"/>
        <p:cNvGrpSpPr/>
        <p:nvPr/>
      </p:nvGrpSpPr>
      <p:grpSpPr>
        <a:xfrm>
          <a:off x="0" y="0"/>
          <a:ext cx="0" cy="0"/>
          <a:chOff x="0" y="0"/>
          <a:chExt cx="0" cy="0"/>
        </a:xfrm>
      </p:grpSpPr>
      <p:sp>
        <p:nvSpPr>
          <p:cNvPr id="27" name="Google Shape;27;p41"/>
          <p:cNvSpPr txBox="1"/>
          <p:nvPr>
            <p:ph type="title"/>
          </p:nvPr>
        </p:nvSpPr>
        <p:spPr>
          <a:xfrm>
            <a:off x="712100" y="730250"/>
            <a:ext cx="220989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rgbClr val="5A6EFF"/>
              </a:buClr>
              <a:buSzPts val="6400"/>
              <a:buNone/>
              <a:defRPr i="0" sz="6400" u="none" cap="none" strike="noStrike">
                <a:solidFill>
                  <a:srgbClr val="5A6EFF"/>
                </a:solidFill>
              </a:defRPr>
            </a:lvl1pPr>
            <a:lvl2pPr lvl="1" marR="0" algn="l">
              <a:lnSpc>
                <a:spcPct val="100000"/>
              </a:lnSpc>
              <a:spcBef>
                <a:spcPts val="0"/>
              </a:spcBef>
              <a:spcAft>
                <a:spcPts val="0"/>
              </a:spcAft>
              <a:buClr>
                <a:srgbClr val="000000"/>
              </a:buClr>
              <a:buSzPts val="2900"/>
              <a:buNone/>
              <a:defRPr b="0" i="0" sz="3700" u="none" cap="none" strike="noStrike">
                <a:solidFill>
                  <a:srgbClr val="000000"/>
                </a:solidFill>
              </a:defRPr>
            </a:lvl2pPr>
            <a:lvl3pPr lvl="2" marR="0" algn="l">
              <a:lnSpc>
                <a:spcPct val="100000"/>
              </a:lnSpc>
              <a:spcBef>
                <a:spcPts val="0"/>
              </a:spcBef>
              <a:spcAft>
                <a:spcPts val="0"/>
              </a:spcAft>
              <a:buClr>
                <a:srgbClr val="000000"/>
              </a:buClr>
              <a:buSzPts val="2900"/>
              <a:buNone/>
              <a:defRPr b="0" i="0" sz="3700" u="none" cap="none" strike="noStrike">
                <a:solidFill>
                  <a:srgbClr val="000000"/>
                </a:solidFill>
              </a:defRPr>
            </a:lvl3pPr>
            <a:lvl4pPr lvl="3" marR="0" algn="l">
              <a:lnSpc>
                <a:spcPct val="100000"/>
              </a:lnSpc>
              <a:spcBef>
                <a:spcPts val="0"/>
              </a:spcBef>
              <a:spcAft>
                <a:spcPts val="0"/>
              </a:spcAft>
              <a:buClr>
                <a:srgbClr val="000000"/>
              </a:buClr>
              <a:buSzPts val="2900"/>
              <a:buNone/>
              <a:defRPr b="0" i="0" sz="3700" u="none" cap="none" strike="noStrike">
                <a:solidFill>
                  <a:srgbClr val="000000"/>
                </a:solidFill>
              </a:defRPr>
            </a:lvl4pPr>
            <a:lvl5pPr lvl="4" marR="0" algn="l">
              <a:lnSpc>
                <a:spcPct val="100000"/>
              </a:lnSpc>
              <a:spcBef>
                <a:spcPts val="0"/>
              </a:spcBef>
              <a:spcAft>
                <a:spcPts val="0"/>
              </a:spcAft>
              <a:buClr>
                <a:srgbClr val="000000"/>
              </a:buClr>
              <a:buSzPts val="2900"/>
              <a:buNone/>
              <a:defRPr b="0" i="0" sz="3700" u="none" cap="none" strike="noStrike">
                <a:solidFill>
                  <a:srgbClr val="000000"/>
                </a:solidFill>
              </a:defRPr>
            </a:lvl5pPr>
            <a:lvl6pPr lvl="5" marR="0" algn="l">
              <a:lnSpc>
                <a:spcPct val="100000"/>
              </a:lnSpc>
              <a:spcBef>
                <a:spcPts val="0"/>
              </a:spcBef>
              <a:spcAft>
                <a:spcPts val="0"/>
              </a:spcAft>
              <a:buClr>
                <a:srgbClr val="000000"/>
              </a:buClr>
              <a:buSzPts val="2900"/>
              <a:buNone/>
              <a:defRPr b="0" i="0" sz="3700" u="none" cap="none" strike="noStrike">
                <a:solidFill>
                  <a:srgbClr val="000000"/>
                </a:solidFill>
              </a:defRPr>
            </a:lvl6pPr>
            <a:lvl7pPr lvl="6" marR="0" algn="l">
              <a:lnSpc>
                <a:spcPct val="100000"/>
              </a:lnSpc>
              <a:spcBef>
                <a:spcPts val="0"/>
              </a:spcBef>
              <a:spcAft>
                <a:spcPts val="0"/>
              </a:spcAft>
              <a:buClr>
                <a:srgbClr val="000000"/>
              </a:buClr>
              <a:buSzPts val="2900"/>
              <a:buNone/>
              <a:defRPr b="0" i="0" sz="3700" u="none" cap="none" strike="noStrike">
                <a:solidFill>
                  <a:srgbClr val="000000"/>
                </a:solidFill>
              </a:defRPr>
            </a:lvl7pPr>
            <a:lvl8pPr lvl="7" marR="0" algn="l">
              <a:lnSpc>
                <a:spcPct val="100000"/>
              </a:lnSpc>
              <a:spcBef>
                <a:spcPts val="0"/>
              </a:spcBef>
              <a:spcAft>
                <a:spcPts val="0"/>
              </a:spcAft>
              <a:buClr>
                <a:srgbClr val="000000"/>
              </a:buClr>
              <a:buSzPts val="2900"/>
              <a:buNone/>
              <a:defRPr b="0" i="0" sz="3700" u="none" cap="none" strike="noStrike">
                <a:solidFill>
                  <a:srgbClr val="000000"/>
                </a:solidFill>
              </a:defRPr>
            </a:lvl8pPr>
            <a:lvl9pPr lvl="8" marR="0" algn="l">
              <a:lnSpc>
                <a:spcPct val="100000"/>
              </a:lnSpc>
              <a:spcBef>
                <a:spcPts val="0"/>
              </a:spcBef>
              <a:spcAft>
                <a:spcPts val="0"/>
              </a:spcAft>
              <a:buClr>
                <a:srgbClr val="000000"/>
              </a:buClr>
              <a:buSzPts val="2900"/>
              <a:buNone/>
              <a:defRPr b="0" i="0" sz="3700" u="none" cap="none" strike="noStrike">
                <a:solidFill>
                  <a:srgbClr val="000000"/>
                </a:solidFill>
              </a:defRPr>
            </a:lvl9pPr>
          </a:lstStyle>
          <a:p/>
        </p:txBody>
      </p:sp>
      <p:sp>
        <p:nvSpPr>
          <p:cNvPr id="28" name="Google Shape;28;p41"/>
          <p:cNvSpPr txBox="1"/>
          <p:nvPr>
            <p:ph idx="1" type="body"/>
          </p:nvPr>
        </p:nvSpPr>
        <p:spPr>
          <a:xfrm>
            <a:off x="712100" y="1927225"/>
            <a:ext cx="23030400" cy="9385500"/>
          </a:xfrm>
          <a:prstGeom prst="rect">
            <a:avLst/>
          </a:prstGeom>
          <a:noFill/>
          <a:ln>
            <a:noFill/>
          </a:ln>
        </p:spPr>
        <p:txBody>
          <a:bodyPr anchorCtr="0" anchor="t" bIns="91400" lIns="182875" spcFirstLastPara="1" rIns="182875" wrap="square" tIns="91400">
            <a:noAutofit/>
          </a:bodyPr>
          <a:lstStyle>
            <a:lvl1pPr indent="-457200" lvl="0" marL="457200" marR="0" algn="l">
              <a:lnSpc>
                <a:spcPct val="115000"/>
              </a:lnSpc>
              <a:spcBef>
                <a:spcPts val="2100"/>
              </a:spcBef>
              <a:spcAft>
                <a:spcPts val="0"/>
              </a:spcAft>
              <a:buClr>
                <a:schemeClr val="accent1"/>
              </a:buClr>
              <a:buSzPts val="3600"/>
              <a:buChar char="•"/>
              <a:defRPr i="0" sz="3600" u="none" cap="none" strike="noStrike">
                <a:solidFill>
                  <a:schemeClr val="dk1"/>
                </a:solidFill>
              </a:defRPr>
            </a:lvl1pPr>
            <a:lvl2pPr indent="-457200" lvl="1" marL="914400" marR="0" algn="l">
              <a:lnSpc>
                <a:spcPct val="115000"/>
              </a:lnSpc>
              <a:spcBef>
                <a:spcPts val="1100"/>
              </a:spcBef>
              <a:spcAft>
                <a:spcPts val="0"/>
              </a:spcAft>
              <a:buClr>
                <a:schemeClr val="accent1"/>
              </a:buClr>
              <a:buSzPts val="3600"/>
              <a:buChar char="•"/>
              <a:defRPr i="0" sz="3600" u="none" cap="none" strike="noStrike">
                <a:solidFill>
                  <a:schemeClr val="dk1"/>
                </a:solidFill>
              </a:defRPr>
            </a:lvl2pPr>
            <a:lvl3pPr indent="-457200" lvl="2" marL="1371600" marR="0" algn="l">
              <a:lnSpc>
                <a:spcPct val="115000"/>
              </a:lnSpc>
              <a:spcBef>
                <a:spcPts val="1100"/>
              </a:spcBef>
              <a:spcAft>
                <a:spcPts val="0"/>
              </a:spcAft>
              <a:buClr>
                <a:schemeClr val="accent1"/>
              </a:buClr>
              <a:buSzPts val="3600"/>
              <a:buChar char="•"/>
              <a:defRPr i="0" sz="3600" u="none" cap="none" strike="noStrike">
                <a:solidFill>
                  <a:schemeClr val="dk1"/>
                </a:solidFill>
              </a:defRPr>
            </a:lvl3pPr>
            <a:lvl4pPr indent="-457200" lvl="3" marL="1828800" marR="0" algn="l">
              <a:lnSpc>
                <a:spcPct val="115000"/>
              </a:lnSpc>
              <a:spcBef>
                <a:spcPts val="1100"/>
              </a:spcBef>
              <a:spcAft>
                <a:spcPts val="0"/>
              </a:spcAft>
              <a:buClr>
                <a:schemeClr val="accent1"/>
              </a:buClr>
              <a:buSzPts val="3600"/>
              <a:buChar char="•"/>
              <a:defRPr i="0" sz="3600" u="none" cap="none" strike="noStrike">
                <a:solidFill>
                  <a:schemeClr val="dk1"/>
                </a:solidFill>
              </a:defRPr>
            </a:lvl4pPr>
            <a:lvl5pPr indent="-457200" lvl="4" marL="2286000" marR="0" algn="l">
              <a:lnSpc>
                <a:spcPct val="115000"/>
              </a:lnSpc>
              <a:spcBef>
                <a:spcPts val="1100"/>
              </a:spcBef>
              <a:spcAft>
                <a:spcPts val="0"/>
              </a:spcAft>
              <a:buClr>
                <a:schemeClr val="accent1"/>
              </a:buClr>
              <a:buSzPts val="3600"/>
              <a:buChar char="•"/>
              <a:defRPr i="0" sz="3600" u="none" cap="none" strike="noStrike">
                <a:solidFill>
                  <a:schemeClr val="dk1"/>
                </a:solidFill>
              </a:defRPr>
            </a:lvl5pPr>
            <a:lvl6pPr indent="-457200" lvl="5" marL="2743200" marR="0" algn="l">
              <a:lnSpc>
                <a:spcPct val="115000"/>
              </a:lnSpc>
              <a:spcBef>
                <a:spcPts val="1100"/>
              </a:spcBef>
              <a:spcAft>
                <a:spcPts val="0"/>
              </a:spcAft>
              <a:buClr>
                <a:schemeClr val="dk1"/>
              </a:buClr>
              <a:buSzPts val="3600"/>
              <a:buChar char="•"/>
              <a:defRPr i="0" sz="3600" u="none" cap="none" strike="noStrike">
                <a:solidFill>
                  <a:schemeClr val="dk1"/>
                </a:solidFill>
              </a:defRPr>
            </a:lvl6pPr>
            <a:lvl7pPr indent="-457200" lvl="6" marL="3200400" marR="0" algn="l">
              <a:lnSpc>
                <a:spcPct val="115000"/>
              </a:lnSpc>
              <a:spcBef>
                <a:spcPts val="1100"/>
              </a:spcBef>
              <a:spcAft>
                <a:spcPts val="0"/>
              </a:spcAft>
              <a:buClr>
                <a:schemeClr val="dk1"/>
              </a:buClr>
              <a:buSzPts val="3600"/>
              <a:buChar char="•"/>
              <a:defRPr i="0" sz="3600" u="none" cap="none" strike="noStrike">
                <a:solidFill>
                  <a:schemeClr val="dk1"/>
                </a:solidFill>
              </a:defRPr>
            </a:lvl7pPr>
            <a:lvl8pPr indent="-457200" lvl="7" marL="3657600" marR="0" algn="l">
              <a:lnSpc>
                <a:spcPct val="115000"/>
              </a:lnSpc>
              <a:spcBef>
                <a:spcPts val="1100"/>
              </a:spcBef>
              <a:spcAft>
                <a:spcPts val="0"/>
              </a:spcAft>
              <a:buClr>
                <a:schemeClr val="dk1"/>
              </a:buClr>
              <a:buSzPts val="3600"/>
              <a:buChar char="•"/>
              <a:defRPr i="0" sz="3600" u="none" cap="none" strike="noStrike">
                <a:solidFill>
                  <a:schemeClr val="dk1"/>
                </a:solidFill>
              </a:defRPr>
            </a:lvl8pPr>
            <a:lvl9pPr indent="-457200" lvl="8" marL="4114800" marR="0" algn="l">
              <a:lnSpc>
                <a:spcPct val="115000"/>
              </a:lnSpc>
              <a:spcBef>
                <a:spcPts val="1100"/>
              </a:spcBef>
              <a:spcAft>
                <a:spcPts val="1000"/>
              </a:spcAft>
              <a:buClr>
                <a:schemeClr val="dk1"/>
              </a:buClr>
              <a:buSzPts val="3600"/>
              <a:buChar char="•"/>
              <a:defRPr i="0" sz="3600" u="none" cap="none" strike="noStrike">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_1">
  <p:cSld name="TITLE_2_1">
    <p:spTree>
      <p:nvGrpSpPr>
        <p:cNvPr id="29" name="Shape 29"/>
        <p:cNvGrpSpPr/>
        <p:nvPr/>
      </p:nvGrpSpPr>
      <p:grpSpPr>
        <a:xfrm>
          <a:off x="0" y="0"/>
          <a:ext cx="0" cy="0"/>
          <a:chOff x="0" y="0"/>
          <a:chExt cx="0" cy="0"/>
        </a:xfrm>
      </p:grpSpPr>
      <p:sp>
        <p:nvSpPr>
          <p:cNvPr id="30" name="Google Shape;30;g2fb99fa92cd_0_432"/>
          <p:cNvSpPr txBox="1"/>
          <p:nvPr>
            <p:ph type="ctrTitle"/>
          </p:nvPr>
        </p:nvSpPr>
        <p:spPr>
          <a:xfrm>
            <a:off x="831222" y="1985533"/>
            <a:ext cx="22721700" cy="547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p:txBody>
      </p:sp>
      <p:sp>
        <p:nvSpPr>
          <p:cNvPr id="31" name="Google Shape;31;g2fb99fa92cd_0_432"/>
          <p:cNvSpPr txBox="1"/>
          <p:nvPr>
            <p:ph idx="1" type="subTitle"/>
          </p:nvPr>
        </p:nvSpPr>
        <p:spPr>
          <a:xfrm>
            <a:off x="831200" y="7557667"/>
            <a:ext cx="22721700" cy="211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7500"/>
              <a:buNone/>
              <a:defRPr sz="7500"/>
            </a:lvl1pPr>
            <a:lvl2pPr lvl="1" algn="ctr">
              <a:lnSpc>
                <a:spcPct val="100000"/>
              </a:lnSpc>
              <a:spcBef>
                <a:spcPts val="0"/>
              </a:spcBef>
              <a:spcAft>
                <a:spcPts val="0"/>
              </a:spcAft>
              <a:buSzPts val="7500"/>
              <a:buNone/>
              <a:defRPr sz="7500"/>
            </a:lvl2pPr>
            <a:lvl3pPr lvl="2" algn="ctr">
              <a:lnSpc>
                <a:spcPct val="100000"/>
              </a:lnSpc>
              <a:spcBef>
                <a:spcPts val="0"/>
              </a:spcBef>
              <a:spcAft>
                <a:spcPts val="0"/>
              </a:spcAft>
              <a:buSzPts val="7500"/>
              <a:buNone/>
              <a:defRPr sz="7500"/>
            </a:lvl3pPr>
            <a:lvl4pPr lvl="3" algn="ctr">
              <a:lnSpc>
                <a:spcPct val="100000"/>
              </a:lnSpc>
              <a:spcBef>
                <a:spcPts val="0"/>
              </a:spcBef>
              <a:spcAft>
                <a:spcPts val="0"/>
              </a:spcAft>
              <a:buSzPts val="7500"/>
              <a:buNone/>
              <a:defRPr sz="7500"/>
            </a:lvl4pPr>
            <a:lvl5pPr lvl="4" algn="ctr">
              <a:lnSpc>
                <a:spcPct val="100000"/>
              </a:lnSpc>
              <a:spcBef>
                <a:spcPts val="0"/>
              </a:spcBef>
              <a:spcAft>
                <a:spcPts val="0"/>
              </a:spcAft>
              <a:buSzPts val="7500"/>
              <a:buNone/>
              <a:defRPr sz="7500"/>
            </a:lvl5pPr>
            <a:lvl6pPr lvl="5" algn="ctr">
              <a:lnSpc>
                <a:spcPct val="100000"/>
              </a:lnSpc>
              <a:spcBef>
                <a:spcPts val="0"/>
              </a:spcBef>
              <a:spcAft>
                <a:spcPts val="0"/>
              </a:spcAft>
              <a:buSzPts val="7500"/>
              <a:buNone/>
              <a:defRPr sz="7500"/>
            </a:lvl6pPr>
            <a:lvl7pPr lvl="6" algn="ctr">
              <a:lnSpc>
                <a:spcPct val="100000"/>
              </a:lnSpc>
              <a:spcBef>
                <a:spcPts val="0"/>
              </a:spcBef>
              <a:spcAft>
                <a:spcPts val="0"/>
              </a:spcAft>
              <a:buSzPts val="7500"/>
              <a:buNone/>
              <a:defRPr sz="7500"/>
            </a:lvl7pPr>
            <a:lvl8pPr lvl="7" algn="ctr">
              <a:lnSpc>
                <a:spcPct val="100000"/>
              </a:lnSpc>
              <a:spcBef>
                <a:spcPts val="0"/>
              </a:spcBef>
              <a:spcAft>
                <a:spcPts val="0"/>
              </a:spcAft>
              <a:buSzPts val="7500"/>
              <a:buNone/>
              <a:defRPr sz="7500"/>
            </a:lvl8pPr>
            <a:lvl9pPr lvl="8" algn="ctr">
              <a:lnSpc>
                <a:spcPct val="100000"/>
              </a:lnSpc>
              <a:spcBef>
                <a:spcPts val="0"/>
              </a:spcBef>
              <a:spcAft>
                <a:spcPts val="0"/>
              </a:spcAft>
              <a:buSzPts val="7500"/>
              <a:buNone/>
              <a:defRPr sz="7500"/>
            </a:lvl9pPr>
          </a:lstStyle>
          <a:p/>
        </p:txBody>
      </p:sp>
      <p:sp>
        <p:nvSpPr>
          <p:cNvPr id="32" name="Google Shape;32;g2fb99fa92cd_0_432"/>
          <p:cNvSpPr txBox="1"/>
          <p:nvPr>
            <p:ph idx="12" type="sldNum"/>
          </p:nvPr>
        </p:nvSpPr>
        <p:spPr>
          <a:xfrm>
            <a:off x="22593221" y="12435245"/>
            <a:ext cx="1463100" cy="471900"/>
          </a:xfrm>
          <a:prstGeom prst="rect">
            <a:avLst/>
          </a:prstGeom>
          <a:noFill/>
          <a:ln>
            <a:noFill/>
          </a:ln>
        </p:spPr>
        <p:txBody>
          <a:bodyPr anchorCtr="0" anchor="t" bIns="50800" lIns="50800" spcFirstLastPara="1" rIns="50800" wrap="square" tIns="50800">
            <a:spAutoFit/>
          </a:bodyPr>
          <a:lstStyle>
            <a:lvl1pPr indent="0" lvl="0"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33" name="Shape 33"/>
        <p:cNvGrpSpPr/>
        <p:nvPr/>
      </p:nvGrpSpPr>
      <p:grpSpPr>
        <a:xfrm>
          <a:off x="0" y="0"/>
          <a:ext cx="0" cy="0"/>
          <a:chOff x="0" y="0"/>
          <a:chExt cx="0" cy="0"/>
        </a:xfrm>
      </p:grpSpPr>
      <p:sp>
        <p:nvSpPr>
          <p:cNvPr id="34" name="Google Shape;34;g2fb99fa92cd_1_191"/>
          <p:cNvSpPr txBox="1"/>
          <p:nvPr>
            <p:ph type="title"/>
          </p:nvPr>
        </p:nvSpPr>
        <p:spPr>
          <a:xfrm>
            <a:off x="831200" y="1186733"/>
            <a:ext cx="22721700" cy="1527300"/>
          </a:xfrm>
          <a:prstGeom prst="rect">
            <a:avLst/>
          </a:prstGeom>
          <a:noFill/>
          <a:ln>
            <a:noFill/>
          </a:ln>
        </p:spPr>
        <p:txBody>
          <a:bodyPr anchorCtr="0" anchor="t" bIns="91400" lIns="91400" spcFirstLastPara="1" rIns="91400" wrap="square" tIns="91400">
            <a:noAutofit/>
          </a:bodyPr>
          <a:lstStyle>
            <a:lvl1pPr lvl="0" algn="l">
              <a:lnSpc>
                <a:spcPct val="100000"/>
              </a:lnSpc>
              <a:spcBef>
                <a:spcPts val="0"/>
              </a:spcBef>
              <a:spcAft>
                <a:spcPts val="0"/>
              </a:spcAft>
              <a:buSzPts val="6100"/>
              <a:buNone/>
              <a:defRPr/>
            </a:lvl1pPr>
            <a:lvl2pPr lvl="1" algn="l">
              <a:lnSpc>
                <a:spcPct val="100000"/>
              </a:lnSpc>
              <a:spcBef>
                <a:spcPts val="0"/>
              </a:spcBef>
              <a:spcAft>
                <a:spcPts val="0"/>
              </a:spcAft>
              <a:buSzPts val="1300"/>
              <a:buNone/>
              <a:defRPr/>
            </a:lvl2pPr>
            <a:lvl3pPr lvl="2" algn="l">
              <a:lnSpc>
                <a:spcPct val="100000"/>
              </a:lnSpc>
              <a:spcBef>
                <a:spcPts val="0"/>
              </a:spcBef>
              <a:spcAft>
                <a:spcPts val="0"/>
              </a:spcAft>
              <a:buSzPts val="1300"/>
              <a:buNone/>
              <a:defRPr/>
            </a:lvl3pPr>
            <a:lvl4pPr lvl="3" algn="l">
              <a:lnSpc>
                <a:spcPct val="100000"/>
              </a:lnSpc>
              <a:spcBef>
                <a:spcPts val="0"/>
              </a:spcBef>
              <a:spcAft>
                <a:spcPts val="0"/>
              </a:spcAft>
              <a:buSzPts val="1300"/>
              <a:buNone/>
              <a:defRPr/>
            </a:lvl4pPr>
            <a:lvl5pPr lvl="4" algn="l">
              <a:lnSpc>
                <a:spcPct val="100000"/>
              </a:lnSpc>
              <a:spcBef>
                <a:spcPts val="0"/>
              </a:spcBef>
              <a:spcAft>
                <a:spcPts val="0"/>
              </a:spcAft>
              <a:buSzPts val="1300"/>
              <a:buNone/>
              <a:defRPr/>
            </a:lvl5pPr>
            <a:lvl6pPr lvl="5" algn="l">
              <a:lnSpc>
                <a:spcPct val="100000"/>
              </a:lnSpc>
              <a:spcBef>
                <a:spcPts val="0"/>
              </a:spcBef>
              <a:spcAft>
                <a:spcPts val="0"/>
              </a:spcAft>
              <a:buSzPts val="1300"/>
              <a:buNone/>
              <a:defRPr/>
            </a:lvl6pPr>
            <a:lvl7pPr lvl="6" algn="l">
              <a:lnSpc>
                <a:spcPct val="100000"/>
              </a:lnSpc>
              <a:spcBef>
                <a:spcPts val="0"/>
              </a:spcBef>
              <a:spcAft>
                <a:spcPts val="0"/>
              </a:spcAft>
              <a:buSzPts val="1300"/>
              <a:buNone/>
              <a:defRPr/>
            </a:lvl7pPr>
            <a:lvl8pPr lvl="7" algn="l">
              <a:lnSpc>
                <a:spcPct val="100000"/>
              </a:lnSpc>
              <a:spcBef>
                <a:spcPts val="0"/>
              </a:spcBef>
              <a:spcAft>
                <a:spcPts val="0"/>
              </a:spcAft>
              <a:buSzPts val="1300"/>
              <a:buNone/>
              <a:defRPr/>
            </a:lvl8pPr>
            <a:lvl9pPr lvl="8" algn="l">
              <a:lnSpc>
                <a:spcPct val="100000"/>
              </a:lnSpc>
              <a:spcBef>
                <a:spcPts val="0"/>
              </a:spcBef>
              <a:spcAft>
                <a:spcPts val="0"/>
              </a:spcAft>
              <a:buSzPts val="1300"/>
              <a:buNone/>
              <a:defRPr/>
            </a:lvl9pPr>
          </a:lstStyle>
          <a:p/>
        </p:txBody>
      </p:sp>
      <p:sp>
        <p:nvSpPr>
          <p:cNvPr id="35" name="Google Shape;35;g2fb99fa92cd_1_191"/>
          <p:cNvSpPr txBox="1"/>
          <p:nvPr>
            <p:ph idx="1" type="body"/>
          </p:nvPr>
        </p:nvSpPr>
        <p:spPr>
          <a:xfrm>
            <a:off x="831200" y="3073267"/>
            <a:ext cx="22721700" cy="9110400"/>
          </a:xfrm>
          <a:prstGeom prst="rect">
            <a:avLst/>
          </a:prstGeom>
          <a:noFill/>
          <a:ln>
            <a:noFill/>
          </a:ln>
        </p:spPr>
        <p:txBody>
          <a:bodyPr anchorCtr="0" anchor="t" bIns="91400" lIns="91400" spcFirstLastPara="1" rIns="91400" wrap="square" tIns="91400">
            <a:noAutofit/>
          </a:bodyPr>
          <a:lstStyle>
            <a:lvl1pPr indent="-412750" lvl="0" marL="457200" algn="l">
              <a:lnSpc>
                <a:spcPct val="115000"/>
              </a:lnSpc>
              <a:spcBef>
                <a:spcPts val="0"/>
              </a:spcBef>
              <a:spcAft>
                <a:spcPts val="0"/>
              </a:spcAft>
              <a:buSzPts val="2900"/>
              <a:buChar char="➔"/>
              <a:defRPr/>
            </a:lvl1pPr>
            <a:lvl2pPr indent="-412750" lvl="1" marL="914400" algn="l">
              <a:lnSpc>
                <a:spcPct val="115000"/>
              </a:lnSpc>
              <a:spcBef>
                <a:spcPts val="0"/>
              </a:spcBef>
              <a:spcAft>
                <a:spcPts val="0"/>
              </a:spcAft>
              <a:buSzPts val="2900"/>
              <a:buChar char="◆"/>
              <a:defRPr/>
            </a:lvl2pPr>
            <a:lvl3pPr indent="-412750" lvl="2" marL="1371600" algn="l">
              <a:lnSpc>
                <a:spcPct val="115000"/>
              </a:lnSpc>
              <a:spcBef>
                <a:spcPts val="0"/>
              </a:spcBef>
              <a:spcAft>
                <a:spcPts val="0"/>
              </a:spcAft>
              <a:buSzPts val="2900"/>
              <a:buChar char="●"/>
              <a:defRPr/>
            </a:lvl3pPr>
            <a:lvl4pPr indent="-412750" lvl="3" marL="1828800" algn="l">
              <a:lnSpc>
                <a:spcPct val="115000"/>
              </a:lnSpc>
              <a:spcBef>
                <a:spcPts val="0"/>
              </a:spcBef>
              <a:spcAft>
                <a:spcPts val="0"/>
              </a:spcAft>
              <a:buSzPts val="2900"/>
              <a:buChar char="○"/>
              <a:defRPr/>
            </a:lvl4pPr>
            <a:lvl5pPr indent="-412750" lvl="4" marL="2286000" algn="l">
              <a:lnSpc>
                <a:spcPct val="115000"/>
              </a:lnSpc>
              <a:spcBef>
                <a:spcPts val="0"/>
              </a:spcBef>
              <a:spcAft>
                <a:spcPts val="0"/>
              </a:spcAft>
              <a:buSzPts val="2900"/>
              <a:buChar char="◆"/>
              <a:defRPr/>
            </a:lvl5pPr>
            <a:lvl6pPr indent="-412750" lvl="5" marL="2743200" algn="l">
              <a:lnSpc>
                <a:spcPct val="115000"/>
              </a:lnSpc>
              <a:spcBef>
                <a:spcPts val="0"/>
              </a:spcBef>
              <a:spcAft>
                <a:spcPts val="0"/>
              </a:spcAft>
              <a:buSzPts val="2900"/>
              <a:buChar char="●"/>
              <a:defRPr/>
            </a:lvl6pPr>
            <a:lvl7pPr indent="-412750" lvl="6" marL="3200400" algn="l">
              <a:lnSpc>
                <a:spcPct val="115000"/>
              </a:lnSpc>
              <a:spcBef>
                <a:spcPts val="0"/>
              </a:spcBef>
              <a:spcAft>
                <a:spcPts val="0"/>
              </a:spcAft>
              <a:buSzPts val="2900"/>
              <a:buChar char="○"/>
              <a:defRPr/>
            </a:lvl7pPr>
            <a:lvl8pPr indent="-412750" lvl="7" marL="3657600" algn="l">
              <a:lnSpc>
                <a:spcPct val="115000"/>
              </a:lnSpc>
              <a:spcBef>
                <a:spcPts val="0"/>
              </a:spcBef>
              <a:spcAft>
                <a:spcPts val="0"/>
              </a:spcAft>
              <a:buSzPts val="2900"/>
              <a:buChar char="◆"/>
              <a:defRPr/>
            </a:lvl8pPr>
            <a:lvl9pPr indent="-412750" lvl="8" marL="4114800" algn="l">
              <a:lnSpc>
                <a:spcPct val="115000"/>
              </a:lnSpc>
              <a:spcBef>
                <a:spcPts val="0"/>
              </a:spcBef>
              <a:spcAft>
                <a:spcPts val="0"/>
              </a:spcAft>
              <a:buSzPts val="2900"/>
              <a:buChar char="●"/>
              <a:defRPr/>
            </a:lvl9pPr>
          </a:lstStyle>
          <a:p/>
        </p:txBody>
      </p:sp>
      <p:sp>
        <p:nvSpPr>
          <p:cNvPr id="36" name="Google Shape;36;g2fb99fa92cd_1_191"/>
          <p:cNvSpPr txBox="1"/>
          <p:nvPr>
            <p:ph idx="12" type="sldNum"/>
          </p:nvPr>
        </p:nvSpPr>
        <p:spPr>
          <a:xfrm>
            <a:off x="22593221" y="12435245"/>
            <a:ext cx="1463100" cy="1049700"/>
          </a:xfrm>
          <a:prstGeom prst="rect">
            <a:avLst/>
          </a:prstGeom>
          <a:noFill/>
          <a:ln>
            <a:noFill/>
          </a:ln>
        </p:spPr>
        <p:txBody>
          <a:bodyPr anchorCtr="0" anchor="ctr" bIns="243800" lIns="243800" spcFirstLastPara="1" rIns="243800" wrap="square" tIns="243800">
            <a:noAutofit/>
          </a:bodyPr>
          <a:lstStyle>
            <a:lvl1pPr indent="0" lvl="0"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algn="l">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l">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37" name="Shape 37"/>
        <p:cNvGrpSpPr/>
        <p:nvPr/>
      </p:nvGrpSpPr>
      <p:grpSpPr>
        <a:xfrm>
          <a:off x="0" y="0"/>
          <a:ext cx="0" cy="0"/>
          <a:chOff x="0" y="0"/>
          <a:chExt cx="0" cy="0"/>
        </a:xfrm>
      </p:grpSpPr>
      <p:sp>
        <p:nvSpPr>
          <p:cNvPr id="38" name="Google Shape;38;p42"/>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lvl1pPr lvl="0" marR="0" algn="l">
              <a:lnSpc>
                <a:spcPct val="90000"/>
              </a:lnSpc>
              <a:spcBef>
                <a:spcPts val="0"/>
              </a:spcBef>
              <a:spcAft>
                <a:spcPts val="0"/>
              </a:spcAft>
              <a:buClr>
                <a:schemeClr val="dk1"/>
              </a:buClr>
              <a:buSzPts val="6400"/>
              <a:buFont typeface="Century Gothic"/>
              <a:buNone/>
              <a:defRPr b="1" i="0" sz="6400" u="none" cap="none" strike="noStrike">
                <a:solidFill>
                  <a:schemeClr val="dk1"/>
                </a:solidFill>
                <a:latin typeface="Century Gothic"/>
                <a:ea typeface="Century Gothic"/>
                <a:cs typeface="Century Gothic"/>
                <a:sym typeface="Century Gothic"/>
              </a:defRPr>
            </a:lvl1pPr>
            <a:lvl2pPr lvl="1"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39" name="Google Shape;39;p42"/>
          <p:cNvSpPr txBox="1"/>
          <p:nvPr>
            <p:ph idx="10" type="dt"/>
          </p:nvPr>
        </p:nvSpPr>
        <p:spPr>
          <a:xfrm>
            <a:off x="485520" y="12500229"/>
            <a:ext cx="2115300" cy="730500"/>
          </a:xfrm>
          <a:prstGeom prst="rect">
            <a:avLst/>
          </a:prstGeom>
          <a:noFill/>
          <a:ln>
            <a:noFill/>
          </a:ln>
        </p:spPr>
        <p:txBody>
          <a:bodyPr anchorCtr="0" anchor="ctr" bIns="91400" lIns="182875" spcFirstLastPara="1" rIns="182875" wrap="square" tIns="91400">
            <a:noAutofit/>
          </a:bodyPr>
          <a:lstStyle>
            <a:lvl1pPr lvl="0"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900"/>
              <a:buFont typeface="Arial"/>
              <a:buNone/>
              <a:defRPr b="0" i="0" sz="3700" u="none" cap="none" strike="noStrike">
                <a:solidFill>
                  <a:srgbClr val="000000"/>
                </a:solidFill>
                <a:latin typeface="Arial"/>
                <a:ea typeface="Arial"/>
                <a:cs typeface="Arial"/>
                <a:sym typeface="Arial"/>
              </a:defRPr>
            </a:lvl9pPr>
          </a:lstStyle>
          <a:p/>
        </p:txBody>
      </p:sp>
      <p:sp>
        <p:nvSpPr>
          <p:cNvPr id="40" name="Google Shape;40;p42"/>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8A8C8F"/>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it"/>
              <a:t>‹#›</a:t>
            </a:fld>
            <a:endParaRPr/>
          </a:p>
        </p:txBody>
      </p:sp>
      <p:sp>
        <p:nvSpPr>
          <p:cNvPr id="41" name="Google Shape;41;p42"/>
          <p:cNvSpPr txBox="1"/>
          <p:nvPr>
            <p:ph idx="1" type="body"/>
          </p:nvPr>
        </p:nvSpPr>
        <p:spPr>
          <a:xfrm>
            <a:off x="712101" y="1927227"/>
            <a:ext cx="23030400" cy="11198400"/>
          </a:xfrm>
          <a:prstGeom prst="rect">
            <a:avLst/>
          </a:prstGeom>
          <a:noFill/>
          <a:ln>
            <a:noFill/>
          </a:ln>
        </p:spPr>
        <p:txBody>
          <a:bodyPr anchorCtr="0" anchor="t" bIns="91400" lIns="182875" spcFirstLastPara="1" rIns="182875" wrap="square" tIns="91400">
            <a:noAutofit/>
          </a:bodyPr>
          <a:lstStyle>
            <a:lvl1pPr indent="-533400" lvl="0" marL="457200" marR="0" algn="l">
              <a:lnSpc>
                <a:spcPct val="90000"/>
              </a:lnSpc>
              <a:spcBef>
                <a:spcPts val="2100"/>
              </a:spcBef>
              <a:spcAft>
                <a:spcPts val="0"/>
              </a:spcAft>
              <a:buClr>
                <a:schemeClr val="accent1"/>
              </a:buClr>
              <a:buSzPts val="4800"/>
              <a:buFont typeface="Arial"/>
              <a:buChar char="•"/>
              <a:defRPr b="0" i="0" sz="4800" u="none" cap="none" strike="noStrike">
                <a:solidFill>
                  <a:schemeClr val="dk1"/>
                </a:solidFill>
                <a:latin typeface="Century Gothic"/>
                <a:ea typeface="Century Gothic"/>
                <a:cs typeface="Century Gothic"/>
                <a:sym typeface="Century Gothic"/>
              </a:defRPr>
            </a:lvl1pPr>
            <a:lvl2pPr indent="-482600" lvl="1" marL="914400" marR="0" algn="l">
              <a:lnSpc>
                <a:spcPct val="90000"/>
              </a:lnSpc>
              <a:spcBef>
                <a:spcPts val="1100"/>
              </a:spcBef>
              <a:spcAft>
                <a:spcPts val="0"/>
              </a:spcAft>
              <a:buClr>
                <a:schemeClr val="accent1"/>
              </a:buClr>
              <a:buSzPts val="4000"/>
              <a:buFont typeface="Arial"/>
              <a:buChar char="•"/>
              <a:defRPr b="0" i="0" sz="4000" u="none" cap="none" strike="noStrike">
                <a:solidFill>
                  <a:schemeClr val="dk1"/>
                </a:solidFill>
                <a:latin typeface="Century Gothic"/>
                <a:ea typeface="Century Gothic"/>
                <a:cs typeface="Century Gothic"/>
                <a:sym typeface="Century Gothic"/>
              </a:defRPr>
            </a:lvl2pPr>
            <a:lvl3pPr indent="-463550" lvl="2" marL="1371600" marR="0" algn="l">
              <a:lnSpc>
                <a:spcPct val="90000"/>
              </a:lnSpc>
              <a:spcBef>
                <a:spcPts val="1100"/>
              </a:spcBef>
              <a:spcAft>
                <a:spcPts val="0"/>
              </a:spcAft>
              <a:buClr>
                <a:schemeClr val="accent1"/>
              </a:buClr>
              <a:buSzPts val="3700"/>
              <a:buFont typeface="Arial"/>
              <a:buChar char="•"/>
              <a:defRPr b="0" i="0" sz="3700" u="none" cap="none" strike="noStrike">
                <a:solidFill>
                  <a:schemeClr val="dk1"/>
                </a:solidFill>
                <a:latin typeface="Century Gothic"/>
                <a:ea typeface="Century Gothic"/>
                <a:cs typeface="Century Gothic"/>
                <a:sym typeface="Century Gothic"/>
              </a:defRPr>
            </a:lvl3pPr>
            <a:lvl4pPr indent="-431800" lvl="3" marL="18288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4pPr>
            <a:lvl5pPr indent="-431800" lvl="4" marL="2286000" marR="0" algn="l">
              <a:lnSpc>
                <a:spcPct val="90000"/>
              </a:lnSpc>
              <a:spcBef>
                <a:spcPts val="1100"/>
              </a:spcBef>
              <a:spcAft>
                <a:spcPts val="0"/>
              </a:spcAft>
              <a:buClr>
                <a:schemeClr val="accent1"/>
              </a:buClr>
              <a:buSzPts val="3200"/>
              <a:buFont typeface="Arial"/>
              <a:buChar char="•"/>
              <a:defRPr b="0" i="0" sz="3200" u="none" cap="none" strike="noStrike">
                <a:solidFill>
                  <a:schemeClr val="dk1"/>
                </a:solidFill>
                <a:latin typeface="Century Gothic"/>
                <a:ea typeface="Century Gothic"/>
                <a:cs typeface="Century Gothic"/>
                <a:sym typeface="Century Gothic"/>
              </a:defRPr>
            </a:lvl5pPr>
            <a:lvl6pPr indent="-463550" lvl="5" marL="27432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6pPr>
            <a:lvl7pPr indent="-463550" lvl="6" marL="32004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7pPr>
            <a:lvl8pPr indent="-463550" lvl="7" marL="36576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8pPr>
            <a:lvl9pPr indent="-463550" lvl="8" marL="4114800" marR="0" algn="l">
              <a:lnSpc>
                <a:spcPct val="90000"/>
              </a:lnSpc>
              <a:spcBef>
                <a:spcPts val="1100"/>
              </a:spcBef>
              <a:spcAft>
                <a:spcPts val="0"/>
              </a:spcAft>
              <a:buClr>
                <a:schemeClr val="dk1"/>
              </a:buClr>
              <a:buSzPts val="3700"/>
              <a:buFont typeface="Arial"/>
              <a:buChar char="•"/>
              <a:defRPr b="0" i="0" sz="3700" u="none" cap="none" strike="noStrike">
                <a:solidFill>
                  <a:schemeClr val="dk1"/>
                </a:solidFill>
                <a:latin typeface="Century Gothic"/>
                <a:ea typeface="Century Gothic"/>
                <a:cs typeface="Century Gothic"/>
                <a:sym typeface="Century Gothic"/>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_2" showMasterSp="0">
  <p:cSld name="TITLE_2">
    <p:bg>
      <p:bgPr>
        <a:solidFill>
          <a:srgbClr val="FF785A"/>
        </a:solidFill>
      </p:bgPr>
    </p:bg>
    <p:spTree>
      <p:nvGrpSpPr>
        <p:cNvPr id="42" name="Shape 42"/>
        <p:cNvGrpSpPr/>
        <p:nvPr/>
      </p:nvGrpSpPr>
      <p:grpSpPr>
        <a:xfrm>
          <a:off x="0" y="0"/>
          <a:ext cx="0" cy="0"/>
          <a:chOff x="0" y="0"/>
          <a:chExt cx="0" cy="0"/>
        </a:xfrm>
      </p:grpSpPr>
      <p:sp>
        <p:nvSpPr>
          <p:cNvPr id="43" name="Google Shape;43;p44"/>
          <p:cNvSpPr/>
          <p:nvPr/>
        </p:nvSpPr>
        <p:spPr>
          <a:xfrm rot="10800000">
            <a:off x="-4138" y="-1"/>
            <a:ext cx="24392286" cy="18710460"/>
          </a:xfrm>
          <a:custGeom>
            <a:rect b="b" l="l" r="r" t="t"/>
            <a:pathLst>
              <a:path extrusionOk="0" h="21600" w="21600">
                <a:moveTo>
                  <a:pt x="21600" y="0"/>
                </a:moveTo>
                <a:lnTo>
                  <a:pt x="21600" y="21600"/>
                </a:lnTo>
                <a:lnTo>
                  <a:pt x="0" y="21600"/>
                </a:lnTo>
                <a:lnTo>
                  <a:pt x="21600" y="0"/>
                </a:lnTo>
                <a:close/>
              </a:path>
            </a:pathLst>
          </a:custGeom>
          <a:blipFill rotWithShape="1">
            <a:blip r:embed="rId2">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5A6EFF"/>
              </a:buClr>
              <a:buSzPts val="3600"/>
              <a:buFont typeface="Helvetica Neue Light"/>
              <a:buNone/>
            </a:pPr>
            <a:r>
              <a:t/>
            </a:r>
            <a:endParaRPr b="0" i="0" sz="3600" u="none" cap="none" strike="noStrike">
              <a:solidFill>
                <a:srgbClr val="5A6EFF"/>
              </a:solidFill>
              <a:latin typeface="Helvetica Neue Light"/>
              <a:ea typeface="Helvetica Neue Light"/>
              <a:cs typeface="Helvetica Neue Light"/>
              <a:sym typeface="Helvetica Neue Light"/>
            </a:endParaRPr>
          </a:p>
        </p:txBody>
      </p:sp>
      <p:pic>
        <p:nvPicPr>
          <p:cNvPr descr="Immagine" id="44" name="Google Shape;44;p44"/>
          <p:cNvPicPr preferRelativeResize="0"/>
          <p:nvPr/>
        </p:nvPicPr>
        <p:blipFill rotWithShape="1">
          <a:blip r:embed="rId3">
            <a:alphaModFix/>
          </a:blip>
          <a:srcRect b="0" l="0" r="0" t="0"/>
          <a:stretch/>
        </p:blipFill>
        <p:spPr>
          <a:xfrm>
            <a:off x="828972" y="11681913"/>
            <a:ext cx="6157852" cy="889001"/>
          </a:xfrm>
          <a:prstGeom prst="rect">
            <a:avLst/>
          </a:prstGeom>
          <a:noFill/>
          <a:ln>
            <a:noFill/>
          </a:ln>
        </p:spPr>
      </p:pic>
      <p:sp>
        <p:nvSpPr>
          <p:cNvPr id="45" name="Google Shape;45;p44"/>
          <p:cNvSpPr txBox="1"/>
          <p:nvPr/>
        </p:nvSpPr>
        <p:spPr>
          <a:xfrm>
            <a:off x="1138681" y="1905000"/>
            <a:ext cx="22106700" cy="5337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46" name="Google Shape;46;p44"/>
          <p:cNvSpPr txBox="1"/>
          <p:nvPr/>
        </p:nvSpPr>
        <p:spPr>
          <a:xfrm>
            <a:off x="1138681" y="5711670"/>
            <a:ext cx="22106700" cy="318000"/>
          </a:xfrm>
          <a:prstGeom prst="rect">
            <a:avLst/>
          </a:prstGeom>
          <a:noFill/>
          <a:ln>
            <a:noFill/>
          </a:ln>
        </p:spPr>
        <p:txBody>
          <a:bodyPr anchorCtr="0" anchor="t" bIns="50800" lIns="50800" spcFirstLastPara="1" rIns="50800" wrap="square" tIns="50800">
            <a:spAutoFit/>
          </a:bodyPr>
          <a:lstStyle/>
          <a:p>
            <a:pPr indent="0" lvl="0" marL="0" marR="0" rtl="0" algn="l">
              <a:lnSpc>
                <a:spcPct val="100000"/>
              </a:lnSpc>
              <a:spcBef>
                <a:spcPts val="0"/>
              </a:spcBef>
              <a:spcAft>
                <a:spcPts val="0"/>
              </a:spcAft>
              <a:buClr>
                <a:srgbClr val="FFFAF5"/>
              </a:buClr>
              <a:buSzPts val="6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47" name="Google Shape;47;p44"/>
          <p:cNvSpPr txBox="1"/>
          <p:nvPr/>
        </p:nvSpPr>
        <p:spPr>
          <a:xfrm>
            <a:off x="1138681" y="1905000"/>
            <a:ext cx="22106700" cy="18573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FFFAF5"/>
              </a:buClr>
              <a:buSzPts val="10000"/>
              <a:buFont typeface="Arial"/>
              <a:buNone/>
            </a:pPr>
            <a:r>
              <a:t/>
            </a:r>
            <a:endParaRPr b="1" i="0" sz="1400" u="none" cap="none" strike="noStrike">
              <a:solidFill>
                <a:srgbClr val="000000"/>
              </a:solidFill>
              <a:latin typeface="Work Sans"/>
              <a:ea typeface="Work Sans"/>
              <a:cs typeface="Work Sans"/>
              <a:sym typeface="Work Sans"/>
            </a:endParaRPr>
          </a:p>
        </p:txBody>
      </p:sp>
      <p:sp>
        <p:nvSpPr>
          <p:cNvPr id="48" name="Google Shape;48;p44"/>
          <p:cNvSpPr txBox="1"/>
          <p:nvPr>
            <p:ph type="title"/>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AF5"/>
              </a:buClr>
              <a:buSzPts val="10000"/>
              <a:buNone/>
              <a:defRPr b="1" sz="10000">
                <a:solidFill>
                  <a:srgbClr val="FFFAF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4"/>
          <p:cNvSpPr txBox="1"/>
          <p:nvPr>
            <p:ph idx="2" type="title"/>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FFFAF5"/>
              </a:buClr>
              <a:buSzPts val="6000"/>
              <a:buNone/>
              <a:defRPr b="0">
                <a:solidFill>
                  <a:srgbClr val="FFFAF5"/>
                </a:solidFill>
              </a:defRPr>
            </a:lvl1pPr>
            <a:lvl2pPr lvl="1" algn="l">
              <a:lnSpc>
                <a:spcPct val="100000"/>
              </a:lnSpc>
              <a:spcBef>
                <a:spcPts val="0"/>
              </a:spcBef>
              <a:spcAft>
                <a:spcPts val="0"/>
              </a:spcAft>
              <a:buSzPts val="6000"/>
              <a:buNone/>
              <a:defRPr b="0" sz="6000"/>
            </a:lvl2pPr>
            <a:lvl3pPr lvl="2" algn="l">
              <a:lnSpc>
                <a:spcPct val="100000"/>
              </a:lnSpc>
              <a:spcBef>
                <a:spcPts val="0"/>
              </a:spcBef>
              <a:spcAft>
                <a:spcPts val="0"/>
              </a:spcAft>
              <a:buSzPts val="6000"/>
              <a:buNone/>
              <a:defRPr b="0" sz="6000"/>
            </a:lvl3pPr>
            <a:lvl4pPr lvl="3" algn="l">
              <a:lnSpc>
                <a:spcPct val="100000"/>
              </a:lnSpc>
              <a:spcBef>
                <a:spcPts val="0"/>
              </a:spcBef>
              <a:spcAft>
                <a:spcPts val="0"/>
              </a:spcAft>
              <a:buSzPts val="6000"/>
              <a:buNone/>
              <a:defRPr b="0" sz="6000"/>
            </a:lvl4pPr>
            <a:lvl5pPr lvl="4" algn="l">
              <a:lnSpc>
                <a:spcPct val="100000"/>
              </a:lnSpc>
              <a:spcBef>
                <a:spcPts val="0"/>
              </a:spcBef>
              <a:spcAft>
                <a:spcPts val="0"/>
              </a:spcAft>
              <a:buSzPts val="6000"/>
              <a:buNone/>
              <a:defRPr b="0" sz="6000"/>
            </a:lvl5pPr>
            <a:lvl6pPr lvl="5" algn="l">
              <a:lnSpc>
                <a:spcPct val="100000"/>
              </a:lnSpc>
              <a:spcBef>
                <a:spcPts val="0"/>
              </a:spcBef>
              <a:spcAft>
                <a:spcPts val="0"/>
              </a:spcAft>
              <a:buSzPts val="6000"/>
              <a:buNone/>
              <a:defRPr b="0" sz="6000"/>
            </a:lvl6pPr>
            <a:lvl7pPr lvl="6" algn="l">
              <a:lnSpc>
                <a:spcPct val="100000"/>
              </a:lnSpc>
              <a:spcBef>
                <a:spcPts val="0"/>
              </a:spcBef>
              <a:spcAft>
                <a:spcPts val="0"/>
              </a:spcAft>
              <a:buSzPts val="6000"/>
              <a:buNone/>
              <a:defRPr b="0" sz="6000"/>
            </a:lvl7pPr>
            <a:lvl8pPr lvl="7" algn="l">
              <a:lnSpc>
                <a:spcPct val="100000"/>
              </a:lnSpc>
              <a:spcBef>
                <a:spcPts val="0"/>
              </a:spcBef>
              <a:spcAft>
                <a:spcPts val="0"/>
              </a:spcAft>
              <a:buSzPts val="6000"/>
              <a:buNone/>
              <a:defRPr b="0" sz="6000"/>
            </a:lvl8pPr>
            <a:lvl9pPr lvl="8" algn="l">
              <a:lnSpc>
                <a:spcPct val="100000"/>
              </a:lnSpc>
              <a:spcBef>
                <a:spcPts val="0"/>
              </a:spcBef>
              <a:spcAft>
                <a:spcPts val="0"/>
              </a:spcAft>
              <a:buSzPts val="6000"/>
              <a:buNone/>
              <a:defRPr b="0" sz="6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itolo_1" type="tx">
  <p:cSld name="TITLE_AND_BODY">
    <p:bg>
      <p:bgPr>
        <a:solidFill>
          <a:srgbClr val="FFD791"/>
        </a:solidFill>
      </p:bgPr>
    </p:bg>
    <p:spTree>
      <p:nvGrpSpPr>
        <p:cNvPr id="50" name="Shape 50"/>
        <p:cNvGrpSpPr/>
        <p:nvPr/>
      </p:nvGrpSpPr>
      <p:grpSpPr>
        <a:xfrm>
          <a:off x="0" y="0"/>
          <a:ext cx="0" cy="0"/>
          <a:chOff x="0" y="0"/>
          <a:chExt cx="0" cy="0"/>
        </a:xfrm>
      </p:grpSpPr>
      <p:sp>
        <p:nvSpPr>
          <p:cNvPr id="51" name="Google Shape;51;p45"/>
          <p:cNvSpPr txBox="1"/>
          <p:nvPr/>
        </p:nvSpPr>
        <p:spPr>
          <a:xfrm>
            <a:off x="19751277" y="127000"/>
            <a:ext cx="3855900" cy="318000"/>
          </a:xfrm>
          <a:prstGeom prst="rect">
            <a:avLst/>
          </a:prstGeom>
          <a:noFill/>
          <a:ln>
            <a:noFill/>
          </a:ln>
        </p:spPr>
        <p:txBody>
          <a:bodyPr anchorCtr="0" anchor="t" bIns="50800" lIns="50800" spcFirstLastPara="1" rIns="50800" wrap="square" tIns="50800">
            <a:spAutoFit/>
          </a:bodyPr>
          <a:lstStyle/>
          <a:p>
            <a:pPr indent="0" lvl="0" marL="0" marR="0" rtl="0" algn="r">
              <a:lnSpc>
                <a:spcPct val="100000"/>
              </a:lnSpc>
              <a:spcBef>
                <a:spcPts val="0"/>
              </a:spcBef>
              <a:spcAft>
                <a:spcPts val="0"/>
              </a:spcAft>
              <a:buClr>
                <a:srgbClr val="00001E"/>
              </a:buClr>
              <a:buSzPts val="500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52" name="Google Shape;52;p45"/>
          <p:cNvSpPr txBox="1"/>
          <p:nvPr>
            <p:ph type="title"/>
          </p:nvPr>
        </p:nvSpPr>
        <p:spPr>
          <a:xfrm>
            <a:off x="1138625" y="1938900"/>
            <a:ext cx="15938100" cy="1220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rgbClr val="00001E"/>
              </a:buClr>
              <a:buSzPts val="8000"/>
              <a:buNone/>
              <a:defRPr sz="8000">
                <a:solidFill>
                  <a:srgbClr val="00001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45"/>
          <p:cNvSpPr txBox="1"/>
          <p:nvPr>
            <p:ph idx="1" type="subTitle"/>
          </p:nvPr>
        </p:nvSpPr>
        <p:spPr>
          <a:xfrm>
            <a:off x="1177700" y="4695500"/>
            <a:ext cx="15899100" cy="1925400"/>
          </a:xfrm>
          <a:prstGeom prst="rect">
            <a:avLst/>
          </a:prstGeom>
          <a:noFill/>
          <a:ln>
            <a:noFill/>
          </a:ln>
        </p:spPr>
        <p:txBody>
          <a:bodyPr anchorCtr="0" anchor="t" bIns="91425" lIns="91425" spcFirstLastPara="1" rIns="91425" wrap="square" tIns="91425">
            <a:noAutofit/>
          </a:bodyPr>
          <a:lstStyle>
            <a:lvl1pPr lvl="0" algn="l">
              <a:lnSpc>
                <a:spcPct val="115000"/>
              </a:lnSpc>
              <a:spcBef>
                <a:spcPts val="0"/>
              </a:spcBef>
              <a:spcAft>
                <a:spcPts val="0"/>
              </a:spcAft>
              <a:buSzPts val="3000"/>
              <a:buNone/>
              <a:defRPr/>
            </a:lvl1pPr>
            <a:lvl2pPr lvl="1" algn="l">
              <a:lnSpc>
                <a:spcPct val="115000"/>
              </a:lnSpc>
              <a:spcBef>
                <a:spcPts val="0"/>
              </a:spcBef>
              <a:spcAft>
                <a:spcPts val="0"/>
              </a:spcAft>
              <a:buSzPts val="3000"/>
              <a:buNone/>
              <a:defRPr/>
            </a:lvl2pPr>
            <a:lvl3pPr lvl="2" algn="l">
              <a:lnSpc>
                <a:spcPct val="115000"/>
              </a:lnSpc>
              <a:spcBef>
                <a:spcPts val="0"/>
              </a:spcBef>
              <a:spcAft>
                <a:spcPts val="0"/>
              </a:spcAft>
              <a:buSzPts val="3000"/>
              <a:buNone/>
              <a:defRPr/>
            </a:lvl3pPr>
            <a:lvl4pPr lvl="3" algn="l">
              <a:lnSpc>
                <a:spcPct val="115000"/>
              </a:lnSpc>
              <a:spcBef>
                <a:spcPts val="0"/>
              </a:spcBef>
              <a:spcAft>
                <a:spcPts val="0"/>
              </a:spcAft>
              <a:buSzPts val="3000"/>
              <a:buNone/>
              <a:defRPr/>
            </a:lvl4pPr>
            <a:lvl5pPr lvl="4" algn="l">
              <a:lnSpc>
                <a:spcPct val="115000"/>
              </a:lnSpc>
              <a:spcBef>
                <a:spcPts val="0"/>
              </a:spcBef>
              <a:spcAft>
                <a:spcPts val="0"/>
              </a:spcAft>
              <a:buSzPts val="3000"/>
              <a:buNone/>
              <a:defRPr/>
            </a:lvl5pPr>
            <a:lvl6pPr lvl="5" algn="l">
              <a:lnSpc>
                <a:spcPct val="115000"/>
              </a:lnSpc>
              <a:spcBef>
                <a:spcPts val="0"/>
              </a:spcBef>
              <a:spcAft>
                <a:spcPts val="0"/>
              </a:spcAft>
              <a:buSzPts val="3000"/>
              <a:buNone/>
              <a:defRPr/>
            </a:lvl6pPr>
            <a:lvl7pPr lvl="6" algn="l">
              <a:lnSpc>
                <a:spcPct val="115000"/>
              </a:lnSpc>
              <a:spcBef>
                <a:spcPts val="0"/>
              </a:spcBef>
              <a:spcAft>
                <a:spcPts val="0"/>
              </a:spcAft>
              <a:buSzPts val="3000"/>
              <a:buNone/>
              <a:defRPr/>
            </a:lvl7pPr>
            <a:lvl8pPr lvl="7" algn="l">
              <a:lnSpc>
                <a:spcPct val="115000"/>
              </a:lnSpc>
              <a:spcBef>
                <a:spcPts val="0"/>
              </a:spcBef>
              <a:spcAft>
                <a:spcPts val="0"/>
              </a:spcAft>
              <a:buSzPts val="3000"/>
              <a:buNone/>
              <a:defRPr/>
            </a:lvl8pPr>
            <a:lvl9pPr lvl="8" algn="l">
              <a:lnSpc>
                <a:spcPct val="115000"/>
              </a:lnSpc>
              <a:spcBef>
                <a:spcPts val="0"/>
              </a:spcBef>
              <a:spcAft>
                <a:spcPts val="0"/>
              </a:spcAft>
              <a:buSzPts val="3000"/>
              <a:buNone/>
              <a:defRPr/>
            </a:lvl9pPr>
          </a:lstStyle>
          <a:p/>
        </p:txBody>
      </p:sp>
      <p:sp>
        <p:nvSpPr>
          <p:cNvPr id="54" name="Google Shape;54;p45"/>
          <p:cNvSpPr txBox="1"/>
          <p:nvPr>
            <p:ph idx="2" type="title"/>
          </p:nvPr>
        </p:nvSpPr>
        <p:spPr>
          <a:xfrm>
            <a:off x="18010325" y="914400"/>
            <a:ext cx="5235000" cy="5706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Clr>
                <a:srgbClr val="00001E"/>
              </a:buClr>
              <a:buSzPts val="40000"/>
              <a:buNone/>
              <a:defRPr sz="40000">
                <a:solidFill>
                  <a:srgbClr val="00001E"/>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5.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5" name="Shape 5"/>
        <p:cNvGrpSpPr/>
        <p:nvPr/>
      </p:nvGrpSpPr>
      <p:grpSpPr>
        <a:xfrm>
          <a:off x="0" y="0"/>
          <a:ext cx="0" cy="0"/>
          <a:chOff x="0" y="0"/>
          <a:chExt cx="0" cy="0"/>
        </a:xfrm>
      </p:grpSpPr>
      <p:sp>
        <p:nvSpPr>
          <p:cNvPr id="6" name="Google Shape;6;p38"/>
          <p:cNvSpPr/>
          <p:nvPr/>
        </p:nvSpPr>
        <p:spPr>
          <a:xfrm>
            <a:off x="-62425" y="12801600"/>
            <a:ext cx="24514200" cy="947100"/>
          </a:xfrm>
          <a:prstGeom prst="rect">
            <a:avLst/>
          </a:prstGeom>
          <a:blipFill rotWithShape="1">
            <a:blip r:embed="rId1">
              <a:alphaModFix/>
            </a:blip>
            <a:stretch>
              <a:fillRect b="0" l="0" r="0" t="0"/>
            </a:stretch>
          </a:blip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600"/>
              <a:buFont typeface="Helvetica Neue Light"/>
              <a:buNone/>
            </a:pPr>
            <a:r>
              <a:t/>
            </a:r>
            <a:endParaRPr b="0" i="0" sz="3600" u="none" cap="none" strike="noStrike">
              <a:solidFill>
                <a:srgbClr val="FFFFFF"/>
              </a:solidFill>
              <a:latin typeface="Helvetica Neue Light"/>
              <a:ea typeface="Helvetica Neue Light"/>
              <a:cs typeface="Helvetica Neue Light"/>
              <a:sym typeface="Helvetica Neue Light"/>
            </a:endParaRPr>
          </a:p>
        </p:txBody>
      </p:sp>
      <p:pic>
        <p:nvPicPr>
          <p:cNvPr descr="Immagine" id="7" name="Google Shape;7;p38"/>
          <p:cNvPicPr preferRelativeResize="0"/>
          <p:nvPr/>
        </p:nvPicPr>
        <p:blipFill rotWithShape="1">
          <a:blip r:embed="rId2">
            <a:alphaModFix/>
          </a:blip>
          <a:srcRect b="0" l="0" r="0" t="0"/>
          <a:stretch/>
        </p:blipFill>
        <p:spPr>
          <a:xfrm>
            <a:off x="1133772" y="13176882"/>
            <a:ext cx="1361349" cy="196537"/>
          </a:xfrm>
          <a:prstGeom prst="rect">
            <a:avLst/>
          </a:prstGeom>
          <a:noFill/>
          <a:ln>
            <a:noFill/>
          </a:ln>
        </p:spPr>
      </p:pic>
      <p:sp>
        <p:nvSpPr>
          <p:cNvPr id="8" name="Google Shape;8;p3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lvl1pPr indent="0" lvl="0"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1pPr>
            <a:lvl2pPr indent="0" lvl="1"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2pPr>
            <a:lvl3pPr indent="0" lvl="2"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3pPr>
            <a:lvl4pPr indent="0" lvl="3"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4pPr>
            <a:lvl5pPr indent="0" lvl="4"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5pPr>
            <a:lvl6pPr indent="0" lvl="5"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6pPr>
            <a:lvl7pPr indent="0" lvl="6"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7pPr>
            <a:lvl8pPr indent="0" lvl="7"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8pPr>
            <a:lvl9pPr indent="0" lvl="8" marL="0" marR="0" rtl="0" algn="r">
              <a:lnSpc>
                <a:spcPct val="100000"/>
              </a:lnSpc>
              <a:spcBef>
                <a:spcPts val="0"/>
              </a:spcBef>
              <a:spcAft>
                <a:spcPts val="0"/>
              </a:spcAft>
              <a:buClr>
                <a:srgbClr val="FFFFFF"/>
              </a:buClr>
              <a:buSzPts val="2400"/>
              <a:buFont typeface="Arial"/>
              <a:buNone/>
              <a:defRPr b="0" i="0" sz="2400" u="none" cap="none" strike="noStrike">
                <a:solidFill>
                  <a:srgbClr val="FFFFFF"/>
                </a:solidFill>
                <a:latin typeface="Work Sans"/>
                <a:ea typeface="Work Sans"/>
                <a:cs typeface="Work Sans"/>
                <a:sym typeface="Work Sans"/>
              </a:defRPr>
            </a:lvl9pPr>
          </a:lstStyle>
          <a:p>
            <a:pPr indent="0" lvl="0" marL="0" rtl="0" algn="r">
              <a:spcBef>
                <a:spcPts val="0"/>
              </a:spcBef>
              <a:spcAft>
                <a:spcPts val="0"/>
              </a:spcAft>
              <a:buNone/>
            </a:pPr>
            <a:fld id="{00000000-1234-1234-1234-123412341234}" type="slidenum">
              <a:rPr lang="it"/>
              <a:t>‹#›</a:t>
            </a:fld>
            <a:endParaRPr sz="1400">
              <a:solidFill>
                <a:srgbClr val="000000"/>
              </a:solidFill>
            </a:endParaRPr>
          </a:p>
        </p:txBody>
      </p:sp>
      <p:sp>
        <p:nvSpPr>
          <p:cNvPr id="9" name="Google Shape;9;p38"/>
          <p:cNvSpPr txBox="1"/>
          <p:nvPr>
            <p:ph type="title"/>
          </p:nvPr>
        </p:nvSpPr>
        <p:spPr>
          <a:xfrm>
            <a:off x="1143475" y="914400"/>
            <a:ext cx="22101900" cy="12831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5A6EFF"/>
              </a:buClr>
              <a:buSzPts val="6000"/>
              <a:buFont typeface="Work Sans"/>
              <a:buNone/>
              <a:defRPr b="1" i="0" sz="6000" u="none" cap="none" strike="noStrike">
                <a:solidFill>
                  <a:srgbClr val="5A6EFF"/>
                </a:solidFill>
                <a:latin typeface="Work Sans"/>
                <a:ea typeface="Work Sans"/>
                <a:cs typeface="Work Sans"/>
                <a:sym typeface="Work Sans"/>
              </a:defRPr>
            </a:lvl1pPr>
            <a:lvl2pPr lvl="1"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2pPr>
            <a:lvl3pPr lvl="2"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3pPr>
            <a:lvl4pPr lvl="3"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4pPr>
            <a:lvl5pPr lvl="4"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5pPr>
            <a:lvl6pPr lvl="5"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6pPr>
            <a:lvl7pPr lvl="6"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7pPr>
            <a:lvl8pPr lvl="7"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8pPr>
            <a:lvl9pPr lvl="8" marR="0" rtl="0" algn="l">
              <a:lnSpc>
                <a:spcPct val="100000"/>
              </a:lnSpc>
              <a:spcBef>
                <a:spcPts val="0"/>
              </a:spcBef>
              <a:spcAft>
                <a:spcPts val="0"/>
              </a:spcAft>
              <a:buClr>
                <a:srgbClr val="5A6EFF"/>
              </a:buClr>
              <a:buSzPts val="1400"/>
              <a:buFont typeface="Work Sans"/>
              <a:buNone/>
              <a:defRPr b="1" i="0" sz="1400" u="none" cap="none" strike="noStrike">
                <a:solidFill>
                  <a:srgbClr val="5A6EFF"/>
                </a:solidFill>
                <a:latin typeface="Work Sans"/>
                <a:ea typeface="Work Sans"/>
                <a:cs typeface="Work Sans"/>
                <a:sym typeface="Work Sans"/>
              </a:defRPr>
            </a:lvl9pPr>
          </a:lstStyle>
          <a:p/>
        </p:txBody>
      </p:sp>
      <p:sp>
        <p:nvSpPr>
          <p:cNvPr id="10" name="Google Shape;10;p38"/>
          <p:cNvSpPr txBox="1"/>
          <p:nvPr>
            <p:ph idx="1" type="body"/>
          </p:nvPr>
        </p:nvSpPr>
        <p:spPr>
          <a:xfrm>
            <a:off x="1141050" y="2743200"/>
            <a:ext cx="22101900" cy="10058400"/>
          </a:xfrm>
          <a:prstGeom prst="rect">
            <a:avLst/>
          </a:prstGeom>
          <a:noFill/>
          <a:ln>
            <a:noFill/>
          </a:ln>
        </p:spPr>
        <p:txBody>
          <a:bodyPr anchorCtr="0" anchor="t" bIns="91425" lIns="91425" spcFirstLastPara="1" rIns="91425" wrap="square" tIns="91425">
            <a:noAutofit/>
          </a:bodyPr>
          <a:lstStyle>
            <a:lvl1pPr indent="-419100" lvl="0" marL="457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1pPr>
            <a:lvl2pPr indent="-419100" lvl="1" marL="914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2pPr>
            <a:lvl3pPr indent="-419100" lvl="2" marL="1371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3pPr>
            <a:lvl4pPr indent="-419100" lvl="3" marL="1828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4pPr>
            <a:lvl5pPr indent="-419100" lvl="4" marL="22860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5pPr>
            <a:lvl6pPr indent="-419100" lvl="5" marL="27432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6pPr>
            <a:lvl7pPr indent="-419100" lvl="6" marL="32004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7pPr>
            <a:lvl8pPr indent="-419100" lvl="7" marL="36576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8pPr>
            <a:lvl9pPr indent="-419100" lvl="8" marL="4114800" marR="0" rtl="0" algn="l">
              <a:lnSpc>
                <a:spcPct val="115000"/>
              </a:lnSpc>
              <a:spcBef>
                <a:spcPts val="0"/>
              </a:spcBef>
              <a:spcAft>
                <a:spcPts val="0"/>
              </a:spcAft>
              <a:buClr>
                <a:srgbClr val="00001E"/>
              </a:buClr>
              <a:buSzPts val="3000"/>
              <a:buFont typeface="Work Sans"/>
              <a:buChar char="●"/>
              <a:defRPr b="0" i="0" sz="3000" u="none" cap="none" strike="noStrike">
                <a:solidFill>
                  <a:srgbClr val="00001E"/>
                </a:solidFill>
                <a:latin typeface="Work Sans"/>
                <a:ea typeface="Work Sans"/>
                <a:cs typeface="Work Sans"/>
                <a:sym typeface="Work Sans"/>
              </a:defRPr>
            </a:lvl9pPr>
          </a:lstStyle>
          <a:p/>
        </p:txBody>
      </p: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720">
          <p15:clr>
            <a:srgbClr val="EA4335"/>
          </p15:clr>
        </p15:guide>
        <p15:guide id="2" orient="horz" pos="576">
          <p15:clr>
            <a:srgbClr val="EA4335"/>
          </p15:clr>
        </p15:guide>
        <p15:guide id="3" pos="14643">
          <p15:clr>
            <a:srgbClr val="EA4335"/>
          </p15:clr>
        </p15:guide>
        <p15:guide id="4" orient="horz" pos="1728">
          <p15:clr>
            <a:srgbClr val="EA4335"/>
          </p15:clr>
        </p15:guide>
        <p15:guide id="5" orient="horz" pos="8064">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www.agenziaentrate.gov.it/portale/Schede/Accertamenti/Ravvedimento+operoso/Come+regolarizzare+versimpo/?page=accertregolarizzazioni"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8.png"/><Relationship Id="rId4" Type="http://schemas.openxmlformats.org/officeDocument/2006/relationships/image" Target="../media/image14.png"/><Relationship Id="rId5" Type="http://schemas.openxmlformats.org/officeDocument/2006/relationships/image" Target="../media/image18.png"/><Relationship Id="rId6"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20" Type="http://schemas.openxmlformats.org/officeDocument/2006/relationships/slide" Target="/ppt/slides/slide29.xml"/><Relationship Id="rId11" Type="http://schemas.openxmlformats.org/officeDocument/2006/relationships/slide" Target="/ppt/slides/slide20.xml"/><Relationship Id="rId10" Type="http://schemas.openxmlformats.org/officeDocument/2006/relationships/slide" Target="/ppt/slides/slide19.xml"/><Relationship Id="rId21" Type="http://schemas.openxmlformats.org/officeDocument/2006/relationships/slide" Target="/ppt/slides/slide30.xml"/><Relationship Id="rId13" Type="http://schemas.openxmlformats.org/officeDocument/2006/relationships/slide" Target="/ppt/slides/slide23.xml"/><Relationship Id="rId12" Type="http://schemas.openxmlformats.org/officeDocument/2006/relationships/slide" Target="/ppt/slides/slide22.xml"/><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slide" Target="/ppt/slides/slide5.xml"/><Relationship Id="rId4" Type="http://schemas.openxmlformats.org/officeDocument/2006/relationships/slide" Target="/ppt/slides/slide6.xml"/><Relationship Id="rId9" Type="http://schemas.openxmlformats.org/officeDocument/2006/relationships/slide" Target="/ppt/slides/slide13.xml"/><Relationship Id="rId15" Type="http://schemas.openxmlformats.org/officeDocument/2006/relationships/slide" Target="/ppt/slides/slide25.xml"/><Relationship Id="rId14" Type="http://schemas.openxmlformats.org/officeDocument/2006/relationships/slide" Target="/ppt/slides/slide24.xml"/><Relationship Id="rId17" Type="http://schemas.openxmlformats.org/officeDocument/2006/relationships/slide" Target="/ppt/slides/slide26.xml"/><Relationship Id="rId16" Type="http://schemas.openxmlformats.org/officeDocument/2006/relationships/slide" Target="/ppt/slides/slide25.xml"/><Relationship Id="rId5" Type="http://schemas.openxmlformats.org/officeDocument/2006/relationships/slide" Target="/ppt/slides/slide8.xml"/><Relationship Id="rId19" Type="http://schemas.openxmlformats.org/officeDocument/2006/relationships/slide" Target="/ppt/slides/slide28.xml"/><Relationship Id="rId6" Type="http://schemas.openxmlformats.org/officeDocument/2006/relationships/slide" Target="/ppt/slides/slide9.xml"/><Relationship Id="rId18" Type="http://schemas.openxmlformats.org/officeDocument/2006/relationships/slide" Target="/ppt/slides/slide27.xml"/><Relationship Id="rId7" Type="http://schemas.openxmlformats.org/officeDocument/2006/relationships/slide" Target="/ppt/slides/slide11.xml"/><Relationship Id="rId8" Type="http://schemas.openxmlformats.org/officeDocument/2006/relationships/slide" Target="/ppt/slides/slide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3.png"/><Relationship Id="rId4" Type="http://schemas.openxmlformats.org/officeDocument/2006/relationships/hyperlink" Target="https://drive.google.com/file/d/1qL5U0SzeTSF4YQN69CfQe8cuUK5i-dBK/view"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image" Target="../media/image26.png"/><Relationship Id="rId6" Type="http://schemas.openxmlformats.org/officeDocument/2006/relationships/image" Target="../media/image2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0" Type="http://schemas.openxmlformats.org/officeDocument/2006/relationships/hyperlink" Target="https://drive.google.com/file/d/15qU41s8cIlvwqShtsSkGnAsAmcz69Rxw/view" TargetMode="External"/><Relationship Id="rId11" Type="http://schemas.openxmlformats.org/officeDocument/2006/relationships/slide" Target="/ppt/slides/slide41.xml"/><Relationship Id="rId10" Type="http://schemas.openxmlformats.org/officeDocument/2006/relationships/slide" Target="/ppt/slides/slide38.xml"/><Relationship Id="rId21" Type="http://schemas.openxmlformats.org/officeDocument/2006/relationships/hyperlink" Target="https://drive.google.com/file/d/15qU41s8cIlvwqShtsSkGnAsAmcz69Rxw/view" TargetMode="External"/><Relationship Id="rId13" Type="http://schemas.openxmlformats.org/officeDocument/2006/relationships/slide" Target="/ppt/slides/slide43.xml"/><Relationship Id="rId12" Type="http://schemas.openxmlformats.org/officeDocument/2006/relationships/slide" Target="/ppt/slides/slide42.xml"/><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slide" Target="/ppt/slides/slide31.xml"/><Relationship Id="rId4" Type="http://schemas.openxmlformats.org/officeDocument/2006/relationships/slide" Target="/ppt/slides/slide32.xml"/><Relationship Id="rId9" Type="http://schemas.openxmlformats.org/officeDocument/2006/relationships/slide" Target="/ppt/slides/slide37.xml"/><Relationship Id="rId15" Type="http://schemas.openxmlformats.org/officeDocument/2006/relationships/slide" Target="/ppt/slides/slide46.xml"/><Relationship Id="rId14" Type="http://schemas.openxmlformats.org/officeDocument/2006/relationships/slide" Target="/ppt/slides/slide44.xml"/><Relationship Id="rId17" Type="http://schemas.openxmlformats.org/officeDocument/2006/relationships/slide" Target="/ppt/slides/slide49.xml"/><Relationship Id="rId16" Type="http://schemas.openxmlformats.org/officeDocument/2006/relationships/slide" Target="/ppt/slides/slide47.xml"/><Relationship Id="rId5" Type="http://schemas.openxmlformats.org/officeDocument/2006/relationships/slide" Target="/ppt/slides/slide33.xml"/><Relationship Id="rId19" Type="http://schemas.openxmlformats.org/officeDocument/2006/relationships/slide" Target="/ppt/slides/slide54.xml"/><Relationship Id="rId6" Type="http://schemas.openxmlformats.org/officeDocument/2006/relationships/slide" Target="/ppt/slides/slide34.xml"/><Relationship Id="rId18" Type="http://schemas.openxmlformats.org/officeDocument/2006/relationships/slide" Target="/ppt/slides/slide51.xml"/><Relationship Id="rId7" Type="http://schemas.openxmlformats.org/officeDocument/2006/relationships/slide" Target="/ppt/slides/slide35.xml"/><Relationship Id="rId8" Type="http://schemas.openxmlformats.org/officeDocument/2006/relationships/slide" Target="/ppt/slides/slide3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hyperlink" Target="https://www.agenziaentrate.gov.it/portale/web/guest/agevolazione-iva-ristrutturazioni-edilizi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image" Target="../media/image2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 Id="rId3" Type="http://schemas.openxmlformats.org/officeDocument/2006/relationships/image" Target="../media/image29.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4.xml"/><Relationship Id="rId3" Type="http://schemas.openxmlformats.org/officeDocument/2006/relationships/hyperlink" Target="https://docs.google.com/presentation/d/1RUuZKzx2hKt88SWLooiEzGd3ZjIedt6gzRkabpesLPc/edit#slide=id.g1204679ef0b_0_89"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hyperlink" Target="https://docs.google.com/presentation/d/1a3AQvl2E1iUFywO46hc_45jy1IsxXsYNN6NIUq1mZu0/edit#slide=id.g10de0ec97a4_0_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8.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hyperlink" Target="https://drive.google.com/file/d/1OLexC9oUdr31c1gUx225TR7SMt0GQZOC/view?usp=drive_link" TargetMode="External"/><Relationship Id="rId4" Type="http://schemas.openxmlformats.org/officeDocument/2006/relationships/hyperlink" Target="https://docs.google.com/document/d/1GQO9VD_nSdaV1zPfnWU81b5wRiB-d5y30BAjP5wMhR8/edit"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hyperlink" Target="https://ask.fiscozen.it/prestazione-occasionale-2/" TargetMode="External"/><Relationship Id="rId4" Type="http://schemas.openxmlformats.org/officeDocument/2006/relationships/hyperlink" Target="https://ask.fiscozen.it/comunicazione-preventiva-prestazione-occasionale/" TargetMode="External"/><Relationship Id="rId5" Type="http://schemas.openxmlformats.org/officeDocument/2006/relationships/hyperlink" Target="https://ask.fiscozen.it/e-commerce-fatturazione-e-corrispettivi/"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6.png"/><Relationship Id="rId6"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65" name="Shape 65"/>
        <p:cNvGrpSpPr/>
        <p:nvPr/>
      </p:nvGrpSpPr>
      <p:grpSpPr>
        <a:xfrm>
          <a:off x="0" y="0"/>
          <a:ext cx="0" cy="0"/>
          <a:chOff x="0" y="0"/>
          <a:chExt cx="0" cy="0"/>
        </a:xfrm>
      </p:grpSpPr>
      <p:sp>
        <p:nvSpPr>
          <p:cNvPr id="66" name="Google Shape;66;p1"/>
          <p:cNvSpPr txBox="1"/>
          <p:nvPr/>
        </p:nvSpPr>
        <p:spPr>
          <a:xfrm>
            <a:off x="1138675" y="5711675"/>
            <a:ext cx="22106700" cy="11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6000"/>
              <a:buFont typeface="Arial"/>
              <a:buNone/>
            </a:pPr>
            <a:r>
              <a:rPr b="0" i="0" lang="it" sz="6000" u="none" cap="none" strike="noStrike">
                <a:solidFill>
                  <a:srgbClr val="00001E"/>
                </a:solidFill>
                <a:latin typeface="Work Sans"/>
                <a:ea typeface="Work Sans"/>
                <a:cs typeface="Work Sans"/>
                <a:sym typeface="Work Sans"/>
              </a:rPr>
              <a:t>Fatturazione ciclo attivo, corrispettivi e prestazioni occasionali </a:t>
            </a:r>
            <a:endParaRPr b="0" i="0" sz="6000" u="none" cap="none" strike="noStrike">
              <a:solidFill>
                <a:srgbClr val="00001E"/>
              </a:solidFill>
              <a:latin typeface="Work Sans"/>
              <a:ea typeface="Work Sans"/>
              <a:cs typeface="Work Sans"/>
              <a:sym typeface="Work Sans"/>
            </a:endParaRPr>
          </a:p>
        </p:txBody>
      </p:sp>
      <p:sp>
        <p:nvSpPr>
          <p:cNvPr id="67" name="Google Shape;67;p1"/>
          <p:cNvSpPr txBox="1"/>
          <p:nvPr/>
        </p:nvSpPr>
        <p:spPr>
          <a:xfrm>
            <a:off x="1138675" y="1905000"/>
            <a:ext cx="22106700" cy="1857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100"/>
              <a:buFont typeface="Arial"/>
              <a:buNone/>
            </a:pPr>
            <a:r>
              <a:rPr b="1" i="0" lang="it" sz="9100" u="none" cap="none" strike="noStrike">
                <a:solidFill>
                  <a:srgbClr val="00001E"/>
                </a:solidFill>
                <a:latin typeface="Work Sans"/>
                <a:ea typeface="Work Sans"/>
                <a:cs typeface="Work Sans"/>
                <a:sym typeface="Work Sans"/>
              </a:rPr>
              <a:t>Formazione Base Prodotto</a:t>
            </a:r>
            <a:endParaRPr b="1" i="0" sz="10000" u="none" cap="none" strike="noStrike">
              <a:solidFill>
                <a:srgbClr val="00001E"/>
              </a:solidFill>
              <a:latin typeface="Work Sans"/>
              <a:ea typeface="Work Sans"/>
              <a:cs typeface="Work Sans"/>
              <a:sym typeface="Work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2fb99fa92cd_0_24"/>
          <p:cNvSpPr txBox="1"/>
          <p:nvPr/>
        </p:nvSpPr>
        <p:spPr>
          <a:xfrm>
            <a:off x="1143451" y="2687701"/>
            <a:ext cx="22101600" cy="7542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1100"/>
              </a:spcAft>
              <a:buClr>
                <a:srgbClr val="000000"/>
              </a:buClr>
              <a:buSzPts val="3700"/>
              <a:buFont typeface="Arial"/>
              <a:buNone/>
            </a:pPr>
            <a:r>
              <a:rPr b="1" i="0" lang="it" sz="3700" u="none" cap="none" strike="noStrike">
                <a:solidFill>
                  <a:schemeClr val="dk1"/>
                </a:solidFill>
                <a:latin typeface="Work Sans"/>
                <a:ea typeface="Work Sans"/>
                <a:cs typeface="Work Sans"/>
                <a:sym typeface="Work Sans"/>
              </a:rPr>
              <a:t>Fatturazione elettronica, STS e categorie sanitarie speciali</a:t>
            </a:r>
            <a:endParaRPr b="1" i="0" sz="3700" u="none" cap="none" strike="noStrike">
              <a:solidFill>
                <a:schemeClr val="dk1"/>
              </a:solidFill>
              <a:latin typeface="Work Sans"/>
              <a:ea typeface="Work Sans"/>
              <a:cs typeface="Work Sans"/>
              <a:sym typeface="Work Sans"/>
            </a:endParaRPr>
          </a:p>
        </p:txBody>
      </p:sp>
      <p:sp>
        <p:nvSpPr>
          <p:cNvPr id="140" name="Google Shape;140;g2fb99fa92cd_0_24"/>
          <p:cNvSpPr txBox="1"/>
          <p:nvPr>
            <p:ph idx="12" type="sldNum"/>
          </p:nvPr>
        </p:nvSpPr>
        <p:spPr>
          <a:xfrm>
            <a:off x="8243144" y="4889701"/>
            <a:ext cx="5808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41" name="Google Shape;141;g2fb99fa92cd_0_24"/>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Chi è esonerato dall’invio delle fatture elettroniche</a:t>
            </a:r>
            <a:endParaRPr/>
          </a:p>
        </p:txBody>
      </p:sp>
      <p:sp>
        <p:nvSpPr>
          <p:cNvPr id="142" name="Google Shape;142;g2fb99fa92cd_0_24"/>
          <p:cNvSpPr/>
          <p:nvPr/>
        </p:nvSpPr>
        <p:spPr>
          <a:xfrm>
            <a:off x="1342267" y="4320333"/>
            <a:ext cx="21476100" cy="7801500"/>
          </a:xfrm>
          <a:prstGeom prst="rect">
            <a:avLst/>
          </a:prstGeom>
          <a:solidFill>
            <a:srgbClr val="FCE5CD"/>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844550" lvl="0" marL="1219200" marR="0" rtl="0" algn="l">
              <a:lnSpc>
                <a:spcPct val="100000"/>
              </a:lnSpc>
              <a:spcBef>
                <a:spcPts val="0"/>
              </a:spcBef>
              <a:spcAft>
                <a:spcPts val="0"/>
              </a:spcAft>
              <a:buClr>
                <a:srgbClr val="000000"/>
              </a:buClr>
              <a:buSzPts val="3700"/>
              <a:buFont typeface="Work Sans"/>
              <a:buChar char="●"/>
            </a:pPr>
            <a:r>
              <a:rPr b="0" i="0" lang="it" sz="3700" u="sng" cap="none" strike="noStrike">
                <a:solidFill>
                  <a:srgbClr val="000000"/>
                </a:solidFill>
                <a:latin typeface="Work Sans"/>
                <a:ea typeface="Work Sans"/>
                <a:cs typeface="Work Sans"/>
                <a:sym typeface="Work Sans"/>
              </a:rPr>
              <a:t>Fisioterapisti</a:t>
            </a:r>
            <a:r>
              <a:rPr b="0" i="0" lang="it" sz="3700" u="none" cap="none" strike="noStrike">
                <a:solidFill>
                  <a:srgbClr val="000000"/>
                </a:solidFill>
                <a:latin typeface="Work Sans"/>
                <a:ea typeface="Work Sans"/>
                <a:cs typeface="Work Sans"/>
                <a:sym typeface="Work Sans"/>
              </a:rPr>
              <a:t>: fatture ordinarie, mandano STS</a:t>
            </a:r>
            <a:endParaRPr b="0" i="0" sz="3700" u="none" cap="none" strike="noStrike">
              <a:solidFill>
                <a:srgbClr val="000000"/>
              </a:solidFill>
              <a:latin typeface="Work Sans"/>
              <a:ea typeface="Work Sans"/>
              <a:cs typeface="Work Sans"/>
              <a:sym typeface="Work Sans"/>
            </a:endParaRPr>
          </a:p>
          <a:p>
            <a:pPr indent="0" lvl="0" marL="121920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844550" lvl="0" marL="1219200" marR="0" rtl="0" algn="l">
              <a:lnSpc>
                <a:spcPct val="100000"/>
              </a:lnSpc>
              <a:spcBef>
                <a:spcPts val="0"/>
              </a:spcBef>
              <a:spcAft>
                <a:spcPts val="0"/>
              </a:spcAft>
              <a:buClr>
                <a:srgbClr val="000000"/>
              </a:buClr>
              <a:buSzPts val="3700"/>
              <a:buFont typeface="Work Sans"/>
              <a:buChar char="●"/>
            </a:pPr>
            <a:r>
              <a:rPr b="0" i="0" lang="it" sz="3700" u="sng" cap="none" strike="noStrike">
                <a:solidFill>
                  <a:srgbClr val="000000"/>
                </a:solidFill>
                <a:latin typeface="Work Sans"/>
                <a:ea typeface="Work Sans"/>
                <a:cs typeface="Work Sans"/>
                <a:sym typeface="Work Sans"/>
              </a:rPr>
              <a:t>Massofisioterapisti</a:t>
            </a:r>
            <a:r>
              <a:rPr b="0" i="0" lang="it" sz="3700" u="none" cap="none" strike="noStrike">
                <a:solidFill>
                  <a:srgbClr val="000000"/>
                </a:solidFill>
                <a:latin typeface="Work Sans"/>
                <a:ea typeface="Work Sans"/>
                <a:cs typeface="Work Sans"/>
                <a:sym typeface="Work Sans"/>
              </a:rPr>
              <a:t>: fatture ordinarie, mandano STS dal 2023</a:t>
            </a:r>
            <a:endParaRPr b="0" i="0" sz="3700" u="none" cap="none" strike="noStrike">
              <a:solidFill>
                <a:srgbClr val="000000"/>
              </a:solidFill>
              <a:latin typeface="Work Sans"/>
              <a:ea typeface="Work Sans"/>
              <a:cs typeface="Work Sans"/>
              <a:sym typeface="Work Sans"/>
            </a:endParaRPr>
          </a:p>
          <a:p>
            <a:pPr indent="0" lvl="0" marL="121920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844550" lvl="0" marL="1219200" marR="0" rtl="0" algn="l">
              <a:lnSpc>
                <a:spcPct val="100000"/>
              </a:lnSpc>
              <a:spcBef>
                <a:spcPts val="0"/>
              </a:spcBef>
              <a:spcAft>
                <a:spcPts val="0"/>
              </a:spcAft>
              <a:buClr>
                <a:srgbClr val="000000"/>
              </a:buClr>
              <a:buSzPts val="3700"/>
              <a:buFont typeface="Work Sans"/>
              <a:buChar char="●"/>
            </a:pPr>
            <a:r>
              <a:rPr b="0" i="0" lang="it" sz="3700" u="sng" cap="none" strike="noStrike">
                <a:solidFill>
                  <a:srgbClr val="000000"/>
                </a:solidFill>
                <a:latin typeface="Work Sans"/>
                <a:ea typeface="Work Sans"/>
                <a:cs typeface="Work Sans"/>
                <a:sym typeface="Work Sans"/>
              </a:rPr>
              <a:t>Massaggiatori MCB</a:t>
            </a:r>
            <a:r>
              <a:rPr b="0" i="0" lang="it" sz="3700" u="none" cap="none" strike="noStrike">
                <a:solidFill>
                  <a:srgbClr val="000000"/>
                </a:solidFill>
                <a:latin typeface="Work Sans"/>
                <a:ea typeface="Work Sans"/>
                <a:cs typeface="Work Sans"/>
                <a:sym typeface="Work Sans"/>
              </a:rPr>
              <a:t>: il carattere sanitario della prestazione dipende dall'esistenza della </a:t>
            </a:r>
            <a:r>
              <a:rPr b="1" i="0" lang="it" sz="3700" u="none" cap="none" strike="noStrike">
                <a:solidFill>
                  <a:srgbClr val="000000"/>
                </a:solidFill>
                <a:latin typeface="Work Sans"/>
                <a:ea typeface="Work Sans"/>
                <a:cs typeface="Work Sans"/>
                <a:sym typeface="Work Sans"/>
              </a:rPr>
              <a:t>prescrizione medica</a:t>
            </a:r>
            <a:r>
              <a:rPr b="0" i="0" lang="it" sz="3700" u="none" cap="none" strike="noStrike">
                <a:solidFill>
                  <a:srgbClr val="000000"/>
                </a:solidFill>
                <a:latin typeface="Work Sans"/>
                <a:ea typeface="Work Sans"/>
                <a:cs typeface="Work Sans"/>
                <a:sym typeface="Work Sans"/>
              </a:rPr>
              <a:t>, quindi:</a:t>
            </a:r>
            <a:endParaRPr b="0" i="0" sz="3700" u="none" cap="none" strike="noStrike">
              <a:solidFill>
                <a:srgbClr val="000000"/>
              </a:solidFill>
              <a:latin typeface="Work Sans"/>
              <a:ea typeface="Work Sans"/>
              <a:cs typeface="Work Sans"/>
              <a:sym typeface="Work Sans"/>
            </a:endParaRPr>
          </a:p>
          <a:p>
            <a:pPr indent="-844550" lvl="1" marL="2438400" marR="0" rtl="0" algn="l">
              <a:lnSpc>
                <a:spcPct val="100000"/>
              </a:lnSpc>
              <a:spcBef>
                <a:spcPts val="0"/>
              </a:spcBef>
              <a:spcAft>
                <a:spcPts val="0"/>
              </a:spcAft>
              <a:buClr>
                <a:srgbClr val="000000"/>
              </a:buClr>
              <a:buSzPts val="3700"/>
              <a:buFont typeface="Work Sans"/>
              <a:buChar char="○"/>
            </a:pPr>
            <a:r>
              <a:rPr b="0" i="0" lang="it" sz="3700" u="none" cap="none" strike="noStrike">
                <a:solidFill>
                  <a:srgbClr val="000000"/>
                </a:solidFill>
                <a:latin typeface="Work Sans"/>
                <a:ea typeface="Work Sans"/>
                <a:cs typeface="Work Sans"/>
                <a:sym typeface="Work Sans"/>
              </a:rPr>
              <a:t>se ho prescrizione medica posso fare fattura ordinaria (non elettronica) - </a:t>
            </a:r>
            <a:r>
              <a:rPr b="0" i="0" lang="it" sz="3700" u="none" cap="none" strike="noStrike">
                <a:solidFill>
                  <a:srgbClr val="990000"/>
                </a:solidFill>
                <a:latin typeface="Work Sans"/>
                <a:ea typeface="Work Sans"/>
                <a:cs typeface="Work Sans"/>
                <a:sym typeface="Work Sans"/>
              </a:rPr>
              <a:t>non invio STS</a:t>
            </a:r>
            <a:r>
              <a:rPr b="0" i="0" lang="it" sz="3700" u="none" cap="none" strike="noStrike">
                <a:solidFill>
                  <a:srgbClr val="000000"/>
                </a:solidFill>
                <a:latin typeface="Work Sans"/>
                <a:ea typeface="Work Sans"/>
                <a:cs typeface="Work Sans"/>
                <a:sym typeface="Work Sans"/>
              </a:rPr>
              <a:t> (</a:t>
            </a:r>
            <a:r>
              <a:rPr b="0" i="0" lang="it" sz="3700" u="none" cap="none" strike="noStrike">
                <a:solidFill>
                  <a:srgbClr val="990000"/>
                </a:solidFill>
                <a:latin typeface="Work Sans"/>
                <a:ea typeface="Work Sans"/>
                <a:cs typeface="Work Sans"/>
                <a:sym typeface="Work Sans"/>
              </a:rPr>
              <a:t>spesa detraibile</a:t>
            </a:r>
            <a:r>
              <a:rPr b="0" i="0" lang="it" sz="3700" u="none" cap="none" strike="noStrike">
                <a:solidFill>
                  <a:srgbClr val="000000"/>
                </a:solidFill>
                <a:latin typeface="Work Sans"/>
                <a:ea typeface="Work Sans"/>
                <a:cs typeface="Work Sans"/>
                <a:sym typeface="Work Sans"/>
              </a:rPr>
              <a:t> per cliente finale)</a:t>
            </a:r>
            <a:endParaRPr b="0" i="0" sz="3700" u="none" cap="none" strike="noStrike">
              <a:solidFill>
                <a:srgbClr val="000000"/>
              </a:solidFill>
              <a:latin typeface="Work Sans"/>
              <a:ea typeface="Work Sans"/>
              <a:cs typeface="Work Sans"/>
              <a:sym typeface="Work Sans"/>
            </a:endParaRPr>
          </a:p>
          <a:p>
            <a:pPr indent="-844550" lvl="1" marL="2438400" marR="0" rtl="0" algn="l">
              <a:lnSpc>
                <a:spcPct val="100000"/>
              </a:lnSpc>
              <a:spcBef>
                <a:spcPts val="0"/>
              </a:spcBef>
              <a:spcAft>
                <a:spcPts val="0"/>
              </a:spcAft>
              <a:buClr>
                <a:srgbClr val="000000"/>
              </a:buClr>
              <a:buSzPts val="3700"/>
              <a:buFont typeface="Work Sans"/>
              <a:buChar char="○"/>
            </a:pPr>
            <a:r>
              <a:rPr b="0" i="0" lang="it" sz="3700" u="none" cap="none" strike="noStrike">
                <a:solidFill>
                  <a:srgbClr val="000000"/>
                </a:solidFill>
                <a:latin typeface="Work Sans"/>
                <a:ea typeface="Work Sans"/>
                <a:cs typeface="Work Sans"/>
                <a:sym typeface="Work Sans"/>
              </a:rPr>
              <a:t>se non ho prescrizione medica, fattura elettronica, nessun invio STS</a:t>
            </a:r>
            <a:endParaRPr b="0" i="0" sz="3700" u="none" cap="none" strike="noStrike">
              <a:solidFill>
                <a:srgbClr val="000000"/>
              </a:solidFill>
              <a:latin typeface="Work Sans"/>
              <a:ea typeface="Work Sans"/>
              <a:cs typeface="Work Sans"/>
              <a:sym typeface="Work Sans"/>
            </a:endParaRPr>
          </a:p>
          <a:p>
            <a:pPr indent="0" lvl="0" marL="243840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844550" lvl="0" marL="1219200" marR="0" rtl="0" algn="l">
              <a:lnSpc>
                <a:spcPct val="100000"/>
              </a:lnSpc>
              <a:spcBef>
                <a:spcPts val="0"/>
              </a:spcBef>
              <a:spcAft>
                <a:spcPts val="0"/>
              </a:spcAft>
              <a:buClr>
                <a:srgbClr val="000000"/>
              </a:buClr>
              <a:buSzPts val="3700"/>
              <a:buFont typeface="Work Sans"/>
              <a:buChar char="●"/>
            </a:pPr>
            <a:r>
              <a:rPr b="0" i="0" lang="it" sz="3700" u="sng" cap="none" strike="noStrike">
                <a:solidFill>
                  <a:srgbClr val="000000"/>
                </a:solidFill>
                <a:latin typeface="Work Sans"/>
                <a:ea typeface="Work Sans"/>
                <a:cs typeface="Work Sans"/>
                <a:sym typeface="Work Sans"/>
              </a:rPr>
              <a:t>Osteopati</a:t>
            </a:r>
            <a:r>
              <a:rPr b="0" i="0" lang="it" sz="3700" u="none" cap="none" strike="noStrike">
                <a:solidFill>
                  <a:srgbClr val="000000"/>
                </a:solidFill>
                <a:latin typeface="Work Sans"/>
                <a:ea typeface="Work Sans"/>
                <a:cs typeface="Work Sans"/>
                <a:sym typeface="Work Sans"/>
              </a:rPr>
              <a:t>: in attesa della creazione dell'Ordine nazionale, i massaggi sono prestazioni professionali e quindi sempre fattura elettronica e niente STS</a:t>
            </a:r>
            <a:endParaRPr b="0" i="0" sz="37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2fb99fa92cd_0_39"/>
          <p:cNvSpPr txBox="1"/>
          <p:nvPr/>
        </p:nvSpPr>
        <p:spPr>
          <a:xfrm>
            <a:off x="1143451" y="2687701"/>
            <a:ext cx="22101600" cy="80091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Il committente potrebbe richiedere alcuni </a:t>
            </a:r>
            <a:r>
              <a:rPr b="1" i="0" lang="it" sz="3700" u="none" cap="none" strike="noStrike">
                <a:solidFill>
                  <a:schemeClr val="dk1"/>
                </a:solidFill>
                <a:latin typeface="Work Sans"/>
                <a:ea typeface="Work Sans"/>
                <a:cs typeface="Work Sans"/>
                <a:sym typeface="Work Sans"/>
              </a:rPr>
              <a:t>dati aggiuntivi</a:t>
            </a:r>
            <a:r>
              <a:rPr b="0" i="0" lang="it" sz="3700" u="none" cap="none" strike="noStrike">
                <a:solidFill>
                  <a:schemeClr val="dk1"/>
                </a:solidFill>
                <a:latin typeface="Work Sans"/>
                <a:ea typeface="Work Sans"/>
                <a:cs typeface="Work Sans"/>
                <a:sym typeface="Work Sans"/>
              </a:rPr>
              <a:t>, come:</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110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CIG</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CUP</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CODICE COMMESSA/COMMISSIONE</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ORDINE D’ACQUISTO</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DATA</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NUMERO DOCUMENTO</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1" i="0" lang="it" sz="3700" u="none" cap="none" strike="noStrike">
                <a:solidFill>
                  <a:schemeClr val="dk1"/>
                </a:solidFill>
                <a:latin typeface="Work Sans"/>
                <a:ea typeface="Work Sans"/>
                <a:cs typeface="Work Sans"/>
                <a:sym typeface="Work Sans"/>
              </a:rPr>
              <a:t>Dove si inseriscono?</a:t>
            </a:r>
            <a:endParaRPr b="1"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Nel momento dell’invio della fattura</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110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 </a:t>
            </a:r>
            <a:r>
              <a:rPr b="0" i="0" lang="it" sz="3700" u="sng" cap="none" strike="noStrike">
                <a:solidFill>
                  <a:schemeClr val="dk1"/>
                </a:solidFill>
                <a:latin typeface="Work Sans"/>
                <a:ea typeface="Work Sans"/>
                <a:cs typeface="Work Sans"/>
                <a:sym typeface="Work Sans"/>
              </a:rPr>
              <a:t>Informazioni aggiuntive</a:t>
            </a:r>
            <a:endParaRPr b="0" i="0" sz="3700" u="sng" cap="none" strike="noStrike">
              <a:solidFill>
                <a:schemeClr val="dk1"/>
              </a:solidFill>
              <a:latin typeface="Work Sans"/>
              <a:ea typeface="Work Sans"/>
              <a:cs typeface="Work Sans"/>
              <a:sym typeface="Work Sans"/>
            </a:endParaRPr>
          </a:p>
        </p:txBody>
      </p:sp>
      <p:sp>
        <p:nvSpPr>
          <p:cNvPr id="148" name="Google Shape;148;g2fb99fa92cd_0_39"/>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Fattura verso una Pubblica Amministrazione</a:t>
            </a:r>
            <a:endParaRPr/>
          </a:p>
        </p:txBody>
      </p:sp>
      <p:pic>
        <p:nvPicPr>
          <p:cNvPr id="149" name="Google Shape;149;g2fb99fa92cd_0_39"/>
          <p:cNvPicPr preferRelativeResize="0"/>
          <p:nvPr/>
        </p:nvPicPr>
        <p:blipFill rotWithShape="1">
          <a:blip r:embed="rId3">
            <a:alphaModFix/>
          </a:blip>
          <a:srcRect b="16114" l="13444" r="3360" t="0"/>
          <a:stretch/>
        </p:blipFill>
        <p:spPr>
          <a:xfrm>
            <a:off x="11249133" y="3921867"/>
            <a:ext cx="11996265" cy="7424267"/>
          </a:xfrm>
          <a:prstGeom prst="rect">
            <a:avLst/>
          </a:prstGeom>
          <a:noFill/>
          <a:ln>
            <a:noFill/>
          </a:ln>
        </p:spPr>
      </p:pic>
      <p:sp>
        <p:nvSpPr>
          <p:cNvPr id="150" name="Google Shape;150;g2fb99fa92cd_0_39"/>
          <p:cNvSpPr txBox="1"/>
          <p:nvPr/>
        </p:nvSpPr>
        <p:spPr>
          <a:xfrm>
            <a:off x="985733" y="11306067"/>
            <a:ext cx="20133600" cy="12831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2700"/>
              <a:buFont typeface="Arial"/>
              <a:buNone/>
            </a:pPr>
            <a:r>
              <a:rPr b="0" i="0" lang="it" sz="2700" u="none" cap="none" strike="noStrike">
                <a:solidFill>
                  <a:srgbClr val="00001E"/>
                </a:solidFill>
                <a:latin typeface="Work Sans"/>
                <a:ea typeface="Work Sans"/>
                <a:cs typeface="Work Sans"/>
                <a:sym typeface="Work Sans"/>
              </a:rPr>
              <a:t>Sono dati che il cliente può inserire in autonomia, in caso di ulteriori dati da aggiungere (come ad esempio la p.iva - che nelle PA non è presente) possiamo aggiungerlo noi con un invio personalizzato.</a:t>
            </a:r>
            <a:endParaRPr b="0" i="0" sz="2700" u="none" cap="none" strike="noStrike">
              <a:solidFill>
                <a:srgbClr val="00001E"/>
              </a:solidFill>
              <a:latin typeface="Work Sans"/>
              <a:ea typeface="Work Sans"/>
              <a:cs typeface="Work Sans"/>
              <a:sym typeface="Work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fb99fa92cd_0_46"/>
          <p:cNvSpPr txBox="1"/>
          <p:nvPr/>
        </p:nvSpPr>
        <p:spPr>
          <a:xfrm>
            <a:off x="1143451" y="2687701"/>
            <a:ext cx="22101600" cy="76362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Dal momento dell’</a:t>
            </a:r>
            <a:r>
              <a:rPr b="1" i="0" lang="it" sz="3700" u="none" cap="none" strike="noStrike">
                <a:solidFill>
                  <a:schemeClr val="dk1"/>
                </a:solidFill>
                <a:latin typeface="Work Sans"/>
                <a:ea typeface="Work Sans"/>
                <a:cs typeface="Work Sans"/>
                <a:sym typeface="Work Sans"/>
              </a:rPr>
              <a:t>emissione</a:t>
            </a:r>
            <a:r>
              <a:rPr b="0" i="0" lang="it" sz="3700" u="none" cap="none" strike="noStrike">
                <a:solidFill>
                  <a:schemeClr val="dk1"/>
                </a:solidFill>
                <a:latin typeface="Work Sans"/>
                <a:ea typeface="Work Sans"/>
                <a:cs typeface="Work Sans"/>
                <a:sym typeface="Work Sans"/>
              </a:rPr>
              <a:t> della fattura su Fiscozen, si hanno </a:t>
            </a:r>
            <a:r>
              <a:rPr b="1" i="0" lang="it" sz="3700" u="none" cap="none" strike="noStrike">
                <a:solidFill>
                  <a:schemeClr val="dk1"/>
                </a:solidFill>
                <a:latin typeface="Work Sans"/>
                <a:ea typeface="Work Sans"/>
                <a:cs typeface="Work Sans"/>
                <a:sym typeface="Work Sans"/>
              </a:rPr>
              <a:t>12 giorni </a:t>
            </a:r>
            <a:r>
              <a:rPr b="0" i="0" lang="it" sz="3700" u="none" cap="none" strike="noStrike">
                <a:solidFill>
                  <a:schemeClr val="dk1"/>
                </a:solidFill>
                <a:latin typeface="Work Sans"/>
                <a:ea typeface="Work Sans"/>
                <a:cs typeface="Work Sans"/>
                <a:sym typeface="Work Sans"/>
              </a:rPr>
              <a:t>di tempo per inviare la fattura.</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1" i="0" lang="it" sz="3700" u="none" cap="none" strike="noStrike">
                <a:solidFill>
                  <a:schemeClr val="dk1"/>
                </a:solidFill>
                <a:highlight>
                  <a:srgbClr val="FFE599"/>
                </a:highlight>
                <a:latin typeface="Work Sans"/>
                <a:ea typeface="Work Sans"/>
                <a:cs typeface="Work Sans"/>
                <a:sym typeface="Work Sans"/>
              </a:rPr>
              <a:t>Da quando parte il conteggio?</a:t>
            </a:r>
            <a:r>
              <a:rPr b="0" i="0" lang="it" sz="3700" u="none" cap="none" strike="noStrike">
                <a:solidFill>
                  <a:schemeClr val="dk1"/>
                </a:solidFill>
                <a:highlight>
                  <a:srgbClr val="FFE599"/>
                </a:highlight>
                <a:latin typeface="Work Sans"/>
                <a:ea typeface="Work Sans"/>
                <a:cs typeface="Work Sans"/>
                <a:sym typeface="Work Sans"/>
              </a:rPr>
              <a:t> </a:t>
            </a:r>
            <a:r>
              <a:rPr b="0" i="0" lang="it" sz="3700" u="none" cap="none" strike="noStrike">
                <a:solidFill>
                  <a:schemeClr val="dk1"/>
                </a:solidFill>
                <a:highlight>
                  <a:schemeClr val="lt1"/>
                </a:highlight>
                <a:latin typeface="Work Sans"/>
                <a:ea typeface="Work Sans"/>
                <a:cs typeface="Work Sans"/>
                <a:sym typeface="Work Sans"/>
              </a:rPr>
              <a:t>D</a:t>
            </a:r>
            <a:r>
              <a:rPr b="0" i="0" lang="it" sz="3700" u="none" cap="none" strike="noStrike">
                <a:solidFill>
                  <a:schemeClr val="dk1"/>
                </a:solidFill>
                <a:latin typeface="Work Sans"/>
                <a:ea typeface="Work Sans"/>
                <a:cs typeface="Work Sans"/>
                <a:sym typeface="Work Sans"/>
              </a:rPr>
              <a:t>al giorno dopo! La data fattura è esclusa dai 12gg disponibili.</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0" lang="it" sz="3700" u="sng" cap="none" strike="noStrike">
                <a:solidFill>
                  <a:schemeClr val="dk1"/>
                </a:solidFill>
                <a:latin typeface="Work Sans"/>
                <a:ea typeface="Work Sans"/>
                <a:cs typeface="Work Sans"/>
                <a:sym typeface="Work Sans"/>
              </a:rPr>
              <a:t>Esempio:</a:t>
            </a:r>
            <a:endParaRPr b="0" i="0" sz="3700" u="sng"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Fattura con data di emissione 1 gennaio 2024</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Il conteggio parte dal 2 gennaio → quindi il cliente avrà tempo entro il 13 gennaio 2024 per inviarla.</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1100"/>
              </a:spcAft>
              <a:buClr>
                <a:srgbClr val="000000"/>
              </a:buClr>
              <a:buSzPts val="3700"/>
              <a:buFont typeface="Arial"/>
              <a:buNone/>
            </a:pPr>
            <a:r>
              <a:rPr b="1" i="0" lang="it" sz="3700" u="none" cap="none" strike="noStrike">
                <a:solidFill>
                  <a:schemeClr val="dk1"/>
                </a:solidFill>
                <a:latin typeface="Work Sans"/>
                <a:ea typeface="Work Sans"/>
                <a:cs typeface="Work Sans"/>
                <a:sym typeface="Work Sans"/>
              </a:rPr>
              <a:t>Sanzioni</a:t>
            </a:r>
            <a:r>
              <a:rPr b="0" i="0" lang="it" sz="3700" u="none" cap="none" strike="noStrike">
                <a:solidFill>
                  <a:schemeClr val="dk1"/>
                </a:solidFill>
                <a:latin typeface="Work Sans"/>
                <a:ea typeface="Work Sans"/>
                <a:cs typeface="Work Sans"/>
                <a:sym typeface="Work Sans"/>
              </a:rPr>
              <a:t>: 250 Euro per ogni fattura inviata tardivamente con possibilità di </a:t>
            </a:r>
            <a:r>
              <a:rPr b="0" i="0" lang="it" sz="3700" u="sng" cap="none" strike="noStrike">
                <a:solidFill>
                  <a:schemeClr val="hlink"/>
                </a:solidFill>
                <a:latin typeface="Work Sans"/>
                <a:ea typeface="Work Sans"/>
                <a:cs typeface="Work Sans"/>
                <a:sym typeface="Work Sans"/>
                <a:hlinkClick r:id="rId3"/>
              </a:rPr>
              <a:t>ravvedimento</a:t>
            </a:r>
            <a:endParaRPr b="0" i="0" sz="3700" u="none" cap="none" strike="noStrike">
              <a:solidFill>
                <a:schemeClr val="dk1"/>
              </a:solidFill>
              <a:latin typeface="Work Sans"/>
              <a:ea typeface="Work Sans"/>
              <a:cs typeface="Work Sans"/>
              <a:sym typeface="Work Sans"/>
            </a:endParaRPr>
          </a:p>
        </p:txBody>
      </p:sp>
      <p:sp>
        <p:nvSpPr>
          <p:cNvPr id="156" name="Google Shape;156;g2fb99fa92cd_0_46"/>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Giorni a disposizione per l’invio</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2fb99fa92cd_0_51"/>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Processo invio fattura: differenze tra scarto e rifiuto</a:t>
            </a:r>
            <a:endParaRPr/>
          </a:p>
        </p:txBody>
      </p:sp>
      <p:sp>
        <p:nvSpPr>
          <p:cNvPr id="162" name="Google Shape;162;g2fb99fa92cd_0_51"/>
          <p:cNvSpPr txBox="1"/>
          <p:nvPr/>
        </p:nvSpPr>
        <p:spPr>
          <a:xfrm>
            <a:off x="11316800" y="3268101"/>
            <a:ext cx="1750500" cy="10977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1" i="0" lang="it" sz="2700" u="none" cap="none" strike="noStrike">
                <a:solidFill>
                  <a:srgbClr val="701C7F"/>
                </a:solidFill>
                <a:latin typeface="Roboto"/>
                <a:ea typeface="Roboto"/>
                <a:cs typeface="Roboto"/>
                <a:sym typeface="Roboto"/>
              </a:rPr>
              <a:t>SDI</a:t>
            </a:r>
            <a:endParaRPr b="1" i="0" sz="2700" u="none" cap="none" strike="noStrike">
              <a:solidFill>
                <a:srgbClr val="701C7F"/>
              </a:solidFill>
              <a:latin typeface="Roboto"/>
              <a:ea typeface="Roboto"/>
              <a:cs typeface="Roboto"/>
              <a:sym typeface="Roboto"/>
            </a:endParaRPr>
          </a:p>
        </p:txBody>
      </p:sp>
      <p:sp>
        <p:nvSpPr>
          <p:cNvPr id="163" name="Google Shape;163;g2fb99fa92cd_0_51"/>
          <p:cNvSpPr txBox="1"/>
          <p:nvPr/>
        </p:nvSpPr>
        <p:spPr>
          <a:xfrm>
            <a:off x="10143467" y="1834533"/>
            <a:ext cx="41016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Creazione ed invio fattura da parte del cliente</a:t>
            </a:r>
            <a:endParaRPr b="0" i="0" sz="2400" u="none" cap="none" strike="noStrike">
              <a:solidFill>
                <a:srgbClr val="701C7F"/>
              </a:solidFill>
              <a:latin typeface="Roboto"/>
              <a:ea typeface="Roboto"/>
              <a:cs typeface="Roboto"/>
              <a:sym typeface="Roboto"/>
            </a:endParaRPr>
          </a:p>
        </p:txBody>
      </p:sp>
      <p:cxnSp>
        <p:nvCxnSpPr>
          <p:cNvPr id="164" name="Google Shape;164;g2fb99fa92cd_0_51"/>
          <p:cNvCxnSpPr/>
          <p:nvPr/>
        </p:nvCxnSpPr>
        <p:spPr>
          <a:xfrm>
            <a:off x="12181600" y="2460200"/>
            <a:ext cx="20700" cy="901500"/>
          </a:xfrm>
          <a:prstGeom prst="straightConnector1">
            <a:avLst/>
          </a:prstGeom>
          <a:noFill/>
          <a:ln cap="flat" cmpd="sng" w="9525">
            <a:solidFill>
              <a:schemeClr val="dk2"/>
            </a:solidFill>
            <a:prstDash val="solid"/>
            <a:round/>
            <a:headEnd len="sm" w="sm" type="none"/>
            <a:tailEnd len="med" w="med" type="triangle"/>
          </a:ln>
        </p:spPr>
      </p:cxnSp>
      <p:sp>
        <p:nvSpPr>
          <p:cNvPr id="165" name="Google Shape;165;g2fb99fa92cd_0_51"/>
          <p:cNvSpPr txBox="1"/>
          <p:nvPr/>
        </p:nvSpPr>
        <p:spPr>
          <a:xfrm>
            <a:off x="2853067" y="4365733"/>
            <a:ext cx="41016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Trasmessa</a:t>
            </a:r>
            <a:endParaRPr b="0" i="0" sz="2400" u="none" cap="none" strike="noStrike">
              <a:solidFill>
                <a:srgbClr val="701C7F"/>
              </a:solidFill>
              <a:latin typeface="Roboto"/>
              <a:ea typeface="Roboto"/>
              <a:cs typeface="Roboto"/>
              <a:sym typeface="Roboto"/>
            </a:endParaRPr>
          </a:p>
        </p:txBody>
      </p:sp>
      <p:sp>
        <p:nvSpPr>
          <p:cNvPr id="166" name="Google Shape;166;g2fb99fa92cd_0_51"/>
          <p:cNvSpPr txBox="1"/>
          <p:nvPr/>
        </p:nvSpPr>
        <p:spPr>
          <a:xfrm>
            <a:off x="17814333" y="4688267"/>
            <a:ext cx="41016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701C7F"/>
                </a:solidFill>
                <a:latin typeface="Roboto"/>
                <a:ea typeface="Roboto"/>
                <a:cs typeface="Roboto"/>
                <a:sym typeface="Roboto"/>
              </a:rPr>
              <a:t>SCARTATA</a:t>
            </a:r>
            <a:endParaRPr b="1" i="0" sz="2400" u="none" cap="none" strike="noStrike">
              <a:solidFill>
                <a:srgbClr val="701C7F"/>
              </a:solidFill>
              <a:latin typeface="Roboto"/>
              <a:ea typeface="Roboto"/>
              <a:cs typeface="Roboto"/>
              <a:sym typeface="Roboto"/>
            </a:endParaRPr>
          </a:p>
        </p:txBody>
      </p:sp>
      <p:cxnSp>
        <p:nvCxnSpPr>
          <p:cNvPr id="167" name="Google Shape;167;g2fb99fa92cd_0_51"/>
          <p:cNvCxnSpPr>
            <a:endCxn id="165" idx="3"/>
          </p:cNvCxnSpPr>
          <p:nvPr/>
        </p:nvCxnSpPr>
        <p:spPr>
          <a:xfrm flipH="1">
            <a:off x="6954667" y="3837433"/>
            <a:ext cx="4370400" cy="1122300"/>
          </a:xfrm>
          <a:prstGeom prst="straightConnector1">
            <a:avLst/>
          </a:prstGeom>
          <a:noFill/>
          <a:ln cap="flat" cmpd="sng" w="9525">
            <a:solidFill>
              <a:schemeClr val="dk2"/>
            </a:solidFill>
            <a:prstDash val="solid"/>
            <a:round/>
            <a:headEnd len="sm" w="sm" type="none"/>
            <a:tailEnd len="med" w="med" type="triangle"/>
          </a:ln>
        </p:spPr>
      </p:cxnSp>
      <p:cxnSp>
        <p:nvCxnSpPr>
          <p:cNvPr id="168" name="Google Shape;168;g2fb99fa92cd_0_51"/>
          <p:cNvCxnSpPr>
            <a:stCxn id="162" idx="3"/>
            <a:endCxn id="166" idx="1"/>
          </p:cNvCxnSpPr>
          <p:nvPr/>
        </p:nvCxnSpPr>
        <p:spPr>
          <a:xfrm>
            <a:off x="13067300" y="3816951"/>
            <a:ext cx="4746900" cy="1465200"/>
          </a:xfrm>
          <a:prstGeom prst="straightConnector1">
            <a:avLst/>
          </a:prstGeom>
          <a:noFill/>
          <a:ln cap="flat" cmpd="sng" w="9525">
            <a:solidFill>
              <a:schemeClr val="dk2"/>
            </a:solidFill>
            <a:prstDash val="solid"/>
            <a:round/>
            <a:headEnd len="sm" w="sm" type="none"/>
            <a:tailEnd len="med" w="med" type="triangle"/>
          </a:ln>
        </p:spPr>
      </p:cxnSp>
      <p:sp>
        <p:nvSpPr>
          <p:cNvPr id="169" name="Google Shape;169;g2fb99fa92cd_0_51"/>
          <p:cNvSpPr txBox="1"/>
          <p:nvPr/>
        </p:nvSpPr>
        <p:spPr>
          <a:xfrm rot="939697">
            <a:off x="13591023" y="3655978"/>
            <a:ext cx="4101788" cy="1188005"/>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Dati errati</a:t>
            </a:r>
            <a:endParaRPr b="0" i="0" sz="2400" u="none" cap="none" strike="noStrike">
              <a:solidFill>
                <a:srgbClr val="701C7F"/>
              </a:solidFill>
              <a:latin typeface="Roboto"/>
              <a:ea typeface="Roboto"/>
              <a:cs typeface="Roboto"/>
              <a:sym typeface="Roboto"/>
            </a:endParaRPr>
          </a:p>
        </p:txBody>
      </p:sp>
      <p:sp>
        <p:nvSpPr>
          <p:cNvPr id="170" name="Google Shape;170;g2fb99fa92cd_0_51"/>
          <p:cNvSpPr txBox="1"/>
          <p:nvPr/>
        </p:nvSpPr>
        <p:spPr>
          <a:xfrm rot="-874956">
            <a:off x="7747024" y="3454646"/>
            <a:ext cx="2777474" cy="1187872"/>
          </a:xfrm>
          <a:prstGeom prst="rect">
            <a:avLst/>
          </a:prstGeom>
          <a:no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Dati corretti</a:t>
            </a:r>
            <a:endParaRPr b="0" i="0" sz="2400" u="none" cap="none" strike="noStrike">
              <a:solidFill>
                <a:srgbClr val="701C7F"/>
              </a:solidFill>
              <a:latin typeface="Roboto"/>
              <a:ea typeface="Roboto"/>
              <a:cs typeface="Roboto"/>
              <a:sym typeface="Roboto"/>
            </a:endParaRPr>
          </a:p>
        </p:txBody>
      </p:sp>
      <p:sp>
        <p:nvSpPr>
          <p:cNvPr id="171" name="Google Shape;171;g2fb99fa92cd_0_51"/>
          <p:cNvSpPr txBox="1"/>
          <p:nvPr/>
        </p:nvSpPr>
        <p:spPr>
          <a:xfrm>
            <a:off x="17814333" y="6858000"/>
            <a:ext cx="41016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5 giorni di tempo per rinviare la fattura</a:t>
            </a:r>
            <a:endParaRPr b="0" i="0" sz="2400" u="none" cap="none" strike="noStrike">
              <a:solidFill>
                <a:srgbClr val="701C7F"/>
              </a:solidFill>
              <a:latin typeface="Roboto"/>
              <a:ea typeface="Roboto"/>
              <a:cs typeface="Roboto"/>
              <a:sym typeface="Roboto"/>
            </a:endParaRPr>
          </a:p>
        </p:txBody>
      </p:sp>
      <p:cxnSp>
        <p:nvCxnSpPr>
          <p:cNvPr id="172" name="Google Shape;172;g2fb99fa92cd_0_51"/>
          <p:cNvCxnSpPr>
            <a:stCxn id="166" idx="2"/>
            <a:endCxn id="171" idx="0"/>
          </p:cNvCxnSpPr>
          <p:nvPr/>
        </p:nvCxnSpPr>
        <p:spPr>
          <a:xfrm>
            <a:off x="19865133" y="5876267"/>
            <a:ext cx="0" cy="981600"/>
          </a:xfrm>
          <a:prstGeom prst="straightConnector1">
            <a:avLst/>
          </a:prstGeom>
          <a:noFill/>
          <a:ln cap="flat" cmpd="sng" w="9525">
            <a:solidFill>
              <a:schemeClr val="dk2"/>
            </a:solidFill>
            <a:prstDash val="solid"/>
            <a:round/>
            <a:headEnd len="sm" w="sm" type="none"/>
            <a:tailEnd len="med" w="med" type="triangle"/>
          </a:ln>
        </p:spPr>
      </p:cxnSp>
      <p:sp>
        <p:nvSpPr>
          <p:cNvPr id="173" name="Google Shape;173;g2fb99fa92cd_0_51"/>
          <p:cNvSpPr txBox="1"/>
          <p:nvPr/>
        </p:nvSpPr>
        <p:spPr>
          <a:xfrm>
            <a:off x="-101400" y="6384933"/>
            <a:ext cx="41016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701C7F"/>
                </a:solidFill>
                <a:latin typeface="Roboto"/>
                <a:ea typeface="Roboto"/>
                <a:cs typeface="Roboto"/>
                <a:sym typeface="Roboto"/>
              </a:rPr>
              <a:t>Pubblica </a:t>
            </a:r>
            <a:endParaRPr b="1" i="0" sz="2400" u="none" cap="none" strike="noStrike">
              <a:solidFill>
                <a:srgbClr val="701C7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701C7F"/>
                </a:solidFill>
                <a:latin typeface="Roboto"/>
                <a:ea typeface="Roboto"/>
                <a:cs typeface="Roboto"/>
                <a:sym typeface="Roboto"/>
              </a:rPr>
              <a:t>Amministrazione</a:t>
            </a:r>
            <a:endParaRPr b="1" i="0" sz="2400" u="none" cap="none" strike="noStrike">
              <a:solidFill>
                <a:srgbClr val="701C7F"/>
              </a:solidFill>
              <a:latin typeface="Roboto"/>
              <a:ea typeface="Roboto"/>
              <a:cs typeface="Roboto"/>
              <a:sym typeface="Roboto"/>
            </a:endParaRPr>
          </a:p>
        </p:txBody>
      </p:sp>
      <p:sp>
        <p:nvSpPr>
          <p:cNvPr id="174" name="Google Shape;174;g2fb99fa92cd_0_51"/>
          <p:cNvSpPr txBox="1"/>
          <p:nvPr/>
        </p:nvSpPr>
        <p:spPr>
          <a:xfrm>
            <a:off x="5065733" y="6384933"/>
            <a:ext cx="41016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701C7F"/>
                </a:solidFill>
                <a:latin typeface="Roboto"/>
                <a:ea typeface="Roboto"/>
                <a:cs typeface="Roboto"/>
                <a:sym typeface="Roboto"/>
              </a:rPr>
              <a:t>Cliente privato </a:t>
            </a:r>
            <a:endParaRPr b="1" i="0" sz="2400" u="none" cap="none" strike="noStrike">
              <a:solidFill>
                <a:srgbClr val="701C7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701C7F"/>
                </a:solidFill>
                <a:latin typeface="Roboto"/>
                <a:ea typeface="Roboto"/>
                <a:cs typeface="Roboto"/>
                <a:sym typeface="Roboto"/>
              </a:rPr>
              <a:t>o società</a:t>
            </a:r>
            <a:endParaRPr b="1" i="0" sz="2400" u="none" cap="none" strike="noStrike">
              <a:solidFill>
                <a:srgbClr val="701C7F"/>
              </a:solidFill>
              <a:latin typeface="Roboto"/>
              <a:ea typeface="Roboto"/>
              <a:cs typeface="Roboto"/>
              <a:sym typeface="Roboto"/>
            </a:endParaRPr>
          </a:p>
        </p:txBody>
      </p:sp>
      <p:cxnSp>
        <p:nvCxnSpPr>
          <p:cNvPr id="175" name="Google Shape;175;g2fb99fa92cd_0_51"/>
          <p:cNvCxnSpPr>
            <a:stCxn id="165" idx="2"/>
            <a:endCxn id="173" idx="0"/>
          </p:cNvCxnSpPr>
          <p:nvPr/>
        </p:nvCxnSpPr>
        <p:spPr>
          <a:xfrm flipH="1">
            <a:off x="1949467" y="5553733"/>
            <a:ext cx="2954400" cy="831300"/>
          </a:xfrm>
          <a:prstGeom prst="straightConnector1">
            <a:avLst/>
          </a:prstGeom>
          <a:noFill/>
          <a:ln cap="flat" cmpd="sng" w="9525">
            <a:solidFill>
              <a:schemeClr val="dk2"/>
            </a:solidFill>
            <a:prstDash val="solid"/>
            <a:round/>
            <a:headEnd len="sm" w="sm" type="none"/>
            <a:tailEnd len="med" w="med" type="triangle"/>
          </a:ln>
        </p:spPr>
      </p:cxnSp>
      <p:cxnSp>
        <p:nvCxnSpPr>
          <p:cNvPr id="176" name="Google Shape;176;g2fb99fa92cd_0_51"/>
          <p:cNvCxnSpPr>
            <a:stCxn id="165" idx="2"/>
            <a:endCxn id="174" idx="0"/>
          </p:cNvCxnSpPr>
          <p:nvPr/>
        </p:nvCxnSpPr>
        <p:spPr>
          <a:xfrm>
            <a:off x="4903867" y="5553733"/>
            <a:ext cx="2212800" cy="831300"/>
          </a:xfrm>
          <a:prstGeom prst="straightConnector1">
            <a:avLst/>
          </a:prstGeom>
          <a:noFill/>
          <a:ln cap="flat" cmpd="sng" w="9525">
            <a:solidFill>
              <a:schemeClr val="dk2"/>
            </a:solidFill>
            <a:prstDash val="solid"/>
            <a:round/>
            <a:headEnd len="sm" w="sm" type="none"/>
            <a:tailEnd len="med" w="med" type="triangle"/>
          </a:ln>
        </p:spPr>
      </p:cxnSp>
      <p:sp>
        <p:nvSpPr>
          <p:cNvPr id="177" name="Google Shape;177;g2fb99fa92cd_0_51"/>
          <p:cNvSpPr txBox="1"/>
          <p:nvPr/>
        </p:nvSpPr>
        <p:spPr>
          <a:xfrm>
            <a:off x="5327000" y="8404133"/>
            <a:ext cx="36072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701C7F"/>
                </a:solidFill>
                <a:latin typeface="Roboto"/>
                <a:ea typeface="Roboto"/>
                <a:cs typeface="Roboto"/>
                <a:sym typeface="Roboto"/>
              </a:rPr>
              <a:t>ACCETTATA</a:t>
            </a:r>
            <a:endParaRPr b="1" i="0" sz="2400" u="none" cap="none" strike="noStrike">
              <a:solidFill>
                <a:srgbClr val="701C7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(in automatico)</a:t>
            </a:r>
            <a:endParaRPr b="0" i="0" sz="2400" u="none" cap="none" strike="noStrike">
              <a:solidFill>
                <a:srgbClr val="701C7F"/>
              </a:solidFill>
              <a:latin typeface="Roboto"/>
              <a:ea typeface="Roboto"/>
              <a:cs typeface="Roboto"/>
              <a:sym typeface="Roboto"/>
            </a:endParaRPr>
          </a:p>
        </p:txBody>
      </p:sp>
      <p:cxnSp>
        <p:nvCxnSpPr>
          <p:cNvPr id="178" name="Google Shape;178;g2fb99fa92cd_0_51"/>
          <p:cNvCxnSpPr>
            <a:stCxn id="174" idx="2"/>
            <a:endCxn id="177" idx="0"/>
          </p:cNvCxnSpPr>
          <p:nvPr/>
        </p:nvCxnSpPr>
        <p:spPr>
          <a:xfrm>
            <a:off x="7116533" y="7572933"/>
            <a:ext cx="14100" cy="831300"/>
          </a:xfrm>
          <a:prstGeom prst="straightConnector1">
            <a:avLst/>
          </a:prstGeom>
          <a:noFill/>
          <a:ln cap="flat" cmpd="sng" w="9525">
            <a:solidFill>
              <a:schemeClr val="dk2"/>
            </a:solidFill>
            <a:prstDash val="solid"/>
            <a:round/>
            <a:headEnd len="sm" w="sm" type="none"/>
            <a:tailEnd len="med" w="med" type="triangle"/>
          </a:ln>
        </p:spPr>
      </p:cxnSp>
      <p:sp>
        <p:nvSpPr>
          <p:cNvPr id="179" name="Google Shape;179;g2fb99fa92cd_0_51"/>
          <p:cNvSpPr txBox="1"/>
          <p:nvPr/>
        </p:nvSpPr>
        <p:spPr>
          <a:xfrm>
            <a:off x="0" y="8537933"/>
            <a:ext cx="40200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In attesa di accettazione</a:t>
            </a:r>
            <a:endParaRPr b="0" i="0" sz="2400" u="none" cap="none" strike="noStrike">
              <a:solidFill>
                <a:srgbClr val="701C7F"/>
              </a:solidFill>
              <a:latin typeface="Roboto"/>
              <a:ea typeface="Roboto"/>
              <a:cs typeface="Roboto"/>
              <a:sym typeface="Roboto"/>
            </a:endParaRPr>
          </a:p>
        </p:txBody>
      </p:sp>
      <p:cxnSp>
        <p:nvCxnSpPr>
          <p:cNvPr id="180" name="Google Shape;180;g2fb99fa92cd_0_51"/>
          <p:cNvCxnSpPr>
            <a:stCxn id="173" idx="2"/>
            <a:endCxn id="179" idx="0"/>
          </p:cNvCxnSpPr>
          <p:nvPr/>
        </p:nvCxnSpPr>
        <p:spPr>
          <a:xfrm>
            <a:off x="1949400" y="7572933"/>
            <a:ext cx="60600" cy="965100"/>
          </a:xfrm>
          <a:prstGeom prst="straightConnector1">
            <a:avLst/>
          </a:prstGeom>
          <a:noFill/>
          <a:ln cap="flat" cmpd="sng" w="9525">
            <a:solidFill>
              <a:schemeClr val="dk2"/>
            </a:solidFill>
            <a:prstDash val="solid"/>
            <a:round/>
            <a:headEnd len="sm" w="sm" type="none"/>
            <a:tailEnd len="med" w="med" type="triangle"/>
          </a:ln>
        </p:spPr>
      </p:cxnSp>
      <p:sp>
        <p:nvSpPr>
          <p:cNvPr id="181" name="Google Shape;181;g2fb99fa92cd_0_51"/>
          <p:cNvSpPr txBox="1"/>
          <p:nvPr/>
        </p:nvSpPr>
        <p:spPr>
          <a:xfrm>
            <a:off x="-871333" y="10496333"/>
            <a:ext cx="40200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701C7F"/>
                </a:solidFill>
                <a:latin typeface="Roboto"/>
                <a:ea typeface="Roboto"/>
                <a:cs typeface="Roboto"/>
                <a:sym typeface="Roboto"/>
              </a:rPr>
              <a:t>ACCETTATA</a:t>
            </a:r>
            <a:endParaRPr b="1" i="0" sz="2400" u="none" cap="none" strike="noStrike">
              <a:solidFill>
                <a:srgbClr val="701C7F"/>
              </a:solidFill>
              <a:latin typeface="Roboto"/>
              <a:ea typeface="Roboto"/>
              <a:cs typeface="Roboto"/>
              <a:sym typeface="Roboto"/>
            </a:endParaRPr>
          </a:p>
        </p:txBody>
      </p:sp>
      <p:sp>
        <p:nvSpPr>
          <p:cNvPr id="182" name="Google Shape;182;g2fb99fa92cd_0_51"/>
          <p:cNvSpPr txBox="1"/>
          <p:nvPr/>
        </p:nvSpPr>
        <p:spPr>
          <a:xfrm>
            <a:off x="2261467" y="10496333"/>
            <a:ext cx="40200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1" i="0" lang="it" sz="2400" u="none" cap="none" strike="noStrike">
                <a:solidFill>
                  <a:srgbClr val="701C7F"/>
                </a:solidFill>
                <a:latin typeface="Roboto"/>
                <a:ea typeface="Roboto"/>
                <a:cs typeface="Roboto"/>
                <a:sym typeface="Roboto"/>
              </a:rPr>
              <a:t>RIFIUTATA</a:t>
            </a:r>
            <a:endParaRPr b="1" i="0" sz="2400" u="none" cap="none" strike="noStrike">
              <a:solidFill>
                <a:srgbClr val="701C7F"/>
              </a:solidFill>
              <a:latin typeface="Roboto"/>
              <a:ea typeface="Roboto"/>
              <a:cs typeface="Roboto"/>
              <a:sym typeface="Roboto"/>
            </a:endParaRPr>
          </a:p>
        </p:txBody>
      </p:sp>
      <p:cxnSp>
        <p:nvCxnSpPr>
          <p:cNvPr id="183" name="Google Shape;183;g2fb99fa92cd_0_51"/>
          <p:cNvCxnSpPr>
            <a:stCxn id="179" idx="2"/>
            <a:endCxn id="181" idx="0"/>
          </p:cNvCxnSpPr>
          <p:nvPr/>
        </p:nvCxnSpPr>
        <p:spPr>
          <a:xfrm flipH="1">
            <a:off x="1138800" y="9725933"/>
            <a:ext cx="871200" cy="770400"/>
          </a:xfrm>
          <a:prstGeom prst="straightConnector1">
            <a:avLst/>
          </a:prstGeom>
          <a:noFill/>
          <a:ln cap="flat" cmpd="sng" w="9525">
            <a:solidFill>
              <a:schemeClr val="dk2"/>
            </a:solidFill>
            <a:prstDash val="solid"/>
            <a:round/>
            <a:headEnd len="sm" w="sm" type="none"/>
            <a:tailEnd len="med" w="med" type="triangle"/>
          </a:ln>
        </p:spPr>
      </p:cxnSp>
      <p:cxnSp>
        <p:nvCxnSpPr>
          <p:cNvPr id="184" name="Google Shape;184;g2fb99fa92cd_0_51"/>
          <p:cNvCxnSpPr>
            <a:stCxn id="179" idx="2"/>
            <a:endCxn id="182" idx="0"/>
          </p:cNvCxnSpPr>
          <p:nvPr/>
        </p:nvCxnSpPr>
        <p:spPr>
          <a:xfrm>
            <a:off x="2010000" y="9725933"/>
            <a:ext cx="2261400" cy="770400"/>
          </a:xfrm>
          <a:prstGeom prst="straightConnector1">
            <a:avLst/>
          </a:prstGeom>
          <a:noFill/>
          <a:ln cap="flat" cmpd="sng" w="9525">
            <a:solidFill>
              <a:schemeClr val="dk2"/>
            </a:solidFill>
            <a:prstDash val="solid"/>
            <a:round/>
            <a:headEnd len="sm" w="sm" type="none"/>
            <a:tailEnd len="med" w="med" type="triangle"/>
          </a:ln>
        </p:spPr>
      </p:cxnSp>
      <p:sp>
        <p:nvSpPr>
          <p:cNvPr id="185" name="Google Shape;185;g2fb99fa92cd_0_51"/>
          <p:cNvSpPr txBox="1"/>
          <p:nvPr/>
        </p:nvSpPr>
        <p:spPr>
          <a:xfrm rot="-2479251">
            <a:off x="665509" y="9286269"/>
            <a:ext cx="1533906" cy="1188022"/>
          </a:xfrm>
          <a:prstGeom prst="rect">
            <a:avLst/>
          </a:prstGeom>
          <a:no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 OK</a:t>
            </a:r>
            <a:endParaRPr b="0" i="0" sz="2400" u="none" cap="none" strike="noStrike">
              <a:solidFill>
                <a:srgbClr val="701C7F"/>
              </a:solidFill>
              <a:latin typeface="Roboto"/>
              <a:ea typeface="Roboto"/>
              <a:cs typeface="Roboto"/>
              <a:sym typeface="Roboto"/>
            </a:endParaRPr>
          </a:p>
        </p:txBody>
      </p:sp>
      <p:sp>
        <p:nvSpPr>
          <p:cNvPr id="186" name="Google Shape;186;g2fb99fa92cd_0_51"/>
          <p:cNvSpPr txBox="1"/>
          <p:nvPr/>
        </p:nvSpPr>
        <p:spPr>
          <a:xfrm rot="939697">
            <a:off x="1222490" y="9286578"/>
            <a:ext cx="4101788" cy="1188005"/>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Dati sbagliati</a:t>
            </a:r>
            <a:endParaRPr b="0" i="0" sz="2400" u="none" cap="none" strike="noStrike">
              <a:solidFill>
                <a:srgbClr val="701C7F"/>
              </a:solidFill>
              <a:latin typeface="Roboto"/>
              <a:ea typeface="Roboto"/>
              <a:cs typeface="Roboto"/>
              <a:sym typeface="Roboto"/>
            </a:endParaRPr>
          </a:p>
        </p:txBody>
      </p:sp>
      <p:sp>
        <p:nvSpPr>
          <p:cNvPr id="187" name="Google Shape;187;g2fb99fa92cd_0_51"/>
          <p:cNvSpPr txBox="1"/>
          <p:nvPr/>
        </p:nvSpPr>
        <p:spPr>
          <a:xfrm>
            <a:off x="5422267" y="11351133"/>
            <a:ext cx="4101600" cy="1188000"/>
          </a:xfrm>
          <a:prstGeom prst="rect">
            <a:avLst/>
          </a:prstGeom>
          <a:no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400"/>
              <a:buFont typeface="Arial"/>
              <a:buNone/>
            </a:pPr>
            <a:r>
              <a:rPr b="0" i="0" lang="it" sz="2400" u="none" cap="none" strike="noStrike">
                <a:solidFill>
                  <a:srgbClr val="701C7F"/>
                </a:solidFill>
                <a:latin typeface="Roboto"/>
                <a:ea typeface="Roboto"/>
                <a:cs typeface="Roboto"/>
                <a:sym typeface="Roboto"/>
              </a:rPr>
              <a:t>12 giorni di tempo per rinviare fattura*</a:t>
            </a:r>
            <a:endParaRPr b="0" i="0" sz="2400" u="none" cap="none" strike="noStrike">
              <a:solidFill>
                <a:srgbClr val="701C7F"/>
              </a:solidFill>
              <a:latin typeface="Roboto"/>
              <a:ea typeface="Roboto"/>
              <a:cs typeface="Roboto"/>
              <a:sym typeface="Roboto"/>
            </a:endParaRPr>
          </a:p>
        </p:txBody>
      </p:sp>
      <p:cxnSp>
        <p:nvCxnSpPr>
          <p:cNvPr id="188" name="Google Shape;188;g2fb99fa92cd_0_51"/>
          <p:cNvCxnSpPr>
            <a:stCxn id="182" idx="2"/>
            <a:endCxn id="187" idx="1"/>
          </p:cNvCxnSpPr>
          <p:nvPr/>
        </p:nvCxnSpPr>
        <p:spPr>
          <a:xfrm flipH="1" rot="-5400000">
            <a:off x="4716517" y="11239283"/>
            <a:ext cx="260700" cy="1150800"/>
          </a:xfrm>
          <a:prstGeom prst="bentConnector2">
            <a:avLst/>
          </a:prstGeom>
          <a:noFill/>
          <a:ln cap="flat" cmpd="sng" w="9525">
            <a:solidFill>
              <a:schemeClr val="dk2"/>
            </a:solidFill>
            <a:prstDash val="solid"/>
            <a:round/>
            <a:headEnd len="sm" w="sm" type="none"/>
            <a:tailEnd len="sm" w="sm" type="none"/>
          </a:ln>
        </p:spPr>
      </p:cxnSp>
      <p:cxnSp>
        <p:nvCxnSpPr>
          <p:cNvPr id="189" name="Google Shape;189;g2fb99fa92cd_0_51"/>
          <p:cNvCxnSpPr>
            <a:stCxn id="171" idx="1"/>
            <a:endCxn id="162" idx="2"/>
          </p:cNvCxnSpPr>
          <p:nvPr/>
        </p:nvCxnSpPr>
        <p:spPr>
          <a:xfrm rot="10800000">
            <a:off x="12192033" y="4365900"/>
            <a:ext cx="5622300" cy="3086100"/>
          </a:xfrm>
          <a:prstGeom prst="straightConnector1">
            <a:avLst/>
          </a:prstGeom>
          <a:noFill/>
          <a:ln cap="flat" cmpd="sng" w="9525">
            <a:solidFill>
              <a:schemeClr val="dk2"/>
            </a:solidFill>
            <a:prstDash val="solid"/>
            <a:round/>
            <a:headEnd len="sm" w="sm" type="none"/>
            <a:tailEnd len="med" w="med" type="triangle"/>
          </a:ln>
        </p:spPr>
      </p:cxnSp>
      <p:sp>
        <p:nvSpPr>
          <p:cNvPr id="190" name="Google Shape;190;g2fb99fa92cd_0_51"/>
          <p:cNvSpPr/>
          <p:nvPr/>
        </p:nvSpPr>
        <p:spPr>
          <a:xfrm>
            <a:off x="11488933" y="3496901"/>
            <a:ext cx="1414500" cy="639900"/>
          </a:xfrm>
          <a:prstGeom prst="rect">
            <a:avLst/>
          </a:prstGeom>
          <a:noFill/>
          <a:ln cap="flat" cmpd="sng" w="2857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g2fb99fa92cd_0_84"/>
          <p:cNvSpPr txBox="1"/>
          <p:nvPr/>
        </p:nvSpPr>
        <p:spPr>
          <a:xfrm>
            <a:off x="1143451" y="2687701"/>
            <a:ext cx="22101600" cy="91707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0"/>
              </a:spcAft>
              <a:buClr>
                <a:srgbClr val="000000"/>
              </a:buClr>
              <a:buSzPts val="3200"/>
              <a:buFont typeface="Arial"/>
              <a:buNone/>
            </a:pPr>
            <a:r>
              <a:rPr b="0" i="0" lang="it" sz="3600" u="none" cap="none" strike="noStrike">
                <a:solidFill>
                  <a:schemeClr val="dk1"/>
                </a:solidFill>
                <a:latin typeface="Work Sans"/>
                <a:ea typeface="Work Sans"/>
                <a:cs typeface="Work Sans"/>
                <a:sym typeface="Work Sans"/>
              </a:rPr>
              <a:t>Una volta che il file della fattura elettronica è stato </a:t>
            </a:r>
            <a:r>
              <a:rPr b="1" i="0" lang="it" sz="3600" u="none" cap="none" strike="noStrike">
                <a:solidFill>
                  <a:schemeClr val="dk1"/>
                </a:solidFill>
                <a:latin typeface="Work Sans"/>
                <a:ea typeface="Work Sans"/>
                <a:cs typeface="Work Sans"/>
                <a:sym typeface="Work Sans"/>
              </a:rPr>
              <a:t>trasmesso al SdI</a:t>
            </a:r>
            <a:r>
              <a:rPr b="0" i="0" lang="it" sz="3600" u="none" cap="none" strike="noStrike">
                <a:solidFill>
                  <a:schemeClr val="dk1"/>
                </a:solidFill>
                <a:latin typeface="Work Sans"/>
                <a:ea typeface="Work Sans"/>
                <a:cs typeface="Work Sans"/>
                <a:sym typeface="Work Sans"/>
              </a:rPr>
              <a:t>, quest’ultimo </a:t>
            </a:r>
            <a:r>
              <a:rPr b="1" i="0" lang="it" sz="3600" u="none" cap="none" strike="noStrike">
                <a:solidFill>
                  <a:schemeClr val="dk1"/>
                </a:solidFill>
                <a:latin typeface="Work Sans"/>
                <a:ea typeface="Work Sans"/>
                <a:cs typeface="Work Sans"/>
                <a:sym typeface="Work Sans"/>
              </a:rPr>
              <a:t>esegue alcuni controlli</a:t>
            </a:r>
            <a:r>
              <a:rPr b="0" i="0" lang="it" sz="3600" u="none" cap="none" strike="noStrike">
                <a:solidFill>
                  <a:schemeClr val="dk1"/>
                </a:solidFill>
                <a:latin typeface="Work Sans"/>
                <a:ea typeface="Work Sans"/>
                <a:cs typeface="Work Sans"/>
                <a:sym typeface="Work Sans"/>
              </a:rPr>
              <a:t> e, se tali controlli sono superati, trasmette il file all’indirizzo telematico presente nella fattura.</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200"/>
              <a:buFont typeface="Arial"/>
              <a:buNone/>
            </a:pPr>
            <a:r>
              <a:rPr b="0" i="0" lang="it" sz="3600" u="none" cap="none" strike="noStrike">
                <a:solidFill>
                  <a:schemeClr val="dk1"/>
                </a:solidFill>
                <a:latin typeface="Work Sans"/>
                <a:ea typeface="Work Sans"/>
                <a:cs typeface="Work Sans"/>
                <a:sym typeface="Work Sans"/>
              </a:rPr>
              <a:t>Se uno o più dei controlli non va a buon fine, </a:t>
            </a:r>
            <a:r>
              <a:rPr b="1" i="0" lang="it" sz="3600" u="none" cap="none" strike="noStrike">
                <a:solidFill>
                  <a:schemeClr val="dk1"/>
                </a:solidFill>
                <a:latin typeface="Work Sans"/>
                <a:ea typeface="Work Sans"/>
                <a:cs typeface="Work Sans"/>
                <a:sym typeface="Work Sans"/>
              </a:rPr>
              <a:t>la fattura viene scartata</a:t>
            </a:r>
            <a:r>
              <a:rPr b="0" i="0" lang="it" sz="3600" u="none" cap="none" strike="noStrike">
                <a:solidFill>
                  <a:schemeClr val="dk1"/>
                </a:solidFill>
                <a:latin typeface="Work Sans"/>
                <a:ea typeface="Work Sans"/>
                <a:cs typeface="Work Sans"/>
                <a:sym typeface="Work Sans"/>
              </a:rPr>
              <a:t> e invia al soggetto che ha trasmesso il file una ricevuta di scarto all’interno della quale sarà anche indicato il codice e una sintetica descrizione del motivo dello scarto.</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200"/>
              <a:buFont typeface="Arial"/>
              <a:buNone/>
            </a:pPr>
            <a:r>
              <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200"/>
              <a:buFont typeface="Arial"/>
              <a:buNone/>
            </a:pPr>
            <a:r>
              <a:rPr b="0" i="0" lang="it" sz="3600" u="none" cap="none" strike="noStrike">
                <a:solidFill>
                  <a:schemeClr val="dk1"/>
                </a:solidFill>
                <a:latin typeface="Work Sans"/>
                <a:ea typeface="Work Sans"/>
                <a:cs typeface="Work Sans"/>
                <a:sym typeface="Work Sans"/>
              </a:rPr>
              <a:t>Se la fattura è verso una</a:t>
            </a:r>
            <a:r>
              <a:rPr b="1" i="0" lang="it" sz="3600" u="none" cap="none" strike="noStrike">
                <a:solidFill>
                  <a:schemeClr val="dk1"/>
                </a:solidFill>
                <a:latin typeface="Work Sans"/>
                <a:ea typeface="Work Sans"/>
                <a:cs typeface="Work Sans"/>
                <a:sym typeface="Work Sans"/>
              </a:rPr>
              <a:t> PUBBLICA AMMINISTRAZIONE</a:t>
            </a:r>
            <a:r>
              <a:rPr b="0" i="0" lang="it" sz="3600" u="none" cap="none" strike="noStrike">
                <a:solidFill>
                  <a:schemeClr val="dk1"/>
                </a:solidFill>
                <a:latin typeface="Work Sans"/>
                <a:ea typeface="Work Sans"/>
                <a:cs typeface="Work Sans"/>
                <a:sym typeface="Work Sans"/>
              </a:rPr>
              <a:t>, questa dopo aver passato i controlli al SdI, deve essere </a:t>
            </a:r>
            <a:r>
              <a:rPr b="1" i="0" lang="it" sz="3600" u="none" cap="none" strike="noStrike">
                <a:solidFill>
                  <a:schemeClr val="dk1"/>
                </a:solidFill>
                <a:latin typeface="Work Sans"/>
                <a:ea typeface="Work Sans"/>
                <a:cs typeface="Work Sans"/>
                <a:sym typeface="Work Sans"/>
              </a:rPr>
              <a:t>accettata </a:t>
            </a:r>
            <a:r>
              <a:rPr b="0" i="0" lang="it" sz="3600" u="none" cap="none" strike="noStrike">
                <a:solidFill>
                  <a:schemeClr val="dk1"/>
                </a:solidFill>
                <a:latin typeface="Work Sans"/>
                <a:ea typeface="Work Sans"/>
                <a:cs typeface="Work Sans"/>
                <a:sym typeface="Work Sans"/>
              </a:rPr>
              <a:t>dal committente </a:t>
            </a:r>
            <a:r>
              <a:rPr b="0" i="1" lang="it" sz="3600" u="none" cap="none" strike="noStrike">
                <a:solidFill>
                  <a:schemeClr val="dk1"/>
                </a:solidFill>
                <a:latin typeface="Work Sans"/>
                <a:ea typeface="Work Sans"/>
                <a:cs typeface="Work Sans"/>
                <a:sym typeface="Work Sans"/>
              </a:rPr>
              <a:t>(es. Ospedale, Comune ecc).</a:t>
            </a:r>
            <a:endParaRPr b="0" i="1"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200"/>
              <a:buFont typeface="Arial"/>
              <a:buNone/>
            </a:pPr>
            <a:r>
              <a:rPr b="0" i="0" lang="it" sz="3600" u="none" cap="none" strike="noStrike">
                <a:solidFill>
                  <a:schemeClr val="dk1"/>
                </a:solidFill>
                <a:latin typeface="Work Sans"/>
                <a:ea typeface="Work Sans"/>
                <a:cs typeface="Work Sans"/>
                <a:sym typeface="Work Sans"/>
              </a:rPr>
              <a:t>In caso di </a:t>
            </a:r>
            <a:r>
              <a:rPr b="1" i="0" lang="it" sz="3600" u="none" cap="none" strike="noStrike">
                <a:solidFill>
                  <a:schemeClr val="dk1"/>
                </a:solidFill>
                <a:latin typeface="Work Sans"/>
                <a:ea typeface="Work Sans"/>
                <a:cs typeface="Work Sans"/>
                <a:sym typeface="Work Sans"/>
              </a:rPr>
              <a:t>dati aggiuntivi</a:t>
            </a:r>
            <a:r>
              <a:rPr b="0" i="0" lang="it" sz="3600" u="none" cap="none" strike="noStrike">
                <a:solidFill>
                  <a:schemeClr val="dk1"/>
                </a:solidFill>
                <a:latin typeface="Work Sans"/>
                <a:ea typeface="Work Sans"/>
                <a:cs typeface="Work Sans"/>
                <a:sym typeface="Work Sans"/>
              </a:rPr>
              <a:t> (vedi slide 6)</a:t>
            </a:r>
            <a:r>
              <a:rPr b="1" i="0" lang="it" sz="3600" u="none" cap="none" strike="noStrike">
                <a:solidFill>
                  <a:schemeClr val="dk1"/>
                </a:solidFill>
                <a:latin typeface="Work Sans"/>
                <a:ea typeface="Work Sans"/>
                <a:cs typeface="Work Sans"/>
                <a:sym typeface="Work Sans"/>
              </a:rPr>
              <a:t> inseriti male</a:t>
            </a:r>
            <a:r>
              <a:rPr b="0" i="0" lang="it" sz="3600" u="none" cap="none" strike="noStrike">
                <a:solidFill>
                  <a:schemeClr val="dk1"/>
                </a:solidFill>
                <a:latin typeface="Work Sans"/>
                <a:ea typeface="Work Sans"/>
                <a:cs typeface="Work Sans"/>
                <a:sym typeface="Work Sans"/>
              </a:rPr>
              <a:t> (es. CIG, CUP) il committente </a:t>
            </a:r>
            <a:r>
              <a:rPr b="1" i="0" lang="it" sz="3600" u="none" cap="none" strike="noStrike">
                <a:solidFill>
                  <a:schemeClr val="dk1"/>
                </a:solidFill>
                <a:latin typeface="Work Sans"/>
                <a:ea typeface="Work Sans"/>
                <a:cs typeface="Work Sans"/>
                <a:sym typeface="Work Sans"/>
              </a:rPr>
              <a:t>rifiuterà</a:t>
            </a:r>
            <a:r>
              <a:rPr b="0" i="0" lang="it" sz="3600" u="none" cap="none" strike="noStrike">
                <a:solidFill>
                  <a:schemeClr val="dk1"/>
                </a:solidFill>
                <a:latin typeface="Work Sans"/>
                <a:ea typeface="Work Sans"/>
                <a:cs typeface="Work Sans"/>
                <a:sym typeface="Work Sans"/>
              </a:rPr>
              <a:t> la fattura.</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200"/>
              <a:buFont typeface="Arial"/>
              <a:buNone/>
            </a:pPr>
            <a:r>
              <a:rPr b="0" i="0" lang="it" sz="3600" u="none" cap="none" strike="noStrike">
                <a:solidFill>
                  <a:schemeClr val="dk1"/>
                </a:solidFill>
                <a:latin typeface="Work Sans"/>
                <a:ea typeface="Work Sans"/>
                <a:cs typeface="Work Sans"/>
                <a:sym typeface="Work Sans"/>
              </a:rPr>
              <a:t>N.B. Questa fattura è comunque passata da SdI ed è accettata, quindi esiste sul loro sistema.</a:t>
            </a:r>
            <a:endParaRPr b="0"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1100"/>
              </a:spcAft>
              <a:buClr>
                <a:srgbClr val="000000"/>
              </a:buClr>
              <a:buSzPts val="3200"/>
              <a:buFont typeface="Arial"/>
              <a:buNone/>
            </a:pPr>
            <a:r>
              <a:t/>
            </a:r>
            <a:endParaRPr b="0" i="0" sz="3200" u="none" cap="none" strike="noStrike">
              <a:solidFill>
                <a:schemeClr val="dk1"/>
              </a:solidFill>
              <a:latin typeface="Work Sans"/>
              <a:ea typeface="Work Sans"/>
              <a:cs typeface="Work Sans"/>
              <a:sym typeface="Work Sans"/>
            </a:endParaRPr>
          </a:p>
        </p:txBody>
      </p:sp>
      <p:sp>
        <p:nvSpPr>
          <p:cNvPr id="196" name="Google Shape;196;g2fb99fa92cd_0_84"/>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Differenza tra scarto e rifiuto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2fb99fa92cd_0_89"/>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Messaggi di avviso al cliente</a:t>
            </a:r>
            <a:endParaRPr/>
          </a:p>
        </p:txBody>
      </p:sp>
      <p:pic>
        <p:nvPicPr>
          <p:cNvPr id="202" name="Google Shape;202;g2fb99fa92cd_0_89"/>
          <p:cNvPicPr preferRelativeResize="0"/>
          <p:nvPr/>
        </p:nvPicPr>
        <p:blipFill rotWithShape="1">
          <a:blip r:embed="rId3">
            <a:alphaModFix/>
          </a:blip>
          <a:srcRect b="0" l="0" r="0" t="0"/>
          <a:stretch/>
        </p:blipFill>
        <p:spPr>
          <a:xfrm>
            <a:off x="2981867" y="3585867"/>
            <a:ext cx="18933269" cy="693933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fb99fa92cd_0_94"/>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Messaggi di avviso al cliente</a:t>
            </a:r>
            <a:endParaRPr/>
          </a:p>
        </p:txBody>
      </p:sp>
      <p:pic>
        <p:nvPicPr>
          <p:cNvPr id="208" name="Google Shape;208;g2fb99fa92cd_0_94"/>
          <p:cNvPicPr preferRelativeResize="0"/>
          <p:nvPr/>
        </p:nvPicPr>
        <p:blipFill rotWithShape="1">
          <a:blip r:embed="rId3">
            <a:alphaModFix/>
          </a:blip>
          <a:srcRect b="0" l="0" r="0" t="0"/>
          <a:stretch/>
        </p:blipFill>
        <p:spPr>
          <a:xfrm>
            <a:off x="1853533" y="3313664"/>
            <a:ext cx="19324730" cy="758460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g2fb99fa92cd_0_99"/>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Stati della fattura</a:t>
            </a:r>
            <a:endParaRPr/>
          </a:p>
        </p:txBody>
      </p:sp>
      <p:grpSp>
        <p:nvGrpSpPr>
          <p:cNvPr id="214" name="Google Shape;214;g2fb99fa92cd_0_99"/>
          <p:cNvGrpSpPr/>
          <p:nvPr/>
        </p:nvGrpSpPr>
        <p:grpSpPr>
          <a:xfrm>
            <a:off x="803143" y="2121402"/>
            <a:ext cx="22442198" cy="3255673"/>
            <a:chOff x="301175" y="1007888"/>
            <a:chExt cx="8415719" cy="1220862"/>
          </a:xfrm>
        </p:grpSpPr>
        <p:sp>
          <p:nvSpPr>
            <p:cNvPr id="215" name="Google Shape;215;g2fb99fa92cd_0_99"/>
            <p:cNvSpPr txBox="1"/>
            <p:nvPr/>
          </p:nvSpPr>
          <p:spPr>
            <a:xfrm>
              <a:off x="428794" y="1007888"/>
              <a:ext cx="8288100" cy="2829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1100"/>
                </a:spcAft>
                <a:buClr>
                  <a:srgbClr val="000000"/>
                </a:buClr>
                <a:buSzPts val="3700"/>
                <a:buFont typeface="Arial"/>
                <a:buNone/>
              </a:pPr>
              <a:r>
                <a:rPr b="1" i="0" lang="it" sz="3700" u="none" cap="none" strike="noStrike">
                  <a:solidFill>
                    <a:schemeClr val="dk1"/>
                  </a:solidFill>
                  <a:highlight>
                    <a:srgbClr val="FCE5CD"/>
                  </a:highlight>
                  <a:latin typeface="Work Sans"/>
                  <a:ea typeface="Work Sans"/>
                  <a:cs typeface="Work Sans"/>
                  <a:sym typeface="Work Sans"/>
                </a:rPr>
                <a:t>Fattura da inviare</a:t>
              </a:r>
              <a:endParaRPr b="1" i="0" sz="3700" u="none" cap="none" strike="noStrike">
                <a:solidFill>
                  <a:schemeClr val="dk1"/>
                </a:solidFill>
                <a:highlight>
                  <a:srgbClr val="FCE5CD"/>
                </a:highlight>
                <a:latin typeface="Work Sans"/>
                <a:ea typeface="Work Sans"/>
                <a:cs typeface="Work Sans"/>
                <a:sym typeface="Work Sans"/>
              </a:endParaRPr>
            </a:p>
          </p:txBody>
        </p:sp>
        <p:pic>
          <p:nvPicPr>
            <p:cNvPr id="216" name="Google Shape;216;g2fb99fa92cd_0_99"/>
            <p:cNvPicPr preferRelativeResize="0"/>
            <p:nvPr/>
          </p:nvPicPr>
          <p:blipFill rotWithShape="1">
            <a:blip r:embed="rId3">
              <a:alphaModFix/>
            </a:blip>
            <a:srcRect b="0" l="0" r="0" t="0"/>
            <a:stretch/>
          </p:blipFill>
          <p:spPr>
            <a:xfrm>
              <a:off x="301175" y="1231950"/>
              <a:ext cx="6901573" cy="996800"/>
            </a:xfrm>
            <a:prstGeom prst="rect">
              <a:avLst/>
            </a:prstGeom>
            <a:noFill/>
            <a:ln>
              <a:noFill/>
            </a:ln>
          </p:spPr>
        </p:pic>
      </p:grpSp>
      <p:grpSp>
        <p:nvGrpSpPr>
          <p:cNvPr id="217" name="Google Shape;217;g2fb99fa92cd_0_99"/>
          <p:cNvGrpSpPr/>
          <p:nvPr/>
        </p:nvGrpSpPr>
        <p:grpSpPr>
          <a:xfrm>
            <a:off x="804274" y="5377076"/>
            <a:ext cx="22439934" cy="2281028"/>
            <a:chOff x="301174" y="2287050"/>
            <a:chExt cx="8414870" cy="855375"/>
          </a:xfrm>
        </p:grpSpPr>
        <p:pic>
          <p:nvPicPr>
            <p:cNvPr id="218" name="Google Shape;218;g2fb99fa92cd_0_99"/>
            <p:cNvPicPr preferRelativeResize="0"/>
            <p:nvPr/>
          </p:nvPicPr>
          <p:blipFill rotWithShape="1">
            <a:blip r:embed="rId4">
              <a:alphaModFix/>
            </a:blip>
            <a:srcRect b="0" l="0" r="695" t="0"/>
            <a:stretch/>
          </p:blipFill>
          <p:spPr>
            <a:xfrm>
              <a:off x="301174" y="2505500"/>
              <a:ext cx="7048926" cy="636925"/>
            </a:xfrm>
            <a:prstGeom prst="rect">
              <a:avLst/>
            </a:prstGeom>
            <a:noFill/>
            <a:ln>
              <a:noFill/>
            </a:ln>
          </p:spPr>
        </p:pic>
        <p:sp>
          <p:nvSpPr>
            <p:cNvPr id="219" name="Google Shape;219;g2fb99fa92cd_0_99"/>
            <p:cNvSpPr txBox="1"/>
            <p:nvPr/>
          </p:nvSpPr>
          <p:spPr>
            <a:xfrm>
              <a:off x="427944" y="2287050"/>
              <a:ext cx="8288100" cy="2829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1100"/>
                </a:spcAft>
                <a:buClr>
                  <a:srgbClr val="000000"/>
                </a:buClr>
                <a:buSzPts val="3700"/>
                <a:buFont typeface="Arial"/>
                <a:buNone/>
              </a:pPr>
              <a:r>
                <a:rPr b="1" i="0" lang="it" sz="3700" u="none" cap="none" strike="noStrike">
                  <a:solidFill>
                    <a:schemeClr val="dk1"/>
                  </a:solidFill>
                  <a:highlight>
                    <a:srgbClr val="C9DAF8"/>
                  </a:highlight>
                  <a:latin typeface="Work Sans"/>
                  <a:ea typeface="Work Sans"/>
                  <a:cs typeface="Work Sans"/>
                  <a:sym typeface="Work Sans"/>
                </a:rPr>
                <a:t>Se si tratta di una PA, dopo aver inviato la fattura, lo stato sarà in attesa di accettazione </a:t>
              </a:r>
              <a:endParaRPr b="1" i="0" sz="3700" u="none" cap="none" strike="noStrike">
                <a:solidFill>
                  <a:schemeClr val="dk1"/>
                </a:solidFill>
                <a:highlight>
                  <a:srgbClr val="C9DAF8"/>
                </a:highlight>
                <a:latin typeface="Work Sans"/>
                <a:ea typeface="Work Sans"/>
                <a:cs typeface="Work Sans"/>
                <a:sym typeface="Work Sans"/>
              </a:endParaRPr>
            </a:p>
          </p:txBody>
        </p:sp>
      </p:grpSp>
      <p:grpSp>
        <p:nvGrpSpPr>
          <p:cNvPr id="220" name="Google Shape;220;g2fb99fa92cd_0_99"/>
          <p:cNvGrpSpPr/>
          <p:nvPr/>
        </p:nvGrpSpPr>
        <p:grpSpPr>
          <a:xfrm>
            <a:off x="876529" y="7519837"/>
            <a:ext cx="22295412" cy="2000825"/>
            <a:chOff x="356219" y="3095150"/>
            <a:chExt cx="8360675" cy="750300"/>
          </a:xfrm>
        </p:grpSpPr>
        <p:pic>
          <p:nvPicPr>
            <p:cNvPr id="221" name="Google Shape;221;g2fb99fa92cd_0_99"/>
            <p:cNvPicPr preferRelativeResize="0"/>
            <p:nvPr/>
          </p:nvPicPr>
          <p:blipFill rotWithShape="1">
            <a:blip r:embed="rId5">
              <a:alphaModFix/>
            </a:blip>
            <a:srcRect b="7894" l="2028" r="0" t="25818"/>
            <a:stretch/>
          </p:blipFill>
          <p:spPr>
            <a:xfrm>
              <a:off x="356219" y="3419175"/>
              <a:ext cx="6407032" cy="426275"/>
            </a:xfrm>
            <a:prstGeom prst="rect">
              <a:avLst/>
            </a:prstGeom>
            <a:noFill/>
            <a:ln>
              <a:noFill/>
            </a:ln>
          </p:spPr>
        </p:pic>
        <p:sp>
          <p:nvSpPr>
            <p:cNvPr id="222" name="Google Shape;222;g2fb99fa92cd_0_99"/>
            <p:cNvSpPr txBox="1"/>
            <p:nvPr/>
          </p:nvSpPr>
          <p:spPr>
            <a:xfrm>
              <a:off x="428794" y="3095150"/>
              <a:ext cx="8288100" cy="2829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1100"/>
                </a:spcAft>
                <a:buClr>
                  <a:srgbClr val="000000"/>
                </a:buClr>
                <a:buSzPts val="3700"/>
                <a:buFont typeface="Arial"/>
                <a:buNone/>
              </a:pPr>
              <a:r>
                <a:rPr b="1" i="0" lang="it" sz="3700" u="none" cap="none" strike="noStrike">
                  <a:solidFill>
                    <a:schemeClr val="dk1"/>
                  </a:solidFill>
                  <a:highlight>
                    <a:srgbClr val="D9EAD3"/>
                  </a:highlight>
                  <a:latin typeface="Work Sans"/>
                  <a:ea typeface="Work Sans"/>
                  <a:cs typeface="Work Sans"/>
                  <a:sym typeface="Work Sans"/>
                </a:rPr>
                <a:t>Se la PA accetta, vedrà lo stato aggiornato:</a:t>
              </a:r>
              <a:endParaRPr b="1" i="0" sz="3700" u="none" cap="none" strike="noStrike">
                <a:solidFill>
                  <a:schemeClr val="dk1"/>
                </a:solidFill>
                <a:highlight>
                  <a:srgbClr val="D9EAD3"/>
                </a:highlight>
                <a:latin typeface="Work Sans"/>
                <a:ea typeface="Work Sans"/>
                <a:cs typeface="Work Sans"/>
                <a:sym typeface="Work Sans"/>
              </a:endParaRPr>
            </a:p>
          </p:txBody>
        </p:sp>
      </p:grpSp>
      <p:grpSp>
        <p:nvGrpSpPr>
          <p:cNvPr id="223" name="Google Shape;223;g2fb99fa92cd_0_99"/>
          <p:cNvGrpSpPr/>
          <p:nvPr/>
        </p:nvGrpSpPr>
        <p:grpSpPr>
          <a:xfrm>
            <a:off x="854546" y="9520660"/>
            <a:ext cx="22339362" cy="2497298"/>
            <a:chOff x="389913" y="3813800"/>
            <a:chExt cx="8377156" cy="936475"/>
          </a:xfrm>
        </p:grpSpPr>
        <p:pic>
          <p:nvPicPr>
            <p:cNvPr id="224" name="Google Shape;224;g2fb99fa92cd_0_99"/>
            <p:cNvPicPr preferRelativeResize="0"/>
            <p:nvPr/>
          </p:nvPicPr>
          <p:blipFill rotWithShape="1">
            <a:blip r:embed="rId6">
              <a:alphaModFix/>
            </a:blip>
            <a:srcRect b="0" l="0" r="0" t="0"/>
            <a:stretch/>
          </p:blipFill>
          <p:spPr>
            <a:xfrm>
              <a:off x="389913" y="3963425"/>
              <a:ext cx="6645450" cy="786850"/>
            </a:xfrm>
            <a:prstGeom prst="rect">
              <a:avLst/>
            </a:prstGeom>
            <a:noFill/>
            <a:ln>
              <a:noFill/>
            </a:ln>
          </p:spPr>
        </p:pic>
        <p:sp>
          <p:nvSpPr>
            <p:cNvPr id="225" name="Google Shape;225;g2fb99fa92cd_0_99"/>
            <p:cNvSpPr txBox="1"/>
            <p:nvPr/>
          </p:nvSpPr>
          <p:spPr>
            <a:xfrm>
              <a:off x="478969" y="3813800"/>
              <a:ext cx="8288100" cy="2829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1100"/>
                </a:spcAft>
                <a:buClr>
                  <a:srgbClr val="000000"/>
                </a:buClr>
                <a:buSzPts val="3700"/>
                <a:buFont typeface="Arial"/>
                <a:buNone/>
              </a:pPr>
              <a:r>
                <a:rPr b="1" i="0" lang="it" sz="3700" u="none" cap="none" strike="noStrike">
                  <a:solidFill>
                    <a:schemeClr val="dk1"/>
                  </a:solidFill>
                  <a:highlight>
                    <a:srgbClr val="F4CCCC"/>
                  </a:highlight>
                  <a:latin typeface="Work Sans"/>
                  <a:ea typeface="Work Sans"/>
                  <a:cs typeface="Work Sans"/>
                  <a:sym typeface="Work Sans"/>
                </a:rPr>
                <a:t>Se la PA rifiuta, potrà evidenziare anche il motivo del rifiuto:</a:t>
              </a:r>
              <a:endParaRPr b="1" i="0" sz="3700" u="none" cap="none" strike="noStrike">
                <a:solidFill>
                  <a:schemeClr val="dk1"/>
                </a:solidFill>
                <a:highlight>
                  <a:srgbClr val="F4CCCC"/>
                </a:highlight>
                <a:latin typeface="Work Sans"/>
                <a:ea typeface="Work Sans"/>
                <a:cs typeface="Work Sans"/>
                <a:sym typeface="Work Sans"/>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g2fb99fa92cd_0_115"/>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Stati della fattura</a:t>
            </a:r>
            <a:endParaRPr/>
          </a:p>
        </p:txBody>
      </p:sp>
      <p:sp>
        <p:nvSpPr>
          <p:cNvPr id="231" name="Google Shape;231;g2fb99fa92cd_0_115"/>
          <p:cNvSpPr txBox="1"/>
          <p:nvPr/>
        </p:nvSpPr>
        <p:spPr>
          <a:xfrm>
            <a:off x="1143451" y="2121368"/>
            <a:ext cx="22101600" cy="7542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1100"/>
              </a:spcAft>
              <a:buClr>
                <a:srgbClr val="000000"/>
              </a:buClr>
              <a:buSzPts val="3700"/>
              <a:buFont typeface="Arial"/>
              <a:buNone/>
            </a:pPr>
            <a:r>
              <a:rPr b="1" i="0" lang="it" sz="3700" u="none" cap="none" strike="noStrike">
                <a:solidFill>
                  <a:schemeClr val="dk1"/>
                </a:solidFill>
                <a:highlight>
                  <a:srgbClr val="F4CCCC"/>
                </a:highlight>
                <a:latin typeface="Work Sans"/>
                <a:ea typeface="Work Sans"/>
                <a:cs typeface="Work Sans"/>
                <a:sym typeface="Work Sans"/>
              </a:rPr>
              <a:t>Fattura scartata dall’Agenzia delle Entrate per errore nella fattura</a:t>
            </a:r>
            <a:endParaRPr b="1" i="0" sz="3700" u="none" cap="none" strike="noStrike">
              <a:solidFill>
                <a:schemeClr val="dk1"/>
              </a:solidFill>
              <a:highlight>
                <a:srgbClr val="F4CCCC"/>
              </a:highlight>
              <a:latin typeface="Work Sans"/>
              <a:ea typeface="Work Sans"/>
              <a:cs typeface="Work Sans"/>
              <a:sym typeface="Work Sans"/>
            </a:endParaRPr>
          </a:p>
        </p:txBody>
      </p:sp>
      <p:pic>
        <p:nvPicPr>
          <p:cNvPr id="232" name="Google Shape;232;g2fb99fa92cd_0_115"/>
          <p:cNvPicPr preferRelativeResize="0"/>
          <p:nvPr/>
        </p:nvPicPr>
        <p:blipFill rotWithShape="1">
          <a:blip r:embed="rId3">
            <a:alphaModFix/>
          </a:blip>
          <a:srcRect b="0" l="0" r="0" t="0"/>
          <a:stretch/>
        </p:blipFill>
        <p:spPr>
          <a:xfrm>
            <a:off x="855867" y="2993933"/>
            <a:ext cx="17881595" cy="21944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fb99fa92cd_0_121"/>
          <p:cNvSpPr txBox="1"/>
          <p:nvPr/>
        </p:nvSpPr>
        <p:spPr>
          <a:xfrm>
            <a:off x="1143451" y="2687701"/>
            <a:ext cx="22101600" cy="8667900"/>
          </a:xfrm>
          <a:prstGeom prst="rect">
            <a:avLst/>
          </a:prstGeom>
          <a:noFill/>
          <a:ln>
            <a:noFill/>
          </a:ln>
        </p:spPr>
        <p:txBody>
          <a:bodyPr anchorCtr="0" anchor="t" bIns="91400" lIns="91400" spcFirstLastPara="1" rIns="91400" wrap="square" tIns="91400">
            <a:spAutoFit/>
          </a:bodyPr>
          <a:lstStyle/>
          <a:p>
            <a:pPr indent="-838200" lvl="0" marL="1219200" marR="0" rtl="0" algn="l">
              <a:lnSpc>
                <a:spcPct val="115000"/>
              </a:lnSpc>
              <a:spcBef>
                <a:spcPts val="110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In caso di </a:t>
            </a:r>
            <a:r>
              <a:rPr b="1" i="0" lang="it" sz="3600" u="none" cap="none" strike="noStrike">
                <a:solidFill>
                  <a:schemeClr val="dk1"/>
                </a:solidFill>
                <a:latin typeface="Work Sans"/>
                <a:ea typeface="Work Sans"/>
                <a:cs typeface="Work Sans"/>
                <a:sym typeface="Work Sans"/>
              </a:rPr>
              <a:t>scarto</a:t>
            </a:r>
            <a:r>
              <a:rPr b="0" i="0" lang="it" sz="3600" u="none" cap="none" strike="noStrike">
                <a:solidFill>
                  <a:schemeClr val="dk1"/>
                </a:solidFill>
                <a:latin typeface="Work Sans"/>
                <a:ea typeface="Work Sans"/>
                <a:cs typeface="Work Sans"/>
                <a:sym typeface="Work Sans"/>
              </a:rPr>
              <a:t> della fattura:</a:t>
            </a:r>
            <a:endParaRPr b="0" i="0" sz="3600" u="none" cap="none" strike="noStrike">
              <a:solidFill>
                <a:schemeClr val="dk1"/>
              </a:solidFill>
              <a:latin typeface="Work Sans"/>
              <a:ea typeface="Work Sans"/>
              <a:cs typeface="Work Sans"/>
              <a:sym typeface="Work Sans"/>
            </a:endParaRPr>
          </a:p>
          <a:p>
            <a:pPr indent="-838200" lvl="1" marL="24384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Il cliente avrà </a:t>
            </a:r>
            <a:r>
              <a:rPr b="1" i="0" lang="it" sz="3600" u="none" cap="none" strike="noStrike">
                <a:solidFill>
                  <a:schemeClr val="dk1"/>
                </a:solidFill>
                <a:latin typeface="Work Sans"/>
                <a:ea typeface="Work Sans"/>
                <a:cs typeface="Work Sans"/>
                <a:sym typeface="Work Sans"/>
              </a:rPr>
              <a:t>5 giorni</a:t>
            </a:r>
            <a:r>
              <a:rPr b="0" i="0" lang="it" sz="3600" u="none" cap="none" strike="noStrike">
                <a:solidFill>
                  <a:schemeClr val="dk1"/>
                </a:solidFill>
                <a:latin typeface="Work Sans"/>
                <a:ea typeface="Work Sans"/>
                <a:cs typeface="Work Sans"/>
                <a:sym typeface="Work Sans"/>
              </a:rPr>
              <a:t> di tempo (</a:t>
            </a:r>
            <a:r>
              <a:rPr b="0" i="0" lang="it" sz="3600" u="sng" cap="none" strike="noStrike">
                <a:solidFill>
                  <a:schemeClr val="dk1"/>
                </a:solidFill>
                <a:latin typeface="Work Sans"/>
                <a:ea typeface="Work Sans"/>
                <a:cs typeface="Work Sans"/>
                <a:sym typeface="Work Sans"/>
              </a:rPr>
              <a:t>dalla data dello scarto</a:t>
            </a:r>
            <a:r>
              <a:rPr b="0" i="0" lang="it" sz="3600" u="none" cap="none" strike="noStrike">
                <a:solidFill>
                  <a:schemeClr val="dk1"/>
                </a:solidFill>
                <a:latin typeface="Work Sans"/>
                <a:ea typeface="Work Sans"/>
                <a:cs typeface="Work Sans"/>
                <a:sym typeface="Work Sans"/>
              </a:rPr>
              <a:t>) per inviare nuovamente la fattura</a:t>
            </a:r>
            <a:br>
              <a:rPr b="0" i="0" lang="it" sz="3600" u="none" cap="none" strike="noStrike">
                <a:solidFill>
                  <a:schemeClr val="dk1"/>
                </a:solidFill>
                <a:latin typeface="Work Sans"/>
                <a:ea typeface="Work Sans"/>
                <a:cs typeface="Work Sans"/>
                <a:sym typeface="Work Sans"/>
              </a:rPr>
            </a:br>
            <a:endParaRPr b="0" i="0" sz="3600" u="none" cap="none" strike="noStrike">
              <a:solidFill>
                <a:schemeClr val="dk1"/>
              </a:solidFill>
              <a:latin typeface="Work Sans"/>
              <a:ea typeface="Work Sans"/>
              <a:cs typeface="Work Sans"/>
              <a:sym typeface="Work Sans"/>
            </a:endParaRPr>
          </a:p>
          <a:p>
            <a:pPr indent="-838200" lvl="0" marL="12192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In caso di </a:t>
            </a:r>
            <a:r>
              <a:rPr b="1" i="0" lang="it" sz="3600" u="none" cap="none" strike="noStrike">
                <a:solidFill>
                  <a:schemeClr val="dk1"/>
                </a:solidFill>
                <a:latin typeface="Work Sans"/>
                <a:ea typeface="Work Sans"/>
                <a:cs typeface="Work Sans"/>
                <a:sym typeface="Work Sans"/>
              </a:rPr>
              <a:t>rifiuto</a:t>
            </a:r>
            <a:r>
              <a:rPr b="0" i="0" lang="it" sz="3600" u="none" cap="none" strike="noStrike">
                <a:solidFill>
                  <a:schemeClr val="dk1"/>
                </a:solidFill>
                <a:latin typeface="Work Sans"/>
                <a:ea typeface="Work Sans"/>
                <a:cs typeface="Work Sans"/>
                <a:sym typeface="Work Sans"/>
              </a:rPr>
              <a:t> da parte della PA:</a:t>
            </a:r>
            <a:endParaRPr b="0" i="0" sz="3600" u="none" cap="none" strike="noStrike">
              <a:solidFill>
                <a:schemeClr val="dk1"/>
              </a:solidFill>
              <a:latin typeface="Work Sans"/>
              <a:ea typeface="Work Sans"/>
              <a:cs typeface="Work Sans"/>
              <a:sym typeface="Work Sans"/>
            </a:endParaRPr>
          </a:p>
          <a:p>
            <a:pPr indent="-838200" lvl="1" marL="24384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La procedura corretta sarebbe quella di fare NDC e successivamente una nuova fattura (con anche la stessa numerazione) → </a:t>
            </a:r>
            <a:r>
              <a:rPr b="1" i="0" lang="it" sz="3600" u="none" cap="none" strike="noStrike">
                <a:solidFill>
                  <a:schemeClr val="dk1"/>
                </a:solidFill>
                <a:highlight>
                  <a:srgbClr val="FFD791"/>
                </a:highlight>
                <a:latin typeface="Work Sans"/>
                <a:ea typeface="Work Sans"/>
                <a:cs typeface="Work Sans"/>
                <a:sym typeface="Work Sans"/>
              </a:rPr>
              <a:t>attualmente il nostro sistema non supporta questa casistica.</a:t>
            </a:r>
            <a:endParaRPr b="1" i="0" sz="3600" u="none" cap="none" strike="noStrike">
              <a:solidFill>
                <a:schemeClr val="dk1"/>
              </a:solidFill>
              <a:highlight>
                <a:srgbClr val="FFD791"/>
              </a:highlight>
              <a:latin typeface="Work Sans"/>
              <a:ea typeface="Work Sans"/>
              <a:cs typeface="Work Sans"/>
              <a:sym typeface="Work Sans"/>
            </a:endParaRPr>
          </a:p>
          <a:p>
            <a:pPr indent="-838200" lvl="1" marL="2438400" marR="0" rtl="0" algn="l">
              <a:lnSpc>
                <a:spcPct val="115000"/>
              </a:lnSpc>
              <a:spcBef>
                <a:spcPts val="0"/>
              </a:spcBef>
              <a:spcAft>
                <a:spcPts val="0"/>
              </a:spcAft>
              <a:buClr>
                <a:schemeClr val="dk1"/>
              </a:buClr>
              <a:buSzPts val="3600"/>
              <a:buFont typeface="Work Sans"/>
              <a:buChar char="○"/>
            </a:pPr>
            <a:r>
              <a:rPr b="0" i="0" lang="it" sz="3600" u="none" cap="none" strike="noStrike">
                <a:solidFill>
                  <a:schemeClr val="dk1"/>
                </a:solidFill>
                <a:latin typeface="Work Sans"/>
                <a:ea typeface="Work Sans"/>
                <a:cs typeface="Work Sans"/>
                <a:sym typeface="Work Sans"/>
              </a:rPr>
              <a:t>Il cliente può quindi </a:t>
            </a:r>
            <a:r>
              <a:rPr b="1" i="0" lang="it" sz="3600" u="none" cap="none" strike="noStrike">
                <a:solidFill>
                  <a:schemeClr val="dk1"/>
                </a:solidFill>
                <a:latin typeface="Work Sans"/>
                <a:ea typeface="Work Sans"/>
                <a:cs typeface="Work Sans"/>
                <a:sym typeface="Work Sans"/>
              </a:rPr>
              <a:t>correggere la fattura</a:t>
            </a:r>
            <a:r>
              <a:rPr b="0" i="0" lang="it" sz="3600" u="none" cap="none" strike="noStrike">
                <a:solidFill>
                  <a:schemeClr val="dk1"/>
                </a:solidFill>
                <a:latin typeface="Work Sans"/>
                <a:ea typeface="Work Sans"/>
                <a:cs typeface="Work Sans"/>
                <a:sym typeface="Work Sans"/>
              </a:rPr>
              <a:t> e inviarla entro </a:t>
            </a:r>
            <a:r>
              <a:rPr b="1" i="0" lang="it" sz="3600" u="none" cap="none" strike="noStrike">
                <a:solidFill>
                  <a:schemeClr val="dk1"/>
                </a:solidFill>
                <a:latin typeface="Work Sans"/>
                <a:ea typeface="Work Sans"/>
                <a:cs typeface="Work Sans"/>
                <a:sym typeface="Work Sans"/>
              </a:rPr>
              <a:t>12 giorni dalla data di emissione*</a:t>
            </a:r>
            <a:endParaRPr b="1"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200"/>
              <a:buFont typeface="Arial"/>
              <a:buNone/>
            </a:pPr>
            <a:r>
              <a:t/>
            </a:r>
            <a:endParaRPr b="1" i="0" sz="36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1100"/>
              </a:spcAft>
              <a:buClr>
                <a:srgbClr val="000000"/>
              </a:buClr>
              <a:buSzPts val="3200"/>
              <a:buFont typeface="Arial"/>
              <a:buNone/>
            </a:pPr>
            <a:r>
              <a:rPr b="1" i="0" lang="it" sz="3600" u="none" cap="none" strike="noStrike">
                <a:solidFill>
                  <a:schemeClr val="dk1"/>
                </a:solidFill>
                <a:latin typeface="Work Sans"/>
                <a:ea typeface="Work Sans"/>
                <a:cs typeface="Work Sans"/>
                <a:sym typeface="Work Sans"/>
              </a:rPr>
              <a:t>*NB: </a:t>
            </a:r>
            <a:r>
              <a:rPr b="0" i="0" lang="it" sz="3600" u="none" cap="none" strike="noStrike">
                <a:solidFill>
                  <a:schemeClr val="dk1"/>
                </a:solidFill>
                <a:latin typeface="Work Sans"/>
                <a:ea typeface="Work Sans"/>
                <a:cs typeface="Work Sans"/>
                <a:sym typeface="Work Sans"/>
              </a:rPr>
              <a:t>Attualmente abbiamo adottato noi 12 giorni, in realtà non esistono regole dettate da ADE a riguardo né dovrebbero arrivare sanzioni. </a:t>
            </a:r>
            <a:r>
              <a:rPr b="0" i="1" lang="it" sz="3600" u="none" cap="none" strike="noStrike">
                <a:solidFill>
                  <a:schemeClr val="dk1"/>
                </a:solidFill>
                <a:latin typeface="Work Sans"/>
                <a:ea typeface="Work Sans"/>
                <a:cs typeface="Work Sans"/>
                <a:sym typeface="Work Sans"/>
              </a:rPr>
              <a:t>(Vediamo casi particolari nelle slide successive).</a:t>
            </a:r>
            <a:endParaRPr b="0" i="1" sz="3600" u="none" cap="none" strike="noStrike">
              <a:solidFill>
                <a:schemeClr val="dk1"/>
              </a:solidFill>
              <a:latin typeface="Work Sans"/>
              <a:ea typeface="Work Sans"/>
              <a:cs typeface="Work Sans"/>
              <a:sym typeface="Work Sans"/>
            </a:endParaRPr>
          </a:p>
        </p:txBody>
      </p:sp>
      <p:sp>
        <p:nvSpPr>
          <p:cNvPr id="238" name="Google Shape;238;g2fb99fa92cd_0_121"/>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Cosa fare se la fattura viene scartata o rifiutata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fd888a9397_0_0"/>
          <p:cNvSpPr txBox="1"/>
          <p:nvPr/>
        </p:nvSpPr>
        <p:spPr>
          <a:xfrm>
            <a:off x="1022150" y="1458349"/>
            <a:ext cx="22101600" cy="119064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0"/>
              </a:spcAft>
              <a:buClr>
                <a:srgbClr val="000000"/>
              </a:buClr>
              <a:buSzPts val="3400"/>
              <a:buFont typeface="Arial"/>
              <a:buNone/>
            </a:pPr>
            <a:r>
              <a:rPr b="1" i="0" lang="it" sz="3400" u="none" cap="none" strike="noStrike">
                <a:solidFill>
                  <a:schemeClr val="dk1"/>
                </a:solidFill>
                <a:latin typeface="Work Sans"/>
                <a:ea typeface="Work Sans"/>
                <a:cs typeface="Work Sans"/>
                <a:sym typeface="Work Sans"/>
              </a:rPr>
              <a:t>Fatture attive</a:t>
            </a:r>
            <a:endParaRPr b="1" i="0" sz="34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3">
                  <a:extLst>
                    <a:ext uri="{A12FA001-AC4F-418D-AE19-62706E023703}">
                      <ahyp:hlinkClr val="tx"/>
                    </a:ext>
                  </a:extLst>
                </a:hlinkClick>
              </a:rPr>
              <a:t>Tutto quello che deve contenere una fattura attiva</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4">
                  <a:extLst>
                    <a:ext uri="{A12FA001-AC4F-418D-AE19-62706E023703}">
                      <ahyp:hlinkClr val="tx"/>
                    </a:ext>
                  </a:extLst>
                </a:hlinkClick>
              </a:rPr>
              <a:t>Cos’è una fattura elettronica?</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5">
                  <a:extLst>
                    <a:ext uri="{A12FA001-AC4F-418D-AE19-62706E023703}">
                      <ahyp:hlinkClr val="tx"/>
                    </a:ext>
                  </a:extLst>
                </a:hlinkClick>
              </a:rPr>
              <a:t>Come funziona l’invio?</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6">
                  <a:extLst>
                    <a:ext uri="{A12FA001-AC4F-418D-AE19-62706E023703}">
                      <ahyp:hlinkClr val="tx"/>
                    </a:ext>
                  </a:extLst>
                </a:hlinkClick>
              </a:rPr>
              <a:t>Chi è esonerato dall’invio delle fatture elettroniche</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7">
                  <a:extLst>
                    <a:ext uri="{A12FA001-AC4F-418D-AE19-62706E023703}">
                      <ahyp:hlinkClr val="tx"/>
                    </a:ext>
                  </a:extLst>
                </a:hlinkClick>
              </a:rPr>
              <a:t>Fattura verso una Pubblica Amministrazione</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8">
                  <a:extLst>
                    <a:ext uri="{A12FA001-AC4F-418D-AE19-62706E023703}">
                      <ahyp:hlinkClr val="tx"/>
                    </a:ext>
                  </a:extLst>
                </a:hlinkClick>
              </a:rPr>
              <a:t>Giorni a disposizione per l’invio</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9">
                  <a:extLst>
                    <a:ext uri="{A12FA001-AC4F-418D-AE19-62706E023703}">
                      <ahyp:hlinkClr val="tx"/>
                    </a:ext>
                  </a:extLst>
                </a:hlinkClick>
              </a:rPr>
              <a:t>Processo invio fattura: differenze tra scarto e rifiuto</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10">
                  <a:extLst>
                    <a:ext uri="{A12FA001-AC4F-418D-AE19-62706E023703}">
                      <ahyp:hlinkClr val="tx"/>
                    </a:ext>
                  </a:extLst>
                </a:hlinkClick>
              </a:rPr>
              <a:t>Cosa fare se la fattura viene scartata o rifiutata</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11">
                  <a:extLst>
                    <a:ext uri="{A12FA001-AC4F-418D-AE19-62706E023703}">
                      <ahyp:hlinkClr val="tx"/>
                    </a:ext>
                  </a:extLst>
                </a:hlinkClick>
              </a:rPr>
              <a:t>Scadenze pagamenti marche da bollo</a:t>
            </a:r>
            <a:endParaRPr b="0" i="0" sz="33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accent2"/>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400"/>
              <a:buFont typeface="Arial"/>
              <a:buNone/>
            </a:pPr>
            <a:r>
              <a:rPr b="1" i="0" lang="it" sz="3400" u="none" cap="none" strike="noStrike">
                <a:solidFill>
                  <a:schemeClr val="dk1"/>
                </a:solidFill>
                <a:latin typeface="Work Sans"/>
                <a:ea typeface="Work Sans"/>
                <a:cs typeface="Work Sans"/>
                <a:sym typeface="Work Sans"/>
              </a:rPr>
              <a:t>Fatture attive in regime semplificato</a:t>
            </a:r>
            <a:endParaRPr b="1" i="0" sz="34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12">
                  <a:extLst>
                    <a:ext uri="{A12FA001-AC4F-418D-AE19-62706E023703}">
                      <ahyp:hlinkClr val="tx"/>
                    </a:ext>
                  </a:extLst>
                </a:hlinkClick>
              </a:rPr>
              <a:t>L’inserimento della ritenuta a titolo di acconto </a:t>
            </a:r>
            <a:endParaRPr b="0" i="0" sz="3300" u="sng"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13">
                  <a:extLst>
                    <a:ext uri="{A12FA001-AC4F-418D-AE19-62706E023703}">
                      <ahyp:hlinkClr val="tx"/>
                    </a:ext>
                  </a:extLst>
                </a:hlinkClick>
              </a:rPr>
              <a:t>Quando va applicata la ritenuta a titolo di acconto</a:t>
            </a:r>
            <a:endParaRPr b="0" i="0" sz="33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14">
                  <a:extLst>
                    <a:ext uri="{A12FA001-AC4F-418D-AE19-62706E023703}">
                      <ahyp:hlinkClr val="tx"/>
                    </a:ext>
                  </a:extLst>
                </a:hlinkClick>
              </a:rPr>
              <a:t>Esempio applicazione ritenuta per GS INPS </a:t>
            </a:r>
            <a:endParaRPr b="0" i="0" sz="33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accent2"/>
                </a:solidFill>
                <a:latin typeface="Work Sans"/>
                <a:ea typeface="Work Sans"/>
                <a:cs typeface="Work Sans"/>
                <a:sym typeface="Work Sans"/>
                <a:hlinkClick action="ppaction://hlinksldjump" r:id="rId15">
                  <a:extLst>
                    <a:ext uri="{A12FA001-AC4F-418D-AE19-62706E023703}">
                      <ahyp:hlinkClr val="tx"/>
                    </a:ext>
                  </a:extLst>
                </a:hlinkClick>
              </a:rPr>
              <a:t>Esempio applicazione ritenuta per Casse private</a:t>
            </a:r>
            <a:r>
              <a:rPr b="1" i="0" lang="it" sz="3300" u="sng" cap="none" strike="noStrike">
                <a:solidFill>
                  <a:schemeClr val="hlink"/>
                </a:solidFill>
                <a:latin typeface="Work Sans"/>
                <a:ea typeface="Work Sans"/>
                <a:cs typeface="Work Sans"/>
                <a:sym typeface="Work Sans"/>
                <a:hlinkClick action="ppaction://hlinksldjump" r:id="rId16"/>
              </a:rPr>
              <a:t> </a:t>
            </a:r>
            <a:endParaRPr b="1" i="0" sz="33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hlink"/>
                </a:solidFill>
                <a:latin typeface="Work Sans"/>
                <a:ea typeface="Work Sans"/>
                <a:cs typeface="Work Sans"/>
                <a:sym typeface="Work Sans"/>
                <a:hlinkClick action="ppaction://hlinksldjump" r:id="rId17"/>
              </a:rPr>
              <a:t>Codici descrizione Iva in fattura</a:t>
            </a:r>
            <a:endParaRPr b="0" i="0" sz="33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hlink"/>
                </a:solidFill>
                <a:latin typeface="Work Sans"/>
                <a:ea typeface="Work Sans"/>
                <a:cs typeface="Work Sans"/>
                <a:sym typeface="Work Sans"/>
                <a:hlinkClick action="ppaction://hlinksldjump" r:id="rId18"/>
              </a:rPr>
              <a:t>In base al destinatario della prestazione cambia il codice IVA</a:t>
            </a:r>
            <a:endParaRPr b="0" i="0" sz="33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hlink"/>
                </a:solidFill>
                <a:latin typeface="Work Sans"/>
                <a:ea typeface="Work Sans"/>
                <a:cs typeface="Work Sans"/>
                <a:sym typeface="Work Sans"/>
                <a:hlinkClick action="ppaction://hlinksldjump" r:id="rId19"/>
              </a:rPr>
              <a:t>Il codice IVA dipende anche dal tipo di operazione: cessione di beni o servizi?</a:t>
            </a:r>
            <a:endParaRPr b="0" i="0" sz="33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hlink"/>
                </a:solidFill>
                <a:latin typeface="Work Sans"/>
                <a:ea typeface="Work Sans"/>
                <a:cs typeface="Work Sans"/>
                <a:sym typeface="Work Sans"/>
                <a:hlinkClick action="ppaction://hlinksldjump" r:id="rId20"/>
              </a:rPr>
              <a:t>I codici IVA che usiamo maggiormente in Fiscozen</a:t>
            </a:r>
            <a:endParaRPr b="0" i="0" sz="33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0" i="0" lang="it" sz="3300" u="sng" cap="none" strike="noStrike">
                <a:solidFill>
                  <a:schemeClr val="hlink"/>
                </a:solidFill>
                <a:latin typeface="Work Sans"/>
                <a:ea typeface="Work Sans"/>
                <a:cs typeface="Work Sans"/>
                <a:sym typeface="Work Sans"/>
                <a:hlinkClick action="ppaction://hlinksldjump" r:id="rId21"/>
              </a:rPr>
              <a:t>I casi in cui usiamo l’IVA al 22% </a:t>
            </a:r>
            <a:endParaRPr b="0" i="0" sz="33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
        <p:nvSpPr>
          <p:cNvPr id="73" name="Google Shape;73;g2fd888a9397_0_0"/>
          <p:cNvSpPr txBox="1"/>
          <p:nvPr>
            <p:ph type="title"/>
          </p:nvPr>
        </p:nvSpPr>
        <p:spPr>
          <a:xfrm>
            <a:off x="1141200" y="428425"/>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sz="5000"/>
              <a:t>Indice</a:t>
            </a:r>
            <a:endParaRPr sz="5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fb99fa92cd_0_126"/>
          <p:cNvSpPr txBox="1"/>
          <p:nvPr/>
        </p:nvSpPr>
        <p:spPr>
          <a:xfrm>
            <a:off x="1143451" y="2687701"/>
            <a:ext cx="22101600" cy="6771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1100"/>
              </a:spcAft>
              <a:buClr>
                <a:srgbClr val="000000"/>
              </a:buClr>
              <a:buSzPts val="3200"/>
              <a:buFont typeface="Arial"/>
              <a:buNone/>
            </a:pPr>
            <a:r>
              <a:t/>
            </a:r>
            <a:endParaRPr b="0" i="1" sz="3200" u="none" cap="none" strike="noStrike">
              <a:solidFill>
                <a:schemeClr val="dk1"/>
              </a:solidFill>
              <a:latin typeface="Work Sans"/>
              <a:ea typeface="Work Sans"/>
              <a:cs typeface="Work Sans"/>
              <a:sym typeface="Work Sans"/>
            </a:endParaRPr>
          </a:p>
        </p:txBody>
      </p:sp>
      <p:sp>
        <p:nvSpPr>
          <p:cNvPr id="244" name="Google Shape;244;g2fb99fa92cd_0_126"/>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Scadenze pagamenti marche da bollo</a:t>
            </a:r>
            <a:endParaRPr/>
          </a:p>
        </p:txBody>
      </p:sp>
      <p:pic>
        <p:nvPicPr>
          <p:cNvPr id="245" name="Google Shape;245;g2fb99fa92cd_0_126"/>
          <p:cNvPicPr preferRelativeResize="0"/>
          <p:nvPr/>
        </p:nvPicPr>
        <p:blipFill rotWithShape="1">
          <a:blip r:embed="rId3">
            <a:alphaModFix/>
          </a:blip>
          <a:srcRect b="0" l="0" r="0" t="11816"/>
          <a:stretch/>
        </p:blipFill>
        <p:spPr>
          <a:xfrm>
            <a:off x="2840933" y="2121400"/>
            <a:ext cx="18388936" cy="10219200"/>
          </a:xfrm>
          <a:prstGeom prst="rect">
            <a:avLst/>
          </a:prstGeom>
          <a:noFill/>
          <a:ln>
            <a:noFill/>
          </a:ln>
        </p:spPr>
      </p:pic>
      <p:sp>
        <p:nvSpPr>
          <p:cNvPr id="246" name="Google Shape;246;g2fb99fa92cd_0_126"/>
          <p:cNvSpPr txBox="1"/>
          <p:nvPr/>
        </p:nvSpPr>
        <p:spPr>
          <a:xfrm>
            <a:off x="19655200" y="11885800"/>
            <a:ext cx="4728900" cy="6768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4000"/>
              <a:buFont typeface="Arial"/>
              <a:buNone/>
            </a:pPr>
            <a:r>
              <a:rPr b="0" i="0" lang="it" sz="4000" u="none" cap="none" strike="noStrike">
                <a:solidFill>
                  <a:srgbClr val="202124"/>
                </a:solidFill>
                <a:highlight>
                  <a:srgbClr val="FFFFFF"/>
                </a:highlight>
                <a:latin typeface="Arial"/>
                <a:ea typeface="Arial"/>
                <a:cs typeface="Arial"/>
                <a:sym typeface="Arial"/>
              </a:rPr>
              <a:t>➡️ </a:t>
            </a:r>
            <a:r>
              <a:rPr b="1" i="0" lang="it" sz="2900" u="sng" cap="none" strike="noStrike">
                <a:solidFill>
                  <a:schemeClr val="accent4"/>
                </a:solidFill>
                <a:latin typeface="Work Sans"/>
                <a:ea typeface="Work Sans"/>
                <a:cs typeface="Work Sans"/>
                <a:sym typeface="Work Sans"/>
                <a:hlinkClick r:id="rId4">
                  <a:extLst>
                    <a:ext uri="{A12FA001-AC4F-418D-AE19-62706E023703}">
                      <ahyp:hlinkClr val="tx"/>
                    </a:ext>
                  </a:extLst>
                </a:hlinkClick>
              </a:rPr>
              <a:t>Approfondimento</a:t>
            </a:r>
            <a:endParaRPr b="1" i="0" sz="2900" u="none" cap="none" strike="noStrike">
              <a:solidFill>
                <a:schemeClr val="accent4"/>
              </a:solidFill>
              <a:latin typeface="Work Sans"/>
              <a:ea typeface="Work Sans"/>
              <a:cs typeface="Work Sans"/>
              <a:sym typeface="Work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2fb99fa92cd_1_195"/>
          <p:cNvSpPr txBox="1"/>
          <p:nvPr>
            <p:ph type="ctrTitle"/>
          </p:nvPr>
        </p:nvSpPr>
        <p:spPr>
          <a:xfrm>
            <a:off x="831150" y="4377446"/>
            <a:ext cx="22721700" cy="49611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Fatture attive in regime semplificato </a:t>
            </a:r>
            <a:endParaRPr/>
          </a:p>
          <a:p>
            <a:pPr indent="0" lvl="0" marL="0" rtl="0" algn="ctr">
              <a:lnSpc>
                <a:spcPct val="100000"/>
              </a:lnSpc>
              <a:spcBef>
                <a:spcPts val="0"/>
              </a:spcBef>
              <a:spcAft>
                <a:spcPts val="0"/>
              </a:spcAft>
              <a:buSzPts val="13600"/>
              <a:buNone/>
            </a:pPr>
            <a:r>
              <a:rPr lang="it"/>
              <a:t> </a:t>
            </a:r>
            <a:endParaRPr b="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fb99fa92cd_0_199"/>
          <p:cNvSpPr txBox="1"/>
          <p:nvPr>
            <p:ph type="ctrTitle"/>
          </p:nvPr>
        </p:nvSpPr>
        <p:spPr>
          <a:xfrm>
            <a:off x="831150" y="31920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6000"/>
              <a:t>L’inserimento della ritenuta a titolo di acconto </a:t>
            </a:r>
            <a:endParaRPr sz="6000"/>
          </a:p>
        </p:txBody>
      </p:sp>
      <p:sp>
        <p:nvSpPr>
          <p:cNvPr id="257" name="Google Shape;257;g2fb99fa92cd_0_199"/>
          <p:cNvSpPr txBox="1"/>
          <p:nvPr>
            <p:ph idx="1" type="subTitle"/>
          </p:nvPr>
        </p:nvSpPr>
        <p:spPr>
          <a:xfrm>
            <a:off x="313375" y="1790683"/>
            <a:ext cx="22721700" cy="10801500"/>
          </a:xfrm>
          <a:prstGeom prst="rect">
            <a:avLst/>
          </a:prstGeom>
          <a:noFill/>
          <a:ln>
            <a:noFill/>
          </a:ln>
        </p:spPr>
        <p:txBody>
          <a:bodyPr anchorCtr="0" anchor="t" bIns="91425" lIns="91425" spcFirstLastPara="1" rIns="91425" wrap="square" tIns="91425">
            <a:noAutofit/>
          </a:bodyPr>
          <a:lstStyle/>
          <a:p>
            <a:pPr indent="-844550" lvl="0" marL="1219200" rtl="0" algn="l">
              <a:lnSpc>
                <a:spcPct val="100000"/>
              </a:lnSpc>
              <a:spcBef>
                <a:spcPts val="0"/>
              </a:spcBef>
              <a:spcAft>
                <a:spcPts val="0"/>
              </a:spcAft>
              <a:buSzPts val="3700"/>
              <a:buChar char="-"/>
            </a:pPr>
            <a:r>
              <a:rPr b="1" lang="it" sz="3700" u="sng"/>
              <a:t>Cosa sono?</a:t>
            </a:r>
            <a:endParaRPr b="1" sz="3700" u="sng"/>
          </a:p>
          <a:p>
            <a:pPr indent="0" lvl="0" marL="1219200" rtl="0" algn="l">
              <a:lnSpc>
                <a:spcPct val="100000"/>
              </a:lnSpc>
              <a:spcBef>
                <a:spcPts val="0"/>
              </a:spcBef>
              <a:spcAft>
                <a:spcPts val="0"/>
              </a:spcAft>
              <a:buSzPts val="7500"/>
              <a:buNone/>
            </a:pPr>
            <a:r>
              <a:t/>
            </a:r>
            <a:endParaRPr sz="3700"/>
          </a:p>
          <a:p>
            <a:pPr indent="0" lvl="0" marL="1219200" rtl="0" algn="just">
              <a:lnSpc>
                <a:spcPct val="100000"/>
              </a:lnSpc>
              <a:spcBef>
                <a:spcPts val="0"/>
              </a:spcBef>
              <a:spcAft>
                <a:spcPts val="0"/>
              </a:spcAft>
              <a:buSzPts val="7500"/>
              <a:buNone/>
            </a:pPr>
            <a:r>
              <a:rPr lang="it" sz="3700"/>
              <a:t>Le ritenute a titolo di acconto sono degli anticipi delle tasse che il committente</a:t>
            </a:r>
            <a:r>
              <a:rPr lang="it" sz="3700">
                <a:extLst>
                  <a:ext uri="http://customooxmlschemas.google.com/">
                    <go:slidesCustomData xmlns:go="http://customooxmlschemas.google.com/" textRoundtripDataId="0"/>
                  </a:ext>
                </a:extLst>
              </a:rPr>
              <a:t> </a:t>
            </a:r>
            <a:r>
              <a:rPr lang="it" sz="3700"/>
              <a:t>versa al posto del titolare della p.iva. Quindi il cliente p.iva trattiene una parte del compenso e versa questo importo allo Stato italiano per conto del nostro cliente in regime semplificato.</a:t>
            </a:r>
            <a:endParaRPr sz="3700"/>
          </a:p>
          <a:p>
            <a:pPr indent="0" lvl="0" marL="1219200" rtl="0" algn="just">
              <a:lnSpc>
                <a:spcPct val="100000"/>
              </a:lnSpc>
              <a:spcBef>
                <a:spcPts val="0"/>
              </a:spcBef>
              <a:spcAft>
                <a:spcPts val="0"/>
              </a:spcAft>
              <a:buSzPts val="7500"/>
              <a:buNone/>
            </a:pPr>
            <a:r>
              <a:t/>
            </a:r>
            <a:endParaRPr sz="3700"/>
          </a:p>
          <a:p>
            <a:pPr indent="-844550" lvl="0" marL="1219200" rtl="0" algn="just">
              <a:lnSpc>
                <a:spcPct val="100000"/>
              </a:lnSpc>
              <a:spcBef>
                <a:spcPts val="0"/>
              </a:spcBef>
              <a:spcAft>
                <a:spcPts val="0"/>
              </a:spcAft>
              <a:buSzPts val="3700"/>
              <a:buChar char="-"/>
            </a:pPr>
            <a:r>
              <a:rPr b="1" lang="it" sz="3700" u="sng"/>
              <a:t>A quanto ammonta la ritenuta IRPEF e dove si applica?</a:t>
            </a:r>
            <a:endParaRPr b="1" sz="3700" u="sng"/>
          </a:p>
          <a:p>
            <a:pPr indent="0" lvl="0" marL="1219200" rtl="0" algn="just">
              <a:lnSpc>
                <a:spcPct val="100000"/>
              </a:lnSpc>
              <a:spcBef>
                <a:spcPts val="0"/>
              </a:spcBef>
              <a:spcAft>
                <a:spcPts val="0"/>
              </a:spcAft>
              <a:buSzPts val="7500"/>
              <a:buNone/>
            </a:pPr>
            <a:r>
              <a:t/>
            </a:r>
            <a:endParaRPr b="1" sz="3700" u="sng"/>
          </a:p>
          <a:p>
            <a:pPr indent="0" lvl="0" marL="1219200" rtl="0" algn="just">
              <a:lnSpc>
                <a:spcPct val="100000"/>
              </a:lnSpc>
              <a:spcBef>
                <a:spcPts val="0"/>
              </a:spcBef>
              <a:spcAft>
                <a:spcPts val="0"/>
              </a:spcAft>
              <a:buSzPts val="7500"/>
              <a:buNone/>
            </a:pPr>
            <a:r>
              <a:rPr lang="it" sz="3700"/>
              <a:t>L’ammontare della ritenuta a titolo di acconto risulta essere pari al 20% dell’imponibile. Si applica esclusivamente quando si emettono fatture (non sono previste trattenute nella compilazione dei corrispettivi). l’unica eccezione sono gli agenti di commercio che hanno la ritenuta del 23% sul 50% di imponibile.</a:t>
            </a:r>
            <a:endParaRPr sz="3700"/>
          </a:p>
          <a:p>
            <a:pPr indent="0" lvl="0" marL="1219200" rtl="0" algn="just">
              <a:lnSpc>
                <a:spcPct val="100000"/>
              </a:lnSpc>
              <a:spcBef>
                <a:spcPts val="0"/>
              </a:spcBef>
              <a:spcAft>
                <a:spcPts val="0"/>
              </a:spcAft>
              <a:buSzPts val="7500"/>
              <a:buNone/>
            </a:pPr>
            <a:r>
              <a:t/>
            </a:r>
            <a:endParaRPr sz="3700"/>
          </a:p>
          <a:p>
            <a:pPr indent="-844550" lvl="0" marL="1219200" rtl="0" algn="just">
              <a:lnSpc>
                <a:spcPct val="100000"/>
              </a:lnSpc>
              <a:spcBef>
                <a:spcPts val="0"/>
              </a:spcBef>
              <a:spcAft>
                <a:spcPts val="0"/>
              </a:spcAft>
              <a:buSzPts val="3700"/>
              <a:buChar char="-"/>
            </a:pPr>
            <a:r>
              <a:rPr b="1" lang="it" sz="3700" u="sng"/>
              <a:t>Chi deve applicare le ritenute a titolo di acconto?</a:t>
            </a:r>
            <a:endParaRPr b="1" sz="3700" u="sng"/>
          </a:p>
          <a:p>
            <a:pPr indent="0" lvl="0" marL="1219200" rtl="0" algn="just">
              <a:lnSpc>
                <a:spcPct val="100000"/>
              </a:lnSpc>
              <a:spcBef>
                <a:spcPts val="0"/>
              </a:spcBef>
              <a:spcAft>
                <a:spcPts val="0"/>
              </a:spcAft>
              <a:buSzPts val="7500"/>
              <a:buNone/>
            </a:pPr>
            <a:r>
              <a:t/>
            </a:r>
            <a:endParaRPr b="1" sz="3700"/>
          </a:p>
          <a:p>
            <a:pPr indent="0" lvl="0" marL="1219200" rtl="0" algn="just">
              <a:lnSpc>
                <a:spcPct val="100000"/>
              </a:lnSpc>
              <a:spcBef>
                <a:spcPts val="0"/>
              </a:spcBef>
              <a:spcAft>
                <a:spcPts val="0"/>
              </a:spcAft>
              <a:buSzPts val="7500"/>
              <a:buNone/>
            </a:pPr>
            <a:r>
              <a:rPr lang="it" sz="3700"/>
              <a:t>Devono applicarsi le ritenute a titolo di acconto esclusivamente ai professionisti (soggetti iscritti alla GS Inps, Medici, Avvocati); NON si applicano le ritenute alle ditte (INPS Art - </a:t>
            </a:r>
            <a:r>
              <a:rPr lang="it" sz="3700">
                <a:extLst>
                  <a:ext uri="http://customooxmlschemas.google.com/">
                    <go:slidesCustomData xmlns:go="http://customooxmlschemas.google.com/" textRoundtripDataId="1"/>
                  </a:ext>
                </a:extLst>
              </a:rPr>
              <a:t>Com</a:t>
            </a:r>
            <a:r>
              <a:rPr lang="it" sz="3700"/>
              <a:t>).</a:t>
            </a:r>
            <a:endParaRPr sz="3700"/>
          </a:p>
          <a:p>
            <a:pPr indent="0" lvl="0" marL="0" rtl="0" algn="just">
              <a:lnSpc>
                <a:spcPct val="100000"/>
              </a:lnSpc>
              <a:spcBef>
                <a:spcPts val="0"/>
              </a:spcBef>
              <a:spcAft>
                <a:spcPts val="0"/>
              </a:spcAft>
              <a:buSzPts val="7500"/>
              <a:buNone/>
            </a:pPr>
            <a:r>
              <a:t/>
            </a:r>
            <a:endParaRPr b="1" sz="3700" u="sng"/>
          </a:p>
          <a:p>
            <a:pPr indent="0" lvl="0" marL="0" rtl="0" algn="just">
              <a:lnSpc>
                <a:spcPct val="100000"/>
              </a:lnSpc>
              <a:spcBef>
                <a:spcPts val="0"/>
              </a:spcBef>
              <a:spcAft>
                <a:spcPts val="0"/>
              </a:spcAft>
              <a:buSzPts val="7500"/>
              <a:buNone/>
            </a:pPr>
            <a:r>
              <a:t/>
            </a:r>
            <a:endParaRPr b="1" sz="3700" u="sng"/>
          </a:p>
          <a:p>
            <a:pPr indent="0" lvl="0" marL="1219200" rtl="0" algn="just">
              <a:lnSpc>
                <a:spcPct val="100000"/>
              </a:lnSpc>
              <a:spcBef>
                <a:spcPts val="0"/>
              </a:spcBef>
              <a:spcAft>
                <a:spcPts val="0"/>
              </a:spcAft>
              <a:buSzPts val="7500"/>
              <a:buNone/>
            </a:pPr>
            <a:r>
              <a:t/>
            </a:r>
            <a:endParaRPr b="1" sz="3700" u="sng"/>
          </a:p>
          <a:p>
            <a:pPr indent="0" lvl="0" marL="1219200" rtl="0" algn="just">
              <a:lnSpc>
                <a:spcPct val="100000"/>
              </a:lnSpc>
              <a:spcBef>
                <a:spcPts val="0"/>
              </a:spcBef>
              <a:spcAft>
                <a:spcPts val="0"/>
              </a:spcAft>
              <a:buSzPts val="7500"/>
              <a:buNone/>
            </a:pPr>
            <a:r>
              <a:t/>
            </a:r>
            <a:endParaRPr b="1" sz="3700" u="sng"/>
          </a:p>
          <a:p>
            <a:pPr indent="0" lvl="0" marL="1219200" rtl="0" algn="just">
              <a:lnSpc>
                <a:spcPct val="100000"/>
              </a:lnSpc>
              <a:spcBef>
                <a:spcPts val="0"/>
              </a:spcBef>
              <a:spcAft>
                <a:spcPts val="0"/>
              </a:spcAft>
              <a:buSzPts val="7500"/>
              <a:buNone/>
            </a:pPr>
            <a:r>
              <a:t/>
            </a:r>
            <a:endParaRPr b="1" sz="3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2fb99fa92cd_0_204"/>
          <p:cNvSpPr txBox="1"/>
          <p:nvPr>
            <p:ph type="ctrTitle"/>
          </p:nvPr>
        </p:nvSpPr>
        <p:spPr>
          <a:xfrm>
            <a:off x="831200" y="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Quando va applicata la ritenuta a titolo di acconto </a:t>
            </a:r>
            <a:endParaRPr sz="5300"/>
          </a:p>
        </p:txBody>
      </p:sp>
      <p:sp>
        <p:nvSpPr>
          <p:cNvPr id="263" name="Google Shape;263;g2fb99fa92cd_0_204"/>
          <p:cNvSpPr txBox="1"/>
          <p:nvPr>
            <p:ph idx="1" type="subTitle"/>
          </p:nvPr>
        </p:nvSpPr>
        <p:spPr>
          <a:xfrm>
            <a:off x="1022700" y="1848075"/>
            <a:ext cx="22721700" cy="114771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7500"/>
              <a:buNone/>
            </a:pPr>
            <a:r>
              <a:rPr lang="it" sz="3400"/>
              <a:t>Non sempre si applicano le ritenute. A cosa dobbiamo prestare attenzione?</a:t>
            </a:r>
            <a:endParaRPr sz="3400"/>
          </a:p>
          <a:p>
            <a:pPr indent="0" lvl="0" marL="0" rtl="0" algn="l">
              <a:lnSpc>
                <a:spcPct val="100000"/>
              </a:lnSpc>
              <a:spcBef>
                <a:spcPts val="0"/>
              </a:spcBef>
              <a:spcAft>
                <a:spcPts val="0"/>
              </a:spcAft>
              <a:buSzPts val="7500"/>
              <a:buNone/>
            </a:pPr>
            <a:r>
              <a:t/>
            </a:r>
            <a:endParaRPr sz="3400"/>
          </a:p>
          <a:p>
            <a:pPr indent="0" lvl="0" marL="0" rtl="0" algn="l">
              <a:lnSpc>
                <a:spcPct val="100000"/>
              </a:lnSpc>
              <a:spcBef>
                <a:spcPts val="0"/>
              </a:spcBef>
              <a:spcAft>
                <a:spcPts val="0"/>
              </a:spcAft>
              <a:buSzPts val="7500"/>
              <a:buNone/>
            </a:pPr>
            <a:r>
              <a:rPr b="1" lang="it" sz="3400" u="sng"/>
              <a:t>Destinatario della fattura</a:t>
            </a:r>
            <a:endParaRPr b="1" sz="3400" u="sng"/>
          </a:p>
          <a:p>
            <a:pPr indent="0" lvl="0" marL="1219200" rtl="0" algn="just">
              <a:lnSpc>
                <a:spcPct val="100000"/>
              </a:lnSpc>
              <a:spcBef>
                <a:spcPts val="0"/>
              </a:spcBef>
              <a:spcAft>
                <a:spcPts val="0"/>
              </a:spcAft>
              <a:buSzPts val="7500"/>
              <a:buNone/>
            </a:pPr>
            <a:r>
              <a:t/>
            </a:r>
            <a:endParaRPr b="1" sz="3400" u="sng"/>
          </a:p>
          <a:p>
            <a:pPr indent="0" lvl="0" marL="1219200" rtl="0" algn="just">
              <a:lnSpc>
                <a:spcPct val="100000"/>
              </a:lnSpc>
              <a:spcBef>
                <a:spcPts val="0"/>
              </a:spcBef>
              <a:spcAft>
                <a:spcPts val="0"/>
              </a:spcAft>
              <a:buSzPts val="7500"/>
              <a:buNone/>
            </a:pPr>
            <a:r>
              <a:t/>
            </a:r>
            <a:endParaRPr b="1" sz="3400" u="sng"/>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rPr b="1" lang="it" sz="3400"/>
              <a:t>3 esempi empirici:</a:t>
            </a:r>
            <a:endParaRPr b="1" sz="3400"/>
          </a:p>
          <a:p>
            <a:pPr indent="-825500" lvl="0" marL="1219200" rtl="0" algn="just">
              <a:lnSpc>
                <a:spcPct val="100000"/>
              </a:lnSpc>
              <a:spcBef>
                <a:spcPts val="0"/>
              </a:spcBef>
              <a:spcAft>
                <a:spcPts val="0"/>
              </a:spcAft>
              <a:buSzPts val="3400"/>
              <a:buAutoNum type="arabicPeriod"/>
            </a:pPr>
            <a:r>
              <a:rPr lang="it" sz="3400"/>
              <a:t>Mario Rossi (Cliente fiscozen semplificato) fattura a Google Ireland → non  inseriamo la ritenuta</a:t>
            </a:r>
            <a:endParaRPr sz="3400"/>
          </a:p>
          <a:p>
            <a:pPr indent="-825500" lvl="0" marL="1219200" rtl="0" algn="just">
              <a:lnSpc>
                <a:spcPct val="100000"/>
              </a:lnSpc>
              <a:spcBef>
                <a:spcPts val="0"/>
              </a:spcBef>
              <a:spcAft>
                <a:spcPts val="0"/>
              </a:spcAft>
              <a:buClr>
                <a:schemeClr val="dk1"/>
              </a:buClr>
              <a:buSzPts val="3400"/>
              <a:buAutoNum type="arabicPeriod"/>
            </a:pPr>
            <a:r>
              <a:rPr lang="it" sz="3400">
                <a:solidFill>
                  <a:schemeClr val="dk1"/>
                </a:solidFill>
              </a:rPr>
              <a:t>Mario Rossi (Cliente fiscozen semplificato) fattura a Fiscozen S.p.A. → Inseriamo la ritenuta</a:t>
            </a:r>
            <a:endParaRPr sz="3400">
              <a:solidFill>
                <a:schemeClr val="dk1"/>
              </a:solidFill>
            </a:endParaRPr>
          </a:p>
          <a:p>
            <a:pPr indent="-819150" lvl="0" marL="1219200" rtl="0" algn="just">
              <a:lnSpc>
                <a:spcPct val="100000"/>
              </a:lnSpc>
              <a:spcBef>
                <a:spcPts val="0"/>
              </a:spcBef>
              <a:spcAft>
                <a:spcPts val="0"/>
              </a:spcAft>
              <a:buSzPts val="3300"/>
              <a:buAutoNum type="arabicPeriod"/>
            </a:pPr>
            <a:r>
              <a:rPr lang="it" sz="3400">
                <a:solidFill>
                  <a:schemeClr val="dk1"/>
                </a:solidFill>
              </a:rPr>
              <a:t>Mario Rossi (Cliente fiscozen semplificato) fattura a Lorella Cuccarini → non  inseriamo la rit</a:t>
            </a:r>
            <a:r>
              <a:rPr lang="it" sz="3300">
                <a:solidFill>
                  <a:schemeClr val="dk1"/>
                </a:solidFill>
              </a:rPr>
              <a:t>enuta</a:t>
            </a:r>
            <a:endParaRPr sz="3300"/>
          </a:p>
        </p:txBody>
      </p:sp>
      <p:sp>
        <p:nvSpPr>
          <p:cNvPr id="264" name="Google Shape;264;g2fb99fa92cd_0_204"/>
          <p:cNvSpPr/>
          <p:nvPr/>
        </p:nvSpPr>
        <p:spPr>
          <a:xfrm>
            <a:off x="1346000" y="3869667"/>
            <a:ext cx="1934400" cy="703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5" name="Google Shape;265;g2fb99fa92cd_0_204"/>
          <p:cNvSpPr/>
          <p:nvPr/>
        </p:nvSpPr>
        <p:spPr>
          <a:xfrm>
            <a:off x="1346000" y="4883042"/>
            <a:ext cx="1934400" cy="703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6" name="Google Shape;266;g2fb99fa92cd_0_204"/>
          <p:cNvSpPr txBox="1"/>
          <p:nvPr/>
        </p:nvSpPr>
        <p:spPr>
          <a:xfrm>
            <a:off x="4104600" y="3298467"/>
            <a:ext cx="19140900" cy="9297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400"/>
              <a:buFont typeface="Arial"/>
              <a:buNone/>
            </a:pPr>
            <a:r>
              <a:rPr b="0" i="0" lang="it" sz="3400" u="none" cap="none" strike="noStrike">
                <a:solidFill>
                  <a:srgbClr val="000000"/>
                </a:solidFill>
                <a:latin typeface="Work Sans"/>
                <a:ea typeface="Work Sans"/>
                <a:cs typeface="Work Sans"/>
                <a:sym typeface="Work Sans"/>
              </a:rPr>
              <a:t>É un cliente </a:t>
            </a:r>
            <a:r>
              <a:rPr b="0" i="0" lang="it" sz="3400" u="sng" cap="none" strike="noStrike">
                <a:solidFill>
                  <a:srgbClr val="000000"/>
                </a:solidFill>
                <a:latin typeface="Work Sans"/>
                <a:ea typeface="Work Sans"/>
                <a:cs typeface="Work Sans"/>
                <a:sym typeface="Work Sans"/>
              </a:rPr>
              <a:t>Estero?</a:t>
            </a:r>
            <a:r>
              <a:rPr b="0" i="0" lang="it" sz="3400" u="none" cap="none" strike="noStrike">
                <a:solidFill>
                  <a:srgbClr val="000000"/>
                </a:solidFill>
                <a:latin typeface="Work Sans"/>
                <a:ea typeface="Work Sans"/>
                <a:cs typeface="Work Sans"/>
                <a:sym typeface="Work Sans"/>
              </a:rPr>
              <a:t> → non bisogna mai applicare la ritenuta in fattura</a:t>
            </a:r>
            <a:endParaRPr b="0" i="0" sz="34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p:txBody>
      </p:sp>
      <p:sp>
        <p:nvSpPr>
          <p:cNvPr id="267" name="Google Shape;267;g2fb99fa92cd_0_204"/>
          <p:cNvSpPr txBox="1"/>
          <p:nvPr/>
        </p:nvSpPr>
        <p:spPr>
          <a:xfrm>
            <a:off x="4261267" y="4408267"/>
            <a:ext cx="19140900" cy="9297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400"/>
              <a:buFont typeface="Arial"/>
              <a:buNone/>
            </a:pPr>
            <a:r>
              <a:rPr b="0" i="0" lang="it" sz="3400" u="none" cap="none" strike="noStrike">
                <a:solidFill>
                  <a:srgbClr val="000000"/>
                </a:solidFill>
                <a:latin typeface="Work Sans"/>
                <a:ea typeface="Work Sans"/>
                <a:cs typeface="Work Sans"/>
                <a:sym typeface="Work Sans"/>
              </a:rPr>
              <a:t>É un cliente </a:t>
            </a:r>
            <a:r>
              <a:rPr b="0" i="0" lang="it" sz="3400" u="sng" cap="none" strike="noStrike">
                <a:solidFill>
                  <a:srgbClr val="000000"/>
                </a:solidFill>
                <a:latin typeface="Work Sans"/>
                <a:ea typeface="Work Sans"/>
                <a:cs typeface="Work Sans"/>
                <a:sym typeface="Work Sans"/>
              </a:rPr>
              <a:t>Italiano?</a:t>
            </a:r>
            <a:r>
              <a:rPr b="0" i="0" lang="it" sz="3400" u="none" cap="none" strike="noStrike">
                <a:solidFill>
                  <a:srgbClr val="000000"/>
                </a:solidFill>
                <a:latin typeface="Work Sans"/>
                <a:ea typeface="Work Sans"/>
                <a:cs typeface="Work Sans"/>
                <a:sym typeface="Work Sans"/>
              </a:rPr>
              <a:t> → Bisogna prestare attenzione</a:t>
            </a:r>
            <a:endParaRPr b="0" i="0" sz="3400" u="none" cap="none" strike="noStrike">
              <a:solidFill>
                <a:srgbClr val="000000"/>
              </a:solidFill>
              <a:latin typeface="Work Sans"/>
              <a:ea typeface="Work Sans"/>
              <a:cs typeface="Work Sans"/>
              <a:sym typeface="Work Sans"/>
            </a:endParaRPr>
          </a:p>
        </p:txBody>
      </p:sp>
      <p:sp>
        <p:nvSpPr>
          <p:cNvPr id="268" name="Google Shape;268;g2fb99fa92cd_0_204"/>
          <p:cNvSpPr/>
          <p:nvPr/>
        </p:nvSpPr>
        <p:spPr>
          <a:xfrm>
            <a:off x="7474533" y="5861867"/>
            <a:ext cx="1808700" cy="427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g2fb99fa92cd_0_204"/>
          <p:cNvSpPr/>
          <p:nvPr/>
        </p:nvSpPr>
        <p:spPr>
          <a:xfrm>
            <a:off x="7474533" y="8282667"/>
            <a:ext cx="1808700" cy="427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g2fb99fa92cd_0_204"/>
          <p:cNvSpPr txBox="1"/>
          <p:nvPr/>
        </p:nvSpPr>
        <p:spPr>
          <a:xfrm>
            <a:off x="9903600" y="5337867"/>
            <a:ext cx="14147100" cy="1475100"/>
          </a:xfrm>
          <a:prstGeom prst="rect">
            <a:avLst/>
          </a:prstGeom>
          <a:noFill/>
          <a:ln>
            <a:noFill/>
          </a:ln>
        </p:spPr>
        <p:txBody>
          <a:bodyPr anchorCtr="0" anchor="t" bIns="243800" lIns="243800" spcFirstLastPara="1" rIns="243800" wrap="square" tIns="243800">
            <a:noAutofit/>
          </a:bodyPr>
          <a:lstStyle/>
          <a:p>
            <a:pPr indent="0" lvl="0" marL="0" marR="0" rtl="0" algn="just">
              <a:lnSpc>
                <a:spcPct val="100000"/>
              </a:lnSpc>
              <a:spcBef>
                <a:spcPts val="0"/>
              </a:spcBef>
              <a:spcAft>
                <a:spcPts val="0"/>
              </a:spcAft>
              <a:buClr>
                <a:srgbClr val="000000"/>
              </a:buClr>
              <a:buSzPts val="3400"/>
              <a:buFont typeface="Arial"/>
              <a:buNone/>
            </a:pPr>
            <a:r>
              <a:rPr b="0" i="0" lang="it" sz="3400" u="none" cap="none" strike="noStrike">
                <a:solidFill>
                  <a:srgbClr val="000000"/>
                </a:solidFill>
                <a:latin typeface="Work Sans"/>
                <a:ea typeface="Work Sans"/>
                <a:cs typeface="Work Sans"/>
                <a:sym typeface="Work Sans"/>
              </a:rPr>
              <a:t>Se il cliente è una </a:t>
            </a:r>
            <a:r>
              <a:rPr b="1" i="0" lang="it" sz="3400" u="sng" cap="none" strike="noStrike">
                <a:solidFill>
                  <a:srgbClr val="000000"/>
                </a:solidFill>
                <a:latin typeface="Work Sans"/>
                <a:ea typeface="Work Sans"/>
                <a:cs typeface="Work Sans"/>
                <a:sym typeface="Work Sans"/>
              </a:rPr>
              <a:t>società italiana</a:t>
            </a:r>
            <a:r>
              <a:rPr b="0" i="0" lang="it" sz="3400" u="none" cap="none" strike="noStrike">
                <a:solidFill>
                  <a:srgbClr val="000000"/>
                </a:solidFill>
                <a:latin typeface="Work Sans"/>
                <a:ea typeface="Work Sans"/>
                <a:cs typeface="Work Sans"/>
                <a:sym typeface="Work Sans"/>
              </a:rPr>
              <a:t> </a:t>
            </a:r>
            <a:r>
              <a:rPr b="1" i="0" lang="it" sz="3400" u="none" cap="none" strike="noStrike">
                <a:solidFill>
                  <a:srgbClr val="000000"/>
                </a:solidFill>
                <a:latin typeface="Work Sans"/>
                <a:ea typeface="Work Sans"/>
                <a:cs typeface="Work Sans"/>
                <a:sym typeface="Work Sans"/>
              </a:rPr>
              <a:t>o altro soggetto passivo</a:t>
            </a:r>
            <a:r>
              <a:rPr b="0" i="0" lang="it" sz="3400" u="none" cap="none" strike="noStrike">
                <a:solidFill>
                  <a:srgbClr val="000000"/>
                </a:solidFill>
                <a:latin typeface="Work Sans"/>
                <a:ea typeface="Work Sans"/>
                <a:cs typeface="Work Sans"/>
                <a:sym typeface="Work Sans"/>
              </a:rPr>
              <a:t> (S.p.a, S.r.l, S.n.c S.a.s/ </a:t>
            </a:r>
            <a:r>
              <a:rPr b="0" i="0" lang="it" sz="3400" u="sng" cap="none" strike="noStrike">
                <a:solidFill>
                  <a:srgbClr val="000000"/>
                </a:solidFill>
                <a:latin typeface="Work Sans"/>
                <a:ea typeface="Work Sans"/>
                <a:cs typeface="Work Sans"/>
                <a:sym typeface="Work Sans"/>
              </a:rPr>
              <a:t>semplificato </a:t>
            </a:r>
            <a:r>
              <a:rPr b="0" i="0" lang="it" sz="3400" u="none" cap="none" strike="noStrike">
                <a:solidFill>
                  <a:srgbClr val="000000"/>
                </a:solidFill>
                <a:latin typeface="Work Sans"/>
                <a:ea typeface="Work Sans"/>
                <a:cs typeface="Work Sans"/>
                <a:sym typeface="Work Sans"/>
              </a:rPr>
              <a:t>o </a:t>
            </a:r>
            <a:r>
              <a:rPr b="0" i="0" lang="it" sz="3400" u="sng" cap="none" strike="noStrike">
                <a:solidFill>
                  <a:srgbClr val="000000"/>
                </a:solidFill>
                <a:latin typeface="Work Sans"/>
                <a:ea typeface="Work Sans"/>
                <a:cs typeface="Work Sans"/>
                <a:sym typeface="Work Sans"/>
              </a:rPr>
              <a:t>minimo</a:t>
            </a:r>
            <a:r>
              <a:rPr b="0" i="0" lang="it" sz="3400" u="none" cap="none" strike="noStrike">
                <a:solidFill>
                  <a:srgbClr val="000000"/>
                </a:solidFill>
                <a:latin typeface="Work Sans"/>
                <a:ea typeface="Work Sans"/>
                <a:cs typeface="Work Sans"/>
                <a:sym typeface="Work Sans"/>
              </a:rPr>
              <a:t>) → Bisogna applicare la ritenuta. </a:t>
            </a:r>
            <a:endParaRPr b="0" i="0" sz="3400" u="none" cap="none" strike="noStrike">
              <a:solidFill>
                <a:srgbClr val="000000"/>
              </a:solidFill>
              <a:latin typeface="Work Sans"/>
              <a:ea typeface="Work Sans"/>
              <a:cs typeface="Work Sans"/>
              <a:sym typeface="Work Sans"/>
            </a:endParaRPr>
          </a:p>
        </p:txBody>
      </p:sp>
      <p:sp>
        <p:nvSpPr>
          <p:cNvPr id="271" name="Google Shape;271;g2fb99fa92cd_0_204"/>
          <p:cNvSpPr txBox="1"/>
          <p:nvPr/>
        </p:nvSpPr>
        <p:spPr>
          <a:xfrm>
            <a:off x="9903600" y="7591917"/>
            <a:ext cx="13840800" cy="18087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400"/>
              <a:buFont typeface="Arial"/>
              <a:buNone/>
            </a:pPr>
            <a:r>
              <a:rPr b="0" i="0" lang="it" sz="3400" u="none" cap="none" strike="noStrike">
                <a:solidFill>
                  <a:srgbClr val="000000"/>
                </a:solidFill>
                <a:latin typeface="Work Sans"/>
                <a:ea typeface="Work Sans"/>
                <a:cs typeface="Work Sans"/>
                <a:sym typeface="Work Sans"/>
              </a:rPr>
              <a:t>Se il cliente è una </a:t>
            </a:r>
            <a:r>
              <a:rPr b="1" i="0" lang="it" sz="3400" u="sng" cap="none" strike="noStrike">
                <a:solidFill>
                  <a:srgbClr val="000000"/>
                </a:solidFill>
                <a:latin typeface="Work Sans"/>
                <a:ea typeface="Work Sans"/>
                <a:cs typeface="Work Sans"/>
                <a:sym typeface="Work Sans"/>
              </a:rPr>
              <a:t>persona privata o un cliente </a:t>
            </a:r>
            <a:r>
              <a:rPr b="1" i="0" lang="it" sz="3400" u="sng" cap="none" strike="noStrike">
                <a:solidFill>
                  <a:srgbClr val="000000"/>
                </a:solidFill>
                <a:latin typeface="Work Sans"/>
                <a:ea typeface="Work Sans"/>
                <a:cs typeface="Work Sans"/>
                <a:sym typeface="Work Sans"/>
                <a:extLst>
                  <a:ext uri="http://customooxmlschemas.google.com/">
                    <go:slidesCustomData xmlns:go="http://customooxmlschemas.google.com/" textRoundtripDataId="2"/>
                  </a:ext>
                </a:extLst>
              </a:rPr>
              <a:t>forfettario</a:t>
            </a:r>
            <a:r>
              <a:rPr b="0" i="0" lang="it" sz="3400" u="none" cap="none" strike="noStrike">
                <a:solidFill>
                  <a:srgbClr val="000000"/>
                </a:solidFill>
                <a:latin typeface="Work Sans"/>
                <a:ea typeface="Work Sans"/>
                <a:cs typeface="Work Sans"/>
                <a:sym typeface="Work Sans"/>
                <a:extLst>
                  <a:ext uri="http://customooxmlschemas.google.com/">
                    <go:slidesCustomData xmlns:go="http://customooxmlschemas.google.com/" textRoundtripDataId="3"/>
                  </a:ext>
                </a:extLst>
              </a:rPr>
              <a:t> </a:t>
            </a:r>
            <a:r>
              <a:rPr b="0" i="0" lang="it" sz="3400" u="none" cap="none" strike="noStrike">
                <a:solidFill>
                  <a:srgbClr val="000000"/>
                </a:solidFill>
                <a:latin typeface="Work Sans"/>
                <a:ea typeface="Work Sans"/>
                <a:cs typeface="Work Sans"/>
                <a:sym typeface="Work Sans"/>
              </a:rPr>
              <a:t>→ Non bisogna applicare la ritenuta.</a:t>
            </a:r>
            <a:endParaRPr b="0" i="0" sz="3400" u="none" cap="none" strike="noStrike">
              <a:solidFill>
                <a:srgbClr val="000000"/>
              </a:solidFill>
              <a:latin typeface="Work Sans"/>
              <a:ea typeface="Work Sans"/>
              <a:cs typeface="Work Sans"/>
              <a:sym typeface="Work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2fb99fa92cd_0_217"/>
          <p:cNvSpPr txBox="1"/>
          <p:nvPr>
            <p:ph type="ctrTitle"/>
          </p:nvPr>
        </p:nvSpPr>
        <p:spPr>
          <a:xfrm>
            <a:off x="831150" y="48210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6000"/>
              <a:t>Esempio applicazione ritenuta per GS INPS </a:t>
            </a:r>
            <a:endParaRPr sz="6000"/>
          </a:p>
        </p:txBody>
      </p:sp>
      <p:sp>
        <p:nvSpPr>
          <p:cNvPr id="277" name="Google Shape;277;g2fb99fa92cd_0_217"/>
          <p:cNvSpPr txBox="1"/>
          <p:nvPr>
            <p:ph idx="1" type="subTitle"/>
          </p:nvPr>
        </p:nvSpPr>
        <p:spPr>
          <a:xfrm>
            <a:off x="831200" y="1930508"/>
            <a:ext cx="22721700" cy="11785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7500"/>
              <a:buNone/>
            </a:pPr>
            <a:r>
              <a:rPr b="1" lang="it" sz="3700"/>
              <a:t>Rivalsa INPS</a:t>
            </a:r>
            <a:endParaRPr b="1" sz="3700"/>
          </a:p>
          <a:p>
            <a:pPr indent="0" lvl="0" marL="0" rtl="0" algn="just">
              <a:lnSpc>
                <a:spcPct val="100000"/>
              </a:lnSpc>
              <a:spcBef>
                <a:spcPts val="0"/>
              </a:spcBef>
              <a:spcAft>
                <a:spcPts val="0"/>
              </a:spcAft>
              <a:buSzPts val="7500"/>
              <a:buNone/>
            </a:pPr>
            <a:r>
              <a:t/>
            </a:r>
            <a:endParaRPr b="1" sz="3700"/>
          </a:p>
          <a:p>
            <a:pPr indent="0" lvl="0" marL="0" rtl="0" algn="just">
              <a:lnSpc>
                <a:spcPct val="100000"/>
              </a:lnSpc>
              <a:spcBef>
                <a:spcPts val="0"/>
              </a:spcBef>
              <a:spcAft>
                <a:spcPts val="0"/>
              </a:spcAft>
              <a:buSzPts val="7500"/>
              <a:buNone/>
            </a:pPr>
            <a:r>
              <a:rPr lang="it" sz="3700" u="sng"/>
              <a:t>Premessa:</a:t>
            </a:r>
            <a:r>
              <a:rPr lang="it" sz="3700"/>
              <a:t> La rivalsa INPS è una maggiorazione facoltativa che i nostri clienti possono applicare sul compenso lordo ai rispettivi loro clienti. (Essendo facoltativo chiaramente avremo una parte dei nostri clienti che la applicheranno ed un’altra parte invece che decide di non applicarla)</a:t>
            </a:r>
            <a:endParaRPr sz="3700"/>
          </a:p>
          <a:p>
            <a:pPr indent="0" lvl="0" marL="0" rtl="0" algn="just">
              <a:lnSpc>
                <a:spcPct val="100000"/>
              </a:lnSpc>
              <a:spcBef>
                <a:spcPts val="0"/>
              </a:spcBef>
              <a:spcAft>
                <a:spcPts val="0"/>
              </a:spcAft>
              <a:buSzPts val="7500"/>
              <a:buNone/>
            </a:pPr>
            <a:r>
              <a:t/>
            </a:r>
            <a:endParaRPr sz="3700"/>
          </a:p>
          <a:p>
            <a:pPr indent="0" lvl="0" marL="0" rtl="0" algn="just">
              <a:lnSpc>
                <a:spcPct val="100000"/>
              </a:lnSpc>
              <a:spcBef>
                <a:spcPts val="0"/>
              </a:spcBef>
              <a:spcAft>
                <a:spcPts val="0"/>
              </a:spcAft>
              <a:buSzPts val="7500"/>
              <a:buNone/>
            </a:pPr>
            <a:r>
              <a:rPr lang="it" sz="3700"/>
              <a:t>Per i professionisti iscritti nella sezione della Gestione Separata INPS, possono godere dell’integrazione del 4% in fattura, Tale rivalsa concorre all’imponibile dell’intera fattura, quindi bisogna calcolare la ritenuta a titolo di acconto anche su tale  4%</a:t>
            </a:r>
            <a:endParaRPr sz="3700"/>
          </a:p>
          <a:p>
            <a:pPr indent="0" lvl="0" marL="0" rtl="0" algn="just">
              <a:lnSpc>
                <a:spcPct val="100000"/>
              </a:lnSpc>
              <a:spcBef>
                <a:spcPts val="0"/>
              </a:spcBef>
              <a:spcAft>
                <a:spcPts val="0"/>
              </a:spcAft>
              <a:buSzPts val="7500"/>
              <a:buNone/>
            </a:pPr>
            <a:r>
              <a:t/>
            </a:r>
            <a:endParaRPr sz="3700"/>
          </a:p>
          <a:p>
            <a:pPr indent="-844550" lvl="0" marL="1219200" rtl="0" algn="just">
              <a:lnSpc>
                <a:spcPct val="100000"/>
              </a:lnSpc>
              <a:spcBef>
                <a:spcPts val="0"/>
              </a:spcBef>
              <a:spcAft>
                <a:spcPts val="0"/>
              </a:spcAft>
              <a:buSzPts val="3700"/>
              <a:buChar char="-"/>
            </a:pPr>
            <a:r>
              <a:rPr lang="it" sz="3700" u="sng"/>
              <a:t>Esempio empirico con rivalsa: </a:t>
            </a:r>
            <a:endParaRPr sz="3700" u="sng"/>
          </a:p>
          <a:p>
            <a:pPr indent="0" lvl="0" marL="0" rtl="0" algn="just">
              <a:lnSpc>
                <a:spcPct val="100000"/>
              </a:lnSpc>
              <a:spcBef>
                <a:spcPts val="0"/>
              </a:spcBef>
              <a:spcAft>
                <a:spcPts val="0"/>
              </a:spcAft>
              <a:buSzPts val="7500"/>
              <a:buNone/>
            </a:pPr>
            <a:r>
              <a:rPr lang="it" sz="3700"/>
              <a:t>Compenso: 2000 Euro</a:t>
            </a:r>
            <a:endParaRPr sz="3700"/>
          </a:p>
          <a:p>
            <a:pPr indent="0" lvl="0" marL="0" rtl="0" algn="just">
              <a:lnSpc>
                <a:spcPct val="100000"/>
              </a:lnSpc>
              <a:spcBef>
                <a:spcPts val="0"/>
              </a:spcBef>
              <a:spcAft>
                <a:spcPts val="0"/>
              </a:spcAft>
              <a:buSzPts val="7500"/>
              <a:buNone/>
            </a:pPr>
            <a:r>
              <a:rPr lang="it" sz="3700"/>
              <a:t>Rivalsa INPS: 80 Euro</a:t>
            </a:r>
            <a:endParaRPr sz="3700"/>
          </a:p>
          <a:p>
            <a:pPr indent="0" lvl="0" marL="0" rtl="0" algn="just">
              <a:lnSpc>
                <a:spcPct val="100000"/>
              </a:lnSpc>
              <a:spcBef>
                <a:spcPts val="0"/>
              </a:spcBef>
              <a:spcAft>
                <a:spcPts val="0"/>
              </a:spcAft>
              <a:buSzPts val="7500"/>
              <a:buNone/>
            </a:pPr>
            <a:r>
              <a:rPr lang="it" sz="3700"/>
              <a:t>Ritenuta a titolo di acconto → (2000+80)*20%= 416 Euro</a:t>
            </a:r>
            <a:endParaRPr sz="3700"/>
          </a:p>
          <a:p>
            <a:pPr indent="0" lvl="0" marL="0" rtl="0" algn="just">
              <a:lnSpc>
                <a:spcPct val="100000"/>
              </a:lnSpc>
              <a:spcBef>
                <a:spcPts val="0"/>
              </a:spcBef>
              <a:spcAft>
                <a:spcPts val="0"/>
              </a:spcAft>
              <a:buSzPts val="7500"/>
              <a:buNone/>
            </a:pPr>
            <a:r>
              <a:t/>
            </a:r>
            <a:endParaRPr sz="3700"/>
          </a:p>
          <a:p>
            <a:pPr indent="-844550" lvl="0" marL="1219200" rtl="0" algn="just">
              <a:lnSpc>
                <a:spcPct val="100000"/>
              </a:lnSpc>
              <a:spcBef>
                <a:spcPts val="0"/>
              </a:spcBef>
              <a:spcAft>
                <a:spcPts val="0"/>
              </a:spcAft>
              <a:buClr>
                <a:schemeClr val="dk1"/>
              </a:buClr>
              <a:buSzPts val="3700"/>
              <a:buChar char="-"/>
            </a:pPr>
            <a:r>
              <a:rPr lang="it" sz="3700" u="sng">
                <a:solidFill>
                  <a:schemeClr val="dk1"/>
                </a:solidFill>
              </a:rPr>
              <a:t>Esempio empirico senza rivalsa: </a:t>
            </a:r>
            <a:endParaRPr sz="3700" u="sng">
              <a:solidFill>
                <a:schemeClr val="dk1"/>
              </a:solidFill>
            </a:endParaRPr>
          </a:p>
          <a:p>
            <a:pPr indent="0" lvl="0" marL="0" rtl="0" algn="just">
              <a:lnSpc>
                <a:spcPct val="100000"/>
              </a:lnSpc>
              <a:spcBef>
                <a:spcPts val="0"/>
              </a:spcBef>
              <a:spcAft>
                <a:spcPts val="0"/>
              </a:spcAft>
              <a:buSzPts val="7500"/>
              <a:buNone/>
            </a:pPr>
            <a:r>
              <a:rPr lang="it" sz="3700">
                <a:solidFill>
                  <a:schemeClr val="dk1"/>
                </a:solidFill>
              </a:rPr>
              <a:t>Compenso: 2000 Euro</a:t>
            </a:r>
            <a:endParaRPr sz="3700">
              <a:solidFill>
                <a:schemeClr val="dk1"/>
              </a:solidFill>
            </a:endParaRPr>
          </a:p>
          <a:p>
            <a:pPr indent="0" lvl="0" marL="0" rtl="0" algn="just">
              <a:lnSpc>
                <a:spcPct val="100000"/>
              </a:lnSpc>
              <a:spcBef>
                <a:spcPts val="0"/>
              </a:spcBef>
              <a:spcAft>
                <a:spcPts val="0"/>
              </a:spcAft>
              <a:buSzPts val="7500"/>
              <a:buNone/>
            </a:pPr>
            <a:r>
              <a:rPr lang="it" sz="3700">
                <a:solidFill>
                  <a:schemeClr val="dk1"/>
                </a:solidFill>
              </a:rPr>
              <a:t>Ritenuta a titolo di acconto → (2000)*20%= 400 Euro</a:t>
            </a:r>
            <a:endParaRPr sz="3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2fb99fa92cd_0_222"/>
          <p:cNvSpPr txBox="1"/>
          <p:nvPr>
            <p:ph type="ctrTitle"/>
          </p:nvPr>
        </p:nvSpPr>
        <p:spPr>
          <a:xfrm>
            <a:off x="831150" y="31920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900"/>
              <a:t>Esempio applicazione ritenuta per Casse private </a:t>
            </a:r>
            <a:endParaRPr sz="5900"/>
          </a:p>
        </p:txBody>
      </p:sp>
      <p:sp>
        <p:nvSpPr>
          <p:cNvPr id="283" name="Google Shape;283;g2fb99fa92cd_0_222"/>
          <p:cNvSpPr txBox="1"/>
          <p:nvPr>
            <p:ph idx="1" type="subTitle"/>
          </p:nvPr>
        </p:nvSpPr>
        <p:spPr>
          <a:xfrm>
            <a:off x="831200" y="1730100"/>
            <a:ext cx="22721700" cy="11071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7500"/>
              <a:buNone/>
            </a:pPr>
            <a:r>
              <a:rPr b="1" lang="it" sz="3400"/>
              <a:t>Contributo integrativo dei professionisti iscritti alle casse private</a:t>
            </a:r>
            <a:endParaRPr b="1" sz="3400"/>
          </a:p>
          <a:p>
            <a:pPr indent="0" lvl="0" marL="0" rtl="0" algn="just">
              <a:lnSpc>
                <a:spcPct val="100000"/>
              </a:lnSpc>
              <a:spcBef>
                <a:spcPts val="0"/>
              </a:spcBef>
              <a:spcAft>
                <a:spcPts val="0"/>
              </a:spcAft>
              <a:buSzPts val="7500"/>
              <a:buNone/>
            </a:pPr>
            <a:r>
              <a:t/>
            </a:r>
            <a:endParaRPr b="1" sz="3400"/>
          </a:p>
          <a:p>
            <a:pPr indent="0" lvl="0" marL="0" rtl="0" algn="just">
              <a:lnSpc>
                <a:spcPct val="100000"/>
              </a:lnSpc>
              <a:spcBef>
                <a:spcPts val="0"/>
              </a:spcBef>
              <a:spcAft>
                <a:spcPts val="0"/>
              </a:spcAft>
              <a:buSzPts val="7500"/>
              <a:buNone/>
            </a:pPr>
            <a:r>
              <a:rPr lang="it" sz="3400" u="sng"/>
              <a:t>Premessa:</a:t>
            </a:r>
            <a:r>
              <a:rPr lang="it" sz="3400"/>
              <a:t> il contributo integrativo (ENPAM, ENPAPI, ecc..) è una maggiorazione obbligatoria che i nostri clienti devono applicare sul compenso lordo ai rispettivi loro clienti. </a:t>
            </a:r>
            <a:endParaRPr sz="3400"/>
          </a:p>
          <a:p>
            <a:pPr indent="0" lvl="0" marL="0" rtl="0" algn="just">
              <a:lnSpc>
                <a:spcPct val="100000"/>
              </a:lnSpc>
              <a:spcBef>
                <a:spcPts val="0"/>
              </a:spcBef>
              <a:spcAft>
                <a:spcPts val="0"/>
              </a:spcAft>
              <a:buSzPts val="7500"/>
              <a:buNone/>
            </a:pPr>
            <a:r>
              <a:t/>
            </a:r>
            <a:endParaRPr sz="3400"/>
          </a:p>
          <a:p>
            <a:pPr indent="0" lvl="0" marL="0" rtl="0" algn="just">
              <a:lnSpc>
                <a:spcPct val="100000"/>
              </a:lnSpc>
              <a:spcBef>
                <a:spcPts val="0"/>
              </a:spcBef>
              <a:spcAft>
                <a:spcPts val="0"/>
              </a:spcAft>
              <a:buSzPts val="7500"/>
              <a:buNone/>
            </a:pPr>
            <a:r>
              <a:rPr lang="it" sz="3400"/>
              <a:t>Per i professionisti iscritti ad una delle casse private, tale contributo non concorre all’ammontare dell’imponibile, quindi su tale parte non vengono calcolate le rispettive ritenute</a:t>
            </a:r>
            <a:endParaRPr sz="3400"/>
          </a:p>
          <a:p>
            <a:pPr indent="0" lvl="0" marL="0" rtl="0" algn="just">
              <a:lnSpc>
                <a:spcPct val="100000"/>
              </a:lnSpc>
              <a:spcBef>
                <a:spcPts val="0"/>
              </a:spcBef>
              <a:spcAft>
                <a:spcPts val="0"/>
              </a:spcAft>
              <a:buSzPts val="7500"/>
              <a:buNone/>
            </a:pPr>
            <a:r>
              <a:t/>
            </a:r>
            <a:endParaRPr sz="3400"/>
          </a:p>
          <a:p>
            <a:pPr indent="-825500" lvl="0" marL="1219200" rtl="0" algn="just">
              <a:lnSpc>
                <a:spcPct val="100000"/>
              </a:lnSpc>
              <a:spcBef>
                <a:spcPts val="0"/>
              </a:spcBef>
              <a:spcAft>
                <a:spcPts val="0"/>
              </a:spcAft>
              <a:buSzPts val="3400"/>
              <a:buChar char="-"/>
            </a:pPr>
            <a:r>
              <a:rPr lang="it" sz="3400" u="sng"/>
              <a:t>Esempio empirico con contributo INARCASSA*: </a:t>
            </a:r>
            <a:endParaRPr sz="3400" u="sng"/>
          </a:p>
          <a:p>
            <a:pPr indent="0" lvl="0" marL="0" rtl="0" algn="just">
              <a:lnSpc>
                <a:spcPct val="100000"/>
              </a:lnSpc>
              <a:spcBef>
                <a:spcPts val="0"/>
              </a:spcBef>
              <a:spcAft>
                <a:spcPts val="0"/>
              </a:spcAft>
              <a:buSzPts val="7500"/>
              <a:buNone/>
            </a:pPr>
            <a:r>
              <a:rPr b="1" lang="it" sz="3400"/>
              <a:t>Compenso</a:t>
            </a:r>
            <a:r>
              <a:rPr lang="it" sz="3400"/>
              <a:t>: 2000 Euro</a:t>
            </a:r>
            <a:endParaRPr sz="3400"/>
          </a:p>
          <a:p>
            <a:pPr indent="0" lvl="0" marL="0" rtl="0" algn="just">
              <a:lnSpc>
                <a:spcPct val="100000"/>
              </a:lnSpc>
              <a:spcBef>
                <a:spcPts val="0"/>
              </a:spcBef>
              <a:spcAft>
                <a:spcPts val="0"/>
              </a:spcAft>
              <a:buSzPts val="7500"/>
              <a:buNone/>
            </a:pPr>
            <a:r>
              <a:rPr b="1" lang="it" sz="3400"/>
              <a:t>INARCASSA </a:t>
            </a:r>
            <a:r>
              <a:rPr lang="it" sz="3400"/>
              <a:t>: 80 Euro (4%)</a:t>
            </a:r>
            <a:endParaRPr sz="3400"/>
          </a:p>
          <a:p>
            <a:pPr indent="0" lvl="0" marL="0" rtl="0" algn="just">
              <a:lnSpc>
                <a:spcPct val="100000"/>
              </a:lnSpc>
              <a:spcBef>
                <a:spcPts val="0"/>
              </a:spcBef>
              <a:spcAft>
                <a:spcPts val="0"/>
              </a:spcAft>
              <a:buSzPts val="7500"/>
              <a:buNone/>
            </a:pPr>
            <a:r>
              <a:rPr b="1" lang="it" sz="3400"/>
              <a:t>Ritenuta a titolo di acconto</a:t>
            </a:r>
            <a:r>
              <a:rPr lang="it" sz="3400"/>
              <a:t> → (2000)*20%= 400 Euro</a:t>
            </a:r>
            <a:endParaRPr sz="3400"/>
          </a:p>
          <a:p>
            <a:pPr indent="0" lvl="0" marL="0" rtl="0" algn="just">
              <a:lnSpc>
                <a:spcPct val="100000"/>
              </a:lnSpc>
              <a:spcBef>
                <a:spcPts val="0"/>
              </a:spcBef>
              <a:spcAft>
                <a:spcPts val="0"/>
              </a:spcAft>
              <a:buSzPts val="7500"/>
              <a:buNone/>
            </a:pPr>
            <a:r>
              <a:t/>
            </a:r>
            <a:endParaRPr sz="3400"/>
          </a:p>
          <a:p>
            <a:pPr indent="-825500" lvl="0" marL="1219200" rtl="0" algn="just">
              <a:lnSpc>
                <a:spcPct val="100000"/>
              </a:lnSpc>
              <a:spcBef>
                <a:spcPts val="0"/>
              </a:spcBef>
              <a:spcAft>
                <a:spcPts val="0"/>
              </a:spcAft>
              <a:buClr>
                <a:schemeClr val="dk1"/>
              </a:buClr>
              <a:buSzPts val="3400"/>
              <a:buChar char="-"/>
            </a:pPr>
            <a:r>
              <a:rPr lang="it" sz="3400" u="sng">
                <a:solidFill>
                  <a:schemeClr val="dk1"/>
                </a:solidFill>
              </a:rPr>
              <a:t>Esempio empirico senza contributo </a:t>
            </a:r>
            <a:r>
              <a:rPr lang="it" sz="3400" u="sng">
                <a:solidFill>
                  <a:schemeClr val="dk1"/>
                </a:solidFill>
                <a:extLst>
                  <a:ext uri="http://customooxmlschemas.google.com/">
                    <go:slidesCustomData xmlns:go="http://customooxmlschemas.google.com/" textRoundtripDataId="4"/>
                  </a:ext>
                </a:extLst>
              </a:rPr>
              <a:t>INARCASSA</a:t>
            </a:r>
            <a:r>
              <a:rPr lang="it" sz="3400" u="sng">
                <a:solidFill>
                  <a:schemeClr val="dk1"/>
                </a:solidFill>
              </a:rPr>
              <a:t> (es. Soggetto iscritto ENPAM): </a:t>
            </a:r>
            <a:endParaRPr sz="3400" u="sng">
              <a:solidFill>
                <a:schemeClr val="dk1"/>
              </a:solidFill>
            </a:endParaRPr>
          </a:p>
          <a:p>
            <a:pPr indent="0" lvl="0" marL="0" rtl="0" algn="just">
              <a:lnSpc>
                <a:spcPct val="100000"/>
              </a:lnSpc>
              <a:spcBef>
                <a:spcPts val="0"/>
              </a:spcBef>
              <a:spcAft>
                <a:spcPts val="0"/>
              </a:spcAft>
              <a:buSzPts val="7500"/>
              <a:buNone/>
            </a:pPr>
            <a:r>
              <a:rPr lang="it" sz="3400">
                <a:solidFill>
                  <a:schemeClr val="dk1"/>
                </a:solidFill>
              </a:rPr>
              <a:t>Compenso: 2000 Euro</a:t>
            </a:r>
            <a:endParaRPr sz="3400">
              <a:solidFill>
                <a:schemeClr val="dk1"/>
              </a:solidFill>
            </a:endParaRPr>
          </a:p>
          <a:p>
            <a:pPr indent="0" lvl="0" marL="0" rtl="0" algn="just">
              <a:lnSpc>
                <a:spcPct val="100000"/>
              </a:lnSpc>
              <a:spcBef>
                <a:spcPts val="0"/>
              </a:spcBef>
              <a:spcAft>
                <a:spcPts val="0"/>
              </a:spcAft>
              <a:buSzPts val="7500"/>
              <a:buNone/>
            </a:pPr>
            <a:r>
              <a:rPr lang="it" sz="3400">
                <a:solidFill>
                  <a:schemeClr val="dk1"/>
                </a:solidFill>
              </a:rPr>
              <a:t>Ritenuta a titolo di acconto → (2000)*20%= 400 Euro</a:t>
            </a:r>
            <a:endParaRPr sz="3400">
              <a:solidFill>
                <a:schemeClr val="dk1"/>
              </a:solidFill>
            </a:endParaRPr>
          </a:p>
          <a:p>
            <a:pPr indent="0" lvl="0" marL="0" rtl="0" algn="just">
              <a:lnSpc>
                <a:spcPct val="100000"/>
              </a:lnSpc>
              <a:spcBef>
                <a:spcPts val="0"/>
              </a:spcBef>
              <a:spcAft>
                <a:spcPts val="0"/>
              </a:spcAft>
              <a:buSzPts val="7500"/>
              <a:buNone/>
            </a:pPr>
            <a:r>
              <a:t/>
            </a:r>
            <a:endParaRPr sz="3400">
              <a:solidFill>
                <a:schemeClr val="dk1"/>
              </a:solidFill>
            </a:endParaRPr>
          </a:p>
          <a:p>
            <a:pPr indent="0" lvl="0" marL="0" rtl="0" algn="just">
              <a:lnSpc>
                <a:spcPct val="100000"/>
              </a:lnSpc>
              <a:spcBef>
                <a:spcPts val="0"/>
              </a:spcBef>
              <a:spcAft>
                <a:spcPts val="0"/>
              </a:spcAft>
              <a:buSzPts val="7500"/>
              <a:buNone/>
            </a:pPr>
            <a:r>
              <a:rPr lang="it" sz="3400">
                <a:solidFill>
                  <a:schemeClr val="dk1"/>
                </a:solidFill>
              </a:rPr>
              <a:t>*</a:t>
            </a:r>
            <a:r>
              <a:rPr b="1" lang="it" sz="3400">
                <a:solidFill>
                  <a:schemeClr val="dk1"/>
                </a:solidFill>
              </a:rPr>
              <a:t>Attenzione</a:t>
            </a:r>
            <a:r>
              <a:rPr lang="it" sz="3400">
                <a:solidFill>
                  <a:schemeClr val="dk1"/>
                </a:solidFill>
              </a:rPr>
              <a:t> </a:t>
            </a:r>
            <a:r>
              <a:rPr b="1" lang="it" sz="3400">
                <a:solidFill>
                  <a:schemeClr val="dk1"/>
                </a:solidFill>
              </a:rPr>
              <a:t>eccezione</a:t>
            </a:r>
            <a:r>
              <a:rPr lang="it" sz="3400">
                <a:solidFill>
                  <a:schemeClr val="dk1"/>
                </a:solidFill>
              </a:rPr>
              <a:t>: per i clienti iscritti ad INARCASSA che fatturano verso il cliente estero NON bisogna inserire il contributo integrativo in fattura→ quindi il documento sarà privo di contributo integrativo e ritenuta.</a:t>
            </a:r>
            <a:endParaRPr sz="3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fb99fa92cd_0_227"/>
          <p:cNvSpPr txBox="1"/>
          <p:nvPr>
            <p:ph type="ctrTitle"/>
          </p:nvPr>
        </p:nvSpPr>
        <p:spPr>
          <a:xfrm>
            <a:off x="831150" y="530325"/>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6000"/>
              <a:t>Codici descrizione Iva in fattura </a:t>
            </a:r>
            <a:endParaRPr sz="6000"/>
          </a:p>
        </p:txBody>
      </p:sp>
      <p:sp>
        <p:nvSpPr>
          <p:cNvPr id="289" name="Google Shape;289;g2fb99fa92cd_0_227"/>
          <p:cNvSpPr txBox="1"/>
          <p:nvPr>
            <p:ph idx="1" type="subTitle"/>
          </p:nvPr>
        </p:nvSpPr>
        <p:spPr>
          <a:xfrm>
            <a:off x="831150" y="1967749"/>
            <a:ext cx="22721700" cy="10476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7500"/>
              <a:buNone/>
            </a:pPr>
            <a:r>
              <a:t/>
            </a:r>
            <a:endParaRPr sz="3700"/>
          </a:p>
          <a:p>
            <a:pPr indent="0" lvl="0" marL="0" rtl="0" algn="l">
              <a:lnSpc>
                <a:spcPct val="100000"/>
              </a:lnSpc>
              <a:spcBef>
                <a:spcPts val="0"/>
              </a:spcBef>
              <a:spcAft>
                <a:spcPts val="0"/>
              </a:spcAft>
              <a:buSzPts val="7500"/>
              <a:buNone/>
            </a:pPr>
            <a:r>
              <a:rPr b="1" lang="it" sz="3700"/>
              <a:t>Premessa</a:t>
            </a:r>
            <a:endParaRPr b="1" sz="3700"/>
          </a:p>
          <a:p>
            <a:pPr indent="0" lvl="0" marL="0" rtl="0" algn="just">
              <a:lnSpc>
                <a:spcPct val="100000"/>
              </a:lnSpc>
              <a:spcBef>
                <a:spcPts val="0"/>
              </a:spcBef>
              <a:spcAft>
                <a:spcPts val="0"/>
              </a:spcAft>
              <a:buSzPts val="7500"/>
              <a:buNone/>
            </a:pPr>
            <a:r>
              <a:t/>
            </a:r>
            <a:endParaRPr b="1" sz="3700"/>
          </a:p>
          <a:p>
            <a:pPr indent="0" lvl="0" marL="0" rtl="0" algn="just">
              <a:lnSpc>
                <a:spcPct val="100000"/>
              </a:lnSpc>
              <a:spcBef>
                <a:spcPts val="0"/>
              </a:spcBef>
              <a:spcAft>
                <a:spcPts val="0"/>
              </a:spcAft>
              <a:buSzPts val="7500"/>
              <a:buNone/>
            </a:pPr>
            <a:r>
              <a:rPr lang="it" sz="3700"/>
              <a:t>In base alla natura dell’operazione </a:t>
            </a:r>
            <a:r>
              <a:rPr lang="it" sz="3700" u="sng"/>
              <a:t>(se si tratta di una vendita di un bene o di un servizio)</a:t>
            </a:r>
            <a:r>
              <a:rPr lang="it" sz="3700"/>
              <a:t>, al cliente finale al quale dobbiamo emettere la fattura dobbiamo inserire dei codici natura iva specifici per indicare la natura dell’operazione.</a:t>
            </a:r>
            <a:endParaRPr sz="3700"/>
          </a:p>
          <a:p>
            <a:pPr indent="0" lvl="0" marL="0" rtl="0" algn="just">
              <a:lnSpc>
                <a:spcPct val="100000"/>
              </a:lnSpc>
              <a:spcBef>
                <a:spcPts val="0"/>
              </a:spcBef>
              <a:spcAft>
                <a:spcPts val="0"/>
              </a:spcAft>
              <a:buSzPts val="7500"/>
              <a:buNone/>
            </a:pPr>
            <a:r>
              <a:t/>
            </a:r>
            <a:endParaRPr sz="3700"/>
          </a:p>
          <a:p>
            <a:pPr indent="0" lvl="0" marL="0" rtl="0" algn="just">
              <a:lnSpc>
                <a:spcPct val="100000"/>
              </a:lnSpc>
              <a:spcBef>
                <a:spcPts val="0"/>
              </a:spcBef>
              <a:spcAft>
                <a:spcPts val="0"/>
              </a:spcAft>
              <a:buSzPts val="7500"/>
              <a:buNone/>
            </a:pPr>
            <a:r>
              <a:rPr b="1" lang="it" sz="3700">
                <a:solidFill>
                  <a:schemeClr val="dk1"/>
                </a:solidFill>
              </a:rPr>
              <a:t>Attenzione</a:t>
            </a:r>
            <a:endParaRPr b="1" sz="3700">
              <a:solidFill>
                <a:schemeClr val="dk1"/>
              </a:solidFill>
            </a:endParaRPr>
          </a:p>
          <a:p>
            <a:pPr indent="0" lvl="0" marL="0" rtl="0" algn="just">
              <a:lnSpc>
                <a:spcPct val="100000"/>
              </a:lnSpc>
              <a:spcBef>
                <a:spcPts val="0"/>
              </a:spcBef>
              <a:spcAft>
                <a:spcPts val="0"/>
              </a:spcAft>
              <a:buSzPts val="7500"/>
              <a:buNone/>
            </a:pPr>
            <a:r>
              <a:t/>
            </a:r>
            <a:endParaRPr sz="3700">
              <a:solidFill>
                <a:schemeClr val="dk1"/>
              </a:solidFill>
            </a:endParaRPr>
          </a:p>
          <a:p>
            <a:pPr indent="0" lvl="0" marL="0" rtl="0" algn="just">
              <a:lnSpc>
                <a:spcPct val="100000"/>
              </a:lnSpc>
              <a:spcBef>
                <a:spcPts val="0"/>
              </a:spcBef>
              <a:spcAft>
                <a:spcPts val="0"/>
              </a:spcAft>
              <a:buSzPts val="7500"/>
              <a:buNone/>
            </a:pPr>
            <a:r>
              <a:rPr lang="it" sz="3700">
                <a:solidFill>
                  <a:schemeClr val="dk1"/>
                </a:solidFill>
              </a:rPr>
              <a:t>Questo tipo di operazione deve essere svolta con massima precisione in quanto impatta tutti gli adempimenti del nostro cliente semplificato </a:t>
            </a:r>
            <a:endParaRPr sz="3700">
              <a:solidFill>
                <a:schemeClr val="dk1"/>
              </a:solidFill>
            </a:endParaRPr>
          </a:p>
        </p:txBody>
      </p:sp>
      <p:sp>
        <p:nvSpPr>
          <p:cNvPr id="290" name="Google Shape;290;g2fb99fa92cd_0_227"/>
          <p:cNvSpPr/>
          <p:nvPr/>
        </p:nvSpPr>
        <p:spPr>
          <a:xfrm>
            <a:off x="4364267" y="9150992"/>
            <a:ext cx="6543300" cy="96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VERSAMENTO IVA</a:t>
            </a:r>
            <a:endParaRPr b="1" i="0" sz="3700" u="none" cap="none" strike="noStrike">
              <a:solidFill>
                <a:srgbClr val="000000"/>
              </a:solidFill>
              <a:latin typeface="Arial"/>
              <a:ea typeface="Arial"/>
              <a:cs typeface="Arial"/>
              <a:sym typeface="Arial"/>
            </a:endParaRPr>
          </a:p>
        </p:txBody>
      </p:sp>
      <p:sp>
        <p:nvSpPr>
          <p:cNvPr id="291" name="Google Shape;291;g2fb99fa92cd_0_227"/>
          <p:cNvSpPr/>
          <p:nvPr/>
        </p:nvSpPr>
        <p:spPr>
          <a:xfrm>
            <a:off x="8557342" y="11007700"/>
            <a:ext cx="6543300" cy="96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DICHIARAZIONE IVA</a:t>
            </a:r>
            <a:endParaRPr b="1" i="0" sz="3700" u="none" cap="none" strike="noStrike">
              <a:solidFill>
                <a:srgbClr val="000000"/>
              </a:solidFill>
              <a:latin typeface="Arial"/>
              <a:ea typeface="Arial"/>
              <a:cs typeface="Arial"/>
              <a:sym typeface="Arial"/>
            </a:endParaRPr>
          </a:p>
        </p:txBody>
      </p:sp>
      <p:sp>
        <p:nvSpPr>
          <p:cNvPr id="292" name="Google Shape;292;g2fb99fa92cd_0_227"/>
          <p:cNvSpPr/>
          <p:nvPr/>
        </p:nvSpPr>
        <p:spPr>
          <a:xfrm>
            <a:off x="13507758" y="9150992"/>
            <a:ext cx="6543300" cy="9648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LIPE</a:t>
            </a:r>
            <a:endParaRPr b="1" i="0" sz="37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2fb99fa92cd_0_235"/>
          <p:cNvSpPr txBox="1"/>
          <p:nvPr>
            <p:ph type="ctrTitle"/>
          </p:nvPr>
        </p:nvSpPr>
        <p:spPr>
          <a:xfrm>
            <a:off x="309100" y="31920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In base al destinatario della prestazione cambia il codice IVA</a:t>
            </a:r>
            <a:endParaRPr sz="5300"/>
          </a:p>
        </p:txBody>
      </p:sp>
      <p:sp>
        <p:nvSpPr>
          <p:cNvPr id="298" name="Google Shape;298;g2fb99fa92cd_0_235"/>
          <p:cNvSpPr txBox="1"/>
          <p:nvPr>
            <p:ph idx="1" type="subTitle"/>
          </p:nvPr>
        </p:nvSpPr>
        <p:spPr>
          <a:xfrm>
            <a:off x="831200" y="1534724"/>
            <a:ext cx="22721700" cy="10910400"/>
          </a:xfrm>
          <a:prstGeom prst="rect">
            <a:avLst/>
          </a:prstGeom>
          <a:noFill/>
          <a:ln>
            <a:noFill/>
          </a:ln>
        </p:spPr>
        <p:txBody>
          <a:bodyPr anchorCtr="0" anchor="t" bIns="91425" lIns="91425" spcFirstLastPara="1" rIns="91425" wrap="square" tIns="91425">
            <a:noAutofit/>
          </a:bodyPr>
          <a:lstStyle/>
          <a:p>
            <a:pPr indent="0" lvl="0" marL="0" rtl="0" algn="just">
              <a:lnSpc>
                <a:spcPct val="100000"/>
              </a:lnSpc>
              <a:spcBef>
                <a:spcPts val="0"/>
              </a:spcBef>
              <a:spcAft>
                <a:spcPts val="0"/>
              </a:spcAft>
              <a:buSzPts val="7500"/>
              <a:buNone/>
            </a:pPr>
            <a:r>
              <a:t/>
            </a:r>
            <a:endParaRPr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a:p>
            <a:pPr indent="-844550" lvl="0" marL="1219200" rtl="0" algn="just">
              <a:lnSpc>
                <a:spcPct val="100000"/>
              </a:lnSpc>
              <a:spcBef>
                <a:spcPts val="0"/>
              </a:spcBef>
              <a:spcAft>
                <a:spcPts val="0"/>
              </a:spcAft>
              <a:buClr>
                <a:schemeClr val="dk1"/>
              </a:buClr>
              <a:buSzPts val="3700"/>
              <a:buChar char="-"/>
            </a:pPr>
            <a:r>
              <a:rPr b="1" lang="it" sz="3700">
                <a:solidFill>
                  <a:schemeClr val="dk1"/>
                </a:solidFill>
              </a:rPr>
              <a:t>Primo step: analizzare il destinatario della prestazione</a:t>
            </a:r>
            <a:endParaRPr b="1"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a:p>
            <a:pPr indent="0" lvl="0" marL="0" rtl="0" algn="just">
              <a:lnSpc>
                <a:spcPct val="100000"/>
              </a:lnSpc>
              <a:spcBef>
                <a:spcPts val="0"/>
              </a:spcBef>
              <a:spcAft>
                <a:spcPts val="0"/>
              </a:spcAft>
              <a:buSzPts val="7500"/>
              <a:buNone/>
            </a:pPr>
            <a:r>
              <a:t/>
            </a:r>
            <a:endParaRPr b="1" sz="3700">
              <a:solidFill>
                <a:schemeClr val="dk1"/>
              </a:solidFill>
            </a:endParaRPr>
          </a:p>
        </p:txBody>
      </p:sp>
      <p:sp>
        <p:nvSpPr>
          <p:cNvPr id="299" name="Google Shape;299;g2fb99fa92cd_0_235"/>
          <p:cNvSpPr txBox="1"/>
          <p:nvPr/>
        </p:nvSpPr>
        <p:spPr>
          <a:xfrm>
            <a:off x="5217200" y="6141733"/>
            <a:ext cx="16177500" cy="13065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p:txBody>
      </p:sp>
      <p:sp>
        <p:nvSpPr>
          <p:cNvPr id="300" name="Google Shape;300;g2fb99fa92cd_0_235"/>
          <p:cNvSpPr/>
          <p:nvPr/>
        </p:nvSpPr>
        <p:spPr>
          <a:xfrm>
            <a:off x="10141182" y="3868933"/>
            <a:ext cx="4101600" cy="1179900"/>
          </a:xfrm>
          <a:prstGeom prst="roundRect">
            <a:avLst>
              <a:gd fmla="val 50000" name="adj"/>
            </a:avLst>
          </a:prstGeom>
          <a:solidFill>
            <a:srgbClr val="0944A1"/>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Operazione di cessione</a:t>
            </a:r>
            <a:endParaRPr b="0" i="0" sz="3700" u="none" cap="none" strike="noStrike">
              <a:solidFill>
                <a:srgbClr val="FFFFFF"/>
              </a:solidFill>
              <a:latin typeface="Arial"/>
              <a:ea typeface="Arial"/>
              <a:cs typeface="Arial"/>
              <a:sym typeface="Arial"/>
            </a:endParaRPr>
          </a:p>
        </p:txBody>
      </p:sp>
      <p:sp>
        <p:nvSpPr>
          <p:cNvPr id="301" name="Google Shape;301;g2fb99fa92cd_0_235"/>
          <p:cNvSpPr/>
          <p:nvPr/>
        </p:nvSpPr>
        <p:spPr>
          <a:xfrm>
            <a:off x="14861973" y="6268137"/>
            <a:ext cx="4101600" cy="1179900"/>
          </a:xfrm>
          <a:prstGeom prst="roundRect">
            <a:avLst>
              <a:gd fmla="val 50000" name="adj"/>
            </a:avLst>
          </a:prstGeom>
          <a:solidFill>
            <a:srgbClr val="0D5DDF"/>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Cliente estero</a:t>
            </a:r>
            <a:endParaRPr b="0" i="0" sz="3700" u="none" cap="none" strike="noStrike">
              <a:solidFill>
                <a:srgbClr val="FFFFFF"/>
              </a:solidFill>
              <a:latin typeface="Arial"/>
              <a:ea typeface="Arial"/>
              <a:cs typeface="Arial"/>
              <a:sym typeface="Arial"/>
            </a:endParaRPr>
          </a:p>
        </p:txBody>
      </p:sp>
      <p:sp>
        <p:nvSpPr>
          <p:cNvPr id="302" name="Google Shape;302;g2fb99fa92cd_0_235"/>
          <p:cNvSpPr/>
          <p:nvPr/>
        </p:nvSpPr>
        <p:spPr>
          <a:xfrm>
            <a:off x="5420391" y="6268137"/>
            <a:ext cx="4101600" cy="1179900"/>
          </a:xfrm>
          <a:prstGeom prst="roundRect">
            <a:avLst>
              <a:gd fmla="val 50000" name="adj"/>
            </a:avLst>
          </a:prstGeom>
          <a:solidFill>
            <a:srgbClr val="0D5DDF"/>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Cliente Italiano</a:t>
            </a:r>
            <a:endParaRPr b="0" i="0" sz="3700" u="none" cap="none" strike="noStrike">
              <a:solidFill>
                <a:srgbClr val="FFFFFF"/>
              </a:solidFill>
              <a:latin typeface="Arial"/>
              <a:ea typeface="Arial"/>
              <a:cs typeface="Arial"/>
              <a:sym typeface="Arial"/>
            </a:endParaRPr>
          </a:p>
        </p:txBody>
      </p:sp>
      <p:sp>
        <p:nvSpPr>
          <p:cNvPr id="303" name="Google Shape;303;g2fb99fa92cd_0_235"/>
          <p:cNvSpPr/>
          <p:nvPr/>
        </p:nvSpPr>
        <p:spPr>
          <a:xfrm>
            <a:off x="3166400" y="8667341"/>
            <a:ext cx="410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Privato </a:t>
            </a:r>
            <a:endParaRPr b="0" i="0" sz="3700" u="none" cap="none" strike="noStrike">
              <a:solidFill>
                <a:srgbClr val="FFFFFF"/>
              </a:solidFill>
              <a:latin typeface="Arial"/>
              <a:ea typeface="Arial"/>
              <a:cs typeface="Arial"/>
              <a:sym typeface="Arial"/>
            </a:endParaRPr>
          </a:p>
        </p:txBody>
      </p:sp>
      <p:sp>
        <p:nvSpPr>
          <p:cNvPr id="304" name="Google Shape;304;g2fb99fa92cd_0_235"/>
          <p:cNvSpPr/>
          <p:nvPr/>
        </p:nvSpPr>
        <p:spPr>
          <a:xfrm>
            <a:off x="7674382" y="8667341"/>
            <a:ext cx="410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Società</a:t>
            </a:r>
            <a:endParaRPr b="0" i="0" sz="3700" u="none" cap="none" strike="noStrike">
              <a:solidFill>
                <a:srgbClr val="FFFFFF"/>
              </a:solidFill>
              <a:latin typeface="Arial"/>
              <a:ea typeface="Arial"/>
              <a:cs typeface="Arial"/>
              <a:sym typeface="Arial"/>
            </a:endParaRPr>
          </a:p>
        </p:txBody>
      </p:sp>
      <p:sp>
        <p:nvSpPr>
          <p:cNvPr id="305" name="Google Shape;305;g2fb99fa92cd_0_235"/>
          <p:cNvSpPr/>
          <p:nvPr/>
        </p:nvSpPr>
        <p:spPr>
          <a:xfrm>
            <a:off x="12608000" y="8667341"/>
            <a:ext cx="410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Privato </a:t>
            </a:r>
            <a:endParaRPr b="0" i="0" sz="3700" u="none" cap="none" strike="noStrike">
              <a:solidFill>
                <a:srgbClr val="FFFFFF"/>
              </a:solidFill>
              <a:latin typeface="Arial"/>
              <a:ea typeface="Arial"/>
              <a:cs typeface="Arial"/>
              <a:sym typeface="Arial"/>
            </a:endParaRPr>
          </a:p>
        </p:txBody>
      </p:sp>
      <p:sp>
        <p:nvSpPr>
          <p:cNvPr id="306" name="Google Shape;306;g2fb99fa92cd_0_235"/>
          <p:cNvSpPr/>
          <p:nvPr/>
        </p:nvSpPr>
        <p:spPr>
          <a:xfrm>
            <a:off x="17115982" y="8667341"/>
            <a:ext cx="410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Estero</a:t>
            </a:r>
            <a:endParaRPr b="0" i="0" sz="3700" u="none" cap="none" strike="noStrike">
              <a:solidFill>
                <a:srgbClr val="FFFFFF"/>
              </a:solidFill>
              <a:latin typeface="Arial"/>
              <a:ea typeface="Arial"/>
              <a:cs typeface="Arial"/>
              <a:sym typeface="Arial"/>
            </a:endParaRPr>
          </a:p>
        </p:txBody>
      </p:sp>
      <p:cxnSp>
        <p:nvCxnSpPr>
          <p:cNvPr id="307" name="Google Shape;307;g2fb99fa92cd_0_235"/>
          <p:cNvCxnSpPr>
            <a:stCxn id="300" idx="2"/>
            <a:endCxn id="301" idx="0"/>
          </p:cNvCxnSpPr>
          <p:nvPr/>
        </p:nvCxnSpPr>
        <p:spPr>
          <a:xfrm flipH="1" rot="-5400000">
            <a:off x="13942782" y="3298033"/>
            <a:ext cx="1219200" cy="4720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8" name="Google Shape;308;g2fb99fa92cd_0_235"/>
          <p:cNvCxnSpPr>
            <a:stCxn id="302" idx="0"/>
            <a:endCxn id="300" idx="2"/>
          </p:cNvCxnSpPr>
          <p:nvPr/>
        </p:nvCxnSpPr>
        <p:spPr>
          <a:xfrm rot="-5400000">
            <a:off x="9221991" y="3298137"/>
            <a:ext cx="1219200" cy="47208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09" name="Google Shape;309;g2fb99fa92cd_0_235"/>
          <p:cNvCxnSpPr>
            <a:stCxn id="302" idx="2"/>
            <a:endCxn id="304" idx="0"/>
          </p:cNvCxnSpPr>
          <p:nvPr/>
        </p:nvCxnSpPr>
        <p:spPr>
          <a:xfrm flipH="1" rot="-5400000">
            <a:off x="7988541" y="6930687"/>
            <a:ext cx="1219200" cy="2253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0" name="Google Shape;310;g2fb99fa92cd_0_235"/>
          <p:cNvCxnSpPr>
            <a:stCxn id="303" idx="0"/>
            <a:endCxn id="302" idx="2"/>
          </p:cNvCxnSpPr>
          <p:nvPr/>
        </p:nvCxnSpPr>
        <p:spPr>
          <a:xfrm rot="-5400000">
            <a:off x="5734550" y="6930791"/>
            <a:ext cx="1219200" cy="2253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1" name="Google Shape;311;g2fb99fa92cd_0_235"/>
          <p:cNvCxnSpPr>
            <a:stCxn id="301" idx="2"/>
            <a:endCxn id="306" idx="0"/>
          </p:cNvCxnSpPr>
          <p:nvPr/>
        </p:nvCxnSpPr>
        <p:spPr>
          <a:xfrm flipH="1" rot="-5400000">
            <a:off x="17430123" y="6930687"/>
            <a:ext cx="1219200" cy="2253900"/>
          </a:xfrm>
          <a:prstGeom prst="bentConnector3">
            <a:avLst>
              <a:gd fmla="val 50000" name="adj1"/>
            </a:avLst>
          </a:prstGeom>
          <a:noFill/>
          <a:ln cap="flat" cmpd="sng" w="9525">
            <a:solidFill>
              <a:srgbClr val="C2C2C2"/>
            </a:solidFill>
            <a:prstDash val="solid"/>
            <a:round/>
            <a:headEnd len="sm" w="sm" type="none"/>
            <a:tailEnd len="sm" w="sm" type="none"/>
          </a:ln>
        </p:spPr>
      </p:cxnSp>
      <p:cxnSp>
        <p:nvCxnSpPr>
          <p:cNvPr id="312" name="Google Shape;312;g2fb99fa92cd_0_235"/>
          <p:cNvCxnSpPr>
            <a:stCxn id="305" idx="0"/>
            <a:endCxn id="301" idx="2"/>
          </p:cNvCxnSpPr>
          <p:nvPr/>
        </p:nvCxnSpPr>
        <p:spPr>
          <a:xfrm rot="-5400000">
            <a:off x="15176150" y="6930791"/>
            <a:ext cx="1219200" cy="2253900"/>
          </a:xfrm>
          <a:prstGeom prst="bentConnector3">
            <a:avLst>
              <a:gd fmla="val 50000" name="adj1"/>
            </a:avLst>
          </a:prstGeom>
          <a:noFill/>
          <a:ln cap="flat" cmpd="sng" w="9525">
            <a:solidFill>
              <a:srgbClr val="C2C2C2"/>
            </a:solidFill>
            <a:prstDash val="solid"/>
            <a:round/>
            <a:headEnd len="sm" w="sm" type="none"/>
            <a:tailEnd len="sm" w="sm" type="none"/>
          </a:ln>
        </p:spPr>
      </p:cxnSp>
      <p:pic>
        <p:nvPicPr>
          <p:cNvPr id="313" name="Google Shape;313;g2fb99fa92cd_0_235"/>
          <p:cNvPicPr preferRelativeResize="0"/>
          <p:nvPr/>
        </p:nvPicPr>
        <p:blipFill rotWithShape="1">
          <a:blip r:embed="rId3">
            <a:alphaModFix/>
          </a:blip>
          <a:srcRect b="0" l="0" r="0" t="0"/>
          <a:stretch/>
        </p:blipFill>
        <p:spPr>
          <a:xfrm>
            <a:off x="9724796" y="6537667"/>
            <a:ext cx="1152133" cy="640934"/>
          </a:xfrm>
          <a:prstGeom prst="rect">
            <a:avLst/>
          </a:prstGeom>
          <a:noFill/>
          <a:ln>
            <a:noFill/>
          </a:ln>
        </p:spPr>
      </p:pic>
      <p:pic>
        <p:nvPicPr>
          <p:cNvPr id="314" name="Google Shape;314;g2fb99fa92cd_0_235"/>
          <p:cNvPicPr preferRelativeResize="0"/>
          <p:nvPr/>
        </p:nvPicPr>
        <p:blipFill rotWithShape="1">
          <a:blip r:embed="rId4">
            <a:alphaModFix/>
          </a:blip>
          <a:srcRect b="0" l="0" r="0" t="0"/>
          <a:stretch/>
        </p:blipFill>
        <p:spPr>
          <a:xfrm>
            <a:off x="19167194" y="6447457"/>
            <a:ext cx="1152134" cy="821329"/>
          </a:xfrm>
          <a:prstGeom prst="rect">
            <a:avLst/>
          </a:prstGeom>
          <a:noFill/>
          <a:ln>
            <a:noFill/>
          </a:ln>
        </p:spPr>
      </p:pic>
      <p:sp>
        <p:nvSpPr>
          <p:cNvPr id="315" name="Google Shape;315;g2fb99fa92cd_0_235"/>
          <p:cNvSpPr txBox="1"/>
          <p:nvPr/>
        </p:nvSpPr>
        <p:spPr>
          <a:xfrm>
            <a:off x="5623600" y="6548133"/>
            <a:ext cx="16177500" cy="13065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p:txBody>
      </p:sp>
      <p:pic>
        <p:nvPicPr>
          <p:cNvPr id="316" name="Google Shape;316;g2fb99fa92cd_0_235"/>
          <p:cNvPicPr preferRelativeResize="0"/>
          <p:nvPr/>
        </p:nvPicPr>
        <p:blipFill rotWithShape="1">
          <a:blip r:embed="rId5">
            <a:alphaModFix/>
          </a:blip>
          <a:srcRect b="0" l="0" r="0" t="0"/>
          <a:stretch/>
        </p:blipFill>
        <p:spPr>
          <a:xfrm>
            <a:off x="20522933" y="6458540"/>
            <a:ext cx="1152133" cy="821333"/>
          </a:xfrm>
          <a:prstGeom prst="rect">
            <a:avLst/>
          </a:prstGeom>
          <a:noFill/>
          <a:ln>
            <a:noFill/>
          </a:ln>
        </p:spPr>
      </p:pic>
      <p:pic>
        <p:nvPicPr>
          <p:cNvPr id="317" name="Google Shape;317;g2fb99fa92cd_0_235"/>
          <p:cNvPicPr preferRelativeResize="0"/>
          <p:nvPr/>
        </p:nvPicPr>
        <p:blipFill rotWithShape="1">
          <a:blip r:embed="rId6">
            <a:alphaModFix/>
          </a:blip>
          <a:srcRect b="0" l="0" r="0" t="0"/>
          <a:stretch/>
        </p:blipFill>
        <p:spPr>
          <a:xfrm>
            <a:off x="21878657" y="6458533"/>
            <a:ext cx="1152133" cy="82133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fb99fa92cd_0_259"/>
          <p:cNvSpPr/>
          <p:nvPr/>
        </p:nvSpPr>
        <p:spPr>
          <a:xfrm>
            <a:off x="1243133" y="8439667"/>
            <a:ext cx="20753700" cy="2240100"/>
          </a:xfrm>
          <a:prstGeom prst="roundRect">
            <a:avLst>
              <a:gd fmla="val 16667" name="adj"/>
            </a:avLst>
          </a:prstGeom>
          <a:noFill/>
          <a:ln cap="flat" cmpd="sng" w="28575">
            <a:solidFill>
              <a:srgbClr val="00001E"/>
            </a:solidFill>
            <a:prstDash val="solid"/>
            <a:round/>
            <a:headEnd len="sm" w="sm" type="none"/>
            <a:tailEnd len="sm" w="sm" type="none"/>
          </a:ln>
          <a:effectLst>
            <a:outerShdw blurRad="57150" rotWithShape="0" algn="bl" dir="5400000" dist="19050">
              <a:srgbClr val="000000">
                <a:alpha val="49803"/>
              </a:srgbClr>
            </a:outerShdw>
          </a:effectLst>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highlight>
                <a:srgbClr val="FF0000"/>
              </a:highlight>
              <a:latin typeface="Arial"/>
              <a:ea typeface="Arial"/>
              <a:cs typeface="Arial"/>
              <a:sym typeface="Arial"/>
            </a:endParaRPr>
          </a:p>
        </p:txBody>
      </p:sp>
      <p:sp>
        <p:nvSpPr>
          <p:cNvPr id="323" name="Google Shape;323;g2fb99fa92cd_0_259"/>
          <p:cNvSpPr txBox="1"/>
          <p:nvPr>
            <p:ph type="ctrTitle"/>
          </p:nvPr>
        </p:nvSpPr>
        <p:spPr>
          <a:xfrm>
            <a:off x="831150" y="100915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Il codice IVA dipende anche dal tipo di operazione: cessione di beni o servizi?</a:t>
            </a:r>
            <a:endParaRPr sz="5300"/>
          </a:p>
        </p:txBody>
      </p:sp>
      <p:sp>
        <p:nvSpPr>
          <p:cNvPr id="324" name="Google Shape;324;g2fb99fa92cd_0_259"/>
          <p:cNvSpPr/>
          <p:nvPr/>
        </p:nvSpPr>
        <p:spPr>
          <a:xfrm>
            <a:off x="9460449" y="3847933"/>
            <a:ext cx="4101600" cy="1179900"/>
          </a:xfrm>
          <a:prstGeom prst="roundRect">
            <a:avLst>
              <a:gd fmla="val 50000" name="adj"/>
            </a:avLst>
          </a:prstGeom>
          <a:solidFill>
            <a:srgbClr val="0944A1"/>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Operazione di cessione</a:t>
            </a:r>
            <a:endParaRPr b="0" i="0" sz="3700" u="none" cap="none" strike="noStrike">
              <a:solidFill>
                <a:srgbClr val="FFFFFF"/>
              </a:solidFill>
              <a:latin typeface="Arial"/>
              <a:ea typeface="Arial"/>
              <a:cs typeface="Arial"/>
              <a:sym typeface="Arial"/>
            </a:endParaRPr>
          </a:p>
        </p:txBody>
      </p:sp>
      <p:sp>
        <p:nvSpPr>
          <p:cNvPr id="325" name="Google Shape;325;g2fb99fa92cd_0_259"/>
          <p:cNvSpPr/>
          <p:nvPr/>
        </p:nvSpPr>
        <p:spPr>
          <a:xfrm>
            <a:off x="14522200" y="5986933"/>
            <a:ext cx="4101600" cy="1179900"/>
          </a:xfrm>
          <a:prstGeom prst="roundRect">
            <a:avLst>
              <a:gd fmla="val 50000" name="adj"/>
            </a:avLst>
          </a:prstGeom>
          <a:solidFill>
            <a:srgbClr val="0D5DDF"/>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BENI</a:t>
            </a:r>
            <a:endParaRPr b="0" i="0" sz="3700" u="none" cap="none" strike="noStrike">
              <a:solidFill>
                <a:srgbClr val="FFFFFF"/>
              </a:solidFill>
              <a:latin typeface="Arial"/>
              <a:ea typeface="Arial"/>
              <a:cs typeface="Arial"/>
              <a:sym typeface="Arial"/>
            </a:endParaRPr>
          </a:p>
        </p:txBody>
      </p:sp>
      <p:sp>
        <p:nvSpPr>
          <p:cNvPr id="326" name="Google Shape;326;g2fb99fa92cd_0_259"/>
          <p:cNvSpPr/>
          <p:nvPr/>
        </p:nvSpPr>
        <p:spPr>
          <a:xfrm>
            <a:off x="4699058" y="6149237"/>
            <a:ext cx="4101600" cy="1179900"/>
          </a:xfrm>
          <a:prstGeom prst="roundRect">
            <a:avLst>
              <a:gd fmla="val 50000" name="adj"/>
            </a:avLst>
          </a:prstGeom>
          <a:solidFill>
            <a:srgbClr val="0D5DDF"/>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SERVIZI</a:t>
            </a:r>
            <a:endParaRPr b="0" i="0" sz="3700" u="none" cap="none" strike="noStrike">
              <a:solidFill>
                <a:srgbClr val="FFFFFF"/>
              </a:solidFill>
              <a:latin typeface="Arial"/>
              <a:ea typeface="Arial"/>
              <a:cs typeface="Arial"/>
              <a:sym typeface="Arial"/>
            </a:endParaRPr>
          </a:p>
        </p:txBody>
      </p:sp>
      <p:sp>
        <p:nvSpPr>
          <p:cNvPr id="327" name="Google Shape;327;g2fb99fa92cd_0_259"/>
          <p:cNvSpPr/>
          <p:nvPr/>
        </p:nvSpPr>
        <p:spPr>
          <a:xfrm>
            <a:off x="11637067" y="8956607"/>
            <a:ext cx="410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NON IMPONIBILI (es. Esportazioni di beni)</a:t>
            </a:r>
            <a:endParaRPr b="0" i="0" sz="3700" u="none" cap="none" strike="noStrike">
              <a:solidFill>
                <a:srgbClr val="FFFFFF"/>
              </a:solidFill>
              <a:latin typeface="Arial"/>
              <a:ea typeface="Arial"/>
              <a:cs typeface="Arial"/>
              <a:sym typeface="Arial"/>
            </a:endParaRPr>
          </a:p>
        </p:txBody>
      </p:sp>
      <p:sp>
        <p:nvSpPr>
          <p:cNvPr id="328" name="Google Shape;328;g2fb99fa92cd_0_259"/>
          <p:cNvSpPr/>
          <p:nvPr/>
        </p:nvSpPr>
        <p:spPr>
          <a:xfrm>
            <a:off x="16514338" y="8969667"/>
            <a:ext cx="512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FUORI CAMPO (mancanza di requisiti)</a:t>
            </a:r>
            <a:endParaRPr b="0" i="0" sz="2700" u="none" cap="none" strike="noStrike">
              <a:solidFill>
                <a:srgbClr val="FFFFFF"/>
              </a:solidFill>
              <a:latin typeface="Roboto"/>
              <a:ea typeface="Roboto"/>
              <a:cs typeface="Roboto"/>
              <a:sym typeface="Roboto"/>
            </a:endParaRPr>
          </a:p>
        </p:txBody>
      </p:sp>
      <p:sp>
        <p:nvSpPr>
          <p:cNvPr id="329" name="Google Shape;329;g2fb99fa92cd_0_259"/>
          <p:cNvSpPr/>
          <p:nvPr/>
        </p:nvSpPr>
        <p:spPr>
          <a:xfrm>
            <a:off x="1364533" y="8612267"/>
            <a:ext cx="4856700" cy="18360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IMPONIBILI (es. Prestazioni soggette ad aliquote IVA)</a:t>
            </a:r>
            <a:endParaRPr b="0" i="0" sz="2700" u="none" cap="none" strike="noStrike">
              <a:solidFill>
                <a:srgbClr val="FFFFFF"/>
              </a:solidFill>
              <a:latin typeface="Roboto"/>
              <a:ea typeface="Roboto"/>
              <a:cs typeface="Roboto"/>
              <a:sym typeface="Roboto"/>
            </a:endParaRPr>
          </a:p>
        </p:txBody>
      </p:sp>
      <p:sp>
        <p:nvSpPr>
          <p:cNvPr id="330" name="Google Shape;330;g2fb99fa92cd_0_259"/>
          <p:cNvSpPr/>
          <p:nvPr/>
        </p:nvSpPr>
        <p:spPr>
          <a:xfrm>
            <a:off x="6759800" y="8956607"/>
            <a:ext cx="410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ESENTI (es. Prestazioni sanitarie)</a:t>
            </a:r>
            <a:endParaRPr b="0" i="0" sz="2700" u="none" cap="none" strike="noStrike">
              <a:solidFill>
                <a:srgbClr val="FFFFFF"/>
              </a:solidFill>
              <a:latin typeface="Roboto"/>
              <a:ea typeface="Roboto"/>
              <a:cs typeface="Roboto"/>
              <a:sym typeface="Roboto"/>
            </a:endParaRPr>
          </a:p>
        </p:txBody>
      </p:sp>
      <p:cxnSp>
        <p:nvCxnSpPr>
          <p:cNvPr id="331" name="Google Shape;331;g2fb99fa92cd_0_259"/>
          <p:cNvCxnSpPr/>
          <p:nvPr/>
        </p:nvCxnSpPr>
        <p:spPr>
          <a:xfrm>
            <a:off x="12964267" y="5190133"/>
            <a:ext cx="1447200" cy="776100"/>
          </a:xfrm>
          <a:prstGeom prst="straightConnector1">
            <a:avLst/>
          </a:prstGeom>
          <a:noFill/>
          <a:ln cap="flat" cmpd="sng" w="9525">
            <a:solidFill>
              <a:schemeClr val="dk1"/>
            </a:solidFill>
            <a:prstDash val="solid"/>
            <a:round/>
            <a:headEnd len="sm" w="sm" type="none"/>
            <a:tailEnd len="med" w="med" type="triangle"/>
          </a:ln>
        </p:spPr>
      </p:cxnSp>
      <p:cxnSp>
        <p:nvCxnSpPr>
          <p:cNvPr id="332" name="Google Shape;332;g2fb99fa92cd_0_259"/>
          <p:cNvCxnSpPr/>
          <p:nvPr/>
        </p:nvCxnSpPr>
        <p:spPr>
          <a:xfrm flipH="1">
            <a:off x="8800667" y="5169333"/>
            <a:ext cx="1560000" cy="817500"/>
          </a:xfrm>
          <a:prstGeom prst="straightConnector1">
            <a:avLst/>
          </a:prstGeom>
          <a:noFill/>
          <a:ln cap="flat" cmpd="sng" w="9525">
            <a:solidFill>
              <a:schemeClr val="dk1"/>
            </a:solidFill>
            <a:prstDash val="solid"/>
            <a:round/>
            <a:headEnd len="sm" w="sm" type="none"/>
            <a:tailEnd len="med" w="med" type="triangle"/>
          </a:ln>
        </p:spPr>
      </p:cxnSp>
      <p:sp>
        <p:nvSpPr>
          <p:cNvPr id="333" name="Google Shape;333;g2fb99fa92cd_0_259"/>
          <p:cNvSpPr txBox="1"/>
          <p:nvPr/>
        </p:nvSpPr>
        <p:spPr>
          <a:xfrm>
            <a:off x="377633" y="2336792"/>
            <a:ext cx="22484700" cy="10620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3700" u="none" cap="none" strike="noStrike">
                <a:solidFill>
                  <a:schemeClr val="dk1"/>
                </a:solidFill>
                <a:latin typeface="Work Sans"/>
                <a:ea typeface="Work Sans"/>
                <a:cs typeface="Work Sans"/>
                <a:sym typeface="Work Sans"/>
              </a:rPr>
              <a:t>Secondo step: analizzare la natura dell’operazione</a:t>
            </a:r>
            <a:endParaRPr b="0" i="0" sz="3700" u="none" cap="none" strike="noStrike">
              <a:solidFill>
                <a:srgbClr val="000000"/>
              </a:solidFill>
              <a:latin typeface="Arial"/>
              <a:ea typeface="Arial"/>
              <a:cs typeface="Arial"/>
              <a:sym typeface="Arial"/>
            </a:endParaRPr>
          </a:p>
        </p:txBody>
      </p:sp>
      <p:sp>
        <p:nvSpPr>
          <p:cNvPr id="334" name="Google Shape;334;g2fb99fa92cd_0_259"/>
          <p:cNvSpPr/>
          <p:nvPr/>
        </p:nvSpPr>
        <p:spPr>
          <a:xfrm>
            <a:off x="6424600" y="7491533"/>
            <a:ext cx="335100" cy="452100"/>
          </a:xfrm>
          <a:prstGeom prst="downArrow">
            <a:avLst>
              <a:gd fmla="val 50000" name="adj1"/>
              <a:gd fmla="val 50000" name="adj2"/>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5" name="Google Shape;335;g2fb99fa92cd_0_259"/>
          <p:cNvSpPr/>
          <p:nvPr/>
        </p:nvSpPr>
        <p:spPr>
          <a:xfrm>
            <a:off x="16636067" y="7491533"/>
            <a:ext cx="335100" cy="452100"/>
          </a:xfrm>
          <a:prstGeom prst="downArrow">
            <a:avLst>
              <a:gd fmla="val 50000" name="adj1"/>
              <a:gd fmla="val 50000" name="adj2"/>
            </a:avLst>
          </a:prstGeom>
          <a:solidFill>
            <a:schemeClr val="lt2"/>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g2fb99fa92cd_0_276"/>
          <p:cNvSpPr txBox="1"/>
          <p:nvPr>
            <p:ph type="ctrTitle"/>
          </p:nvPr>
        </p:nvSpPr>
        <p:spPr>
          <a:xfrm>
            <a:off x="831200" y="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t/>
            </a:r>
            <a:endParaRPr sz="5300"/>
          </a:p>
          <a:p>
            <a:pPr indent="0" lvl="0" marL="0" rtl="0" algn="l">
              <a:lnSpc>
                <a:spcPct val="100000"/>
              </a:lnSpc>
              <a:spcBef>
                <a:spcPts val="0"/>
              </a:spcBef>
              <a:spcAft>
                <a:spcPts val="0"/>
              </a:spcAft>
              <a:buSzPts val="13900"/>
              <a:buNone/>
            </a:pPr>
            <a:r>
              <a:rPr lang="it" sz="5300"/>
              <a:t>I codici IVA che usiamo maggiormente in Fiscozen</a:t>
            </a:r>
            <a:endParaRPr sz="5300"/>
          </a:p>
        </p:txBody>
      </p:sp>
      <p:sp>
        <p:nvSpPr>
          <p:cNvPr id="341" name="Google Shape;341;g2fb99fa92cd_0_276"/>
          <p:cNvSpPr/>
          <p:nvPr/>
        </p:nvSpPr>
        <p:spPr>
          <a:xfrm>
            <a:off x="1909933" y="7055874"/>
            <a:ext cx="410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NON IMPONIBILI (es. Esportazioni di beni)</a:t>
            </a:r>
            <a:endParaRPr b="0" i="0" sz="3700" u="none" cap="none" strike="noStrike">
              <a:solidFill>
                <a:srgbClr val="FFFFFF"/>
              </a:solidFill>
              <a:latin typeface="Arial"/>
              <a:ea typeface="Arial"/>
              <a:cs typeface="Arial"/>
              <a:sym typeface="Arial"/>
            </a:endParaRPr>
          </a:p>
        </p:txBody>
      </p:sp>
      <p:sp>
        <p:nvSpPr>
          <p:cNvPr id="342" name="Google Shape;342;g2fb99fa92cd_0_276"/>
          <p:cNvSpPr/>
          <p:nvPr/>
        </p:nvSpPr>
        <p:spPr>
          <a:xfrm>
            <a:off x="1399938" y="8969667"/>
            <a:ext cx="512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FUORI CAMPO (mancanza di requisiti)</a:t>
            </a:r>
            <a:endParaRPr b="0" i="0" sz="2700" u="none" cap="none" strike="noStrike">
              <a:solidFill>
                <a:srgbClr val="FFFFFF"/>
              </a:solidFill>
              <a:latin typeface="Roboto"/>
              <a:ea typeface="Roboto"/>
              <a:cs typeface="Roboto"/>
              <a:sym typeface="Roboto"/>
            </a:endParaRPr>
          </a:p>
        </p:txBody>
      </p:sp>
      <p:sp>
        <p:nvSpPr>
          <p:cNvPr id="343" name="Google Shape;343;g2fb99fa92cd_0_276"/>
          <p:cNvSpPr/>
          <p:nvPr/>
        </p:nvSpPr>
        <p:spPr>
          <a:xfrm>
            <a:off x="1532333" y="2743200"/>
            <a:ext cx="4856700" cy="18360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IMPONIBILI (es. Prestazioni soggette ad aliquote IVA)</a:t>
            </a:r>
            <a:endParaRPr b="0" i="0" sz="2700" u="none" cap="none" strike="noStrike">
              <a:solidFill>
                <a:srgbClr val="FFFFFF"/>
              </a:solidFill>
              <a:latin typeface="Roboto"/>
              <a:ea typeface="Roboto"/>
              <a:cs typeface="Roboto"/>
              <a:sym typeface="Roboto"/>
            </a:endParaRPr>
          </a:p>
        </p:txBody>
      </p:sp>
      <p:sp>
        <p:nvSpPr>
          <p:cNvPr id="344" name="Google Shape;344;g2fb99fa92cd_0_276"/>
          <p:cNvSpPr/>
          <p:nvPr/>
        </p:nvSpPr>
        <p:spPr>
          <a:xfrm>
            <a:off x="1909933" y="5227541"/>
            <a:ext cx="4101600" cy="1179900"/>
          </a:xfrm>
          <a:prstGeom prst="roundRect">
            <a:avLst>
              <a:gd fmla="val 50000" name="adj"/>
            </a:avLst>
          </a:prstGeom>
          <a:solidFill>
            <a:srgbClr val="307BF3"/>
          </a:solidFill>
          <a:ln>
            <a:noFill/>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2700"/>
              <a:buFont typeface="Arial"/>
              <a:buNone/>
            </a:pPr>
            <a:r>
              <a:rPr b="0" i="0" lang="it" sz="2700" u="none" cap="none" strike="noStrike">
                <a:solidFill>
                  <a:srgbClr val="FFFFFF"/>
                </a:solidFill>
                <a:latin typeface="Roboto"/>
                <a:ea typeface="Roboto"/>
                <a:cs typeface="Roboto"/>
                <a:sym typeface="Roboto"/>
              </a:rPr>
              <a:t>ESENTI (es. Prestazioni sanitarie)</a:t>
            </a:r>
            <a:endParaRPr b="0" i="0" sz="2700" u="none" cap="none" strike="noStrike">
              <a:solidFill>
                <a:srgbClr val="FFFFFF"/>
              </a:solidFill>
              <a:latin typeface="Roboto"/>
              <a:ea typeface="Roboto"/>
              <a:cs typeface="Roboto"/>
              <a:sym typeface="Roboto"/>
            </a:endParaRPr>
          </a:p>
        </p:txBody>
      </p:sp>
      <p:sp>
        <p:nvSpPr>
          <p:cNvPr id="345" name="Google Shape;345;g2fb99fa92cd_0_276"/>
          <p:cNvSpPr txBox="1"/>
          <p:nvPr/>
        </p:nvSpPr>
        <p:spPr>
          <a:xfrm>
            <a:off x="830608" y="1878792"/>
            <a:ext cx="22484700" cy="10620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3700" u="none" cap="none" strike="noStrike">
                <a:solidFill>
                  <a:schemeClr val="dk1"/>
                </a:solidFill>
                <a:latin typeface="Work Sans"/>
                <a:ea typeface="Work Sans"/>
                <a:cs typeface="Work Sans"/>
                <a:sym typeface="Work Sans"/>
              </a:rPr>
              <a:t>Quali codici IVA utilizziamo in Fiscozen?</a:t>
            </a:r>
            <a:endParaRPr b="0" i="0" sz="3700" u="none" cap="none" strike="noStrike">
              <a:solidFill>
                <a:srgbClr val="000000"/>
              </a:solidFill>
              <a:latin typeface="Arial"/>
              <a:ea typeface="Arial"/>
              <a:cs typeface="Arial"/>
              <a:sym typeface="Arial"/>
            </a:endParaRPr>
          </a:p>
        </p:txBody>
      </p:sp>
      <p:sp>
        <p:nvSpPr>
          <p:cNvPr id="346" name="Google Shape;346;g2fb99fa92cd_0_276"/>
          <p:cNvSpPr/>
          <p:nvPr/>
        </p:nvSpPr>
        <p:spPr>
          <a:xfrm>
            <a:off x="7405267" y="3192167"/>
            <a:ext cx="2516700" cy="3567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7" name="Google Shape;347;g2fb99fa92cd_0_276"/>
          <p:cNvSpPr/>
          <p:nvPr/>
        </p:nvSpPr>
        <p:spPr>
          <a:xfrm>
            <a:off x="7405267" y="5550733"/>
            <a:ext cx="2516700" cy="3567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8" name="Google Shape;348;g2fb99fa92cd_0_276"/>
          <p:cNvSpPr/>
          <p:nvPr/>
        </p:nvSpPr>
        <p:spPr>
          <a:xfrm>
            <a:off x="7405267" y="9381333"/>
            <a:ext cx="2516700" cy="3567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9" name="Google Shape;349;g2fb99fa92cd_0_276"/>
          <p:cNvSpPr/>
          <p:nvPr/>
        </p:nvSpPr>
        <p:spPr>
          <a:xfrm>
            <a:off x="7405267" y="7507967"/>
            <a:ext cx="2516700" cy="3567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0" name="Google Shape;350;g2fb99fa92cd_0_276"/>
          <p:cNvSpPr txBox="1"/>
          <p:nvPr/>
        </p:nvSpPr>
        <p:spPr>
          <a:xfrm>
            <a:off x="10621400" y="2775400"/>
            <a:ext cx="12624000" cy="11904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22% e 10%</a:t>
            </a:r>
            <a:endParaRPr b="1" i="0" sz="3200" u="none" cap="none" strike="noStrike">
              <a:solidFill>
                <a:srgbClr val="000000"/>
              </a:solidFill>
              <a:latin typeface="Work Sans"/>
              <a:ea typeface="Work Sans"/>
              <a:cs typeface="Work Sans"/>
              <a:sym typeface="Work Sans"/>
            </a:endParaRPr>
          </a:p>
        </p:txBody>
      </p:sp>
      <p:sp>
        <p:nvSpPr>
          <p:cNvPr id="351" name="Google Shape;351;g2fb99fa92cd_0_276"/>
          <p:cNvSpPr txBox="1"/>
          <p:nvPr/>
        </p:nvSpPr>
        <p:spPr>
          <a:xfrm>
            <a:off x="10518933" y="5133933"/>
            <a:ext cx="12624000" cy="11904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200"/>
              <a:buFont typeface="Arial"/>
              <a:buNone/>
            </a:pPr>
            <a:r>
              <a:rPr b="1" i="0" lang="it" sz="3200" u="none" cap="none" strike="noStrike">
                <a:solidFill>
                  <a:srgbClr val="000000"/>
                </a:solidFill>
                <a:highlight>
                  <a:srgbClr val="FFFFFF"/>
                </a:highlight>
                <a:latin typeface="Work Sans"/>
                <a:ea typeface="Work Sans"/>
                <a:cs typeface="Work Sans"/>
                <a:sym typeface="Work Sans"/>
              </a:rPr>
              <a:t>Operazione esente IVA ex art. 10 DPR 633/72</a:t>
            </a:r>
            <a:endParaRPr b="1" i="0" sz="4000" u="none" cap="none" strike="noStrike">
              <a:solidFill>
                <a:srgbClr val="000000"/>
              </a:solidFill>
              <a:latin typeface="Work Sans"/>
              <a:ea typeface="Work Sans"/>
              <a:cs typeface="Work Sans"/>
              <a:sym typeface="Work Sans"/>
            </a:endParaRPr>
          </a:p>
        </p:txBody>
      </p:sp>
      <p:sp>
        <p:nvSpPr>
          <p:cNvPr id="352" name="Google Shape;352;g2fb99fa92cd_0_276"/>
          <p:cNvSpPr txBox="1"/>
          <p:nvPr/>
        </p:nvSpPr>
        <p:spPr>
          <a:xfrm>
            <a:off x="10621400" y="7112367"/>
            <a:ext cx="12624000" cy="11904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Operazione non imponibile ai sensi Art 8 c.1</a:t>
            </a:r>
            <a:endParaRPr b="1"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Operazioni non imponibile ai sensi Art 17 - reverse </a:t>
            </a:r>
            <a:r>
              <a:rPr b="1" i="0" lang="it" sz="3200" u="none" cap="none" strike="noStrike">
                <a:solidFill>
                  <a:srgbClr val="000000"/>
                </a:solidFill>
                <a:latin typeface="Work Sans"/>
                <a:ea typeface="Work Sans"/>
                <a:cs typeface="Work Sans"/>
                <a:sym typeface="Work Sans"/>
                <a:extLst>
                  <a:ext uri="http://customooxmlschemas.google.com/">
                    <go:slidesCustomData xmlns:go="http://customooxmlschemas.google.com/" textRoundtripDataId="5"/>
                  </a:ext>
                </a:extLst>
              </a:rPr>
              <a:t>charge interno </a:t>
            </a:r>
            <a:endParaRPr b="1" i="0" sz="3200" u="none" cap="none" strike="noStrike">
              <a:solidFill>
                <a:srgbClr val="000000"/>
              </a:solidFill>
              <a:latin typeface="Work Sans"/>
              <a:ea typeface="Work Sans"/>
              <a:cs typeface="Work Sans"/>
              <a:sym typeface="Work Sans"/>
            </a:endParaRPr>
          </a:p>
        </p:txBody>
      </p:sp>
      <p:sp>
        <p:nvSpPr>
          <p:cNvPr id="353" name="Google Shape;353;g2fb99fa92cd_0_276"/>
          <p:cNvSpPr txBox="1"/>
          <p:nvPr/>
        </p:nvSpPr>
        <p:spPr>
          <a:xfrm>
            <a:off x="10621400" y="8793733"/>
            <a:ext cx="12624000" cy="11904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1" i="0" sz="3700" u="none" cap="none" strike="noStrike">
              <a:solidFill>
                <a:srgbClr val="000000"/>
              </a:solidFill>
              <a:latin typeface="Work Sans"/>
              <a:ea typeface="Work Sans"/>
              <a:cs typeface="Work Sans"/>
              <a:sym typeface="Work Sans"/>
            </a:endParaRPr>
          </a:p>
        </p:txBody>
      </p:sp>
      <p:sp>
        <p:nvSpPr>
          <p:cNvPr id="354" name="Google Shape;354;g2fb99fa92cd_0_276"/>
          <p:cNvSpPr txBox="1"/>
          <p:nvPr/>
        </p:nvSpPr>
        <p:spPr>
          <a:xfrm>
            <a:off x="10805800" y="9090800"/>
            <a:ext cx="12624000" cy="11904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200"/>
              <a:buFont typeface="Arial"/>
              <a:buNone/>
            </a:pPr>
            <a:r>
              <a:rPr b="1" i="0" lang="it" sz="3200" u="none" cap="none" strike="noStrike">
                <a:solidFill>
                  <a:srgbClr val="000000"/>
                </a:solidFill>
                <a:highlight>
                  <a:srgbClr val="FFFFFF"/>
                </a:highlight>
                <a:latin typeface="Work Sans"/>
                <a:ea typeface="Work Sans"/>
                <a:cs typeface="Work Sans"/>
                <a:sym typeface="Work Sans"/>
              </a:rPr>
              <a:t>Operazione ai sensi dell’art 7 </a:t>
            </a:r>
            <a:r>
              <a:rPr b="1" i="1" lang="it" sz="3200" u="none" cap="none" strike="noStrike">
                <a:solidFill>
                  <a:srgbClr val="000000"/>
                </a:solidFill>
                <a:highlight>
                  <a:srgbClr val="FFFFFF"/>
                </a:highlight>
                <a:latin typeface="Work Sans"/>
                <a:ea typeface="Work Sans"/>
                <a:cs typeface="Work Sans"/>
                <a:sym typeface="Work Sans"/>
              </a:rPr>
              <a:t>Ter </a:t>
            </a:r>
            <a:r>
              <a:rPr b="1" i="0" lang="it" sz="3200" u="none" cap="none" strike="noStrike">
                <a:solidFill>
                  <a:srgbClr val="000000"/>
                </a:solidFill>
                <a:highlight>
                  <a:srgbClr val="FFFFFF"/>
                </a:highlight>
                <a:latin typeface="Work Sans"/>
                <a:ea typeface="Work Sans"/>
                <a:cs typeface="Work Sans"/>
                <a:sym typeface="Work Sans"/>
              </a:rPr>
              <a:t>DPR 633/72</a:t>
            </a:r>
            <a:endParaRPr b="1" i="0" sz="4000" u="none" cap="none" strike="noStrike">
              <a:solidFill>
                <a:srgbClr val="000000"/>
              </a:solidFill>
              <a:latin typeface="Work Sans"/>
              <a:ea typeface="Work Sans"/>
              <a:cs typeface="Work Sans"/>
              <a:sym typeface="Work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fd888a9397_0_8"/>
          <p:cNvSpPr txBox="1"/>
          <p:nvPr/>
        </p:nvSpPr>
        <p:spPr>
          <a:xfrm>
            <a:off x="918950" y="614649"/>
            <a:ext cx="22101600" cy="140982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0"/>
              </a:spcAft>
              <a:buClr>
                <a:srgbClr val="000000"/>
              </a:buClr>
              <a:buSzPts val="3200"/>
              <a:buFont typeface="Arial"/>
              <a:buNone/>
            </a:pPr>
            <a:r>
              <a:rPr b="1" i="0" lang="it" sz="3000" u="none" cap="none" strike="noStrike">
                <a:solidFill>
                  <a:schemeClr val="dk1"/>
                </a:solidFill>
                <a:latin typeface="Work Sans"/>
                <a:ea typeface="Work Sans"/>
                <a:cs typeface="Work Sans"/>
                <a:sym typeface="Work Sans"/>
              </a:rPr>
              <a:t>Fatture attive in regime semplificato</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3"/>
              </a:rPr>
              <a:t>I casi in cui usiamo l’IVA al 10%</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4"/>
              </a:rPr>
              <a:t>Esempi pratici dell’applicazione dell’IVA</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5"/>
              </a:rPr>
              <a:t>I casi in cui usiamo l’esente IVA ex art. 10</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6"/>
              </a:rPr>
              <a:t>I casi in cui usiamo art. 7 ter </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7"/>
              </a:rPr>
              <a:t>I casi in cui usiamo art. 8 </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8"/>
              </a:rPr>
              <a:t>Le operazioni edili </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9"/>
              </a:rPr>
              <a:t>I casi in cui inseriamo il reverse charge</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10"/>
              </a:rPr>
              <a:t>Fattura INPS COM - ENASARCO</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1" i="0" lang="it" sz="3000" u="none" cap="none" strike="noStrike">
                <a:solidFill>
                  <a:schemeClr val="dk1"/>
                </a:solidFill>
                <a:latin typeface="Work Sans"/>
                <a:ea typeface="Work Sans"/>
                <a:cs typeface="Work Sans"/>
                <a:sym typeface="Work Sans"/>
              </a:rPr>
              <a:t>Corrispettivi</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11"/>
              </a:rPr>
              <a:t>Cosa sono i corrispettivi</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12"/>
              </a:rPr>
              <a:t>Differenze tra corrispettivi cartacei ed elettronici</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13"/>
              </a:rPr>
              <a:t>Come gestiamo i corrispettivi su Fiscozen</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6100"/>
              <a:buFont typeface="Arial"/>
              <a:buNone/>
            </a:pPr>
            <a:r>
              <a:rPr b="0" i="0" lang="it" sz="3000" u="sng" cap="none" strike="noStrike">
                <a:solidFill>
                  <a:schemeClr val="hlink"/>
                </a:solidFill>
                <a:latin typeface="Work Sans"/>
                <a:ea typeface="Work Sans"/>
                <a:cs typeface="Work Sans"/>
                <a:sym typeface="Work Sans"/>
                <a:hlinkClick action="ppaction://hlinksldjump" r:id="rId14"/>
              </a:rPr>
              <a:t>Le sanzioni in caso di tardivo invio</a:t>
            </a:r>
            <a:endParaRPr b="0" i="0" sz="3000" u="none" cap="none" strike="noStrike">
              <a:solidFill>
                <a:schemeClr val="accent2"/>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1" i="0" lang="it" sz="3000" u="none" cap="none" strike="noStrike">
                <a:solidFill>
                  <a:schemeClr val="dk1"/>
                </a:solidFill>
                <a:latin typeface="Work Sans"/>
                <a:ea typeface="Work Sans"/>
                <a:cs typeface="Work Sans"/>
                <a:sym typeface="Work Sans"/>
              </a:rPr>
              <a:t>Prestazioni occasionali </a:t>
            </a:r>
            <a:endParaRPr b="1"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15"/>
              </a:rPr>
              <a:t>Prestazione di lavoro autonomo occasionale</a:t>
            </a:r>
            <a:endParaRPr b="0" i="0" sz="3000" u="sng" cap="none" strike="noStrike">
              <a:solidFill>
                <a:schemeClr val="hlink"/>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16"/>
              </a:rPr>
              <a:t>Obblighi di contribuzione</a:t>
            </a:r>
            <a:endParaRPr b="0" i="0" sz="3000" u="sng" cap="none" strike="noStrike">
              <a:solidFill>
                <a:schemeClr val="hlink"/>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000" u="sng" cap="none" strike="noStrike">
                <a:solidFill>
                  <a:schemeClr val="hlink"/>
                </a:solidFill>
                <a:latin typeface="Work Sans"/>
                <a:ea typeface="Work Sans"/>
                <a:cs typeface="Work Sans"/>
                <a:sym typeface="Work Sans"/>
                <a:hlinkClick action="ppaction://hlinksldjump" r:id="rId17"/>
              </a:rPr>
              <a:t>Emissione della ricevuta non fiscale</a:t>
            </a:r>
            <a:endParaRPr b="0" i="0" sz="30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6000"/>
              <a:buFont typeface="Arial"/>
              <a:buNone/>
            </a:pPr>
            <a:r>
              <a:rPr b="0" i="0" lang="it" sz="3000" u="sng" cap="none" strike="noStrike">
                <a:solidFill>
                  <a:schemeClr val="hlink"/>
                </a:solidFill>
                <a:highlight>
                  <a:srgbClr val="FFFFFF"/>
                </a:highlight>
                <a:latin typeface="Work Sans"/>
                <a:ea typeface="Work Sans"/>
                <a:cs typeface="Work Sans"/>
                <a:sym typeface="Work Sans"/>
                <a:hlinkClick action="ppaction://hlinksldjump" r:id="rId18"/>
              </a:rPr>
              <a:t>La comunicazione preventiva</a:t>
            </a:r>
            <a:endParaRPr b="0" i="0" sz="3000" u="none" cap="none" strike="noStrike">
              <a:solidFill>
                <a:schemeClr val="dk1"/>
              </a:solidFill>
              <a:latin typeface="Work Sans"/>
              <a:ea typeface="Work Sans"/>
              <a:cs typeface="Work Sans"/>
              <a:sym typeface="Work Sans"/>
            </a:endParaRPr>
          </a:p>
          <a:p>
            <a:pPr indent="0" lvl="0" marL="0" marR="0" rtl="0" algn="l">
              <a:lnSpc>
                <a:spcPct val="100000"/>
              </a:lnSpc>
              <a:spcBef>
                <a:spcPts val="1500"/>
              </a:spcBef>
              <a:spcAft>
                <a:spcPts val="0"/>
              </a:spcAft>
              <a:buClr>
                <a:srgbClr val="000000"/>
              </a:buClr>
              <a:buSzPts val="3300"/>
              <a:buFont typeface="Arial"/>
              <a:buNone/>
            </a:pPr>
            <a:r>
              <a:t/>
            </a:r>
            <a:endParaRPr b="0" i="0" sz="31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1" i="0" lang="it" sz="3100" u="sng" cap="none" strike="noStrike">
                <a:solidFill>
                  <a:schemeClr val="dk1"/>
                </a:solidFill>
                <a:latin typeface="Work Sans"/>
                <a:ea typeface="Work Sans"/>
                <a:cs typeface="Work Sans"/>
                <a:sym typeface="Work Sans"/>
                <a:hlinkClick action="ppaction://hlinksldjump" r:id="rId19">
                  <a:extLst>
                    <a:ext uri="{A12FA001-AC4F-418D-AE19-62706E023703}">
                      <ahyp:hlinkClr val="tx"/>
                    </a:ext>
                  </a:extLst>
                </a:hlinkClick>
              </a:rPr>
              <a:t>Link approfondimento</a:t>
            </a:r>
            <a:endParaRPr b="1" sz="3100">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t/>
            </a:r>
            <a:endParaRPr b="1" sz="3100">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300"/>
              <a:buFont typeface="Arial"/>
              <a:buNone/>
            </a:pPr>
            <a:r>
              <a:rPr b="1" lang="it" sz="3100" u="sng">
                <a:solidFill>
                  <a:schemeClr val="hlink"/>
                </a:solidFill>
                <a:latin typeface="Work Sans"/>
                <a:ea typeface="Work Sans"/>
                <a:cs typeface="Work Sans"/>
                <a:sym typeface="Work Sans"/>
                <a:hlinkClick r:id="rId20"/>
              </a:rPr>
              <a:t>Link registrazione</a:t>
            </a:r>
            <a:r>
              <a:rPr b="1" lang="it" sz="3100" u="sng">
                <a:solidFill>
                  <a:schemeClr val="accent2"/>
                </a:solidFill>
                <a:latin typeface="Work Sans"/>
                <a:ea typeface="Work Sans"/>
                <a:cs typeface="Work Sans"/>
                <a:sym typeface="Work Sans"/>
                <a:hlinkClick r:id="rId21">
                  <a:extLst>
                    <a:ext uri="{A12FA001-AC4F-418D-AE19-62706E023703}">
                      <ahyp:hlinkClr val="tx"/>
                    </a:ext>
                  </a:extLst>
                </a:hlinkClick>
              </a:rPr>
              <a:t> </a:t>
            </a:r>
            <a:r>
              <a:rPr b="1" lang="it" sz="3100" u="sng">
                <a:solidFill>
                  <a:schemeClr val="accent2"/>
                </a:solidFill>
                <a:latin typeface="Work Sans"/>
                <a:ea typeface="Work Sans"/>
                <a:cs typeface="Work Sans"/>
                <a:sym typeface="Work Sans"/>
              </a:rPr>
              <a:t>formazione</a:t>
            </a:r>
            <a:endParaRPr b="1" sz="3100" u="sng">
              <a:solidFill>
                <a:schemeClr val="accent2"/>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400"/>
              <a:buFont typeface="Arial"/>
              <a:buNone/>
            </a:pPr>
            <a:r>
              <a:t/>
            </a:r>
            <a:endParaRPr b="1" i="0" sz="3400" u="none" cap="none" strike="noStrike">
              <a:solidFill>
                <a:schemeClr val="dk1"/>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400"/>
              <a:buFont typeface="Arial"/>
              <a:buNone/>
            </a:pPr>
            <a:r>
              <a:t/>
            </a:r>
            <a:endParaRPr b="0" i="0" sz="34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g2fb99fa92cd_0_294"/>
          <p:cNvSpPr txBox="1"/>
          <p:nvPr>
            <p:ph type="ctrTitle"/>
          </p:nvPr>
        </p:nvSpPr>
        <p:spPr>
          <a:xfrm>
            <a:off x="608900" y="21695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I casi in cui usiamo l’IVA al 22% </a:t>
            </a:r>
            <a:endParaRPr sz="5300"/>
          </a:p>
        </p:txBody>
      </p:sp>
      <p:sp>
        <p:nvSpPr>
          <p:cNvPr id="360" name="Google Shape;360;g2fb99fa92cd_0_294"/>
          <p:cNvSpPr txBox="1"/>
          <p:nvPr/>
        </p:nvSpPr>
        <p:spPr>
          <a:xfrm>
            <a:off x="377533" y="1300267"/>
            <a:ext cx="22484700" cy="113133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3700" u="none" cap="none" strike="noStrike">
                <a:solidFill>
                  <a:schemeClr val="dk1"/>
                </a:solidFill>
                <a:latin typeface="Work Sans"/>
                <a:ea typeface="Work Sans"/>
                <a:cs typeface="Work Sans"/>
                <a:sym typeface="Work Sans"/>
              </a:rPr>
              <a:t>Quando inseriamo il 22% in fattura?</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Tipologia di cliente: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Italiano: società e privato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Estero privato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Natura dell’operazione: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Tutte le operazione soggette ad iva ad esclusione: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
        <p:nvSpPr>
          <p:cNvPr id="361" name="Google Shape;361;g2fb99fa92cd_0_294"/>
          <p:cNvSpPr/>
          <p:nvPr/>
        </p:nvSpPr>
        <p:spPr>
          <a:xfrm>
            <a:off x="2296067" y="8234867"/>
            <a:ext cx="3743100" cy="52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2" name="Google Shape;362;g2fb99fa92cd_0_294"/>
          <p:cNvSpPr/>
          <p:nvPr/>
        </p:nvSpPr>
        <p:spPr>
          <a:xfrm>
            <a:off x="2296067" y="9470233"/>
            <a:ext cx="3743100" cy="52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3" name="Google Shape;363;g2fb99fa92cd_0_294"/>
          <p:cNvSpPr/>
          <p:nvPr/>
        </p:nvSpPr>
        <p:spPr>
          <a:xfrm>
            <a:off x="2296067" y="10705667"/>
            <a:ext cx="3743100" cy="527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4" name="Google Shape;364;g2fb99fa92cd_0_294"/>
          <p:cNvSpPr txBox="1"/>
          <p:nvPr/>
        </p:nvSpPr>
        <p:spPr>
          <a:xfrm>
            <a:off x="6591800" y="8034067"/>
            <a:ext cx="15951900" cy="7281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Prodotti alimentari e bevande (</a:t>
            </a:r>
            <a:r>
              <a:rPr b="1" i="0" lang="it" sz="3700" u="none" cap="none" strike="noStrike">
                <a:solidFill>
                  <a:srgbClr val="000000"/>
                </a:solidFill>
                <a:latin typeface="Work Sans"/>
                <a:ea typeface="Work Sans"/>
                <a:cs typeface="Work Sans"/>
                <a:sym typeface="Work Sans"/>
              </a:rPr>
              <a:t>4%</a:t>
            </a:r>
            <a:r>
              <a:rPr b="0" i="0" lang="it" sz="3700" u="none" cap="none" strike="noStrike">
                <a:solidFill>
                  <a:srgbClr val="000000"/>
                </a:solidFill>
                <a:latin typeface="Work Sans"/>
                <a:ea typeface="Work Sans"/>
                <a:cs typeface="Work Sans"/>
                <a:sym typeface="Work Sans"/>
              </a:rPr>
              <a:t>) → non gestiamo in FZ</a:t>
            </a:r>
            <a:endParaRPr b="0" i="0" sz="3700" u="none" cap="none" strike="noStrike">
              <a:solidFill>
                <a:srgbClr val="000000"/>
              </a:solidFill>
              <a:latin typeface="Work Sans"/>
              <a:ea typeface="Work Sans"/>
              <a:cs typeface="Work Sans"/>
              <a:sym typeface="Work Sans"/>
            </a:endParaRPr>
          </a:p>
        </p:txBody>
      </p:sp>
      <p:sp>
        <p:nvSpPr>
          <p:cNvPr id="365" name="Google Shape;365;g2fb99fa92cd_0_294"/>
          <p:cNvSpPr txBox="1"/>
          <p:nvPr/>
        </p:nvSpPr>
        <p:spPr>
          <a:xfrm>
            <a:off x="6591800" y="9264800"/>
            <a:ext cx="16860900" cy="6279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Prodotti per protezione igiene femminile (</a:t>
            </a:r>
            <a:r>
              <a:rPr b="1" i="0" lang="it" sz="3700" u="none" cap="none" strike="noStrike">
                <a:solidFill>
                  <a:srgbClr val="000000"/>
                </a:solidFill>
                <a:latin typeface="Work Sans"/>
                <a:ea typeface="Work Sans"/>
                <a:cs typeface="Work Sans"/>
                <a:sym typeface="Work Sans"/>
              </a:rPr>
              <a:t>5%</a:t>
            </a:r>
            <a:r>
              <a:rPr b="0" i="0" lang="it" sz="3700" u="none" cap="none" strike="noStrike">
                <a:solidFill>
                  <a:srgbClr val="000000"/>
                </a:solidFill>
                <a:latin typeface="Work Sans"/>
                <a:ea typeface="Work Sans"/>
                <a:cs typeface="Work Sans"/>
                <a:sym typeface="Work Sans"/>
              </a:rPr>
              <a:t>) → non gestiamo in FZ </a:t>
            </a:r>
            <a:endParaRPr b="0" i="0" sz="3700" u="none" cap="none" strike="noStrike">
              <a:solidFill>
                <a:srgbClr val="000000"/>
              </a:solidFill>
              <a:latin typeface="Work Sans"/>
              <a:ea typeface="Work Sans"/>
              <a:cs typeface="Work Sans"/>
              <a:sym typeface="Work Sans"/>
            </a:endParaRPr>
          </a:p>
        </p:txBody>
      </p:sp>
      <p:sp>
        <p:nvSpPr>
          <p:cNvPr id="366" name="Google Shape;366;g2fb99fa92cd_0_294"/>
          <p:cNvSpPr txBox="1"/>
          <p:nvPr/>
        </p:nvSpPr>
        <p:spPr>
          <a:xfrm>
            <a:off x="6591800" y="10295000"/>
            <a:ext cx="15399300" cy="17832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extLst>
                  <a:ext uri="http://customooxmlschemas.google.com/">
                    <go:slidesCustomData xmlns:go="http://customooxmlschemas.google.com/" textRoundtripDataId="6"/>
                  </a:ext>
                </a:extLst>
              </a:rPr>
              <a:t>Manutenzione straordinaria di edifici residenziali </a:t>
            </a:r>
            <a:r>
              <a:rPr b="0" i="0" lang="it" sz="3700" u="none" cap="none" strike="noStrike">
                <a:solidFill>
                  <a:srgbClr val="000000"/>
                </a:solidFill>
                <a:latin typeface="Work Sans"/>
                <a:ea typeface="Work Sans"/>
                <a:cs typeface="Work Sans"/>
                <a:sym typeface="Work Sans"/>
              </a:rPr>
              <a:t>e pubblici (</a:t>
            </a:r>
            <a:r>
              <a:rPr b="1" i="0" lang="it" sz="3700" u="none" cap="none" strike="noStrike">
                <a:solidFill>
                  <a:srgbClr val="000000"/>
                </a:solidFill>
                <a:latin typeface="Work Sans"/>
                <a:ea typeface="Work Sans"/>
                <a:cs typeface="Work Sans"/>
                <a:sym typeface="Work Sans"/>
              </a:rPr>
              <a:t>10%</a:t>
            </a:r>
            <a:r>
              <a:rPr b="0" i="0" lang="it" sz="3700" u="none" cap="none" strike="noStrike">
                <a:solidFill>
                  <a:srgbClr val="000000"/>
                </a:solidFill>
                <a:latin typeface="Work Sans"/>
                <a:ea typeface="Work Sans"/>
                <a:cs typeface="Work Sans"/>
                <a:sym typeface="Work Sans"/>
              </a:rPr>
              <a:t>) → casistica gestibile in FZ.</a:t>
            </a:r>
            <a:endParaRPr b="0" i="0" sz="3700" u="none" cap="none" strike="noStrike">
              <a:solidFill>
                <a:srgbClr val="000000"/>
              </a:solidFill>
              <a:latin typeface="Work Sans"/>
              <a:ea typeface="Work Sans"/>
              <a:cs typeface="Work Sans"/>
              <a:sym typeface="Work Sans"/>
            </a:endParaRPr>
          </a:p>
        </p:txBody>
      </p:sp>
      <p:sp>
        <p:nvSpPr>
          <p:cNvPr id="367" name="Google Shape;367;g2fb99fa92cd_0_294"/>
          <p:cNvSpPr txBox="1"/>
          <p:nvPr/>
        </p:nvSpPr>
        <p:spPr>
          <a:xfrm>
            <a:off x="31976067" y="9262667"/>
            <a:ext cx="8000100" cy="8000100"/>
          </a:xfrm>
          <a:prstGeom prst="rect">
            <a:avLst/>
          </a:prstGeom>
          <a:noFill/>
          <a:ln>
            <a:noFill/>
          </a:ln>
        </p:spPr>
        <p:txBody>
          <a:bodyPr anchorCtr="0" anchor="ctr" bIns="243800" lIns="243800" spcFirstLastPara="1" rIns="243800" wrap="square" tIns="243800">
            <a:noAutofit/>
          </a:bodyPr>
          <a:lstStyle/>
          <a:p>
            <a:pPr indent="0" lvl="0" marL="406400" marR="406400" rtl="0" algn="l">
              <a:lnSpc>
                <a:spcPct val="142857"/>
              </a:lnSpc>
              <a:spcBef>
                <a:spcPts val="1300"/>
              </a:spcBef>
              <a:spcAft>
                <a:spcPts val="0"/>
              </a:spcAft>
              <a:buClr>
                <a:srgbClr val="000000"/>
              </a:buClr>
              <a:buSzPts val="2800"/>
              <a:buFont typeface="Arial"/>
              <a:buNone/>
            </a:pPr>
            <a:r>
              <a:t/>
            </a:r>
            <a:endParaRPr b="0" i="0" sz="2800" u="none" cap="none" strike="noStrike">
              <a:solidFill>
                <a:srgbClr val="444746"/>
              </a:solidFill>
              <a:highlight>
                <a:srgbClr val="E7EDF8"/>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2900"/>
              <a:buFont typeface="Arial"/>
              <a:buNone/>
            </a:pPr>
            <a:r>
              <a:t/>
            </a:r>
            <a:endParaRPr b="0" i="0" sz="29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fb99fa92cd_0_306"/>
          <p:cNvSpPr txBox="1"/>
          <p:nvPr>
            <p:ph type="ctrTitle"/>
          </p:nvPr>
        </p:nvSpPr>
        <p:spPr>
          <a:xfrm>
            <a:off x="831150" y="31920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solidFill>
                  <a:schemeClr val="accent2"/>
                </a:solidFill>
              </a:rPr>
              <a:t>I casi in cui usiamo l’IVA al 10%</a:t>
            </a:r>
            <a:endParaRPr sz="5300"/>
          </a:p>
        </p:txBody>
      </p:sp>
      <p:sp>
        <p:nvSpPr>
          <p:cNvPr id="373" name="Google Shape;373;g2fb99fa92cd_0_306"/>
          <p:cNvSpPr txBox="1"/>
          <p:nvPr/>
        </p:nvSpPr>
        <p:spPr>
          <a:xfrm>
            <a:off x="377533" y="1300267"/>
            <a:ext cx="22484700" cy="124524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3700" u="none" cap="none" strike="noStrike">
                <a:solidFill>
                  <a:schemeClr val="dk1"/>
                </a:solidFill>
                <a:latin typeface="Work Sans"/>
                <a:ea typeface="Work Sans"/>
                <a:cs typeface="Work Sans"/>
                <a:sym typeface="Work Sans"/>
              </a:rPr>
              <a:t>Quando inseriamo il 10% in fattura?</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Tipologia di cliente: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Italiano privato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Estero privato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Natura dell’operazione: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sng" cap="none" strike="noStrike">
                <a:solidFill>
                  <a:schemeClr val="hlink"/>
                </a:solidFill>
                <a:latin typeface="Work Sans"/>
                <a:ea typeface="Work Sans"/>
                <a:cs typeface="Work Sans"/>
                <a:sym typeface="Work Sans"/>
                <a:hlinkClick r:id="rId3"/>
              </a:rPr>
              <a:t>https://www.agenziaentrate.gov.it/portale/web/guest/agevolazione-iva-ristrutturazioni-edilizie</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Per le strutture ricettive i servizi di soggiorni (i clienti CAV codice ateco 55.20.21)</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Esempio: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Cliente Mario Rossi, p.iva da muratore (codice ateco 43.39.01) che emette una fattura nei confronti di un soggetto privato (quindi inserendo nell’intestazione del cliente esclusivamente il C.F) e oggetto della fattura ha “</a:t>
            </a:r>
            <a:r>
              <a:rPr b="0" i="1" lang="it" sz="3700" u="none" cap="none" strike="noStrike">
                <a:solidFill>
                  <a:schemeClr val="dk1"/>
                </a:solidFill>
                <a:latin typeface="Work Sans"/>
                <a:ea typeface="Work Sans"/>
                <a:cs typeface="Work Sans"/>
                <a:sym typeface="Work Sans"/>
              </a:rPr>
              <a:t>Rifacimento totale bagno Demolizione/Rivestimento pavimento</a:t>
            </a:r>
            <a:r>
              <a:rPr b="0" i="0" lang="it" sz="3700" u="none" cap="none" strike="noStrike">
                <a:solidFill>
                  <a:schemeClr val="dk1"/>
                </a:solidFill>
                <a:latin typeface="Work Sans"/>
                <a:ea typeface="Work Sans"/>
                <a:cs typeface="Work Sans"/>
                <a:sym typeface="Work Sans"/>
              </a:rPr>
              <a:t>”.</a:t>
            </a:r>
            <a:endParaRPr b="0" i="0" sz="3700" u="none" cap="none" strike="noStrike">
              <a:solidFill>
                <a:schemeClr val="dk1"/>
              </a:solidFill>
              <a:latin typeface="Work Sans"/>
              <a:ea typeface="Work Sans"/>
              <a:cs typeface="Work Sans"/>
              <a:sym typeface="Work Sans"/>
            </a:endParaRPr>
          </a:p>
          <a:p>
            <a:pPr indent="0" lvl="0" marL="121920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2fb99fa92cd_0_311"/>
          <p:cNvSpPr txBox="1"/>
          <p:nvPr>
            <p:ph type="ctrTitle"/>
          </p:nvPr>
        </p:nvSpPr>
        <p:spPr>
          <a:xfrm>
            <a:off x="524075" y="632575"/>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6000"/>
              <a:t>Esempi pratici dell’applicazione dell’IVA</a:t>
            </a:r>
            <a:endParaRPr sz="6000"/>
          </a:p>
        </p:txBody>
      </p:sp>
      <p:sp>
        <p:nvSpPr>
          <p:cNvPr id="379" name="Google Shape;379;g2fb99fa92cd_0_311"/>
          <p:cNvSpPr txBox="1"/>
          <p:nvPr/>
        </p:nvSpPr>
        <p:spPr>
          <a:xfrm>
            <a:off x="327275" y="1631125"/>
            <a:ext cx="22484700" cy="113133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3700" u="none" cap="none" strike="noStrike">
                <a:solidFill>
                  <a:schemeClr val="dk1"/>
                </a:solidFill>
                <a:latin typeface="Work Sans"/>
                <a:ea typeface="Work Sans"/>
                <a:cs typeface="Work Sans"/>
                <a:sym typeface="Work Sans"/>
              </a:rPr>
              <a:t>Come si calcola IVA?</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Iva viene calcolata direttamente dal valore dell’imponibile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Esempi:</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sng" cap="none" strike="noStrike">
                <a:solidFill>
                  <a:schemeClr val="dk1"/>
                </a:solidFill>
                <a:latin typeface="Work Sans"/>
                <a:ea typeface="Work Sans"/>
                <a:cs typeface="Work Sans"/>
                <a:sym typeface="Work Sans"/>
              </a:rPr>
              <a:t>Prestazione di servizi (consulenza)  </a:t>
            </a:r>
            <a:r>
              <a:rPr b="0" i="0" lang="it" sz="3700" u="none" cap="none" strike="noStrike">
                <a:solidFill>
                  <a:schemeClr val="dk1"/>
                </a:solidFill>
                <a:latin typeface="Work Sans"/>
                <a:ea typeface="Work Sans"/>
                <a:cs typeface="Work Sans"/>
                <a:sym typeface="Work Sans"/>
              </a:rPr>
              <a:t>              </a:t>
            </a:r>
            <a:r>
              <a:rPr b="0" i="0" lang="it" sz="3700" u="sng" cap="none" strike="noStrike">
                <a:solidFill>
                  <a:schemeClr val="dk1"/>
                </a:solidFill>
                <a:latin typeface="Work Sans"/>
                <a:ea typeface="Work Sans"/>
                <a:cs typeface="Work Sans"/>
                <a:sym typeface="Work Sans"/>
              </a:rPr>
              <a:t>Prestazione di servizi Vs cliente privato (edilizia)</a:t>
            </a:r>
            <a:endParaRPr b="0" i="0" sz="3700" u="sng"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Consulenza   2000 Euro                                Rifacimento Bagno 10.000 Euro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Iva (22%)       440  Euro                                 Iva (10%)               1.000 Euro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1" lang="it" sz="3700" u="none" cap="none" strike="noStrike">
                <a:solidFill>
                  <a:schemeClr val="dk1"/>
                </a:solidFill>
                <a:latin typeface="Work Sans"/>
                <a:ea typeface="Work Sans"/>
                <a:cs typeface="Work Sans"/>
                <a:sym typeface="Work Sans"/>
              </a:rPr>
              <a:t>Totale           2.440 Euro </a:t>
            </a:r>
            <a:r>
              <a:rPr b="0" i="0" lang="it" sz="3700" u="none" cap="none" strike="noStrike">
                <a:solidFill>
                  <a:schemeClr val="dk1"/>
                </a:solidFill>
                <a:latin typeface="Work Sans"/>
                <a:ea typeface="Work Sans"/>
                <a:cs typeface="Work Sans"/>
                <a:sym typeface="Work Sans"/>
              </a:rPr>
              <a:t>                               </a:t>
            </a:r>
            <a:r>
              <a:rPr b="0" i="1" lang="it" sz="3700" u="none" cap="none" strike="noStrike">
                <a:solidFill>
                  <a:schemeClr val="dk1"/>
                </a:solidFill>
                <a:latin typeface="Work Sans"/>
                <a:ea typeface="Work Sans"/>
                <a:cs typeface="Work Sans"/>
                <a:sym typeface="Work Sans"/>
              </a:rPr>
              <a:t>Totale                   11.000 Euro</a:t>
            </a:r>
            <a:endParaRPr b="0" i="1"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1" i="0" lang="it" sz="3700" u="none" cap="none" strike="noStrike">
                <a:solidFill>
                  <a:schemeClr val="dk1"/>
                </a:solidFill>
                <a:latin typeface="Work Sans"/>
                <a:ea typeface="Work Sans"/>
                <a:cs typeface="Work Sans"/>
                <a:sym typeface="Work Sans"/>
              </a:rPr>
              <a:t>Attenzione: </a:t>
            </a:r>
            <a:r>
              <a:rPr b="0" i="0" lang="it" sz="3700" u="none" cap="none" strike="noStrike">
                <a:solidFill>
                  <a:schemeClr val="dk1"/>
                </a:solidFill>
                <a:latin typeface="Work Sans"/>
                <a:ea typeface="Work Sans"/>
                <a:cs typeface="Work Sans"/>
                <a:sym typeface="Work Sans"/>
              </a:rPr>
              <a:t>La rivalsa inps concorre con imponibile quindi bisognerà versare IVA anche sul contributo di rivalsa del 4%, stesso ragionamento per quanto concerne i contributi integrativo.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Prestazione di servizi (GS Inps)                       Prestazione di servizi (INARCASSA)</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Consulenza    2000 Euro                                Consulenza              2000 Euro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Rivalsa (4%)   80     Euro                                INARCASSA (4%)       80    Euro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IVA (22%)      457,60 Euro                                IVA (22%)                 457,60  Euro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1" lang="it" sz="3700" u="none" cap="none" strike="noStrike">
                <a:solidFill>
                  <a:schemeClr val="dk1"/>
                </a:solidFill>
                <a:latin typeface="Work Sans"/>
                <a:ea typeface="Work Sans"/>
                <a:cs typeface="Work Sans"/>
                <a:sym typeface="Work Sans"/>
              </a:rPr>
              <a:t>Totale           2537,60 Euro                               Totale                      2537,60 Euro</a:t>
            </a:r>
            <a:endParaRPr b="0" i="1"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2fb99fa92cd_0_316"/>
          <p:cNvSpPr txBox="1"/>
          <p:nvPr>
            <p:ph type="ctrTitle"/>
          </p:nvPr>
        </p:nvSpPr>
        <p:spPr>
          <a:xfrm>
            <a:off x="831200" y="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t/>
            </a:r>
            <a:endParaRPr sz="6000"/>
          </a:p>
          <a:p>
            <a:pPr indent="0" lvl="0" marL="0" rtl="0" algn="l">
              <a:lnSpc>
                <a:spcPct val="100000"/>
              </a:lnSpc>
              <a:spcBef>
                <a:spcPts val="0"/>
              </a:spcBef>
              <a:spcAft>
                <a:spcPts val="0"/>
              </a:spcAft>
              <a:buSzPts val="13900"/>
              <a:buNone/>
            </a:pPr>
            <a:r>
              <a:rPr lang="it" sz="5300">
                <a:solidFill>
                  <a:schemeClr val="accent2"/>
                </a:solidFill>
              </a:rPr>
              <a:t>I casi in cui usiamo l’esente IVA</a:t>
            </a:r>
            <a:endParaRPr sz="6000"/>
          </a:p>
        </p:txBody>
      </p:sp>
      <p:sp>
        <p:nvSpPr>
          <p:cNvPr id="385" name="Google Shape;385;g2fb99fa92cd_0_316"/>
          <p:cNvSpPr txBox="1"/>
          <p:nvPr/>
        </p:nvSpPr>
        <p:spPr>
          <a:xfrm>
            <a:off x="305208" y="1710067"/>
            <a:ext cx="22484700" cy="124524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3700" u="none" cap="none" strike="noStrike">
                <a:solidFill>
                  <a:schemeClr val="dk1"/>
                </a:solidFill>
                <a:latin typeface="Work Sans"/>
                <a:ea typeface="Work Sans"/>
                <a:cs typeface="Work Sans"/>
                <a:sym typeface="Work Sans"/>
              </a:rPr>
              <a:t>Quando inseriamo Esente Ex Art 10 DPR 633/72 in fattura?</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Tipologia di cliente: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Italiano sia società che privato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Estero privato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Natura dell’operazione: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Tutte le operazioni di carattere sanitario (ENPAM, ENPAPI, ENPAP)</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1" i="0" lang="it" sz="3700" u="none" cap="none" strike="noStrike">
                <a:solidFill>
                  <a:schemeClr val="dk1"/>
                </a:solidFill>
                <a:latin typeface="Work Sans"/>
                <a:ea typeface="Work Sans"/>
                <a:cs typeface="Work Sans"/>
                <a:sym typeface="Work Sans"/>
              </a:rPr>
              <a:t>Attenzione</a:t>
            </a:r>
            <a:r>
              <a:rPr b="0" i="0" lang="it" sz="3700" u="none" cap="none" strike="noStrike">
                <a:solidFill>
                  <a:schemeClr val="dk1"/>
                </a:solidFill>
                <a:latin typeface="Work Sans"/>
                <a:ea typeface="Work Sans"/>
                <a:cs typeface="Work Sans"/>
                <a:sym typeface="Work Sans"/>
              </a:rPr>
              <a:t>: Le categorie citate precedentemente possono emettere prestazioni di natura non sanitaria? → </a:t>
            </a:r>
            <a:r>
              <a:rPr b="1" i="0" lang="it" sz="3700" u="none" cap="none" strike="noStrike">
                <a:solidFill>
                  <a:schemeClr val="dk1"/>
                </a:solidFill>
                <a:latin typeface="Work Sans"/>
                <a:ea typeface="Work Sans"/>
                <a:cs typeface="Work Sans"/>
                <a:sym typeface="Work Sans"/>
              </a:rPr>
              <a:t>Si</a:t>
            </a:r>
            <a:r>
              <a:rPr b="0" i="0" lang="it" sz="3700" u="none" cap="none" strike="noStrike">
                <a:solidFill>
                  <a:schemeClr val="dk1"/>
                </a:solidFill>
                <a:latin typeface="Work Sans"/>
                <a:ea typeface="Work Sans"/>
                <a:cs typeface="Work Sans"/>
                <a:sym typeface="Work Sans"/>
              </a:rPr>
              <a:t>, quando forniscono prestazioni non di carattere sanitario (es. Il medico che tiene un corso di formazione, uno psicologo che presta servizi di consulenza non di natura sanitaria alle società o a privati)</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g2fb99fa92cd_0_321"/>
          <p:cNvSpPr txBox="1"/>
          <p:nvPr>
            <p:ph type="ctrTitle"/>
          </p:nvPr>
        </p:nvSpPr>
        <p:spPr>
          <a:xfrm>
            <a:off x="831200" y="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I casi in cui usiamo art. 7 ter </a:t>
            </a:r>
            <a:endParaRPr sz="5300"/>
          </a:p>
        </p:txBody>
      </p:sp>
      <p:sp>
        <p:nvSpPr>
          <p:cNvPr id="391" name="Google Shape;391;g2fb99fa92cd_0_321"/>
          <p:cNvSpPr txBox="1"/>
          <p:nvPr/>
        </p:nvSpPr>
        <p:spPr>
          <a:xfrm>
            <a:off x="377533" y="1300267"/>
            <a:ext cx="22484700" cy="90354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3700" u="none" cap="none" strike="noStrike">
                <a:solidFill>
                  <a:schemeClr val="dk1"/>
                </a:solidFill>
                <a:latin typeface="Work Sans"/>
                <a:ea typeface="Work Sans"/>
                <a:cs typeface="Work Sans"/>
                <a:sym typeface="Work Sans"/>
              </a:rPr>
              <a:t>Quando inseriamo </a:t>
            </a:r>
            <a:r>
              <a:rPr b="1" i="0" lang="it" sz="3700" u="none" cap="none" strike="noStrike">
                <a:solidFill>
                  <a:srgbClr val="000000"/>
                </a:solidFill>
                <a:latin typeface="Work Sans"/>
                <a:ea typeface="Work Sans"/>
                <a:cs typeface="Work Sans"/>
                <a:sym typeface="Work Sans"/>
              </a:rPr>
              <a:t>Operazione non imponibile ai sensi Art 7 </a:t>
            </a:r>
            <a:r>
              <a:rPr b="1" i="1" lang="it" sz="3700" u="none" cap="none" strike="noStrike">
                <a:solidFill>
                  <a:srgbClr val="000000"/>
                </a:solidFill>
                <a:latin typeface="Work Sans"/>
                <a:ea typeface="Work Sans"/>
                <a:cs typeface="Work Sans"/>
                <a:sym typeface="Work Sans"/>
              </a:rPr>
              <a:t>ter</a:t>
            </a:r>
            <a:r>
              <a:rPr b="1" i="0" lang="it" sz="3700" u="none" cap="none" strike="noStrike">
                <a:solidFill>
                  <a:schemeClr val="dk1"/>
                </a:solidFill>
                <a:latin typeface="Work Sans"/>
                <a:ea typeface="Work Sans"/>
                <a:cs typeface="Work Sans"/>
                <a:sym typeface="Work Sans"/>
              </a:rPr>
              <a:t> in fattura?</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Tipologia di cliente: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Estero soggetto passivo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Natura dell’operazione: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Le operazioni di </a:t>
            </a:r>
            <a:r>
              <a:rPr b="0" i="0" lang="it" sz="3700" u="sng" cap="none" strike="noStrike">
                <a:solidFill>
                  <a:schemeClr val="dk1"/>
                </a:solidFill>
                <a:latin typeface="Work Sans"/>
                <a:ea typeface="Work Sans"/>
                <a:cs typeface="Work Sans"/>
                <a:sym typeface="Work Sans"/>
              </a:rPr>
              <a:t>prestazioni di servizi generi rese ad un soggetto passivo ue (o extra ue)</a:t>
            </a:r>
            <a:endParaRPr b="0" i="0" sz="3700" u="sng"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sng"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Quali operazioni sono escluse dall’art. 7 </a:t>
            </a:r>
            <a:r>
              <a:rPr b="0" i="1" lang="it" sz="3700" u="none" cap="none" strike="noStrike">
                <a:solidFill>
                  <a:schemeClr val="dk1"/>
                </a:solidFill>
                <a:latin typeface="Work Sans"/>
                <a:ea typeface="Work Sans"/>
                <a:cs typeface="Work Sans"/>
                <a:sym typeface="Work Sans"/>
              </a:rPr>
              <a:t>ter</a:t>
            </a:r>
            <a:r>
              <a:rPr b="0" i="0" lang="it" sz="3700" u="none" cap="none" strike="noStrike">
                <a:solidFill>
                  <a:schemeClr val="dk1"/>
                </a:solidFill>
                <a:latin typeface="Work Sans"/>
                <a:ea typeface="Work Sans"/>
                <a:cs typeface="Work Sans"/>
                <a:sym typeface="Work Sans"/>
              </a:rPr>
              <a:t>? → </a:t>
            </a:r>
            <a:r>
              <a:rPr b="1" i="0" lang="it" sz="3700" u="none" cap="none" strike="noStrike">
                <a:solidFill>
                  <a:schemeClr val="dk1"/>
                </a:solidFill>
                <a:latin typeface="Work Sans"/>
                <a:ea typeface="Work Sans"/>
                <a:cs typeface="Work Sans"/>
                <a:sym typeface="Work Sans"/>
              </a:rPr>
              <a:t>Servizi in deroga</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121920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
        <p:nvSpPr>
          <p:cNvPr id="392" name="Google Shape;392;g2fb99fa92cd_0_321"/>
          <p:cNvSpPr/>
          <p:nvPr/>
        </p:nvSpPr>
        <p:spPr>
          <a:xfrm>
            <a:off x="1702400" y="8416333"/>
            <a:ext cx="7286400" cy="11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Trasporto di passeggeri</a:t>
            </a:r>
            <a:endParaRPr b="1" i="0" sz="3700" u="none" cap="none" strike="noStrike">
              <a:solidFill>
                <a:srgbClr val="000000"/>
              </a:solidFill>
              <a:latin typeface="Arial"/>
              <a:ea typeface="Arial"/>
              <a:cs typeface="Arial"/>
              <a:sym typeface="Arial"/>
            </a:endParaRPr>
          </a:p>
        </p:txBody>
      </p:sp>
      <p:sp>
        <p:nvSpPr>
          <p:cNvPr id="393" name="Google Shape;393;g2fb99fa92cd_0_321"/>
          <p:cNvSpPr/>
          <p:nvPr/>
        </p:nvSpPr>
        <p:spPr>
          <a:xfrm>
            <a:off x="1702400" y="10412267"/>
            <a:ext cx="7286400" cy="11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Noleggio/locazioni a breve 30GG</a:t>
            </a:r>
            <a:endParaRPr b="1" i="0" sz="3700" u="none" cap="none" strike="noStrike">
              <a:solidFill>
                <a:srgbClr val="000000"/>
              </a:solidFill>
              <a:latin typeface="Arial"/>
              <a:ea typeface="Arial"/>
              <a:cs typeface="Arial"/>
              <a:sym typeface="Arial"/>
            </a:endParaRPr>
          </a:p>
        </p:txBody>
      </p:sp>
      <p:sp>
        <p:nvSpPr>
          <p:cNvPr id="394" name="Google Shape;394;g2fb99fa92cd_0_321"/>
          <p:cNvSpPr/>
          <p:nvPr/>
        </p:nvSpPr>
        <p:spPr>
          <a:xfrm>
            <a:off x="12676133" y="10412267"/>
            <a:ext cx="7286400" cy="11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Le prestazioni relativi a beni immobili </a:t>
            </a:r>
            <a:endParaRPr b="1" i="0" sz="3700" u="none" cap="none" strike="noStrike">
              <a:solidFill>
                <a:srgbClr val="000000"/>
              </a:solidFill>
              <a:latin typeface="Arial"/>
              <a:ea typeface="Arial"/>
              <a:cs typeface="Arial"/>
              <a:sym typeface="Arial"/>
            </a:endParaRPr>
          </a:p>
        </p:txBody>
      </p:sp>
      <p:sp>
        <p:nvSpPr>
          <p:cNvPr id="395" name="Google Shape;395;g2fb99fa92cd_0_321"/>
          <p:cNvSpPr/>
          <p:nvPr/>
        </p:nvSpPr>
        <p:spPr>
          <a:xfrm>
            <a:off x="12524867" y="8416333"/>
            <a:ext cx="7286400" cy="1190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Prestazioni di ristorazioni catering</a:t>
            </a:r>
            <a:endParaRPr b="1" i="0" sz="37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g2fb99fa92cd_0_330"/>
          <p:cNvSpPr txBox="1"/>
          <p:nvPr>
            <p:ph type="ctrTitle"/>
          </p:nvPr>
        </p:nvSpPr>
        <p:spPr>
          <a:xfrm>
            <a:off x="831200" y="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solidFill>
                  <a:schemeClr val="accent2"/>
                </a:solidFill>
              </a:rPr>
              <a:t>I casi in cui usiamo art. 8 </a:t>
            </a:r>
            <a:endParaRPr sz="5300"/>
          </a:p>
        </p:txBody>
      </p:sp>
      <p:sp>
        <p:nvSpPr>
          <p:cNvPr id="401" name="Google Shape;401;g2fb99fa92cd_0_330"/>
          <p:cNvSpPr txBox="1"/>
          <p:nvPr/>
        </p:nvSpPr>
        <p:spPr>
          <a:xfrm>
            <a:off x="377533" y="1300267"/>
            <a:ext cx="22484700" cy="113133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3700" u="none" cap="none" strike="noStrike">
                <a:solidFill>
                  <a:schemeClr val="dk1"/>
                </a:solidFill>
                <a:latin typeface="Work Sans"/>
                <a:ea typeface="Work Sans"/>
                <a:cs typeface="Work Sans"/>
                <a:sym typeface="Work Sans"/>
              </a:rPr>
              <a:t>Quando inseriamo </a:t>
            </a:r>
            <a:r>
              <a:rPr b="1" i="0" lang="it" sz="3700" u="none" cap="none" strike="noStrike">
                <a:solidFill>
                  <a:srgbClr val="000000"/>
                </a:solidFill>
                <a:latin typeface="Work Sans"/>
                <a:ea typeface="Work Sans"/>
                <a:cs typeface="Work Sans"/>
                <a:sym typeface="Work Sans"/>
              </a:rPr>
              <a:t>Operazione non imponibile ai sensi Art 8</a:t>
            </a:r>
            <a:r>
              <a:rPr b="1" i="0" lang="it" sz="3700" u="none" cap="none" strike="noStrike">
                <a:solidFill>
                  <a:schemeClr val="dk1"/>
                </a:solidFill>
                <a:latin typeface="Work Sans"/>
                <a:ea typeface="Work Sans"/>
                <a:cs typeface="Work Sans"/>
                <a:sym typeface="Work Sans"/>
              </a:rPr>
              <a:t> in fattura?</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Tipologia di cliente: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Estero sia società che privato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Natura dell’operazione: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Le operazioni di </a:t>
            </a:r>
            <a:r>
              <a:rPr b="0" i="0" lang="it" sz="3700" u="sng" cap="none" strike="noStrike">
                <a:solidFill>
                  <a:schemeClr val="dk1"/>
                </a:solidFill>
                <a:latin typeface="Work Sans"/>
                <a:ea typeface="Work Sans"/>
                <a:cs typeface="Work Sans"/>
                <a:sym typeface="Work Sans"/>
              </a:rPr>
              <a:t>cessione dei beni </a:t>
            </a:r>
            <a:r>
              <a:rPr b="0" i="0" lang="it" sz="3700" u="none" cap="none" strike="noStrike">
                <a:solidFill>
                  <a:schemeClr val="dk1"/>
                </a:solidFill>
                <a:latin typeface="Work Sans"/>
                <a:ea typeface="Work Sans"/>
                <a:cs typeface="Work Sans"/>
                <a:sym typeface="Work Sans"/>
              </a:rPr>
              <a:t>in cui i beni vengono trasportati fuori dal </a:t>
            </a:r>
            <a:r>
              <a:rPr b="0" i="0" lang="it" sz="3700" u="sng" cap="none" strike="noStrike">
                <a:solidFill>
                  <a:schemeClr val="dk1"/>
                </a:solidFill>
                <a:latin typeface="Work Sans"/>
                <a:ea typeface="Work Sans"/>
                <a:cs typeface="Work Sans"/>
                <a:sym typeface="Work Sans"/>
              </a:rPr>
              <a:t>territorio comunitario.</a:t>
            </a:r>
            <a:endParaRPr b="0" i="0" sz="3700" u="sng"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1" i="0" lang="it" sz="3700" u="none" cap="none" strike="noStrike">
                <a:solidFill>
                  <a:schemeClr val="dk1"/>
                </a:solidFill>
                <a:latin typeface="Work Sans"/>
                <a:ea typeface="Work Sans"/>
                <a:cs typeface="Work Sans"/>
                <a:sym typeface="Work Sans"/>
              </a:rPr>
              <a:t>Attenzione: </a:t>
            </a:r>
            <a:r>
              <a:rPr b="0" i="0" lang="it" sz="3700" u="none" cap="none" strike="noStrike">
                <a:solidFill>
                  <a:schemeClr val="dk1"/>
                </a:solidFill>
                <a:latin typeface="Work Sans"/>
                <a:ea typeface="Work Sans"/>
                <a:cs typeface="Work Sans"/>
                <a:sym typeface="Work Sans"/>
              </a:rPr>
              <a:t>Le esportazioni possono essere di 3 caratteristiche diverse (avendo ciascuno un identificativo differente, con maggior dettaglio:</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Art 8 comma 1 lettera a) → Cessione all’esportazione</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Art 8 comma 1 lettera b) → Esportazione Impropria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Art 8 comma 1 lettera c) → Cessioni indirette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
        <p:nvSpPr>
          <p:cNvPr id="402" name="Google Shape;402;g2fb99fa92cd_0_330"/>
          <p:cNvSpPr/>
          <p:nvPr/>
        </p:nvSpPr>
        <p:spPr>
          <a:xfrm>
            <a:off x="4079600" y="7606800"/>
            <a:ext cx="2637600" cy="427200"/>
          </a:xfrm>
          <a:prstGeom prst="strip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3" name="Google Shape;403;g2fb99fa92cd_0_330"/>
          <p:cNvSpPr txBox="1"/>
          <p:nvPr/>
        </p:nvSpPr>
        <p:spPr>
          <a:xfrm>
            <a:off x="6943400" y="7355600"/>
            <a:ext cx="14319300" cy="9297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Esportazioni di carattere definitivo</a:t>
            </a:r>
            <a:endParaRPr b="0" i="0" sz="3700" u="none" cap="none" strike="noStrike">
              <a:solidFill>
                <a:srgbClr val="000000"/>
              </a:solidFill>
              <a:latin typeface="Work Sans"/>
              <a:ea typeface="Work Sans"/>
              <a:cs typeface="Work Sans"/>
              <a:sym typeface="Work Sans"/>
            </a:endParaRPr>
          </a:p>
        </p:txBody>
      </p:sp>
      <p:sp>
        <p:nvSpPr>
          <p:cNvPr id="404" name="Google Shape;404;g2fb99fa92cd_0_330"/>
          <p:cNvSpPr/>
          <p:nvPr/>
        </p:nvSpPr>
        <p:spPr>
          <a:xfrm>
            <a:off x="14655533" y="10144000"/>
            <a:ext cx="7385700" cy="1557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TASK AL CONSULENTE </a:t>
            </a:r>
            <a:endParaRPr b="1" i="0" sz="3700" u="none" cap="none" strike="noStrik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g2fb99fa92cd_0_338"/>
          <p:cNvSpPr txBox="1"/>
          <p:nvPr>
            <p:ph type="ctrTitle"/>
          </p:nvPr>
        </p:nvSpPr>
        <p:spPr>
          <a:xfrm>
            <a:off x="831200" y="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Le operazioni edili </a:t>
            </a:r>
            <a:endParaRPr sz="5300"/>
          </a:p>
        </p:txBody>
      </p:sp>
      <p:sp>
        <p:nvSpPr>
          <p:cNvPr id="410" name="Google Shape;410;g2fb99fa92cd_0_338"/>
          <p:cNvSpPr txBox="1"/>
          <p:nvPr/>
        </p:nvSpPr>
        <p:spPr>
          <a:xfrm>
            <a:off x="377533" y="1300267"/>
            <a:ext cx="22484700" cy="8465700"/>
          </a:xfrm>
          <a:prstGeom prst="rect">
            <a:avLst/>
          </a:prstGeom>
          <a:noFill/>
          <a:ln>
            <a:noFill/>
          </a:ln>
        </p:spPr>
        <p:txBody>
          <a:bodyPr anchorCtr="0" anchor="t" bIns="243800" lIns="243800" spcFirstLastPara="1" rIns="243800" wrap="square" tIns="243800">
            <a:spAutoFit/>
          </a:bodyPr>
          <a:lstStyle/>
          <a:p>
            <a:pPr indent="-831850" lvl="0" marL="1219200" marR="0" rtl="0" algn="just">
              <a:lnSpc>
                <a:spcPct val="100000"/>
              </a:lnSpc>
              <a:spcBef>
                <a:spcPts val="0"/>
              </a:spcBef>
              <a:spcAft>
                <a:spcPts val="0"/>
              </a:spcAft>
              <a:buClr>
                <a:schemeClr val="dk1"/>
              </a:buClr>
              <a:buSzPts val="3500"/>
              <a:buFont typeface="Work Sans"/>
              <a:buAutoNum type="arabicPeriod"/>
            </a:pPr>
            <a:r>
              <a:rPr b="0" i="0" lang="it" sz="3700" u="none" cap="none" strike="noStrike">
                <a:solidFill>
                  <a:schemeClr val="dk1"/>
                </a:solidFill>
                <a:latin typeface="Work Sans"/>
                <a:ea typeface="Work Sans"/>
                <a:cs typeface="Work Sans"/>
                <a:sym typeface="Work Sans"/>
              </a:rPr>
              <a:t>Che l’operazione sia effettivamente in campo edile;</a:t>
            </a:r>
            <a:endParaRPr b="0" i="0" sz="3700" u="none" cap="none" strike="noStrike">
              <a:solidFill>
                <a:schemeClr val="dk1"/>
              </a:solidFill>
              <a:latin typeface="Work Sans"/>
              <a:ea typeface="Work Sans"/>
              <a:cs typeface="Work Sans"/>
              <a:sym typeface="Work Sans"/>
            </a:endParaRPr>
          </a:p>
          <a:p>
            <a:pPr indent="0" lvl="0" marL="121920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AutoNum type="arabicPeriod"/>
            </a:pPr>
            <a:r>
              <a:rPr b="0" i="0" lang="it" sz="3700" u="none" cap="none" strike="noStrike">
                <a:solidFill>
                  <a:schemeClr val="dk1"/>
                </a:solidFill>
                <a:latin typeface="Work Sans"/>
                <a:ea typeface="Work Sans"/>
                <a:cs typeface="Work Sans"/>
                <a:sym typeface="Work Sans"/>
              </a:rPr>
              <a:t>Verificare che tra la società EDIL MURATURA SRL e Mario Rossi ci sia effettivamente un contratto che regoli il rapporto di lavoro; (dobbiamo chiederlo esplicitamente al cliente)</a:t>
            </a:r>
            <a:endParaRPr b="0" i="0" sz="3700" u="none" cap="none" strike="noStrike">
              <a:solidFill>
                <a:schemeClr val="dk1"/>
              </a:solidFill>
              <a:latin typeface="Work Sans"/>
              <a:ea typeface="Work Sans"/>
              <a:cs typeface="Work Sans"/>
              <a:sym typeface="Work Sans"/>
            </a:endParaRPr>
          </a:p>
          <a:p>
            <a:pPr indent="0" lvl="0" marL="121920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AutoNum type="arabicPeriod"/>
            </a:pPr>
            <a:r>
              <a:rPr b="0" i="0" lang="it" sz="3700" u="none" cap="none" strike="noStrike">
                <a:solidFill>
                  <a:schemeClr val="dk1"/>
                </a:solidFill>
                <a:latin typeface="Work Sans"/>
                <a:ea typeface="Work Sans"/>
                <a:cs typeface="Work Sans"/>
                <a:sym typeface="Work Sans"/>
              </a:rPr>
              <a:t>Che EDIL MURATURA SRL stia a sua volta lavorando per un terzo committente mediante un contratto di appalto (dobbiamo chiederlo esplicitamente al cliente)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Oltre alle operazioni nel campo dell’edilizia rientrano come casistica:</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
        <p:nvSpPr>
          <p:cNvPr id="411" name="Google Shape;411;g2fb99fa92cd_0_338"/>
          <p:cNvSpPr/>
          <p:nvPr/>
        </p:nvSpPr>
        <p:spPr>
          <a:xfrm>
            <a:off x="1843867" y="7179733"/>
            <a:ext cx="7561500" cy="150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SERVIZI DI PULIZIA</a:t>
            </a:r>
            <a:endParaRPr b="1" i="0" sz="3700" u="none" cap="none" strike="noStrike">
              <a:solidFill>
                <a:srgbClr val="000000"/>
              </a:solidFill>
              <a:latin typeface="Arial"/>
              <a:ea typeface="Arial"/>
              <a:cs typeface="Arial"/>
              <a:sym typeface="Arial"/>
            </a:endParaRPr>
          </a:p>
        </p:txBody>
      </p:sp>
      <p:sp>
        <p:nvSpPr>
          <p:cNvPr id="412" name="Google Shape;412;g2fb99fa92cd_0_338"/>
          <p:cNvSpPr/>
          <p:nvPr/>
        </p:nvSpPr>
        <p:spPr>
          <a:xfrm>
            <a:off x="13714333" y="9520467"/>
            <a:ext cx="7561500" cy="150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COMPLETAMENTO EDIFICI</a:t>
            </a:r>
            <a:endParaRPr b="1" i="0" sz="3700" u="none" cap="none" strike="noStrike">
              <a:solidFill>
                <a:srgbClr val="000000"/>
              </a:solidFill>
              <a:latin typeface="Arial"/>
              <a:ea typeface="Arial"/>
              <a:cs typeface="Arial"/>
              <a:sym typeface="Arial"/>
            </a:endParaRPr>
          </a:p>
        </p:txBody>
      </p:sp>
      <p:sp>
        <p:nvSpPr>
          <p:cNvPr id="413" name="Google Shape;413;g2fb99fa92cd_0_338"/>
          <p:cNvSpPr/>
          <p:nvPr/>
        </p:nvSpPr>
        <p:spPr>
          <a:xfrm>
            <a:off x="1843867" y="9700733"/>
            <a:ext cx="7561500" cy="150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DEMOLIZIONI</a:t>
            </a:r>
            <a:endParaRPr b="1" i="0" sz="3700" u="none" cap="none" strike="noStrike">
              <a:solidFill>
                <a:srgbClr val="000000"/>
              </a:solidFill>
              <a:latin typeface="Arial"/>
              <a:ea typeface="Arial"/>
              <a:cs typeface="Arial"/>
              <a:sym typeface="Arial"/>
            </a:endParaRPr>
          </a:p>
        </p:txBody>
      </p:sp>
      <p:sp>
        <p:nvSpPr>
          <p:cNvPr id="414" name="Google Shape;414;g2fb99fa92cd_0_338"/>
          <p:cNvSpPr/>
          <p:nvPr/>
        </p:nvSpPr>
        <p:spPr>
          <a:xfrm>
            <a:off x="13714333" y="7179733"/>
            <a:ext cx="7561500" cy="1507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INSTALLAZIONE DI IMPIANTI</a:t>
            </a:r>
            <a:endParaRPr b="1" i="0" sz="3700" u="none" cap="none" strike="noStrik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g2fb99fa92cd_0_347"/>
          <p:cNvSpPr txBox="1"/>
          <p:nvPr>
            <p:ph type="ctrTitle"/>
          </p:nvPr>
        </p:nvSpPr>
        <p:spPr>
          <a:xfrm>
            <a:off x="712100" y="319200"/>
            <a:ext cx="227217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I casi in cui inseriamo il reverse charge</a:t>
            </a:r>
            <a:endParaRPr sz="5300"/>
          </a:p>
        </p:txBody>
      </p:sp>
      <p:sp>
        <p:nvSpPr>
          <p:cNvPr id="420" name="Google Shape;420;g2fb99fa92cd_0_347"/>
          <p:cNvSpPr txBox="1"/>
          <p:nvPr/>
        </p:nvSpPr>
        <p:spPr>
          <a:xfrm>
            <a:off x="377533" y="1300267"/>
            <a:ext cx="22484700" cy="13637700"/>
          </a:xfrm>
          <a:prstGeom prst="rect">
            <a:avLst/>
          </a:prstGeom>
          <a:noFill/>
          <a:ln>
            <a:noFill/>
          </a:ln>
        </p:spPr>
        <p:txBody>
          <a:bodyPr anchorCtr="0" anchor="t" bIns="243800" lIns="243800" spcFirstLastPara="1" rIns="243800" wrap="square" tIns="243800">
            <a:spAutoFit/>
          </a:bodyPr>
          <a:lstStyle/>
          <a:p>
            <a:pPr indent="-844550" lvl="0" marL="1219200" marR="0" rtl="0" algn="just">
              <a:lnSpc>
                <a:spcPct val="100000"/>
              </a:lnSpc>
              <a:spcBef>
                <a:spcPts val="0"/>
              </a:spcBef>
              <a:spcAft>
                <a:spcPts val="0"/>
              </a:spcAft>
              <a:buClr>
                <a:schemeClr val="dk1"/>
              </a:buClr>
              <a:buSzPts val="3700"/>
              <a:buFont typeface="Work Sans"/>
              <a:buChar char="-"/>
            </a:pPr>
            <a:r>
              <a:rPr b="1" i="0" lang="it" sz="4000" u="none" cap="none" strike="noStrike">
                <a:solidFill>
                  <a:schemeClr val="dk1"/>
                </a:solidFill>
                <a:latin typeface="Work Sans"/>
                <a:ea typeface="Work Sans"/>
                <a:cs typeface="Work Sans"/>
                <a:sym typeface="Work Sans"/>
              </a:rPr>
              <a:t>Quando inseriamo </a:t>
            </a:r>
            <a:r>
              <a:rPr b="1" i="0" lang="it" sz="3700" u="none" cap="none" strike="noStrike">
                <a:solidFill>
                  <a:srgbClr val="000000"/>
                </a:solidFill>
                <a:latin typeface="Work Sans"/>
                <a:ea typeface="Work Sans"/>
                <a:cs typeface="Work Sans"/>
                <a:sym typeface="Work Sans"/>
              </a:rPr>
              <a:t>Operazioni non imponibile ai sensi Art 17 -</a:t>
            </a:r>
            <a:r>
              <a:rPr b="1" i="0" lang="it" sz="3500" u="none" cap="none" strike="noStrike">
                <a:solidFill>
                  <a:srgbClr val="000000"/>
                </a:solidFill>
                <a:latin typeface="Work Sans"/>
                <a:ea typeface="Work Sans"/>
                <a:cs typeface="Work Sans"/>
                <a:sym typeface="Work Sans"/>
              </a:rPr>
              <a:t> </a:t>
            </a:r>
            <a:r>
              <a:rPr b="1" i="0" lang="it" sz="3700" u="none" cap="none" strike="noStrike">
                <a:solidFill>
                  <a:srgbClr val="000000"/>
                </a:solidFill>
                <a:latin typeface="Work Sans"/>
                <a:ea typeface="Work Sans"/>
                <a:cs typeface="Work Sans"/>
                <a:sym typeface="Work Sans"/>
              </a:rPr>
              <a:t>reverse charge</a:t>
            </a:r>
            <a:r>
              <a:rPr b="1" i="0" lang="it" sz="3200" u="none" cap="none" strike="noStrike">
                <a:solidFill>
                  <a:srgbClr val="000000"/>
                </a:solidFill>
                <a:latin typeface="Work Sans"/>
                <a:ea typeface="Work Sans"/>
                <a:cs typeface="Work Sans"/>
                <a:sym typeface="Work Sans"/>
              </a:rPr>
              <a:t> </a:t>
            </a:r>
            <a:r>
              <a:rPr b="1" i="0" lang="it" sz="3700" u="none" cap="none" strike="noStrike">
                <a:solidFill>
                  <a:schemeClr val="dk1"/>
                </a:solidFill>
                <a:latin typeface="Work Sans"/>
                <a:ea typeface="Work Sans"/>
                <a:cs typeface="Work Sans"/>
                <a:sym typeface="Work Sans"/>
              </a:rPr>
              <a:t>in fattura</a:t>
            </a:r>
            <a:r>
              <a:rPr b="1" i="0" lang="it" sz="4000" u="none" cap="none" strike="noStrike">
                <a:solidFill>
                  <a:schemeClr val="dk1"/>
                </a:solidFill>
                <a:latin typeface="Work Sans"/>
                <a:ea typeface="Work Sans"/>
                <a:cs typeface="Work Sans"/>
                <a:sym typeface="Work Sans"/>
              </a:rPr>
              <a:t>?</a:t>
            </a:r>
            <a:endParaRPr b="1" i="0" sz="40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1"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Tipologia di cliente: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Cliente Italiano è una </a:t>
            </a:r>
            <a:r>
              <a:rPr b="0" i="0" lang="it" sz="3700" u="none" cap="none" strike="noStrike">
                <a:solidFill>
                  <a:schemeClr val="dk1"/>
                </a:solidFill>
                <a:latin typeface="Work Sans"/>
                <a:ea typeface="Work Sans"/>
                <a:cs typeface="Work Sans"/>
                <a:sym typeface="Work Sans"/>
                <a:extLst>
                  <a:ext uri="http://customooxmlschemas.google.com/">
                    <go:slidesCustomData xmlns:go="http://customooxmlschemas.google.com/" textRoundtripDataId="7"/>
                  </a:ext>
                </a:extLst>
              </a:rPr>
              <a:t>società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Natura dell’operazione ha caratteristiche molto rigide: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AutoNum type="arabicPeriod"/>
            </a:pPr>
            <a:r>
              <a:rPr b="0" i="0" lang="it" sz="3700" u="sng" cap="none" strike="noStrike">
                <a:solidFill>
                  <a:schemeClr val="dk1"/>
                </a:solidFill>
                <a:latin typeface="Work Sans"/>
                <a:ea typeface="Work Sans"/>
                <a:cs typeface="Work Sans"/>
                <a:sym typeface="Work Sans"/>
              </a:rPr>
              <a:t>Operazione deve avere natura dell’edilizia;</a:t>
            </a:r>
            <a:endParaRPr b="0" i="0" sz="3700" u="sng" cap="none" strike="noStrike">
              <a:solidFill>
                <a:schemeClr val="dk1"/>
              </a:solidFill>
              <a:latin typeface="Work Sans"/>
              <a:ea typeface="Work Sans"/>
              <a:cs typeface="Work Sans"/>
              <a:sym typeface="Work Sans"/>
            </a:endParaRPr>
          </a:p>
          <a:p>
            <a:pPr indent="0" lvl="0" marL="121920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AutoNum type="arabicPeriod"/>
            </a:pPr>
            <a:r>
              <a:rPr b="0" i="0" lang="it" sz="3700" u="sng" cap="none" strike="noStrike">
                <a:solidFill>
                  <a:schemeClr val="dk1"/>
                </a:solidFill>
                <a:latin typeface="Work Sans"/>
                <a:ea typeface="Work Sans"/>
                <a:cs typeface="Work Sans"/>
                <a:sym typeface="Work Sans"/>
              </a:rPr>
              <a:t>Ci può essere un contratto che regoli il rapporto tra il nostro cliente e il suo committente;</a:t>
            </a:r>
            <a:endParaRPr b="0" i="0" sz="3700" u="sng" cap="none" strike="noStrike">
              <a:solidFill>
                <a:schemeClr val="dk1"/>
              </a:solidFill>
              <a:latin typeface="Work Sans"/>
              <a:ea typeface="Work Sans"/>
              <a:cs typeface="Work Sans"/>
              <a:sym typeface="Work Sans"/>
            </a:endParaRPr>
          </a:p>
          <a:p>
            <a:pPr indent="0" lvl="0" marL="121920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844550" lvl="0" marL="1219200" marR="0" rtl="0" algn="just">
              <a:lnSpc>
                <a:spcPct val="100000"/>
              </a:lnSpc>
              <a:spcBef>
                <a:spcPts val="0"/>
              </a:spcBef>
              <a:spcAft>
                <a:spcPts val="0"/>
              </a:spcAft>
              <a:buClr>
                <a:schemeClr val="dk1"/>
              </a:buClr>
              <a:buSzPts val="3700"/>
              <a:buFont typeface="Work Sans"/>
              <a:buAutoNum type="arabicPeriod"/>
            </a:pPr>
            <a:r>
              <a:rPr b="0" i="0" lang="it" sz="3700" u="sng" cap="none" strike="noStrike">
                <a:solidFill>
                  <a:schemeClr val="dk1"/>
                </a:solidFill>
                <a:latin typeface="Work Sans"/>
                <a:ea typeface="Work Sans"/>
                <a:cs typeface="Work Sans"/>
                <a:sym typeface="Work Sans"/>
              </a:rPr>
              <a:t>Il committente del nostro cliente deve a sua volta garantire nei confronti di un suo committente l’esecuzione di un opera.</a:t>
            </a:r>
            <a:endParaRPr b="0" i="0" sz="3700" u="sng"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1" i="0" lang="it" sz="3700" u="none" cap="none" strike="noStrike">
                <a:solidFill>
                  <a:schemeClr val="dk1"/>
                </a:solidFill>
                <a:latin typeface="Work Sans"/>
                <a:ea typeface="Work Sans"/>
                <a:cs typeface="Work Sans"/>
                <a:sym typeface="Work Sans"/>
              </a:rPr>
              <a:t>Esempio</a:t>
            </a:r>
            <a:r>
              <a:rPr b="0" i="0" lang="it" sz="3700" u="none" cap="none" strike="noStrike">
                <a:solidFill>
                  <a:schemeClr val="dk1"/>
                </a:solidFill>
                <a:latin typeface="Work Sans"/>
                <a:ea typeface="Work Sans"/>
                <a:cs typeface="Work Sans"/>
                <a:sym typeface="Work Sans"/>
              </a:rPr>
              <a:t>: Cliente Mario Rossi, p.iva da muratore (codice ateco 43.39.01) che emette una fattura nei confronti di una società EDIL MURATURA SRL→ per poter inserire Art 17 - Reverse charge in fattura dobbiamo verificare:</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g2fb99fa92cd_0_352"/>
          <p:cNvSpPr txBox="1"/>
          <p:nvPr>
            <p:ph type="ctrTitle"/>
          </p:nvPr>
        </p:nvSpPr>
        <p:spPr>
          <a:xfrm>
            <a:off x="1252158" y="485592"/>
            <a:ext cx="155289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Fattura INPS COM - ENASARCO</a:t>
            </a:r>
            <a:endParaRPr sz="5300"/>
          </a:p>
        </p:txBody>
      </p:sp>
      <p:sp>
        <p:nvSpPr>
          <p:cNvPr id="426" name="Google Shape;426;g2fb99fa92cd_0_352"/>
          <p:cNvSpPr txBox="1"/>
          <p:nvPr/>
        </p:nvSpPr>
        <p:spPr>
          <a:xfrm>
            <a:off x="377533" y="1300267"/>
            <a:ext cx="22484700" cy="1062000"/>
          </a:xfrm>
          <a:prstGeom prst="rect">
            <a:avLst/>
          </a:prstGeom>
          <a:noFill/>
          <a:ln>
            <a:noFill/>
          </a:ln>
        </p:spPr>
        <p:txBody>
          <a:bodyPr anchorCtr="0" anchor="t" bIns="243800" lIns="243800" spcFirstLastPara="1" rIns="243800" wrap="square" tIns="243800">
            <a:sp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p:txBody>
      </p:sp>
      <p:sp>
        <p:nvSpPr>
          <p:cNvPr id="427" name="Google Shape;427;g2fb99fa92cd_0_352"/>
          <p:cNvSpPr txBox="1"/>
          <p:nvPr/>
        </p:nvSpPr>
        <p:spPr>
          <a:xfrm>
            <a:off x="973600" y="1676000"/>
            <a:ext cx="22484700" cy="10174200"/>
          </a:xfrm>
          <a:prstGeom prst="rect">
            <a:avLst/>
          </a:prstGeom>
          <a:noFill/>
          <a:ln>
            <a:noFill/>
          </a:ln>
        </p:spPr>
        <p:txBody>
          <a:bodyPr anchorCtr="0" anchor="t" bIns="243800" lIns="243800" spcFirstLastPara="1" rIns="243800" wrap="square" tIns="243800">
            <a:spAutoFit/>
          </a:bodyPr>
          <a:lstStyle/>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Per i soggetti iscritti nella sezione INPS Commercio e svolgono attività di agente di commercio (es. Consulenti Finanziari 66.19.21 - Attività di mediazione Immobiliare 68.31.00) le ritenute devono essere versate come seguono:</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Esempio Empirico</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Imponibile          10.000 Euro</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Ritenuta (11.5%)   1.150   Euro  → (10.000*23%*50%)</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IVA (22%)            2.200  Euro</a:t>
            </a:r>
            <a:endParaRPr b="0" i="0"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0" i="1" lang="it" sz="3700" u="none" cap="none" strike="noStrike">
                <a:solidFill>
                  <a:srgbClr val="000000"/>
                </a:solidFill>
                <a:latin typeface="Work Sans"/>
                <a:ea typeface="Work Sans"/>
                <a:cs typeface="Work Sans"/>
                <a:sym typeface="Work Sans"/>
              </a:rPr>
              <a:t>Totale                 11.050 Euro</a:t>
            </a:r>
            <a:endParaRPr b="0" i="1"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1"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t/>
            </a:r>
            <a:endParaRPr b="0" i="1" sz="37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Work Sans"/>
                <a:ea typeface="Work Sans"/>
                <a:cs typeface="Work Sans"/>
                <a:sym typeface="Work Sans"/>
              </a:rPr>
              <a:t>Attenzione: </a:t>
            </a:r>
            <a:r>
              <a:rPr b="0" i="0" lang="it" sz="3700" u="none" cap="none" strike="noStrike">
                <a:solidFill>
                  <a:srgbClr val="000000"/>
                </a:solidFill>
                <a:latin typeface="Work Sans"/>
                <a:ea typeface="Work Sans"/>
                <a:cs typeface="Work Sans"/>
                <a:sym typeface="Work Sans"/>
              </a:rPr>
              <a:t>Prestare attenzione alla dicitura IVA</a:t>
            </a:r>
            <a:endParaRPr b="0" i="0" sz="3700" u="none" cap="none" strike="noStrike">
              <a:solidFill>
                <a:srgbClr val="000000"/>
              </a:solidFill>
              <a:latin typeface="Work Sans"/>
              <a:ea typeface="Work Sans"/>
              <a:cs typeface="Work Sans"/>
              <a:sym typeface="Work Sans"/>
            </a:endParaRPr>
          </a:p>
        </p:txBody>
      </p:sp>
      <p:sp>
        <p:nvSpPr>
          <p:cNvPr id="428" name="Google Shape;428;g2fb99fa92cd_0_352"/>
          <p:cNvSpPr/>
          <p:nvPr/>
        </p:nvSpPr>
        <p:spPr>
          <a:xfrm>
            <a:off x="1143467" y="4069200"/>
            <a:ext cx="7992900" cy="2016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50% sul 23% DELL’IMPONIBILE DELLA PRESTAZIONE</a:t>
            </a:r>
            <a:r>
              <a:rPr b="0" i="0" lang="it" sz="3700" u="none" cap="none" strike="noStrike">
                <a:solidFill>
                  <a:srgbClr val="000000"/>
                </a:solidFill>
                <a:latin typeface="Arial"/>
                <a:ea typeface="Arial"/>
                <a:cs typeface="Arial"/>
                <a:sym typeface="Arial"/>
              </a:rPr>
              <a:t> </a:t>
            </a:r>
            <a:endParaRPr b="0" i="0" sz="3700" u="none" cap="none" strike="noStrike">
              <a:solidFill>
                <a:srgbClr val="000000"/>
              </a:solidFill>
              <a:latin typeface="Arial"/>
              <a:ea typeface="Arial"/>
              <a:cs typeface="Arial"/>
              <a:sym typeface="Arial"/>
            </a:endParaRPr>
          </a:p>
        </p:txBody>
      </p:sp>
      <p:pic>
        <p:nvPicPr>
          <p:cNvPr id="429" name="Google Shape;429;g2fb99fa92cd_0_352"/>
          <p:cNvPicPr preferRelativeResize="0"/>
          <p:nvPr/>
        </p:nvPicPr>
        <p:blipFill rotWithShape="1">
          <a:blip r:embed="rId3">
            <a:alphaModFix/>
          </a:blip>
          <a:srcRect b="0" l="0" r="0" t="0"/>
          <a:stretch/>
        </p:blipFill>
        <p:spPr>
          <a:xfrm>
            <a:off x="14718401" y="4069200"/>
            <a:ext cx="6883266" cy="8233132"/>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2fb99fa92cd_0_360"/>
          <p:cNvSpPr txBox="1"/>
          <p:nvPr>
            <p:ph type="ctrTitle"/>
          </p:nvPr>
        </p:nvSpPr>
        <p:spPr>
          <a:xfrm>
            <a:off x="900133" y="319192"/>
            <a:ext cx="15528900" cy="1190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3900"/>
              <a:buNone/>
            </a:pPr>
            <a:r>
              <a:rPr lang="it" sz="5300"/>
              <a:t>Redazione Fattura </a:t>
            </a:r>
            <a:endParaRPr sz="5300"/>
          </a:p>
        </p:txBody>
      </p:sp>
      <p:sp>
        <p:nvSpPr>
          <p:cNvPr id="435" name="Google Shape;435;g2fb99fa92cd_0_360"/>
          <p:cNvSpPr txBox="1"/>
          <p:nvPr/>
        </p:nvSpPr>
        <p:spPr>
          <a:xfrm>
            <a:off x="401658" y="1681192"/>
            <a:ext cx="22484700" cy="1062000"/>
          </a:xfrm>
          <a:prstGeom prst="rect">
            <a:avLst/>
          </a:prstGeom>
          <a:noFill/>
          <a:ln>
            <a:noFill/>
          </a:ln>
        </p:spPr>
        <p:txBody>
          <a:bodyPr anchorCtr="0" anchor="t" bIns="243800" lIns="243800" spcFirstLastPara="1" rIns="243800" wrap="square" tIns="243800">
            <a:spAutoFit/>
          </a:bodyPr>
          <a:lstStyle/>
          <a:p>
            <a:pPr indent="0" lvl="0" marL="0" marR="0" rtl="0" algn="ctr">
              <a:lnSpc>
                <a:spcPct val="100000"/>
              </a:lnSpc>
              <a:spcBef>
                <a:spcPts val="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Per la redazione della fattura dobbiamo quindi considerare ambedue gli aspetti:</a:t>
            </a:r>
            <a:endParaRPr b="0" i="0" sz="3700" u="none" cap="none" strike="noStrike">
              <a:solidFill>
                <a:schemeClr val="dk1"/>
              </a:solidFill>
              <a:latin typeface="Work Sans"/>
              <a:ea typeface="Work Sans"/>
              <a:cs typeface="Work Sans"/>
              <a:sym typeface="Work Sans"/>
            </a:endParaRPr>
          </a:p>
        </p:txBody>
      </p:sp>
      <p:sp>
        <p:nvSpPr>
          <p:cNvPr id="436" name="Google Shape;436;g2fb99fa92cd_0_360"/>
          <p:cNvSpPr/>
          <p:nvPr/>
        </p:nvSpPr>
        <p:spPr>
          <a:xfrm>
            <a:off x="4330867" y="3245600"/>
            <a:ext cx="4772700" cy="211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RITENUTE</a:t>
            </a:r>
            <a:endParaRPr b="1" i="0" sz="3700" u="none" cap="none" strike="noStrike">
              <a:solidFill>
                <a:srgbClr val="000000"/>
              </a:solidFill>
              <a:latin typeface="Arial"/>
              <a:ea typeface="Arial"/>
              <a:cs typeface="Arial"/>
              <a:sym typeface="Arial"/>
            </a:endParaRPr>
          </a:p>
        </p:txBody>
      </p:sp>
      <p:sp>
        <p:nvSpPr>
          <p:cNvPr id="437" name="Google Shape;437;g2fb99fa92cd_0_360"/>
          <p:cNvSpPr/>
          <p:nvPr/>
        </p:nvSpPr>
        <p:spPr>
          <a:xfrm>
            <a:off x="13454200" y="3245600"/>
            <a:ext cx="4772700" cy="21105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Arial"/>
                <a:ea typeface="Arial"/>
                <a:cs typeface="Arial"/>
                <a:sym typeface="Arial"/>
              </a:rPr>
              <a:t>IVA</a:t>
            </a:r>
            <a:endParaRPr b="1" i="0" sz="3700" u="none" cap="none" strike="noStrike">
              <a:solidFill>
                <a:srgbClr val="000000"/>
              </a:solidFill>
              <a:latin typeface="Arial"/>
              <a:ea typeface="Arial"/>
              <a:cs typeface="Arial"/>
              <a:sym typeface="Arial"/>
            </a:endParaRPr>
          </a:p>
        </p:txBody>
      </p:sp>
      <p:sp>
        <p:nvSpPr>
          <p:cNvPr id="438" name="Google Shape;438;g2fb99fa92cd_0_360"/>
          <p:cNvSpPr txBox="1"/>
          <p:nvPr/>
        </p:nvSpPr>
        <p:spPr>
          <a:xfrm>
            <a:off x="2044800" y="6426133"/>
            <a:ext cx="19493700" cy="49239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rPr b="0" i="0" lang="it" sz="3700" u="none" cap="none" strike="noStrike">
                <a:solidFill>
                  <a:srgbClr val="000000"/>
                </a:solidFill>
                <a:latin typeface="Work Sans"/>
                <a:ea typeface="Work Sans"/>
                <a:cs typeface="Work Sans"/>
                <a:sym typeface="Work Sans"/>
              </a:rPr>
              <a:t>Rispettivamente (riassunto):</a:t>
            </a:r>
            <a:endParaRPr b="0" i="0" sz="37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844550" lvl="0" marL="1219200" marR="0" rtl="0" algn="l">
              <a:lnSpc>
                <a:spcPct val="100000"/>
              </a:lnSpc>
              <a:spcBef>
                <a:spcPts val="0"/>
              </a:spcBef>
              <a:spcAft>
                <a:spcPts val="0"/>
              </a:spcAft>
              <a:buClr>
                <a:srgbClr val="000000"/>
              </a:buClr>
              <a:buSzPts val="3700"/>
              <a:buFont typeface="Work Sans"/>
              <a:buChar char="-"/>
            </a:pPr>
            <a:r>
              <a:rPr b="0" i="0" lang="it" sz="3700" u="none" cap="none" strike="noStrike">
                <a:solidFill>
                  <a:srgbClr val="000000"/>
                </a:solidFill>
                <a:latin typeface="Work Sans"/>
                <a:ea typeface="Work Sans"/>
                <a:cs typeface="Work Sans"/>
                <a:sym typeface="Work Sans"/>
              </a:rPr>
              <a:t>Le ritenute pari al 20% devono essere versate se vi un soggetto passivo iva;</a:t>
            </a:r>
            <a:endParaRPr b="0" i="0" sz="3700" u="none" cap="none" strike="noStrike">
              <a:solidFill>
                <a:srgbClr val="000000"/>
              </a:solidFill>
              <a:latin typeface="Work Sans"/>
              <a:ea typeface="Work Sans"/>
              <a:cs typeface="Work Sans"/>
              <a:sym typeface="Work Sans"/>
            </a:endParaRPr>
          </a:p>
          <a:p>
            <a:pPr indent="0" lvl="0" marL="121920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844550" lvl="0" marL="1219200" marR="0" rtl="0" algn="l">
              <a:lnSpc>
                <a:spcPct val="100000"/>
              </a:lnSpc>
              <a:spcBef>
                <a:spcPts val="0"/>
              </a:spcBef>
              <a:spcAft>
                <a:spcPts val="0"/>
              </a:spcAft>
              <a:buClr>
                <a:srgbClr val="000000"/>
              </a:buClr>
              <a:buSzPts val="3700"/>
              <a:buFont typeface="Work Sans"/>
              <a:buChar char="-"/>
            </a:pPr>
            <a:r>
              <a:rPr b="0" i="0" lang="it" sz="3700" u="none" cap="none" strike="noStrike">
                <a:solidFill>
                  <a:srgbClr val="000000"/>
                </a:solidFill>
                <a:latin typeface="Work Sans"/>
                <a:ea typeface="Work Sans"/>
                <a:cs typeface="Work Sans"/>
                <a:sym typeface="Work Sans"/>
              </a:rPr>
              <a:t>I codici natura IVA in base alla tipologia di clienti;</a:t>
            </a:r>
            <a:endParaRPr b="0" i="0" sz="37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a:p>
            <a:pPr indent="-844550" lvl="0" marL="1219200" marR="0" rtl="0" algn="l">
              <a:lnSpc>
                <a:spcPct val="100000"/>
              </a:lnSpc>
              <a:spcBef>
                <a:spcPts val="0"/>
              </a:spcBef>
              <a:spcAft>
                <a:spcPts val="0"/>
              </a:spcAft>
              <a:buClr>
                <a:srgbClr val="000000"/>
              </a:buClr>
              <a:buSzPts val="3700"/>
              <a:buFont typeface="Work Sans"/>
              <a:buChar char="-"/>
            </a:pPr>
            <a:r>
              <a:rPr b="0" i="0" lang="it" sz="3700" u="none" cap="none" strike="noStrike">
                <a:solidFill>
                  <a:srgbClr val="000000"/>
                </a:solidFill>
                <a:latin typeface="Work Sans"/>
                <a:ea typeface="Work Sans"/>
                <a:cs typeface="Work Sans"/>
                <a:sym typeface="Work Sans"/>
              </a:rPr>
              <a:t>I codici natura IVA in base alla natura della prestazione.</a:t>
            </a:r>
            <a:endParaRPr b="0" i="0" sz="3700" u="none" cap="none" strike="noStrike">
              <a:solidFill>
                <a:srgbClr val="000000"/>
              </a:solidFill>
              <a:latin typeface="Work Sans"/>
              <a:ea typeface="Work Sans"/>
              <a:cs typeface="Work Sans"/>
              <a:sym typeface="Work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2"/>
          <p:cNvSpPr txBox="1"/>
          <p:nvPr>
            <p:ph type="ctrTitle"/>
          </p:nvPr>
        </p:nvSpPr>
        <p:spPr>
          <a:xfrm>
            <a:off x="831150" y="4377446"/>
            <a:ext cx="22721700" cy="49611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Fatture attive </a:t>
            </a:r>
            <a:endParaRPr/>
          </a:p>
          <a:p>
            <a:pPr indent="0" lvl="0" marL="0" rtl="0" algn="ctr">
              <a:lnSpc>
                <a:spcPct val="100000"/>
              </a:lnSpc>
              <a:spcBef>
                <a:spcPts val="0"/>
              </a:spcBef>
              <a:spcAft>
                <a:spcPts val="0"/>
              </a:spcAft>
              <a:buSzPts val="13600"/>
              <a:buNone/>
            </a:pPr>
            <a:r>
              <a:rPr lang="it"/>
              <a:t> </a:t>
            </a:r>
            <a:endParaRPr b="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g2fb99fa92cd_1_199"/>
          <p:cNvSpPr txBox="1"/>
          <p:nvPr>
            <p:ph type="ctrTitle"/>
          </p:nvPr>
        </p:nvSpPr>
        <p:spPr>
          <a:xfrm>
            <a:off x="831150" y="4377446"/>
            <a:ext cx="22721700" cy="49611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Corrispettivi </a:t>
            </a:r>
            <a:endParaRPr/>
          </a:p>
          <a:p>
            <a:pPr indent="0" lvl="0" marL="0" rtl="0" algn="ctr">
              <a:lnSpc>
                <a:spcPct val="100000"/>
              </a:lnSpc>
              <a:spcBef>
                <a:spcPts val="0"/>
              </a:spcBef>
              <a:spcAft>
                <a:spcPts val="0"/>
              </a:spcAft>
              <a:buSzPts val="13600"/>
              <a:buNone/>
            </a:pPr>
            <a:r>
              <a:rPr lang="it"/>
              <a:t> </a:t>
            </a:r>
            <a:endParaRPr b="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g2fb99fa92cd_1_130"/>
          <p:cNvSpPr txBox="1"/>
          <p:nvPr>
            <p:ph idx="1" type="body"/>
          </p:nvPr>
        </p:nvSpPr>
        <p:spPr>
          <a:xfrm>
            <a:off x="831200" y="2423000"/>
            <a:ext cx="22721700" cy="97608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0"/>
              </a:spcBef>
              <a:spcAft>
                <a:spcPts val="0"/>
              </a:spcAft>
              <a:buSzPts val="2900"/>
              <a:buNone/>
            </a:pPr>
            <a:r>
              <a:rPr lang="it" sz="3600">
                <a:solidFill>
                  <a:srgbClr val="202124"/>
                </a:solidFill>
                <a:highlight>
                  <a:srgbClr val="FFFFFF"/>
                </a:highlight>
              </a:rPr>
              <a:t>Per corrispettivi si intendono i </a:t>
            </a:r>
            <a:r>
              <a:rPr lang="it" sz="3600">
                <a:solidFill>
                  <a:srgbClr val="040C28"/>
                </a:solidFill>
              </a:rPr>
              <a:t>ricavi conseguiti da artigiani e commercianti al dettaglio, per i quali non è previsto l'obbligo di emissione della fattura a meno che non venga richiesta espressamente dal cliente</a:t>
            </a:r>
            <a:r>
              <a:rPr lang="it" sz="3600">
                <a:solidFill>
                  <a:srgbClr val="202124"/>
                </a:solidFill>
                <a:highlight>
                  <a:srgbClr val="FFFFFF"/>
                </a:highlight>
              </a:rPr>
              <a:t>.</a:t>
            </a:r>
            <a:endParaRPr sz="3600">
              <a:solidFill>
                <a:srgbClr val="202124"/>
              </a:solidFill>
              <a:highlight>
                <a:srgbClr val="FFFFFF"/>
              </a:highlight>
            </a:endParaRPr>
          </a:p>
          <a:p>
            <a:pPr indent="0" lvl="0" marL="0" rtl="0" algn="l">
              <a:lnSpc>
                <a:spcPct val="115000"/>
              </a:lnSpc>
              <a:spcBef>
                <a:spcPts val="0"/>
              </a:spcBef>
              <a:spcAft>
                <a:spcPts val="0"/>
              </a:spcAft>
              <a:buSzPts val="2900"/>
              <a:buNone/>
            </a:pPr>
            <a:r>
              <a:t/>
            </a:r>
            <a:endParaRPr sz="3600">
              <a:solidFill>
                <a:srgbClr val="202124"/>
              </a:solidFill>
              <a:highlight>
                <a:srgbClr val="FFFFFF"/>
              </a:highlight>
            </a:endParaRPr>
          </a:p>
          <a:p>
            <a:pPr indent="0" lvl="0" marL="0" rtl="0" algn="l">
              <a:lnSpc>
                <a:spcPct val="115000"/>
              </a:lnSpc>
              <a:spcBef>
                <a:spcPts val="0"/>
              </a:spcBef>
              <a:spcAft>
                <a:spcPts val="0"/>
              </a:spcAft>
              <a:buSzPts val="2900"/>
              <a:buNone/>
            </a:pPr>
            <a:r>
              <a:t/>
            </a:r>
            <a:endParaRPr sz="3600">
              <a:solidFill>
                <a:srgbClr val="202124"/>
              </a:solidFill>
              <a:highlight>
                <a:srgbClr val="FFFFFF"/>
              </a:highlight>
            </a:endParaRPr>
          </a:p>
          <a:p>
            <a:pPr indent="0" lvl="0" marL="0" rtl="0" algn="l">
              <a:lnSpc>
                <a:spcPct val="115000"/>
              </a:lnSpc>
              <a:spcBef>
                <a:spcPts val="0"/>
              </a:spcBef>
              <a:spcAft>
                <a:spcPts val="0"/>
              </a:spcAft>
              <a:buSzPts val="2900"/>
              <a:buNone/>
            </a:pPr>
            <a:r>
              <a:t/>
            </a:r>
            <a:endParaRPr sz="3600">
              <a:solidFill>
                <a:srgbClr val="202124"/>
              </a:solidFill>
              <a:highlight>
                <a:srgbClr val="FFFFFF"/>
              </a:highlight>
            </a:endParaRPr>
          </a:p>
          <a:p>
            <a:pPr indent="0" lvl="0" marL="0" rtl="0" algn="l">
              <a:lnSpc>
                <a:spcPct val="115000"/>
              </a:lnSpc>
              <a:spcBef>
                <a:spcPts val="0"/>
              </a:spcBef>
              <a:spcAft>
                <a:spcPts val="0"/>
              </a:spcAft>
              <a:buSzPts val="2900"/>
              <a:buNone/>
            </a:pPr>
            <a:r>
              <a:rPr lang="it" sz="3600">
                <a:solidFill>
                  <a:srgbClr val="202124"/>
                </a:solidFill>
                <a:highlight>
                  <a:srgbClr val="FFFFFF"/>
                </a:highlight>
              </a:rPr>
              <a:t>Possono presentare i corrispettivi </a:t>
            </a:r>
            <a:r>
              <a:rPr lang="it" sz="3600">
                <a:solidFill>
                  <a:srgbClr val="1A1A1A"/>
                </a:solidFill>
                <a:highlight>
                  <a:srgbClr val="FFFFFF"/>
                </a:highlight>
              </a:rPr>
              <a:t>tutte le DITTE (Artigiani e Commercianti) che fanno corrispettivi e NON fatture, I clienti gestiti da Fiscozen sono principalmente:</a:t>
            </a:r>
            <a:endParaRPr sz="3600">
              <a:solidFill>
                <a:srgbClr val="1A1A1A"/>
              </a:solidFill>
              <a:highlight>
                <a:srgbClr val="FFFFFF"/>
              </a:highlight>
            </a:endParaRPr>
          </a:p>
          <a:p>
            <a:pPr indent="-838200" lvl="0" marL="1219200" rtl="0" algn="l">
              <a:lnSpc>
                <a:spcPct val="115000"/>
              </a:lnSpc>
              <a:spcBef>
                <a:spcPts val="0"/>
              </a:spcBef>
              <a:spcAft>
                <a:spcPts val="0"/>
              </a:spcAft>
              <a:buClr>
                <a:srgbClr val="1A1A1A"/>
              </a:buClr>
              <a:buSzPts val="3600"/>
              <a:buChar char="-"/>
            </a:pPr>
            <a:r>
              <a:rPr lang="it" sz="3600">
                <a:solidFill>
                  <a:srgbClr val="1A1A1A"/>
                </a:solidFill>
                <a:highlight>
                  <a:srgbClr val="FFFFFF"/>
                </a:highlight>
              </a:rPr>
              <a:t>47.91.10 e i 73.11.02 intesi come dropshipping e-commerce</a:t>
            </a:r>
            <a:endParaRPr sz="3600">
              <a:solidFill>
                <a:srgbClr val="1A1A1A"/>
              </a:solidFill>
              <a:highlight>
                <a:srgbClr val="FFFFFF"/>
              </a:highlight>
            </a:endParaRPr>
          </a:p>
          <a:p>
            <a:pPr indent="-838200" lvl="0" marL="1219200" rtl="0" algn="l">
              <a:lnSpc>
                <a:spcPct val="115000"/>
              </a:lnSpc>
              <a:spcBef>
                <a:spcPts val="0"/>
              </a:spcBef>
              <a:spcAft>
                <a:spcPts val="0"/>
              </a:spcAft>
              <a:buClr>
                <a:srgbClr val="1A1A1A"/>
              </a:buClr>
              <a:buSzPts val="3600"/>
              <a:buChar char="-"/>
            </a:pPr>
            <a:r>
              <a:rPr lang="it" sz="3600">
                <a:solidFill>
                  <a:srgbClr val="1A1A1A"/>
                </a:solidFill>
                <a:highlight>
                  <a:srgbClr val="FFFFFF"/>
                </a:highlight>
              </a:rPr>
              <a:t>chi vende corsi (85.59.90 e 85.59.20)</a:t>
            </a:r>
            <a:endParaRPr sz="3600">
              <a:solidFill>
                <a:srgbClr val="1A1A1A"/>
              </a:solidFill>
              <a:highlight>
                <a:srgbClr val="FFFFFF"/>
              </a:highlight>
            </a:endParaRPr>
          </a:p>
          <a:p>
            <a:pPr indent="-838200" lvl="0" marL="1219200" rtl="0" algn="l">
              <a:lnSpc>
                <a:spcPct val="115000"/>
              </a:lnSpc>
              <a:spcBef>
                <a:spcPts val="0"/>
              </a:spcBef>
              <a:spcAft>
                <a:spcPts val="0"/>
              </a:spcAft>
              <a:buClr>
                <a:srgbClr val="1A1A1A"/>
              </a:buClr>
              <a:buSzPts val="3600"/>
              <a:buChar char="-"/>
            </a:pPr>
            <a:r>
              <a:rPr lang="it" sz="3600">
                <a:solidFill>
                  <a:srgbClr val="1A1A1A"/>
                </a:solidFill>
                <a:highlight>
                  <a:srgbClr val="FFFFFF"/>
                </a:highlight>
              </a:rPr>
              <a:t>professioni estetiche (96.02.02 e affini)</a:t>
            </a:r>
            <a:endParaRPr sz="3600">
              <a:solidFill>
                <a:srgbClr val="1A1A1A"/>
              </a:solidFill>
              <a:highlight>
                <a:srgbClr val="FFFFFF"/>
              </a:highlight>
            </a:endParaRPr>
          </a:p>
          <a:p>
            <a:pPr indent="-838200" lvl="0" marL="1219200" rtl="0" algn="l">
              <a:lnSpc>
                <a:spcPct val="115000"/>
              </a:lnSpc>
              <a:spcBef>
                <a:spcPts val="0"/>
              </a:spcBef>
              <a:spcAft>
                <a:spcPts val="0"/>
              </a:spcAft>
              <a:buClr>
                <a:srgbClr val="1A1A1A"/>
              </a:buClr>
              <a:buSzPts val="3600"/>
              <a:buChar char="-"/>
            </a:pPr>
            <a:r>
              <a:rPr lang="it" sz="3600">
                <a:solidFill>
                  <a:srgbClr val="1A1A1A"/>
                </a:solidFill>
                <a:highlight>
                  <a:srgbClr val="FFFFFF"/>
                </a:highlight>
              </a:rPr>
              <a:t>tatuatori (96.09.02)</a:t>
            </a:r>
            <a:endParaRPr sz="3600">
              <a:solidFill>
                <a:srgbClr val="1A1A1A"/>
              </a:solidFill>
              <a:highlight>
                <a:srgbClr val="FFFFFF"/>
              </a:highlight>
            </a:endParaRPr>
          </a:p>
          <a:p>
            <a:pPr indent="0" lvl="0" marL="0" rtl="0" algn="l">
              <a:lnSpc>
                <a:spcPct val="115000"/>
              </a:lnSpc>
              <a:spcBef>
                <a:spcPts val="5600"/>
              </a:spcBef>
              <a:spcAft>
                <a:spcPts val="0"/>
              </a:spcAft>
              <a:buSzPts val="2900"/>
              <a:buNone/>
            </a:pPr>
            <a:r>
              <a:t/>
            </a:r>
            <a:endParaRPr sz="3600">
              <a:solidFill>
                <a:srgbClr val="202124"/>
              </a:solidFill>
              <a:highlight>
                <a:srgbClr val="FFFFFF"/>
              </a:highlight>
            </a:endParaRPr>
          </a:p>
        </p:txBody>
      </p:sp>
      <p:sp>
        <p:nvSpPr>
          <p:cNvPr id="449" name="Google Shape;449;g2fb99fa92cd_1_130"/>
          <p:cNvSpPr txBox="1"/>
          <p:nvPr>
            <p:ph type="title"/>
          </p:nvPr>
        </p:nvSpPr>
        <p:spPr>
          <a:xfrm>
            <a:off x="831200" y="914408"/>
            <a:ext cx="22721700" cy="15273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2600"/>
              <a:buNone/>
            </a:pPr>
            <a:r>
              <a:rPr lang="it"/>
              <a:t>Cosa sono i corrispettivi</a:t>
            </a:r>
            <a:endParaRPr/>
          </a:p>
        </p:txBody>
      </p:sp>
      <p:sp>
        <p:nvSpPr>
          <p:cNvPr id="450" name="Google Shape;450;g2fb99fa92cd_1_130"/>
          <p:cNvSpPr/>
          <p:nvPr/>
        </p:nvSpPr>
        <p:spPr>
          <a:xfrm>
            <a:off x="11771493" y="4789575"/>
            <a:ext cx="1215900" cy="12321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g2fb99fa92cd_1_136"/>
          <p:cNvSpPr txBox="1"/>
          <p:nvPr>
            <p:ph type="title"/>
          </p:nvPr>
        </p:nvSpPr>
        <p:spPr>
          <a:xfrm>
            <a:off x="712100" y="487683"/>
            <a:ext cx="22721700" cy="15273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Clr>
                <a:schemeClr val="dk1"/>
              </a:buClr>
              <a:buSzPts val="2600"/>
              <a:buFont typeface="Arial"/>
              <a:buNone/>
            </a:pPr>
            <a:r>
              <a:rPr lang="it"/>
              <a:t>Differenze tra corrispettivi cartacei ed elettronici</a:t>
            </a:r>
            <a:endParaRPr/>
          </a:p>
        </p:txBody>
      </p:sp>
      <p:sp>
        <p:nvSpPr>
          <p:cNvPr id="456" name="Google Shape;456;g2fb99fa92cd_1_136"/>
          <p:cNvSpPr txBox="1"/>
          <p:nvPr>
            <p:ph idx="1" type="body"/>
          </p:nvPr>
        </p:nvSpPr>
        <p:spPr>
          <a:xfrm>
            <a:off x="831200" y="2166333"/>
            <a:ext cx="22721700" cy="5724000"/>
          </a:xfrm>
          <a:prstGeom prst="rect">
            <a:avLst/>
          </a:prstGeom>
          <a:noFill/>
          <a:ln>
            <a:noFill/>
          </a:ln>
        </p:spPr>
        <p:txBody>
          <a:bodyPr anchorCtr="0" anchor="t" bIns="91400" lIns="91400" spcFirstLastPara="1" rIns="91400" wrap="square" tIns="91400">
            <a:noAutofit/>
          </a:bodyPr>
          <a:lstStyle/>
          <a:p>
            <a:pPr indent="0" lvl="0" marL="0" rtl="0" algn="just">
              <a:lnSpc>
                <a:spcPct val="115000"/>
              </a:lnSpc>
              <a:spcBef>
                <a:spcPts val="0"/>
              </a:spcBef>
              <a:spcAft>
                <a:spcPts val="0"/>
              </a:spcAft>
              <a:buSzPts val="2900"/>
              <a:buNone/>
            </a:pPr>
            <a:r>
              <a:rPr lang="it" sz="3600"/>
              <a:t>Differenza tra corrispettivi cartacei e elettronici:</a:t>
            </a:r>
            <a:endParaRPr sz="3600"/>
          </a:p>
          <a:p>
            <a:pPr indent="-838200" lvl="0" marL="1219200" rtl="0" algn="just">
              <a:lnSpc>
                <a:spcPct val="115000"/>
              </a:lnSpc>
              <a:spcBef>
                <a:spcPts val="0"/>
              </a:spcBef>
              <a:spcAft>
                <a:spcPts val="0"/>
              </a:spcAft>
              <a:buSzPts val="3600"/>
              <a:buChar char="-"/>
            </a:pPr>
            <a:r>
              <a:rPr lang="it" sz="3600"/>
              <a:t>I corrispettivi </a:t>
            </a:r>
            <a:r>
              <a:rPr b="1" lang="it" sz="3600"/>
              <a:t>cartacei</a:t>
            </a:r>
            <a:r>
              <a:rPr lang="it" sz="3600"/>
              <a:t> possono essere compilati </a:t>
            </a:r>
            <a:r>
              <a:rPr b="1" lang="it" sz="3600"/>
              <a:t>esclusivamente</a:t>
            </a:r>
            <a:r>
              <a:rPr lang="it" sz="3600"/>
              <a:t> da 2 categorie di clienti ditte:</a:t>
            </a:r>
            <a:endParaRPr sz="3600"/>
          </a:p>
          <a:p>
            <a:pPr indent="-838200" lvl="0" marL="2438400" rtl="0" algn="just">
              <a:lnSpc>
                <a:spcPct val="115000"/>
              </a:lnSpc>
              <a:spcBef>
                <a:spcPts val="0"/>
              </a:spcBef>
              <a:spcAft>
                <a:spcPts val="0"/>
              </a:spcAft>
              <a:buSzPts val="3600"/>
              <a:buAutoNum type="arabicPeriod"/>
            </a:pPr>
            <a:r>
              <a:rPr lang="it" sz="3600">
                <a:solidFill>
                  <a:srgbClr val="1A1A1A"/>
                </a:solidFill>
                <a:highlight>
                  <a:srgbClr val="FFFFFF"/>
                </a:highlight>
              </a:rPr>
              <a:t>47.91.10 (</a:t>
            </a:r>
            <a:r>
              <a:rPr lang="it" sz="3600">
                <a:solidFill>
                  <a:srgbClr val="00001E"/>
                </a:solidFill>
                <a:highlight>
                  <a:srgbClr val="FFFFFF"/>
                </a:highlight>
              </a:rPr>
              <a:t> è relativo al </a:t>
            </a:r>
            <a:r>
              <a:rPr i="1" lang="it" sz="3600">
                <a:solidFill>
                  <a:srgbClr val="00001E"/>
                </a:solidFill>
                <a:highlight>
                  <a:srgbClr val="FFFFFF"/>
                </a:highlight>
              </a:rPr>
              <a:t>commercio al dettaglio di qualsiasi tipo di prodotti effettuato via internet)</a:t>
            </a:r>
            <a:endParaRPr sz="3600">
              <a:solidFill>
                <a:srgbClr val="1A1A1A"/>
              </a:solidFill>
              <a:highlight>
                <a:srgbClr val="FFFFFF"/>
              </a:highlight>
            </a:endParaRPr>
          </a:p>
          <a:p>
            <a:pPr indent="-838200" lvl="0" marL="2438400" rtl="0" algn="just">
              <a:lnSpc>
                <a:spcPct val="115000"/>
              </a:lnSpc>
              <a:spcBef>
                <a:spcPts val="0"/>
              </a:spcBef>
              <a:spcAft>
                <a:spcPts val="0"/>
              </a:spcAft>
              <a:buSzPts val="3600"/>
              <a:buAutoNum type="arabicPeriod"/>
            </a:pPr>
            <a:r>
              <a:rPr lang="it" sz="3600">
                <a:solidFill>
                  <a:srgbClr val="1A1A1A"/>
                </a:solidFill>
                <a:highlight>
                  <a:srgbClr val="FFFFFF"/>
                </a:highlight>
              </a:rPr>
              <a:t>73.11.02 (è relativo alla </a:t>
            </a:r>
            <a:r>
              <a:rPr lang="it" sz="3600">
                <a:solidFill>
                  <a:srgbClr val="00001E"/>
                </a:solidFill>
                <a:highlight>
                  <a:srgbClr val="FFFFFF"/>
                </a:highlight>
              </a:rPr>
              <a:t>conduzione di campagne di marketing)</a:t>
            </a:r>
            <a:endParaRPr sz="3600">
              <a:solidFill>
                <a:srgbClr val="00001E"/>
              </a:solidFill>
              <a:highlight>
                <a:srgbClr val="FFFFFF"/>
              </a:highlight>
            </a:endParaRPr>
          </a:p>
          <a:p>
            <a:pPr indent="-838200" lvl="0" marL="1219200" rtl="0" algn="just">
              <a:lnSpc>
                <a:spcPct val="115000"/>
              </a:lnSpc>
              <a:spcBef>
                <a:spcPts val="0"/>
              </a:spcBef>
              <a:spcAft>
                <a:spcPts val="0"/>
              </a:spcAft>
              <a:buSzPts val="3600"/>
              <a:buChar char="-"/>
            </a:pPr>
            <a:r>
              <a:rPr lang="it" sz="3600"/>
              <a:t>I corrispettivi </a:t>
            </a:r>
            <a:r>
              <a:rPr b="1" lang="it" sz="3600"/>
              <a:t>elettronici</a:t>
            </a:r>
            <a:r>
              <a:rPr lang="it" sz="3600"/>
              <a:t> possono essere compilati da tutte le altre categorie di Ditte individuali viste precedentemente (sia che esse siano iscritte nella sezione Commercio sia che esse siano iscritte nella sezione Artigianato dell’inps)</a:t>
            </a:r>
            <a:endParaRPr sz="3600"/>
          </a:p>
          <a:p>
            <a:pPr indent="0" lvl="0" marL="0" rtl="0" algn="l">
              <a:lnSpc>
                <a:spcPct val="115000"/>
              </a:lnSpc>
              <a:spcBef>
                <a:spcPts val="0"/>
              </a:spcBef>
              <a:spcAft>
                <a:spcPts val="0"/>
              </a:spcAft>
              <a:buSzPts val="2900"/>
              <a:buNone/>
            </a:pPr>
            <a:r>
              <a:t/>
            </a:r>
            <a:endParaRPr sz="3200"/>
          </a:p>
          <a:p>
            <a:pPr indent="0" lvl="0" marL="0" rtl="0" algn="l">
              <a:lnSpc>
                <a:spcPct val="115000"/>
              </a:lnSpc>
              <a:spcBef>
                <a:spcPts val="0"/>
              </a:spcBef>
              <a:spcAft>
                <a:spcPts val="0"/>
              </a:spcAft>
              <a:buSzPts val="2900"/>
              <a:buNone/>
            </a:pPr>
            <a:r>
              <a:t/>
            </a:r>
            <a:endParaRPr sz="3200"/>
          </a:p>
          <a:p>
            <a:pPr indent="0" lvl="0" marL="0" rtl="0" algn="l">
              <a:lnSpc>
                <a:spcPct val="115000"/>
              </a:lnSpc>
              <a:spcBef>
                <a:spcPts val="0"/>
              </a:spcBef>
              <a:spcAft>
                <a:spcPts val="0"/>
              </a:spcAft>
              <a:buSzPts val="2900"/>
              <a:buNone/>
            </a:pPr>
            <a:r>
              <a:t/>
            </a:r>
            <a:endParaRPr sz="3200"/>
          </a:p>
          <a:p>
            <a:pPr indent="0" lvl="0" marL="0" rtl="0" algn="l">
              <a:lnSpc>
                <a:spcPct val="115000"/>
              </a:lnSpc>
              <a:spcBef>
                <a:spcPts val="0"/>
              </a:spcBef>
              <a:spcAft>
                <a:spcPts val="0"/>
              </a:spcAft>
              <a:buSzPts val="2900"/>
              <a:buNone/>
            </a:pPr>
            <a:r>
              <a:t/>
            </a:r>
            <a:endParaRPr sz="3200"/>
          </a:p>
        </p:txBody>
      </p:sp>
      <p:sp>
        <p:nvSpPr>
          <p:cNvPr id="457" name="Google Shape;457;g2fb99fa92cd_1_136"/>
          <p:cNvSpPr/>
          <p:nvPr/>
        </p:nvSpPr>
        <p:spPr>
          <a:xfrm>
            <a:off x="11717250" y="7649275"/>
            <a:ext cx="949500" cy="10446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58" name="Google Shape;458;g2fb99fa92cd_1_136"/>
          <p:cNvSpPr txBox="1"/>
          <p:nvPr/>
        </p:nvSpPr>
        <p:spPr>
          <a:xfrm>
            <a:off x="6609208" y="8934933"/>
            <a:ext cx="11165700" cy="3263100"/>
          </a:xfrm>
          <a:prstGeom prst="rect">
            <a:avLst/>
          </a:prstGeom>
          <a:noFill/>
          <a:ln>
            <a:noFill/>
          </a:ln>
        </p:spPr>
        <p:txBody>
          <a:bodyPr anchorCtr="0" anchor="t" bIns="243800" lIns="243800" spcFirstLastPara="1" rIns="243800" wrap="square" tIns="243800">
            <a:spAutoFit/>
          </a:bodyPr>
          <a:lstStyle/>
          <a:p>
            <a:pPr indent="0" lvl="0" marL="0" marR="0" rtl="0" algn="just">
              <a:lnSpc>
                <a:spcPct val="100000"/>
              </a:lnSpc>
              <a:spcBef>
                <a:spcPts val="0"/>
              </a:spcBef>
              <a:spcAft>
                <a:spcPts val="0"/>
              </a:spcAft>
              <a:buClr>
                <a:srgbClr val="000000"/>
              </a:buClr>
              <a:buSzPts val="3200"/>
              <a:buFont typeface="Arial"/>
              <a:buNone/>
            </a:pPr>
            <a:r>
              <a:rPr b="0" i="0" lang="it" sz="3600" u="none" cap="none" strike="noStrike">
                <a:solidFill>
                  <a:srgbClr val="000000"/>
                </a:solidFill>
                <a:latin typeface="Work Sans"/>
                <a:ea typeface="Work Sans"/>
                <a:cs typeface="Work Sans"/>
                <a:sym typeface="Work Sans"/>
              </a:rPr>
              <a:t>Il  cliente non è obbligato alla compilazione del registro dei corrispettivi, nel caso avesse tutti i dati per la compilazione della fattura può assolutamente optare per la predisposizione della fattura stessa</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g2fb99fa92cd_1_143"/>
          <p:cNvSpPr txBox="1"/>
          <p:nvPr>
            <p:ph type="title"/>
          </p:nvPr>
        </p:nvSpPr>
        <p:spPr>
          <a:xfrm>
            <a:off x="831200" y="570733"/>
            <a:ext cx="22721700" cy="11337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solidFill>
                  <a:schemeClr val="accent2"/>
                </a:solidFill>
              </a:rPr>
              <a:t>Come gestiamo i corrispettivi su Fiscozen</a:t>
            </a:r>
            <a:endParaRPr sz="7700"/>
          </a:p>
        </p:txBody>
      </p:sp>
      <p:sp>
        <p:nvSpPr>
          <p:cNvPr id="464" name="Google Shape;464;g2fb99fa92cd_1_143"/>
          <p:cNvSpPr txBox="1"/>
          <p:nvPr>
            <p:ph idx="1" type="body"/>
          </p:nvPr>
        </p:nvSpPr>
        <p:spPr>
          <a:xfrm>
            <a:off x="831200" y="1704333"/>
            <a:ext cx="22721700" cy="8598300"/>
          </a:xfrm>
          <a:prstGeom prst="rect">
            <a:avLst/>
          </a:prstGeom>
          <a:noFill/>
          <a:ln>
            <a:noFill/>
          </a:ln>
        </p:spPr>
        <p:txBody>
          <a:bodyPr anchorCtr="0" anchor="t" bIns="91400" lIns="91400" spcFirstLastPara="1" rIns="91400" wrap="square" tIns="91400">
            <a:noAutofit/>
          </a:bodyPr>
          <a:lstStyle/>
          <a:p>
            <a:pPr indent="0" lvl="0" marL="0" rtl="0" algn="l">
              <a:lnSpc>
                <a:spcPct val="115000"/>
              </a:lnSpc>
              <a:spcBef>
                <a:spcPts val="0"/>
              </a:spcBef>
              <a:spcAft>
                <a:spcPts val="0"/>
              </a:spcAft>
              <a:buSzPts val="2900"/>
              <a:buNone/>
            </a:pPr>
            <a:r>
              <a:rPr lang="it" sz="3200"/>
              <a:t>I</a:t>
            </a:r>
            <a:r>
              <a:rPr lang="it" sz="3600"/>
              <a:t> corrispettivi su Fiscozen:</a:t>
            </a:r>
            <a:endParaRPr sz="3600"/>
          </a:p>
          <a:p>
            <a:pPr indent="0" lvl="0" marL="0" rtl="0" algn="l">
              <a:lnSpc>
                <a:spcPct val="115000"/>
              </a:lnSpc>
              <a:spcBef>
                <a:spcPts val="0"/>
              </a:spcBef>
              <a:spcAft>
                <a:spcPts val="0"/>
              </a:spcAft>
              <a:buSzPts val="2900"/>
              <a:buNone/>
            </a:pPr>
            <a:r>
              <a:t/>
            </a:r>
            <a:endParaRPr sz="3600"/>
          </a:p>
          <a:p>
            <a:pPr indent="-838200" lvl="0" marL="1219200" rtl="0" algn="l">
              <a:lnSpc>
                <a:spcPct val="115000"/>
              </a:lnSpc>
              <a:spcBef>
                <a:spcPts val="0"/>
              </a:spcBef>
              <a:spcAft>
                <a:spcPts val="0"/>
              </a:spcAft>
              <a:buSzPts val="3600"/>
              <a:buChar char="-"/>
            </a:pPr>
            <a:r>
              <a:rPr lang="it" sz="3600"/>
              <a:t>Corrispettivi </a:t>
            </a:r>
            <a:r>
              <a:rPr lang="it" sz="3600" u="sng"/>
              <a:t>cartacei</a:t>
            </a:r>
            <a:r>
              <a:rPr lang="it" sz="3600"/>
              <a:t> prevedono da parte del cliente la compilazione per incasso ricevuto, devono imputare l’importo al </a:t>
            </a:r>
            <a:r>
              <a:rPr b="1" lang="it" sz="3600"/>
              <a:t>lordo</a:t>
            </a:r>
            <a:r>
              <a:rPr lang="it" sz="3600"/>
              <a:t> delle commissioni.</a:t>
            </a:r>
            <a:endParaRPr sz="3600"/>
          </a:p>
          <a:p>
            <a:pPr indent="0" lvl="0" marL="0" rtl="0" algn="l">
              <a:lnSpc>
                <a:spcPct val="115000"/>
              </a:lnSpc>
              <a:spcBef>
                <a:spcPts val="0"/>
              </a:spcBef>
              <a:spcAft>
                <a:spcPts val="0"/>
              </a:spcAft>
              <a:buSzPts val="2900"/>
              <a:buNone/>
            </a:pPr>
            <a:r>
              <a:t/>
            </a:r>
            <a:endParaRPr sz="3200"/>
          </a:p>
          <a:p>
            <a:pPr indent="0" lvl="0" marL="0" rtl="0" algn="l">
              <a:lnSpc>
                <a:spcPct val="115000"/>
              </a:lnSpc>
              <a:spcBef>
                <a:spcPts val="0"/>
              </a:spcBef>
              <a:spcAft>
                <a:spcPts val="0"/>
              </a:spcAft>
              <a:buSzPts val="2900"/>
              <a:buNone/>
            </a:pPr>
            <a:r>
              <a:t/>
            </a:r>
            <a:endParaRPr sz="3200"/>
          </a:p>
        </p:txBody>
      </p:sp>
      <p:pic>
        <p:nvPicPr>
          <p:cNvPr id="465" name="Google Shape;465;g2fb99fa92cd_1_143"/>
          <p:cNvPicPr preferRelativeResize="0"/>
          <p:nvPr/>
        </p:nvPicPr>
        <p:blipFill rotWithShape="1">
          <a:blip r:embed="rId3">
            <a:alphaModFix/>
          </a:blip>
          <a:srcRect b="0" l="0" r="0" t="0"/>
          <a:stretch/>
        </p:blipFill>
        <p:spPr>
          <a:xfrm>
            <a:off x="831200" y="4219733"/>
            <a:ext cx="20811530" cy="5672468"/>
          </a:xfrm>
          <a:prstGeom prst="rect">
            <a:avLst/>
          </a:prstGeom>
          <a:noFill/>
          <a:ln>
            <a:noFill/>
          </a:ln>
        </p:spPr>
      </p:pic>
      <p:sp>
        <p:nvSpPr>
          <p:cNvPr id="466" name="Google Shape;466;g2fb99fa92cd_1_143"/>
          <p:cNvSpPr/>
          <p:nvPr/>
        </p:nvSpPr>
        <p:spPr>
          <a:xfrm>
            <a:off x="12761800" y="8146800"/>
            <a:ext cx="3696000" cy="46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67" name="Google Shape;467;g2fb99fa92cd_1_143"/>
          <p:cNvSpPr/>
          <p:nvPr/>
        </p:nvSpPr>
        <p:spPr>
          <a:xfrm>
            <a:off x="12761800" y="9015200"/>
            <a:ext cx="3696000" cy="4623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68" name="Google Shape;468;g2fb99fa92cd_1_143"/>
          <p:cNvSpPr txBox="1"/>
          <p:nvPr/>
        </p:nvSpPr>
        <p:spPr>
          <a:xfrm>
            <a:off x="1519533" y="10148867"/>
            <a:ext cx="19635300" cy="1600800"/>
          </a:xfrm>
          <a:prstGeom prst="rect">
            <a:avLst/>
          </a:prstGeom>
          <a:noFill/>
          <a:ln>
            <a:noFill/>
          </a:ln>
        </p:spPr>
        <p:txBody>
          <a:bodyPr anchorCtr="0" anchor="t" bIns="243800" lIns="243800" spcFirstLastPara="1" rIns="243800" wrap="square" tIns="243800">
            <a:spAutoFit/>
          </a:bodyPr>
          <a:lstStyle/>
          <a:p>
            <a:pPr indent="0" lvl="0" marL="0" marR="0" rtl="0" algn="l">
              <a:lnSpc>
                <a:spcPct val="100000"/>
              </a:lnSpc>
              <a:spcBef>
                <a:spcPts val="0"/>
              </a:spcBef>
              <a:spcAft>
                <a:spcPts val="0"/>
              </a:spcAft>
              <a:buClr>
                <a:srgbClr val="000000"/>
              </a:buClr>
              <a:buSzPts val="3200"/>
              <a:buFont typeface="Arial"/>
              <a:buNone/>
            </a:pPr>
            <a:r>
              <a:rPr b="0" i="0" lang="it" sz="3600" u="none" cap="none" strike="noStrike">
                <a:solidFill>
                  <a:srgbClr val="000000"/>
                </a:solidFill>
                <a:latin typeface="Work Sans"/>
                <a:ea typeface="Work Sans"/>
                <a:cs typeface="Work Sans"/>
                <a:sym typeface="Work Sans"/>
              </a:rPr>
              <a:t>*Nel caso in cui il cliente ha più di un codice ateco può imputare i rispettivi ricavi per ogni codice ateco </a:t>
            </a:r>
            <a:endParaRPr b="0" i="0" sz="3600" u="none" cap="none" strike="noStrike">
              <a:solidFill>
                <a:srgbClr val="000000"/>
              </a:solidFill>
              <a:latin typeface="Work Sans"/>
              <a:ea typeface="Work Sans"/>
              <a:cs typeface="Work Sans"/>
              <a:sym typeface="Work Sans"/>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g2fb99fa92cd_1_152"/>
          <p:cNvSpPr txBox="1"/>
          <p:nvPr>
            <p:ph type="title"/>
          </p:nvPr>
        </p:nvSpPr>
        <p:spPr>
          <a:xfrm>
            <a:off x="831200" y="1186733"/>
            <a:ext cx="22721700" cy="11337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solidFill>
                  <a:schemeClr val="accent2"/>
                </a:solidFill>
              </a:rPr>
              <a:t>Le sanzioni in caso di tardivo invio</a:t>
            </a:r>
            <a:endParaRPr>
              <a:solidFill>
                <a:schemeClr val="accent2"/>
              </a:solidFill>
            </a:endParaRPr>
          </a:p>
          <a:p>
            <a:pPr indent="0" lvl="0" marL="0" rtl="0" algn="l">
              <a:lnSpc>
                <a:spcPct val="100000"/>
              </a:lnSpc>
              <a:spcBef>
                <a:spcPts val="0"/>
              </a:spcBef>
              <a:spcAft>
                <a:spcPts val="0"/>
              </a:spcAft>
              <a:buSzPts val="6100"/>
              <a:buNone/>
            </a:pPr>
            <a:r>
              <a:t/>
            </a:r>
            <a:endParaRPr/>
          </a:p>
        </p:txBody>
      </p:sp>
      <p:sp>
        <p:nvSpPr>
          <p:cNvPr id="474" name="Google Shape;474;g2fb99fa92cd_1_152"/>
          <p:cNvSpPr txBox="1"/>
          <p:nvPr>
            <p:ph idx="1" type="body"/>
          </p:nvPr>
        </p:nvSpPr>
        <p:spPr>
          <a:xfrm>
            <a:off x="831200" y="2302800"/>
            <a:ext cx="22721700" cy="5459100"/>
          </a:xfrm>
          <a:prstGeom prst="rect">
            <a:avLst/>
          </a:prstGeom>
          <a:noFill/>
          <a:ln>
            <a:noFill/>
          </a:ln>
        </p:spPr>
        <p:txBody>
          <a:bodyPr anchorCtr="0" anchor="t" bIns="91400" lIns="91400" spcFirstLastPara="1" rIns="91400" wrap="square" tIns="91400">
            <a:noAutofit/>
          </a:bodyPr>
          <a:lstStyle/>
          <a:p>
            <a:pPr indent="-838200" lvl="0" marL="1219200" rtl="0" algn="l">
              <a:lnSpc>
                <a:spcPct val="115000"/>
              </a:lnSpc>
              <a:spcBef>
                <a:spcPts val="0"/>
              </a:spcBef>
              <a:spcAft>
                <a:spcPts val="0"/>
              </a:spcAft>
              <a:buSzPts val="3600"/>
              <a:buChar char="-"/>
            </a:pPr>
            <a:r>
              <a:rPr lang="it" sz="3600"/>
              <a:t>I corrispettivi elettronici </a:t>
            </a:r>
            <a:endParaRPr sz="3600"/>
          </a:p>
          <a:p>
            <a:pPr indent="0" lvl="0" marL="1219200" rtl="0" algn="l">
              <a:lnSpc>
                <a:spcPct val="115000"/>
              </a:lnSpc>
              <a:spcBef>
                <a:spcPts val="0"/>
              </a:spcBef>
              <a:spcAft>
                <a:spcPts val="0"/>
              </a:spcAft>
              <a:buSzPts val="2900"/>
              <a:buNone/>
            </a:pPr>
            <a:r>
              <a:rPr lang="it" sz="3600"/>
              <a:t>I clienti accedono autonomamente nella sezione registro e corrispettivi dell’agenzia delle entrate e imputano i ricavi conseguiti noi li supportiamo esternamente con una guida dedicata</a:t>
            </a:r>
            <a:endParaRPr sz="3600"/>
          </a:p>
          <a:p>
            <a:pPr indent="0" lvl="0" marL="1219200" rtl="0" algn="l">
              <a:lnSpc>
                <a:spcPct val="115000"/>
              </a:lnSpc>
              <a:spcBef>
                <a:spcPts val="0"/>
              </a:spcBef>
              <a:spcAft>
                <a:spcPts val="0"/>
              </a:spcAft>
              <a:buSzPts val="2900"/>
              <a:buNone/>
            </a:pPr>
            <a:r>
              <a:t/>
            </a:r>
            <a:endParaRPr sz="3600"/>
          </a:p>
          <a:p>
            <a:pPr indent="0" lvl="0" marL="1219200" rtl="0" algn="l">
              <a:lnSpc>
                <a:spcPct val="115000"/>
              </a:lnSpc>
              <a:spcBef>
                <a:spcPts val="0"/>
              </a:spcBef>
              <a:spcAft>
                <a:spcPts val="0"/>
              </a:spcAft>
              <a:buSzPts val="2900"/>
              <a:buNone/>
            </a:pPr>
            <a:r>
              <a:rPr lang="it" sz="3600" u="sng">
                <a:solidFill>
                  <a:schemeClr val="hlink"/>
                </a:solidFill>
                <a:hlinkClick r:id="rId3"/>
              </a:rPr>
              <a:t>https://docs.google.com/presentation/d/1RUuZKzx2hKt88SWLooiEzGd3ZjIedt6gzRkabpesLPc/edit#slide=id.g1204679ef0b_0_89</a:t>
            </a:r>
            <a:endParaRPr sz="3600"/>
          </a:p>
          <a:p>
            <a:pPr indent="0" lvl="0" marL="1219200" rtl="0" algn="l">
              <a:lnSpc>
                <a:spcPct val="115000"/>
              </a:lnSpc>
              <a:spcBef>
                <a:spcPts val="0"/>
              </a:spcBef>
              <a:spcAft>
                <a:spcPts val="0"/>
              </a:spcAft>
              <a:buSzPts val="2900"/>
              <a:buNone/>
            </a:pPr>
            <a:r>
              <a:t/>
            </a:r>
            <a:endParaRPr sz="3600"/>
          </a:p>
          <a:p>
            <a:pPr indent="0" lvl="0" marL="1219200" rtl="0" algn="l">
              <a:lnSpc>
                <a:spcPct val="115000"/>
              </a:lnSpc>
              <a:spcBef>
                <a:spcPts val="0"/>
              </a:spcBef>
              <a:spcAft>
                <a:spcPts val="0"/>
              </a:spcAft>
              <a:buSzPts val="2900"/>
              <a:buNone/>
            </a:pPr>
            <a:r>
              <a:rPr lang="it" sz="3600"/>
              <a:t>Elementi su cui prestare attenzione:</a:t>
            </a:r>
            <a:endParaRPr sz="3600"/>
          </a:p>
          <a:p>
            <a:pPr indent="-838200" lvl="0" marL="1219200" rtl="0" algn="l">
              <a:lnSpc>
                <a:spcPct val="115000"/>
              </a:lnSpc>
              <a:spcBef>
                <a:spcPts val="0"/>
              </a:spcBef>
              <a:spcAft>
                <a:spcPts val="0"/>
              </a:spcAft>
              <a:buSzPts val="3600"/>
              <a:buChar char="-"/>
            </a:pPr>
            <a:r>
              <a:rPr lang="it" sz="3600"/>
              <a:t>L’invio deve essere effettuato giornalmente </a:t>
            </a:r>
            <a:endParaRPr sz="3600"/>
          </a:p>
          <a:p>
            <a:pPr indent="-838200" lvl="0" marL="1219200" rtl="0" algn="l">
              <a:lnSpc>
                <a:spcPct val="115000"/>
              </a:lnSpc>
              <a:spcBef>
                <a:spcPts val="0"/>
              </a:spcBef>
              <a:spcAft>
                <a:spcPts val="0"/>
              </a:spcAft>
              <a:buSzPts val="3600"/>
              <a:buChar char="-"/>
            </a:pPr>
            <a:r>
              <a:rPr lang="it" sz="3600"/>
              <a:t>Nel caso in cui non si rispetti la scadenza giornaliera si incorrere in sanzione</a:t>
            </a:r>
            <a:endParaRPr sz="3600"/>
          </a:p>
          <a:p>
            <a:pPr indent="0" lvl="0" marL="1219200" rtl="0" algn="l">
              <a:lnSpc>
                <a:spcPct val="115000"/>
              </a:lnSpc>
              <a:spcBef>
                <a:spcPts val="0"/>
              </a:spcBef>
              <a:spcAft>
                <a:spcPts val="0"/>
              </a:spcAft>
              <a:buSzPts val="2900"/>
              <a:buNone/>
            </a:pPr>
            <a:r>
              <a:t/>
            </a:r>
            <a:endParaRPr/>
          </a:p>
        </p:txBody>
      </p:sp>
      <p:sp>
        <p:nvSpPr>
          <p:cNvPr id="475" name="Google Shape;475;g2fb99fa92cd_1_152"/>
          <p:cNvSpPr/>
          <p:nvPr/>
        </p:nvSpPr>
        <p:spPr>
          <a:xfrm>
            <a:off x="9025250" y="9630392"/>
            <a:ext cx="6333600" cy="692100"/>
          </a:xfrm>
          <a:prstGeom prst="leftRightArrowCallout">
            <a:avLst>
              <a:gd fmla="val 25000" name="adj1"/>
              <a:gd fmla="val 25000" name="adj2"/>
              <a:gd fmla="val 25000" name="adj3"/>
              <a:gd fmla="val 48123" name="adj4"/>
            </a:avLst>
          </a:prstGeom>
          <a:solidFill>
            <a:schemeClr val="lt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Arial"/>
              <a:ea typeface="Arial"/>
              <a:cs typeface="Arial"/>
              <a:sym typeface="Arial"/>
            </a:endParaRPr>
          </a:p>
        </p:txBody>
      </p:sp>
      <p:sp>
        <p:nvSpPr>
          <p:cNvPr id="476" name="Google Shape;476;g2fb99fa92cd_1_152"/>
          <p:cNvSpPr txBox="1"/>
          <p:nvPr/>
        </p:nvSpPr>
        <p:spPr>
          <a:xfrm>
            <a:off x="2725867" y="9630408"/>
            <a:ext cx="5261700" cy="2955300"/>
          </a:xfrm>
          <a:prstGeom prst="rect">
            <a:avLst/>
          </a:prstGeom>
          <a:noFill/>
          <a:ln>
            <a:noFill/>
          </a:ln>
        </p:spPr>
        <p:txBody>
          <a:bodyPr anchorCtr="0" anchor="t" bIns="243800" lIns="243800" spcFirstLastPara="1" rIns="243800" wrap="square" tIns="243800">
            <a:spAutoFit/>
          </a:bodyPr>
          <a:lstStyle/>
          <a:p>
            <a:pPr indent="0" lvl="0" marL="0" marR="0" rtl="0" algn="just">
              <a:lnSpc>
                <a:spcPct val="100000"/>
              </a:lnSpc>
              <a:spcBef>
                <a:spcPts val="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100 Euro</a:t>
            </a:r>
            <a:endParaRPr b="1" i="0" sz="32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Nel caso in cui riguardi solo una violazione formale, non incide sulle tasse da pagare</a:t>
            </a:r>
            <a:endParaRPr b="0" i="0" sz="3200" u="none" cap="none" strike="noStrike">
              <a:solidFill>
                <a:srgbClr val="000000"/>
              </a:solidFill>
              <a:latin typeface="Work Sans"/>
              <a:ea typeface="Work Sans"/>
              <a:cs typeface="Work Sans"/>
              <a:sym typeface="Work Sans"/>
            </a:endParaRPr>
          </a:p>
        </p:txBody>
      </p:sp>
      <p:sp>
        <p:nvSpPr>
          <p:cNvPr id="477" name="Google Shape;477;g2fb99fa92cd_1_152"/>
          <p:cNvSpPr txBox="1"/>
          <p:nvPr/>
        </p:nvSpPr>
        <p:spPr>
          <a:xfrm>
            <a:off x="16396533" y="9532183"/>
            <a:ext cx="5261700" cy="2955300"/>
          </a:xfrm>
          <a:prstGeom prst="rect">
            <a:avLst/>
          </a:prstGeom>
          <a:noFill/>
          <a:ln>
            <a:noFill/>
          </a:ln>
        </p:spPr>
        <p:txBody>
          <a:bodyPr anchorCtr="0" anchor="t" bIns="243800" lIns="243800" spcFirstLastPara="1" rIns="243800" wrap="square" tIns="243800">
            <a:spAutoFit/>
          </a:bodyPr>
          <a:lstStyle/>
          <a:p>
            <a:pPr indent="0" lvl="0" marL="0" marR="0" rtl="0" algn="just">
              <a:lnSpc>
                <a:spcPct val="100000"/>
              </a:lnSpc>
              <a:spcBef>
                <a:spcPts val="0"/>
              </a:spcBef>
              <a:spcAft>
                <a:spcPts val="0"/>
              </a:spcAft>
              <a:buClr>
                <a:srgbClr val="000000"/>
              </a:buClr>
              <a:buSzPts val="3200"/>
              <a:buFont typeface="Arial"/>
              <a:buNone/>
            </a:pPr>
            <a:r>
              <a:rPr b="1" i="0" lang="it" sz="3200" u="none" cap="none" strike="noStrike">
                <a:solidFill>
                  <a:srgbClr val="000000"/>
                </a:solidFill>
                <a:latin typeface="Work Sans"/>
                <a:ea typeface="Work Sans"/>
                <a:cs typeface="Work Sans"/>
                <a:sym typeface="Work Sans"/>
              </a:rPr>
              <a:t>90% dell’imposta </a:t>
            </a:r>
            <a:endParaRPr b="1" i="0" sz="3200" u="none" cap="none" strike="noStrike">
              <a:solidFill>
                <a:srgbClr val="000000"/>
              </a:solidFill>
              <a:latin typeface="Work Sans"/>
              <a:ea typeface="Work Sans"/>
              <a:cs typeface="Work Sans"/>
              <a:sym typeface="Work Sans"/>
            </a:endParaRPr>
          </a:p>
          <a:p>
            <a:pPr indent="0" lvl="0" marL="0" marR="0" rtl="0" algn="just">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Nel caso in cui riguardi una violazione che incide sulle tasse pagare.</a:t>
            </a:r>
            <a:endParaRPr b="0" i="0" sz="3200" u="none" cap="none" strike="noStrike">
              <a:solidFill>
                <a:srgbClr val="000000"/>
              </a:solidFill>
              <a:latin typeface="Work Sans"/>
              <a:ea typeface="Work Sans"/>
              <a:cs typeface="Work Sans"/>
              <a:sym typeface="Work Sans"/>
            </a:endParaRPr>
          </a:p>
        </p:txBody>
      </p:sp>
      <p:sp>
        <p:nvSpPr>
          <p:cNvPr id="478" name="Google Shape;478;g2fb99fa92cd_1_152"/>
          <p:cNvSpPr txBox="1"/>
          <p:nvPr/>
        </p:nvSpPr>
        <p:spPr>
          <a:xfrm>
            <a:off x="9025242" y="10761758"/>
            <a:ext cx="6333600" cy="1631400"/>
          </a:xfrm>
          <a:prstGeom prst="rect">
            <a:avLst/>
          </a:prstGeom>
          <a:noFill/>
          <a:ln>
            <a:noFill/>
          </a:ln>
        </p:spPr>
        <p:txBody>
          <a:bodyPr anchorCtr="0" anchor="t" bIns="243800" lIns="243800" spcFirstLastPara="1" rIns="243800" wrap="square" tIns="243800">
            <a:spAutoFit/>
          </a:bodyPr>
          <a:lstStyle/>
          <a:p>
            <a:pPr indent="0" lvl="0" marL="0" marR="0" rtl="0" algn="ctr">
              <a:lnSpc>
                <a:spcPct val="100000"/>
              </a:lnSpc>
              <a:spcBef>
                <a:spcPts val="0"/>
              </a:spcBef>
              <a:spcAft>
                <a:spcPts val="0"/>
              </a:spcAft>
              <a:buClr>
                <a:srgbClr val="000000"/>
              </a:buClr>
              <a:buSzPts val="3700"/>
              <a:buFont typeface="Arial"/>
              <a:buNone/>
            </a:pPr>
            <a:r>
              <a:rPr b="1" i="0" lang="it" sz="3700" u="none" cap="none" strike="noStrike">
                <a:solidFill>
                  <a:srgbClr val="000000"/>
                </a:solidFill>
                <a:latin typeface="Work Sans"/>
                <a:ea typeface="Work Sans"/>
                <a:cs typeface="Work Sans"/>
                <a:sym typeface="Work Sans"/>
              </a:rPr>
              <a:t>ATTENZIONE SANZIONI SALATE</a:t>
            </a:r>
            <a:endParaRPr b="1" i="0" sz="3700" u="none" cap="none" strike="noStrike">
              <a:solidFill>
                <a:srgbClr val="000000"/>
              </a:solidFill>
              <a:latin typeface="Work Sans"/>
              <a:ea typeface="Work Sans"/>
              <a:cs typeface="Work Sans"/>
              <a:sym typeface="Work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fb99fa92cd_1_108"/>
          <p:cNvSpPr txBox="1"/>
          <p:nvPr>
            <p:ph type="ctrTitle"/>
          </p:nvPr>
        </p:nvSpPr>
        <p:spPr>
          <a:xfrm>
            <a:off x="831150" y="4377446"/>
            <a:ext cx="22721700" cy="49611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Prestazione occasionale</a:t>
            </a:r>
            <a:endParaRPr b="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g2fb99fa92cd_1_0"/>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89" name="Google Shape;489;g2fb99fa92cd_1_0"/>
          <p:cNvSpPr txBox="1"/>
          <p:nvPr/>
        </p:nvSpPr>
        <p:spPr>
          <a:xfrm>
            <a:off x="1179025" y="2724850"/>
            <a:ext cx="98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490" name="Google Shape;490;g2fb99fa92cd_1_0"/>
          <p:cNvSpPr txBox="1"/>
          <p:nvPr/>
        </p:nvSpPr>
        <p:spPr>
          <a:xfrm>
            <a:off x="1138675" y="2743200"/>
            <a:ext cx="22178700" cy="93510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3400"/>
              <a:buFont typeface="Arial"/>
              <a:buNone/>
            </a:pPr>
            <a:r>
              <a:rPr b="0" i="0" lang="it" sz="3400" u="none" cap="none" strike="noStrike">
                <a:solidFill>
                  <a:schemeClr val="dk1"/>
                </a:solidFill>
                <a:latin typeface="Work Sans"/>
                <a:ea typeface="Work Sans"/>
                <a:cs typeface="Work Sans"/>
                <a:sym typeface="Work Sans"/>
              </a:rPr>
              <a:t>Ci sono due tipologie di “prestazioni occasionali”:</a:t>
            </a:r>
            <a:endParaRPr b="0" i="0" sz="3400" u="none" cap="none" strike="noStrike">
              <a:solidFill>
                <a:schemeClr val="dk1"/>
              </a:solidFill>
              <a:latin typeface="Work Sans"/>
              <a:ea typeface="Work Sans"/>
              <a:cs typeface="Work Sans"/>
              <a:sym typeface="Work Sans"/>
            </a:endParaRPr>
          </a:p>
          <a:p>
            <a:pPr indent="-444500" lvl="0" marL="457200" marR="0" rtl="0" algn="l">
              <a:lnSpc>
                <a:spcPct val="150000"/>
              </a:lnSpc>
              <a:spcBef>
                <a:spcPts val="1500"/>
              </a:spcBef>
              <a:spcAft>
                <a:spcPts val="0"/>
              </a:spcAft>
              <a:buClr>
                <a:schemeClr val="accent2"/>
              </a:buClr>
              <a:buSzPts val="3400"/>
              <a:buFont typeface="Work Sans"/>
              <a:buChar char="●"/>
            </a:pPr>
            <a:r>
              <a:rPr b="1" i="0" lang="it" sz="3400" u="sng" cap="none" strike="noStrike">
                <a:solidFill>
                  <a:schemeClr val="accent2"/>
                </a:solidFill>
                <a:latin typeface="Work Sans"/>
                <a:ea typeface="Work Sans"/>
                <a:cs typeface="Work Sans"/>
                <a:sym typeface="Work Sans"/>
              </a:rPr>
              <a:t>Prestazione di lavoro autonomo occasionale (collaborazioni occasionali)</a:t>
            </a:r>
            <a:endParaRPr b="1" i="0" sz="3400" u="sng" cap="none" strike="noStrike">
              <a:solidFill>
                <a:schemeClr val="accent2"/>
              </a:solidFill>
              <a:latin typeface="Work Sans"/>
              <a:ea typeface="Work Sans"/>
              <a:cs typeface="Work Sans"/>
              <a:sym typeface="Work Sans"/>
            </a:endParaRPr>
          </a:p>
          <a:p>
            <a:pPr indent="0" lvl="0" marL="457200" marR="0" rtl="0" algn="l">
              <a:lnSpc>
                <a:spcPct val="150000"/>
              </a:lnSpc>
              <a:spcBef>
                <a:spcPts val="1500"/>
              </a:spcBef>
              <a:spcAft>
                <a:spcPts val="0"/>
              </a:spcAft>
              <a:buClr>
                <a:srgbClr val="000000"/>
              </a:buClr>
              <a:buSzPts val="3500"/>
              <a:buFont typeface="Arial"/>
              <a:buNone/>
            </a:pPr>
            <a:r>
              <a:rPr b="1" i="0" lang="it" sz="3500" u="none" cap="none" strike="noStrike">
                <a:solidFill>
                  <a:schemeClr val="dk1"/>
                </a:solidFill>
                <a:highlight>
                  <a:srgbClr val="FFFFFF"/>
                </a:highlight>
                <a:latin typeface="Work Sans"/>
                <a:ea typeface="Work Sans"/>
                <a:cs typeface="Work Sans"/>
                <a:sym typeface="Work Sans"/>
              </a:rPr>
              <a:t>Il l</a:t>
            </a:r>
            <a:r>
              <a:rPr b="1" i="0" lang="it" sz="3400" u="none" cap="none" strike="noStrike">
                <a:solidFill>
                  <a:schemeClr val="dk1"/>
                </a:solidFill>
                <a:highlight>
                  <a:srgbClr val="FFFFFF"/>
                </a:highlight>
                <a:latin typeface="Work Sans"/>
                <a:ea typeface="Work Sans"/>
                <a:cs typeface="Work Sans"/>
                <a:sym typeface="Work Sans"/>
              </a:rPr>
              <a:t>avoro autonomo occasionale </a:t>
            </a:r>
            <a:r>
              <a:rPr b="0" i="0" lang="it" sz="3400" u="none" cap="none" strike="noStrike">
                <a:solidFill>
                  <a:schemeClr val="dk1"/>
                </a:solidFill>
                <a:latin typeface="Work Sans"/>
                <a:ea typeface="Work Sans"/>
                <a:cs typeface="Work Sans"/>
                <a:sym typeface="Work Sans"/>
              </a:rPr>
              <a:t>è una tipologia di lavoro che può essere utilizzata per </a:t>
            </a:r>
            <a:r>
              <a:rPr b="1" i="0" lang="it" sz="3400" u="none" cap="none" strike="noStrike">
                <a:solidFill>
                  <a:schemeClr val="dk1"/>
                </a:solidFill>
                <a:latin typeface="Work Sans"/>
                <a:ea typeface="Work Sans"/>
                <a:cs typeface="Work Sans"/>
                <a:sym typeface="Work Sans"/>
              </a:rPr>
              <a:t>compiere un servizio occasionale</a:t>
            </a:r>
            <a:r>
              <a:rPr b="0" i="0" lang="it" sz="3400" u="none" cap="none" strike="noStrike">
                <a:solidFill>
                  <a:schemeClr val="dk1"/>
                </a:solidFill>
                <a:latin typeface="Work Sans"/>
                <a:ea typeface="Work Sans"/>
                <a:cs typeface="Work Sans"/>
                <a:sym typeface="Work Sans"/>
              </a:rPr>
              <a:t> a pagamento e </a:t>
            </a:r>
            <a:r>
              <a:rPr b="1" i="0" lang="it" sz="3400" u="none" cap="none" strike="noStrike">
                <a:solidFill>
                  <a:schemeClr val="dk1"/>
                </a:solidFill>
                <a:latin typeface="Work Sans"/>
                <a:ea typeface="Work Sans"/>
                <a:cs typeface="Work Sans"/>
                <a:sym typeface="Work Sans"/>
              </a:rPr>
              <a:t>senza vincolo di subordinazione. </a:t>
            </a:r>
            <a:endParaRPr b="1" i="0" sz="3400" u="none" cap="none" strike="noStrike">
              <a:solidFill>
                <a:schemeClr val="dk1"/>
              </a:solidFill>
              <a:latin typeface="Work Sans"/>
              <a:ea typeface="Work Sans"/>
              <a:cs typeface="Work Sans"/>
              <a:sym typeface="Work Sans"/>
            </a:endParaRPr>
          </a:p>
          <a:p>
            <a:pPr indent="0" lvl="0" marL="0" marR="0" rtl="0" algn="l">
              <a:lnSpc>
                <a:spcPct val="150000"/>
              </a:lnSpc>
              <a:spcBef>
                <a:spcPts val="1500"/>
              </a:spcBef>
              <a:spcAft>
                <a:spcPts val="0"/>
              </a:spcAft>
              <a:buClr>
                <a:srgbClr val="000000"/>
              </a:buClr>
              <a:buSzPts val="3400"/>
              <a:buFont typeface="Arial"/>
              <a:buNone/>
            </a:pPr>
            <a:r>
              <a:rPr b="0" i="0" lang="it" sz="3400" u="none" cap="none" strike="noStrike">
                <a:solidFill>
                  <a:schemeClr val="dk1"/>
                </a:solidFill>
                <a:latin typeface="Work Sans"/>
                <a:ea typeface="Work Sans"/>
                <a:cs typeface="Work Sans"/>
                <a:sym typeface="Work Sans"/>
              </a:rPr>
              <a:t>N.B. Se ho una P.IVA attiva, posso effettuare una prestazione occasionale </a:t>
            </a:r>
            <a:r>
              <a:rPr b="1" i="0" lang="it" sz="3400" u="none" cap="none" strike="noStrike">
                <a:solidFill>
                  <a:schemeClr val="dk1"/>
                </a:solidFill>
                <a:latin typeface="Work Sans"/>
                <a:ea typeface="Work Sans"/>
                <a:cs typeface="Work Sans"/>
                <a:sym typeface="Work Sans"/>
              </a:rPr>
              <a:t>ma esclusivamente per attività completamente diverse</a:t>
            </a:r>
            <a:r>
              <a:rPr b="0" i="0" lang="it" sz="3400" u="none" cap="none" strike="noStrike">
                <a:solidFill>
                  <a:schemeClr val="dk1"/>
                </a:solidFill>
                <a:latin typeface="Work Sans"/>
                <a:ea typeface="Work Sans"/>
                <a:cs typeface="Work Sans"/>
                <a:sym typeface="Work Sans"/>
              </a:rPr>
              <a:t> da ciò che svolgo come libero professionista, in caso contrario emetto fattura!</a:t>
            </a:r>
            <a:endParaRPr b="1" i="0" sz="3400" u="sng" cap="none" strike="noStrike">
              <a:solidFill>
                <a:schemeClr val="dk1"/>
              </a:solidFill>
              <a:latin typeface="Work Sans"/>
              <a:ea typeface="Work Sans"/>
              <a:cs typeface="Work Sans"/>
              <a:sym typeface="Work Sans"/>
            </a:endParaRPr>
          </a:p>
          <a:p>
            <a:pPr indent="-444500" lvl="0" marL="457200" marR="0" rtl="0" algn="l">
              <a:lnSpc>
                <a:spcPct val="150000"/>
              </a:lnSpc>
              <a:spcBef>
                <a:spcPts val="0"/>
              </a:spcBef>
              <a:spcAft>
                <a:spcPts val="0"/>
              </a:spcAft>
              <a:buClr>
                <a:schemeClr val="accent2"/>
              </a:buClr>
              <a:buSzPts val="3400"/>
              <a:buFont typeface="Work Sans"/>
              <a:buChar char="●"/>
            </a:pPr>
            <a:r>
              <a:rPr b="1" i="0" lang="it" sz="3400" u="sng" cap="none" strike="noStrike">
                <a:solidFill>
                  <a:schemeClr val="accent2"/>
                </a:solidFill>
                <a:latin typeface="Work Sans"/>
                <a:ea typeface="Work Sans"/>
                <a:cs typeface="Work Sans"/>
                <a:sym typeface="Work Sans"/>
              </a:rPr>
              <a:t>Lavoro occasionale sotto la direzione altrui (libretto famiglia o PreSTO)</a:t>
            </a:r>
            <a:endParaRPr b="1" i="0" sz="3400" u="sng" cap="none" strike="noStrike">
              <a:solidFill>
                <a:schemeClr val="accent2"/>
              </a:solidFill>
              <a:latin typeface="Work Sans"/>
              <a:ea typeface="Work Sans"/>
              <a:cs typeface="Work Sans"/>
              <a:sym typeface="Work Sans"/>
            </a:endParaRPr>
          </a:p>
          <a:p>
            <a:pPr indent="0" lvl="0" marL="0" marR="0" rtl="0" algn="l">
              <a:lnSpc>
                <a:spcPct val="150000"/>
              </a:lnSpc>
              <a:spcBef>
                <a:spcPts val="1500"/>
              </a:spcBef>
              <a:spcAft>
                <a:spcPts val="1500"/>
              </a:spcAft>
              <a:buClr>
                <a:srgbClr val="000000"/>
              </a:buClr>
              <a:buSzPts val="3400"/>
              <a:buFont typeface="Arial"/>
              <a:buNone/>
            </a:pPr>
            <a:r>
              <a:rPr b="0" i="0" lang="it" sz="3400" u="none" cap="none" strike="noStrike">
                <a:solidFill>
                  <a:schemeClr val="dk1"/>
                </a:solidFill>
                <a:latin typeface="Work Sans"/>
                <a:ea typeface="Work Sans"/>
                <a:cs typeface="Work Sans"/>
                <a:sym typeface="Work Sans"/>
              </a:rPr>
              <a:t>Il lavoro occasionale sotto la direzione altrui è dedicato ad attività “dipendente”  da un committente, utilizzata per colf, badanti, etc. e legata all’utilizzo del libretto di famiglia. Sotto il profilo fiscale si configura come lavoro subordinato</a:t>
            </a:r>
            <a:endParaRPr b="1" i="0" sz="3400" u="none" cap="none" strike="noStrike">
              <a:solidFill>
                <a:schemeClr val="dk1"/>
              </a:solidFill>
              <a:latin typeface="Work Sans"/>
              <a:ea typeface="Work Sans"/>
              <a:cs typeface="Work Sans"/>
              <a:sym typeface="Work Sans"/>
            </a:endParaRPr>
          </a:p>
        </p:txBody>
      </p:sp>
      <p:sp>
        <p:nvSpPr>
          <p:cNvPr id="491" name="Google Shape;491;g2fb99fa92cd_1_0"/>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492" name="Google Shape;492;g2fb99fa92cd_1_0"/>
          <p:cNvSpPr txBox="1"/>
          <p:nvPr/>
        </p:nvSpPr>
        <p:spPr>
          <a:xfrm>
            <a:off x="1201800" y="914400"/>
            <a:ext cx="21980400" cy="1810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500"/>
              </a:spcAft>
              <a:buClr>
                <a:srgbClr val="000000"/>
              </a:buClr>
              <a:buSzPts val="6000"/>
              <a:buFont typeface="Arial"/>
              <a:buNone/>
            </a:pPr>
            <a:r>
              <a:rPr b="1" i="0" lang="it" sz="6000" u="none" cap="none" strike="noStrike">
                <a:solidFill>
                  <a:schemeClr val="accent2"/>
                </a:solidFill>
                <a:highlight>
                  <a:srgbClr val="FFFFFF"/>
                </a:highlight>
                <a:latin typeface="Work Sans"/>
                <a:ea typeface="Work Sans"/>
                <a:cs typeface="Work Sans"/>
                <a:sym typeface="Work Sans"/>
              </a:rPr>
              <a:t>Prestazione di lavoro autonomo occasionale</a:t>
            </a:r>
            <a:endParaRPr b="1" i="0" sz="6000" u="none" cap="none" strike="noStrike">
              <a:solidFill>
                <a:schemeClr val="accent2"/>
              </a:solidFill>
              <a:highlight>
                <a:srgbClr val="FFFFFF"/>
              </a:highlight>
              <a:latin typeface="Work Sans"/>
              <a:ea typeface="Work Sans"/>
              <a:cs typeface="Work Sans"/>
              <a:sym typeface="Work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g2fb99fa92cd_1_8"/>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498" name="Google Shape;498;g2fb99fa92cd_1_8"/>
          <p:cNvSpPr txBox="1"/>
          <p:nvPr/>
        </p:nvSpPr>
        <p:spPr>
          <a:xfrm>
            <a:off x="1179025" y="2724850"/>
            <a:ext cx="98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499" name="Google Shape;499;g2fb99fa92cd_1_8"/>
          <p:cNvSpPr txBox="1"/>
          <p:nvPr/>
        </p:nvSpPr>
        <p:spPr>
          <a:xfrm>
            <a:off x="1138675" y="2724850"/>
            <a:ext cx="22178700" cy="129402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3200"/>
              <a:buFont typeface="Arial"/>
              <a:buNone/>
            </a:pPr>
            <a:r>
              <a:rPr b="0" i="0" lang="it" sz="3200" u="none" cap="none" strike="noStrike">
                <a:solidFill>
                  <a:schemeClr val="dk1"/>
                </a:solidFill>
                <a:latin typeface="Work Sans"/>
                <a:ea typeface="Work Sans"/>
                <a:cs typeface="Work Sans"/>
                <a:sym typeface="Work Sans"/>
              </a:rPr>
              <a:t>Ci sono adempimenti legati allo svolgimento della prestazione occasionale: </a:t>
            </a:r>
            <a:endParaRPr b="0" i="0" sz="3200" u="none" cap="none" strike="noStrike">
              <a:solidFill>
                <a:schemeClr val="dk1"/>
              </a:solidFill>
              <a:latin typeface="Work Sans"/>
              <a:ea typeface="Work Sans"/>
              <a:cs typeface="Work Sans"/>
              <a:sym typeface="Work Sans"/>
            </a:endParaRPr>
          </a:p>
          <a:p>
            <a:pPr indent="-431800" lvl="0" marL="914400" marR="0" rtl="0" algn="l">
              <a:lnSpc>
                <a:spcPct val="150000"/>
              </a:lnSpc>
              <a:spcBef>
                <a:spcPts val="0"/>
              </a:spcBef>
              <a:spcAft>
                <a:spcPts val="0"/>
              </a:spcAft>
              <a:buClr>
                <a:schemeClr val="dk1"/>
              </a:buClr>
              <a:buSzPts val="3200"/>
              <a:buFont typeface="Work Sans"/>
              <a:buChar char="●"/>
            </a:pPr>
            <a:r>
              <a:rPr b="0" i="0" lang="it" sz="3200" u="none" cap="none" strike="noStrike">
                <a:solidFill>
                  <a:schemeClr val="dk1"/>
                </a:solidFill>
                <a:latin typeface="Work Sans"/>
                <a:ea typeface="Work Sans"/>
                <a:cs typeface="Work Sans"/>
                <a:sym typeface="Work Sans"/>
              </a:rPr>
              <a:t>Obbligo di contribuzione </a:t>
            </a:r>
            <a:endParaRPr b="0" i="0" sz="3200" u="none" cap="none" strike="noStrike">
              <a:solidFill>
                <a:schemeClr val="dk1"/>
              </a:solidFill>
              <a:latin typeface="Work Sans"/>
              <a:ea typeface="Work Sans"/>
              <a:cs typeface="Work Sans"/>
              <a:sym typeface="Work Sans"/>
            </a:endParaRPr>
          </a:p>
          <a:p>
            <a:pPr indent="-431800" lvl="0" marL="914400" marR="0" rtl="0" algn="l">
              <a:lnSpc>
                <a:spcPct val="150000"/>
              </a:lnSpc>
              <a:spcBef>
                <a:spcPts val="0"/>
              </a:spcBef>
              <a:spcAft>
                <a:spcPts val="0"/>
              </a:spcAft>
              <a:buClr>
                <a:schemeClr val="dk1"/>
              </a:buClr>
              <a:buSzPts val="3200"/>
              <a:buFont typeface="Work Sans"/>
              <a:buChar char="●"/>
            </a:pPr>
            <a:r>
              <a:rPr b="0" i="0" lang="it" sz="3200" u="none" cap="none" strike="noStrike">
                <a:solidFill>
                  <a:schemeClr val="dk1"/>
                </a:solidFill>
                <a:latin typeface="Work Sans"/>
                <a:ea typeface="Work Sans"/>
                <a:cs typeface="Work Sans"/>
                <a:sym typeface="Work Sans"/>
              </a:rPr>
              <a:t>Emissione della ricevuta non fiscale</a:t>
            </a:r>
            <a:endParaRPr b="0" i="0" sz="3200" u="none" cap="none" strike="noStrike">
              <a:solidFill>
                <a:schemeClr val="dk1"/>
              </a:solidFill>
              <a:latin typeface="Work Sans"/>
              <a:ea typeface="Work Sans"/>
              <a:cs typeface="Work Sans"/>
              <a:sym typeface="Work Sans"/>
            </a:endParaRPr>
          </a:p>
          <a:p>
            <a:pPr indent="-431800" lvl="0" marL="914400" marR="0" rtl="0" algn="l">
              <a:lnSpc>
                <a:spcPct val="150000"/>
              </a:lnSpc>
              <a:spcBef>
                <a:spcPts val="0"/>
              </a:spcBef>
              <a:spcAft>
                <a:spcPts val="0"/>
              </a:spcAft>
              <a:buClr>
                <a:schemeClr val="dk1"/>
              </a:buClr>
              <a:buSzPts val="3200"/>
              <a:buFont typeface="Work Sans"/>
              <a:buChar char="●"/>
            </a:pPr>
            <a:r>
              <a:rPr b="0" i="0" lang="it" sz="3200" u="none" cap="none" strike="noStrike">
                <a:solidFill>
                  <a:schemeClr val="dk1"/>
                </a:solidFill>
                <a:latin typeface="Work Sans"/>
                <a:ea typeface="Work Sans"/>
                <a:cs typeface="Work Sans"/>
                <a:sym typeface="Work Sans"/>
              </a:rPr>
              <a:t>Comunicazione preventiva all’Ispettorato del lavoro</a:t>
            </a:r>
            <a:endParaRPr b="0" i="0" sz="3200" u="none" cap="none" strike="noStrike">
              <a:solidFill>
                <a:schemeClr val="dk1"/>
              </a:solidFill>
              <a:latin typeface="Work Sans"/>
              <a:ea typeface="Work Sans"/>
              <a:cs typeface="Work Sans"/>
              <a:sym typeface="Work Sans"/>
            </a:endParaRPr>
          </a:p>
          <a:p>
            <a:pPr indent="0" lvl="0" marL="0" marR="0" rtl="0" algn="l">
              <a:lnSpc>
                <a:spcPct val="110526"/>
              </a:lnSpc>
              <a:spcBef>
                <a:spcPts val="3200"/>
              </a:spcBef>
              <a:spcAft>
                <a:spcPts val="0"/>
              </a:spcAft>
              <a:buClr>
                <a:srgbClr val="000000"/>
              </a:buClr>
              <a:buSzPts val="3200"/>
              <a:buFont typeface="Arial"/>
              <a:buNone/>
            </a:pPr>
            <a:r>
              <a:rPr b="1" i="0" lang="it" sz="3200" u="none" cap="none" strike="noStrike">
                <a:solidFill>
                  <a:schemeClr val="accent2"/>
                </a:solidFill>
                <a:latin typeface="Work Sans"/>
                <a:ea typeface="Work Sans"/>
                <a:cs typeface="Work Sans"/>
                <a:sym typeface="Work Sans"/>
              </a:rPr>
              <a:t>OBBLIGO DI CONTRIBUZIONE </a:t>
            </a:r>
            <a:endParaRPr b="1" i="0" sz="3200" u="none" cap="none" strike="noStrike">
              <a:solidFill>
                <a:schemeClr val="accent2"/>
              </a:solidFill>
              <a:latin typeface="Work Sans"/>
              <a:ea typeface="Work Sans"/>
              <a:cs typeface="Work Sans"/>
              <a:sym typeface="Work Sans"/>
            </a:endParaRPr>
          </a:p>
          <a:p>
            <a:pPr indent="0" lvl="0" marL="0" marR="0" rtl="0" algn="l">
              <a:lnSpc>
                <a:spcPct val="150000"/>
              </a:lnSpc>
              <a:spcBef>
                <a:spcPts val="1600"/>
              </a:spcBef>
              <a:spcAft>
                <a:spcPts val="0"/>
              </a:spcAft>
              <a:buClr>
                <a:srgbClr val="000000"/>
              </a:buClr>
              <a:buSzPts val="3200"/>
              <a:buFont typeface="Arial"/>
              <a:buNone/>
            </a:pPr>
            <a:r>
              <a:rPr b="0" i="0" lang="it" sz="3200" u="none" cap="none" strike="noStrike">
                <a:solidFill>
                  <a:schemeClr val="dk1"/>
                </a:solidFill>
                <a:latin typeface="Work Sans"/>
                <a:ea typeface="Work Sans"/>
                <a:cs typeface="Work Sans"/>
                <a:sym typeface="Work Sans"/>
              </a:rPr>
              <a:t>I redditi da prestazione occasionale sono soggetti alla GS INPS superati i €5.000:</a:t>
            </a:r>
            <a:endParaRPr b="1" i="0" sz="3200" u="none" cap="none" strike="noStrike">
              <a:solidFill>
                <a:schemeClr val="accent2"/>
              </a:solidFill>
              <a:latin typeface="Work Sans"/>
              <a:ea typeface="Work Sans"/>
              <a:cs typeface="Work Sans"/>
              <a:sym typeface="Work Sans"/>
            </a:endParaRPr>
          </a:p>
          <a:p>
            <a:pPr indent="-431800" lvl="0" marL="914400" marR="0" rtl="0" algn="l">
              <a:lnSpc>
                <a:spcPct val="150000"/>
              </a:lnSpc>
              <a:spcBef>
                <a:spcPts val="0"/>
              </a:spcBef>
              <a:spcAft>
                <a:spcPts val="0"/>
              </a:spcAft>
              <a:buClr>
                <a:schemeClr val="dk1"/>
              </a:buClr>
              <a:buSzPts val="3200"/>
              <a:buFont typeface="Work Sans"/>
              <a:buChar char="●"/>
            </a:pPr>
            <a:r>
              <a:rPr b="0" i="0" lang="it" sz="3200" u="none" cap="none" strike="noStrike">
                <a:solidFill>
                  <a:schemeClr val="dk1"/>
                </a:solidFill>
                <a:latin typeface="Work Sans"/>
                <a:ea typeface="Work Sans"/>
                <a:cs typeface="Work Sans"/>
                <a:sym typeface="Work Sans"/>
              </a:rPr>
              <a:t>⅓ a carico del lavoratore &gt; trattenuto dal compenso </a:t>
            </a:r>
            <a:endParaRPr b="0" i="0" sz="3200" u="none" cap="none" strike="noStrike">
              <a:solidFill>
                <a:schemeClr val="dk1"/>
              </a:solidFill>
              <a:latin typeface="Work Sans"/>
              <a:ea typeface="Work Sans"/>
              <a:cs typeface="Work Sans"/>
              <a:sym typeface="Work Sans"/>
            </a:endParaRPr>
          </a:p>
          <a:p>
            <a:pPr indent="-431800" lvl="0" marL="914400" marR="0" rtl="0" algn="l">
              <a:lnSpc>
                <a:spcPct val="150000"/>
              </a:lnSpc>
              <a:spcBef>
                <a:spcPts val="0"/>
              </a:spcBef>
              <a:spcAft>
                <a:spcPts val="0"/>
              </a:spcAft>
              <a:buClr>
                <a:schemeClr val="dk1"/>
              </a:buClr>
              <a:buSzPts val="3200"/>
              <a:buFont typeface="Work Sans"/>
              <a:buChar char="●"/>
            </a:pPr>
            <a:r>
              <a:rPr b="0" i="0" lang="it" sz="3200" u="none" cap="none" strike="noStrike">
                <a:solidFill>
                  <a:schemeClr val="dk1"/>
                </a:solidFill>
                <a:latin typeface="Work Sans"/>
                <a:ea typeface="Work Sans"/>
                <a:cs typeface="Work Sans"/>
                <a:sym typeface="Work Sans"/>
              </a:rPr>
              <a:t>⅔ a carico del committente &gt; che versa l’intero importo, insieme al terzo trattenuto. </a:t>
            </a:r>
            <a:endParaRPr b="0" i="0" sz="1200" u="none" cap="none" strike="noStrike">
              <a:solidFill>
                <a:srgbClr val="1A1A1A"/>
              </a:solidFill>
              <a:highlight>
                <a:srgbClr val="FFFFFF"/>
              </a:highlight>
              <a:latin typeface="Merriweather"/>
              <a:ea typeface="Merriweather"/>
              <a:cs typeface="Merriweather"/>
              <a:sym typeface="Merriweather"/>
            </a:endParaRPr>
          </a:p>
          <a:p>
            <a:pPr indent="0" lvl="0" marL="0" marR="0" rtl="0" algn="l">
              <a:lnSpc>
                <a:spcPct val="115000"/>
              </a:lnSpc>
              <a:spcBef>
                <a:spcPts val="0"/>
              </a:spcBef>
              <a:spcAft>
                <a:spcPts val="0"/>
              </a:spcAft>
              <a:buClr>
                <a:srgbClr val="000000"/>
              </a:buClr>
              <a:buSzPts val="1200"/>
              <a:buFont typeface="Arial"/>
              <a:buNone/>
            </a:pPr>
            <a:r>
              <a:t/>
            </a:r>
            <a:endParaRPr b="0" i="0" sz="1200" u="none" cap="none" strike="noStrike">
              <a:solidFill>
                <a:srgbClr val="1A1A1A"/>
              </a:solidFill>
              <a:highlight>
                <a:srgbClr val="FFFFFF"/>
              </a:highlight>
              <a:latin typeface="Merriweather"/>
              <a:ea typeface="Merriweather"/>
              <a:cs typeface="Merriweather"/>
              <a:sym typeface="Merriweather"/>
            </a:endParaRPr>
          </a:p>
          <a:p>
            <a:pPr indent="0" lvl="0" marL="0" marR="0" rtl="0" algn="l">
              <a:lnSpc>
                <a:spcPct val="115000"/>
              </a:lnSpc>
              <a:spcBef>
                <a:spcPts val="2100"/>
              </a:spcBef>
              <a:spcAft>
                <a:spcPts val="0"/>
              </a:spcAft>
              <a:buClr>
                <a:srgbClr val="000000"/>
              </a:buClr>
              <a:buSzPts val="3200"/>
              <a:buFont typeface="Arial"/>
              <a:buNone/>
            </a:pPr>
            <a:r>
              <a:rPr b="0" i="0" lang="it" sz="3200" u="none" cap="none" strike="noStrike">
                <a:solidFill>
                  <a:schemeClr val="dk1"/>
                </a:solidFill>
                <a:latin typeface="Work Sans"/>
                <a:ea typeface="Work Sans"/>
                <a:cs typeface="Work Sans"/>
                <a:sym typeface="Work Sans"/>
              </a:rPr>
              <a:t>N.B. Per il 2024 l’aliquota di contribuzione è 33,72% per lavoratori autonomi occasionali non iscritti ad altra forma di previdenza obbligatoria</a:t>
            </a:r>
            <a:endParaRPr b="0" i="0" sz="3200" u="none" cap="none" strike="noStrike">
              <a:solidFill>
                <a:schemeClr val="dk1"/>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200"/>
              <a:buFont typeface="Arial"/>
              <a:buNone/>
            </a:pPr>
            <a:r>
              <a:rPr b="0" i="0" lang="it" sz="3200" u="sng" cap="none" strike="noStrike">
                <a:solidFill>
                  <a:schemeClr val="hlink"/>
                </a:solidFill>
                <a:latin typeface="Work Sans"/>
                <a:ea typeface="Work Sans"/>
                <a:cs typeface="Work Sans"/>
                <a:sym typeface="Work Sans"/>
                <a:hlinkClick r:id="rId3"/>
              </a:rPr>
              <a:t>APPROFONDIMENTO -&gt; SLIDES (PO &gt; 5K)</a:t>
            </a:r>
            <a:endParaRPr b="0" i="0" sz="3200" u="none" cap="none" strike="noStrike">
              <a:solidFill>
                <a:schemeClr val="dk1"/>
              </a:solidFill>
              <a:latin typeface="Work Sans"/>
              <a:ea typeface="Work Sans"/>
              <a:cs typeface="Work Sans"/>
              <a:sym typeface="Work Sans"/>
            </a:endParaRPr>
          </a:p>
          <a:p>
            <a:pPr indent="0" lvl="0" marL="0" marR="0" rtl="0" algn="l">
              <a:lnSpc>
                <a:spcPct val="110526"/>
              </a:lnSpc>
              <a:spcBef>
                <a:spcPts val="3200"/>
              </a:spcBef>
              <a:spcAft>
                <a:spcPts val="0"/>
              </a:spcAft>
              <a:buClr>
                <a:srgbClr val="000000"/>
              </a:buClr>
              <a:buSzPts val="3200"/>
              <a:buFont typeface="Arial"/>
              <a:buNone/>
            </a:pPr>
            <a:r>
              <a:t/>
            </a:r>
            <a:endParaRPr b="1" i="0" sz="3200" u="none" cap="none" strike="noStrike">
              <a:solidFill>
                <a:schemeClr val="accent2"/>
              </a:solidFill>
              <a:latin typeface="Work Sans"/>
              <a:ea typeface="Work Sans"/>
              <a:cs typeface="Work Sans"/>
              <a:sym typeface="Work Sans"/>
            </a:endParaRPr>
          </a:p>
          <a:p>
            <a:pPr indent="0" lvl="0" marL="0" marR="0" rtl="0" algn="l">
              <a:lnSpc>
                <a:spcPct val="150000"/>
              </a:lnSpc>
              <a:spcBef>
                <a:spcPts val="1600"/>
              </a:spcBef>
              <a:spcAft>
                <a:spcPts val="0"/>
              </a:spcAft>
              <a:buClr>
                <a:srgbClr val="000000"/>
              </a:buClr>
              <a:buSzPts val="3200"/>
              <a:buFont typeface="Arial"/>
              <a:buNone/>
            </a:pPr>
            <a:r>
              <a:t/>
            </a:r>
            <a:endParaRPr b="0" i="0" sz="3200" u="none" cap="none" strike="noStrike">
              <a:solidFill>
                <a:schemeClr val="dk1"/>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200"/>
              <a:buFont typeface="Arial"/>
              <a:buNone/>
            </a:pPr>
            <a:r>
              <a:t/>
            </a:r>
            <a:endParaRPr b="0" i="0" sz="32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500"/>
              <a:buFont typeface="Arial"/>
              <a:buNone/>
            </a:pPr>
            <a:r>
              <a:t/>
            </a:r>
            <a:endParaRPr b="1" i="0" sz="3500" u="none" cap="none" strike="noStrike">
              <a:solidFill>
                <a:schemeClr val="accent2"/>
              </a:solidFill>
              <a:highlight>
                <a:srgbClr val="FFFFFF"/>
              </a:highlight>
              <a:latin typeface="Work Sans"/>
              <a:ea typeface="Work Sans"/>
              <a:cs typeface="Work Sans"/>
              <a:sym typeface="Work Sans"/>
            </a:endParaRPr>
          </a:p>
          <a:p>
            <a:pPr indent="0" lvl="0" marL="0" marR="0" rtl="0" algn="l">
              <a:lnSpc>
                <a:spcPct val="115000"/>
              </a:lnSpc>
              <a:spcBef>
                <a:spcPts val="1500"/>
              </a:spcBef>
              <a:spcAft>
                <a:spcPts val="1500"/>
              </a:spcAft>
              <a:buClr>
                <a:srgbClr val="000000"/>
              </a:buClr>
              <a:buSzPts val="3400"/>
              <a:buFont typeface="Arial"/>
              <a:buNone/>
            </a:pPr>
            <a:r>
              <a:t/>
            </a:r>
            <a:endParaRPr b="1" i="0" sz="3400" u="none" cap="none" strike="noStrike">
              <a:solidFill>
                <a:schemeClr val="accent2"/>
              </a:solidFill>
              <a:latin typeface="Work Sans"/>
              <a:ea typeface="Work Sans"/>
              <a:cs typeface="Work Sans"/>
              <a:sym typeface="Work Sans"/>
            </a:endParaRPr>
          </a:p>
        </p:txBody>
      </p:sp>
      <p:sp>
        <p:nvSpPr>
          <p:cNvPr id="500" name="Google Shape;500;g2fb99fa92cd_1_8"/>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01" name="Google Shape;501;g2fb99fa92cd_1_8"/>
          <p:cNvSpPr txBox="1"/>
          <p:nvPr/>
        </p:nvSpPr>
        <p:spPr>
          <a:xfrm>
            <a:off x="1201800" y="914400"/>
            <a:ext cx="21980400" cy="1810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500"/>
              </a:spcAft>
              <a:buClr>
                <a:srgbClr val="000000"/>
              </a:buClr>
              <a:buSzPts val="6000"/>
              <a:buFont typeface="Arial"/>
              <a:buNone/>
            </a:pPr>
            <a:r>
              <a:rPr b="1" i="0" lang="it" sz="6000" u="none" cap="none" strike="noStrike">
                <a:solidFill>
                  <a:schemeClr val="accent2"/>
                </a:solidFill>
                <a:highlight>
                  <a:srgbClr val="FFFFFF"/>
                </a:highlight>
                <a:latin typeface="Work Sans"/>
                <a:ea typeface="Work Sans"/>
                <a:cs typeface="Work Sans"/>
                <a:sym typeface="Work Sans"/>
              </a:rPr>
              <a:t>Obblighi di contribuzione</a:t>
            </a:r>
            <a:endParaRPr b="1" i="0" sz="6000" u="none" cap="none" strike="noStrike">
              <a:solidFill>
                <a:schemeClr val="accent2"/>
              </a:solidFill>
              <a:highlight>
                <a:srgbClr val="FFFFFF"/>
              </a:highlight>
              <a:latin typeface="Work Sans"/>
              <a:ea typeface="Work Sans"/>
              <a:cs typeface="Work Sans"/>
              <a:sym typeface="Work Sans"/>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g2fb99fa92cd_1_89"/>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
        <p:nvSpPr>
          <p:cNvPr id="507" name="Google Shape;507;g2fb99fa92cd_1_89"/>
          <p:cNvSpPr txBox="1"/>
          <p:nvPr/>
        </p:nvSpPr>
        <p:spPr>
          <a:xfrm>
            <a:off x="1179025" y="2724850"/>
            <a:ext cx="98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508" name="Google Shape;508;g2fb99fa92cd_1_89"/>
          <p:cNvSpPr txBox="1"/>
          <p:nvPr/>
        </p:nvSpPr>
        <p:spPr>
          <a:xfrm>
            <a:off x="1138675" y="2743200"/>
            <a:ext cx="221787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500"/>
              </a:spcAft>
              <a:buClr>
                <a:srgbClr val="000000"/>
              </a:buClr>
              <a:buSzPts val="3400"/>
              <a:buFont typeface="Arial"/>
              <a:buNone/>
            </a:pPr>
            <a:r>
              <a:t/>
            </a:r>
            <a:endParaRPr b="1" i="0" sz="3400" u="none" cap="none" strike="noStrike">
              <a:solidFill>
                <a:schemeClr val="accent2"/>
              </a:solidFill>
              <a:latin typeface="Work Sans"/>
              <a:ea typeface="Work Sans"/>
              <a:cs typeface="Work Sans"/>
              <a:sym typeface="Work Sans"/>
            </a:endParaRPr>
          </a:p>
        </p:txBody>
      </p:sp>
      <p:sp>
        <p:nvSpPr>
          <p:cNvPr id="509" name="Google Shape;509;g2fb99fa92cd_1_89"/>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10" name="Google Shape;510;g2fb99fa92cd_1_89"/>
          <p:cNvSpPr txBox="1"/>
          <p:nvPr/>
        </p:nvSpPr>
        <p:spPr>
          <a:xfrm>
            <a:off x="1201800" y="914400"/>
            <a:ext cx="21980400" cy="1810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500"/>
              </a:spcAft>
              <a:buClr>
                <a:srgbClr val="000000"/>
              </a:buClr>
              <a:buSzPts val="6000"/>
              <a:buFont typeface="Arial"/>
              <a:buNone/>
            </a:pPr>
            <a:r>
              <a:rPr b="1" i="0" lang="it" sz="6000" u="none" cap="none" strike="noStrike">
                <a:solidFill>
                  <a:schemeClr val="accent2"/>
                </a:solidFill>
                <a:highlight>
                  <a:srgbClr val="FFFFFF"/>
                </a:highlight>
                <a:latin typeface="Work Sans"/>
                <a:ea typeface="Work Sans"/>
                <a:cs typeface="Work Sans"/>
                <a:sym typeface="Work Sans"/>
              </a:rPr>
              <a:t>Prestazione occasionale &gt; 5000</a:t>
            </a:r>
            <a:endParaRPr b="1" i="0" sz="6000" u="none" cap="none" strike="noStrike">
              <a:solidFill>
                <a:schemeClr val="accent2"/>
              </a:solidFill>
              <a:highlight>
                <a:srgbClr val="FFFFFF"/>
              </a:highlight>
              <a:latin typeface="Work Sans"/>
              <a:ea typeface="Work Sans"/>
              <a:cs typeface="Work Sans"/>
              <a:sym typeface="Work Sans"/>
            </a:endParaRPr>
          </a:p>
        </p:txBody>
      </p:sp>
      <p:pic>
        <p:nvPicPr>
          <p:cNvPr id="511" name="Google Shape;511;g2fb99fa92cd_1_89"/>
          <p:cNvPicPr preferRelativeResize="0"/>
          <p:nvPr/>
        </p:nvPicPr>
        <p:blipFill rotWithShape="1">
          <a:blip r:embed="rId3">
            <a:alphaModFix/>
          </a:blip>
          <a:srcRect b="0" l="0" r="0" t="0"/>
          <a:stretch/>
        </p:blipFill>
        <p:spPr>
          <a:xfrm>
            <a:off x="5865850" y="2724850"/>
            <a:ext cx="11620937" cy="8891113"/>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g2fb99fa92cd_1_1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17" name="Google Shape;517;g2fb99fa92cd_1_16"/>
          <p:cNvSpPr txBox="1"/>
          <p:nvPr/>
        </p:nvSpPr>
        <p:spPr>
          <a:xfrm>
            <a:off x="1179025" y="2724850"/>
            <a:ext cx="98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518" name="Google Shape;518;g2fb99fa92cd_1_16"/>
          <p:cNvSpPr txBox="1"/>
          <p:nvPr/>
        </p:nvSpPr>
        <p:spPr>
          <a:xfrm>
            <a:off x="1138675" y="1472275"/>
            <a:ext cx="22178700" cy="152988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3400"/>
              <a:buFont typeface="Arial"/>
              <a:buNone/>
            </a:pPr>
            <a:r>
              <a:rPr b="1" i="0" lang="it" sz="3400" u="none" cap="none" strike="noStrike">
                <a:solidFill>
                  <a:schemeClr val="accent4"/>
                </a:solidFill>
                <a:latin typeface="Work Sans"/>
                <a:ea typeface="Work Sans"/>
                <a:cs typeface="Work Sans"/>
                <a:sym typeface="Work Sans"/>
              </a:rPr>
              <a:t>Emetto fattura?</a:t>
            </a:r>
            <a:endParaRPr b="1" i="0" sz="3400" u="none" cap="none" strike="noStrike">
              <a:solidFill>
                <a:schemeClr val="accent4"/>
              </a:solidFill>
              <a:latin typeface="Work Sans"/>
              <a:ea typeface="Work Sans"/>
              <a:cs typeface="Work Sans"/>
              <a:sym typeface="Work Sans"/>
            </a:endParaRPr>
          </a:p>
          <a:p>
            <a:pPr indent="0" lvl="0" marL="0" marR="0" rtl="0" algn="l">
              <a:lnSpc>
                <a:spcPct val="150000"/>
              </a:lnSpc>
              <a:spcBef>
                <a:spcPts val="1500"/>
              </a:spcBef>
              <a:spcAft>
                <a:spcPts val="0"/>
              </a:spcAft>
              <a:buClr>
                <a:srgbClr val="000000"/>
              </a:buClr>
              <a:buSzPts val="3400"/>
              <a:buFont typeface="Arial"/>
              <a:buNone/>
            </a:pPr>
            <a:r>
              <a:rPr b="1" i="0" lang="it" sz="3400" u="none" cap="none" strike="noStrike">
                <a:solidFill>
                  <a:schemeClr val="accent4"/>
                </a:solidFill>
                <a:latin typeface="Work Sans"/>
                <a:ea typeface="Work Sans"/>
                <a:cs typeface="Work Sans"/>
                <a:sym typeface="Work Sans"/>
              </a:rPr>
              <a:t>NO,</a:t>
            </a:r>
            <a:r>
              <a:rPr b="1" i="0" lang="it" sz="3400" u="none" cap="none" strike="noStrike">
                <a:solidFill>
                  <a:schemeClr val="accent2"/>
                </a:solidFill>
                <a:latin typeface="Work Sans"/>
                <a:ea typeface="Work Sans"/>
                <a:cs typeface="Work Sans"/>
                <a:sym typeface="Work Sans"/>
              </a:rPr>
              <a:t> </a:t>
            </a:r>
            <a:r>
              <a:rPr b="0" i="0" lang="it" sz="3400" u="none" cap="none" strike="noStrike">
                <a:solidFill>
                  <a:schemeClr val="accent6"/>
                </a:solidFill>
                <a:latin typeface="Work Sans"/>
                <a:ea typeface="Work Sans"/>
                <a:cs typeface="Work Sans"/>
                <a:sym typeface="Work Sans"/>
              </a:rPr>
              <a:t>bisogna emettere una </a:t>
            </a:r>
            <a:r>
              <a:rPr b="1" i="0" lang="it" sz="3400" u="none" cap="none" strike="noStrike">
                <a:solidFill>
                  <a:schemeClr val="accent2"/>
                </a:solidFill>
                <a:latin typeface="Work Sans"/>
                <a:ea typeface="Work Sans"/>
                <a:cs typeface="Work Sans"/>
                <a:sym typeface="Work Sans"/>
              </a:rPr>
              <a:t>ricevuta di prestazione occasionale</a:t>
            </a:r>
            <a:r>
              <a:rPr b="0" i="0" lang="it" sz="3400" u="none" cap="none" strike="noStrike">
                <a:solidFill>
                  <a:schemeClr val="accent6"/>
                </a:solidFill>
                <a:latin typeface="Work Sans"/>
                <a:ea typeface="Work Sans"/>
                <a:cs typeface="Work Sans"/>
                <a:sym typeface="Work Sans"/>
              </a:rPr>
              <a:t>, che deve contenere:</a:t>
            </a:r>
            <a:endParaRPr b="0" i="0" sz="3400" u="none" cap="none" strike="noStrike">
              <a:solidFill>
                <a:schemeClr val="accent6"/>
              </a:solidFill>
              <a:latin typeface="Work Sans"/>
              <a:ea typeface="Work Sans"/>
              <a:cs typeface="Work Sans"/>
              <a:sym typeface="Work Sans"/>
            </a:endParaRPr>
          </a:p>
          <a:p>
            <a:pPr indent="-444500" lvl="0" marL="457200" marR="0" rtl="0" algn="l">
              <a:lnSpc>
                <a:spcPct val="150000"/>
              </a:lnSpc>
              <a:spcBef>
                <a:spcPts val="1500"/>
              </a:spcBef>
              <a:spcAft>
                <a:spcPts val="0"/>
              </a:spcAft>
              <a:buClr>
                <a:srgbClr val="000000"/>
              </a:buClr>
              <a:buSzPts val="3400"/>
              <a:buFont typeface="Work Sans"/>
              <a:buChar char="●"/>
            </a:pPr>
            <a:r>
              <a:rPr b="0" i="0" lang="it" sz="3400" u="none" cap="none" strike="noStrike">
                <a:solidFill>
                  <a:schemeClr val="accent6"/>
                </a:solidFill>
                <a:latin typeface="Work Sans"/>
                <a:ea typeface="Work Sans"/>
                <a:cs typeface="Work Sans"/>
                <a:sym typeface="Work Sans"/>
              </a:rPr>
              <a:t>tutti gli elementi obbligatori previsti per la fattura;</a:t>
            </a:r>
            <a:endParaRPr b="0" i="0" sz="3400" u="none" cap="none" strike="noStrike">
              <a:solidFill>
                <a:schemeClr val="accent6"/>
              </a:solidFill>
              <a:latin typeface="Work Sans"/>
              <a:ea typeface="Work Sans"/>
              <a:cs typeface="Work Sans"/>
              <a:sym typeface="Work Sans"/>
            </a:endParaRPr>
          </a:p>
          <a:p>
            <a:pPr indent="-444500" lvl="0" marL="457200" marR="0" rtl="0" algn="l">
              <a:lnSpc>
                <a:spcPct val="150000"/>
              </a:lnSpc>
              <a:spcBef>
                <a:spcPts val="0"/>
              </a:spcBef>
              <a:spcAft>
                <a:spcPts val="0"/>
              </a:spcAft>
              <a:buClr>
                <a:srgbClr val="000000"/>
              </a:buClr>
              <a:buSzPts val="3400"/>
              <a:buFont typeface="Work Sans"/>
              <a:buChar char="●"/>
            </a:pPr>
            <a:r>
              <a:rPr b="1" i="0" lang="it" sz="3400" u="none" cap="none" strike="noStrike">
                <a:solidFill>
                  <a:schemeClr val="accent2"/>
                </a:solidFill>
                <a:latin typeface="Work Sans"/>
                <a:ea typeface="Work Sans"/>
                <a:cs typeface="Work Sans"/>
                <a:sym typeface="Work Sans"/>
              </a:rPr>
              <a:t>in alcuni casi</a:t>
            </a:r>
            <a:r>
              <a:rPr b="0" i="0" lang="it" sz="3400" u="none" cap="none" strike="noStrike">
                <a:solidFill>
                  <a:schemeClr val="dk1"/>
                </a:solidFill>
                <a:latin typeface="Work Sans"/>
                <a:ea typeface="Work Sans"/>
                <a:cs typeface="Work Sans"/>
                <a:sym typeface="Work Sans"/>
              </a:rPr>
              <a:t>, anche,</a:t>
            </a:r>
            <a:r>
              <a:rPr b="1" i="0" lang="it" sz="3400" u="none" cap="none" strike="noStrike">
                <a:solidFill>
                  <a:schemeClr val="accent2"/>
                </a:solidFill>
                <a:latin typeface="Work Sans"/>
                <a:ea typeface="Work Sans"/>
                <a:cs typeface="Work Sans"/>
                <a:sym typeface="Work Sans"/>
              </a:rPr>
              <a:t> la ritenuta d’acconto del 20%.</a:t>
            </a:r>
            <a:endParaRPr b="1" i="0" sz="3400" u="none" cap="none" strike="noStrike">
              <a:solidFill>
                <a:schemeClr val="accent2"/>
              </a:solidFill>
              <a:latin typeface="Work Sans"/>
              <a:ea typeface="Work Sans"/>
              <a:cs typeface="Work Sans"/>
              <a:sym typeface="Work Sans"/>
            </a:endParaRPr>
          </a:p>
          <a:p>
            <a:pPr indent="0" lvl="0" marL="0" marR="0" rtl="0" algn="l">
              <a:lnSpc>
                <a:spcPct val="150000"/>
              </a:lnSpc>
              <a:spcBef>
                <a:spcPts val="1500"/>
              </a:spcBef>
              <a:spcAft>
                <a:spcPts val="0"/>
              </a:spcAft>
              <a:buClr>
                <a:srgbClr val="000000"/>
              </a:buClr>
              <a:buSzPts val="3400"/>
              <a:buFont typeface="Arial"/>
              <a:buNone/>
            </a:pPr>
            <a:r>
              <a:rPr b="0" i="0" lang="it" sz="3400" u="none" cap="none" strike="noStrike">
                <a:solidFill>
                  <a:schemeClr val="dk1"/>
                </a:solidFill>
                <a:latin typeface="Work Sans"/>
                <a:ea typeface="Work Sans"/>
                <a:cs typeface="Work Sans"/>
                <a:sym typeface="Work Sans"/>
              </a:rPr>
              <a:t>N.B. Serve la marca da bollo di € 2 per tutte le Prestazioni di importo superiore ai €77,47</a:t>
            </a:r>
            <a:endParaRPr b="0" i="0" sz="3400" u="none" cap="none" strike="noStrike">
              <a:solidFill>
                <a:schemeClr val="dk1"/>
              </a:solidFill>
              <a:latin typeface="Work Sans"/>
              <a:ea typeface="Work Sans"/>
              <a:cs typeface="Work Sans"/>
              <a:sym typeface="Work Sans"/>
            </a:endParaRPr>
          </a:p>
          <a:p>
            <a:pPr indent="0" lvl="0" marL="0" marR="0" rtl="0" algn="l">
              <a:lnSpc>
                <a:spcPct val="150000"/>
              </a:lnSpc>
              <a:spcBef>
                <a:spcPts val="1500"/>
              </a:spcBef>
              <a:spcAft>
                <a:spcPts val="0"/>
              </a:spcAft>
              <a:buClr>
                <a:srgbClr val="000000"/>
              </a:buClr>
              <a:buSzPts val="3400"/>
              <a:buFont typeface="Arial"/>
              <a:buNone/>
            </a:pPr>
            <a:r>
              <a:rPr b="0" i="0" lang="it" sz="3400" u="none" cap="none" strike="noStrike">
                <a:solidFill>
                  <a:schemeClr val="accent6"/>
                </a:solidFill>
                <a:latin typeface="Work Sans"/>
                <a:ea typeface="Work Sans"/>
                <a:cs typeface="Work Sans"/>
                <a:sym typeface="Work Sans"/>
              </a:rPr>
              <a:t>Il committente dovrà:</a:t>
            </a:r>
            <a:endParaRPr b="0" i="0" sz="3400" u="none" cap="none" strike="noStrike">
              <a:solidFill>
                <a:schemeClr val="accent6"/>
              </a:solidFill>
              <a:latin typeface="Work Sans"/>
              <a:ea typeface="Work Sans"/>
              <a:cs typeface="Work Sans"/>
              <a:sym typeface="Work Sans"/>
            </a:endParaRPr>
          </a:p>
          <a:p>
            <a:pPr indent="-444500" lvl="0" marL="457200" marR="0" rtl="0" algn="l">
              <a:lnSpc>
                <a:spcPct val="150000"/>
              </a:lnSpc>
              <a:spcBef>
                <a:spcPts val="1500"/>
              </a:spcBef>
              <a:spcAft>
                <a:spcPts val="0"/>
              </a:spcAft>
              <a:buClr>
                <a:schemeClr val="accent6"/>
              </a:buClr>
              <a:buSzPts val="3400"/>
              <a:buFont typeface="Work Sans"/>
              <a:buAutoNum type="arabicPeriod"/>
            </a:pPr>
            <a:r>
              <a:rPr b="0" i="0" lang="it" sz="3400" u="none" cap="none" strike="noStrike">
                <a:solidFill>
                  <a:schemeClr val="accent6"/>
                </a:solidFill>
                <a:latin typeface="Work Sans"/>
                <a:ea typeface="Work Sans"/>
                <a:cs typeface="Work Sans"/>
                <a:sym typeface="Work Sans"/>
              </a:rPr>
              <a:t> versare la ritenuta allo stato al lavoratore al momento del pagamento tramite Modello F24, codice tributo 1040 entro il 16 del mese successivo</a:t>
            </a:r>
            <a:endParaRPr b="0" i="0" sz="3400" u="none" cap="none" strike="noStrike">
              <a:solidFill>
                <a:schemeClr val="accent6"/>
              </a:solidFill>
              <a:latin typeface="Work Sans"/>
              <a:ea typeface="Work Sans"/>
              <a:cs typeface="Work Sans"/>
              <a:sym typeface="Work Sans"/>
            </a:endParaRPr>
          </a:p>
          <a:p>
            <a:pPr indent="-444500" lvl="0" marL="457200" marR="0" rtl="0" algn="l">
              <a:lnSpc>
                <a:spcPct val="150000"/>
              </a:lnSpc>
              <a:spcBef>
                <a:spcPts val="0"/>
              </a:spcBef>
              <a:spcAft>
                <a:spcPts val="0"/>
              </a:spcAft>
              <a:buClr>
                <a:schemeClr val="accent6"/>
              </a:buClr>
              <a:buSzPts val="3400"/>
              <a:buFont typeface="Work Sans"/>
              <a:buAutoNum type="arabicPeriod"/>
            </a:pPr>
            <a:r>
              <a:rPr b="0" i="0" lang="it" sz="3400" u="none" cap="none" strike="noStrike">
                <a:solidFill>
                  <a:schemeClr val="accent6"/>
                </a:solidFill>
                <a:latin typeface="Work Sans"/>
                <a:ea typeface="Work Sans"/>
                <a:cs typeface="Work Sans"/>
                <a:sym typeface="Work Sans"/>
              </a:rPr>
              <a:t>redigere la Certificazione Unica l’anno successivo, con causale:</a:t>
            </a:r>
            <a:endParaRPr b="0" i="0" sz="3400" u="none" cap="none" strike="noStrike">
              <a:solidFill>
                <a:schemeClr val="accent6"/>
              </a:solidFill>
              <a:latin typeface="Work Sans"/>
              <a:ea typeface="Work Sans"/>
              <a:cs typeface="Work Sans"/>
              <a:sym typeface="Work Sans"/>
            </a:endParaRPr>
          </a:p>
          <a:p>
            <a:pPr indent="-444500" lvl="1" marL="914400" marR="0" rtl="0" algn="l">
              <a:lnSpc>
                <a:spcPct val="150000"/>
              </a:lnSpc>
              <a:spcBef>
                <a:spcPts val="0"/>
              </a:spcBef>
              <a:spcAft>
                <a:spcPts val="0"/>
              </a:spcAft>
              <a:buClr>
                <a:srgbClr val="000000"/>
              </a:buClr>
              <a:buSzPts val="3400"/>
              <a:buFont typeface="Work Sans"/>
              <a:buChar char="○"/>
            </a:pPr>
            <a:r>
              <a:rPr b="0" i="0" lang="it" sz="3400" u="none" cap="none" strike="noStrike">
                <a:solidFill>
                  <a:schemeClr val="accent6"/>
                </a:solidFill>
                <a:latin typeface="Work Sans"/>
                <a:ea typeface="Work Sans"/>
                <a:cs typeface="Work Sans"/>
                <a:sym typeface="Work Sans"/>
              </a:rPr>
              <a:t>M” prestazioni di lavoro autonomo non esercitate abitualmente </a:t>
            </a:r>
            <a:endParaRPr b="0" i="0" sz="3400" u="none" cap="none" strike="noStrike">
              <a:solidFill>
                <a:schemeClr val="accent6"/>
              </a:solidFill>
              <a:latin typeface="Work Sans"/>
              <a:ea typeface="Work Sans"/>
              <a:cs typeface="Work Sans"/>
              <a:sym typeface="Work Sans"/>
            </a:endParaRPr>
          </a:p>
          <a:p>
            <a:pPr indent="-444500" lvl="1" marL="914400" marR="0" rtl="0" algn="l">
              <a:lnSpc>
                <a:spcPct val="150000"/>
              </a:lnSpc>
              <a:spcBef>
                <a:spcPts val="0"/>
              </a:spcBef>
              <a:spcAft>
                <a:spcPts val="0"/>
              </a:spcAft>
              <a:buClr>
                <a:srgbClr val="000000"/>
              </a:buClr>
              <a:buSzPts val="3400"/>
              <a:buFont typeface="Work Sans"/>
              <a:buChar char="○"/>
            </a:pPr>
            <a:r>
              <a:rPr b="0" i="0" lang="it" sz="3400" u="none" cap="none" strike="noStrike">
                <a:solidFill>
                  <a:schemeClr val="accent6"/>
                </a:solidFill>
                <a:latin typeface="Work Sans"/>
                <a:ea typeface="Work Sans"/>
                <a:cs typeface="Work Sans"/>
                <a:sym typeface="Work Sans"/>
              </a:rPr>
              <a:t>“O” – Prestazioni di lavoro autonomo non esercitate abitualmente, per le quali non sussiste l’obbligo di iscrizione alla gestione separata (Circ. INPS n. 104/2001). </a:t>
            </a:r>
            <a:endParaRPr b="1" i="1" sz="1200" u="none" cap="none" strike="noStrike">
              <a:solidFill>
                <a:srgbClr val="1A1A1A"/>
              </a:solidFill>
              <a:highlight>
                <a:srgbClr val="FFFFFF"/>
              </a:highlight>
              <a:latin typeface="Merriweather"/>
              <a:ea typeface="Merriweather"/>
              <a:cs typeface="Merriweather"/>
              <a:sym typeface="Merriweather"/>
            </a:endParaRPr>
          </a:p>
          <a:p>
            <a:pPr indent="0" lvl="0" marL="0" marR="0" rtl="0" algn="l">
              <a:lnSpc>
                <a:spcPct val="115000"/>
              </a:lnSpc>
              <a:spcBef>
                <a:spcPts val="1500"/>
              </a:spcBef>
              <a:spcAft>
                <a:spcPts val="0"/>
              </a:spcAft>
              <a:buClr>
                <a:srgbClr val="000000"/>
              </a:buClr>
              <a:buSzPts val="3200"/>
              <a:buFont typeface="Arial"/>
              <a:buNone/>
            </a:pPr>
            <a:r>
              <a:t/>
            </a:r>
            <a:endParaRPr b="0" i="0" sz="3200" u="none" cap="none" strike="noStrike">
              <a:solidFill>
                <a:schemeClr val="dk1"/>
              </a:solidFill>
              <a:latin typeface="Work Sans"/>
              <a:ea typeface="Work Sans"/>
              <a:cs typeface="Work Sans"/>
              <a:sym typeface="Work Sans"/>
            </a:endParaRPr>
          </a:p>
          <a:p>
            <a:pPr indent="0" lvl="0" marL="0" marR="0" rtl="0" algn="l">
              <a:lnSpc>
                <a:spcPct val="110526"/>
              </a:lnSpc>
              <a:spcBef>
                <a:spcPts val="3200"/>
              </a:spcBef>
              <a:spcAft>
                <a:spcPts val="0"/>
              </a:spcAft>
              <a:buClr>
                <a:srgbClr val="000000"/>
              </a:buClr>
              <a:buSzPts val="3200"/>
              <a:buFont typeface="Arial"/>
              <a:buNone/>
            </a:pPr>
            <a:r>
              <a:t/>
            </a:r>
            <a:endParaRPr b="1" i="0" sz="3200" u="none" cap="none" strike="noStrike">
              <a:solidFill>
                <a:schemeClr val="accent2"/>
              </a:solidFill>
              <a:latin typeface="Work Sans"/>
              <a:ea typeface="Work Sans"/>
              <a:cs typeface="Work Sans"/>
              <a:sym typeface="Work Sans"/>
            </a:endParaRPr>
          </a:p>
          <a:p>
            <a:pPr indent="0" lvl="0" marL="0" marR="0" rtl="0" algn="l">
              <a:lnSpc>
                <a:spcPct val="150000"/>
              </a:lnSpc>
              <a:spcBef>
                <a:spcPts val="1600"/>
              </a:spcBef>
              <a:spcAft>
                <a:spcPts val="0"/>
              </a:spcAft>
              <a:buClr>
                <a:srgbClr val="000000"/>
              </a:buClr>
              <a:buSzPts val="3200"/>
              <a:buFont typeface="Arial"/>
              <a:buNone/>
            </a:pPr>
            <a:r>
              <a:t/>
            </a:r>
            <a:endParaRPr b="0" i="0" sz="3200" u="none" cap="none" strike="noStrike">
              <a:solidFill>
                <a:schemeClr val="dk1"/>
              </a:solidFill>
              <a:latin typeface="Work Sans"/>
              <a:ea typeface="Work Sans"/>
              <a:cs typeface="Work Sans"/>
              <a:sym typeface="Work Sans"/>
            </a:endParaRPr>
          </a:p>
          <a:p>
            <a:pPr indent="0" lvl="0" marL="0" marR="0" rtl="0" algn="l">
              <a:lnSpc>
                <a:spcPct val="150000"/>
              </a:lnSpc>
              <a:spcBef>
                <a:spcPts val="0"/>
              </a:spcBef>
              <a:spcAft>
                <a:spcPts val="0"/>
              </a:spcAft>
              <a:buClr>
                <a:srgbClr val="000000"/>
              </a:buClr>
              <a:buSzPts val="3200"/>
              <a:buFont typeface="Arial"/>
              <a:buNone/>
            </a:pPr>
            <a:r>
              <a:t/>
            </a:r>
            <a:endParaRPr b="0" i="0" sz="3200" u="none" cap="none" strike="noStrike">
              <a:solidFill>
                <a:schemeClr val="dk1"/>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500"/>
              <a:buFont typeface="Arial"/>
              <a:buNone/>
            </a:pPr>
            <a:r>
              <a:t/>
            </a:r>
            <a:endParaRPr b="1" i="0" sz="3500" u="none" cap="none" strike="noStrike">
              <a:solidFill>
                <a:schemeClr val="accent2"/>
              </a:solidFill>
              <a:highlight>
                <a:srgbClr val="FFFFFF"/>
              </a:highlight>
              <a:latin typeface="Work Sans"/>
              <a:ea typeface="Work Sans"/>
              <a:cs typeface="Work Sans"/>
              <a:sym typeface="Work Sans"/>
            </a:endParaRPr>
          </a:p>
          <a:p>
            <a:pPr indent="0" lvl="0" marL="0" marR="0" rtl="0" algn="l">
              <a:lnSpc>
                <a:spcPct val="115000"/>
              </a:lnSpc>
              <a:spcBef>
                <a:spcPts val="1500"/>
              </a:spcBef>
              <a:spcAft>
                <a:spcPts val="1500"/>
              </a:spcAft>
              <a:buClr>
                <a:srgbClr val="000000"/>
              </a:buClr>
              <a:buSzPts val="3400"/>
              <a:buFont typeface="Arial"/>
              <a:buNone/>
            </a:pPr>
            <a:r>
              <a:t/>
            </a:r>
            <a:endParaRPr b="1" i="0" sz="3400" u="none" cap="none" strike="noStrike">
              <a:solidFill>
                <a:schemeClr val="accent2"/>
              </a:solidFill>
              <a:latin typeface="Work Sans"/>
              <a:ea typeface="Work Sans"/>
              <a:cs typeface="Work Sans"/>
              <a:sym typeface="Work Sans"/>
            </a:endParaRPr>
          </a:p>
        </p:txBody>
      </p:sp>
      <p:sp>
        <p:nvSpPr>
          <p:cNvPr id="519" name="Google Shape;519;g2fb99fa92cd_1_16"/>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20" name="Google Shape;520;g2fb99fa92cd_1_16"/>
          <p:cNvSpPr txBox="1"/>
          <p:nvPr/>
        </p:nvSpPr>
        <p:spPr>
          <a:xfrm>
            <a:off x="1237825" y="-74125"/>
            <a:ext cx="21980400" cy="1810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500"/>
              </a:spcAft>
              <a:buClr>
                <a:srgbClr val="000000"/>
              </a:buClr>
              <a:buSzPts val="6000"/>
              <a:buFont typeface="Arial"/>
              <a:buNone/>
            </a:pPr>
            <a:r>
              <a:rPr b="1" i="0" lang="it" sz="6000" u="none" cap="none" strike="noStrike">
                <a:solidFill>
                  <a:schemeClr val="accent2"/>
                </a:solidFill>
                <a:highlight>
                  <a:srgbClr val="FFFFFF"/>
                </a:highlight>
                <a:latin typeface="Work Sans"/>
                <a:ea typeface="Work Sans"/>
                <a:cs typeface="Work Sans"/>
                <a:sym typeface="Work Sans"/>
              </a:rPr>
              <a:t>Emissione della ricevuta non fiscale</a:t>
            </a:r>
            <a:endParaRPr b="1" i="0" sz="6000" u="none" cap="none" strike="noStrike">
              <a:solidFill>
                <a:schemeClr val="accent2"/>
              </a:solidFill>
              <a:highlight>
                <a:srgbClr val="FFFFFF"/>
              </a:highlight>
              <a:latin typeface="Work Sans"/>
              <a:ea typeface="Work Sans"/>
              <a:cs typeface="Work Sans"/>
              <a:sym typeface="Work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3"/>
          <p:cNvSpPr txBox="1"/>
          <p:nvPr/>
        </p:nvSpPr>
        <p:spPr>
          <a:xfrm>
            <a:off x="1143475" y="2889900"/>
            <a:ext cx="22101600" cy="1770000"/>
          </a:xfrm>
          <a:prstGeom prst="rect">
            <a:avLst/>
          </a:prstGeom>
          <a:noFill/>
          <a:ln>
            <a:noFill/>
          </a:ln>
        </p:spPr>
        <p:txBody>
          <a:bodyPr anchorCtr="0" anchor="t" bIns="91400" lIns="91400" spcFirstLastPara="1" rIns="91400" wrap="square" tIns="91400">
            <a:spAutoFit/>
          </a:bodyPr>
          <a:lstStyle/>
          <a:p>
            <a:pPr indent="0" lvl="0" marL="0" marR="0" rtl="0" algn="l">
              <a:lnSpc>
                <a:spcPct val="100000"/>
              </a:lnSpc>
              <a:spcBef>
                <a:spcPts val="0"/>
              </a:spcBef>
              <a:spcAft>
                <a:spcPts val="1100"/>
              </a:spcAft>
              <a:buClr>
                <a:srgbClr val="000000"/>
              </a:buClr>
              <a:buSzPts val="3400"/>
              <a:buFont typeface="Arial"/>
              <a:buNone/>
            </a:pPr>
            <a:r>
              <a:rPr b="1" i="0" lang="it" sz="3500" u="none" cap="none" strike="noStrike">
                <a:solidFill>
                  <a:schemeClr val="dk1"/>
                </a:solidFill>
                <a:latin typeface="Work Sans"/>
                <a:ea typeface="Work Sans"/>
                <a:cs typeface="Work Sans"/>
                <a:sym typeface="Work Sans"/>
              </a:rPr>
              <a:t>La fattura è il documento fondamentale </a:t>
            </a:r>
            <a:r>
              <a:rPr b="0" i="0" lang="it" sz="3500" u="none" cap="none" strike="noStrike">
                <a:solidFill>
                  <a:schemeClr val="dk1"/>
                </a:solidFill>
                <a:latin typeface="Work Sans"/>
                <a:ea typeface="Work Sans"/>
                <a:cs typeface="Work Sans"/>
                <a:sym typeface="Work Sans"/>
              </a:rPr>
              <a:t>per la gestione della propria attività, in quanto </a:t>
            </a:r>
            <a:r>
              <a:rPr b="1" i="0" lang="it" sz="3500" u="none" cap="none" strike="noStrike">
                <a:solidFill>
                  <a:schemeClr val="dk1"/>
                </a:solidFill>
                <a:latin typeface="Work Sans"/>
                <a:ea typeface="Work Sans"/>
                <a:cs typeface="Work Sans"/>
                <a:sym typeface="Work Sans"/>
              </a:rPr>
              <a:t>prova la fornitura di un dato servizio/prodotto</a:t>
            </a:r>
            <a:r>
              <a:rPr b="0" i="0" lang="it" sz="3500" u="none" cap="none" strike="noStrike">
                <a:solidFill>
                  <a:schemeClr val="dk1"/>
                </a:solidFill>
                <a:latin typeface="Work Sans"/>
                <a:ea typeface="Work Sans"/>
                <a:cs typeface="Work Sans"/>
                <a:sym typeface="Work Sans"/>
              </a:rPr>
              <a:t> e </a:t>
            </a:r>
            <a:r>
              <a:rPr b="1" i="0" lang="it" sz="3500" u="none" cap="none" strike="noStrike">
                <a:solidFill>
                  <a:schemeClr val="dk1"/>
                </a:solidFill>
                <a:latin typeface="Work Sans"/>
                <a:ea typeface="Work Sans"/>
                <a:cs typeface="Work Sans"/>
                <a:sym typeface="Work Sans"/>
              </a:rPr>
              <a:t>“garantisce” l’erogazione di un pagamento </a:t>
            </a:r>
            <a:r>
              <a:rPr b="0" i="0" lang="it" sz="3300" u="none" cap="none" strike="noStrike">
                <a:solidFill>
                  <a:schemeClr val="dk1"/>
                </a:solidFill>
                <a:latin typeface="Work Sans"/>
                <a:ea typeface="Work Sans"/>
                <a:cs typeface="Work Sans"/>
                <a:sym typeface="Work Sans"/>
              </a:rPr>
              <a:t>(art. 21, DPR 633/72)</a:t>
            </a:r>
            <a:endParaRPr b="0" i="0" sz="3300" u="none" cap="none" strike="noStrike">
              <a:solidFill>
                <a:schemeClr val="dk1"/>
              </a:solidFill>
              <a:latin typeface="Work Sans"/>
              <a:ea typeface="Work Sans"/>
              <a:cs typeface="Work Sans"/>
              <a:sym typeface="Work Sans"/>
            </a:endParaRPr>
          </a:p>
        </p:txBody>
      </p:sp>
      <p:sp>
        <p:nvSpPr>
          <p:cNvPr id="89" name="Google Shape;89;p3"/>
          <p:cNvSpPr txBox="1"/>
          <p:nvPr/>
        </p:nvSpPr>
        <p:spPr>
          <a:xfrm>
            <a:off x="1143475" y="914400"/>
            <a:ext cx="22101600" cy="1828800"/>
          </a:xfrm>
          <a:prstGeom prst="rect">
            <a:avLst/>
          </a:prstGeom>
          <a:no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6100"/>
              <a:buFont typeface="Arial"/>
              <a:buNone/>
            </a:pPr>
            <a:r>
              <a:rPr b="1" i="0" lang="it" sz="6100" u="none" cap="none" strike="noStrike">
                <a:solidFill>
                  <a:srgbClr val="5A6EFF"/>
                </a:solidFill>
                <a:latin typeface="Work Sans"/>
                <a:ea typeface="Work Sans"/>
                <a:cs typeface="Work Sans"/>
                <a:sym typeface="Work Sans"/>
              </a:rPr>
              <a:t>Tutto quello che deve contenere una fattura attiva</a:t>
            </a:r>
            <a:endParaRPr b="1" i="0" sz="6100" u="none" cap="none" strike="noStrike">
              <a:solidFill>
                <a:srgbClr val="5A6EFF"/>
              </a:solidFill>
              <a:latin typeface="Work Sans"/>
              <a:ea typeface="Work Sans"/>
              <a:cs typeface="Work Sans"/>
              <a:sym typeface="Work Sans"/>
            </a:endParaRPr>
          </a:p>
        </p:txBody>
      </p:sp>
      <p:sp>
        <p:nvSpPr>
          <p:cNvPr id="90" name="Google Shape;90;p3"/>
          <p:cNvSpPr/>
          <p:nvPr/>
        </p:nvSpPr>
        <p:spPr>
          <a:xfrm>
            <a:off x="-3450" y="12436000"/>
            <a:ext cx="24384000" cy="365700"/>
          </a:xfrm>
          <a:prstGeom prst="rect">
            <a:avLst/>
          </a:prstGeom>
          <a:solidFill>
            <a:schemeClr val="accent2"/>
          </a:solidFill>
          <a:ln>
            <a:noFill/>
          </a:ln>
        </p:spPr>
        <p:txBody>
          <a:bodyPr anchorCtr="0" anchor="ctr" bIns="91400" lIns="91400" spcFirstLastPara="1" rIns="91400" wrap="square" tIns="91400">
            <a:noAutofit/>
          </a:bodyPr>
          <a:lstStyle/>
          <a:p>
            <a:pPr indent="0" lvl="0" marL="0" marR="0" rtl="0" algn="l">
              <a:lnSpc>
                <a:spcPct val="100000"/>
              </a:lnSpc>
              <a:spcBef>
                <a:spcPts val="0"/>
              </a:spcBef>
              <a:spcAft>
                <a:spcPts val="0"/>
              </a:spcAft>
              <a:buClr>
                <a:srgbClr val="000000"/>
              </a:buClr>
              <a:buSzPts val="2100"/>
              <a:buFont typeface="Arial"/>
              <a:buNone/>
            </a:pPr>
            <a:r>
              <a:rPr b="1" i="0" lang="it" sz="2100" u="none" cap="none" strike="noStrike">
                <a:solidFill>
                  <a:srgbClr val="FFFFFF"/>
                </a:solidFill>
                <a:latin typeface="Arial"/>
                <a:ea typeface="Arial"/>
                <a:cs typeface="Arial"/>
                <a:sym typeface="Arial"/>
              </a:rPr>
              <a:t>Formazione</a:t>
            </a:r>
            <a:endParaRPr b="1" i="0" sz="2100" u="none" cap="none" strike="noStrike">
              <a:solidFill>
                <a:srgbClr val="FFFFFF"/>
              </a:solidFill>
              <a:latin typeface="Arial"/>
              <a:ea typeface="Arial"/>
              <a:cs typeface="Arial"/>
              <a:sym typeface="Arial"/>
            </a:endParaRPr>
          </a:p>
        </p:txBody>
      </p:sp>
      <p:pic>
        <p:nvPicPr>
          <p:cNvPr id="91" name="Google Shape;91;p3"/>
          <p:cNvPicPr preferRelativeResize="0"/>
          <p:nvPr/>
        </p:nvPicPr>
        <p:blipFill rotWithShape="1">
          <a:blip r:embed="rId3">
            <a:alphaModFix/>
          </a:blip>
          <a:srcRect b="0" l="0" r="0" t="0"/>
          <a:stretch/>
        </p:blipFill>
        <p:spPr>
          <a:xfrm>
            <a:off x="1143484" y="4644600"/>
            <a:ext cx="10363200" cy="7362825"/>
          </a:xfrm>
          <a:prstGeom prst="rect">
            <a:avLst/>
          </a:prstGeom>
          <a:noFill/>
          <a:ln>
            <a:noFill/>
          </a:ln>
        </p:spPr>
      </p:pic>
      <p:sp>
        <p:nvSpPr>
          <p:cNvPr id="92" name="Google Shape;92;p3"/>
          <p:cNvSpPr/>
          <p:nvPr/>
        </p:nvSpPr>
        <p:spPr>
          <a:xfrm>
            <a:off x="12914700" y="4644600"/>
            <a:ext cx="10363200" cy="7362900"/>
          </a:xfrm>
          <a:prstGeom prst="rect">
            <a:avLst/>
          </a:prstGeom>
          <a:solidFill>
            <a:schemeClr val="accent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600"/>
              <a:buFont typeface="Arial"/>
              <a:buNone/>
            </a:pPr>
            <a:r>
              <a:rPr b="0" i="0" lang="it" sz="2600" u="none" cap="none" strike="noStrike">
                <a:solidFill>
                  <a:srgbClr val="000000"/>
                </a:solidFill>
                <a:latin typeface="Work Sans"/>
                <a:ea typeface="Work Sans"/>
                <a:cs typeface="Work Sans"/>
                <a:sym typeface="Work Sans"/>
              </a:rPr>
              <a:t>La Fattura deve obbligatoriamente avere i seguenti elementi:</a:t>
            </a:r>
            <a:endParaRPr b="0" i="0" sz="2600" u="none" cap="none" strike="noStrike">
              <a:solidFill>
                <a:srgbClr val="000000"/>
              </a:solidFill>
              <a:highlight>
                <a:schemeClr val="dk1"/>
              </a:highlight>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Work Sans"/>
              <a:ea typeface="Work Sans"/>
              <a:cs typeface="Work Sans"/>
              <a:sym typeface="Work Sans"/>
            </a:endParaRPr>
          </a:p>
          <a:p>
            <a:pPr indent="-393700" lvl="0" marL="457200" marR="0" rtl="0" algn="l">
              <a:lnSpc>
                <a:spcPct val="100000"/>
              </a:lnSpc>
              <a:spcBef>
                <a:spcPts val="0"/>
              </a:spcBef>
              <a:spcAft>
                <a:spcPts val="0"/>
              </a:spcAft>
              <a:buClr>
                <a:srgbClr val="000000"/>
              </a:buClr>
              <a:buSzPts val="2600"/>
              <a:buFont typeface="Work Sans"/>
              <a:buChar char="●"/>
            </a:pPr>
            <a:r>
              <a:rPr b="0" i="0" lang="it" sz="2600" u="none" cap="none" strike="noStrike">
                <a:solidFill>
                  <a:srgbClr val="000000"/>
                </a:solidFill>
                <a:latin typeface="Work Sans"/>
                <a:ea typeface="Work Sans"/>
                <a:cs typeface="Work Sans"/>
                <a:sym typeface="Work Sans"/>
              </a:rPr>
              <a:t>La</a:t>
            </a:r>
            <a:r>
              <a:rPr b="1" i="0" lang="it" sz="2600" u="none" cap="none" strike="noStrike">
                <a:solidFill>
                  <a:srgbClr val="000000"/>
                </a:solidFill>
                <a:latin typeface="Work Sans"/>
                <a:ea typeface="Work Sans"/>
                <a:cs typeface="Work Sans"/>
                <a:sym typeface="Work Sans"/>
              </a:rPr>
              <a:t> data di emissione;</a:t>
            </a:r>
            <a:endParaRPr b="1" i="0" sz="2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Work Sans"/>
              <a:ea typeface="Work Sans"/>
              <a:cs typeface="Work Sans"/>
              <a:sym typeface="Work Sans"/>
            </a:endParaRPr>
          </a:p>
          <a:p>
            <a:pPr indent="-393700" lvl="0" marL="457200" marR="0" rtl="0" algn="l">
              <a:lnSpc>
                <a:spcPct val="100000"/>
              </a:lnSpc>
              <a:spcBef>
                <a:spcPts val="0"/>
              </a:spcBef>
              <a:spcAft>
                <a:spcPts val="0"/>
              </a:spcAft>
              <a:buClr>
                <a:srgbClr val="000000"/>
              </a:buClr>
              <a:buSzPts val="2600"/>
              <a:buFont typeface="Work Sans"/>
              <a:buChar char="●"/>
            </a:pPr>
            <a:r>
              <a:rPr b="1" i="0" lang="it" sz="2600" u="none" cap="none" strike="noStrike">
                <a:solidFill>
                  <a:srgbClr val="000000"/>
                </a:solidFill>
                <a:latin typeface="Work Sans"/>
                <a:ea typeface="Work Sans"/>
                <a:cs typeface="Work Sans"/>
                <a:sym typeface="Work Sans"/>
              </a:rPr>
              <a:t>il numero progressivo</a:t>
            </a:r>
            <a:r>
              <a:rPr b="0" i="0" lang="it" sz="2600" u="none" cap="none" strike="noStrike">
                <a:solidFill>
                  <a:srgbClr val="000000"/>
                </a:solidFill>
                <a:latin typeface="Work Sans"/>
                <a:ea typeface="Work Sans"/>
                <a:cs typeface="Work Sans"/>
                <a:sym typeface="Work Sans"/>
              </a:rPr>
              <a:t> della fattura (è la sesta fattura che inserisce su Fiscozen, il numero è direttamente elaborato dal sistema);</a:t>
            </a:r>
            <a:endParaRPr b="0" i="0" sz="2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Work Sans"/>
              <a:ea typeface="Work Sans"/>
              <a:cs typeface="Work Sans"/>
              <a:sym typeface="Work Sans"/>
            </a:endParaRPr>
          </a:p>
          <a:p>
            <a:pPr indent="-393700" lvl="0" marL="457200" marR="0" rtl="0" algn="l">
              <a:lnSpc>
                <a:spcPct val="100000"/>
              </a:lnSpc>
              <a:spcBef>
                <a:spcPts val="0"/>
              </a:spcBef>
              <a:spcAft>
                <a:spcPts val="0"/>
              </a:spcAft>
              <a:buClr>
                <a:srgbClr val="000000"/>
              </a:buClr>
              <a:buSzPts val="2600"/>
              <a:buFont typeface="Work Sans"/>
              <a:buChar char="●"/>
            </a:pPr>
            <a:r>
              <a:rPr b="1" i="0" lang="it" sz="2600" u="none" cap="none" strike="noStrike">
                <a:solidFill>
                  <a:srgbClr val="000000"/>
                </a:solidFill>
                <a:latin typeface="Work Sans"/>
                <a:ea typeface="Work Sans"/>
                <a:cs typeface="Work Sans"/>
                <a:sym typeface="Work Sans"/>
              </a:rPr>
              <a:t>Dati anagrafici</a:t>
            </a:r>
            <a:r>
              <a:rPr b="0" i="0" lang="it" sz="2600" u="none" cap="none" strike="noStrike">
                <a:solidFill>
                  <a:srgbClr val="000000"/>
                </a:solidFill>
                <a:latin typeface="Work Sans"/>
                <a:ea typeface="Work Sans"/>
                <a:cs typeface="Work Sans"/>
                <a:sym typeface="Work Sans"/>
              </a:rPr>
              <a:t> del </a:t>
            </a:r>
            <a:r>
              <a:rPr b="1" i="0" lang="it" sz="2600" u="none" cap="none" strike="noStrike">
                <a:solidFill>
                  <a:srgbClr val="000000"/>
                </a:solidFill>
                <a:latin typeface="Work Sans"/>
                <a:ea typeface="Work Sans"/>
                <a:cs typeface="Work Sans"/>
                <a:sym typeface="Work Sans"/>
              </a:rPr>
              <a:t>lavoratore autonomo </a:t>
            </a:r>
            <a:r>
              <a:rPr b="0" i="0" lang="it" sz="2600" u="none" cap="none" strike="noStrike">
                <a:solidFill>
                  <a:srgbClr val="000000"/>
                </a:solidFill>
                <a:latin typeface="Work Sans"/>
                <a:ea typeface="Work Sans"/>
                <a:cs typeface="Work Sans"/>
                <a:sym typeface="Work Sans"/>
              </a:rPr>
              <a:t>(Karamasse) e del suo </a:t>
            </a:r>
            <a:r>
              <a:rPr b="1" i="0" lang="it" sz="2600" u="none" cap="none" strike="noStrike">
                <a:solidFill>
                  <a:srgbClr val="000000"/>
                </a:solidFill>
                <a:latin typeface="Work Sans"/>
                <a:ea typeface="Work Sans"/>
                <a:cs typeface="Work Sans"/>
                <a:sym typeface="Work Sans"/>
              </a:rPr>
              <a:t>cliente </a:t>
            </a:r>
            <a:r>
              <a:rPr b="0" i="0" lang="it" sz="2600" u="none" cap="none" strike="noStrike">
                <a:solidFill>
                  <a:srgbClr val="000000"/>
                </a:solidFill>
                <a:latin typeface="Work Sans"/>
                <a:ea typeface="Work Sans"/>
                <a:cs typeface="Work Sans"/>
                <a:sym typeface="Work Sans"/>
              </a:rPr>
              <a:t>(Training Health)</a:t>
            </a:r>
            <a:endParaRPr b="0" baseline="-25000" i="0" sz="26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2600"/>
              <a:buFont typeface="Arial"/>
              <a:buNone/>
            </a:pPr>
            <a:r>
              <a:t/>
            </a:r>
            <a:endParaRPr b="0" i="0" sz="2600" u="none" cap="none" strike="noStrike">
              <a:solidFill>
                <a:srgbClr val="000000"/>
              </a:solidFill>
              <a:latin typeface="Work Sans"/>
              <a:ea typeface="Work Sans"/>
              <a:cs typeface="Work Sans"/>
              <a:sym typeface="Work Sans"/>
            </a:endParaRPr>
          </a:p>
          <a:p>
            <a:pPr indent="-393700" lvl="0" marL="457200" marR="0" rtl="0" algn="l">
              <a:lnSpc>
                <a:spcPct val="100000"/>
              </a:lnSpc>
              <a:spcBef>
                <a:spcPts val="0"/>
              </a:spcBef>
              <a:spcAft>
                <a:spcPts val="0"/>
              </a:spcAft>
              <a:buClr>
                <a:srgbClr val="000000"/>
              </a:buClr>
              <a:buSzPts val="2600"/>
              <a:buFont typeface="Work Sans"/>
              <a:buChar char="●"/>
            </a:pPr>
            <a:r>
              <a:rPr b="1" i="0" lang="it" sz="2600" u="none" cap="none" strike="noStrike">
                <a:solidFill>
                  <a:srgbClr val="000000"/>
                </a:solidFill>
                <a:latin typeface="Work Sans"/>
                <a:ea typeface="Work Sans"/>
                <a:cs typeface="Work Sans"/>
                <a:sym typeface="Work Sans"/>
              </a:rPr>
              <a:t>Descrizione del prodotto o del servizio</a:t>
            </a:r>
            <a:r>
              <a:rPr b="0" i="0" lang="it" sz="2600" u="none" cap="none" strike="noStrike">
                <a:solidFill>
                  <a:srgbClr val="000000"/>
                </a:solidFill>
                <a:latin typeface="Work Sans"/>
                <a:ea typeface="Work Sans"/>
                <a:cs typeface="Work Sans"/>
                <a:sym typeface="Work Sans"/>
              </a:rPr>
              <a:t>;</a:t>
            </a:r>
            <a:endParaRPr b="0" i="0" sz="2600" u="none" cap="none" strike="noStrike">
              <a:solidFill>
                <a:srgbClr val="000000"/>
              </a:solidFill>
              <a:latin typeface="Work Sans"/>
              <a:ea typeface="Work Sans"/>
              <a:cs typeface="Work Sans"/>
              <a:sym typeface="Work Sans"/>
            </a:endParaRPr>
          </a:p>
          <a:p>
            <a:pPr indent="-393700" lvl="0" marL="457200" marR="0" rtl="0" algn="l">
              <a:lnSpc>
                <a:spcPct val="100000"/>
              </a:lnSpc>
              <a:spcBef>
                <a:spcPts val="0"/>
              </a:spcBef>
              <a:spcAft>
                <a:spcPts val="0"/>
              </a:spcAft>
              <a:buClr>
                <a:schemeClr val="accent3"/>
              </a:buClr>
              <a:buSzPts val="2600"/>
              <a:buFont typeface="Work Sans"/>
              <a:buChar char="●"/>
            </a:pPr>
            <a:r>
              <a:t/>
            </a:r>
            <a:endParaRPr b="0" i="0" sz="2600" u="none" cap="none" strike="noStrike">
              <a:solidFill>
                <a:srgbClr val="000000"/>
              </a:solidFill>
              <a:latin typeface="Work Sans"/>
              <a:ea typeface="Work Sans"/>
              <a:cs typeface="Work Sans"/>
              <a:sym typeface="Work Sans"/>
            </a:endParaRPr>
          </a:p>
          <a:p>
            <a:pPr indent="-393700" lvl="0" marL="457200" marR="0" rtl="0" algn="l">
              <a:lnSpc>
                <a:spcPct val="115000"/>
              </a:lnSpc>
              <a:spcBef>
                <a:spcPts val="0"/>
              </a:spcBef>
              <a:spcAft>
                <a:spcPts val="0"/>
              </a:spcAft>
              <a:buClr>
                <a:srgbClr val="000000"/>
              </a:buClr>
              <a:buSzPts val="2600"/>
              <a:buFont typeface="Work Sans"/>
              <a:buChar char="●"/>
            </a:pPr>
            <a:r>
              <a:rPr b="1" i="0" lang="it" sz="2600" u="none" cap="none" strike="noStrike">
                <a:solidFill>
                  <a:srgbClr val="000000"/>
                </a:solidFill>
                <a:latin typeface="Work Sans"/>
                <a:ea typeface="Work Sans"/>
                <a:cs typeface="Work Sans"/>
                <a:sym typeface="Work Sans"/>
              </a:rPr>
              <a:t>Importo totale gni fattura, </a:t>
            </a:r>
            <a:r>
              <a:rPr b="0" i="0" lang="it" sz="2600" u="none" cap="none" strike="noStrike">
                <a:solidFill>
                  <a:srgbClr val="000000"/>
                </a:solidFill>
                <a:latin typeface="Work Sans"/>
                <a:ea typeface="Work Sans"/>
                <a:cs typeface="Work Sans"/>
                <a:sym typeface="Work Sans"/>
              </a:rPr>
              <a:t> ossia il prezzo che deve essere pagato per l’acquisto dei beni/ servizi maggiorata, ad esempio dell’IVA o dei contributi integrativi applicati da alcuni professionisti con cassa previdenziale privata.</a:t>
            </a:r>
            <a:endParaRPr b="0" i="0" sz="2600" u="none" cap="none" strike="noStrike">
              <a:solidFill>
                <a:srgbClr val="00001E"/>
              </a:solidFill>
              <a:highlight>
                <a:srgbClr val="FFFFFF"/>
              </a:highlight>
              <a:latin typeface="Work Sans"/>
              <a:ea typeface="Work Sans"/>
              <a:cs typeface="Work Sans"/>
              <a:sym typeface="Work Sans"/>
            </a:endParaRPr>
          </a:p>
          <a:p>
            <a:pPr indent="0" lvl="0" marL="0" marR="0" rtl="0" algn="l">
              <a:lnSpc>
                <a:spcPct val="100000"/>
              </a:lnSpc>
              <a:spcBef>
                <a:spcPts val="3000"/>
              </a:spcBef>
              <a:spcAft>
                <a:spcPts val="0"/>
              </a:spcAft>
              <a:buClr>
                <a:srgbClr val="000000"/>
              </a:buClr>
              <a:buSzPts val="2400"/>
              <a:buFont typeface="Arial"/>
              <a:buNone/>
            </a:pPr>
            <a:r>
              <a:t/>
            </a:r>
            <a:endParaRPr b="0" i="0" sz="2400" u="none" cap="none" strike="noStrike">
              <a:solidFill>
                <a:srgbClr val="000000"/>
              </a:solidFill>
              <a:latin typeface="Work Sans"/>
              <a:ea typeface="Work Sans"/>
              <a:cs typeface="Work Sans"/>
              <a:sym typeface="Work Sans"/>
            </a:endParaRPr>
          </a:p>
        </p:txBody>
      </p:sp>
      <p:cxnSp>
        <p:nvCxnSpPr>
          <p:cNvPr id="93" name="Google Shape;93;p3"/>
          <p:cNvCxnSpPr/>
          <p:nvPr/>
        </p:nvCxnSpPr>
        <p:spPr>
          <a:xfrm rot="10800000">
            <a:off x="10883400" y="5000175"/>
            <a:ext cx="2173200" cy="694800"/>
          </a:xfrm>
          <a:prstGeom prst="straightConnector1">
            <a:avLst/>
          </a:prstGeom>
          <a:noFill/>
          <a:ln cap="flat" cmpd="sng" w="28575">
            <a:solidFill>
              <a:schemeClr val="accent2"/>
            </a:solidFill>
            <a:prstDash val="solid"/>
            <a:round/>
            <a:headEnd len="med" w="med" type="triangle"/>
            <a:tailEnd len="med" w="med" type="triangle"/>
          </a:ln>
        </p:spPr>
      </p:cxnSp>
      <p:cxnSp>
        <p:nvCxnSpPr>
          <p:cNvPr id="94" name="Google Shape;94;p3"/>
          <p:cNvCxnSpPr>
            <a:stCxn id="92" idx="1"/>
          </p:cNvCxnSpPr>
          <p:nvPr/>
        </p:nvCxnSpPr>
        <p:spPr>
          <a:xfrm rot="10800000">
            <a:off x="11507400" y="6592050"/>
            <a:ext cx="1407300" cy="1734000"/>
          </a:xfrm>
          <a:prstGeom prst="straightConnector1">
            <a:avLst/>
          </a:prstGeom>
          <a:noFill/>
          <a:ln cap="flat" cmpd="sng" w="28575">
            <a:solidFill>
              <a:schemeClr val="accent2"/>
            </a:solidFill>
            <a:prstDash val="solid"/>
            <a:round/>
            <a:headEnd len="med" w="med" type="triangle"/>
            <a:tailEnd len="med" w="med" type="triangle"/>
          </a:ln>
        </p:spPr>
      </p:cxnSp>
      <p:cxnSp>
        <p:nvCxnSpPr>
          <p:cNvPr id="95" name="Google Shape;95;p3"/>
          <p:cNvCxnSpPr/>
          <p:nvPr/>
        </p:nvCxnSpPr>
        <p:spPr>
          <a:xfrm flipH="1">
            <a:off x="3634175" y="9354225"/>
            <a:ext cx="9456000" cy="16800"/>
          </a:xfrm>
          <a:prstGeom prst="straightConnector1">
            <a:avLst/>
          </a:prstGeom>
          <a:noFill/>
          <a:ln cap="flat" cmpd="sng" w="28575">
            <a:solidFill>
              <a:schemeClr val="accent2"/>
            </a:solidFill>
            <a:prstDash val="solid"/>
            <a:round/>
            <a:headEnd len="med" w="med" type="triangle"/>
            <a:tailEnd len="med" w="med" type="triangle"/>
          </a:ln>
        </p:spPr>
      </p:cxnSp>
      <p:cxnSp>
        <p:nvCxnSpPr>
          <p:cNvPr id="96" name="Google Shape;96;p3"/>
          <p:cNvCxnSpPr/>
          <p:nvPr/>
        </p:nvCxnSpPr>
        <p:spPr>
          <a:xfrm rot="10800000">
            <a:off x="9156200" y="5024575"/>
            <a:ext cx="3746100" cy="1490400"/>
          </a:xfrm>
          <a:prstGeom prst="straightConnector1">
            <a:avLst/>
          </a:prstGeom>
          <a:noFill/>
          <a:ln cap="flat" cmpd="sng" w="28575">
            <a:solidFill>
              <a:schemeClr val="accent2"/>
            </a:solidFill>
            <a:prstDash val="solid"/>
            <a:round/>
            <a:headEnd len="med" w="med" type="triangle"/>
            <a:tailEnd len="med" w="med" type="triangle"/>
          </a:ln>
        </p:spPr>
      </p:cxnSp>
      <p:cxnSp>
        <p:nvCxnSpPr>
          <p:cNvPr id="97" name="Google Shape;97;p3"/>
          <p:cNvCxnSpPr>
            <a:stCxn id="92" idx="1"/>
          </p:cNvCxnSpPr>
          <p:nvPr/>
        </p:nvCxnSpPr>
        <p:spPr>
          <a:xfrm rot="10800000">
            <a:off x="4257600" y="6574050"/>
            <a:ext cx="8657100" cy="1752000"/>
          </a:xfrm>
          <a:prstGeom prst="straightConnector1">
            <a:avLst/>
          </a:prstGeom>
          <a:noFill/>
          <a:ln cap="flat" cmpd="sng" w="28575">
            <a:solidFill>
              <a:schemeClr val="accent2"/>
            </a:solidFill>
            <a:prstDash val="solid"/>
            <a:round/>
            <a:headEnd len="med" w="med" type="triangle"/>
            <a:tailEnd len="med" w="med" type="triangle"/>
          </a:ln>
        </p:spPr>
      </p:cxnSp>
      <p:cxnSp>
        <p:nvCxnSpPr>
          <p:cNvPr id="98" name="Google Shape;98;p3"/>
          <p:cNvCxnSpPr/>
          <p:nvPr/>
        </p:nvCxnSpPr>
        <p:spPr>
          <a:xfrm flipH="1">
            <a:off x="11274025" y="10256350"/>
            <a:ext cx="1766400" cy="1415100"/>
          </a:xfrm>
          <a:prstGeom prst="straightConnector1">
            <a:avLst/>
          </a:prstGeom>
          <a:noFill/>
          <a:ln cap="flat" cmpd="sng" w="28575">
            <a:solidFill>
              <a:schemeClr val="accent2"/>
            </a:solidFill>
            <a:prstDash val="solid"/>
            <a:round/>
            <a:headEnd len="med" w="med" type="triangle"/>
            <a:tailEnd len="med" w="med" type="triangle"/>
          </a:ln>
        </p:spPr>
      </p:cxn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g2fb99fa92cd_1_24"/>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26" name="Google Shape;526;g2fb99fa92cd_1_24"/>
          <p:cNvSpPr txBox="1"/>
          <p:nvPr/>
        </p:nvSpPr>
        <p:spPr>
          <a:xfrm>
            <a:off x="1179025" y="2724850"/>
            <a:ext cx="98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527" name="Google Shape;527;g2fb99fa92cd_1_24"/>
          <p:cNvSpPr txBox="1"/>
          <p:nvPr/>
        </p:nvSpPr>
        <p:spPr>
          <a:xfrm>
            <a:off x="1138675" y="2743200"/>
            <a:ext cx="22178700" cy="708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500"/>
              </a:spcAft>
              <a:buClr>
                <a:srgbClr val="000000"/>
              </a:buClr>
              <a:buSzPts val="3400"/>
              <a:buFont typeface="Arial"/>
              <a:buNone/>
            </a:pPr>
            <a:r>
              <a:t/>
            </a:r>
            <a:endParaRPr b="1" i="0" sz="3400" u="none" cap="none" strike="noStrike">
              <a:solidFill>
                <a:schemeClr val="accent2"/>
              </a:solidFill>
              <a:latin typeface="Work Sans"/>
              <a:ea typeface="Work Sans"/>
              <a:cs typeface="Work Sans"/>
              <a:sym typeface="Work Sans"/>
            </a:endParaRPr>
          </a:p>
        </p:txBody>
      </p:sp>
      <p:sp>
        <p:nvSpPr>
          <p:cNvPr id="528" name="Google Shape;528;g2fb99fa92cd_1_24"/>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29" name="Google Shape;529;g2fb99fa92cd_1_24"/>
          <p:cNvSpPr txBox="1"/>
          <p:nvPr/>
        </p:nvSpPr>
        <p:spPr>
          <a:xfrm>
            <a:off x="1201800" y="914400"/>
            <a:ext cx="21980400" cy="1810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500"/>
              </a:spcAft>
              <a:buClr>
                <a:srgbClr val="000000"/>
              </a:buClr>
              <a:buSzPts val="6000"/>
              <a:buFont typeface="Arial"/>
              <a:buNone/>
            </a:pPr>
            <a:r>
              <a:rPr b="1" i="0" lang="it" sz="6000" u="none" cap="none" strike="noStrike">
                <a:solidFill>
                  <a:schemeClr val="accent2"/>
                </a:solidFill>
                <a:highlight>
                  <a:srgbClr val="FFFFFF"/>
                </a:highlight>
                <a:latin typeface="Work Sans"/>
                <a:ea typeface="Work Sans"/>
                <a:cs typeface="Work Sans"/>
                <a:sym typeface="Work Sans"/>
              </a:rPr>
              <a:t>La ricevuta di prestazione occasionale </a:t>
            </a:r>
            <a:endParaRPr b="1" i="0" sz="6000" u="none" cap="none" strike="noStrike">
              <a:solidFill>
                <a:schemeClr val="accent2"/>
              </a:solidFill>
              <a:highlight>
                <a:srgbClr val="FFFFFF"/>
              </a:highlight>
              <a:latin typeface="Work Sans"/>
              <a:ea typeface="Work Sans"/>
              <a:cs typeface="Work Sans"/>
              <a:sym typeface="Work Sans"/>
            </a:endParaRPr>
          </a:p>
        </p:txBody>
      </p:sp>
      <p:pic>
        <p:nvPicPr>
          <p:cNvPr id="530" name="Google Shape;530;g2fb99fa92cd_1_24"/>
          <p:cNvPicPr preferRelativeResize="0"/>
          <p:nvPr/>
        </p:nvPicPr>
        <p:blipFill rotWithShape="1">
          <a:blip r:embed="rId3">
            <a:alphaModFix/>
          </a:blip>
          <a:srcRect b="0" l="0" r="0" t="0"/>
          <a:stretch/>
        </p:blipFill>
        <p:spPr>
          <a:xfrm>
            <a:off x="1138675" y="2743200"/>
            <a:ext cx="10814349" cy="9515000"/>
          </a:xfrm>
          <a:prstGeom prst="rect">
            <a:avLst/>
          </a:prstGeom>
          <a:noFill/>
          <a:ln>
            <a:noFill/>
          </a:ln>
        </p:spPr>
      </p:pic>
      <p:sp>
        <p:nvSpPr>
          <p:cNvPr id="531" name="Google Shape;531;g2fb99fa92cd_1_24"/>
          <p:cNvSpPr txBox="1"/>
          <p:nvPr/>
        </p:nvSpPr>
        <p:spPr>
          <a:xfrm>
            <a:off x="11953025" y="2743200"/>
            <a:ext cx="11292300" cy="8280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Natalia applica nella ricevuta la</a:t>
            </a:r>
            <a:r>
              <a:rPr b="1" i="0" lang="it" sz="3200" u="none" cap="none" strike="noStrike">
                <a:solidFill>
                  <a:schemeClr val="accent2"/>
                </a:solidFill>
                <a:latin typeface="Work Sans"/>
                <a:ea typeface="Work Sans"/>
                <a:cs typeface="Work Sans"/>
                <a:sym typeface="Work Sans"/>
              </a:rPr>
              <a:t> ritenuta del 20%,</a:t>
            </a:r>
            <a:r>
              <a:rPr b="0" i="0" lang="it" sz="3200" u="none" cap="none" strike="noStrike">
                <a:solidFill>
                  <a:srgbClr val="000000"/>
                </a:solidFill>
                <a:latin typeface="Work Sans"/>
                <a:ea typeface="Work Sans"/>
                <a:cs typeface="Work Sans"/>
                <a:sym typeface="Work Sans"/>
              </a:rPr>
              <a:t> in quanto emette la P.O. nei confronti di una cooperativa.</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La </a:t>
            </a:r>
            <a:r>
              <a:rPr b="1" i="0" lang="it" sz="3200" u="none" cap="none" strike="noStrike">
                <a:solidFill>
                  <a:schemeClr val="accent4"/>
                </a:solidFill>
                <a:latin typeface="Work Sans"/>
                <a:ea typeface="Work Sans"/>
                <a:cs typeface="Work Sans"/>
                <a:sym typeface="Work Sans"/>
              </a:rPr>
              <a:t>ritenuta NON viene mai applicata</a:t>
            </a:r>
            <a:r>
              <a:rPr b="0" i="0" lang="it" sz="3200" u="none" cap="none" strike="noStrike">
                <a:solidFill>
                  <a:srgbClr val="000000"/>
                </a:solidFill>
                <a:latin typeface="Work Sans"/>
                <a:ea typeface="Work Sans"/>
                <a:cs typeface="Work Sans"/>
                <a:sym typeface="Work Sans"/>
              </a:rPr>
              <a:t> se la Prestazione Occasionale (P.O.) è emessa nei confronti di:</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a:p>
            <a:pPr indent="-431800" lvl="0" marL="457200" marR="0" rtl="0" algn="l">
              <a:lnSpc>
                <a:spcPct val="100000"/>
              </a:lnSpc>
              <a:spcBef>
                <a:spcPts val="0"/>
              </a:spcBef>
              <a:spcAft>
                <a:spcPts val="0"/>
              </a:spcAft>
              <a:buClr>
                <a:srgbClr val="000000"/>
              </a:buClr>
              <a:buSzPts val="3200"/>
              <a:buFont typeface="Work Sans"/>
              <a:buChar char="●"/>
            </a:pPr>
            <a:r>
              <a:rPr b="1" i="0" lang="it" sz="3200" u="none" cap="none" strike="noStrike">
                <a:solidFill>
                  <a:schemeClr val="accent2"/>
                </a:solidFill>
                <a:latin typeface="Work Sans"/>
                <a:ea typeface="Work Sans"/>
                <a:cs typeface="Work Sans"/>
                <a:sym typeface="Work Sans"/>
              </a:rPr>
              <a:t>un soggetto in regime forfettario</a:t>
            </a:r>
            <a:r>
              <a:rPr b="0" i="0" lang="it" sz="3200" u="none" cap="none" strike="noStrike">
                <a:solidFill>
                  <a:srgbClr val="000000"/>
                </a:solidFill>
                <a:latin typeface="Work Sans"/>
                <a:ea typeface="Work Sans"/>
                <a:cs typeface="Work Sans"/>
                <a:sym typeface="Work Sans"/>
              </a:rPr>
              <a:t>: per tutti i nostri clienti in regime forfettario che ricevono una P.O. </a:t>
            </a:r>
            <a:r>
              <a:rPr b="1" i="0" lang="it" sz="3200" u="none" cap="none" strike="noStrike">
                <a:solidFill>
                  <a:schemeClr val="accent4"/>
                </a:solidFill>
                <a:latin typeface="Work Sans"/>
                <a:ea typeface="Work Sans"/>
                <a:cs typeface="Work Sans"/>
                <a:sym typeface="Work Sans"/>
              </a:rPr>
              <a:t>la ritenuta NON viene applicata</a:t>
            </a:r>
            <a:r>
              <a:rPr b="0" i="0" lang="it" sz="3200" u="none" cap="none" strike="noStrike">
                <a:solidFill>
                  <a:srgbClr val="000000"/>
                </a:solidFill>
                <a:latin typeface="Work Sans"/>
                <a:ea typeface="Work Sans"/>
                <a:cs typeface="Work Sans"/>
                <a:sym typeface="Work Sans"/>
              </a:rPr>
              <a:t>;</a:t>
            </a:r>
            <a:endParaRPr b="0" i="0" sz="32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a:p>
            <a:pPr indent="-431800" lvl="0" marL="457200" marR="0" rtl="0" algn="l">
              <a:lnSpc>
                <a:spcPct val="100000"/>
              </a:lnSpc>
              <a:spcBef>
                <a:spcPts val="0"/>
              </a:spcBef>
              <a:spcAft>
                <a:spcPts val="0"/>
              </a:spcAft>
              <a:buClr>
                <a:srgbClr val="000000"/>
              </a:buClr>
              <a:buSzPts val="3200"/>
              <a:buFont typeface="Work Sans"/>
              <a:buChar char="●"/>
            </a:pPr>
            <a:r>
              <a:rPr b="1" i="0" lang="it" sz="3200" u="none" cap="none" strike="noStrike">
                <a:solidFill>
                  <a:schemeClr val="accent2"/>
                </a:solidFill>
                <a:latin typeface="Work Sans"/>
                <a:ea typeface="Work Sans"/>
                <a:cs typeface="Work Sans"/>
                <a:sym typeface="Work Sans"/>
              </a:rPr>
              <a:t>un privato</a:t>
            </a:r>
            <a:r>
              <a:rPr b="0" i="0" lang="it" sz="3200" u="none" cap="none" strike="noStrike">
                <a:solidFill>
                  <a:srgbClr val="000000"/>
                </a:solidFill>
                <a:latin typeface="Work Sans"/>
                <a:ea typeface="Work Sans"/>
                <a:cs typeface="Work Sans"/>
                <a:sym typeface="Work Sans"/>
              </a:rPr>
              <a:t>: soggetto che non ha una P.IVA;</a:t>
            </a:r>
            <a:endParaRPr b="0" i="0" sz="3200" u="none" cap="none" strike="noStrike">
              <a:solidFill>
                <a:srgbClr val="000000"/>
              </a:solidFill>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a:p>
            <a:pPr indent="-431800" lvl="0" marL="457200" marR="0" rtl="0" algn="l">
              <a:lnSpc>
                <a:spcPct val="100000"/>
              </a:lnSpc>
              <a:spcBef>
                <a:spcPts val="0"/>
              </a:spcBef>
              <a:spcAft>
                <a:spcPts val="0"/>
              </a:spcAft>
              <a:buClr>
                <a:srgbClr val="000000"/>
              </a:buClr>
              <a:buSzPts val="3200"/>
              <a:buFont typeface="Work Sans"/>
              <a:buChar char="●"/>
            </a:pPr>
            <a:r>
              <a:rPr b="1" i="0" lang="it" sz="3200" u="none" cap="none" strike="noStrike">
                <a:solidFill>
                  <a:schemeClr val="accent2"/>
                </a:solidFill>
                <a:latin typeface="Work Sans"/>
                <a:ea typeface="Work Sans"/>
                <a:cs typeface="Work Sans"/>
                <a:sym typeface="Work Sans"/>
              </a:rPr>
              <a:t>un cliente estero</a:t>
            </a:r>
            <a:r>
              <a:rPr b="0" i="0" lang="it" sz="3200" u="none" cap="none" strike="noStrike">
                <a:solidFill>
                  <a:srgbClr val="000000"/>
                </a:solidFill>
                <a:latin typeface="Work Sans"/>
                <a:ea typeface="Work Sans"/>
                <a:cs typeface="Work Sans"/>
                <a:sym typeface="Work Sans"/>
              </a:rPr>
              <a:t>: sia società sia privato.</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a:p>
            <a:pPr indent="0" lvl="0" marL="0" marR="0" rtl="0" algn="l">
              <a:lnSpc>
                <a:spcPct val="115000"/>
              </a:lnSpc>
              <a:spcBef>
                <a:spcPts val="0"/>
              </a:spcBef>
              <a:spcAft>
                <a:spcPts val="0"/>
              </a:spcAft>
              <a:buClr>
                <a:srgbClr val="000000"/>
              </a:buClr>
              <a:buSzPts val="3200"/>
              <a:buFont typeface="Arial"/>
              <a:buNone/>
            </a:pPr>
            <a:r>
              <a:t/>
            </a:r>
            <a:endParaRPr b="0" i="0" sz="3200" u="none" cap="none" strike="noStrike">
              <a:solidFill>
                <a:srgbClr val="00001E"/>
              </a:solidFill>
              <a:highlight>
                <a:srgbClr val="FFFFFF"/>
              </a:highlight>
              <a:latin typeface="Work Sans"/>
              <a:ea typeface="Work Sans"/>
              <a:cs typeface="Work Sans"/>
              <a:sym typeface="Work Sans"/>
            </a:endParaRPr>
          </a:p>
          <a:p>
            <a:pPr indent="0" lvl="0" marL="0" marR="0" rtl="0" algn="l">
              <a:lnSpc>
                <a:spcPct val="100000"/>
              </a:lnSpc>
              <a:spcBef>
                <a:spcPts val="110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g2fb99fa92cd_1_34"/>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537" name="Google Shape;537;g2fb99fa92cd_1_34"/>
          <p:cNvSpPr txBox="1"/>
          <p:nvPr/>
        </p:nvSpPr>
        <p:spPr>
          <a:xfrm>
            <a:off x="1179025" y="2724850"/>
            <a:ext cx="98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538" name="Google Shape;538;g2fb99fa92cd_1_34"/>
          <p:cNvSpPr txBox="1"/>
          <p:nvPr/>
        </p:nvSpPr>
        <p:spPr>
          <a:xfrm>
            <a:off x="1102650" y="2468900"/>
            <a:ext cx="22178700" cy="9729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it" sz="3600" u="none" cap="none" strike="noStrike">
                <a:solidFill>
                  <a:schemeClr val="accent6"/>
                </a:solidFill>
                <a:latin typeface="Work Sans"/>
                <a:ea typeface="Work Sans"/>
                <a:cs typeface="Work Sans"/>
                <a:sym typeface="Work Sans"/>
              </a:rPr>
              <a:t>Dal 2021 è necessario che prima dell’inizio di una collaborazione in prestazione occasionale ci sia una comunicazione </a:t>
            </a:r>
            <a:r>
              <a:rPr b="1" i="0" lang="it" sz="3600" u="sng" cap="none" strike="noStrike">
                <a:solidFill>
                  <a:schemeClr val="accent6"/>
                </a:solidFill>
                <a:latin typeface="Work Sans"/>
                <a:ea typeface="Work Sans"/>
                <a:cs typeface="Work Sans"/>
                <a:sym typeface="Work Sans"/>
              </a:rPr>
              <a:t>all’Ispettorato territoriale del Lavoro competente da parte del committente, </a:t>
            </a:r>
            <a:r>
              <a:rPr b="0" i="0" lang="it" sz="3600" u="none" cap="none" strike="noStrike">
                <a:solidFill>
                  <a:schemeClr val="accent6"/>
                </a:solidFill>
                <a:latin typeface="Work Sans"/>
                <a:ea typeface="Work Sans"/>
                <a:cs typeface="Work Sans"/>
                <a:sym typeface="Work Sans"/>
              </a:rPr>
              <a:t>tramite:</a:t>
            </a:r>
            <a:endParaRPr b="0" i="0" sz="3600" u="none" cap="none" strike="noStrike">
              <a:solidFill>
                <a:schemeClr val="accent6"/>
              </a:solidFill>
              <a:latin typeface="Work Sans"/>
              <a:ea typeface="Work Sans"/>
              <a:cs typeface="Work Sans"/>
              <a:sym typeface="Work Sans"/>
            </a:endParaRPr>
          </a:p>
          <a:p>
            <a:pPr indent="-457200" lvl="0" marL="457200" marR="0" rtl="0" algn="l">
              <a:lnSpc>
                <a:spcPct val="115000"/>
              </a:lnSpc>
              <a:spcBef>
                <a:spcPts val="1500"/>
              </a:spcBef>
              <a:spcAft>
                <a:spcPts val="0"/>
              </a:spcAft>
              <a:buClr>
                <a:srgbClr val="000000"/>
              </a:buClr>
              <a:buSzPts val="3600"/>
              <a:buFont typeface="Work Sans"/>
              <a:buChar char="●"/>
            </a:pPr>
            <a:r>
              <a:rPr b="0" i="0" lang="it" sz="3600" u="none" cap="none" strike="noStrike">
                <a:solidFill>
                  <a:schemeClr val="accent6"/>
                </a:solidFill>
                <a:latin typeface="Work Sans"/>
                <a:ea typeface="Work Sans"/>
                <a:cs typeface="Work Sans"/>
                <a:sym typeface="Work Sans"/>
              </a:rPr>
              <a:t>Invio mail all’ispettorato territoriale del lavoro di competenza (</a:t>
            </a:r>
            <a:r>
              <a:rPr b="0" i="0" lang="it" sz="3600" u="sng" cap="none" strike="noStrike">
                <a:solidFill>
                  <a:schemeClr val="accent2"/>
                </a:solidFill>
                <a:latin typeface="Work Sans"/>
                <a:ea typeface="Work Sans"/>
                <a:cs typeface="Work Sans"/>
                <a:sym typeface="Work Sans"/>
                <a:hlinkClick r:id="rId3">
                  <a:extLst>
                    <a:ext uri="{A12FA001-AC4F-418D-AE19-62706E023703}">
                      <ahyp:hlinkClr val="tx"/>
                    </a:ext>
                  </a:extLst>
                </a:hlinkClick>
              </a:rPr>
              <a:t>indirizzi e-mail</a:t>
            </a:r>
            <a:r>
              <a:rPr b="0" i="0" lang="it" sz="3600" u="sng" cap="none" strike="noStrike">
                <a:solidFill>
                  <a:schemeClr val="accent2"/>
                </a:solidFill>
                <a:latin typeface="Work Sans"/>
                <a:ea typeface="Work Sans"/>
                <a:cs typeface="Work Sans"/>
                <a:sym typeface="Work Sans"/>
              </a:rPr>
              <a:t>)</a:t>
            </a:r>
            <a:endParaRPr b="0" i="0" sz="3600" u="sng" cap="none" strike="noStrike">
              <a:solidFill>
                <a:schemeClr val="accent2"/>
              </a:solidFill>
              <a:latin typeface="Work Sans"/>
              <a:ea typeface="Work Sans"/>
              <a:cs typeface="Work Sans"/>
              <a:sym typeface="Work Sans"/>
            </a:endParaRPr>
          </a:p>
          <a:p>
            <a:pPr indent="-457200" lvl="0" marL="457200" marR="0" rtl="0" algn="l">
              <a:lnSpc>
                <a:spcPct val="115000"/>
              </a:lnSpc>
              <a:spcBef>
                <a:spcPts val="0"/>
              </a:spcBef>
              <a:spcAft>
                <a:spcPts val="0"/>
              </a:spcAft>
              <a:buClr>
                <a:srgbClr val="000000"/>
              </a:buClr>
              <a:buSzPts val="3600"/>
              <a:buFont typeface="Work Sans"/>
              <a:buChar char="●"/>
            </a:pPr>
            <a:r>
              <a:rPr b="0" i="0" lang="it" sz="3600" u="sng" cap="none" strike="noStrike">
                <a:solidFill>
                  <a:schemeClr val="hlink"/>
                </a:solidFill>
                <a:latin typeface="Work Sans"/>
                <a:ea typeface="Work Sans"/>
                <a:cs typeface="Work Sans"/>
                <a:sym typeface="Work Sans"/>
                <a:hlinkClick r:id="rId4"/>
              </a:rPr>
              <a:t>Comunicazione di ispettorato del lavoro </a:t>
            </a:r>
            <a:endParaRPr b="0" i="0" sz="3600" u="none" cap="none" strike="noStrike">
              <a:solidFill>
                <a:schemeClr val="accent6"/>
              </a:solidFill>
              <a:latin typeface="Work Sans"/>
              <a:ea typeface="Work Sans"/>
              <a:cs typeface="Work Sans"/>
              <a:sym typeface="Work Sans"/>
            </a:endParaRPr>
          </a:p>
          <a:p>
            <a:pPr indent="0" lvl="0" marL="0" marR="0" rtl="0" algn="l">
              <a:lnSpc>
                <a:spcPct val="115000"/>
              </a:lnSpc>
              <a:spcBef>
                <a:spcPts val="1500"/>
              </a:spcBef>
              <a:spcAft>
                <a:spcPts val="0"/>
              </a:spcAft>
              <a:buClr>
                <a:srgbClr val="000000"/>
              </a:buClr>
              <a:buSzPts val="3600"/>
              <a:buFont typeface="Arial"/>
              <a:buNone/>
            </a:pPr>
            <a:r>
              <a:rPr b="0" i="0" lang="it" sz="3600" u="none" cap="none" strike="noStrike">
                <a:solidFill>
                  <a:schemeClr val="accent6"/>
                </a:solidFill>
                <a:latin typeface="Work Sans"/>
                <a:ea typeface="Work Sans"/>
                <a:cs typeface="Work Sans"/>
                <a:sym typeface="Work Sans"/>
              </a:rPr>
              <a:t>La comunicazione deve essere inviata entro l’inizio della prestazione e deve contenere le seguenti informazioni</a:t>
            </a:r>
            <a:endParaRPr b="0" i="0" sz="3600" u="none" cap="none" strike="noStrike">
              <a:solidFill>
                <a:srgbClr val="1A1A1A"/>
              </a:solidFill>
              <a:highlight>
                <a:srgbClr val="FFFFFF"/>
              </a:highlight>
              <a:latin typeface="Work Sans"/>
              <a:ea typeface="Work Sans"/>
              <a:cs typeface="Work Sans"/>
              <a:sym typeface="Work Sans"/>
            </a:endParaRPr>
          </a:p>
          <a:p>
            <a:pPr indent="0" lvl="0" marL="0" marR="0" rtl="0" algn="l">
              <a:lnSpc>
                <a:spcPct val="115000"/>
              </a:lnSpc>
              <a:spcBef>
                <a:spcPts val="1500"/>
              </a:spcBef>
              <a:spcAft>
                <a:spcPts val="0"/>
              </a:spcAft>
              <a:buClr>
                <a:srgbClr val="000000"/>
              </a:buClr>
              <a:buSzPts val="3600"/>
              <a:buFont typeface="Arial"/>
              <a:buNone/>
            </a:pPr>
            <a:r>
              <a:rPr b="1" i="0" lang="it" sz="3600" u="none" cap="none" strike="noStrike">
                <a:solidFill>
                  <a:schemeClr val="accent2"/>
                </a:solidFill>
                <a:latin typeface="Work Sans"/>
                <a:ea typeface="Work Sans"/>
                <a:cs typeface="Work Sans"/>
                <a:sym typeface="Work Sans"/>
              </a:rPr>
              <a:t>Chi è tenuto a fare la comunicazione?</a:t>
            </a:r>
            <a:endParaRPr b="1" i="0" sz="3600" u="none" cap="none" strike="noStrike">
              <a:solidFill>
                <a:schemeClr val="accent2"/>
              </a:solidFill>
              <a:latin typeface="Work Sans"/>
              <a:ea typeface="Work Sans"/>
              <a:cs typeface="Work Sans"/>
              <a:sym typeface="Work Sans"/>
            </a:endParaRPr>
          </a:p>
          <a:p>
            <a:pPr indent="0" lvl="0" marL="0" marR="0" rtl="0" algn="l">
              <a:lnSpc>
                <a:spcPct val="115000"/>
              </a:lnSpc>
              <a:spcBef>
                <a:spcPts val="2100"/>
              </a:spcBef>
              <a:spcAft>
                <a:spcPts val="0"/>
              </a:spcAft>
              <a:buClr>
                <a:srgbClr val="000000"/>
              </a:buClr>
              <a:buSzPts val="3600"/>
              <a:buFont typeface="Arial"/>
              <a:buNone/>
            </a:pPr>
            <a:r>
              <a:rPr b="0" i="0" lang="it" sz="3600" u="none" cap="none" strike="noStrike">
                <a:solidFill>
                  <a:schemeClr val="accent6"/>
                </a:solidFill>
                <a:latin typeface="Work Sans"/>
                <a:ea typeface="Work Sans"/>
                <a:cs typeface="Work Sans"/>
                <a:sym typeface="Work Sans"/>
              </a:rPr>
              <a:t>Sono tenuti alla comunicazione gli imprenditori, sono esclusi:</a:t>
            </a:r>
            <a:endParaRPr b="0" i="0" sz="3600" u="none" cap="none" strike="noStrike">
              <a:solidFill>
                <a:schemeClr val="accent6"/>
              </a:solidFill>
              <a:latin typeface="Work Sans"/>
              <a:ea typeface="Work Sans"/>
              <a:cs typeface="Work Sans"/>
              <a:sym typeface="Work Sans"/>
            </a:endParaRPr>
          </a:p>
          <a:p>
            <a:pPr indent="-457200" lvl="0" marL="457200" marR="0" rtl="0" algn="l">
              <a:lnSpc>
                <a:spcPct val="100000"/>
              </a:lnSpc>
              <a:spcBef>
                <a:spcPts val="1500"/>
              </a:spcBef>
              <a:spcAft>
                <a:spcPts val="0"/>
              </a:spcAft>
              <a:buClr>
                <a:schemeClr val="accent6"/>
              </a:buClr>
              <a:buSzPts val="3600"/>
              <a:buFont typeface="Work Sans"/>
              <a:buChar char="●"/>
            </a:pPr>
            <a:r>
              <a:rPr b="0" i="0" lang="it" sz="3600" u="none" cap="none" strike="noStrike">
                <a:solidFill>
                  <a:schemeClr val="accent6"/>
                </a:solidFill>
                <a:latin typeface="Work Sans"/>
                <a:ea typeface="Work Sans"/>
                <a:cs typeface="Work Sans"/>
                <a:sym typeface="Work Sans"/>
              </a:rPr>
              <a:t>Liberi professionisti</a:t>
            </a:r>
            <a:endParaRPr b="0" i="0" sz="3600" u="none" cap="none" strike="noStrike">
              <a:solidFill>
                <a:schemeClr val="accent6"/>
              </a:solidFill>
              <a:latin typeface="Work Sans"/>
              <a:ea typeface="Work Sans"/>
              <a:cs typeface="Work Sans"/>
              <a:sym typeface="Work Sans"/>
            </a:endParaRPr>
          </a:p>
          <a:p>
            <a:pPr indent="-457200" lvl="0" marL="457200" marR="0" rtl="0" algn="l">
              <a:lnSpc>
                <a:spcPct val="100000"/>
              </a:lnSpc>
              <a:spcBef>
                <a:spcPts val="0"/>
              </a:spcBef>
              <a:spcAft>
                <a:spcPts val="0"/>
              </a:spcAft>
              <a:buClr>
                <a:schemeClr val="accent6"/>
              </a:buClr>
              <a:buSzPts val="3600"/>
              <a:buFont typeface="Work Sans"/>
              <a:buChar char="●"/>
            </a:pPr>
            <a:r>
              <a:rPr b="0" i="0" lang="it" sz="3600" u="none" cap="none" strike="noStrike">
                <a:solidFill>
                  <a:schemeClr val="accent6"/>
                </a:solidFill>
                <a:latin typeface="Work Sans"/>
                <a:ea typeface="Work Sans"/>
                <a:cs typeface="Work Sans"/>
                <a:sym typeface="Work Sans"/>
              </a:rPr>
              <a:t>Pubbliche amministrazioni</a:t>
            </a:r>
            <a:endParaRPr b="0" i="0" sz="3600" u="none" cap="none" strike="noStrike">
              <a:solidFill>
                <a:schemeClr val="accent6"/>
              </a:solidFill>
              <a:latin typeface="Work Sans"/>
              <a:ea typeface="Work Sans"/>
              <a:cs typeface="Work Sans"/>
              <a:sym typeface="Work Sans"/>
            </a:endParaRPr>
          </a:p>
          <a:p>
            <a:pPr indent="-457200" lvl="0" marL="457200" marR="0" rtl="0" algn="l">
              <a:lnSpc>
                <a:spcPct val="100000"/>
              </a:lnSpc>
              <a:spcBef>
                <a:spcPts val="0"/>
              </a:spcBef>
              <a:spcAft>
                <a:spcPts val="0"/>
              </a:spcAft>
              <a:buClr>
                <a:schemeClr val="accent6"/>
              </a:buClr>
              <a:buSzPts val="3600"/>
              <a:buFont typeface="Work Sans"/>
              <a:buChar char="●"/>
            </a:pPr>
            <a:r>
              <a:rPr b="0" i="0" lang="it" sz="3600" u="none" cap="none" strike="noStrike">
                <a:solidFill>
                  <a:schemeClr val="accent6"/>
                </a:solidFill>
                <a:latin typeface="Work Sans"/>
                <a:ea typeface="Work Sans"/>
                <a:cs typeface="Work Sans"/>
                <a:sym typeface="Work Sans"/>
              </a:rPr>
              <a:t>Enti del terzo settore (associazioni) senza Partita IVA</a:t>
            </a:r>
            <a:endParaRPr b="0" i="0" sz="3600" u="none" cap="none" strike="noStrike">
              <a:solidFill>
                <a:schemeClr val="accent6"/>
              </a:solidFill>
              <a:latin typeface="Work Sans"/>
              <a:ea typeface="Work Sans"/>
              <a:cs typeface="Work Sans"/>
              <a:sym typeface="Work Sans"/>
            </a:endParaRPr>
          </a:p>
          <a:p>
            <a:pPr indent="-457200" lvl="0" marL="457200" marR="0" rtl="0" algn="l">
              <a:lnSpc>
                <a:spcPct val="100000"/>
              </a:lnSpc>
              <a:spcBef>
                <a:spcPts val="0"/>
              </a:spcBef>
              <a:spcAft>
                <a:spcPts val="0"/>
              </a:spcAft>
              <a:buClr>
                <a:schemeClr val="accent6"/>
              </a:buClr>
              <a:buSzPts val="3600"/>
              <a:buFont typeface="Work Sans"/>
              <a:buChar char="●"/>
            </a:pPr>
            <a:r>
              <a:rPr b="0" i="0" lang="it" sz="3600" u="none" cap="none" strike="noStrike">
                <a:solidFill>
                  <a:schemeClr val="accent6"/>
                </a:solidFill>
                <a:latin typeface="Work Sans"/>
                <a:ea typeface="Work Sans"/>
                <a:cs typeface="Work Sans"/>
                <a:sym typeface="Work Sans"/>
              </a:rPr>
              <a:t>ASD e SSD</a:t>
            </a:r>
            <a:endParaRPr b="0" i="0" sz="3600" u="none" cap="none" strike="noStrike">
              <a:solidFill>
                <a:schemeClr val="accent6"/>
              </a:solidFill>
              <a:latin typeface="Work Sans"/>
              <a:ea typeface="Work Sans"/>
              <a:cs typeface="Work Sans"/>
              <a:sym typeface="Work Sans"/>
            </a:endParaRPr>
          </a:p>
          <a:p>
            <a:pPr indent="-457200" lvl="0" marL="457200" marR="0" rtl="0" algn="l">
              <a:lnSpc>
                <a:spcPct val="100000"/>
              </a:lnSpc>
              <a:spcBef>
                <a:spcPts val="0"/>
              </a:spcBef>
              <a:spcAft>
                <a:spcPts val="0"/>
              </a:spcAft>
              <a:buClr>
                <a:schemeClr val="accent6"/>
              </a:buClr>
              <a:buSzPts val="3600"/>
              <a:buFont typeface="Work Sans"/>
              <a:buChar char="●"/>
            </a:pPr>
            <a:r>
              <a:rPr b="0" i="0" lang="it" sz="3600" u="none" cap="none" strike="noStrike">
                <a:solidFill>
                  <a:schemeClr val="accent6"/>
                </a:solidFill>
                <a:latin typeface="Work Sans"/>
                <a:ea typeface="Work Sans"/>
                <a:cs typeface="Work Sans"/>
                <a:sym typeface="Work Sans"/>
              </a:rPr>
              <a:t>Lavoratori dello spettacolo (ma sono soggetti a certificato di agibilità)</a:t>
            </a:r>
            <a:endParaRPr b="1" i="0" sz="3600" u="none" cap="none" strike="noStrike">
              <a:solidFill>
                <a:schemeClr val="accent2"/>
              </a:solidFill>
              <a:latin typeface="Work Sans"/>
              <a:ea typeface="Work Sans"/>
              <a:cs typeface="Work Sans"/>
              <a:sym typeface="Work Sans"/>
            </a:endParaRPr>
          </a:p>
        </p:txBody>
      </p:sp>
      <p:sp>
        <p:nvSpPr>
          <p:cNvPr id="539" name="Google Shape;539;g2fb99fa92cd_1_34"/>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
        <p:nvSpPr>
          <p:cNvPr id="540" name="Google Shape;540;g2fb99fa92cd_1_34"/>
          <p:cNvSpPr txBox="1"/>
          <p:nvPr/>
        </p:nvSpPr>
        <p:spPr>
          <a:xfrm>
            <a:off x="1201800" y="695200"/>
            <a:ext cx="21980400" cy="1810500"/>
          </a:xfrm>
          <a:prstGeom prst="rect">
            <a:avLst/>
          </a:prstGeom>
          <a:noFill/>
          <a:ln>
            <a:noFill/>
          </a:ln>
        </p:spPr>
        <p:txBody>
          <a:bodyPr anchorCtr="0" anchor="ctr" bIns="91425" lIns="91425" spcFirstLastPara="1" rIns="91425" wrap="square" tIns="91425">
            <a:noAutofit/>
          </a:bodyPr>
          <a:lstStyle/>
          <a:p>
            <a:pPr indent="0" lvl="0" marL="0" marR="0" rtl="0" algn="l">
              <a:lnSpc>
                <a:spcPct val="115000"/>
              </a:lnSpc>
              <a:spcBef>
                <a:spcPts val="0"/>
              </a:spcBef>
              <a:spcAft>
                <a:spcPts val="1500"/>
              </a:spcAft>
              <a:buClr>
                <a:srgbClr val="000000"/>
              </a:buClr>
              <a:buSzPts val="6000"/>
              <a:buFont typeface="Arial"/>
              <a:buNone/>
            </a:pPr>
            <a:r>
              <a:rPr b="1" i="0" lang="it" sz="6000" u="none" cap="none" strike="noStrike">
                <a:solidFill>
                  <a:schemeClr val="accent2"/>
                </a:solidFill>
                <a:highlight>
                  <a:srgbClr val="FFFFFF"/>
                </a:highlight>
                <a:latin typeface="Work Sans"/>
                <a:ea typeface="Work Sans"/>
                <a:cs typeface="Work Sans"/>
                <a:sym typeface="Work Sans"/>
              </a:rPr>
              <a:t>La comunicazione preventiva</a:t>
            </a:r>
            <a:endParaRPr b="1" i="0" sz="6000" u="none" cap="none" strike="noStrike">
              <a:solidFill>
                <a:schemeClr val="accent2"/>
              </a:solidFill>
              <a:highlight>
                <a:srgbClr val="FFFFFF"/>
              </a:highlight>
              <a:latin typeface="Work Sans"/>
              <a:ea typeface="Work Sans"/>
              <a:cs typeface="Work Sans"/>
              <a:sym typeface="Work Sans"/>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g2fb99fa92cd_1_42"/>
          <p:cNvSpPr txBox="1"/>
          <p:nvPr>
            <p:ph idx="4294967295" type="sldNum"/>
          </p:nvPr>
        </p:nvSpPr>
        <p:spPr>
          <a:xfrm>
            <a:off x="46081442" y="25000454"/>
            <a:ext cx="1715400" cy="1461000"/>
          </a:xfrm>
          <a:prstGeom prst="rect">
            <a:avLst/>
          </a:prstGeom>
          <a:noFill/>
          <a:ln>
            <a:noFill/>
          </a:ln>
        </p:spPr>
        <p:txBody>
          <a:bodyPr anchorCtr="0" anchor="ctr" bIns="91400" lIns="182850" spcFirstLastPara="1" rIns="182850" wrap="square" tIns="91400">
            <a:noAutofit/>
          </a:bodyPr>
          <a:lstStyle/>
          <a:p>
            <a:pPr indent="0" lvl="0" marL="0" marR="0" rtl="0" algn="l">
              <a:lnSpc>
                <a:spcPct val="100000"/>
              </a:lnSpc>
              <a:spcBef>
                <a:spcPts val="0"/>
              </a:spcBef>
              <a:spcAft>
                <a:spcPts val="0"/>
              </a:spcAft>
              <a:buClr>
                <a:srgbClr val="000000"/>
              </a:buClr>
              <a:buSzPts val="1400"/>
              <a:buFont typeface="Arial"/>
              <a:buNone/>
            </a:pPr>
            <a:fld id="{00000000-1234-1234-1234-123412341234}" type="slidenum">
              <a:rPr b="0" i="0" lang="it"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546" name="Google Shape;546;g2fb99fa92cd_1_42"/>
          <p:cNvSpPr txBox="1"/>
          <p:nvPr>
            <p:ph type="title"/>
          </p:nvPr>
        </p:nvSpPr>
        <p:spPr>
          <a:xfrm>
            <a:off x="1138673" y="241300"/>
            <a:ext cx="21821100" cy="2035200"/>
          </a:xfrm>
          <a:prstGeom prst="rect">
            <a:avLst/>
          </a:prstGeom>
          <a:noFill/>
          <a:ln>
            <a:noFill/>
          </a:ln>
        </p:spPr>
        <p:txBody>
          <a:bodyPr anchorCtr="0" anchor="ctr" bIns="91400" lIns="182850" spcFirstLastPara="1" rIns="182850" wrap="square" tIns="91400">
            <a:noAutofit/>
          </a:bodyPr>
          <a:lstStyle/>
          <a:p>
            <a:pPr indent="0" lvl="0" marL="0" rtl="0" algn="l">
              <a:lnSpc>
                <a:spcPct val="90000"/>
              </a:lnSpc>
              <a:spcBef>
                <a:spcPts val="0"/>
              </a:spcBef>
              <a:spcAft>
                <a:spcPts val="0"/>
              </a:spcAft>
              <a:buClr>
                <a:schemeClr val="dk1"/>
              </a:buClr>
              <a:buSzPts val="6400"/>
              <a:buFont typeface="Century Gothic"/>
              <a:buNone/>
            </a:pPr>
            <a:r>
              <a:rPr lang="it"/>
              <a:t>Prestazione occasionale per segnalazione di affari</a:t>
            </a:r>
            <a:endParaRPr/>
          </a:p>
        </p:txBody>
      </p:sp>
      <p:sp>
        <p:nvSpPr>
          <p:cNvPr id="547" name="Google Shape;547;g2fb99fa92cd_1_42"/>
          <p:cNvSpPr txBox="1"/>
          <p:nvPr>
            <p:ph idx="1" type="body"/>
          </p:nvPr>
        </p:nvSpPr>
        <p:spPr>
          <a:xfrm>
            <a:off x="1083300" y="2449850"/>
            <a:ext cx="22217400" cy="9689700"/>
          </a:xfrm>
          <a:prstGeom prst="rect">
            <a:avLst/>
          </a:prstGeom>
          <a:noFill/>
          <a:ln>
            <a:noFill/>
          </a:ln>
        </p:spPr>
        <p:txBody>
          <a:bodyPr anchorCtr="0" anchor="t" bIns="91400" lIns="182850" spcFirstLastPara="1" rIns="182850" wrap="square" tIns="91400">
            <a:noAutofit/>
          </a:bodyPr>
          <a:lstStyle/>
          <a:p>
            <a:pPr indent="0" lvl="0" marL="0" rtl="0" algn="l">
              <a:lnSpc>
                <a:spcPct val="115000"/>
              </a:lnSpc>
              <a:spcBef>
                <a:spcPts val="0"/>
              </a:spcBef>
              <a:spcAft>
                <a:spcPts val="0"/>
              </a:spcAft>
              <a:buSzPts val="4800"/>
              <a:buNone/>
            </a:pPr>
            <a:r>
              <a:rPr lang="it" sz="3600">
                <a:highlight>
                  <a:srgbClr val="FFFFFF"/>
                </a:highlight>
              </a:rPr>
              <a:t>L'attività di intermediazione svolta dai procacciatori d'affari ha natura commerciale, essendo il fine perseguito quello di vendere i beni e i servizi che il preponente intende collocare sul mercato o, più in generale, di promuovere la conclusione di un determinato affare nell'interesse di una parte.</a:t>
            </a:r>
            <a:endParaRPr sz="3600">
              <a:highlight>
                <a:srgbClr val="FFFFFF"/>
              </a:highlight>
            </a:endParaRPr>
          </a:p>
          <a:p>
            <a:pPr indent="0" lvl="0" marL="0" rtl="0" algn="l">
              <a:lnSpc>
                <a:spcPct val="115000"/>
              </a:lnSpc>
              <a:spcBef>
                <a:spcPts val="0"/>
              </a:spcBef>
              <a:spcAft>
                <a:spcPts val="0"/>
              </a:spcAft>
              <a:buSzPts val="4800"/>
              <a:buNone/>
            </a:pPr>
            <a:r>
              <a:rPr b="1" lang="it" sz="3600">
                <a:solidFill>
                  <a:schemeClr val="accent2"/>
                </a:solidFill>
                <a:highlight>
                  <a:srgbClr val="FFFFFF"/>
                </a:highlight>
              </a:rPr>
              <a:t>Se l'attività è svolta occasionalmente, i corrispettivi attribuiti al procacciatore sono qualificati come redditi derivanti da attività commerciali non esercitate abitualmente</a:t>
            </a:r>
            <a:r>
              <a:rPr lang="it" sz="3600">
                <a:highlight>
                  <a:srgbClr val="FFFFFF"/>
                </a:highlight>
              </a:rPr>
              <a:t> (</a:t>
            </a:r>
            <a:r>
              <a:rPr b="1" lang="it" sz="3600">
                <a:highlight>
                  <a:srgbClr val="FFFFFF"/>
                </a:highlight>
              </a:rPr>
              <a:t>art. 67</a:t>
            </a:r>
            <a:r>
              <a:rPr lang="it" sz="3600">
                <a:highlight>
                  <a:srgbClr val="FFFFFF"/>
                </a:highlight>
              </a:rPr>
              <a:t> co. 1 lett. i) del TUIR).</a:t>
            </a:r>
            <a:endParaRPr sz="3600">
              <a:highlight>
                <a:srgbClr val="FFFFFF"/>
              </a:highlight>
            </a:endParaRPr>
          </a:p>
          <a:p>
            <a:pPr indent="0" lvl="0" marL="0" rtl="0" algn="l">
              <a:lnSpc>
                <a:spcPct val="115000"/>
              </a:lnSpc>
              <a:spcBef>
                <a:spcPts val="0"/>
              </a:spcBef>
              <a:spcAft>
                <a:spcPts val="0"/>
              </a:spcAft>
              <a:buSzPts val="4800"/>
              <a:buNone/>
            </a:pPr>
            <a:r>
              <a:rPr lang="it" sz="3600">
                <a:highlight>
                  <a:srgbClr val="FFFFFF"/>
                </a:highlight>
              </a:rPr>
              <a:t>Le </a:t>
            </a:r>
            <a:r>
              <a:rPr b="1" lang="it" sz="3600">
                <a:highlight>
                  <a:srgbClr val="FFFFFF"/>
                </a:highlight>
              </a:rPr>
              <a:t>provvigioni</a:t>
            </a:r>
            <a:r>
              <a:rPr lang="it" sz="3600">
                <a:highlight>
                  <a:srgbClr val="FFFFFF"/>
                </a:highlight>
              </a:rPr>
              <a:t> erogate, anche in via occasionale, ai procacciatori d'affari devono essere assoggettate alla ritenuta qualora il soggetto erogatore rivesta la qualifica di sostituto d'imposta.</a:t>
            </a:r>
            <a:endParaRPr sz="3600">
              <a:highlight>
                <a:srgbClr val="FFFFFF"/>
              </a:highlight>
            </a:endParaRPr>
          </a:p>
          <a:p>
            <a:pPr indent="0" lvl="0" marL="0" rtl="0" algn="l">
              <a:lnSpc>
                <a:spcPct val="115000"/>
              </a:lnSpc>
              <a:spcBef>
                <a:spcPts val="0"/>
              </a:spcBef>
              <a:spcAft>
                <a:spcPts val="0"/>
              </a:spcAft>
              <a:buSzPts val="4800"/>
              <a:buNone/>
            </a:pPr>
            <a:r>
              <a:rPr b="1" lang="it" sz="3600">
                <a:solidFill>
                  <a:schemeClr val="accent2"/>
                </a:solidFill>
                <a:highlight>
                  <a:srgbClr val="FFFFFF"/>
                </a:highlight>
              </a:rPr>
              <a:t>La ritenuta si applica a titolo d'acconto dell'IRPEF, nella misura prevista per il primo scaglione di reddito ai fini IRPEF, la ritenuta con l'aliquota del 23% si applica sul 50% delle provvigioni corrisposte: in pratica, la ritenuta è pari all'11,5% delle intere provvigioni (50% del 23%). </a:t>
            </a:r>
            <a:endParaRPr b="1" sz="3600">
              <a:solidFill>
                <a:schemeClr val="accent2"/>
              </a:solidFill>
              <a:highlight>
                <a:srgbClr val="FFFFFF"/>
              </a:highlight>
            </a:endParaRPr>
          </a:p>
          <a:p>
            <a:pPr indent="0" lvl="0" marL="0" rtl="0" algn="l">
              <a:lnSpc>
                <a:spcPct val="115000"/>
              </a:lnSpc>
              <a:spcBef>
                <a:spcPts val="0"/>
              </a:spcBef>
              <a:spcAft>
                <a:spcPts val="0"/>
              </a:spcAft>
              <a:buSzPts val="4800"/>
              <a:buNone/>
            </a:pPr>
            <a:r>
              <a:rPr lang="it" sz="3600">
                <a:highlight>
                  <a:srgbClr val="FFFFFF"/>
                </a:highlight>
              </a:rPr>
              <a:t>Qualora l'attività di procacciamento d'affari sia svolta in modo occasionale, nessun obbligo contributivo dovrebbe porsi in capo al soggetto; a differenza del lavoro autonomo occasionale, obblighi previdenziali.</a:t>
            </a:r>
            <a:endParaRPr sz="3600">
              <a:highlight>
                <a:srgbClr val="FFFFFF"/>
              </a:highlight>
            </a:endParaRPr>
          </a:p>
          <a:p>
            <a:pPr indent="0" lvl="0" marL="0" rtl="0" algn="l">
              <a:lnSpc>
                <a:spcPct val="115000"/>
              </a:lnSpc>
              <a:spcBef>
                <a:spcPts val="0"/>
              </a:spcBef>
              <a:spcAft>
                <a:spcPts val="0"/>
              </a:spcAft>
              <a:buSzPts val="4800"/>
              <a:buNone/>
            </a:pPr>
            <a:r>
              <a:t/>
            </a:r>
            <a:endParaRPr sz="3600"/>
          </a:p>
          <a:p>
            <a:pPr indent="0" lvl="0" marL="0" rtl="0" algn="l">
              <a:lnSpc>
                <a:spcPct val="115000"/>
              </a:lnSpc>
              <a:spcBef>
                <a:spcPts val="0"/>
              </a:spcBef>
              <a:spcAft>
                <a:spcPts val="0"/>
              </a:spcAft>
              <a:buSzPts val="4800"/>
              <a:buNone/>
            </a:pPr>
            <a:r>
              <a:t/>
            </a:r>
            <a:endParaRPr sz="3600"/>
          </a:p>
          <a:p>
            <a:pPr indent="0" lvl="0" marL="0" rtl="0" algn="l">
              <a:lnSpc>
                <a:spcPct val="115000"/>
              </a:lnSpc>
              <a:spcBef>
                <a:spcPts val="0"/>
              </a:spcBef>
              <a:spcAft>
                <a:spcPts val="0"/>
              </a:spcAft>
              <a:buSzPts val="4800"/>
              <a:buNone/>
            </a:pPr>
            <a:r>
              <a:t/>
            </a:r>
            <a:endParaRPr sz="3600"/>
          </a:p>
        </p:txBody>
      </p:sp>
      <p:sp>
        <p:nvSpPr>
          <p:cNvPr id="548" name="Google Shape;548;g2fb99fa92cd_1_42"/>
          <p:cNvSpPr/>
          <p:nvPr/>
        </p:nvSpPr>
        <p:spPr>
          <a:xfrm>
            <a:off x="-3450" y="12436000"/>
            <a:ext cx="24384000" cy="3657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g2fb99fa92cd_1_112"/>
          <p:cNvSpPr txBox="1"/>
          <p:nvPr>
            <p:ph type="ctrTitle"/>
          </p:nvPr>
        </p:nvSpPr>
        <p:spPr>
          <a:xfrm>
            <a:off x="900125" y="2743196"/>
            <a:ext cx="22721700" cy="49611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Link utili</a:t>
            </a:r>
            <a:endParaRPr b="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g2fb99fa92cd_1_116"/>
          <p:cNvSpPr txBox="1"/>
          <p:nvPr>
            <p:ph idx="12" type="sldNum"/>
          </p:nvPr>
        </p:nvSpPr>
        <p:spPr>
          <a:xfrm>
            <a:off x="21981717" y="13039200"/>
            <a:ext cx="15492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SzPts val="2400"/>
              <a:buNone/>
            </a:pPr>
            <a:fld id="{00000000-1234-1234-1234-123412341234}" type="slidenum">
              <a:rPr lang="it"/>
              <a:t>‹#›</a:t>
            </a:fld>
            <a:endParaRPr/>
          </a:p>
        </p:txBody>
      </p:sp>
      <p:sp>
        <p:nvSpPr>
          <p:cNvPr id="559" name="Google Shape;559;g2fb99fa92cd_1_116"/>
          <p:cNvSpPr txBox="1"/>
          <p:nvPr/>
        </p:nvSpPr>
        <p:spPr>
          <a:xfrm>
            <a:off x="1179025" y="2724850"/>
            <a:ext cx="98514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Work Sans"/>
              <a:ea typeface="Work Sans"/>
              <a:cs typeface="Work Sans"/>
              <a:sym typeface="Work Sans"/>
            </a:endParaRPr>
          </a:p>
        </p:txBody>
      </p:sp>
      <p:sp>
        <p:nvSpPr>
          <p:cNvPr id="560" name="Google Shape;560;g2fb99fa92cd_1_116"/>
          <p:cNvSpPr txBox="1"/>
          <p:nvPr/>
        </p:nvSpPr>
        <p:spPr>
          <a:xfrm>
            <a:off x="1102650" y="2468900"/>
            <a:ext cx="22178700" cy="32325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50000"/>
              </a:lnSpc>
              <a:spcBef>
                <a:spcPts val="0"/>
              </a:spcBef>
              <a:spcAft>
                <a:spcPts val="0"/>
              </a:spcAft>
              <a:buClr>
                <a:schemeClr val="accent2"/>
              </a:buClr>
              <a:buSzPts val="3600"/>
              <a:buFont typeface="Work Sans"/>
              <a:buChar char="●"/>
            </a:pPr>
            <a:r>
              <a:rPr b="0" i="0" lang="it" sz="3600" u="sng" cap="none" strike="noStrike">
                <a:solidFill>
                  <a:schemeClr val="hlink"/>
                </a:solidFill>
                <a:latin typeface="Work Sans"/>
                <a:ea typeface="Work Sans"/>
                <a:cs typeface="Work Sans"/>
                <a:sym typeface="Work Sans"/>
                <a:hlinkClick r:id="rId3"/>
              </a:rPr>
              <a:t>Prestazione occasionale</a:t>
            </a:r>
            <a:endParaRPr b="0" i="0" sz="3600" u="none" cap="none" strike="noStrike">
              <a:solidFill>
                <a:schemeClr val="accent2"/>
              </a:solidFill>
              <a:latin typeface="Work Sans"/>
              <a:ea typeface="Work Sans"/>
              <a:cs typeface="Work Sans"/>
              <a:sym typeface="Work Sans"/>
            </a:endParaRPr>
          </a:p>
          <a:p>
            <a:pPr indent="-457200" lvl="0" marL="457200" marR="0" rtl="0" algn="l">
              <a:lnSpc>
                <a:spcPct val="150000"/>
              </a:lnSpc>
              <a:spcBef>
                <a:spcPts val="0"/>
              </a:spcBef>
              <a:spcAft>
                <a:spcPts val="0"/>
              </a:spcAft>
              <a:buClr>
                <a:schemeClr val="accent2"/>
              </a:buClr>
              <a:buSzPts val="3600"/>
              <a:buFont typeface="Work Sans"/>
              <a:buChar char="●"/>
            </a:pPr>
            <a:r>
              <a:rPr b="0" i="0" lang="it" sz="3600" u="sng" cap="none" strike="noStrike">
                <a:solidFill>
                  <a:schemeClr val="hlink"/>
                </a:solidFill>
                <a:highlight>
                  <a:srgbClr val="EDFBFE"/>
                </a:highlight>
                <a:latin typeface="Work Sans"/>
                <a:ea typeface="Work Sans"/>
                <a:cs typeface="Work Sans"/>
                <a:sym typeface="Work Sans"/>
                <a:hlinkClick r:id="rId4"/>
              </a:rPr>
              <a:t>Comunicazione preventiva Prestazione Occasionale</a:t>
            </a:r>
            <a:endParaRPr b="0" i="0" sz="3600" u="none" cap="none" strike="noStrike">
              <a:solidFill>
                <a:srgbClr val="000000"/>
              </a:solidFill>
              <a:latin typeface="Work Sans"/>
              <a:ea typeface="Work Sans"/>
              <a:cs typeface="Work Sans"/>
              <a:sym typeface="Work Sans"/>
            </a:endParaRPr>
          </a:p>
          <a:p>
            <a:pPr indent="-457200" lvl="0" marL="457200" marR="0" rtl="0" algn="l">
              <a:lnSpc>
                <a:spcPct val="150000"/>
              </a:lnSpc>
              <a:spcBef>
                <a:spcPts val="0"/>
              </a:spcBef>
              <a:spcAft>
                <a:spcPts val="0"/>
              </a:spcAft>
              <a:buClr>
                <a:schemeClr val="accent2"/>
              </a:buClr>
              <a:buSzPts val="3600"/>
              <a:buFont typeface="Work Sans"/>
              <a:buChar char="●"/>
            </a:pPr>
            <a:r>
              <a:rPr b="0" i="0" lang="it" sz="3600" u="sng" cap="none" strike="noStrike">
                <a:solidFill>
                  <a:schemeClr val="hlink"/>
                </a:solidFill>
                <a:highlight>
                  <a:srgbClr val="EDFBFE"/>
                </a:highlight>
                <a:latin typeface="Work Sans"/>
                <a:ea typeface="Work Sans"/>
                <a:cs typeface="Work Sans"/>
                <a:sym typeface="Work Sans"/>
                <a:hlinkClick r:id="rId5"/>
              </a:rPr>
              <a:t>E-commerce: fatturazione e corrispettivi</a:t>
            </a:r>
            <a:endParaRPr b="0" i="0" sz="3600" u="none" cap="none" strike="noStrike">
              <a:solidFill>
                <a:srgbClr val="000000"/>
              </a:solidFill>
              <a:highlight>
                <a:srgbClr val="EDFBFE"/>
              </a:highlight>
              <a:latin typeface="Work Sans"/>
              <a:ea typeface="Work Sans"/>
              <a:cs typeface="Work Sans"/>
              <a:sym typeface="Work Sans"/>
            </a:endParaRPr>
          </a:p>
          <a:p>
            <a:pPr indent="0" lvl="0" marL="457200" marR="0" rtl="0" algn="l">
              <a:lnSpc>
                <a:spcPct val="100000"/>
              </a:lnSpc>
              <a:spcBef>
                <a:spcPts val="0"/>
              </a:spcBef>
              <a:spcAft>
                <a:spcPts val="0"/>
              </a:spcAft>
              <a:buClr>
                <a:srgbClr val="000000"/>
              </a:buClr>
              <a:buSzPts val="3600"/>
              <a:buFont typeface="Arial"/>
              <a:buNone/>
            </a:pPr>
            <a:r>
              <a:t/>
            </a:r>
            <a:endParaRPr b="1" i="0" sz="3600" u="none" cap="none" strike="noStrike">
              <a:solidFill>
                <a:schemeClr val="accent2"/>
              </a:solidFill>
              <a:latin typeface="Work Sans"/>
              <a:ea typeface="Work Sans"/>
              <a:cs typeface="Work Sans"/>
              <a:sym typeface="Work Sans"/>
            </a:endParaRPr>
          </a:p>
        </p:txBody>
      </p:sp>
      <p:sp>
        <p:nvSpPr>
          <p:cNvPr id="561" name="Google Shape;561;g2fb99fa92cd_1_116"/>
          <p:cNvSpPr/>
          <p:nvPr/>
        </p:nvSpPr>
        <p:spPr>
          <a:xfrm>
            <a:off x="-3450" y="12436000"/>
            <a:ext cx="24384000" cy="365700"/>
          </a:xfrm>
          <a:prstGeom prst="rect">
            <a:avLst/>
          </a:prstGeom>
          <a:solidFill>
            <a:srgbClr val="5A6E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Formazione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565" name="Shape 565"/>
        <p:cNvGrpSpPr/>
        <p:nvPr/>
      </p:nvGrpSpPr>
      <p:grpSpPr>
        <a:xfrm>
          <a:off x="0" y="0"/>
          <a:ext cx="0" cy="0"/>
          <a:chOff x="0" y="0"/>
          <a:chExt cx="0" cy="0"/>
        </a:xfrm>
      </p:grpSpPr>
      <p:sp>
        <p:nvSpPr>
          <p:cNvPr id="566" name="Google Shape;566;g2fd888a9397_0_14"/>
          <p:cNvSpPr txBox="1"/>
          <p:nvPr>
            <p:ph type="ctrTitle"/>
          </p:nvPr>
        </p:nvSpPr>
        <p:spPr>
          <a:xfrm>
            <a:off x="831221" y="1985533"/>
            <a:ext cx="22721700" cy="5473500"/>
          </a:xfrm>
          <a:prstGeom prst="rect">
            <a:avLst/>
          </a:prstGeom>
          <a:noFill/>
          <a:ln>
            <a:noFill/>
          </a:ln>
        </p:spPr>
        <p:txBody>
          <a:bodyPr anchorCtr="0" anchor="b" bIns="243800" lIns="243800" spcFirstLastPara="1" rIns="243800" wrap="square" tIns="243800">
            <a:noAutofit/>
          </a:bodyPr>
          <a:lstStyle/>
          <a:p>
            <a:pPr indent="0" lvl="0" marL="0" rtl="0" algn="ctr">
              <a:lnSpc>
                <a:spcPct val="100000"/>
              </a:lnSpc>
              <a:spcBef>
                <a:spcPts val="0"/>
              </a:spcBef>
              <a:spcAft>
                <a:spcPts val="0"/>
              </a:spcAft>
              <a:buSzPts val="13600"/>
              <a:buNone/>
            </a:pPr>
            <a:r>
              <a:rPr lang="it"/>
              <a:t>Esercizi</a:t>
            </a:r>
            <a:endParaRPr/>
          </a:p>
          <a:p>
            <a:pPr indent="0" lvl="0" marL="0" rtl="0" algn="ctr">
              <a:lnSpc>
                <a:spcPct val="100000"/>
              </a:lnSpc>
              <a:spcBef>
                <a:spcPts val="0"/>
              </a:spcBef>
              <a:spcAft>
                <a:spcPts val="0"/>
              </a:spcAft>
              <a:buSzPts val="13600"/>
              <a:buNone/>
            </a:pPr>
            <a:r>
              <a:t/>
            </a:r>
            <a:endParaRPr sz="125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g2fd888a9397_0_18"/>
          <p:cNvSpPr txBox="1"/>
          <p:nvPr>
            <p:ph type="title"/>
          </p:nvPr>
        </p:nvSpPr>
        <p:spPr>
          <a:xfrm>
            <a:off x="712099" y="730251"/>
            <a:ext cx="23030400" cy="1017600"/>
          </a:xfrm>
          <a:prstGeom prst="rect">
            <a:avLst/>
          </a:prstGeom>
          <a:noFill/>
          <a:ln>
            <a:noFill/>
          </a:ln>
        </p:spPr>
        <p:txBody>
          <a:bodyPr anchorCtr="0" anchor="t" bIns="91400" lIns="182875" spcFirstLastPara="1" rIns="182875" wrap="square" tIns="91400">
            <a:noAutofit/>
          </a:bodyPr>
          <a:lstStyle/>
          <a:p>
            <a:pPr indent="0" lvl="0" marL="0" rtl="0" algn="l">
              <a:lnSpc>
                <a:spcPct val="100000"/>
              </a:lnSpc>
              <a:spcBef>
                <a:spcPts val="0"/>
              </a:spcBef>
              <a:spcAft>
                <a:spcPts val="0"/>
              </a:spcAft>
              <a:buSzPts val="6400"/>
              <a:buNone/>
            </a:pPr>
            <a:r>
              <a:rPr lang="it" sz="6000">
                <a:solidFill>
                  <a:schemeClr val="accent2"/>
                </a:solidFill>
                <a:latin typeface="Work Sans"/>
                <a:ea typeface="Work Sans"/>
                <a:cs typeface="Work Sans"/>
                <a:sym typeface="Work Sans"/>
              </a:rPr>
              <a:t>Esercizi </a:t>
            </a:r>
            <a:endParaRPr/>
          </a:p>
        </p:txBody>
      </p:sp>
      <p:sp>
        <p:nvSpPr>
          <p:cNvPr id="572" name="Google Shape;572;g2fd888a9397_0_18"/>
          <p:cNvSpPr txBox="1"/>
          <p:nvPr>
            <p:ph idx="12" type="sldNum"/>
          </p:nvPr>
        </p:nvSpPr>
        <p:spPr>
          <a:xfrm>
            <a:off x="23040721" y="12500227"/>
            <a:ext cx="857700" cy="730500"/>
          </a:xfrm>
          <a:prstGeom prst="rect">
            <a:avLst/>
          </a:prstGeom>
          <a:noFill/>
          <a:ln>
            <a:noFill/>
          </a:ln>
        </p:spPr>
        <p:txBody>
          <a:bodyPr anchorCtr="0" anchor="ctr" bIns="91400" lIns="182875" spcFirstLastPara="1" rIns="182875" wrap="square" tIns="914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it"/>
              <a:t>‹#›</a:t>
            </a:fld>
            <a:endParaRPr/>
          </a:p>
        </p:txBody>
      </p:sp>
      <p:sp>
        <p:nvSpPr>
          <p:cNvPr id="573" name="Google Shape;573;g2fd888a9397_0_18"/>
          <p:cNvSpPr txBox="1"/>
          <p:nvPr>
            <p:ph idx="1" type="body"/>
          </p:nvPr>
        </p:nvSpPr>
        <p:spPr>
          <a:xfrm>
            <a:off x="712100" y="1927225"/>
            <a:ext cx="23030400" cy="10260600"/>
          </a:xfrm>
          <a:prstGeom prst="rect">
            <a:avLst/>
          </a:prstGeom>
          <a:noFill/>
          <a:ln>
            <a:noFill/>
          </a:ln>
        </p:spPr>
        <p:txBody>
          <a:bodyPr anchorCtr="0" anchor="t" bIns="91400" lIns="182875" spcFirstLastPara="1" rIns="182875" wrap="square" tIns="91400">
            <a:noAutofit/>
          </a:bodyPr>
          <a:lstStyle/>
          <a:p>
            <a:pPr indent="-438150" lvl="0" marL="457200" rtl="0" algn="l">
              <a:lnSpc>
                <a:spcPct val="100000"/>
              </a:lnSpc>
              <a:spcBef>
                <a:spcPts val="2100"/>
              </a:spcBef>
              <a:spcAft>
                <a:spcPts val="0"/>
              </a:spcAft>
              <a:buClr>
                <a:schemeClr val="dk1"/>
              </a:buClr>
              <a:buSzPts val="3300"/>
              <a:buFont typeface="Work Sans"/>
              <a:buAutoNum type="arabicPeriod"/>
            </a:pPr>
            <a:r>
              <a:rPr lang="it" sz="3300">
                <a:latin typeface="Work Sans"/>
                <a:ea typeface="Work Sans"/>
                <a:cs typeface="Work Sans"/>
                <a:sym typeface="Work Sans"/>
              </a:rPr>
              <a:t>Emettiamo una fattura attiva (semplificato):</a:t>
            </a:r>
            <a:endParaRPr sz="3300">
              <a:latin typeface="Work Sans"/>
              <a:ea typeface="Work Sans"/>
              <a:cs typeface="Work Sans"/>
              <a:sym typeface="Work Sans"/>
            </a:endParaRPr>
          </a:p>
          <a:p>
            <a:pPr indent="-438150" lvl="1" marL="914400" rtl="0" algn="l">
              <a:lnSpc>
                <a:spcPct val="100000"/>
              </a:lnSpc>
              <a:spcBef>
                <a:spcPts val="2100"/>
              </a:spcBef>
              <a:spcAft>
                <a:spcPts val="0"/>
              </a:spcAft>
              <a:buSzPts val="3300"/>
              <a:buFont typeface="Work Sans"/>
              <a:buChar char="•"/>
            </a:pPr>
            <a:r>
              <a:rPr lang="it" sz="3300">
                <a:latin typeface="Work Sans"/>
                <a:ea typeface="Work Sans"/>
                <a:cs typeface="Work Sans"/>
                <a:sym typeface="Work Sans"/>
              </a:rPr>
              <a:t>verso Vaticano</a:t>
            </a:r>
            <a:endParaRPr sz="3300">
              <a:latin typeface="Work Sans"/>
              <a:ea typeface="Work Sans"/>
              <a:cs typeface="Work Sans"/>
              <a:sym typeface="Work Sans"/>
            </a:endParaRPr>
          </a:p>
          <a:p>
            <a:pPr indent="-438150" lvl="1" marL="914400" rtl="0" algn="l">
              <a:lnSpc>
                <a:spcPct val="100000"/>
              </a:lnSpc>
              <a:spcBef>
                <a:spcPts val="2100"/>
              </a:spcBef>
              <a:spcAft>
                <a:spcPts val="0"/>
              </a:spcAft>
              <a:buSzPts val="3300"/>
              <a:buFont typeface="Work Sans"/>
              <a:buChar char="•"/>
            </a:pPr>
            <a:r>
              <a:rPr lang="it" sz="3300">
                <a:latin typeface="Work Sans"/>
                <a:ea typeface="Work Sans"/>
                <a:cs typeface="Work Sans"/>
                <a:sym typeface="Work Sans"/>
              </a:rPr>
              <a:t>Verso privato residente all’estero (Germania) per beni</a:t>
            </a:r>
            <a:endParaRPr sz="3300">
              <a:latin typeface="Work Sans"/>
              <a:ea typeface="Work Sans"/>
              <a:cs typeface="Work Sans"/>
              <a:sym typeface="Work Sans"/>
            </a:endParaRPr>
          </a:p>
          <a:p>
            <a:pPr indent="-438150" lvl="1" marL="914400" rtl="0" algn="l">
              <a:lnSpc>
                <a:spcPct val="100000"/>
              </a:lnSpc>
              <a:spcBef>
                <a:spcPts val="2100"/>
              </a:spcBef>
              <a:spcAft>
                <a:spcPts val="0"/>
              </a:spcAft>
              <a:buSzPts val="3300"/>
              <a:buFont typeface="Work Sans"/>
              <a:buChar char="•"/>
            </a:pPr>
            <a:r>
              <a:rPr lang="it" sz="3300">
                <a:latin typeface="Work Sans"/>
                <a:ea typeface="Work Sans"/>
                <a:cs typeface="Work Sans"/>
                <a:sym typeface="Work Sans"/>
              </a:rPr>
              <a:t>Verso Società (Spagna) per prestazione di Servizi </a:t>
            </a:r>
            <a:endParaRPr sz="3300">
              <a:latin typeface="Work Sans"/>
              <a:ea typeface="Work Sans"/>
              <a:cs typeface="Work Sans"/>
              <a:sym typeface="Work Sans"/>
            </a:endParaRPr>
          </a:p>
          <a:p>
            <a:pPr indent="-438150" lvl="1" marL="914400" rtl="0" algn="l">
              <a:lnSpc>
                <a:spcPct val="100000"/>
              </a:lnSpc>
              <a:spcBef>
                <a:spcPts val="2100"/>
              </a:spcBef>
              <a:spcAft>
                <a:spcPts val="0"/>
              </a:spcAft>
              <a:buSzPts val="3300"/>
              <a:buFont typeface="Work Sans"/>
              <a:buChar char="•"/>
            </a:pPr>
            <a:r>
              <a:rPr lang="it" sz="3300">
                <a:latin typeface="Work Sans"/>
                <a:ea typeface="Work Sans"/>
                <a:cs typeface="Work Sans"/>
                <a:sym typeface="Work Sans"/>
              </a:rPr>
              <a:t>verso Professionista in regime semplificato: prestazione € 1000 da Inarcassa </a:t>
            </a:r>
            <a:endParaRPr sz="3300">
              <a:latin typeface="Work Sans"/>
              <a:ea typeface="Work Sans"/>
              <a:cs typeface="Work Sans"/>
              <a:sym typeface="Work Sans"/>
            </a:endParaRPr>
          </a:p>
          <a:p>
            <a:pPr indent="-361950" lvl="0" marL="457200" rtl="0" algn="l">
              <a:lnSpc>
                <a:spcPct val="100000"/>
              </a:lnSpc>
              <a:spcBef>
                <a:spcPts val="2100"/>
              </a:spcBef>
              <a:spcAft>
                <a:spcPts val="0"/>
              </a:spcAft>
              <a:buSzPts val="3300"/>
              <a:buFont typeface="Work Sans"/>
              <a:buAutoNum type="arabicPeriod"/>
            </a:pPr>
            <a:r>
              <a:rPr lang="it" sz="3300">
                <a:latin typeface="Work Sans"/>
                <a:ea typeface="Work Sans"/>
                <a:cs typeface="Work Sans"/>
                <a:sym typeface="Work Sans"/>
              </a:rPr>
              <a:t>il cliente non capisce perchè trova cessione di diritti d’autore sia nella Prestazione occasionale sia nella fattura</a:t>
            </a:r>
            <a:endParaRPr sz="3300">
              <a:latin typeface="Work Sans"/>
              <a:ea typeface="Work Sans"/>
              <a:cs typeface="Work Sans"/>
              <a:sym typeface="Work Sans"/>
            </a:endParaRPr>
          </a:p>
          <a:p>
            <a:pPr indent="-361950" lvl="0" marL="457200" rtl="0" algn="l">
              <a:lnSpc>
                <a:spcPct val="100000"/>
              </a:lnSpc>
              <a:spcBef>
                <a:spcPts val="2100"/>
              </a:spcBef>
              <a:spcAft>
                <a:spcPts val="0"/>
              </a:spcAft>
              <a:buSzPts val="3300"/>
              <a:buFont typeface="Work Sans"/>
              <a:buAutoNum type="arabicPeriod"/>
            </a:pPr>
            <a:r>
              <a:rPr lang="it" sz="3300">
                <a:latin typeface="Work Sans"/>
                <a:ea typeface="Work Sans"/>
                <a:cs typeface="Work Sans"/>
                <a:sym typeface="Work Sans"/>
              </a:rPr>
              <a:t>In caso di fatture inviate tardivamente cosa inseriresti su Fiscozen?</a:t>
            </a:r>
            <a:endParaRPr sz="3300">
              <a:latin typeface="Work Sans"/>
              <a:ea typeface="Work Sans"/>
              <a:cs typeface="Work Sans"/>
              <a:sym typeface="Work Sans"/>
            </a:endParaRPr>
          </a:p>
          <a:p>
            <a:pPr indent="-361950" lvl="0" marL="457200" rtl="0" algn="l">
              <a:lnSpc>
                <a:spcPct val="100000"/>
              </a:lnSpc>
              <a:spcBef>
                <a:spcPts val="2100"/>
              </a:spcBef>
              <a:spcAft>
                <a:spcPts val="0"/>
              </a:spcAft>
              <a:buSzPts val="3300"/>
              <a:buFont typeface="Work Sans"/>
              <a:buAutoNum type="arabicPeriod"/>
            </a:pPr>
            <a:r>
              <a:rPr lang="it" sz="3300">
                <a:latin typeface="Work Sans"/>
                <a:ea typeface="Work Sans"/>
                <a:cs typeface="Work Sans"/>
                <a:sym typeface="Work Sans"/>
              </a:rPr>
              <a:t>Come come possiamo migliorare la US per i corrispettivi</a:t>
            </a:r>
            <a:endParaRPr sz="3300">
              <a:latin typeface="Work Sans"/>
              <a:ea typeface="Work Sans"/>
              <a:cs typeface="Work Sans"/>
              <a:sym typeface="Work Sans"/>
            </a:endParaRPr>
          </a:p>
          <a:p>
            <a:pPr indent="-361950" lvl="0" marL="457200" rtl="0" algn="l">
              <a:lnSpc>
                <a:spcPct val="100000"/>
              </a:lnSpc>
              <a:spcBef>
                <a:spcPts val="2100"/>
              </a:spcBef>
              <a:spcAft>
                <a:spcPts val="0"/>
              </a:spcAft>
              <a:buSzPts val="3300"/>
              <a:buFont typeface="Work Sans"/>
              <a:buAutoNum type="arabicPeriod"/>
            </a:pPr>
            <a:r>
              <a:rPr lang="it" sz="3300">
                <a:latin typeface="Work Sans"/>
                <a:ea typeface="Work Sans"/>
                <a:cs typeface="Work Sans"/>
                <a:sym typeface="Work Sans"/>
              </a:rPr>
              <a:t>Come possiamo strutturare la sezione dei corrispettivi lato corrispettivi telematici? Ad oggi il cliente deve copiare due volte </a:t>
            </a:r>
            <a:endParaRPr sz="3300">
              <a:latin typeface="Work Sans"/>
              <a:ea typeface="Work Sans"/>
              <a:cs typeface="Work Sans"/>
              <a:sym typeface="Work Sans"/>
            </a:endParaRPr>
          </a:p>
          <a:p>
            <a:pPr indent="0" lvl="0" marL="0" rtl="0" algn="l">
              <a:lnSpc>
                <a:spcPct val="100000"/>
              </a:lnSpc>
              <a:spcBef>
                <a:spcPts val="2100"/>
              </a:spcBef>
              <a:spcAft>
                <a:spcPts val="0"/>
              </a:spcAft>
              <a:buSzPts val="4800"/>
              <a:buNone/>
            </a:pPr>
            <a:r>
              <a:t/>
            </a:r>
            <a:endParaRPr sz="3300">
              <a:latin typeface="Work Sans"/>
              <a:ea typeface="Work Sans"/>
              <a:cs typeface="Work Sans"/>
              <a:sym typeface="Work Sans"/>
            </a:endParaRPr>
          </a:p>
          <a:p>
            <a:pPr indent="0" lvl="0" marL="0" rtl="0" algn="l">
              <a:lnSpc>
                <a:spcPct val="100000"/>
              </a:lnSpc>
              <a:spcBef>
                <a:spcPts val="2100"/>
              </a:spcBef>
              <a:spcAft>
                <a:spcPts val="1000"/>
              </a:spcAft>
              <a:buSzPts val="4800"/>
              <a:buNone/>
            </a:pPr>
            <a:r>
              <a:t/>
            </a:r>
            <a:endParaRPr sz="3000">
              <a:latin typeface="Work Sans"/>
              <a:ea typeface="Work Sans"/>
              <a:cs typeface="Work Sans"/>
              <a:sym typeface="Work Sans"/>
            </a:endParaRPr>
          </a:p>
        </p:txBody>
      </p:sp>
      <p:sp>
        <p:nvSpPr>
          <p:cNvPr id="574" name="Google Shape;574;g2fd888a9397_0_18"/>
          <p:cNvSpPr/>
          <p:nvPr/>
        </p:nvSpPr>
        <p:spPr>
          <a:xfrm>
            <a:off x="-3450" y="12436000"/>
            <a:ext cx="24384000" cy="3657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1" i="0" lang="it" sz="2000" u="none" cap="none" strike="noStrike">
                <a:solidFill>
                  <a:srgbClr val="FFFFFF"/>
                </a:solidFill>
                <a:latin typeface="Arial"/>
                <a:ea typeface="Arial"/>
                <a:cs typeface="Arial"/>
                <a:sym typeface="Arial"/>
              </a:rPr>
              <a:t>Esercizi a coppie</a:t>
            </a:r>
            <a:endParaRPr b="1" i="0" sz="20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g2fb99fa92cd_0_0"/>
          <p:cNvSpPr txBox="1"/>
          <p:nvPr/>
        </p:nvSpPr>
        <p:spPr>
          <a:xfrm>
            <a:off x="1141201" y="3251401"/>
            <a:ext cx="22101600" cy="72132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La fattura elettronica si differenzia da una cartacea, solo per due aspetti:</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1100"/>
              </a:spcBef>
              <a:spcAft>
                <a:spcPts val="0"/>
              </a:spcAft>
              <a:buClr>
                <a:schemeClr val="dk1"/>
              </a:buClr>
              <a:buSzPts val="3700"/>
              <a:buFont typeface="Work Sans"/>
              <a:buAutoNum type="arabicPeriod"/>
            </a:pPr>
            <a:r>
              <a:rPr b="0" i="0" lang="it" sz="3700" u="none" cap="none" strike="noStrike">
                <a:solidFill>
                  <a:schemeClr val="dk1"/>
                </a:solidFill>
                <a:latin typeface="Work Sans"/>
                <a:ea typeface="Work Sans"/>
                <a:cs typeface="Work Sans"/>
                <a:sym typeface="Work Sans"/>
              </a:rPr>
              <a:t>Va redatta tramite un applicativo (pc, tablet, smartphone)</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0"/>
              </a:spcBef>
              <a:spcAft>
                <a:spcPts val="0"/>
              </a:spcAft>
              <a:buClr>
                <a:schemeClr val="dk1"/>
              </a:buClr>
              <a:buSzPts val="3700"/>
              <a:buFont typeface="Work Sans"/>
              <a:buAutoNum type="arabicPeriod"/>
            </a:pPr>
            <a:r>
              <a:rPr b="0" i="0" lang="it" sz="3700" u="none" cap="none" strike="noStrike">
                <a:solidFill>
                  <a:schemeClr val="dk1"/>
                </a:solidFill>
                <a:latin typeface="Work Sans"/>
                <a:ea typeface="Work Sans"/>
                <a:cs typeface="Work Sans"/>
                <a:sym typeface="Work Sans"/>
              </a:rPr>
              <a:t>Deve essere trasmessa elettronicamente al committente tramite il </a:t>
            </a:r>
            <a:r>
              <a:rPr b="1" i="0" lang="it" sz="3700" u="none" cap="none" strike="noStrike">
                <a:solidFill>
                  <a:schemeClr val="dk1"/>
                </a:solidFill>
                <a:latin typeface="Work Sans"/>
                <a:ea typeface="Work Sans"/>
                <a:cs typeface="Work Sans"/>
                <a:sym typeface="Work Sans"/>
              </a:rPr>
              <a:t>Sistema di Interscambio (SdI)</a:t>
            </a:r>
            <a:r>
              <a:rPr b="0" i="0" lang="it" sz="3700" u="none" cap="none" strike="noStrike">
                <a:solidFill>
                  <a:schemeClr val="dk1"/>
                </a:solidFill>
                <a:latin typeface="Work Sans"/>
                <a:ea typeface="Work Sans"/>
                <a:cs typeface="Work Sans"/>
                <a:sym typeface="Work Sans"/>
              </a:rPr>
              <a:t>.</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Cosa fa nello specifico SdI?</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110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Verifica che la fattura contenga almeno i </a:t>
            </a:r>
            <a:r>
              <a:rPr b="1" i="0" lang="it" sz="3700" u="none" cap="none" strike="noStrike">
                <a:solidFill>
                  <a:schemeClr val="dk1"/>
                </a:solidFill>
                <a:latin typeface="Work Sans"/>
                <a:ea typeface="Work Sans"/>
                <a:cs typeface="Work Sans"/>
                <a:sym typeface="Work Sans"/>
              </a:rPr>
              <a:t>dati obbligatori</a:t>
            </a:r>
            <a:r>
              <a:rPr b="0" i="0" lang="it" sz="3700" u="none" cap="none" strike="noStrike">
                <a:solidFill>
                  <a:schemeClr val="dk1"/>
                </a:solidFill>
                <a:latin typeface="Work Sans"/>
                <a:ea typeface="Work Sans"/>
                <a:cs typeface="Work Sans"/>
                <a:sym typeface="Work Sans"/>
              </a:rPr>
              <a:t> e l’indirizzo telematico (</a:t>
            </a:r>
            <a:r>
              <a:rPr b="1" i="0" lang="it" sz="3700" u="none" cap="none" strike="noStrike">
                <a:solidFill>
                  <a:schemeClr val="dk1"/>
                </a:solidFill>
                <a:latin typeface="Work Sans"/>
                <a:ea typeface="Work Sans"/>
                <a:cs typeface="Work Sans"/>
                <a:sym typeface="Work Sans"/>
              </a:rPr>
              <a:t>PEC o Codice Destinatario</a:t>
            </a:r>
            <a:r>
              <a:rPr b="0" i="0" lang="it" sz="3700" u="none" cap="none" strike="noStrike">
                <a:solidFill>
                  <a:schemeClr val="dk1"/>
                </a:solidFill>
                <a:latin typeface="Work Sans"/>
                <a:ea typeface="Work Sans"/>
                <a:cs typeface="Work Sans"/>
                <a:sym typeface="Work Sans"/>
              </a:rPr>
              <a:t>) al quale il cliente desidera recapitare la fattura</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Controlla che i </a:t>
            </a:r>
            <a:r>
              <a:rPr b="1" i="0" lang="it" sz="3700" u="none" cap="none" strike="noStrike">
                <a:solidFill>
                  <a:schemeClr val="dk1"/>
                </a:solidFill>
                <a:latin typeface="Work Sans"/>
                <a:ea typeface="Work Sans"/>
                <a:cs typeface="Work Sans"/>
                <a:sym typeface="Work Sans"/>
              </a:rPr>
              <a:t>dati siano corretti</a:t>
            </a:r>
            <a:r>
              <a:rPr b="0" i="0" lang="it" sz="3700" u="none" cap="none" strike="noStrike">
                <a:solidFill>
                  <a:schemeClr val="dk1"/>
                </a:solidFill>
                <a:latin typeface="Work Sans"/>
                <a:ea typeface="Work Sans"/>
                <a:cs typeface="Work Sans"/>
                <a:sym typeface="Work Sans"/>
              </a:rPr>
              <a:t>: ovvero la p.IVA del nostro cliente e la p.IVA e/o CF del committente.</a:t>
            </a:r>
            <a:endParaRPr b="0" i="0" sz="3700" u="none" cap="none" strike="noStrike">
              <a:solidFill>
                <a:schemeClr val="dk1"/>
              </a:solidFill>
              <a:latin typeface="Work Sans"/>
              <a:ea typeface="Work Sans"/>
              <a:cs typeface="Work Sans"/>
              <a:sym typeface="Work Sans"/>
            </a:endParaRPr>
          </a:p>
        </p:txBody>
      </p:sp>
      <p:sp>
        <p:nvSpPr>
          <p:cNvPr id="104" name="Google Shape;104;g2fb99fa92cd_0_0"/>
          <p:cNvSpPr txBox="1"/>
          <p:nvPr>
            <p:ph idx="12" type="sldNum"/>
          </p:nvPr>
        </p:nvSpPr>
        <p:spPr>
          <a:xfrm>
            <a:off x="8243144" y="4889701"/>
            <a:ext cx="5808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05" name="Google Shape;105;g2fb99fa92cd_0_0"/>
          <p:cNvSpPr txBox="1"/>
          <p:nvPr>
            <p:ph type="title"/>
          </p:nvPr>
        </p:nvSpPr>
        <p:spPr>
          <a:xfrm>
            <a:off x="1022150" y="9144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Cos’è una fattura elettronica?</a:t>
            </a:r>
            <a:endParaRPr i="1">
              <a:solidFill>
                <a:schemeClr val="accent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2fb99fa92cd_0_31"/>
          <p:cNvSpPr txBox="1"/>
          <p:nvPr/>
        </p:nvSpPr>
        <p:spPr>
          <a:xfrm>
            <a:off x="1143451" y="2687701"/>
            <a:ext cx="22101600" cy="4683900"/>
          </a:xfrm>
          <a:prstGeom prst="rect">
            <a:avLst/>
          </a:prstGeom>
          <a:noFill/>
          <a:ln>
            <a:noFill/>
          </a:ln>
        </p:spPr>
        <p:txBody>
          <a:bodyPr anchorCtr="0" anchor="t" bIns="91400" lIns="91400" spcFirstLastPara="1" rIns="91400" wrap="square" tIns="91400">
            <a:spAutoFit/>
          </a:bodyPr>
          <a:lstStyle/>
          <a:p>
            <a:pPr indent="-844550" lvl="0" marL="1219200" marR="0" rtl="0" algn="l">
              <a:lnSpc>
                <a:spcPct val="115000"/>
              </a:lnSpc>
              <a:spcBef>
                <a:spcPts val="110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Dati del committente</a:t>
            </a:r>
            <a:endParaRPr b="0" i="0" sz="3700" u="none" cap="none" strike="noStrike">
              <a:solidFill>
                <a:schemeClr val="dk1"/>
              </a:solidFill>
              <a:latin typeface="Work Sans"/>
              <a:ea typeface="Work Sans"/>
              <a:cs typeface="Work Sans"/>
              <a:sym typeface="Work Sans"/>
            </a:endParaRPr>
          </a:p>
          <a:p>
            <a:pPr indent="-844550" lvl="1" marL="24384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Nome, Cognome e/o rag. sociale</a:t>
            </a:r>
            <a:endParaRPr b="0" i="0" sz="3700" u="none" cap="none" strike="noStrike">
              <a:solidFill>
                <a:schemeClr val="dk1"/>
              </a:solidFill>
              <a:latin typeface="Work Sans"/>
              <a:ea typeface="Work Sans"/>
              <a:cs typeface="Work Sans"/>
              <a:sym typeface="Work Sans"/>
            </a:endParaRPr>
          </a:p>
          <a:p>
            <a:pPr indent="-844550" lvl="1" marL="24384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P.IVA e/o CF</a:t>
            </a:r>
            <a:endParaRPr b="0" i="0" sz="3700" u="none" cap="none" strike="noStrike">
              <a:solidFill>
                <a:schemeClr val="dk1"/>
              </a:solidFill>
              <a:latin typeface="Work Sans"/>
              <a:ea typeface="Work Sans"/>
              <a:cs typeface="Work Sans"/>
              <a:sym typeface="Work Sans"/>
            </a:endParaRPr>
          </a:p>
          <a:p>
            <a:pPr indent="-844550" lvl="1" marL="24384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Indirizzo </a:t>
            </a:r>
            <a:endParaRPr b="0" i="0" sz="3700" u="none" cap="none" strike="noStrike">
              <a:solidFill>
                <a:schemeClr val="dk1"/>
              </a:solidFill>
              <a:latin typeface="Work Sans"/>
              <a:ea typeface="Work Sans"/>
              <a:cs typeface="Work Sans"/>
              <a:sym typeface="Work Sans"/>
            </a:endParaRPr>
          </a:p>
          <a:p>
            <a:pPr indent="-844550" lvl="0" marL="12192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Dati di invio</a:t>
            </a:r>
            <a:endParaRPr b="0" i="0" sz="3700" u="none" cap="none" strike="noStrike">
              <a:solidFill>
                <a:schemeClr val="dk1"/>
              </a:solidFill>
              <a:latin typeface="Work Sans"/>
              <a:ea typeface="Work Sans"/>
              <a:cs typeface="Work Sans"/>
              <a:sym typeface="Work Sans"/>
            </a:endParaRPr>
          </a:p>
          <a:p>
            <a:pPr indent="-844550" lvl="1" marL="24384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Codice Destinatario</a:t>
            </a:r>
            <a:endParaRPr b="0" i="0" sz="3700" u="none" cap="none" strike="noStrike">
              <a:solidFill>
                <a:schemeClr val="dk1"/>
              </a:solidFill>
              <a:latin typeface="Work Sans"/>
              <a:ea typeface="Work Sans"/>
              <a:cs typeface="Work Sans"/>
              <a:sym typeface="Work Sans"/>
            </a:endParaRPr>
          </a:p>
          <a:p>
            <a:pPr indent="-844550" lvl="1" marL="2438400" marR="0" rtl="0" algn="l">
              <a:lnSpc>
                <a:spcPct val="115000"/>
              </a:lnSpc>
              <a:spcBef>
                <a:spcPts val="0"/>
              </a:spcBef>
              <a:spcAft>
                <a:spcPts val="0"/>
              </a:spcAft>
              <a:buClr>
                <a:schemeClr val="dk1"/>
              </a:buClr>
              <a:buSzPts val="3700"/>
              <a:buFont typeface="Work Sans"/>
              <a:buChar char="○"/>
            </a:pPr>
            <a:r>
              <a:rPr b="0" i="0" lang="it" sz="3700" u="none" cap="none" strike="noStrike">
                <a:solidFill>
                  <a:schemeClr val="dk1"/>
                </a:solidFill>
                <a:latin typeface="Work Sans"/>
                <a:ea typeface="Work Sans"/>
                <a:cs typeface="Work Sans"/>
                <a:sym typeface="Work Sans"/>
              </a:rPr>
              <a:t>PEC</a:t>
            </a:r>
            <a:endParaRPr b="0" i="0" sz="3700" u="none" cap="none" strike="noStrike">
              <a:solidFill>
                <a:schemeClr val="dk1"/>
              </a:solidFill>
              <a:latin typeface="Work Sans"/>
              <a:ea typeface="Work Sans"/>
              <a:cs typeface="Work Sans"/>
              <a:sym typeface="Work Sans"/>
            </a:endParaRPr>
          </a:p>
        </p:txBody>
      </p:sp>
      <p:sp>
        <p:nvSpPr>
          <p:cNvPr id="111" name="Google Shape;111;g2fb99fa92cd_0_31"/>
          <p:cNvSpPr txBox="1"/>
          <p:nvPr>
            <p:ph idx="12" type="sldNum"/>
          </p:nvPr>
        </p:nvSpPr>
        <p:spPr>
          <a:xfrm>
            <a:off x="8243144" y="4889701"/>
            <a:ext cx="5808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12" name="Google Shape;112;g2fb99fa92cd_0_31"/>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Elementi per inviare una fattura elettronica</a:t>
            </a:r>
            <a:endParaRPr/>
          </a:p>
        </p:txBody>
      </p:sp>
      <p:sp>
        <p:nvSpPr>
          <p:cNvPr id="113" name="Google Shape;113;g2fb99fa92cd_0_31"/>
          <p:cNvSpPr/>
          <p:nvPr/>
        </p:nvSpPr>
        <p:spPr>
          <a:xfrm>
            <a:off x="1195400" y="7948600"/>
            <a:ext cx="21811200" cy="2747100"/>
          </a:xfrm>
          <a:prstGeom prst="rect">
            <a:avLst/>
          </a:prstGeom>
          <a:noFill/>
          <a:ln cap="flat" cmpd="sng" w="38100">
            <a:solidFill>
              <a:schemeClr val="accent5"/>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Se il cliente </a:t>
            </a:r>
            <a:r>
              <a:rPr b="1" i="0" lang="it" sz="3200" u="none" cap="none" strike="noStrike">
                <a:solidFill>
                  <a:srgbClr val="000000"/>
                </a:solidFill>
                <a:latin typeface="Work Sans"/>
                <a:ea typeface="Work Sans"/>
                <a:cs typeface="Work Sans"/>
                <a:sym typeface="Work Sans"/>
              </a:rPr>
              <a:t>non possiede il codice destinatario o la pec</a:t>
            </a:r>
            <a:r>
              <a:rPr b="0" i="0" lang="it" sz="3200" u="none" cap="none" strike="noStrike">
                <a:solidFill>
                  <a:srgbClr val="000000"/>
                </a:solidFill>
                <a:latin typeface="Work Sans"/>
                <a:ea typeface="Work Sans"/>
                <a:cs typeface="Work Sans"/>
                <a:sym typeface="Work Sans"/>
              </a:rPr>
              <a:t> del suo committente (oltre a doverglielo chiedere) potrà inserire il </a:t>
            </a:r>
            <a:r>
              <a:rPr b="0" i="0" lang="it" sz="3200" u="sng" cap="none" strike="noStrike">
                <a:solidFill>
                  <a:srgbClr val="000000"/>
                </a:solidFill>
                <a:latin typeface="Work Sans"/>
                <a:ea typeface="Work Sans"/>
                <a:cs typeface="Work Sans"/>
                <a:sym typeface="Work Sans"/>
              </a:rPr>
              <a:t>codice destinatario generico</a:t>
            </a:r>
            <a:r>
              <a:rPr b="0" i="0" lang="it" sz="3200" u="none" cap="none" strike="noStrike">
                <a:solidFill>
                  <a:srgbClr val="000000"/>
                </a:solidFill>
                <a:latin typeface="Work Sans"/>
                <a:ea typeface="Work Sans"/>
                <a:cs typeface="Work Sans"/>
                <a:sym typeface="Work Sans"/>
              </a:rPr>
              <a:t>.</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Se committente privato italiano → 7 volte 0 (0000000),</a:t>
            </a:r>
            <a:endParaRPr b="0" i="0" sz="3200" u="none" cap="none" strike="noStrike">
              <a:solidFill>
                <a:srgbClr val="000000"/>
              </a:solidFill>
              <a:latin typeface="Work Sans"/>
              <a:ea typeface="Work Sans"/>
              <a:cs typeface="Work Sans"/>
              <a:sym typeface="Work Sans"/>
            </a:endParaRPr>
          </a:p>
          <a:p>
            <a:pPr indent="0" lvl="0" marL="0" marR="0" rtl="0" algn="l">
              <a:lnSpc>
                <a:spcPct val="100000"/>
              </a:lnSpc>
              <a:spcBef>
                <a:spcPts val="0"/>
              </a:spcBef>
              <a:spcAft>
                <a:spcPts val="0"/>
              </a:spcAft>
              <a:buClr>
                <a:srgbClr val="000000"/>
              </a:buClr>
              <a:buSzPts val="3200"/>
              <a:buFont typeface="Arial"/>
              <a:buNone/>
            </a:pPr>
            <a:r>
              <a:rPr b="0" i="0" lang="it" sz="3200" u="none" cap="none" strike="noStrike">
                <a:solidFill>
                  <a:srgbClr val="000000"/>
                </a:solidFill>
                <a:latin typeface="Work Sans"/>
                <a:ea typeface="Work Sans"/>
                <a:cs typeface="Work Sans"/>
                <a:sym typeface="Work Sans"/>
              </a:rPr>
              <a:t>Se committente privato o azienda estera → 7 volte X (XXXXXXX).</a:t>
            </a:r>
            <a:endParaRPr b="0" i="0" sz="3200" u="none" cap="none" strike="noStrike">
              <a:solidFill>
                <a:srgbClr val="000000"/>
              </a:solidFill>
              <a:latin typeface="Work Sans"/>
              <a:ea typeface="Work Sans"/>
              <a:cs typeface="Work Sans"/>
              <a:sym typeface="Work Sans"/>
            </a:endParaRPr>
          </a:p>
        </p:txBody>
      </p:sp>
      <p:pic>
        <p:nvPicPr>
          <p:cNvPr id="114" name="Google Shape;114;g2fb99fa92cd_0_31"/>
          <p:cNvPicPr preferRelativeResize="0"/>
          <p:nvPr/>
        </p:nvPicPr>
        <p:blipFill rotWithShape="1">
          <a:blip r:embed="rId3">
            <a:alphaModFix/>
          </a:blip>
          <a:srcRect b="40248" l="2152" r="0" t="1234"/>
          <a:stretch/>
        </p:blipFill>
        <p:spPr>
          <a:xfrm>
            <a:off x="18309000" y="1321267"/>
            <a:ext cx="5388733" cy="63630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fb99fa92cd_0_6"/>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Come funziona l’invio?</a:t>
            </a:r>
            <a:endParaRPr i="1">
              <a:solidFill>
                <a:schemeClr val="accent4"/>
              </a:solidFill>
            </a:endParaRPr>
          </a:p>
        </p:txBody>
      </p:sp>
      <p:pic>
        <p:nvPicPr>
          <p:cNvPr id="120" name="Google Shape;120;g2fb99fa92cd_0_6"/>
          <p:cNvPicPr preferRelativeResize="0"/>
          <p:nvPr/>
        </p:nvPicPr>
        <p:blipFill rotWithShape="1">
          <a:blip r:embed="rId3">
            <a:alphaModFix/>
          </a:blip>
          <a:srcRect b="0" l="0" r="0" t="0"/>
          <a:stretch/>
        </p:blipFill>
        <p:spPr>
          <a:xfrm>
            <a:off x="2015800" y="6174533"/>
            <a:ext cx="1667854" cy="1496264"/>
          </a:xfrm>
          <a:prstGeom prst="rect">
            <a:avLst/>
          </a:prstGeom>
          <a:noFill/>
          <a:ln>
            <a:noFill/>
          </a:ln>
        </p:spPr>
      </p:pic>
      <p:sp>
        <p:nvSpPr>
          <p:cNvPr id="121" name="Google Shape;121;g2fb99fa92cd_0_6"/>
          <p:cNvSpPr/>
          <p:nvPr/>
        </p:nvSpPr>
        <p:spPr>
          <a:xfrm>
            <a:off x="4676800" y="6503067"/>
            <a:ext cx="3482400" cy="8391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p:txBody>
      </p:sp>
      <p:sp>
        <p:nvSpPr>
          <p:cNvPr id="122" name="Google Shape;122;g2fb99fa92cd_0_6"/>
          <p:cNvSpPr txBox="1"/>
          <p:nvPr/>
        </p:nvSpPr>
        <p:spPr>
          <a:xfrm>
            <a:off x="9374667" y="4669667"/>
            <a:ext cx="3083100" cy="21153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10700"/>
              <a:buFont typeface="Arial"/>
              <a:buNone/>
            </a:pPr>
            <a:r>
              <a:rPr b="1" i="0" lang="it" sz="10700" u="none" cap="none" strike="noStrike">
                <a:solidFill>
                  <a:srgbClr val="00001E"/>
                </a:solidFill>
                <a:latin typeface="Work Sans"/>
                <a:ea typeface="Work Sans"/>
                <a:cs typeface="Work Sans"/>
                <a:sym typeface="Work Sans"/>
              </a:rPr>
              <a:t>SDI</a:t>
            </a:r>
            <a:endParaRPr b="1" i="0" sz="10700" u="none" cap="none" strike="noStrike">
              <a:solidFill>
                <a:srgbClr val="00001E"/>
              </a:solidFill>
              <a:latin typeface="Work Sans"/>
              <a:ea typeface="Work Sans"/>
              <a:cs typeface="Work Sans"/>
              <a:sym typeface="Work Sans"/>
            </a:endParaRPr>
          </a:p>
        </p:txBody>
      </p:sp>
      <p:pic>
        <p:nvPicPr>
          <p:cNvPr id="123" name="Google Shape;123;g2fb99fa92cd_0_6"/>
          <p:cNvPicPr preferRelativeResize="0"/>
          <p:nvPr/>
        </p:nvPicPr>
        <p:blipFill rotWithShape="1">
          <a:blip r:embed="rId4">
            <a:alphaModFix/>
          </a:blip>
          <a:srcRect b="0" l="0" r="0" t="0"/>
          <a:stretch/>
        </p:blipFill>
        <p:spPr>
          <a:xfrm>
            <a:off x="9783067" y="6784867"/>
            <a:ext cx="2266401" cy="1942600"/>
          </a:xfrm>
          <a:prstGeom prst="rect">
            <a:avLst/>
          </a:prstGeom>
          <a:noFill/>
          <a:ln>
            <a:noFill/>
          </a:ln>
        </p:spPr>
      </p:pic>
      <p:sp>
        <p:nvSpPr>
          <p:cNvPr id="124" name="Google Shape;124;g2fb99fa92cd_0_6"/>
          <p:cNvSpPr/>
          <p:nvPr/>
        </p:nvSpPr>
        <p:spPr>
          <a:xfrm>
            <a:off x="12864000" y="6503067"/>
            <a:ext cx="3482400" cy="839100"/>
          </a:xfrm>
          <a:prstGeom prst="rightArrow">
            <a:avLst>
              <a:gd fmla="val 50000" name="adj1"/>
              <a:gd fmla="val 50000" name="adj2"/>
            </a:avLst>
          </a:prstGeom>
          <a:solidFill>
            <a:schemeClr val="dk2"/>
          </a:solidFill>
          <a:ln cap="flat" cmpd="sng" w="9525">
            <a:solidFill>
              <a:schemeClr val="dk2"/>
            </a:solidFill>
            <a:prstDash val="solid"/>
            <a:round/>
            <a:headEnd len="sm" w="sm" type="none"/>
            <a:tailEnd len="sm" w="sm" type="none"/>
          </a:ln>
        </p:spPr>
        <p:txBody>
          <a:bodyPr anchorCtr="0" anchor="ctr" bIns="243800" lIns="243800" spcFirstLastPara="1" rIns="243800" wrap="square" tIns="243800">
            <a:noAutofit/>
          </a:bodyPr>
          <a:lstStyle/>
          <a:p>
            <a:pPr indent="0" lvl="0" marL="0" marR="0" rtl="0" algn="ctr">
              <a:lnSpc>
                <a:spcPct val="100000"/>
              </a:lnSpc>
              <a:spcBef>
                <a:spcPts val="0"/>
              </a:spcBef>
              <a:spcAft>
                <a:spcPts val="0"/>
              </a:spcAft>
              <a:buClr>
                <a:srgbClr val="000000"/>
              </a:buClr>
              <a:buSzPts val="3700"/>
              <a:buFont typeface="Arial"/>
              <a:buNone/>
            </a:pPr>
            <a:r>
              <a:t/>
            </a:r>
            <a:endParaRPr b="0" i="0" sz="3700" u="none" cap="none" strike="noStrike">
              <a:solidFill>
                <a:srgbClr val="000000"/>
              </a:solidFill>
              <a:latin typeface="Work Sans"/>
              <a:ea typeface="Work Sans"/>
              <a:cs typeface="Work Sans"/>
              <a:sym typeface="Work Sans"/>
            </a:endParaRPr>
          </a:p>
        </p:txBody>
      </p:sp>
      <p:pic>
        <p:nvPicPr>
          <p:cNvPr id="125" name="Google Shape;125;g2fb99fa92cd_0_6"/>
          <p:cNvPicPr preferRelativeResize="0"/>
          <p:nvPr/>
        </p:nvPicPr>
        <p:blipFill rotWithShape="1">
          <a:blip r:embed="rId5">
            <a:alphaModFix/>
          </a:blip>
          <a:srcRect b="0" l="0" r="0" t="0"/>
          <a:stretch/>
        </p:blipFill>
        <p:spPr>
          <a:xfrm>
            <a:off x="18148867" y="4341267"/>
            <a:ext cx="4720864" cy="3245601"/>
          </a:xfrm>
          <a:prstGeom prst="rect">
            <a:avLst/>
          </a:prstGeom>
          <a:noFill/>
          <a:ln>
            <a:noFill/>
          </a:ln>
        </p:spPr>
      </p:pic>
      <p:sp>
        <p:nvSpPr>
          <p:cNvPr id="126" name="Google Shape;126;g2fb99fa92cd_0_6"/>
          <p:cNvSpPr txBox="1"/>
          <p:nvPr/>
        </p:nvSpPr>
        <p:spPr>
          <a:xfrm>
            <a:off x="17971701" y="7670800"/>
            <a:ext cx="5075100" cy="650400"/>
          </a:xfrm>
          <a:prstGeom prst="rect">
            <a:avLst/>
          </a:prstGeom>
          <a:noFill/>
          <a:ln>
            <a:noFill/>
          </a:ln>
        </p:spPr>
        <p:txBody>
          <a:bodyPr anchorCtr="0" anchor="t" bIns="243800" lIns="243800" spcFirstLastPara="1" rIns="243800" wrap="square" tIns="243800">
            <a:noAutofit/>
          </a:bodyPr>
          <a:lstStyle/>
          <a:p>
            <a:pPr indent="0" lvl="0" marL="0" marR="0" rtl="0" algn="l">
              <a:lnSpc>
                <a:spcPct val="100000"/>
              </a:lnSpc>
              <a:spcBef>
                <a:spcPts val="0"/>
              </a:spcBef>
              <a:spcAft>
                <a:spcPts val="0"/>
              </a:spcAft>
              <a:buClr>
                <a:srgbClr val="000000"/>
              </a:buClr>
              <a:buSzPts val="4500"/>
              <a:buFont typeface="Arial"/>
              <a:buNone/>
            </a:pPr>
            <a:r>
              <a:rPr b="1" i="0" lang="it" sz="4500" u="none" cap="none" strike="noStrike">
                <a:solidFill>
                  <a:srgbClr val="00001E"/>
                </a:solidFill>
                <a:latin typeface="Work Sans"/>
                <a:ea typeface="Work Sans"/>
                <a:cs typeface="Work Sans"/>
                <a:sym typeface="Work Sans"/>
              </a:rPr>
              <a:t>COMMITTENTE</a:t>
            </a:r>
            <a:endParaRPr b="1" i="0" sz="4500" u="none" cap="none" strike="noStrike">
              <a:solidFill>
                <a:srgbClr val="00001E"/>
              </a:solidFill>
              <a:latin typeface="Work Sans"/>
              <a:ea typeface="Work Sans"/>
              <a:cs typeface="Work Sans"/>
              <a:sym typeface="Work Sans"/>
            </a:endParaRPr>
          </a:p>
        </p:txBody>
      </p:sp>
      <p:pic>
        <p:nvPicPr>
          <p:cNvPr id="127" name="Google Shape;127;g2fb99fa92cd_0_6"/>
          <p:cNvPicPr preferRelativeResize="0"/>
          <p:nvPr/>
        </p:nvPicPr>
        <p:blipFill rotWithShape="1">
          <a:blip r:embed="rId6">
            <a:alphaModFix/>
          </a:blip>
          <a:srcRect b="0" l="0" r="0" t="0"/>
          <a:stretch/>
        </p:blipFill>
        <p:spPr>
          <a:xfrm>
            <a:off x="5376933" y="4669667"/>
            <a:ext cx="1667868" cy="166786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2fb99fa92cd_0_18"/>
          <p:cNvSpPr txBox="1"/>
          <p:nvPr/>
        </p:nvSpPr>
        <p:spPr>
          <a:xfrm>
            <a:off x="1143451" y="2687701"/>
            <a:ext cx="22101600" cy="9601200"/>
          </a:xfrm>
          <a:prstGeom prst="rect">
            <a:avLst/>
          </a:prstGeom>
          <a:noFill/>
          <a:ln>
            <a:noFill/>
          </a:ln>
        </p:spPr>
        <p:txBody>
          <a:bodyPr anchorCtr="0" anchor="t" bIns="91400" lIns="91400" spcFirstLastPara="1" rIns="91400" wrap="square" tIns="91400">
            <a:spAutoFit/>
          </a:bodyPr>
          <a:lstStyle/>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Dal 2024 sono </a:t>
            </a:r>
            <a:r>
              <a:rPr b="1" i="0" lang="it" sz="3700" u="none" cap="none" strike="noStrike">
                <a:solidFill>
                  <a:schemeClr val="dk1"/>
                </a:solidFill>
                <a:latin typeface="Work Sans"/>
                <a:ea typeface="Work Sans"/>
                <a:cs typeface="Work Sans"/>
                <a:sym typeface="Work Sans"/>
              </a:rPr>
              <a:t>obbligati tutti</a:t>
            </a:r>
            <a:r>
              <a:rPr b="0" i="0" lang="it" sz="3700" u="none" cap="none" strike="noStrike">
                <a:solidFill>
                  <a:schemeClr val="dk1"/>
                </a:solidFill>
                <a:latin typeface="Work Sans"/>
                <a:ea typeface="Work Sans"/>
                <a:cs typeface="Work Sans"/>
                <a:sym typeface="Work Sans"/>
              </a:rPr>
              <a:t>, a prescindere dal regime o dall’anno di apertura P.IVA</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I </a:t>
            </a:r>
            <a:r>
              <a:rPr b="1" i="0" lang="it" sz="3700" u="none" cap="none" strike="noStrike">
                <a:solidFill>
                  <a:schemeClr val="dk1"/>
                </a:solidFill>
                <a:latin typeface="Work Sans"/>
                <a:ea typeface="Work Sans"/>
                <a:cs typeface="Work Sans"/>
                <a:sym typeface="Work Sans"/>
              </a:rPr>
              <a:t>professionisti sanitari </a:t>
            </a:r>
            <a:r>
              <a:rPr b="0" i="0" lang="it" sz="3700" u="none" cap="none" strike="noStrike">
                <a:solidFill>
                  <a:schemeClr val="dk1"/>
                </a:solidFill>
                <a:latin typeface="Work Sans"/>
                <a:ea typeface="Work Sans"/>
                <a:cs typeface="Work Sans"/>
                <a:sym typeface="Work Sans"/>
              </a:rPr>
              <a:t>sono esonerati ma solamente per </a:t>
            </a:r>
            <a:r>
              <a:rPr b="1" i="0" lang="it" sz="3700" u="none" cap="none" strike="noStrike">
                <a:solidFill>
                  <a:schemeClr val="dk1"/>
                </a:solidFill>
                <a:latin typeface="Work Sans"/>
                <a:ea typeface="Work Sans"/>
                <a:cs typeface="Work Sans"/>
                <a:sym typeface="Work Sans"/>
              </a:rPr>
              <a:t>fatture di</a:t>
            </a:r>
            <a:r>
              <a:rPr b="1" i="0" lang="it" sz="3700" u="none" cap="none" strike="noStrike">
                <a:solidFill>
                  <a:schemeClr val="dk1"/>
                </a:solidFill>
                <a:highlight>
                  <a:srgbClr val="FFE599"/>
                </a:highlight>
                <a:latin typeface="Work Sans"/>
                <a:ea typeface="Work Sans"/>
                <a:cs typeface="Work Sans"/>
                <a:sym typeface="Work Sans"/>
              </a:rPr>
              <a:t> prestazione sanitaria</a:t>
            </a:r>
            <a:r>
              <a:rPr b="0" i="0" lang="it" sz="3700" u="none" cap="none" strike="noStrike">
                <a:solidFill>
                  <a:schemeClr val="dk1"/>
                </a:solidFill>
                <a:highlight>
                  <a:srgbClr val="FFE599"/>
                </a:highlight>
                <a:latin typeface="Work Sans"/>
                <a:ea typeface="Work Sans"/>
                <a:cs typeface="Work Sans"/>
                <a:sym typeface="Work Sans"/>
              </a:rPr>
              <a:t> verso </a:t>
            </a:r>
            <a:r>
              <a:rPr b="1" i="0" lang="it" sz="3700" u="none" cap="none" strike="noStrike">
                <a:solidFill>
                  <a:schemeClr val="dk1"/>
                </a:solidFill>
                <a:highlight>
                  <a:srgbClr val="FFE599"/>
                </a:highlight>
                <a:latin typeface="Work Sans"/>
                <a:ea typeface="Work Sans"/>
                <a:cs typeface="Work Sans"/>
                <a:sym typeface="Work Sans"/>
              </a:rPr>
              <a:t>pazienti privati</a:t>
            </a:r>
            <a:r>
              <a:rPr b="0" i="0" lang="it" sz="3700" u="none" cap="none" strike="noStrike">
                <a:solidFill>
                  <a:schemeClr val="dk1"/>
                </a:solidFill>
                <a:highlight>
                  <a:srgbClr val="FFE599"/>
                </a:highlight>
                <a:latin typeface="Work Sans"/>
                <a:ea typeface="Work Sans"/>
                <a:cs typeface="Work Sans"/>
                <a:sym typeface="Work Sans"/>
              </a:rPr>
              <a:t> </a:t>
            </a:r>
            <a:r>
              <a:rPr b="0" i="0" lang="it" sz="3700" u="none" cap="none" strike="noStrike">
                <a:solidFill>
                  <a:schemeClr val="dk1"/>
                </a:solidFill>
                <a:latin typeface="Work Sans"/>
                <a:ea typeface="Work Sans"/>
                <a:cs typeface="Work Sans"/>
                <a:sym typeface="Work Sans"/>
              </a:rPr>
              <a:t>→ dovranno comunque attivare la fatturazione verso il resto dei committenti (es. aziende, PA ecc) e altre tipologie di prestazione.</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0" lang="it" sz="3700" u="sng" cap="none" strike="noStrike">
                <a:solidFill>
                  <a:schemeClr val="dk1"/>
                </a:solidFill>
                <a:latin typeface="Work Sans"/>
                <a:ea typeface="Work Sans"/>
                <a:cs typeface="Work Sans"/>
                <a:sym typeface="Work Sans"/>
              </a:rPr>
              <a:t>Esempi:</a:t>
            </a:r>
            <a:endParaRPr b="0" i="0" sz="3700" u="sng"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1" lang="it" sz="3700" u="none" cap="none" strike="noStrike">
                <a:solidFill>
                  <a:schemeClr val="dk1"/>
                </a:solidFill>
                <a:latin typeface="Work Sans"/>
                <a:ea typeface="Work Sans"/>
                <a:cs typeface="Work Sans"/>
                <a:sym typeface="Work Sans"/>
              </a:rPr>
              <a:t>Sono un infermiere, devo attivare la fatturazione elettronica e inviare la fattura verso l’ospedale per cui lavoro?</a:t>
            </a:r>
            <a:endParaRPr b="0" i="1"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rPr b="0" i="0" lang="it" sz="3700" u="none" cap="none" strike="noStrike">
                <a:solidFill>
                  <a:schemeClr val="dk1"/>
                </a:solidFill>
                <a:latin typeface="Work Sans"/>
                <a:ea typeface="Work Sans"/>
                <a:cs typeface="Work Sans"/>
                <a:sym typeface="Work Sans"/>
              </a:rPr>
              <a:t>Si, se la fattura è indirizzata all’ospedale, dovrai inviarla elettronicamente.</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0"/>
              </a:spcAft>
              <a:buClr>
                <a:srgbClr val="000000"/>
              </a:buClr>
              <a:buSzPts val="3700"/>
              <a:buFont typeface="Arial"/>
              <a:buNone/>
            </a:pPr>
            <a:r>
              <a:t/>
            </a:r>
            <a:endParaRPr b="0" i="0" sz="3700" u="none" cap="none" strike="noStrike">
              <a:solidFill>
                <a:schemeClr val="dk1"/>
              </a:solidFill>
              <a:latin typeface="Work Sans"/>
              <a:ea typeface="Work Sans"/>
              <a:cs typeface="Work Sans"/>
              <a:sym typeface="Work Sans"/>
            </a:endParaRPr>
          </a:p>
          <a:p>
            <a:pPr indent="0" lvl="0" marL="0" marR="0" rtl="0" algn="l">
              <a:lnSpc>
                <a:spcPct val="115000"/>
              </a:lnSpc>
              <a:spcBef>
                <a:spcPts val="1100"/>
              </a:spcBef>
              <a:spcAft>
                <a:spcPts val="1100"/>
              </a:spcAft>
              <a:buClr>
                <a:srgbClr val="000000"/>
              </a:buClr>
              <a:buSzPts val="3700"/>
              <a:buFont typeface="Arial"/>
              <a:buNone/>
            </a:pPr>
            <a:r>
              <a:rPr b="0" i="1" lang="it" sz="3700" u="none" cap="none" strike="noStrike">
                <a:solidFill>
                  <a:schemeClr val="dk1"/>
                </a:solidFill>
                <a:latin typeface="Work Sans"/>
                <a:ea typeface="Work Sans"/>
                <a:cs typeface="Work Sans"/>
                <a:sym typeface="Work Sans"/>
              </a:rPr>
              <a:t>Sono uno psicologo e devo fare una fattura di formazione verso un paziente privato. Devo farla elettronica?</a:t>
            </a:r>
            <a:br>
              <a:rPr b="0" i="0" lang="it" sz="3700" u="none" cap="none" strike="noStrike">
                <a:solidFill>
                  <a:schemeClr val="dk1"/>
                </a:solidFill>
                <a:latin typeface="Work Sans"/>
                <a:ea typeface="Work Sans"/>
                <a:cs typeface="Work Sans"/>
                <a:sym typeface="Work Sans"/>
              </a:rPr>
            </a:br>
            <a:r>
              <a:rPr b="0" i="0" lang="it" sz="3700" u="none" cap="none" strike="noStrike">
                <a:solidFill>
                  <a:schemeClr val="dk1"/>
                </a:solidFill>
                <a:latin typeface="Work Sans"/>
                <a:ea typeface="Work Sans"/>
                <a:cs typeface="Work Sans"/>
                <a:sym typeface="Work Sans"/>
              </a:rPr>
              <a:t>Si, non essendo una prestazione sanitaria dovrà essere elettronica.</a:t>
            </a:r>
            <a:endParaRPr b="0" i="0" sz="3700" u="none" cap="none" strike="noStrike">
              <a:solidFill>
                <a:schemeClr val="dk1"/>
              </a:solidFill>
              <a:latin typeface="Work Sans"/>
              <a:ea typeface="Work Sans"/>
              <a:cs typeface="Work Sans"/>
              <a:sym typeface="Work Sans"/>
            </a:endParaRPr>
          </a:p>
        </p:txBody>
      </p:sp>
      <p:sp>
        <p:nvSpPr>
          <p:cNvPr id="133" name="Google Shape;133;g2fb99fa92cd_0_18"/>
          <p:cNvSpPr txBox="1"/>
          <p:nvPr>
            <p:ph idx="12" type="sldNum"/>
          </p:nvPr>
        </p:nvSpPr>
        <p:spPr>
          <a:xfrm>
            <a:off x="8243144" y="4889701"/>
            <a:ext cx="580800" cy="471900"/>
          </a:xfrm>
          <a:prstGeom prst="rect">
            <a:avLst/>
          </a:prstGeom>
          <a:noFill/>
          <a:ln>
            <a:noFill/>
          </a:ln>
        </p:spPr>
        <p:txBody>
          <a:bodyPr anchorCtr="0" anchor="t" bIns="50800" lIns="50800" spcFirstLastPara="1" rIns="50800" wrap="square" tIns="50800">
            <a:spAutoFit/>
          </a:bodyPr>
          <a:lstStyle/>
          <a:p>
            <a:pPr indent="0" lvl="0" marL="0" rtl="0" algn="r">
              <a:lnSpc>
                <a:spcPct val="100000"/>
              </a:lnSpc>
              <a:spcBef>
                <a:spcPts val="0"/>
              </a:spcBef>
              <a:spcAft>
                <a:spcPts val="0"/>
              </a:spcAft>
              <a:buClr>
                <a:srgbClr val="FFFFFF"/>
              </a:buClr>
              <a:buSzPts val="2400"/>
              <a:buFont typeface="Arial"/>
              <a:buNone/>
            </a:pPr>
            <a:fld id="{00000000-1234-1234-1234-123412341234}" type="slidenum">
              <a:rPr lang="it"/>
              <a:t>‹#›</a:t>
            </a:fld>
            <a:endParaRPr/>
          </a:p>
        </p:txBody>
      </p:sp>
      <p:sp>
        <p:nvSpPr>
          <p:cNvPr id="134" name="Google Shape;134;g2fb99fa92cd_0_18"/>
          <p:cNvSpPr txBox="1"/>
          <p:nvPr>
            <p:ph type="title"/>
          </p:nvPr>
        </p:nvSpPr>
        <p:spPr>
          <a:xfrm>
            <a:off x="1143475" y="838200"/>
            <a:ext cx="22101600" cy="1283100"/>
          </a:xfrm>
          <a:prstGeom prst="rect">
            <a:avLst/>
          </a:prstGeom>
          <a:noFill/>
          <a:ln>
            <a:noFill/>
          </a:ln>
        </p:spPr>
        <p:txBody>
          <a:bodyPr anchorCtr="0" anchor="t" bIns="91400" lIns="91400" spcFirstLastPara="1" rIns="91400" wrap="square" tIns="91400">
            <a:noAutofit/>
          </a:bodyPr>
          <a:lstStyle/>
          <a:p>
            <a:pPr indent="0" lvl="0" marL="0" rtl="0" algn="l">
              <a:lnSpc>
                <a:spcPct val="100000"/>
              </a:lnSpc>
              <a:spcBef>
                <a:spcPts val="0"/>
              </a:spcBef>
              <a:spcAft>
                <a:spcPts val="0"/>
              </a:spcAft>
              <a:buSzPts val="6100"/>
              <a:buNone/>
            </a:pPr>
            <a:r>
              <a:rPr lang="it"/>
              <a:t>Chi è esonerato dall’invio delle fatture elettroniche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iscozen - template presentazione">
  <a:themeElements>
    <a:clrScheme name="Black">
      <a:dk1>
        <a:srgbClr val="00001E"/>
      </a:dk1>
      <a:lt1>
        <a:srgbClr val="FFFAF5"/>
      </a:lt1>
      <a:dk2>
        <a:srgbClr val="B491FF"/>
      </a:dk2>
      <a:lt2>
        <a:srgbClr val="FF9696"/>
      </a:lt2>
      <a:accent1>
        <a:srgbClr val="00001E"/>
      </a:accent1>
      <a:accent2>
        <a:srgbClr val="5A6EFF"/>
      </a:accent2>
      <a:accent3>
        <a:srgbClr val="FFD791"/>
      </a:accent3>
      <a:accent4>
        <a:srgbClr val="FF785A"/>
      </a:accent4>
      <a:accent5>
        <a:srgbClr val="FF9696"/>
      </a:accent5>
      <a:accent6>
        <a:srgbClr val="141414"/>
      </a:accent6>
      <a:hlink>
        <a:srgbClr val="5A6E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