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  <p:sldMasterId id="2147483656" r:id="rId7"/>
    <p:sldMasterId id="2147483674" r:id="rId8"/>
    <p:sldMasterId id="2147483682" r:id="rId9"/>
    <p:sldMasterId id="2147483691" r:id="rId10"/>
    <p:sldMasterId id="2147483698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</p:sldIdLst>
  <p:sldSz cy="13716000" cx="24384000"/>
  <p:notesSz cx="6858000" cy="9144000"/>
  <p:embeddedFontLst>
    <p:embeddedFont>
      <p:font typeface="Work Sans"/>
      <p:regular r:id="rId80"/>
      <p:bold r:id="rId81"/>
      <p:italic r:id="rId82"/>
      <p:boldItalic r:id="rId83"/>
    </p:embeddedFont>
    <p:embeddedFont>
      <p:font typeface="Helvetica Neue"/>
      <p:regular r:id="rId84"/>
      <p:bold r:id="rId85"/>
      <p:italic r:id="rId86"/>
      <p:boldItalic r:id="rId87"/>
    </p:embeddedFont>
    <p:embeddedFont>
      <p:font typeface="Helvetica Neue Light"/>
      <p:regular r:id="rId88"/>
      <p:bold r:id="rId89"/>
      <p:italic r:id="rId90"/>
      <p:boldItalic r:id="rId91"/>
    </p:embeddedFont>
    <p:embeddedFont>
      <p:font typeface="Century Gothic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640">
          <p15:clr>
            <a:srgbClr val="9AA0A6"/>
          </p15:clr>
        </p15:guide>
        <p15:guide id="2" pos="14640">
          <p15:clr>
            <a:srgbClr val="9AA0A6"/>
          </p15:clr>
        </p15:guide>
      </p15:sldGuideLst>
    </p:ext>
    <p:ext uri="GoogleSlidesCustomDataVersion2">
      <go:slidesCustomData xmlns:go="http://customooxmlschemas.google.com/" r:id="rId96" roundtripDataSignature="AMtx7mgN/eRN7M7ISM70ZPfY3ibr/6F/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iara Turchetta"/>
  <p:cmAuthor clrIdx="1" id="1" initials="" lastIdx="1" name="Marina Taral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7DD298-E481-49DA-9D17-1F401A3C306E}">
  <a:tblStyle styleId="{A47DD298-E481-49DA-9D17-1F401A3C30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640"/>
        <p:guide pos="14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84" Type="http://schemas.openxmlformats.org/officeDocument/2006/relationships/font" Target="fonts/HelveticaNeue-regular.fntdata"/><Relationship Id="rId83" Type="http://schemas.openxmlformats.org/officeDocument/2006/relationships/font" Target="fonts/WorkSans-boldItalic.fntdata"/><Relationship Id="rId42" Type="http://schemas.openxmlformats.org/officeDocument/2006/relationships/slide" Target="slides/slide30.xml"/><Relationship Id="rId86" Type="http://schemas.openxmlformats.org/officeDocument/2006/relationships/font" Target="fonts/HelveticaNeue-italic.fntdata"/><Relationship Id="rId41" Type="http://schemas.openxmlformats.org/officeDocument/2006/relationships/slide" Target="slides/slide29.xml"/><Relationship Id="rId85" Type="http://schemas.openxmlformats.org/officeDocument/2006/relationships/font" Target="fonts/HelveticaNeue-bold.fntdata"/><Relationship Id="rId44" Type="http://schemas.openxmlformats.org/officeDocument/2006/relationships/slide" Target="slides/slide32.xml"/><Relationship Id="rId88" Type="http://schemas.openxmlformats.org/officeDocument/2006/relationships/font" Target="fonts/HelveticaNeueLight-regular.fntdata"/><Relationship Id="rId43" Type="http://schemas.openxmlformats.org/officeDocument/2006/relationships/slide" Target="slides/slide31.xml"/><Relationship Id="rId87" Type="http://schemas.openxmlformats.org/officeDocument/2006/relationships/font" Target="fonts/HelveticaNeue-boldItalic.fntdata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89" Type="http://schemas.openxmlformats.org/officeDocument/2006/relationships/font" Target="fonts/HelveticaNeueLight-bold.fntdata"/><Relationship Id="rId80" Type="http://schemas.openxmlformats.org/officeDocument/2006/relationships/font" Target="fonts/WorkSans-regular.fntdata"/><Relationship Id="rId82" Type="http://schemas.openxmlformats.org/officeDocument/2006/relationships/font" Target="fonts/WorkSans-italic.fntdata"/><Relationship Id="rId81" Type="http://schemas.openxmlformats.org/officeDocument/2006/relationships/font" Target="fonts/Work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4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Relationship Id="rId73" Type="http://schemas.openxmlformats.org/officeDocument/2006/relationships/slide" Target="slides/slide61.xml"/><Relationship Id="rId72" Type="http://schemas.openxmlformats.org/officeDocument/2006/relationships/slide" Target="slides/slide60.xml"/><Relationship Id="rId31" Type="http://schemas.openxmlformats.org/officeDocument/2006/relationships/slide" Target="slides/slide19.xml"/><Relationship Id="rId75" Type="http://schemas.openxmlformats.org/officeDocument/2006/relationships/slide" Target="slides/slide63.xml"/><Relationship Id="rId30" Type="http://schemas.openxmlformats.org/officeDocument/2006/relationships/slide" Target="slides/slide18.xml"/><Relationship Id="rId74" Type="http://schemas.openxmlformats.org/officeDocument/2006/relationships/slide" Target="slides/slide62.xml"/><Relationship Id="rId33" Type="http://schemas.openxmlformats.org/officeDocument/2006/relationships/slide" Target="slides/slide21.xml"/><Relationship Id="rId77" Type="http://schemas.openxmlformats.org/officeDocument/2006/relationships/slide" Target="slides/slide65.xml"/><Relationship Id="rId32" Type="http://schemas.openxmlformats.org/officeDocument/2006/relationships/slide" Target="slides/slide20.xml"/><Relationship Id="rId76" Type="http://schemas.openxmlformats.org/officeDocument/2006/relationships/slide" Target="slides/slide64.xml"/><Relationship Id="rId35" Type="http://schemas.openxmlformats.org/officeDocument/2006/relationships/slide" Target="slides/slide23.xml"/><Relationship Id="rId79" Type="http://schemas.openxmlformats.org/officeDocument/2006/relationships/slide" Target="slides/slide67.xml"/><Relationship Id="rId34" Type="http://schemas.openxmlformats.org/officeDocument/2006/relationships/slide" Target="slides/slide22.xml"/><Relationship Id="rId78" Type="http://schemas.openxmlformats.org/officeDocument/2006/relationships/slide" Target="slides/slide66.xml"/><Relationship Id="rId71" Type="http://schemas.openxmlformats.org/officeDocument/2006/relationships/slide" Target="slides/slide59.xml"/><Relationship Id="rId70" Type="http://schemas.openxmlformats.org/officeDocument/2006/relationships/slide" Target="slides/slide58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62" Type="http://schemas.openxmlformats.org/officeDocument/2006/relationships/slide" Target="slides/slide50.xml"/><Relationship Id="rId61" Type="http://schemas.openxmlformats.org/officeDocument/2006/relationships/slide" Target="slides/slide49.xml"/><Relationship Id="rId20" Type="http://schemas.openxmlformats.org/officeDocument/2006/relationships/slide" Target="slides/slide8.xml"/><Relationship Id="rId64" Type="http://schemas.openxmlformats.org/officeDocument/2006/relationships/slide" Target="slides/slide52.xml"/><Relationship Id="rId63" Type="http://schemas.openxmlformats.org/officeDocument/2006/relationships/slide" Target="slides/slide51.xml"/><Relationship Id="rId22" Type="http://schemas.openxmlformats.org/officeDocument/2006/relationships/slide" Target="slides/slide10.xml"/><Relationship Id="rId66" Type="http://schemas.openxmlformats.org/officeDocument/2006/relationships/slide" Target="slides/slide54.xml"/><Relationship Id="rId21" Type="http://schemas.openxmlformats.org/officeDocument/2006/relationships/slide" Target="slides/slide9.xml"/><Relationship Id="rId65" Type="http://schemas.openxmlformats.org/officeDocument/2006/relationships/slide" Target="slides/slide53.xml"/><Relationship Id="rId24" Type="http://schemas.openxmlformats.org/officeDocument/2006/relationships/slide" Target="slides/slide12.xml"/><Relationship Id="rId68" Type="http://schemas.openxmlformats.org/officeDocument/2006/relationships/slide" Target="slides/slide56.xml"/><Relationship Id="rId23" Type="http://schemas.openxmlformats.org/officeDocument/2006/relationships/slide" Target="slides/slide11.xml"/><Relationship Id="rId67" Type="http://schemas.openxmlformats.org/officeDocument/2006/relationships/slide" Target="slides/slide55.xml"/><Relationship Id="rId60" Type="http://schemas.openxmlformats.org/officeDocument/2006/relationships/slide" Target="slides/slide48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69" Type="http://schemas.openxmlformats.org/officeDocument/2006/relationships/slide" Target="slides/slide5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95" Type="http://schemas.openxmlformats.org/officeDocument/2006/relationships/font" Target="fonts/CenturyGothic-boldItalic.fntdata"/><Relationship Id="rId50" Type="http://schemas.openxmlformats.org/officeDocument/2006/relationships/slide" Target="slides/slide38.xml"/><Relationship Id="rId94" Type="http://schemas.openxmlformats.org/officeDocument/2006/relationships/font" Target="fonts/CenturyGothic-italic.fntdata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96" Type="http://customschemas.google.com/relationships/presentationmetadata" Target="metadata"/><Relationship Id="rId11" Type="http://schemas.openxmlformats.org/officeDocument/2006/relationships/slideMaster" Target="slideMasters/slideMaster6.xml"/><Relationship Id="rId55" Type="http://schemas.openxmlformats.org/officeDocument/2006/relationships/slide" Target="slides/slide43.xml"/><Relationship Id="rId10" Type="http://schemas.openxmlformats.org/officeDocument/2006/relationships/slideMaster" Target="slideMasters/slideMaster5.xml"/><Relationship Id="rId54" Type="http://schemas.openxmlformats.org/officeDocument/2006/relationships/slide" Target="slides/slide42.xml"/><Relationship Id="rId13" Type="http://schemas.openxmlformats.org/officeDocument/2006/relationships/slide" Target="slides/slide1.xml"/><Relationship Id="rId57" Type="http://schemas.openxmlformats.org/officeDocument/2006/relationships/slide" Target="slides/slide45.xml"/><Relationship Id="rId12" Type="http://schemas.openxmlformats.org/officeDocument/2006/relationships/notesMaster" Target="notesMasters/notesMaster1.xml"/><Relationship Id="rId56" Type="http://schemas.openxmlformats.org/officeDocument/2006/relationships/slide" Target="slides/slide44.xml"/><Relationship Id="rId91" Type="http://schemas.openxmlformats.org/officeDocument/2006/relationships/font" Target="fonts/HelveticaNeueLight-boldItalic.fntdata"/><Relationship Id="rId90" Type="http://schemas.openxmlformats.org/officeDocument/2006/relationships/font" Target="fonts/HelveticaNeueLight-italic.fntdata"/><Relationship Id="rId93" Type="http://schemas.openxmlformats.org/officeDocument/2006/relationships/font" Target="fonts/CenturyGothic-bold.fntdata"/><Relationship Id="rId92" Type="http://schemas.openxmlformats.org/officeDocument/2006/relationships/font" Target="fonts/CenturyGothic-regular.fntdata"/><Relationship Id="rId15" Type="http://schemas.openxmlformats.org/officeDocument/2006/relationships/slide" Target="slides/slide3.xml"/><Relationship Id="rId59" Type="http://schemas.openxmlformats.org/officeDocument/2006/relationships/slide" Target="slides/slide47.xml"/><Relationship Id="rId14" Type="http://schemas.openxmlformats.org/officeDocument/2006/relationships/slide" Target="slides/slide2.xml"/><Relationship Id="rId58" Type="http://schemas.openxmlformats.org/officeDocument/2006/relationships/slide" Target="slides/slide4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29T06:42:54.789">
    <p:pos x="703" y="1728"/>
    <p:text>facendo esercizi mi accorgo che facendomi la domanda: "una partita iva può avere più di un codice ateco?" non trovo la risposta nelle slide. è voluto per farli ragionare o pensi sia meglio esplicitarlo?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UzawW1g"/>
      </p:ext>
    </p:extLst>
  </p:cm>
  <p:cm authorId="1" idx="1" dt="2024-08-29T06:42:54.789">
    <p:pos x="703" y="1728"/>
    <p:text>è inserito nella slide successiva che è un nostro KO tecnico avere più di due ateco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Uj2dFO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616a1e3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f616a1e3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616a1e355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f616a1e355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616a1e35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f616a1e35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616a1e3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f616a1e3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616a1e3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f616a1e3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616a1e35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f616a1e35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37710f3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837710f3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616a1e35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f616a1e35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16a1e3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f616a1e3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616a1e35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f616a1e35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616a1e35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f616a1e35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6ef21a8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2f6ef21a8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37710f3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837710f3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f616a1e35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2f616a1e35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f616a1e355_0_6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2f616a1e355_0_6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f616a1e355_0_10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g2f616a1e355_0_10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f616a1e355_0_6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2f616a1e355_0_6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616a1e355_0_6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g2f616a1e355_0_6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37710f3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837710f3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f616a1e355_0_6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5" name="Google Shape;675;g2f616a1e355_0_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616a1e355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g2f616a1e355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f616a1e355_0_6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2f616a1e355_0_6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4" name="Google Shape;694;g2f616a1e355_0_6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f616a1e355_0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2f616a1e355_0_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6" name="Google Shape;706;g2f616a1e355_0_7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f616a1e355_0_7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2f616a1e355_0_7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2" name="Google Shape;722;g2f616a1e355_0_7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f616a1e355_0_7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2f616a1e355_0_7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5" name="Google Shape;735;g2f616a1e355_0_7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f616a1e355_0_7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2f616a1e355_0_7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8" name="Google Shape;748;g2f616a1e355_0_7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f616a1e355_0_7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2f616a1e355_0_7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2" name="Google Shape;762;g2f616a1e355_0_7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f616a1e355_0_7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g2f616a1e355_0_7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4" name="Google Shape;774;g2f616a1e355_0_7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f616a1e355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2f616a1e355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37710f3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837710f3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f616a1e355_0_7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g2f616a1e355_0_7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6" name="Google Shape;796;g2f616a1e355_0_7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f616a1e355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2f616a1e355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  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f616a1e355_0_8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2f616a1e355_0_8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6" name="Google Shape;816;g2f616a1e355_0_8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f616a1e355_0_8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6" name="Google Shape;846;g2f616a1e355_0_8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837710f33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g2837710f33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f616a1e355_0_8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g2f616a1e355_0_8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f616a1e355_0_8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g2f616a1e355_0_8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f616a1e35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2f616a1e35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Google Shape;8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616a1e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f616a1e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f6ef21a87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2f6ef21a87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f616a1e355_0_10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g2f616a1e355_0_10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4" name="Google Shape;914;g2f616a1e355_0_10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6" name="Google Shape;92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f6ef21a87b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3" name="Google Shape;933;g2f6ef21a87b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f6ef21a87b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0" name="Google Shape;940;g2f6ef21a87b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f6ef21a87b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7" name="Google Shape;947;g2f6ef21a87b_1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f6ef21a87b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g2f6ef21a87b_1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 showMasterSp="0" type="title">
  <p:cSld name="TITLE">
    <p:bg>
      <p:bgPr>
        <a:noFill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/>
        </p:nvSpPr>
        <p:spPr>
          <a:xfrm>
            <a:off x="1138681" y="1905000"/>
            <a:ext cx="22106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Google Shape;13;p46"/>
          <p:cNvSpPr txBox="1"/>
          <p:nvPr/>
        </p:nvSpPr>
        <p:spPr>
          <a:xfrm>
            <a:off x="1138681" y="5711670"/>
            <a:ext cx="22106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" name="Google Shape;14;p46"/>
          <p:cNvSpPr txBox="1"/>
          <p:nvPr/>
        </p:nvSpPr>
        <p:spPr>
          <a:xfrm>
            <a:off x="1138681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" name="Google Shape;15;p46"/>
          <p:cNvSpPr txBox="1"/>
          <p:nvPr>
            <p:ph type="title"/>
          </p:nvPr>
        </p:nvSpPr>
        <p:spPr>
          <a:xfrm>
            <a:off x="1138675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000"/>
              <a:buNone/>
              <a:defRPr b="1" sz="1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16" name="Google Shape;16;p46"/>
          <p:cNvSpPr txBox="1"/>
          <p:nvPr>
            <p:ph idx="2" type="title"/>
          </p:nvPr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17" name="Google Shape;1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1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7" name="Google Shape;57;p7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61" name="Google Shape;61;p7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3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" type="body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65" name="Google Shape;65;p73"/>
          <p:cNvSpPr txBox="1"/>
          <p:nvPr>
            <p:ph idx="2" type="body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63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66" name="Google Shape;66;p7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72" name="Google Shape;72;p75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3" name="Google Shape;73;p7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 txBox="1"/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76" name="Google Shape;76;p7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7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7"/>
          <p:cNvSpPr txBox="1"/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80" name="Google Shape;80;p77"/>
          <p:cNvSpPr txBox="1"/>
          <p:nvPr>
            <p:ph idx="1" type="subTitle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81" name="Google Shape;81;p77"/>
          <p:cNvSpPr txBox="1"/>
          <p:nvPr>
            <p:ph idx="2" type="body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533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8"/>
          <p:cNvSpPr txBox="1"/>
          <p:nvPr>
            <p:ph idx="1" type="body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/>
        </p:txBody>
      </p:sp>
      <p:sp>
        <p:nvSpPr>
          <p:cNvPr id="85" name="Google Shape;85;p7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9"/>
          <p:cNvSpPr txBox="1"/>
          <p:nvPr>
            <p:ph hasCustomPrompt="1" type="title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88" name="Google Shape;88;p79"/>
          <p:cNvSpPr txBox="1"/>
          <p:nvPr>
            <p:ph idx="1" type="body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indent="-4635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2pPr>
            <a:lvl3pPr indent="-4635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3pPr>
            <a:lvl4pPr indent="-4635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4pPr>
            <a:lvl5pPr indent="-4635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5pPr>
            <a:lvl6pPr indent="-4635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6pPr>
            <a:lvl7pPr indent="-4635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7pPr>
            <a:lvl8pPr indent="-4635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○"/>
              <a:defRPr/>
            </a:lvl8pPr>
            <a:lvl9pPr indent="-4635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■"/>
              <a:defRPr/>
            </a:lvl9pPr>
          </a:lstStyle>
          <a:p/>
        </p:txBody>
      </p:sp>
      <p:sp>
        <p:nvSpPr>
          <p:cNvPr id="89" name="Google Shape;89;p7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400"/>
              <a:buNone/>
              <a:defRPr i="0" sz="6400" u="none" cap="none" strike="noStrike">
                <a:solidFill>
                  <a:srgbClr val="5A6EFF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712100" y="2232025"/>
            <a:ext cx="23030400" cy="8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4572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1pPr>
            <a:lvl2pPr indent="-4572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 showMasterSp="0">
  <p:cSld name="TITLE_1">
    <p:bg>
      <p:bgPr>
        <a:noFill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1"/>
          <p:cNvSpPr txBox="1"/>
          <p:nvPr/>
        </p:nvSpPr>
        <p:spPr>
          <a:xfrm>
            <a:off x="1138681" y="1905000"/>
            <a:ext cx="2210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81"/>
          <p:cNvSpPr txBox="1"/>
          <p:nvPr/>
        </p:nvSpPr>
        <p:spPr>
          <a:xfrm>
            <a:off x="1138681" y="5711670"/>
            <a:ext cx="22106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5" name="Google Shape;95;p81"/>
          <p:cNvSpPr txBox="1"/>
          <p:nvPr/>
        </p:nvSpPr>
        <p:spPr>
          <a:xfrm>
            <a:off x="1138681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6" name="Google Shape;96;p81"/>
          <p:cNvSpPr txBox="1"/>
          <p:nvPr>
            <p:ph type="title"/>
          </p:nvPr>
        </p:nvSpPr>
        <p:spPr>
          <a:xfrm>
            <a:off x="1138675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100"/>
              <a:buNone/>
              <a:defRPr b="1" sz="101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97" name="Google Shape;97;p81"/>
          <p:cNvSpPr txBox="1"/>
          <p:nvPr>
            <p:ph idx="2" type="title"/>
          </p:nvPr>
        </p:nvSpPr>
        <p:spPr>
          <a:xfrm>
            <a:off x="1138675" y="5711675"/>
            <a:ext cx="22106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98" name="Google Shape;98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2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400"/>
              <a:buNone/>
              <a:defRPr i="0" sz="6400" u="none" cap="none" strike="noStrike">
                <a:solidFill>
                  <a:srgbClr val="5A6EFF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82"/>
          <p:cNvSpPr txBox="1"/>
          <p:nvPr>
            <p:ph idx="1" type="body"/>
          </p:nvPr>
        </p:nvSpPr>
        <p:spPr>
          <a:xfrm>
            <a:off x="712100" y="2232025"/>
            <a:ext cx="23030400" cy="8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46355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1pPr>
            <a:lvl2pPr indent="-46355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3pPr>
            <a:lvl4pPr indent="-46355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4pPr>
            <a:lvl5pPr indent="-46355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 1" showMasterSp="0">
  <p:cSld name="TITLE_2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3"/>
          <p:cNvSpPr txBox="1"/>
          <p:nvPr/>
        </p:nvSpPr>
        <p:spPr>
          <a:xfrm>
            <a:off x="1138681" y="1905000"/>
            <a:ext cx="2210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" name="Google Shape;105;p83"/>
          <p:cNvSpPr txBox="1"/>
          <p:nvPr/>
        </p:nvSpPr>
        <p:spPr>
          <a:xfrm>
            <a:off x="1138681" y="5711670"/>
            <a:ext cx="22106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6" name="Google Shape;106;p83"/>
          <p:cNvSpPr txBox="1"/>
          <p:nvPr/>
        </p:nvSpPr>
        <p:spPr>
          <a:xfrm>
            <a:off x="1138681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" name="Google Shape;107;p83"/>
          <p:cNvSpPr txBox="1"/>
          <p:nvPr>
            <p:ph type="title"/>
          </p:nvPr>
        </p:nvSpPr>
        <p:spPr>
          <a:xfrm>
            <a:off x="1138675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100"/>
              <a:buNone/>
              <a:defRPr b="1" sz="101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108" name="Google Shape;108;p83"/>
          <p:cNvSpPr txBox="1"/>
          <p:nvPr>
            <p:ph idx="2" type="title"/>
          </p:nvPr>
        </p:nvSpPr>
        <p:spPr>
          <a:xfrm>
            <a:off x="1138675" y="5711675"/>
            <a:ext cx="22106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109" name="Google Shape;109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vuota">
  <p:cSld name="BULLET BIG">
    <p:bg>
      <p:bgPr>
        <a:noFill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4"/>
          <p:cNvSpPr txBox="1"/>
          <p:nvPr>
            <p:ph idx="12" type="sldNum"/>
          </p:nvPr>
        </p:nvSpPr>
        <p:spPr>
          <a:xfrm>
            <a:off x="21981717" y="13039200"/>
            <a:ext cx="154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2700">
              <a:solidFill>
                <a:schemeClr val="dk2"/>
              </a:solidFill>
            </a:endParaRPr>
          </a:p>
        </p:txBody>
      </p:sp>
      <p:sp>
        <p:nvSpPr>
          <p:cNvPr id="113" name="Google Shape;113;p84"/>
          <p:cNvSpPr txBox="1"/>
          <p:nvPr>
            <p:ph type="title"/>
          </p:nvPr>
        </p:nvSpPr>
        <p:spPr>
          <a:xfrm>
            <a:off x="1143475" y="609600"/>
            <a:ext cx="221016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100"/>
              <a:buFont typeface="Work Sans"/>
              <a:buNone/>
              <a:defRPr sz="61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75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4" name="Google Shape;114;p84"/>
          <p:cNvSpPr txBox="1"/>
          <p:nvPr>
            <p:ph idx="1" type="body"/>
          </p:nvPr>
        </p:nvSpPr>
        <p:spPr>
          <a:xfrm>
            <a:off x="1141050" y="2743200"/>
            <a:ext cx="221016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2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2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■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2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2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2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■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2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2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2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■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 2" showMasterSp="0">
  <p:cSld name="TITLE_3"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5"/>
          <p:cNvSpPr txBox="1"/>
          <p:nvPr/>
        </p:nvSpPr>
        <p:spPr>
          <a:xfrm>
            <a:off x="1138681" y="1905000"/>
            <a:ext cx="2210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7" name="Google Shape;117;p85"/>
          <p:cNvSpPr txBox="1"/>
          <p:nvPr/>
        </p:nvSpPr>
        <p:spPr>
          <a:xfrm>
            <a:off x="1138681" y="5711670"/>
            <a:ext cx="22106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8" name="Google Shape;118;p85"/>
          <p:cNvSpPr txBox="1"/>
          <p:nvPr/>
        </p:nvSpPr>
        <p:spPr>
          <a:xfrm>
            <a:off x="1138681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Google Shape;119;p85"/>
          <p:cNvSpPr txBox="1"/>
          <p:nvPr>
            <p:ph type="title"/>
          </p:nvPr>
        </p:nvSpPr>
        <p:spPr>
          <a:xfrm>
            <a:off x="1138675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100"/>
              <a:buNone/>
              <a:defRPr b="1" sz="101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120" name="Google Shape;120;p85"/>
          <p:cNvSpPr txBox="1"/>
          <p:nvPr>
            <p:ph idx="2" type="title"/>
          </p:nvPr>
        </p:nvSpPr>
        <p:spPr>
          <a:xfrm>
            <a:off x="1138675" y="5711675"/>
            <a:ext cx="22106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75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121" name="Google Shape;121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400"/>
              <a:buNone/>
              <a:defRPr i="0" sz="6400" u="none" cap="none" strike="noStrike">
                <a:solidFill>
                  <a:srgbClr val="5A6EFF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54"/>
          <p:cNvSpPr txBox="1"/>
          <p:nvPr>
            <p:ph idx="1" type="body"/>
          </p:nvPr>
        </p:nvSpPr>
        <p:spPr>
          <a:xfrm>
            <a:off x="712100" y="2232025"/>
            <a:ext cx="23030400" cy="8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46355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1pPr>
            <a:lvl2pPr indent="-46355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3pPr>
            <a:lvl4pPr indent="-46355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4pPr>
            <a:lvl5pPr indent="-46355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i="0" sz="37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vuota">
  <p:cSld name="BULLET BIG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/>
          <p:nvPr>
            <p:ph idx="12" type="sldNum"/>
          </p:nvPr>
        </p:nvSpPr>
        <p:spPr>
          <a:xfrm>
            <a:off x="21981717" y="13039200"/>
            <a:ext cx="154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4" name="Google Shape;134;p57"/>
          <p:cNvSpPr txBox="1"/>
          <p:nvPr>
            <p:ph type="title"/>
          </p:nvPr>
        </p:nvSpPr>
        <p:spPr>
          <a:xfrm>
            <a:off x="1143475" y="609600"/>
            <a:ext cx="221016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100"/>
              <a:buFont typeface="Work Sans"/>
              <a:buNone/>
              <a:defRPr sz="61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35" name="Google Shape;135;p57"/>
          <p:cNvSpPr txBox="1"/>
          <p:nvPr>
            <p:ph idx="1" type="body"/>
          </p:nvPr>
        </p:nvSpPr>
        <p:spPr>
          <a:xfrm>
            <a:off x="1141050" y="2743200"/>
            <a:ext cx="221016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➔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2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◆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2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2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2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◆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2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2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2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◆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2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sz="29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 1">
  <p:cSld name="TITLE_1_1">
    <p:bg>
      <p:bgPr>
        <a:solidFill>
          <a:srgbClr val="5A6E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0"/>
              <a:buNone/>
              <a:defRPr b="1" sz="1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38" name="Google Shape;138;p58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59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9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3" name="Google Shape;143;p59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 showMasterSp="0" type="title">
  <p:cSld name="TITLE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7"/>
          <p:cNvSpPr txBox="1"/>
          <p:nvPr/>
        </p:nvSpPr>
        <p:spPr>
          <a:xfrm>
            <a:off x="1138681" y="1905000"/>
            <a:ext cx="2210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6" name="Google Shape;146;p67"/>
          <p:cNvSpPr txBox="1"/>
          <p:nvPr/>
        </p:nvSpPr>
        <p:spPr>
          <a:xfrm>
            <a:off x="1138681" y="5711670"/>
            <a:ext cx="22106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67"/>
          <p:cNvSpPr txBox="1"/>
          <p:nvPr/>
        </p:nvSpPr>
        <p:spPr>
          <a:xfrm>
            <a:off x="1138681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8" name="Google Shape;148;p67"/>
          <p:cNvSpPr txBox="1"/>
          <p:nvPr>
            <p:ph type="title"/>
          </p:nvPr>
        </p:nvSpPr>
        <p:spPr>
          <a:xfrm>
            <a:off x="1138675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100"/>
              <a:buNone/>
              <a:defRPr b="1" sz="101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3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149" name="Google Shape;149;p67"/>
          <p:cNvSpPr txBox="1"/>
          <p:nvPr>
            <p:ph idx="2" type="title"/>
          </p:nvPr>
        </p:nvSpPr>
        <p:spPr>
          <a:xfrm>
            <a:off x="1138675" y="5711675"/>
            <a:ext cx="22106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100"/>
              <a:buNone/>
              <a:defRPr b="0" sz="61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150" name="Google Shape;15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1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"/>
          <p:cNvSpPr txBox="1"/>
          <p:nvPr>
            <p:ph idx="10" type="dt"/>
          </p:nvPr>
        </p:nvSpPr>
        <p:spPr>
          <a:xfrm>
            <a:off x="485520" y="12500228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68"/>
          <p:cNvSpPr txBox="1"/>
          <p:nvPr>
            <p:ph idx="12" type="sldNum"/>
          </p:nvPr>
        </p:nvSpPr>
        <p:spPr>
          <a:xfrm>
            <a:off x="23040719" y="12500226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5" name="Google Shape;155;p68"/>
          <p:cNvSpPr txBox="1"/>
          <p:nvPr>
            <p:ph type="title"/>
          </p:nvPr>
        </p:nvSpPr>
        <p:spPr>
          <a:xfrm>
            <a:off x="712098" y="730252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68"/>
          <p:cNvSpPr txBox="1"/>
          <p:nvPr>
            <p:ph idx="1" type="body"/>
          </p:nvPr>
        </p:nvSpPr>
        <p:spPr>
          <a:xfrm>
            <a:off x="712100" y="1927226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back" showMasterSp="0">
  <p:cSld name="TITLE_1">
    <p:bg>
      <p:bgPr>
        <a:solidFill>
          <a:srgbClr val="FF785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9"/>
          <p:cNvSpPr/>
          <p:nvPr/>
        </p:nvSpPr>
        <p:spPr>
          <a:xfrm rot="10800000">
            <a:off x="-4138" y="-55"/>
            <a:ext cx="24392286" cy="1871051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3700"/>
              <a:buFont typeface="Helvetica Neue Light"/>
              <a:buNone/>
            </a:pPr>
            <a:r>
              <a:t/>
            </a:r>
            <a:endParaRPr b="0" i="0" sz="3700" u="none" cap="none" strike="noStrike">
              <a:solidFill>
                <a:srgbClr val="5A6E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159" name="Google Shape;1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72" y="11681913"/>
            <a:ext cx="6157855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9"/>
          <p:cNvSpPr txBox="1"/>
          <p:nvPr/>
        </p:nvSpPr>
        <p:spPr>
          <a:xfrm>
            <a:off x="1138681" y="1905000"/>
            <a:ext cx="2210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1" name="Google Shape;161;p69"/>
          <p:cNvSpPr txBox="1"/>
          <p:nvPr/>
        </p:nvSpPr>
        <p:spPr>
          <a:xfrm>
            <a:off x="1138681" y="5711670"/>
            <a:ext cx="22106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2" name="Google Shape;162;p69"/>
          <p:cNvSpPr txBox="1"/>
          <p:nvPr/>
        </p:nvSpPr>
        <p:spPr>
          <a:xfrm>
            <a:off x="1138681" y="1905000"/>
            <a:ext cx="22106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3" name="Google Shape;163;p69"/>
          <p:cNvSpPr txBox="1"/>
          <p:nvPr>
            <p:ph type="title"/>
          </p:nvPr>
        </p:nvSpPr>
        <p:spPr>
          <a:xfrm>
            <a:off x="1138675" y="5711675"/>
            <a:ext cx="22106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100"/>
              <a:buNone/>
              <a:defRPr>
                <a:solidFill>
                  <a:srgbClr val="FFFAF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16a1e355_0_899"/>
          <p:cNvSpPr txBox="1"/>
          <p:nvPr>
            <p:ph type="title"/>
          </p:nvPr>
        </p:nvSpPr>
        <p:spPr>
          <a:xfrm>
            <a:off x="712100" y="730250"/>
            <a:ext cx="220989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400"/>
              <a:buNone/>
              <a:defRPr i="0" sz="6400" u="none" cap="none" strike="noStrike">
                <a:solidFill>
                  <a:srgbClr val="5A6EFF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None/>
              <a:defRPr b="0" i="0" sz="37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2" name="Google Shape;172;g2f616a1e355_0_899"/>
          <p:cNvSpPr txBox="1"/>
          <p:nvPr>
            <p:ph idx="1" type="body"/>
          </p:nvPr>
        </p:nvSpPr>
        <p:spPr>
          <a:xfrm>
            <a:off x="712100" y="1927225"/>
            <a:ext cx="23030400" cy="9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457200" lvl="0" marL="457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1pPr>
            <a:lvl2pPr indent="-457200" lvl="1" marL="9144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2pPr>
            <a:lvl3pPr indent="-457200" lvl="2" marL="13716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3pPr>
            <a:lvl4pPr indent="-457200" lvl="3" marL="18288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4pPr>
            <a:lvl5pPr indent="-457200" lvl="4" marL="22860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5pPr>
            <a:lvl6pPr indent="-457200" lvl="5" marL="27432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6pPr>
            <a:lvl7pPr indent="-457200" lvl="6" marL="32004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7pPr>
            <a:lvl8pPr indent="-457200" lvl="7" marL="3657600" marR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8pPr>
            <a:lvl9pPr indent="-457200" lvl="8" marL="4114800" marR="0" algn="l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Clr>
                <a:schemeClr val="dk1"/>
              </a:buClr>
              <a:buSzPts val="3600"/>
              <a:buChar char="•"/>
              <a:defRPr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616a1e355_0_905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g2f616a1e355_0_905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g2f616a1e355_0_905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7" name="Google Shape;177;g2f616a1e355_0_905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 showMasterSp="0" type="title">
  <p:cSld name="TITLE">
    <p:bg>
      <p:bgPr>
        <a:noFill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16a1e355_0_891"/>
          <p:cNvSpPr txBox="1"/>
          <p:nvPr/>
        </p:nvSpPr>
        <p:spPr>
          <a:xfrm>
            <a:off x="1138681" y="1905000"/>
            <a:ext cx="22106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0" name="Google Shape;180;g2f616a1e355_0_891"/>
          <p:cNvSpPr txBox="1"/>
          <p:nvPr/>
        </p:nvSpPr>
        <p:spPr>
          <a:xfrm>
            <a:off x="1138681" y="5711670"/>
            <a:ext cx="22106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" name="Google Shape;181;g2f616a1e355_0_891"/>
          <p:cNvSpPr txBox="1"/>
          <p:nvPr/>
        </p:nvSpPr>
        <p:spPr>
          <a:xfrm>
            <a:off x="1138681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2" name="Google Shape;182;g2f616a1e355_0_891"/>
          <p:cNvSpPr txBox="1"/>
          <p:nvPr>
            <p:ph type="title"/>
          </p:nvPr>
        </p:nvSpPr>
        <p:spPr>
          <a:xfrm>
            <a:off x="1138675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000"/>
              <a:buNone/>
              <a:defRPr b="1" sz="1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183" name="Google Shape;183;g2f616a1e355_0_891"/>
          <p:cNvSpPr txBox="1"/>
          <p:nvPr>
            <p:ph idx="2" type="title"/>
          </p:nvPr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184" name="Google Shape;184;g2f616a1e355_0_8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f616a1e355_0_8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 1">
  <p:cSld name="TITLE_1_1">
    <p:bg>
      <p:bgPr>
        <a:solidFill>
          <a:srgbClr val="5A6E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616a1e355_0_902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0"/>
              <a:buNone/>
              <a:defRPr b="1" sz="1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88" name="Google Shape;188;g2f616a1e355_0_902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vuota">
  <p:cSld name="BULLET BIG"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616a1e355_0_910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1" name="Google Shape;191;g2f616a1e355_0_910"/>
          <p:cNvSpPr txBox="1"/>
          <p:nvPr>
            <p:ph type="title"/>
          </p:nvPr>
        </p:nvSpPr>
        <p:spPr>
          <a:xfrm>
            <a:off x="1143475" y="6096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sz="60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92" name="Google Shape;192;g2f616a1e355_0_910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2" showMasterSp="0">
  <p:cSld name="TITLE_2">
    <p:bg>
      <p:bgPr>
        <a:solidFill>
          <a:srgbClr val="FF785A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616a1e355_0_914"/>
          <p:cNvSpPr/>
          <p:nvPr/>
        </p:nvSpPr>
        <p:spPr>
          <a:xfrm rot="10800000">
            <a:off x="-4138" y="-1"/>
            <a:ext cx="24392286" cy="187104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A6E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195" name="Google Shape;195;g2f616a1e355_0_9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72" y="11681913"/>
            <a:ext cx="6157852" cy="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f616a1e355_0_914"/>
          <p:cNvSpPr txBox="1"/>
          <p:nvPr/>
        </p:nvSpPr>
        <p:spPr>
          <a:xfrm>
            <a:off x="1138681" y="1905000"/>
            <a:ext cx="22106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7" name="Google Shape;197;g2f616a1e355_0_914"/>
          <p:cNvSpPr txBox="1"/>
          <p:nvPr/>
        </p:nvSpPr>
        <p:spPr>
          <a:xfrm>
            <a:off x="1138681" y="5711670"/>
            <a:ext cx="22106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8" name="Google Shape;198;g2f616a1e355_0_914"/>
          <p:cNvSpPr txBox="1"/>
          <p:nvPr/>
        </p:nvSpPr>
        <p:spPr>
          <a:xfrm>
            <a:off x="1138681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9" name="Google Shape;199;g2f616a1e355_0_914"/>
          <p:cNvSpPr txBox="1"/>
          <p:nvPr>
            <p:ph type="title"/>
          </p:nvPr>
        </p:nvSpPr>
        <p:spPr>
          <a:xfrm>
            <a:off x="1138675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None/>
              <a:defRPr b="1" sz="10000">
                <a:solidFill>
                  <a:srgbClr val="FFFAF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2f616a1e355_0_914"/>
          <p:cNvSpPr txBox="1"/>
          <p:nvPr>
            <p:ph idx="2" type="title"/>
          </p:nvPr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None/>
              <a:defRPr b="0">
                <a:solidFill>
                  <a:srgbClr val="FFFAF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_1" type="tx">
  <p:cSld name="TITLE_AND_BODY">
    <p:bg>
      <p:bgPr>
        <a:solidFill>
          <a:srgbClr val="FFD79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616a1e355_0_922"/>
          <p:cNvSpPr txBox="1"/>
          <p:nvPr/>
        </p:nvSpPr>
        <p:spPr>
          <a:xfrm>
            <a:off x="19751277" y="127000"/>
            <a:ext cx="3855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5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3" name="Google Shape;203;g2f616a1e355_0_922"/>
          <p:cNvSpPr txBox="1"/>
          <p:nvPr>
            <p:ph type="title"/>
          </p:nvPr>
        </p:nvSpPr>
        <p:spPr>
          <a:xfrm>
            <a:off x="1138625" y="1938900"/>
            <a:ext cx="15938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8000"/>
              <a:buNone/>
              <a:defRPr sz="8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2f616a1e355_0_922"/>
          <p:cNvSpPr txBox="1"/>
          <p:nvPr>
            <p:ph idx="1" type="subTitle"/>
          </p:nvPr>
        </p:nvSpPr>
        <p:spPr>
          <a:xfrm>
            <a:off x="1177700" y="4695500"/>
            <a:ext cx="158991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g2f616a1e355_0_922"/>
          <p:cNvSpPr txBox="1"/>
          <p:nvPr>
            <p:ph idx="2" type="title"/>
          </p:nvPr>
        </p:nvSpPr>
        <p:spPr>
          <a:xfrm>
            <a:off x="18010325" y="914400"/>
            <a:ext cx="5235000" cy="5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40000"/>
              <a:buNone/>
              <a:defRPr sz="4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g100">
  <p:cSld name="BULLET BIG_1_2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616a1e355_0_927"/>
          <p:cNvSpPr txBox="1"/>
          <p:nvPr>
            <p:ph idx="12" type="sldNum"/>
          </p:nvPr>
        </p:nvSpPr>
        <p:spPr>
          <a:xfrm>
            <a:off x="21981717" y="13039200"/>
            <a:ext cx="154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8" name="Google Shape;208;g2f616a1e355_0_927"/>
          <p:cNvSpPr/>
          <p:nvPr>
            <p:ph idx="2" type="pic"/>
          </p:nvPr>
        </p:nvSpPr>
        <p:spPr>
          <a:xfrm>
            <a:off x="-125" y="0"/>
            <a:ext cx="24384000" cy="128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  <p15:guide id="6" pos="76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g100">
  <p:cSld name="BULLET BIG_1_2_1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idx="12" type="sldNum"/>
          </p:nvPr>
        </p:nvSpPr>
        <p:spPr>
          <a:xfrm>
            <a:off x="21981717" y="13039200"/>
            <a:ext cx="154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" name="Google Shape;29;p52"/>
          <p:cNvSpPr/>
          <p:nvPr>
            <p:ph idx="2" type="pic"/>
          </p:nvPr>
        </p:nvSpPr>
        <p:spPr>
          <a:xfrm>
            <a:off x="-125" y="0"/>
            <a:ext cx="24384000" cy="128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  <p15:guide id="6" pos="7680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616a1e355_0_936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g2f616a1e355_0_936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2f616a1e355_0_936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9" name="Google Shape;219;g2f616a1e355_0_936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 showMasterSp="0" type="title">
  <p:cSld name="TITLE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616a1e355_0_941"/>
          <p:cNvSpPr txBox="1"/>
          <p:nvPr/>
        </p:nvSpPr>
        <p:spPr>
          <a:xfrm>
            <a:off x="1138681" y="1905000"/>
            <a:ext cx="22106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g2f616a1e355_0_941"/>
          <p:cNvSpPr txBox="1"/>
          <p:nvPr/>
        </p:nvSpPr>
        <p:spPr>
          <a:xfrm>
            <a:off x="1138681" y="5711670"/>
            <a:ext cx="22106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3" name="Google Shape;223;g2f616a1e355_0_941"/>
          <p:cNvSpPr txBox="1"/>
          <p:nvPr/>
        </p:nvSpPr>
        <p:spPr>
          <a:xfrm>
            <a:off x="1138681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4" name="Google Shape;224;g2f616a1e355_0_941"/>
          <p:cNvSpPr txBox="1"/>
          <p:nvPr>
            <p:ph type="title"/>
          </p:nvPr>
        </p:nvSpPr>
        <p:spPr>
          <a:xfrm>
            <a:off x="1138675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000"/>
              <a:buNone/>
              <a:defRPr b="1" sz="1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225" name="Google Shape;225;g2f616a1e355_0_941"/>
          <p:cNvSpPr txBox="1"/>
          <p:nvPr>
            <p:ph idx="2" type="title"/>
          </p:nvPr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226" name="Google Shape;226;g2f616a1e355_0_9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f616a1e355_0_9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vuota">
  <p:cSld name="BULLET BIG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616a1e355_0_949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0" name="Google Shape;230;g2f616a1e355_0_949"/>
          <p:cNvSpPr txBox="1"/>
          <p:nvPr>
            <p:ph type="title"/>
          </p:nvPr>
        </p:nvSpPr>
        <p:spPr>
          <a:xfrm>
            <a:off x="1143475" y="6096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sz="60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31" name="Google Shape;231;g2f616a1e355_0_949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616a1e355_0_953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g2f616a1e355_0_953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2f616a1e355_0_953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6" name="Google Shape;236;g2f616a1e355_0_953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 1">
  <p:cSld name="TITLE_1_1">
    <p:bg>
      <p:bgPr>
        <a:solidFill>
          <a:srgbClr val="5A6E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616a1e355_0_958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0"/>
              <a:buNone/>
              <a:defRPr b="1" sz="1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239" name="Google Shape;239;g2f616a1e355_0_958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_1" type="tx">
  <p:cSld name="TITLE_AND_BODY">
    <p:bg>
      <p:bgPr>
        <a:solidFill>
          <a:srgbClr val="FFD79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616a1e355_0_961"/>
          <p:cNvSpPr txBox="1"/>
          <p:nvPr/>
        </p:nvSpPr>
        <p:spPr>
          <a:xfrm>
            <a:off x="19751277" y="127000"/>
            <a:ext cx="3855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5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2" name="Google Shape;242;g2f616a1e355_0_961"/>
          <p:cNvSpPr txBox="1"/>
          <p:nvPr>
            <p:ph type="title"/>
          </p:nvPr>
        </p:nvSpPr>
        <p:spPr>
          <a:xfrm>
            <a:off x="1138625" y="1938900"/>
            <a:ext cx="15938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8000"/>
              <a:buNone/>
              <a:defRPr sz="8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2f616a1e355_0_961"/>
          <p:cNvSpPr txBox="1"/>
          <p:nvPr>
            <p:ph idx="1" type="subTitle"/>
          </p:nvPr>
        </p:nvSpPr>
        <p:spPr>
          <a:xfrm>
            <a:off x="1177700" y="4695500"/>
            <a:ext cx="158991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g2f616a1e355_0_961"/>
          <p:cNvSpPr txBox="1"/>
          <p:nvPr>
            <p:ph idx="2" type="title"/>
          </p:nvPr>
        </p:nvSpPr>
        <p:spPr>
          <a:xfrm>
            <a:off x="18010325" y="914400"/>
            <a:ext cx="5235000" cy="5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40000"/>
              <a:buNone/>
              <a:defRPr sz="4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 1">
  <p:cSld name="TITLE_1_1">
    <p:bg>
      <p:bgPr>
        <a:solidFill>
          <a:srgbClr val="5A6E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0"/>
              <a:buNone/>
              <a:defRPr b="1" sz="1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0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8" name="Google Shape;258;p50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1" showMasterSp="0" type="title">
  <p:cSld name="TITLE"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"/>
          <p:cNvSpPr txBox="1"/>
          <p:nvPr/>
        </p:nvSpPr>
        <p:spPr>
          <a:xfrm>
            <a:off x="1138681" y="1905000"/>
            <a:ext cx="22106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1" name="Google Shape;261;p63"/>
          <p:cNvSpPr txBox="1"/>
          <p:nvPr/>
        </p:nvSpPr>
        <p:spPr>
          <a:xfrm>
            <a:off x="1138681" y="5711670"/>
            <a:ext cx="22106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2" name="Google Shape;262;p63"/>
          <p:cNvSpPr txBox="1"/>
          <p:nvPr/>
        </p:nvSpPr>
        <p:spPr>
          <a:xfrm>
            <a:off x="1138681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3" name="Google Shape;263;p63"/>
          <p:cNvSpPr txBox="1"/>
          <p:nvPr>
            <p:ph type="title"/>
          </p:nvPr>
        </p:nvSpPr>
        <p:spPr>
          <a:xfrm>
            <a:off x="1138675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0000"/>
              <a:buNone/>
              <a:defRPr b="1" sz="1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1400"/>
              <a:buNone/>
              <a:defRPr>
                <a:solidFill>
                  <a:srgbClr val="00001E"/>
                </a:solidFill>
              </a:defRPr>
            </a:lvl9pPr>
          </a:lstStyle>
          <a:p/>
        </p:txBody>
      </p:sp>
      <p:sp>
        <p:nvSpPr>
          <p:cNvPr id="264" name="Google Shape;264;p63"/>
          <p:cNvSpPr txBox="1"/>
          <p:nvPr>
            <p:ph idx="2" type="title"/>
          </p:nvPr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6000"/>
              <a:buNone/>
              <a:defRPr b="0" sz="6000">
                <a:solidFill>
                  <a:srgbClr val="00001E"/>
                </a:solidFill>
              </a:defRPr>
            </a:lvl9pPr>
          </a:lstStyle>
          <a:p/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49874" y="8848725"/>
            <a:ext cx="63341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675" y="11684000"/>
            <a:ext cx="61595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vuota">
  <p:cSld name="BULLET BIG"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9" name="Google Shape;269;p64"/>
          <p:cNvSpPr txBox="1"/>
          <p:nvPr>
            <p:ph type="title"/>
          </p:nvPr>
        </p:nvSpPr>
        <p:spPr>
          <a:xfrm>
            <a:off x="1143475" y="6096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sz="60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70" name="Google Shape;270;p64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vuota">
  <p:cSld name="BULLET BIG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" name="Google Shape;32;p60"/>
          <p:cNvSpPr txBox="1"/>
          <p:nvPr>
            <p:ph type="title"/>
          </p:nvPr>
        </p:nvSpPr>
        <p:spPr>
          <a:xfrm>
            <a:off x="1143475" y="6096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sz="60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3" name="Google Shape;33;p60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sz="3000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17">
          <p15:clr>
            <a:srgbClr val="FA7B17"/>
          </p15:clr>
        </p15:guide>
        <p15:guide id="2" orient="horz" pos="576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pos="14643">
          <p15:clr>
            <a:srgbClr val="FA7B17"/>
          </p15:clr>
        </p15:guide>
        <p15:guide id="5" orient="horz" pos="8064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zato">
  <p:cSld name="Layout personalizzato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type="title"/>
          </p:nvPr>
        </p:nvSpPr>
        <p:spPr>
          <a:xfrm>
            <a:off x="712099" y="730251"/>
            <a:ext cx="23030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  <a:defRPr b="1" i="0" sz="6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65"/>
          <p:cNvSpPr txBox="1"/>
          <p:nvPr>
            <p:ph idx="10" type="dt"/>
          </p:nvPr>
        </p:nvSpPr>
        <p:spPr>
          <a:xfrm>
            <a:off x="485520" y="12500229"/>
            <a:ext cx="21153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65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A8C8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712101" y="1927227"/>
            <a:ext cx="23030400" cy="11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-533400" lvl="0" marL="457200" marR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355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4635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4635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4635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4635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_1" type="tx">
  <p:cSld name="TITLE_AND_BODY">
    <p:bg>
      <p:bgPr>
        <a:solidFill>
          <a:srgbClr val="FFD79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6"/>
          <p:cNvSpPr txBox="1"/>
          <p:nvPr/>
        </p:nvSpPr>
        <p:spPr>
          <a:xfrm>
            <a:off x="19751277" y="127000"/>
            <a:ext cx="3855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5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8" name="Google Shape;278;p66"/>
          <p:cNvSpPr txBox="1"/>
          <p:nvPr>
            <p:ph type="title"/>
          </p:nvPr>
        </p:nvSpPr>
        <p:spPr>
          <a:xfrm>
            <a:off x="1138625" y="1938900"/>
            <a:ext cx="15938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8000"/>
              <a:buNone/>
              <a:defRPr sz="8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6"/>
          <p:cNvSpPr txBox="1"/>
          <p:nvPr>
            <p:ph idx="1" type="subTitle"/>
          </p:nvPr>
        </p:nvSpPr>
        <p:spPr>
          <a:xfrm>
            <a:off x="1177700" y="4695500"/>
            <a:ext cx="158991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0" name="Google Shape;280;p66"/>
          <p:cNvSpPr txBox="1"/>
          <p:nvPr>
            <p:ph idx="2" type="title"/>
          </p:nvPr>
        </p:nvSpPr>
        <p:spPr>
          <a:xfrm>
            <a:off x="18010325" y="914400"/>
            <a:ext cx="5235000" cy="5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40000"/>
              <a:buNone/>
              <a:defRPr sz="40000">
                <a:solidFill>
                  <a:srgbClr val="0000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back" showMasterSp="0">
  <p:cSld name="TITLE_1">
    <p:bg>
      <p:bgPr>
        <a:solidFill>
          <a:srgbClr val="FF785A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1"/>
          <p:cNvSpPr/>
          <p:nvPr/>
        </p:nvSpPr>
        <p:spPr>
          <a:xfrm rot="10800000">
            <a:off x="-4138" y="-1"/>
            <a:ext cx="24392286" cy="1871046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5A6E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36" name="Google Shape;3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72" y="11681913"/>
            <a:ext cx="6157852" cy="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1"/>
          <p:cNvSpPr txBox="1"/>
          <p:nvPr/>
        </p:nvSpPr>
        <p:spPr>
          <a:xfrm>
            <a:off x="1138681" y="1905000"/>
            <a:ext cx="22106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" name="Google Shape;38;p61"/>
          <p:cNvSpPr txBox="1"/>
          <p:nvPr/>
        </p:nvSpPr>
        <p:spPr>
          <a:xfrm>
            <a:off x="1138681" y="5711670"/>
            <a:ext cx="22106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" name="Google Shape;39;p61"/>
          <p:cNvSpPr txBox="1"/>
          <p:nvPr/>
        </p:nvSpPr>
        <p:spPr>
          <a:xfrm>
            <a:off x="1138681" y="19050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1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" name="Google Shape;40;p61"/>
          <p:cNvSpPr txBox="1"/>
          <p:nvPr>
            <p:ph type="title"/>
          </p:nvPr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AF5"/>
              </a:buClr>
              <a:buSzPts val="6000"/>
              <a:buNone/>
              <a:defRPr>
                <a:solidFill>
                  <a:srgbClr val="FFFAF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 1">
  <p:cSld name="TITLE_1_1">
    <p:bg>
      <p:bgPr>
        <a:solidFill>
          <a:srgbClr val="5A6E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0"/>
              <a:buNone/>
              <a:defRPr b="1" sz="1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43" name="Google Shape;43;p62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ertina 1">
  <p:cSld name="TITLE_1_1">
    <p:bg>
      <p:bgPr>
        <a:solidFill>
          <a:srgbClr val="5A6E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600"/>
              <a:buNone/>
              <a:defRPr b="1" sz="1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50" name="Google Shape;50;p56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0"/>
          <p:cNvSpPr txBox="1"/>
          <p:nvPr>
            <p:ph type="ctrTitle"/>
          </p:nvPr>
        </p:nvSpPr>
        <p:spPr>
          <a:xfrm>
            <a:off x="831222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53" name="Google Shape;53;p70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54" name="Google Shape;54;p7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18" Type="http://schemas.openxmlformats.org/officeDocument/2006/relationships/theme" Target="../theme/theme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-62425" y="12801600"/>
            <a:ext cx="24514200" cy="9471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7" name="Google Shape;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72" y="13176882"/>
            <a:ext cx="1361349" cy="1965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5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9" name="Google Shape;9;p45"/>
          <p:cNvSpPr txBox="1"/>
          <p:nvPr>
            <p:ph type="title"/>
          </p:nvPr>
        </p:nvSpPr>
        <p:spPr>
          <a:xfrm>
            <a:off x="1143475" y="9144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b="1" i="0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0">
          <p15:clr>
            <a:srgbClr val="EA4335"/>
          </p15:clr>
        </p15:guide>
        <p15:guide id="2" orient="horz" pos="576">
          <p15:clr>
            <a:srgbClr val="EA4335"/>
          </p15:clr>
        </p15:guide>
        <p15:guide id="3" pos="14643">
          <p15:clr>
            <a:srgbClr val="EA4335"/>
          </p15:clr>
        </p15:guide>
        <p15:guide id="4" orient="horz" pos="1728">
          <p15:clr>
            <a:srgbClr val="EA4335"/>
          </p15:clr>
        </p15:guide>
        <p15:guide id="5" orient="horz" pos="806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3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635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35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635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35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635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635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35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"/>
          <p:cNvSpPr/>
          <p:nvPr/>
        </p:nvSpPr>
        <p:spPr>
          <a:xfrm>
            <a:off x="-62425" y="12801600"/>
            <a:ext cx="24514500" cy="9471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 Light"/>
              <a:buNone/>
            </a:pPr>
            <a:r>
              <a:t/>
            </a:r>
            <a:endParaRPr b="0" i="0" sz="37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125" name="Google Shape;12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72" y="13176882"/>
            <a:ext cx="1361353" cy="19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3"/>
          <p:cNvSpPr txBox="1"/>
          <p:nvPr>
            <p:ph idx="12" type="sldNum"/>
          </p:nvPr>
        </p:nvSpPr>
        <p:spPr>
          <a:xfrm>
            <a:off x="21981717" y="13039200"/>
            <a:ext cx="154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300">
              <a:solidFill>
                <a:srgbClr val="000000"/>
              </a:solidFill>
            </a:endParaRPr>
          </a:p>
        </p:txBody>
      </p:sp>
      <p:sp>
        <p:nvSpPr>
          <p:cNvPr id="127" name="Google Shape;127;p53"/>
          <p:cNvSpPr txBox="1"/>
          <p:nvPr>
            <p:ph type="title"/>
          </p:nvPr>
        </p:nvSpPr>
        <p:spPr>
          <a:xfrm>
            <a:off x="1143475" y="914400"/>
            <a:ext cx="221016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100"/>
              <a:buFont typeface="Work Sans"/>
              <a:buNone/>
              <a:defRPr b="1" i="0" sz="61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300"/>
              <a:buFont typeface="Work Sans"/>
              <a:buNone/>
              <a:defRPr b="1" i="0" sz="1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28" name="Google Shape;128;p53"/>
          <p:cNvSpPr txBox="1"/>
          <p:nvPr>
            <p:ph idx="1" type="body"/>
          </p:nvPr>
        </p:nvSpPr>
        <p:spPr>
          <a:xfrm>
            <a:off x="1141050" y="2743200"/>
            <a:ext cx="221016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➔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◆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27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2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2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◆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27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27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○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27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◆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27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2900"/>
              <a:buFont typeface="Work Sans"/>
              <a:buChar char="●"/>
              <a:defRPr b="0" i="0" sz="29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0">
          <p15:clr>
            <a:srgbClr val="EA4335"/>
          </p15:clr>
        </p15:guide>
        <p15:guide id="2" orient="horz" pos="576">
          <p15:clr>
            <a:srgbClr val="EA4335"/>
          </p15:clr>
        </p15:guide>
        <p15:guide id="3" pos="14643">
          <p15:clr>
            <a:srgbClr val="EA4335"/>
          </p15:clr>
        </p15:guide>
        <p15:guide id="4" orient="horz" pos="1728">
          <p15:clr>
            <a:srgbClr val="EA4335"/>
          </p15:clr>
        </p15:guide>
        <p15:guide id="5" orient="horz" pos="8064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616a1e355_0_885"/>
          <p:cNvSpPr/>
          <p:nvPr/>
        </p:nvSpPr>
        <p:spPr>
          <a:xfrm>
            <a:off x="-62425" y="12801600"/>
            <a:ext cx="24514200" cy="9471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166" name="Google Shape;166;g2f616a1e355_0_8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72" y="13176882"/>
            <a:ext cx="1361349" cy="196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f616a1e355_0_885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68" name="Google Shape;168;g2f616a1e355_0_885"/>
          <p:cNvSpPr txBox="1"/>
          <p:nvPr>
            <p:ph type="title"/>
          </p:nvPr>
        </p:nvSpPr>
        <p:spPr>
          <a:xfrm>
            <a:off x="1143475" y="9144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b="1" i="0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69" name="Google Shape;169;g2f616a1e355_0_885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0">
          <p15:clr>
            <a:srgbClr val="EA4335"/>
          </p15:clr>
        </p15:guide>
        <p15:guide id="2" orient="horz" pos="576">
          <p15:clr>
            <a:srgbClr val="EA4335"/>
          </p15:clr>
        </p15:guide>
        <p15:guide id="3" pos="14643">
          <p15:clr>
            <a:srgbClr val="EA4335"/>
          </p15:clr>
        </p15:guide>
        <p15:guide id="4" orient="horz" pos="1728">
          <p15:clr>
            <a:srgbClr val="EA4335"/>
          </p15:clr>
        </p15:guide>
        <p15:guide id="5" orient="horz" pos="8064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616a1e355_0_930"/>
          <p:cNvSpPr/>
          <p:nvPr/>
        </p:nvSpPr>
        <p:spPr>
          <a:xfrm>
            <a:off x="-62425" y="12801600"/>
            <a:ext cx="24514200" cy="9471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211" name="Google Shape;211;g2f616a1e355_0_9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72" y="13176882"/>
            <a:ext cx="1361349" cy="19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f616a1e355_0_930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3" name="Google Shape;213;g2f616a1e355_0_930"/>
          <p:cNvSpPr txBox="1"/>
          <p:nvPr>
            <p:ph type="title"/>
          </p:nvPr>
        </p:nvSpPr>
        <p:spPr>
          <a:xfrm>
            <a:off x="1143475" y="9144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b="1" i="0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14" name="Google Shape;214;g2f616a1e355_0_930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0">
          <p15:clr>
            <a:srgbClr val="EA4335"/>
          </p15:clr>
        </p15:guide>
        <p15:guide id="2" orient="horz" pos="576">
          <p15:clr>
            <a:srgbClr val="EA4335"/>
          </p15:clr>
        </p15:guide>
        <p15:guide id="3" pos="14643">
          <p15:clr>
            <a:srgbClr val="EA4335"/>
          </p15:clr>
        </p15:guide>
        <p15:guide id="4" orient="horz" pos="1728">
          <p15:clr>
            <a:srgbClr val="EA4335"/>
          </p15:clr>
        </p15:guide>
        <p15:guide id="5" orient="horz" pos="8064">
          <p15:clr>
            <a:srgbClr val="EA4335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-62425" y="12801600"/>
            <a:ext cx="24514200" cy="9471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magine" id="247" name="Google Shape;24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72" y="13176882"/>
            <a:ext cx="1361349" cy="19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21981717" y="13039200"/>
            <a:ext cx="1549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49" name="Google Shape;249;p48"/>
          <p:cNvSpPr txBox="1"/>
          <p:nvPr>
            <p:ph type="title"/>
          </p:nvPr>
        </p:nvSpPr>
        <p:spPr>
          <a:xfrm>
            <a:off x="1143475" y="914400"/>
            <a:ext cx="221019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6000"/>
              <a:buFont typeface="Work Sans"/>
              <a:buNone/>
              <a:defRPr b="1" i="0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EFF"/>
              </a:buClr>
              <a:buSzPts val="1400"/>
              <a:buFont typeface="Work Sans"/>
              <a:buNone/>
              <a:defRPr b="1" i="0" sz="1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50" name="Google Shape;250;p48"/>
          <p:cNvSpPr txBox="1"/>
          <p:nvPr>
            <p:ph idx="1" type="body"/>
          </p:nvPr>
        </p:nvSpPr>
        <p:spPr>
          <a:xfrm>
            <a:off x="1141050" y="2743200"/>
            <a:ext cx="221019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➔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○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◆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000"/>
              <a:buFont typeface="Work Sans"/>
              <a:buChar char="●"/>
              <a:defRPr b="0" i="0" sz="3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0">
          <p15:clr>
            <a:srgbClr val="EA4335"/>
          </p15:clr>
        </p15:guide>
        <p15:guide id="2" orient="horz" pos="576">
          <p15:clr>
            <a:srgbClr val="EA4335"/>
          </p15:clr>
        </p15:guide>
        <p15:guide id="3" pos="14643">
          <p15:clr>
            <a:srgbClr val="EA4335"/>
          </p15:clr>
        </p15:guide>
        <p15:guide id="4" orient="horz" pos="1728">
          <p15:clr>
            <a:srgbClr val="EA4335"/>
          </p15:clr>
        </p15:guide>
        <p15:guide id="5" orient="horz" pos="806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iscozen.it/guide/cosa-significa-avere-la-partita-iva/" TargetMode="External"/><Relationship Id="rId4" Type="http://schemas.openxmlformats.org/officeDocument/2006/relationships/hyperlink" Target="https://fiscozen.it/guide/cassa-di-previdenz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hyperlink" Target="https://www.fondoforte.it/wp-content/uploads/2018/10/CODICI-ATECO-RIASSUNTIVA-DI-TUTTI-I-COMPARTI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6.xml"/><Relationship Id="rId10" Type="http://schemas.openxmlformats.org/officeDocument/2006/relationships/slide" Target="/ppt/slides/slide14.xml"/><Relationship Id="rId13" Type="http://schemas.openxmlformats.org/officeDocument/2006/relationships/slide" Target="/ppt/slides/slide18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7.xml"/><Relationship Id="rId4" Type="http://schemas.openxmlformats.org/officeDocument/2006/relationships/slide" Target="/ppt/slides/slide8.xml"/><Relationship Id="rId9" Type="http://schemas.openxmlformats.org/officeDocument/2006/relationships/slide" Target="/ppt/slides/slide13.xml"/><Relationship Id="rId15" Type="http://schemas.openxmlformats.org/officeDocument/2006/relationships/slide" Target="/ppt/slides/slide20.xml"/><Relationship Id="rId14" Type="http://schemas.openxmlformats.org/officeDocument/2006/relationships/slide" Target="/ppt/slides/slide19.xml"/><Relationship Id="rId16" Type="http://schemas.openxmlformats.org/officeDocument/2006/relationships/slide" Target="/ppt/slides/slide21.xml"/><Relationship Id="rId5" Type="http://schemas.openxmlformats.org/officeDocument/2006/relationships/slide" Target="/ppt/slides/slide9.xml"/><Relationship Id="rId6" Type="http://schemas.openxmlformats.org/officeDocument/2006/relationships/slide" Target="/ppt/slides/slide10.xml"/><Relationship Id="rId7" Type="http://schemas.openxmlformats.org/officeDocument/2006/relationships/slide" Target="/ppt/slides/slide11.xml"/><Relationship Id="rId8" Type="http://schemas.openxmlformats.org/officeDocument/2006/relationships/slide" Target="/ppt/slides/slide1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1.xml"/><Relationship Id="rId10" Type="http://schemas.openxmlformats.org/officeDocument/2006/relationships/slide" Target="/ppt/slides/slide30.xml"/><Relationship Id="rId13" Type="http://schemas.openxmlformats.org/officeDocument/2006/relationships/slide" Target="/ppt/slides/slide34.xml"/><Relationship Id="rId12" Type="http://schemas.openxmlformats.org/officeDocument/2006/relationships/slide" Target="/ppt/slides/slide3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3.xml"/><Relationship Id="rId4" Type="http://schemas.openxmlformats.org/officeDocument/2006/relationships/slide" Target="/ppt/slides/slide24.xml"/><Relationship Id="rId9" Type="http://schemas.openxmlformats.org/officeDocument/2006/relationships/slide" Target="/ppt/slides/slide29.xml"/><Relationship Id="rId15" Type="http://schemas.openxmlformats.org/officeDocument/2006/relationships/slide" Target="/ppt/slides/slide37.xml"/><Relationship Id="rId14" Type="http://schemas.openxmlformats.org/officeDocument/2006/relationships/slide" Target="/ppt/slides/slide36.xml"/><Relationship Id="rId17" Type="http://schemas.openxmlformats.org/officeDocument/2006/relationships/slide" Target="/ppt/slides/slide40.xml"/><Relationship Id="rId16" Type="http://schemas.openxmlformats.org/officeDocument/2006/relationships/slide" Target="/ppt/slides/slide39.xml"/><Relationship Id="rId5" Type="http://schemas.openxmlformats.org/officeDocument/2006/relationships/slide" Target="/ppt/slides/slide25.xml"/><Relationship Id="rId6" Type="http://schemas.openxmlformats.org/officeDocument/2006/relationships/slide" Target="/ppt/slides/slide26.xml"/><Relationship Id="rId7" Type="http://schemas.openxmlformats.org/officeDocument/2006/relationships/slide" Target="/ppt/slides/slide27.xml"/><Relationship Id="rId8" Type="http://schemas.openxmlformats.org/officeDocument/2006/relationships/slide" Target="/ppt/slides/slide28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50.xml"/><Relationship Id="rId10" Type="http://schemas.openxmlformats.org/officeDocument/2006/relationships/slide" Target="/ppt/slides/slide49.xml"/><Relationship Id="rId13" Type="http://schemas.openxmlformats.org/officeDocument/2006/relationships/slide" Target="/ppt/slides/slide52.xml"/><Relationship Id="rId12" Type="http://schemas.openxmlformats.org/officeDocument/2006/relationships/slide" Target="/ppt/slides/slide5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1.xml"/><Relationship Id="rId4" Type="http://schemas.openxmlformats.org/officeDocument/2006/relationships/slide" Target="/ppt/slides/slide43.xml"/><Relationship Id="rId9" Type="http://schemas.openxmlformats.org/officeDocument/2006/relationships/slide" Target="/ppt/slides/slide48.xml"/><Relationship Id="rId15" Type="http://schemas.openxmlformats.org/officeDocument/2006/relationships/slide" Target="/ppt/slides/slide54.xml"/><Relationship Id="rId14" Type="http://schemas.openxmlformats.org/officeDocument/2006/relationships/slide" Target="/ppt/slides/slide53.xml"/><Relationship Id="rId17" Type="http://schemas.openxmlformats.org/officeDocument/2006/relationships/slide" Target="/ppt/slides/slide56.xml"/><Relationship Id="rId16" Type="http://schemas.openxmlformats.org/officeDocument/2006/relationships/slide" Target="/ppt/slides/slide55.xml"/><Relationship Id="rId5" Type="http://schemas.openxmlformats.org/officeDocument/2006/relationships/slide" Target="/ppt/slides/slide44.xml"/><Relationship Id="rId6" Type="http://schemas.openxmlformats.org/officeDocument/2006/relationships/slide" Target="/ppt/slides/slide45.xml"/><Relationship Id="rId7" Type="http://schemas.openxmlformats.org/officeDocument/2006/relationships/slide" Target="/ppt/slides/slide46.xml"/><Relationship Id="rId8" Type="http://schemas.openxmlformats.org/officeDocument/2006/relationships/slide" Target="/ppt/slides/slide47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8.xml"/><Relationship Id="rId4" Type="http://schemas.openxmlformats.org/officeDocument/2006/relationships/slide" Target="/ppt/slides/slide59.xml"/><Relationship Id="rId5" Type="http://schemas.openxmlformats.org/officeDocument/2006/relationships/slide" Target="/ppt/slides/slide61.xml"/><Relationship Id="rId6" Type="http://schemas.openxmlformats.org/officeDocument/2006/relationships/hyperlink" Target="https://drive.google.com/file/d/1xbfapwVKMyUW8SPmEkN3y4HexKc_fr1U/view?usp=sharing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ask.fiscozen.it/regime-forfettario-qa-2/" TargetMode="External"/><Relationship Id="rId4" Type="http://schemas.openxmlformats.org/officeDocument/2006/relationships/hyperlink" Target="https://ask.fiscozen.it/srl-in-regime-di-trasparenza-e-forfettario/" TargetMode="External"/><Relationship Id="rId9" Type="http://schemas.openxmlformats.org/officeDocument/2006/relationships/hyperlink" Target="https://ask.fiscozen.it/e-commerce-fatturazione-e-corrispettivi/" TargetMode="External"/><Relationship Id="rId5" Type="http://schemas.openxmlformats.org/officeDocument/2006/relationships/hyperlink" Target="https://drive.google.com/drive/folders/1kDmZHEyeaQ6r3-kFCh6OKTwAfTXvXSaM" TargetMode="External"/><Relationship Id="rId6" Type="http://schemas.openxmlformats.org/officeDocument/2006/relationships/hyperlink" Target="https://drive.google.com/drive/folders/1kDmZHEyeaQ6r3-kFCh6OKTwAfTXvXSaM" TargetMode="External"/><Relationship Id="rId7" Type="http://schemas.openxmlformats.org/officeDocument/2006/relationships/hyperlink" Target="https://ask.fiscozen.it/lavoratori-autonomi-attivita-in-libera-professione-iscrivibili-in-gs-inps/" TargetMode="External"/><Relationship Id="rId8" Type="http://schemas.openxmlformats.org/officeDocument/2006/relationships/hyperlink" Target="https://ask.fiscozen.it/flusso-operativo-business-services-operations/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app.fiscozen.it/backoffice/utenti/31899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app.fiscozen.it/backoffice/utenti/21219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app.fiscozen.it/backoffice/utenti/21219/" TargetMode="External"/><Relationship Id="rId4" Type="http://schemas.openxmlformats.org/officeDocument/2006/relationships/hyperlink" Target="https://app.fiscozen.it/backoffice/utenti/31899/" TargetMode="External"/><Relationship Id="rId5" Type="http://schemas.openxmlformats.org/officeDocument/2006/relationships/hyperlink" Target="https://app.fiscozen.it/backoffice/utenti/31370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app.fiscozen.it/backoffice/utenti/21219/" TargetMode="External"/><Relationship Id="rId4" Type="http://schemas.openxmlformats.org/officeDocument/2006/relationships/hyperlink" Target="https://app.fiscozen.it/backoffice/utenti/31899/" TargetMode="External"/><Relationship Id="rId5" Type="http://schemas.openxmlformats.org/officeDocument/2006/relationships/hyperlink" Target="https://app.fiscozen.it/backoffice/utenti/31899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app.fiscozen.it/backoffice/utenti/21219/" TargetMode="External"/><Relationship Id="rId4" Type="http://schemas.openxmlformats.org/officeDocument/2006/relationships/hyperlink" Target="https://app.fiscozen.it/backoffice/utenti/31899/" TargetMode="External"/><Relationship Id="rId5" Type="http://schemas.openxmlformats.org/officeDocument/2006/relationships/hyperlink" Target="https://app.fiscozen.it/backoffice/utenti/40637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genziaentrate.gov.i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/>
          <p:nvPr/>
        </p:nvSpPr>
        <p:spPr>
          <a:xfrm>
            <a:off x="1138675" y="5711675"/>
            <a:ext cx="2210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it" sz="60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Inquadramento fiscale generale</a:t>
            </a:r>
            <a:endParaRPr b="0" i="0" sz="60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6" name="Google Shape;286;p1"/>
          <p:cNvSpPr txBox="1"/>
          <p:nvPr/>
        </p:nvSpPr>
        <p:spPr>
          <a:xfrm>
            <a:off x="1138675" y="914400"/>
            <a:ext cx="22106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rPr b="1" i="0" lang="it" sz="91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Formazione Base Prodotto</a:t>
            </a:r>
            <a:endParaRPr b="1" i="0" sz="100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idx="1" type="body"/>
          </p:nvPr>
        </p:nvSpPr>
        <p:spPr>
          <a:xfrm>
            <a:off x="1147775" y="2867600"/>
            <a:ext cx="220980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4800"/>
              <a:buNone/>
            </a:pPr>
            <a:r>
              <a:rPr b="1" lang="it">
                <a:solidFill>
                  <a:schemeClr val="accent2"/>
                </a:solidFill>
              </a:rPr>
              <a:t>Le caratteristiche: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Definizione: </a:t>
            </a:r>
            <a:r>
              <a:rPr lang="it"/>
              <a:t> società è il contratto con il quale due o più persone (soci) conferiscono beni o servizi per l’esercizio in comune di un’attività economica allo scopo di dividerne gli utili.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Elementi costitutivi</a:t>
            </a:r>
            <a:r>
              <a:rPr lang="it"/>
              <a:t>: </a:t>
            </a:r>
            <a:r>
              <a:rPr b="1" lang="it">
                <a:solidFill>
                  <a:srgbClr val="5A6EFF"/>
                </a:solidFill>
              </a:rPr>
              <a:t>fondo comune (capitale)</a:t>
            </a:r>
            <a:r>
              <a:rPr lang="it">
                <a:solidFill>
                  <a:srgbClr val="5A6EFF"/>
                </a:solidFill>
              </a:rPr>
              <a:t>,</a:t>
            </a:r>
            <a:r>
              <a:rPr lang="it"/>
              <a:t> formato dai conferimenti di beni o servizi effettuati dai soci, </a:t>
            </a:r>
            <a:r>
              <a:rPr b="1" lang="it">
                <a:solidFill>
                  <a:srgbClr val="5A6EFF"/>
                </a:solidFill>
              </a:rPr>
              <a:t>l’esercizio in comune di un’attività economica, la ripartizione dei guadagni e delle perdite, il vincolo di collaborazione</a:t>
            </a:r>
            <a:r>
              <a:rPr lang="it"/>
              <a:t> per lo svolgimento di tali attività;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Responsabilità</a:t>
            </a:r>
            <a:r>
              <a:rPr lang="it"/>
              <a:t>: </a:t>
            </a:r>
            <a:r>
              <a:rPr b="1" lang="it">
                <a:solidFill>
                  <a:srgbClr val="5A6EFF"/>
                </a:solidFill>
              </a:rPr>
              <a:t>sono persone giuridiche a sé</a:t>
            </a:r>
            <a:r>
              <a:rPr lang="it"/>
              <a:t>, a prescindere dai soci che le partecipano, ovvero la società e i soci sono entità differenti.</a:t>
            </a:r>
            <a:endParaRPr/>
          </a:p>
        </p:txBody>
      </p:sp>
      <p:sp>
        <p:nvSpPr>
          <p:cNvPr id="355" name="Google Shape;355;p12"/>
          <p:cNvSpPr txBox="1"/>
          <p:nvPr>
            <p:ph type="title"/>
          </p:nvPr>
        </p:nvSpPr>
        <p:spPr>
          <a:xfrm>
            <a:off x="1143000" y="9144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La Società: le differenze con le PIVA delle persone fisiche</a:t>
            </a:r>
            <a:endParaRPr/>
          </a:p>
        </p:txBody>
      </p:sp>
      <p:sp>
        <p:nvSpPr>
          <p:cNvPr id="356" name="Google Shape;356;p12"/>
          <p:cNvSpPr txBox="1"/>
          <p:nvPr>
            <p:ph idx="10" type="dt"/>
          </p:nvPr>
        </p:nvSpPr>
        <p:spPr>
          <a:xfrm>
            <a:off x="971040" y="25000458"/>
            <a:ext cx="42306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"/>
          <p:cNvSpPr txBox="1"/>
          <p:nvPr>
            <p:ph idx="1" type="body"/>
          </p:nvPr>
        </p:nvSpPr>
        <p:spPr>
          <a:xfrm>
            <a:off x="1143000" y="2819400"/>
            <a:ext cx="22098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it">
                <a:solidFill>
                  <a:schemeClr val="accent2"/>
                </a:solidFill>
              </a:rPr>
              <a:t>In Italia esistono diverse tipologie di società:</a:t>
            </a:r>
            <a:endParaRPr b="1">
              <a:solidFill>
                <a:schemeClr val="accent2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Società di persone: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t"/>
              <a:t>Società semplice (S.s.);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t"/>
              <a:t>Società in nome collettivo (S.n.c.);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t"/>
              <a:t>Società in accomandita semplice (S.a.s.).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Società di capitali: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t"/>
              <a:t>Società per azioni (S.p.A.) S.p.A. nell'ordinamento italiano. </a:t>
            </a:r>
            <a:endParaRPr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lang="it"/>
              <a:t>Società a responsabilità limitata (S.r.l., S.r.l.s, S.r.l. a capitale ridotto).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Società cooperativa.</a:t>
            </a:r>
            <a:endParaRPr b="1">
              <a:solidFill>
                <a:schemeClr val="accent4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Società consortile.</a:t>
            </a:r>
            <a:endParaRPr b="1">
              <a:solidFill>
                <a:schemeClr val="accent4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1" lang="it">
                <a:solidFill>
                  <a:schemeClr val="accent4"/>
                </a:solidFill>
              </a:rPr>
              <a:t>Società ad azionariato diffuso.</a:t>
            </a:r>
            <a:endParaRPr b="1">
              <a:solidFill>
                <a:schemeClr val="accent4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600"/>
              <a:buNone/>
            </a:pPr>
            <a:r>
              <a:t/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64" name="Google Shape;364;p13"/>
          <p:cNvSpPr txBox="1"/>
          <p:nvPr>
            <p:ph type="title"/>
          </p:nvPr>
        </p:nvSpPr>
        <p:spPr>
          <a:xfrm>
            <a:off x="1143000" y="9144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>
                <a:solidFill>
                  <a:schemeClr val="accent2"/>
                </a:solidFill>
              </a:rPr>
              <a:t>Le diverse tipologie di Società</a:t>
            </a:r>
            <a:endParaRPr/>
          </a:p>
        </p:txBody>
      </p:sp>
      <p:sp>
        <p:nvSpPr>
          <p:cNvPr id="365" name="Google Shape;365;p13"/>
          <p:cNvSpPr txBox="1"/>
          <p:nvPr>
            <p:ph idx="10" type="dt"/>
          </p:nvPr>
        </p:nvSpPr>
        <p:spPr>
          <a:xfrm>
            <a:off x="971040" y="25000458"/>
            <a:ext cx="42306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/>
        </p:nvSpPr>
        <p:spPr>
          <a:xfrm>
            <a:off x="1170600" y="2743200"/>
            <a:ext cx="2204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 potenziale cliente può essere:</a:t>
            </a:r>
            <a:endParaRPr b="0" i="1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3" name="Google Shape;373;p5"/>
          <p:cNvSpPr txBox="1"/>
          <p:nvPr/>
        </p:nvSpPr>
        <p:spPr>
          <a:xfrm>
            <a:off x="1219200" y="914400"/>
            <a:ext cx="219501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b="1" i="0" lang="it" sz="6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Come gestiamo i nuovi clienti in Fiscozen: i diversi step 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1574900" y="3268113"/>
            <a:ext cx="6074400" cy="14430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una nuova apertura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16662500" y="3268175"/>
            <a:ext cx="6074400" cy="14430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una migrazione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1574900" y="4912050"/>
            <a:ext cx="6074400" cy="6912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deve aprire la P.IVA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5"/>
          <p:cNvSpPr/>
          <p:nvPr/>
        </p:nvSpPr>
        <p:spPr>
          <a:xfrm>
            <a:off x="16662500" y="4912025"/>
            <a:ext cx="6074400" cy="6912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ha già una P.IVA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5"/>
          <p:cNvSpPr/>
          <p:nvPr/>
        </p:nvSpPr>
        <p:spPr>
          <a:xfrm>
            <a:off x="6993350" y="5804175"/>
            <a:ext cx="10606500" cy="79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I° contatto: Sales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5"/>
          <p:cNvSpPr/>
          <p:nvPr/>
        </p:nvSpPr>
        <p:spPr>
          <a:xfrm>
            <a:off x="1574900" y="6795238"/>
            <a:ext cx="9184200" cy="54465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Individua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inquadramento: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libero professionista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(es. Medico) o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Ditta individuale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(es. Muratore)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codice Ateco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(es. 82.99.99/73.11.01)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regime fiscale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(forfetario, semplificato)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Cassa previdenziale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(es. GS INPS, INPS COM/ART)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5"/>
          <p:cNvSpPr/>
          <p:nvPr/>
        </p:nvSpPr>
        <p:spPr>
          <a:xfrm>
            <a:off x="13322025" y="6801913"/>
            <a:ext cx="9184200" cy="54465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Verifica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inquadramento: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libero professionista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(es. Medico) o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Ditta individuale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(es. Muratore)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codice Ateco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(es. 82.99.99/73.11.01)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regime fiscale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(forfetario, semplificato)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25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Work Sans"/>
              <a:buChar char="●"/>
            </a:pP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</a:t>
            </a:r>
            <a:r>
              <a:rPr b="1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Cassa previdenziale </a:t>
            </a:r>
            <a:r>
              <a:rPr b="0" i="0" lang="it" sz="31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(es. GS INPS, INPS COM/ART)</a:t>
            </a:r>
            <a:endParaRPr b="0" i="0" sz="31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616a1e355_0_23"/>
          <p:cNvSpPr txBox="1"/>
          <p:nvPr/>
        </p:nvSpPr>
        <p:spPr>
          <a:xfrm>
            <a:off x="1170600" y="2824500"/>
            <a:ext cx="2204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 nuova apertura:</a:t>
            </a:r>
            <a:endParaRPr b="0" i="1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g2f616a1e355_0_23"/>
          <p:cNvSpPr txBox="1"/>
          <p:nvPr/>
        </p:nvSpPr>
        <p:spPr>
          <a:xfrm>
            <a:off x="1219200" y="914400"/>
            <a:ext cx="219501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b="1" i="0" lang="it" sz="6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 diversi step per il cliente che richiede l’apertura della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8" name="Google Shape;388;g2f616a1e355_0_23"/>
          <p:cNvSpPr/>
          <p:nvPr/>
        </p:nvSpPr>
        <p:spPr>
          <a:xfrm>
            <a:off x="2250" y="124359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f616a1e355_0_23"/>
          <p:cNvSpPr/>
          <p:nvPr/>
        </p:nvSpPr>
        <p:spPr>
          <a:xfrm>
            <a:off x="2466800" y="3385138"/>
            <a:ext cx="6074400" cy="14430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Libero Professionista 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0" name="Google Shape;390;g2f616a1e355_0_23"/>
          <p:cNvSpPr/>
          <p:nvPr/>
        </p:nvSpPr>
        <p:spPr>
          <a:xfrm>
            <a:off x="15246650" y="3385150"/>
            <a:ext cx="6074400" cy="14430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Ditta individuale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1" name="Google Shape;391;g2f616a1e355_0_23"/>
          <p:cNvSpPr/>
          <p:nvPr/>
        </p:nvSpPr>
        <p:spPr>
          <a:xfrm>
            <a:off x="2466800" y="6394250"/>
            <a:ext cx="6074400" cy="6912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Apre la P.IVA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2" name="Google Shape;392;g2f616a1e355_0_23"/>
          <p:cNvSpPr/>
          <p:nvPr/>
        </p:nvSpPr>
        <p:spPr>
          <a:xfrm>
            <a:off x="1912250" y="5177063"/>
            <a:ext cx="7183500" cy="79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II° contatto: Tax Advisor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3" name="Google Shape;393;g2f616a1e355_0_23"/>
          <p:cNvSpPr/>
          <p:nvPr/>
        </p:nvSpPr>
        <p:spPr>
          <a:xfrm>
            <a:off x="14512700" y="7442100"/>
            <a:ext cx="7542300" cy="79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III° contatto: Business Services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4" name="Google Shape;394;g2f616a1e355_0_23"/>
          <p:cNvSpPr/>
          <p:nvPr/>
        </p:nvSpPr>
        <p:spPr>
          <a:xfrm>
            <a:off x="15457300" y="6310900"/>
            <a:ext cx="6074400" cy="6912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Apre la P.IVA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5" name="Google Shape;395;g2f616a1e355_0_23"/>
          <p:cNvSpPr/>
          <p:nvPr/>
        </p:nvSpPr>
        <p:spPr>
          <a:xfrm>
            <a:off x="14692100" y="5171125"/>
            <a:ext cx="7183500" cy="79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II° contatto: Tax Advisor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6" name="Google Shape;396;g2f616a1e355_0_23"/>
          <p:cNvSpPr/>
          <p:nvPr/>
        </p:nvSpPr>
        <p:spPr>
          <a:xfrm>
            <a:off x="14426300" y="8683850"/>
            <a:ext cx="7715100" cy="25413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Pratiche in Camera di Commercio, INPS e INAIL se INPS Artigiano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7" name="Google Shape;397;g2f616a1e355_0_23"/>
          <p:cNvSpPr/>
          <p:nvPr/>
        </p:nvSpPr>
        <p:spPr>
          <a:xfrm>
            <a:off x="2522775" y="7587550"/>
            <a:ext cx="6074400" cy="35736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 24 ore il cliente può emettere fattura 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8" name="Google Shape;398;g2f616a1e355_0_23"/>
          <p:cNvSpPr/>
          <p:nvPr/>
        </p:nvSpPr>
        <p:spPr>
          <a:xfrm>
            <a:off x="12157175" y="11670100"/>
            <a:ext cx="11088600" cy="7968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Attesa per emissione fattura 2 settimane, circa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"/>
          <p:cNvSpPr txBox="1"/>
          <p:nvPr/>
        </p:nvSpPr>
        <p:spPr>
          <a:xfrm>
            <a:off x="1117500" y="2743200"/>
            <a:ext cx="22047300" cy="7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L’apertura della </a:t>
            </a:r>
            <a:r>
              <a:rPr b="1" i="0" lang="it" sz="3600" u="none" cap="none" strike="noStrik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Partita IVA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comporta l’attivazione di una serie di obblighi tra cui: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Iscrizione alla </a:t>
            </a:r>
            <a:r>
              <a:rPr b="1" i="0" lang="it" sz="3600" u="none" cap="none" strike="noStrik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cassa previdenziale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diversa a seconda della tipologia di attività svolta. Al variare della cassa cambia anche il calcolo dei contributi previdenziali da versare ai fini della pensione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Emissione di fattura o di registrazione dei corrispettivi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corrispondenza della vendita o della prestazione di servizi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Invio della dichiarazione dei redditi annuale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che serve a comunicare l’importo dei redditi percepiti al fine del calcolo delle tasse da pagare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4" name="Google Shape;404;p9"/>
          <p:cNvSpPr txBox="1"/>
          <p:nvPr/>
        </p:nvSpPr>
        <p:spPr>
          <a:xfrm>
            <a:off x="1293150" y="914400"/>
            <a:ext cx="21950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6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P.IVA: quali sono gli obblighi che devo rispettare</a:t>
            </a:r>
            <a:endParaRPr b="1" i="0" sz="64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1295400" y="10515600"/>
            <a:ext cx="21945600" cy="1600200"/>
          </a:xfrm>
          <a:prstGeom prst="wedgeRectCallout">
            <a:avLst>
              <a:gd fmla="val 6744" name="adj1"/>
              <a:gd fmla="val -50853" name="adj2"/>
            </a:avLst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0" lIns="288000" spcFirstLastPara="1" rIns="288000" wrap="square" tIns="18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 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Cassa di Previdenza</a:t>
            </a: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è l’ente preposto alla riscossione e gestione dei contributi versati. In altre parole, 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l’ente che paghiamo per la nostra pensione futura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616a1e355_0_1061"/>
          <p:cNvSpPr txBox="1"/>
          <p:nvPr>
            <p:ph type="ctrTitle"/>
          </p:nvPr>
        </p:nvSpPr>
        <p:spPr>
          <a:xfrm>
            <a:off x="1041900" y="5362354"/>
            <a:ext cx="227217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 sz="12000">
                <a:latin typeface="Work Sans"/>
                <a:ea typeface="Work Sans"/>
                <a:cs typeface="Work Sans"/>
                <a:sym typeface="Work Sans"/>
              </a:rPr>
              <a:t>L’inquadramento: il Codice Ateco</a:t>
            </a:r>
            <a:endParaRPr b="0" sz="1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616a1e355_0_139"/>
          <p:cNvSpPr txBox="1"/>
          <p:nvPr>
            <p:ph idx="1" type="body"/>
          </p:nvPr>
        </p:nvSpPr>
        <p:spPr>
          <a:xfrm>
            <a:off x="1143475" y="2743200"/>
            <a:ext cx="22101900" cy="6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ct val="99612"/>
              <a:buNone/>
            </a:pPr>
            <a:r>
              <a:rPr lang="it" sz="14456"/>
              <a:t>Per individuare il corretto inquadramento fiscale occorre porre delle domande sia sull’attività sia su come questa verrà svolta. Ci serve capire:</a:t>
            </a:r>
            <a:endParaRPr sz="14456"/>
          </a:p>
          <a:p>
            <a:pPr indent="-457200" lvl="0" marL="457200" marR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t" sz="14456"/>
              <a:t>se è un’attività di servizi</a:t>
            </a:r>
            <a:endParaRPr b="1" sz="14456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t" sz="14456"/>
              <a:t>qual è il modello di business</a:t>
            </a:r>
            <a:endParaRPr b="1" sz="14456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it" sz="14456"/>
              <a:t>come incassa il cliente i corrispettivi per la prestazione</a:t>
            </a:r>
            <a:endParaRPr b="1" sz="14456"/>
          </a:p>
          <a:p>
            <a:pPr indent="0" lvl="0" marL="0" marR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ct val="99612"/>
              <a:buNone/>
            </a:pPr>
            <a:r>
              <a:rPr lang="it" sz="14456"/>
              <a:t>Bisogna guadare complessivamente i tre requisiti per individuare il corretto inquadramento fiscale:</a:t>
            </a:r>
            <a:endParaRPr sz="14456"/>
          </a:p>
          <a:p>
            <a:pPr indent="-457200" lvl="0" marL="457200" marR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ct val="100000"/>
              <a:buChar char="•"/>
            </a:pPr>
            <a:r>
              <a:rPr b="1" lang="it" sz="14456" u="sng"/>
              <a:t>codice Ateco</a:t>
            </a:r>
            <a:endParaRPr b="1" sz="14456" u="sng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it" sz="14456" u="sng"/>
              <a:t>libero professionista o Ditta individuale  </a:t>
            </a:r>
            <a:endParaRPr b="1" sz="14456" u="sng"/>
          </a:p>
          <a:p>
            <a:pPr indent="0" lvl="0" marL="0" rtl="0" algn="l">
              <a:lnSpc>
                <a:spcPct val="90000"/>
              </a:lnSpc>
              <a:spcBef>
                <a:spcPts val="3200"/>
              </a:spcBef>
              <a:spcAft>
                <a:spcPts val="1200"/>
              </a:spcAft>
              <a:buSzPct val="377358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</p:txBody>
      </p:sp>
      <p:sp>
        <p:nvSpPr>
          <p:cNvPr id="417" name="Google Shape;417;g2f616a1e355_0_139"/>
          <p:cNvSpPr txBox="1"/>
          <p:nvPr>
            <p:ph type="title"/>
          </p:nvPr>
        </p:nvSpPr>
        <p:spPr>
          <a:xfrm>
            <a:off x="1143475" y="914400"/>
            <a:ext cx="20488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it">
                <a:solidFill>
                  <a:schemeClr val="accent2"/>
                </a:solidFill>
              </a:rPr>
              <a:t>Come individua il corretto inquadramento il Sales</a:t>
            </a:r>
            <a:endParaRPr/>
          </a:p>
        </p:txBody>
      </p:sp>
      <p:sp>
        <p:nvSpPr>
          <p:cNvPr id="418" name="Google Shape;418;g2f616a1e355_0_139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f616a1e355_0_139"/>
          <p:cNvSpPr/>
          <p:nvPr/>
        </p:nvSpPr>
        <p:spPr>
          <a:xfrm>
            <a:off x="1143475" y="10743000"/>
            <a:ext cx="22101900" cy="151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Una stessa professione può essere tanto libero professionale tanto Commerciale o Artigianale: la differenza sta nel come il cliente svolge l’attività e come incassa i corrispettivi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616a1e355_0_6"/>
          <p:cNvSpPr txBox="1"/>
          <p:nvPr/>
        </p:nvSpPr>
        <p:spPr>
          <a:xfrm>
            <a:off x="1117500" y="2743200"/>
            <a:ext cx="22047300" cy="8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Il codice ATECO: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rappresenta la classificazione delle tipologie di attività economiche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adottata dall’Istituto Nazionale di Statistica italiano (ISTAT). E’ suddivisa in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Sezioni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rappresentate da lettere (es. lettera A: agricoltura, silvicoltura e pesca) e all’interno delle diverse sezioni sono presenti i diversi codici Ateco. </a:t>
            </a: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Qui la lista degli Ateco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è composto da 6 cifre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 ha la funzione di identificare l’attività economica svolta. Es. Architetto 71.11.00, Avvocato 69.10.10, Psicologa 86.90.30, Artista 90.03.09, etc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5" name="Google Shape;425;g2f616a1e355_0_6"/>
          <p:cNvSpPr txBox="1"/>
          <p:nvPr/>
        </p:nvSpPr>
        <p:spPr>
          <a:xfrm>
            <a:off x="1219200" y="914400"/>
            <a:ext cx="219501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b="1" i="0" lang="it" sz="6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Il codice Ateco rappresenta l’attività svolta in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6" name="Google Shape;426;g2f616a1e355_0_6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f616a1e355_0_6"/>
          <p:cNvSpPr/>
          <p:nvPr/>
        </p:nvSpPr>
        <p:spPr>
          <a:xfrm>
            <a:off x="1166100" y="7416450"/>
            <a:ext cx="21950100" cy="1064400"/>
          </a:xfrm>
          <a:prstGeom prst="wedgeRectCallout">
            <a:avLst>
              <a:gd fmla="val 9754" name="adj1"/>
              <a:gd fmla="val -53119" name="adj2"/>
            </a:avLst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0" lIns="288000" spcFirstLastPara="1" rIns="288000" wrap="square" tIns="18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Viene sottoposta a costanti aggiornamenti che incidono sugli Ateco usati dai nostri clienti</a:t>
            </a:r>
            <a:endParaRPr b="1" i="0" sz="3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616a1e355_0_102"/>
          <p:cNvSpPr txBox="1"/>
          <p:nvPr>
            <p:ph idx="1" type="body"/>
          </p:nvPr>
        </p:nvSpPr>
        <p:spPr>
          <a:xfrm>
            <a:off x="1143475" y="2743200"/>
            <a:ext cx="22101900" cy="9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3600"/>
              <a:buNone/>
            </a:pPr>
            <a:r>
              <a:rPr b="1" lang="it" u="sng">
                <a:solidFill>
                  <a:srgbClr val="000000"/>
                </a:solidFill>
              </a:rPr>
              <a:t>1. Doppia Cassa previdenziale, perché:</a:t>
            </a:r>
            <a:endParaRPr b="1" u="sng">
              <a:solidFill>
                <a:srgbClr val="000000"/>
              </a:solidFill>
            </a:endParaRPr>
          </a:p>
          <a:p>
            <a:pPr indent="-457200" lvl="1" marL="18288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it">
                <a:solidFill>
                  <a:srgbClr val="000000"/>
                </a:solidFill>
              </a:rPr>
              <a:t>proiezioni non corrette in Dashboard</a:t>
            </a:r>
            <a:endParaRPr>
              <a:solidFill>
                <a:srgbClr val="000000"/>
              </a:solidFill>
            </a:endParaRPr>
          </a:p>
          <a:p>
            <a:pPr indent="-4572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it">
                <a:solidFill>
                  <a:srgbClr val="000000"/>
                </a:solidFill>
              </a:rPr>
              <a:t>la dichiarazione non è automatica ma manuale </a:t>
            </a:r>
            <a:endParaRPr>
              <a:solidFill>
                <a:srgbClr val="000000"/>
              </a:solidFill>
            </a:endParaRPr>
          </a:p>
          <a:p>
            <a:pPr indent="-4572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it">
                <a:solidFill>
                  <a:srgbClr val="000000"/>
                </a:solidFill>
              </a:rPr>
              <a:t>onere eccessivo per il cliente (Paga due Casse)</a:t>
            </a:r>
            <a:endParaRPr>
              <a:solidFill>
                <a:srgbClr val="000000"/>
              </a:solidFill>
            </a:endParaRPr>
          </a:p>
          <a:p>
            <a:pPr indent="-4572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it">
                <a:solidFill>
                  <a:srgbClr val="000000"/>
                </a:solidFill>
              </a:rPr>
              <a:t>problema di natura previdenziale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200"/>
              </a:spcBef>
              <a:spcAft>
                <a:spcPts val="3200"/>
              </a:spcAft>
              <a:buSzPts val="3600"/>
              <a:buNone/>
            </a:pPr>
            <a:r>
              <a:rPr b="1" lang="it"/>
              <a:t>2</a:t>
            </a:r>
            <a:r>
              <a:rPr b="1" lang="it">
                <a:solidFill>
                  <a:schemeClr val="accent2"/>
                </a:solidFill>
              </a:rPr>
              <a:t>. </a:t>
            </a:r>
            <a:r>
              <a:rPr b="1" lang="it" u="sng">
                <a:solidFill>
                  <a:srgbClr val="000000"/>
                </a:solidFill>
              </a:rPr>
              <a:t>Più di due codici ateco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3" name="Google Shape;433;g2f616a1e355_0_102"/>
          <p:cNvSpPr txBox="1"/>
          <p:nvPr>
            <p:ph type="title"/>
          </p:nvPr>
        </p:nvSpPr>
        <p:spPr>
          <a:xfrm>
            <a:off x="1143475" y="914400"/>
            <a:ext cx="20488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it"/>
              <a:t>KO tecnici di Fiscozen</a:t>
            </a:r>
            <a:endParaRPr/>
          </a:p>
        </p:txBody>
      </p:sp>
      <p:sp>
        <p:nvSpPr>
          <p:cNvPr id="434" name="Google Shape;434;g2f616a1e355_0_102"/>
          <p:cNvSpPr/>
          <p:nvPr/>
        </p:nvSpPr>
        <p:spPr>
          <a:xfrm>
            <a:off x="1143000" y="7609300"/>
            <a:ext cx="21950100" cy="2221500"/>
          </a:xfrm>
          <a:prstGeom prst="wedgeRectCallout">
            <a:avLst>
              <a:gd fmla="val 9754" name="adj1"/>
              <a:gd fmla="val -53119" name="adj2"/>
            </a:avLst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0" lIns="288000" spcFirstLastPara="1" rIns="288000" wrap="square" tIns="18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 Doppia Cassa si intendono due casse alle quali si può iscrivere un lavoratore autonomo che ha una P.IVA.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Non è MAI ricompreso nel concetto di doppia Cassa l’INPS dipendente e non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sono doppie Casse l’Ex Enpals e l’Enasarco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5" name="Google Shape;435;g2f616a1e355_0_102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616a1e355_0_144"/>
          <p:cNvSpPr txBox="1"/>
          <p:nvPr>
            <p:ph type="title"/>
          </p:nvPr>
        </p:nvSpPr>
        <p:spPr>
          <a:xfrm>
            <a:off x="1143475" y="914400"/>
            <a:ext cx="20488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it"/>
              <a:t>Esempio di inquadramento: Attività di servizi </a:t>
            </a:r>
            <a:endParaRPr/>
          </a:p>
        </p:txBody>
      </p:sp>
      <p:graphicFrame>
        <p:nvGraphicFramePr>
          <p:cNvPr id="441" name="Google Shape;441;g2f616a1e355_0_144"/>
          <p:cNvGraphicFramePr/>
          <p:nvPr/>
        </p:nvGraphicFramePr>
        <p:xfrm>
          <a:off x="1703025" y="45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{A47DD298-E481-49DA-9D17-1F401A3C306E}</a:tableStyleId>
              </a:tblPr>
              <a:tblGrid>
                <a:gridCol w="10771175"/>
                <a:gridCol w="10771175"/>
              </a:tblGrid>
              <a:tr h="111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Attività di servizi 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Inquadramento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 svolgo un servizio</a:t>
                      </a:r>
                      <a:endParaRPr sz="3816" u="none" cap="none" strike="noStrik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LIBERA PROFESSIONE</a:t>
                      </a:r>
                      <a:endParaRPr b="1" sz="3816" u="none" cap="none" strike="noStrike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t/>
                      </a:r>
                      <a:endParaRPr b="1" sz="3816" u="none" cap="none" strike="noStrike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Se vendo beni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Attività commerciale/artigianale &gt; DITTA INDIVIDUALE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2" name="Google Shape;442;g2f616a1e355_0_144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37710f338_0_5"/>
          <p:cNvSpPr txBox="1"/>
          <p:nvPr/>
        </p:nvSpPr>
        <p:spPr>
          <a:xfrm>
            <a:off x="1143000" y="1317675"/>
            <a:ext cx="22098000" cy="10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Partita IVA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Cos’è e a cosa serve la Partita IVA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Quali sono i clienti che seguiamo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In generale quali sono le tipologie di P.IVA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6"/>
              </a:rPr>
              <a:t>La Società: le differenze con le PIVA delle persone fisiche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7"/>
              </a:rPr>
              <a:t>Le diverse tipologie di Società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8"/>
              </a:rPr>
              <a:t>Come gestiamo i nuovi clienti in Fiscozen: i diversi step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9"/>
              </a:rPr>
              <a:t>I diversi step per il nuovo cliente che richiede l’apertura della P.IVA</a:t>
            </a:r>
            <a:endParaRPr b="1" i="0" sz="6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0"/>
              </a:rPr>
              <a:t>P.IVA: quali sono gli obblighi che devo rispettare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L’inquadramento: il Codice Ateco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1"/>
              </a:rPr>
              <a:t>Come individua il corretto inquadramento il Sales</a:t>
            </a:r>
            <a:endParaRPr b="1" i="0" sz="6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2"/>
              </a:rPr>
              <a:t>Il codice Ateco rappresenta l’attività svolta in P.IVA</a:t>
            </a:r>
            <a:endParaRPr b="1" i="0" sz="6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3"/>
              </a:rPr>
              <a:t>KO tecnici di Fiscozen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4"/>
              </a:rPr>
              <a:t>Esempio di inquadramento: Attività di servizi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5"/>
              </a:rPr>
              <a:t>Dobbiamo verificare qual è il Modello di business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6"/>
              </a:rPr>
              <a:t>E verificare come incassa i corrispettivi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2" name="Google Shape;292;g2837710f338_0_5"/>
          <p:cNvSpPr txBox="1"/>
          <p:nvPr/>
        </p:nvSpPr>
        <p:spPr>
          <a:xfrm>
            <a:off x="1175400" y="311775"/>
            <a:ext cx="22026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4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Indice </a:t>
            </a:r>
            <a:endParaRPr b="1" i="0" sz="42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3" name="Google Shape;293;g2837710f338_0_5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616a1e355_0_149"/>
          <p:cNvSpPr txBox="1"/>
          <p:nvPr>
            <p:ph type="title"/>
          </p:nvPr>
        </p:nvSpPr>
        <p:spPr>
          <a:xfrm>
            <a:off x="1143475" y="914400"/>
            <a:ext cx="20488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it"/>
              <a:t>Dobbiamo verificare qual è il Modello di business</a:t>
            </a:r>
            <a:endParaRPr/>
          </a:p>
        </p:txBody>
      </p:sp>
      <p:graphicFrame>
        <p:nvGraphicFramePr>
          <p:cNvPr id="448" name="Google Shape;448;g2f616a1e355_0_149"/>
          <p:cNvGraphicFramePr/>
          <p:nvPr/>
        </p:nvGraphicFramePr>
        <p:xfrm>
          <a:off x="1169625" y="410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{A47DD298-E481-49DA-9D17-1F401A3C306E}</a:tableStyleId>
              </a:tblPr>
              <a:tblGrid>
                <a:gridCol w="10771175"/>
                <a:gridCol w="10771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Modalità di business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Inquadramento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Vendo prodotti personalizzati per ogni singolo cliente </a:t>
                      </a:r>
                      <a:endParaRPr sz="3816" u="none" cap="none" strike="noStrik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LIBERA PROFESSIONE</a:t>
                      </a:r>
                      <a:endParaRPr b="1" sz="3816" u="none" cap="none" strike="noStrike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t/>
                      </a:r>
                      <a:endParaRPr b="1" sz="3816" u="none" cap="none" strike="noStrike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Vendo prodotti in serie (Es. e-commerce, video preregistrati etc)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Attività commerciale/artigianale &gt; DITTA INDIVIDUALE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9" name="Google Shape;449;g2f616a1e355_0_149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616a1e355_0_154"/>
          <p:cNvSpPr txBox="1"/>
          <p:nvPr>
            <p:ph idx="1" type="body"/>
          </p:nvPr>
        </p:nvSpPr>
        <p:spPr>
          <a:xfrm>
            <a:off x="1141050" y="2743200"/>
            <a:ext cx="22101900" cy="10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816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816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816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816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600"/>
              <a:buNone/>
            </a:pPr>
            <a:r>
              <a:t/>
            </a:r>
            <a:endParaRPr sz="3816">
              <a:solidFill>
                <a:srgbClr val="000000"/>
              </a:solidFill>
            </a:endParaRPr>
          </a:p>
        </p:txBody>
      </p:sp>
      <p:sp>
        <p:nvSpPr>
          <p:cNvPr id="455" name="Google Shape;455;g2f616a1e355_0_154"/>
          <p:cNvSpPr txBox="1"/>
          <p:nvPr>
            <p:ph type="title"/>
          </p:nvPr>
        </p:nvSpPr>
        <p:spPr>
          <a:xfrm>
            <a:off x="1143475" y="914400"/>
            <a:ext cx="20488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it"/>
              <a:t>E verificare come incassa i corrispettivi</a:t>
            </a:r>
            <a:endParaRPr/>
          </a:p>
        </p:txBody>
      </p:sp>
      <p:graphicFrame>
        <p:nvGraphicFramePr>
          <p:cNvPr id="456" name="Google Shape;456;g2f616a1e355_0_154"/>
          <p:cNvGraphicFramePr/>
          <p:nvPr/>
        </p:nvGraphicFramePr>
        <p:xfrm>
          <a:off x="1207250" y="35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{A47DD298-E481-49DA-9D17-1F401A3C306E}</a:tableStyleId>
              </a:tblPr>
              <a:tblGrid>
                <a:gridCol w="11019075"/>
                <a:gridCol w="110190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Modalità di pagamento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Inquadramento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 base provvigionale</a:t>
                      </a:r>
                      <a:r>
                        <a:rPr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in percentuale rispetto al raggiungimento di particolari obiettivi</a:t>
                      </a:r>
                      <a:endParaRPr sz="3816" u="none" cap="none" strike="noStrik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Attività commerciale/artigianale &gt; DITTA INDIVIDUALE </a:t>
                      </a:r>
                      <a:endParaRPr b="1" sz="3816" u="none" cap="none" strike="noStrike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gestendo un budget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Attività commerciale/artigianale &gt; DITTA INDIVIDUALE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 commissione o a prestazione</a:t>
                      </a:r>
                      <a:r>
                        <a:rPr lang="it" sz="3816" u="none" cap="none" strike="noStrike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pagamento di un fisso per il lavoro svolto</a:t>
                      </a:r>
                      <a:endParaRPr sz="3816" u="none" cap="none" strike="noStrike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16"/>
                        <a:buFont typeface="Arial"/>
                        <a:buNone/>
                      </a:pPr>
                      <a:r>
                        <a:rPr b="1" lang="it" sz="3816" u="none" cap="none" strike="noStrike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LIBERA PROFESSIONE</a:t>
                      </a:r>
                      <a:endParaRPr b="1" sz="3816" u="none" cap="none" strike="noStrike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g2f616a1e355_0_154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16a1e355_0_42"/>
          <p:cNvSpPr txBox="1"/>
          <p:nvPr>
            <p:ph type="ctrTitle"/>
          </p:nvPr>
        </p:nvSpPr>
        <p:spPr>
          <a:xfrm>
            <a:off x="1041900" y="5362354"/>
            <a:ext cx="227217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 sz="12000">
                <a:latin typeface="Work Sans"/>
                <a:ea typeface="Work Sans"/>
                <a:cs typeface="Work Sans"/>
                <a:sym typeface="Work Sans"/>
              </a:rPr>
              <a:t>Libero professionista e Ditta individuale </a:t>
            </a:r>
            <a:endParaRPr b="0" sz="1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16a1e355_0_62"/>
          <p:cNvSpPr txBox="1"/>
          <p:nvPr>
            <p:ph type="title"/>
          </p:nvPr>
        </p:nvSpPr>
        <p:spPr>
          <a:xfrm>
            <a:off x="1143475" y="921075"/>
            <a:ext cx="204885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 sz="6000">
                <a:solidFill>
                  <a:schemeClr val="accent2"/>
                </a:solidFill>
              </a:rPr>
              <a:t>Quali sono le differenze tra Liberi professionisti e Ditte individuali</a:t>
            </a:r>
            <a:endParaRPr sz="6000"/>
          </a:p>
        </p:txBody>
      </p:sp>
      <p:sp>
        <p:nvSpPr>
          <p:cNvPr id="468" name="Google Shape;468;g2f616a1e355_0_62"/>
          <p:cNvSpPr/>
          <p:nvPr/>
        </p:nvSpPr>
        <p:spPr>
          <a:xfrm>
            <a:off x="1708100" y="2743200"/>
            <a:ext cx="8152500" cy="1046700"/>
          </a:xfrm>
          <a:prstGeom prst="rect">
            <a:avLst/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Liberi professionisti 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9" name="Google Shape;469;g2f616a1e355_0_62"/>
          <p:cNvSpPr/>
          <p:nvPr/>
        </p:nvSpPr>
        <p:spPr>
          <a:xfrm>
            <a:off x="14486925" y="2743200"/>
            <a:ext cx="8152500" cy="1046700"/>
          </a:xfrm>
          <a:prstGeom prst="rect">
            <a:avLst/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Ditte individuali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f616a1e355_0_62"/>
          <p:cNvSpPr/>
          <p:nvPr/>
        </p:nvSpPr>
        <p:spPr>
          <a:xfrm>
            <a:off x="1600675" y="5035725"/>
            <a:ext cx="8289600" cy="72195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Cassa previdenziale: </a:t>
            </a:r>
            <a:endParaRPr b="1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-"/>
            </a:pPr>
            <a:r>
              <a:rPr b="1" i="0" lang="it" sz="34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Casse Ordinistiche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: ENPAP, ENPAPI, ENPAM, Cassa Forense, INARCASSA</a:t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-"/>
            </a:pPr>
            <a:r>
              <a:rPr b="1" i="0" lang="it" sz="34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Cassa pubblica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: GS INPS </a:t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N.B. </a:t>
            </a:r>
            <a:r>
              <a:rPr b="0" i="1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tutte le variazioni sono gratuite </a:t>
            </a:r>
            <a:endParaRPr b="0" i="1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1" name="Google Shape;471;g2f616a1e355_0_62"/>
          <p:cNvSpPr/>
          <p:nvPr/>
        </p:nvSpPr>
        <p:spPr>
          <a:xfrm>
            <a:off x="14498575" y="5112000"/>
            <a:ext cx="8289600" cy="72195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Cassa previdenziale:</a:t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-"/>
            </a:pPr>
            <a:r>
              <a:rPr b="1" i="0" lang="it" sz="34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INPS Commercio</a:t>
            </a:r>
            <a:endParaRPr b="1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-"/>
            </a:pPr>
            <a:r>
              <a:rPr b="1" i="0" lang="it" sz="34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INPS Artigiani</a:t>
            </a:r>
            <a:endParaRPr b="1" i="0" sz="3400" u="sng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sng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1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N.B. tutte le variazioni hanno un costo perché devono essere avvisati tutti i vari Enti (Camera di commercio, INPS, INAIL)</a:t>
            </a:r>
            <a:endParaRPr b="1" i="1" sz="3400" u="sng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2" name="Google Shape;472;g2f616a1e355_0_62"/>
          <p:cNvSpPr/>
          <p:nvPr/>
        </p:nvSpPr>
        <p:spPr>
          <a:xfrm>
            <a:off x="4988125" y="3789900"/>
            <a:ext cx="1514700" cy="104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f616a1e355_0_62"/>
          <p:cNvSpPr/>
          <p:nvPr/>
        </p:nvSpPr>
        <p:spPr>
          <a:xfrm>
            <a:off x="17886025" y="3789900"/>
            <a:ext cx="1514700" cy="104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f616a1e355_0_62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f6ef21a87b_1_0"/>
          <p:cNvSpPr txBox="1"/>
          <p:nvPr>
            <p:ph type="title"/>
          </p:nvPr>
        </p:nvSpPr>
        <p:spPr>
          <a:xfrm>
            <a:off x="1143475" y="921075"/>
            <a:ext cx="204885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 sz="6000">
                <a:solidFill>
                  <a:schemeClr val="accent2"/>
                </a:solidFill>
              </a:rPr>
              <a:t>La registrazione dei ricavi: la fattura e il registro dei corrispettivi </a:t>
            </a:r>
            <a:endParaRPr sz="6000"/>
          </a:p>
        </p:txBody>
      </p:sp>
      <p:sp>
        <p:nvSpPr>
          <p:cNvPr id="480" name="Google Shape;480;g2f6ef21a87b_1_0"/>
          <p:cNvSpPr/>
          <p:nvPr/>
        </p:nvSpPr>
        <p:spPr>
          <a:xfrm>
            <a:off x="1708100" y="2743200"/>
            <a:ext cx="8152500" cy="1298400"/>
          </a:xfrm>
          <a:prstGeom prst="rect">
            <a:avLst/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Liberi professionisti </a:t>
            </a:r>
            <a:endParaRPr b="1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g2f6ef21a87b_1_0"/>
          <p:cNvSpPr/>
          <p:nvPr/>
        </p:nvSpPr>
        <p:spPr>
          <a:xfrm>
            <a:off x="14486925" y="2743200"/>
            <a:ext cx="8152500" cy="1298400"/>
          </a:xfrm>
          <a:prstGeom prst="rect">
            <a:avLst/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Ditte individuali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f6ef21a87b_1_0"/>
          <p:cNvSpPr/>
          <p:nvPr/>
        </p:nvSpPr>
        <p:spPr>
          <a:xfrm>
            <a:off x="1600675" y="5359225"/>
            <a:ext cx="8289600" cy="66372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it" sz="37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emettono </a:t>
            </a:r>
            <a:r>
              <a:rPr b="1" i="0" lang="it" sz="37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esclusivamente fattura</a:t>
            </a:r>
            <a:r>
              <a:rPr b="0" i="0" lang="it" sz="37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non possono </a:t>
            </a:r>
            <a:r>
              <a:rPr b="0" i="0" lang="it" sz="37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mai </a:t>
            </a:r>
            <a:r>
              <a:rPr b="0" i="0" lang="it" sz="37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compilare il registro dei corrispettivi</a:t>
            </a:r>
            <a:endParaRPr b="0" i="0" sz="37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g2f6ef21a87b_1_0"/>
          <p:cNvSpPr/>
          <p:nvPr/>
        </p:nvSpPr>
        <p:spPr>
          <a:xfrm>
            <a:off x="14498575" y="5435350"/>
            <a:ext cx="8289600" cy="6896100"/>
          </a:xfrm>
          <a:prstGeom prst="roundRect">
            <a:avLst>
              <a:gd fmla="val 16667" name="adj"/>
            </a:avLst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possono scegliere se emettere fattura o </a:t>
            </a:r>
            <a:r>
              <a:rPr b="1" i="0" lang="it" sz="36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compilare il registro dei corrispettivi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N.B. I corrispettivi giornalieri, per lo svolgimento di alcune attività, devono essere inviati telematicamente all’Agenzia entrate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g2f6ef21a87b_1_0"/>
          <p:cNvSpPr/>
          <p:nvPr/>
        </p:nvSpPr>
        <p:spPr>
          <a:xfrm>
            <a:off x="4843500" y="4085425"/>
            <a:ext cx="1514700" cy="104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f6ef21a87b_1_0"/>
          <p:cNvSpPr/>
          <p:nvPr/>
        </p:nvSpPr>
        <p:spPr>
          <a:xfrm>
            <a:off x="17805825" y="4085413"/>
            <a:ext cx="1514700" cy="104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f6ef21a87b_1_0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3"/>
          <p:cNvSpPr txBox="1"/>
          <p:nvPr>
            <p:ph idx="1" type="body"/>
          </p:nvPr>
        </p:nvSpPr>
        <p:spPr>
          <a:xfrm>
            <a:off x="1143467" y="2743200"/>
            <a:ext cx="22101600" cy="9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rPr b="1" lang="it" sz="3600"/>
              <a:t>Il libero professionista </a:t>
            </a:r>
            <a:r>
              <a:rPr lang="it" sz="3600"/>
              <a:t>è un lavoratore che svolge un’attività economica, a favore di terzi, volta alla </a:t>
            </a:r>
            <a:r>
              <a:rPr b="1" lang="it" sz="3600"/>
              <a:t>prestazione di servizi</a:t>
            </a:r>
            <a:r>
              <a:rPr lang="it" sz="3600"/>
              <a:t> mediante il suo lavoro intellettuale e con i propri mezzi</a:t>
            </a:r>
            <a:endParaRPr sz="36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rPr lang="it" sz="3200"/>
              <a:t>                                               </a:t>
            </a:r>
            <a:endParaRPr b="1" sz="3500">
              <a:solidFill>
                <a:schemeClr val="accent4"/>
              </a:solidFill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rPr b="1" lang="it" sz="3500">
                <a:solidFill>
                  <a:schemeClr val="accent4"/>
                </a:solidFill>
              </a:rPr>
              <a:t>	</a:t>
            </a:r>
            <a:r>
              <a:rPr b="1" lang="it">
                <a:solidFill>
                  <a:schemeClr val="accent2"/>
                </a:solidFill>
              </a:rPr>
              <a:t>	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rPr b="1" lang="it">
                <a:solidFill>
                  <a:schemeClr val="accent2"/>
                </a:solidFill>
              </a:rPr>
              <a:t>	</a:t>
            </a:r>
            <a:endParaRPr b="1">
              <a:solidFill>
                <a:schemeClr val="accent2"/>
              </a:solidFill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4500">
              <a:solidFill>
                <a:srgbClr val="000000"/>
              </a:solidFill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200">
              <a:solidFill>
                <a:schemeClr val="accent4"/>
              </a:solidFill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3700"/>
              <a:buNone/>
            </a:pPr>
            <a:r>
              <a:t/>
            </a:r>
            <a:endParaRPr b="1" sz="3200">
              <a:solidFill>
                <a:schemeClr val="accent4"/>
              </a:solidFill>
            </a:endParaRPr>
          </a:p>
        </p:txBody>
      </p:sp>
      <p:sp>
        <p:nvSpPr>
          <p:cNvPr id="492" name="Google Shape;492;p23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Chi sono i liberi professionisti</a:t>
            </a:r>
            <a:endParaRPr/>
          </a:p>
        </p:txBody>
      </p:sp>
      <p:sp>
        <p:nvSpPr>
          <p:cNvPr id="493" name="Google Shape;493;p23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3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3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rgbClr val="5A6E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1143467" y="8064783"/>
            <a:ext cx="95448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Professioni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protette/ordinistiche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13698000" y="8064783"/>
            <a:ext cx="95448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Professioni NON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protette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4139100" y="5058417"/>
            <a:ext cx="15675300" cy="1460700"/>
          </a:xfrm>
          <a:prstGeom prst="flowChartAlternateProcess">
            <a:avLst/>
          </a:prstGeom>
          <a:solidFill>
            <a:srgbClr val="FFFAF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Le professioni intellettuali le distinguiamo in 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>
            <p:ph idx="1" type="body"/>
          </p:nvPr>
        </p:nvSpPr>
        <p:spPr>
          <a:xfrm>
            <a:off x="1143467" y="2743200"/>
            <a:ext cx="22101600" cy="9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it" sz="4500">
                <a:solidFill>
                  <a:schemeClr val="accent2"/>
                </a:solidFill>
              </a:rPr>
              <a:t>Sono la fetta più ampia del mercato:</a:t>
            </a:r>
            <a:endParaRPr b="1" sz="45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rPr b="1" lang="it" sz="4500">
                <a:solidFill>
                  <a:schemeClr val="accent2"/>
                </a:solidFill>
              </a:rPr>
              <a:t> </a:t>
            </a:r>
            <a:endParaRPr b="1" sz="4500">
              <a:solidFill>
                <a:schemeClr val="accent2"/>
              </a:solidFill>
            </a:endParaRPr>
          </a:p>
          <a:p>
            <a:pPr indent="-43180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ork Sans"/>
              <a:buChar char="●"/>
            </a:pPr>
            <a:r>
              <a:rPr b="1" lang="it" sz="3500">
                <a:solidFill>
                  <a:schemeClr val="accent4"/>
                </a:solidFill>
              </a:rPr>
              <a:t>NON</a:t>
            </a:r>
            <a:r>
              <a:rPr lang="it" sz="3200"/>
              <a:t> occorre effettuare</a:t>
            </a:r>
            <a:r>
              <a:rPr b="1" lang="it">
                <a:solidFill>
                  <a:schemeClr val="accent2"/>
                </a:solidFill>
              </a:rPr>
              <a:t> </a:t>
            </a:r>
            <a:r>
              <a:rPr b="1" lang="it" sz="3500">
                <a:solidFill>
                  <a:schemeClr val="accent2"/>
                </a:solidFill>
              </a:rPr>
              <a:t>esame di stato obbligatorio</a:t>
            </a:r>
            <a:r>
              <a:rPr lang="it" sz="3200"/>
              <a:t>;</a:t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-43180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ork Sans"/>
              <a:buChar char="●"/>
            </a:pPr>
            <a:r>
              <a:rPr b="1" lang="it" sz="3500">
                <a:solidFill>
                  <a:schemeClr val="accent4"/>
                </a:solidFill>
              </a:rPr>
              <a:t>NON</a:t>
            </a:r>
            <a:r>
              <a:rPr lang="it" sz="3200"/>
              <a:t> è prevista una</a:t>
            </a:r>
            <a:r>
              <a:rPr b="1" lang="it" sz="3500">
                <a:solidFill>
                  <a:schemeClr val="accent2"/>
                </a:solidFill>
              </a:rPr>
              <a:t> formazione professionale continua</a:t>
            </a:r>
            <a:r>
              <a:rPr lang="it" sz="3200"/>
              <a:t>;</a:t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-43180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ork Sans"/>
              <a:buChar char="●"/>
            </a:pPr>
            <a:r>
              <a:rPr b="1" lang="it" sz="3500">
                <a:solidFill>
                  <a:schemeClr val="accent4"/>
                </a:solidFill>
              </a:rPr>
              <a:t>NON</a:t>
            </a:r>
            <a:r>
              <a:rPr lang="it" sz="3200"/>
              <a:t> è presente un </a:t>
            </a:r>
            <a:r>
              <a:rPr b="1" lang="it" sz="3500">
                <a:solidFill>
                  <a:schemeClr val="accent2"/>
                </a:solidFill>
              </a:rPr>
              <a:t>codice deontologico professionale</a:t>
            </a:r>
            <a:r>
              <a:rPr lang="it" sz="3200"/>
              <a:t>;</a:t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-43180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ork Sans"/>
              <a:buChar char="●"/>
            </a:pPr>
            <a:r>
              <a:rPr lang="it" sz="3200"/>
              <a:t>La</a:t>
            </a:r>
            <a:r>
              <a:rPr b="1" lang="it" sz="3500">
                <a:solidFill>
                  <a:schemeClr val="accent4"/>
                </a:solidFill>
              </a:rPr>
              <a:t> cassa previdenziale</a:t>
            </a:r>
            <a:r>
              <a:rPr lang="it" sz="3200"/>
              <a:t> alla quale dovranno essere iscritti è la </a:t>
            </a:r>
            <a:r>
              <a:rPr b="1" lang="it" sz="3500">
                <a:solidFill>
                  <a:schemeClr val="accent2"/>
                </a:solidFill>
              </a:rPr>
              <a:t>Gestione Separata INPS.</a:t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3700"/>
              <a:buNone/>
            </a:pPr>
            <a:r>
              <a:t/>
            </a:r>
            <a:endParaRPr b="1" sz="3200">
              <a:solidFill>
                <a:schemeClr val="accent4"/>
              </a:solidFill>
            </a:endParaRPr>
          </a:p>
        </p:txBody>
      </p:sp>
      <p:sp>
        <p:nvSpPr>
          <p:cNvPr id="504" name="Google Shape;504;p24"/>
          <p:cNvSpPr txBox="1"/>
          <p:nvPr>
            <p:ph type="title"/>
          </p:nvPr>
        </p:nvSpPr>
        <p:spPr>
          <a:xfrm>
            <a:off x="1141200" y="914392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 sz="6300">
                <a:solidFill>
                  <a:schemeClr val="accent2"/>
                </a:solidFill>
              </a:rPr>
              <a:t>I requisiti delle professioni non protette  </a:t>
            </a:r>
            <a:endParaRPr sz="6900"/>
          </a:p>
        </p:txBody>
      </p:sp>
      <p:sp>
        <p:nvSpPr>
          <p:cNvPr id="505" name="Google Shape;505;p24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4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 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1141200" y="10189867"/>
            <a:ext cx="6305700" cy="1336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720000" spcFirstLastPara="1" rIns="7200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2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NON è obbligatoria la PEC</a:t>
            </a:r>
            <a:endParaRPr b="0" i="0" sz="2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14215267" y="10189867"/>
            <a:ext cx="6305700" cy="1336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720000" spcFirstLastPara="1" rIns="7200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2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NON è obbligatoria la Firma Digitale</a:t>
            </a:r>
            <a:endParaRPr b="0" i="0" sz="2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Le fasi per avviare l’attività del libero professionista in FZ</a:t>
            </a:r>
            <a:endParaRPr/>
          </a:p>
        </p:txBody>
      </p:sp>
      <p:sp>
        <p:nvSpPr>
          <p:cNvPr id="516" name="Google Shape;516;p27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rgbClr val="5A6E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1731333" y="9338367"/>
            <a:ext cx="95448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Professioni</a:t>
            </a: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protette/ordinistiche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628467" y="9326767"/>
            <a:ext cx="95448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Professioni NON</a:t>
            </a: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protette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3744200" y="5303900"/>
            <a:ext cx="10916100" cy="1460700"/>
          </a:xfrm>
          <a:prstGeom prst="flowChartAlternateProcess">
            <a:avLst/>
          </a:prstGeom>
          <a:solidFill>
            <a:srgbClr val="FFFAF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Apertura della P.IVA 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3744200" y="3300667"/>
            <a:ext cx="10916100" cy="1460700"/>
          </a:xfrm>
          <a:prstGeom prst="flowChartAlternateProcess">
            <a:avLst/>
          </a:prstGeom>
          <a:solidFill>
            <a:srgbClr val="FFFAF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Identificazione del codice Ateco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815467" y="7190700"/>
            <a:ext cx="10916100" cy="146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Iscrizione a Cassa previdenziale 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1731333" y="11080700"/>
            <a:ext cx="95448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Cassa ad hoc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11628467" y="11080733"/>
            <a:ext cx="95448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Gestione Separata INPS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262533" y="3665867"/>
            <a:ext cx="8583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it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2333800" y="7555933"/>
            <a:ext cx="8583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it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2262533" y="5669133"/>
            <a:ext cx="8583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it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5611400" y="8769133"/>
            <a:ext cx="641700" cy="56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 rot="-3232804">
            <a:off x="12138299" y="8769064"/>
            <a:ext cx="641755" cy="5696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611400" y="10585033"/>
            <a:ext cx="641700" cy="56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16080067" y="10471367"/>
            <a:ext cx="641700" cy="56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8881400" y="4847000"/>
            <a:ext cx="641700" cy="56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8881400" y="6765133"/>
            <a:ext cx="641700" cy="569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15630200" y="2561775"/>
            <a:ext cx="732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it" sz="36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Chi se ne occupa</a:t>
            </a:r>
            <a:endParaRPr b="1" i="0" sz="36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16840225" y="3529825"/>
            <a:ext cx="62799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Fiscozen: Team Sales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16840225" y="5332288"/>
            <a:ext cx="62799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Fiscozen: Tax di Advisor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/>
          <p:nvPr>
            <p:ph idx="1" type="body"/>
          </p:nvPr>
        </p:nvSpPr>
        <p:spPr>
          <a:xfrm>
            <a:off x="1143475" y="2743200"/>
            <a:ext cx="22101600" cy="7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it" sz="3600"/>
              <a:t>La ditta individuale </a:t>
            </a:r>
            <a:r>
              <a:rPr lang="it" sz="3600"/>
              <a:t>è un’impresa che fa riferimento ad un unico titolare, l’imprenditore che è in possesso di una P.IVA personale e svolge un’attività </a:t>
            </a:r>
            <a:r>
              <a:rPr b="1" lang="it" sz="3600"/>
              <a:t>commerciale o artigianale</a:t>
            </a:r>
            <a:r>
              <a:rPr lang="it" sz="3600"/>
              <a:t>, a favore di terzi</a:t>
            </a:r>
            <a:endParaRPr sz="3600"/>
          </a:p>
          <a:p>
            <a:pPr indent="-457200" lvl="0" marL="469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it" sz="3600"/>
              <a:t>Permette all’imprenditore di gestire la sua attività in piena autonomia</a:t>
            </a:r>
            <a:r>
              <a:rPr lang="it" sz="3600"/>
              <a:t>, con costi di gestione contenuti</a:t>
            </a:r>
            <a:endParaRPr sz="3600"/>
          </a:p>
          <a:p>
            <a:pPr indent="-45720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it" sz="3600"/>
              <a:t>non è previsto un capitale minimo</a:t>
            </a:r>
            <a:r>
              <a:rPr lang="it" sz="3600"/>
              <a:t> obbligatorio iniziale (a differenza delle società)</a:t>
            </a:r>
            <a:endParaRPr sz="3600"/>
          </a:p>
          <a:p>
            <a:pPr indent="-457200" lvl="0" marL="4699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1" lang="it" sz="3600"/>
              <a:t>non è richiesta alcuna formalità per la costituzione</a:t>
            </a:r>
            <a:r>
              <a:rPr lang="it" sz="3600"/>
              <a:t> dell’impresa (non è necessario ricorrere al notaio per la stipula di un atto costitutivo) né è tenuto alla predisposizione e al deposito del bilancio annuale</a:t>
            </a:r>
            <a:endParaRPr sz="3600"/>
          </a:p>
          <a:p>
            <a:pPr indent="-457200" lvl="0" marL="4699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it" sz="3600"/>
              <a:t>si potrà accedere a forme di tenuta della contabilità più semplici, quali ad esempio la contabilità semplificata o il regime forfettario.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b="1" sz="35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3700"/>
              <a:buNone/>
            </a:pPr>
            <a:r>
              <a:t/>
            </a:r>
            <a:endParaRPr b="1" sz="3200">
              <a:solidFill>
                <a:schemeClr val="accent4"/>
              </a:solidFill>
            </a:endParaRPr>
          </a:p>
        </p:txBody>
      </p:sp>
      <p:sp>
        <p:nvSpPr>
          <p:cNvPr id="543" name="Google Shape;543;p31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>
                <a:solidFill>
                  <a:schemeClr val="accent2"/>
                </a:solidFill>
              </a:rPr>
              <a:t>La Ditta</a:t>
            </a:r>
            <a:r>
              <a:rPr b="0" lang="it">
                <a:solidFill>
                  <a:schemeClr val="accent2"/>
                </a:solidFill>
              </a:rPr>
              <a:t> </a:t>
            </a:r>
            <a:r>
              <a:rPr lang="it">
                <a:solidFill>
                  <a:schemeClr val="accent2"/>
                </a:solidFill>
              </a:rPr>
              <a:t>Individuale: la forma più semplice d’impresa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544" name="Google Shape;544;p31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1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1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rgbClr val="5A6E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>
                <a:solidFill>
                  <a:schemeClr val="accent2"/>
                </a:solidFill>
              </a:rPr>
              <a:t>Le fasi per avviare </a:t>
            </a:r>
            <a:r>
              <a:rPr lang="it"/>
              <a:t>una Ditta individuale in FZ</a:t>
            </a:r>
            <a:endParaRPr/>
          </a:p>
        </p:txBody>
      </p:sp>
      <p:sp>
        <p:nvSpPr>
          <p:cNvPr id="553" name="Google Shape;553;p32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2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2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rgbClr val="5A6E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9438648" y="8855900"/>
            <a:ext cx="71454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INPS Commercio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2482733" y="3502658"/>
            <a:ext cx="13573500" cy="1460700"/>
          </a:xfrm>
          <a:prstGeom prst="flowChartAlternateProcess">
            <a:avLst/>
          </a:prstGeom>
          <a:solidFill>
            <a:srgbClr val="FFFAF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Identificazione del codice Ateco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2482725" y="5268625"/>
            <a:ext cx="13573500" cy="1460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Apertura p.iva in agenzia delle entrate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2482727" y="8855900"/>
            <a:ext cx="68337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INPS Artigiani 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1784733" y="3867758"/>
            <a:ext cx="8583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it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2"/>
          <p:cNvSpPr/>
          <p:nvPr/>
        </p:nvSpPr>
        <p:spPr>
          <a:xfrm>
            <a:off x="1784733" y="7196875"/>
            <a:ext cx="8583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it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784733" y="5633717"/>
            <a:ext cx="858300" cy="730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it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2482717" y="7110925"/>
            <a:ext cx="13573500" cy="1460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Apertura ditta in CCIAA e iscrizione alla Cassa Previdenziale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482717" y="10160908"/>
            <a:ext cx="5735100" cy="1104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Iscrizione all’INAIL 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2482725" y="2832275"/>
            <a:ext cx="7321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it" sz="4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Le fasi:</a:t>
            </a:r>
            <a:endParaRPr b="1" i="0" sz="43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15798925" y="2832275"/>
            <a:ext cx="7321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it" sz="43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Chi se ne occupa</a:t>
            </a:r>
            <a:endParaRPr b="1" i="0" sz="43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7" name="Google Shape;567;p32"/>
          <p:cNvSpPr/>
          <p:nvPr/>
        </p:nvSpPr>
        <p:spPr>
          <a:xfrm>
            <a:off x="16840225" y="3680575"/>
            <a:ext cx="62799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Fiscozen: Team Sales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16840225" y="5484688"/>
            <a:ext cx="62799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Fiscozen: Tax di Advisor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16840225" y="7288825"/>
            <a:ext cx="6279900" cy="1104900"/>
          </a:xfrm>
          <a:prstGeom prst="flowChartAlternateProcess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Fiscozen: Team Business Services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37710f338_0_24"/>
          <p:cNvSpPr txBox="1"/>
          <p:nvPr/>
        </p:nvSpPr>
        <p:spPr>
          <a:xfrm>
            <a:off x="1143000" y="914400"/>
            <a:ext cx="22098000" cy="12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Libero professionista e Ditta individuale 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Quali sono le differenze tra Liberi professionisti e Ditte individuali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La registrazione dei ricavi: la fattura e il registro dei corrispettivi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Chi sono i liberi professionisti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6"/>
              </a:rPr>
              <a:t>I requisiti delle professioni non protette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7"/>
              </a:rPr>
              <a:t>Le fasi per avviare l’attività del libero professionista in FZ 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8"/>
              </a:rPr>
              <a:t>La Ditta Individuale: la forma più semplice d’impresa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9"/>
              </a:rPr>
              <a:t>Le fasi per avviare una Ditta individuale in FZ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0"/>
              </a:rPr>
              <a:t>Come nasce la P.IVA: la dichiarazione di inizio attività (Modello AA9/12)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1"/>
              </a:rPr>
              <a:t>Per l’apertura della Ditta individuale serve l’invio della Comunica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La Visura indica che la Ditta individuale è attiva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2"/>
              </a:rPr>
              <a:t>La Segnalazione certificata di inizio attività (SCIA)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3"/>
              </a:rPr>
              <a:t>Assicurazione Anti infortuni: INAIL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regime fiscale: focus sul regime forfetario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4"/>
              </a:rPr>
              <a:t>Tutte le PIVA devono pagare tasse e contributi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5"/>
              </a:rPr>
              <a:t>Come individuare il regime fiscale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</a:rPr>
              <a:t>Chi può accedere al regime forfetario?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6"/>
              </a:rPr>
              <a:t>I residenti all’estero possono accedere al regime forfetario?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7"/>
              </a:rPr>
              <a:t>I requisiti per mantenere il regime forfetario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9" name="Google Shape;299;g2837710f338_0_24"/>
          <p:cNvSpPr txBox="1"/>
          <p:nvPr/>
        </p:nvSpPr>
        <p:spPr>
          <a:xfrm>
            <a:off x="1175400" y="143050"/>
            <a:ext cx="22026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4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Indice </a:t>
            </a:r>
            <a:endParaRPr b="1" i="0" sz="42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0" name="Google Shape;300;g2837710f338_0_24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"/>
          <p:cNvSpPr txBox="1"/>
          <p:nvPr/>
        </p:nvSpPr>
        <p:spPr>
          <a:xfrm>
            <a:off x="1117500" y="2743200"/>
            <a:ext cx="2204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5" name="Google Shape;575;p11"/>
          <p:cNvSpPr txBox="1"/>
          <p:nvPr/>
        </p:nvSpPr>
        <p:spPr>
          <a:xfrm>
            <a:off x="1219200" y="914400"/>
            <a:ext cx="21950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it" sz="6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Come nasce la P.IVA: la dichiarazione di inizio attività (</a:t>
            </a:r>
            <a:r>
              <a:rPr b="1" i="0" lang="it" sz="6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Modello AA9/12)</a:t>
            </a:r>
            <a:endParaRPr b="1" i="0" sz="63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6" name="Google Shape;576;p11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 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11"/>
          <p:cNvPicPr preferRelativeResize="0"/>
          <p:nvPr/>
        </p:nvPicPr>
        <p:blipFill rotWithShape="1">
          <a:blip r:embed="rId3">
            <a:alphaModFix/>
          </a:blip>
          <a:srcRect b="0" l="0" r="889" t="5347"/>
          <a:stretch/>
        </p:blipFill>
        <p:spPr>
          <a:xfrm>
            <a:off x="1280450" y="2759350"/>
            <a:ext cx="7634950" cy="93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1"/>
          <p:cNvSpPr txBox="1"/>
          <p:nvPr/>
        </p:nvSpPr>
        <p:spPr>
          <a:xfrm>
            <a:off x="9753600" y="2743200"/>
            <a:ext cx="1348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9" name="Google Shape;579;p11"/>
          <p:cNvSpPr txBox="1"/>
          <p:nvPr/>
        </p:nvSpPr>
        <p:spPr>
          <a:xfrm>
            <a:off x="9296400" y="2716200"/>
            <a:ext cx="13988100" cy="9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modello AA9/12 è utilizzato per: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Aprire la P.IVA: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comunicazione per l’apertura della partita IVA deve essere effettuata entro 30 giorni dall’inizio dell’attività, tramite questo modello;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Variare i dati della P.IVA,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come: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1371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○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cambio dei codici Ateco;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○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variazione dell’indirizzo della sede della P.IVA;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Cessazione della P.IVA.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Questi adempimenti vengono svolti dal commercialista di riferimento.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Tax Advisor invia telematicamente il modello </a:t>
            </a:r>
            <a:endParaRPr b="1" i="0" sz="3600" u="sng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0" name="Google Shape;580;p11"/>
          <p:cNvSpPr txBox="1"/>
          <p:nvPr/>
        </p:nvSpPr>
        <p:spPr>
          <a:xfrm>
            <a:off x="13487400" y="3581400"/>
            <a:ext cx="109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idx="1" type="body"/>
          </p:nvPr>
        </p:nvSpPr>
        <p:spPr>
          <a:xfrm>
            <a:off x="1141200" y="3042000"/>
            <a:ext cx="22101600" cy="9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" sz="3600"/>
              <a:t>La</a:t>
            </a:r>
            <a:r>
              <a:rPr b="1" lang="it" sz="3600"/>
              <a:t> ComUnica è una comunicazione telematica che attraverso un unico invio informa dell’apertura di una nuova posizione fiscale:</a:t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-457200" lvl="0" marL="4699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 sz="3600"/>
              <a:t>Camera di Commercio: </a:t>
            </a:r>
            <a:r>
              <a:rPr lang="it" sz="3600"/>
              <a:t>per iscrizione al registro imprese e attivazione della ditta individuale</a:t>
            </a:r>
            <a:endParaRPr sz="3600"/>
          </a:p>
          <a:p>
            <a:pPr indent="0" lvl="0" marL="4699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-457200" lvl="0" marL="4699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 sz="3600"/>
              <a:t>INPS gestione Commercianti o Artigiani: </a:t>
            </a:r>
            <a:r>
              <a:rPr lang="it" sz="3600"/>
              <a:t> per iscrizione alla previdenza obbligatoria</a:t>
            </a:r>
            <a:endParaRPr sz="3600"/>
          </a:p>
          <a:p>
            <a:pPr indent="0" lvl="0" marL="4699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-457200" lvl="0" marL="4699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 sz="3600"/>
              <a:t>Inail solo se la Cassa previdenziale è l’INPS Artigiani </a:t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3700"/>
              <a:buNone/>
            </a:pPr>
            <a:r>
              <a:t/>
            </a:r>
            <a:endParaRPr b="1" sz="3200">
              <a:solidFill>
                <a:schemeClr val="accent4"/>
              </a:solidFill>
            </a:endParaRPr>
          </a:p>
        </p:txBody>
      </p:sp>
      <p:sp>
        <p:nvSpPr>
          <p:cNvPr id="586" name="Google Shape;586;p33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 sz="6200">
                <a:solidFill>
                  <a:schemeClr val="accent2"/>
                </a:solidFill>
              </a:rPr>
              <a:t>Per l’apertura della Ditta individuale serve l’invio della Comunica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587" name="Google Shape;587;p33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rgbClr val="5A6E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1141200" y="9465400"/>
            <a:ext cx="21741600" cy="182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Della Comunica e per la raccolta di tutte le informazioni da inserire se ne occupa il team Business Services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idx="1" type="body"/>
          </p:nvPr>
        </p:nvSpPr>
        <p:spPr>
          <a:xfrm>
            <a:off x="1143467" y="2743200"/>
            <a:ext cx="22101600" cy="9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" sz="3600"/>
              <a:t>La ditta individuale può iniziare a fatturare quando la Camera di commercio rilascia </a:t>
            </a:r>
            <a:r>
              <a:rPr b="1" lang="it" sz="3600"/>
              <a:t>Visura</a:t>
            </a:r>
            <a:r>
              <a:rPr lang="it" sz="3600"/>
              <a:t>. </a:t>
            </a:r>
            <a:r>
              <a:rPr b="1" lang="it" sz="3600"/>
              <a:t>La Visura è il documento nel quale sono presenti tutte le caratteristiche della Ditta</a:t>
            </a:r>
            <a:r>
              <a:rPr lang="it" sz="3600"/>
              <a:t> ed è l’unico modo per capire se la ditta è attiva.</a:t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2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3700"/>
              <a:buNone/>
            </a:pPr>
            <a:r>
              <a:t/>
            </a:r>
            <a:endParaRPr b="1" sz="3200">
              <a:solidFill>
                <a:schemeClr val="accent4"/>
              </a:solidFill>
            </a:endParaRPr>
          </a:p>
        </p:txBody>
      </p:sp>
      <p:sp>
        <p:nvSpPr>
          <p:cNvPr id="597" name="Google Shape;597;p35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>
                <a:solidFill>
                  <a:schemeClr val="accent2"/>
                </a:solidFill>
              </a:rPr>
              <a:t>La Visura indica che la Ditta individuale è attiva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598" name="Google Shape;598;p35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5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rgbClr val="5A6E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79" y="4881771"/>
            <a:ext cx="9959666" cy="748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7933" y="4689000"/>
            <a:ext cx="9084601" cy="757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6"/>
          <p:cNvSpPr txBox="1"/>
          <p:nvPr>
            <p:ph idx="1" type="body"/>
          </p:nvPr>
        </p:nvSpPr>
        <p:spPr>
          <a:xfrm>
            <a:off x="1143467" y="2743200"/>
            <a:ext cx="22101600" cy="6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lang="it" sz="3600"/>
              <a:t>In particolari casi, insieme a </a:t>
            </a:r>
            <a:r>
              <a:rPr b="1" lang="it" sz="3600"/>
              <a:t>ComUnica</a:t>
            </a:r>
            <a:r>
              <a:rPr lang="it" sz="3600"/>
              <a:t>, occorre presentare anche </a:t>
            </a:r>
            <a:r>
              <a:rPr b="1" lang="it" sz="3600"/>
              <a:t>la pratica chiamata SCIA</a:t>
            </a:r>
            <a:r>
              <a:rPr lang="it" sz="3600"/>
              <a:t> che determina l’inizio attività presso il Comune di residenza. </a:t>
            </a:r>
            <a:endParaRPr sz="36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-45720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lang="it" sz="3600"/>
              <a:t>La SCIA è dovuta in casi in cui l’attività da svolgere richieda requisiti professionali ed o tecnici (es. elettricista, agente di commercio) oppure quando si detenga una unità locale dove si svolge l’attività o un esercizio commerciale aperto al pubblico (es. parrucchiere, centro estetico).</a:t>
            </a:r>
            <a:endParaRPr sz="36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-45720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lang="it" sz="3600"/>
              <a:t>La SCIA nella maggior parte dei casi viene presentata telematicamente attraverso gli sportelli SUAP dei vari Comuni. Per i Comuni meno tecnologici, si inoltra tramite PEC corredata dei vari allegati richiesti.</a:t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600"/>
          </a:p>
          <a:p>
            <a:pPr indent="0" lvl="0" marL="46990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3700"/>
              <a:buNone/>
            </a:pPr>
            <a:r>
              <a:t/>
            </a:r>
            <a:endParaRPr sz="3600"/>
          </a:p>
        </p:txBody>
      </p:sp>
      <p:sp>
        <p:nvSpPr>
          <p:cNvPr id="609" name="Google Shape;609;p36"/>
          <p:cNvSpPr txBox="1"/>
          <p:nvPr>
            <p:ph type="title"/>
          </p:nvPr>
        </p:nvSpPr>
        <p:spPr>
          <a:xfrm>
            <a:off x="1057225" y="914392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>
                <a:solidFill>
                  <a:schemeClr val="accent2"/>
                </a:solidFill>
              </a:rPr>
              <a:t>La Segnalazione certificata di inizio attività (SCIA)</a:t>
            </a:r>
            <a:endParaRPr>
              <a:solidFill>
                <a:srgbClr val="0E385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t/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610" name="Google Shape;610;p36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6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1143475" y="9757075"/>
            <a:ext cx="21929100" cy="2344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3800" lIns="720000" spcFirstLastPara="1" rIns="720000" wrap="square" tIns="243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In Fiscozen</a:t>
            </a: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tutte le modifiche apportate alla Ditta individuale (cambio della sede della P.IVA, modifica degli Ateco, cambio di Cassa etc) </a:t>
            </a:r>
            <a:r>
              <a:rPr b="1" i="0" lang="it" sz="3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hanno un costo (€ 150+IVA) in quanto serve l’invio del Comunica, a differenza dei liberi professionisti il cui costo è zero.</a:t>
            </a:r>
            <a:endParaRPr b="1" i="0" sz="32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>
            <p:ph idx="1" type="body"/>
          </p:nvPr>
        </p:nvSpPr>
        <p:spPr>
          <a:xfrm>
            <a:off x="1143467" y="2743200"/>
            <a:ext cx="22101600" cy="9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it" sz="3600">
                <a:solidFill>
                  <a:srgbClr val="000000"/>
                </a:solidFill>
              </a:rPr>
              <a:t>L’Inail è l’istituto Nazionale Assicurazione Infortuni sul Lavoro:</a:t>
            </a:r>
            <a:endParaRPr sz="3600">
              <a:solidFill>
                <a:srgbClr val="000000"/>
              </a:solidFill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Char char="●"/>
            </a:pPr>
            <a:r>
              <a:rPr lang="it" sz="3600">
                <a:solidFill>
                  <a:srgbClr val="000000"/>
                </a:solidFill>
              </a:rPr>
              <a:t>L’ Inail è l’ente ch</a:t>
            </a:r>
            <a:r>
              <a:rPr lang="it" sz="3600"/>
              <a:t>e </a:t>
            </a:r>
            <a:r>
              <a:rPr b="1" lang="it" sz="3600"/>
              <a:t>regolamenta l’assicurazione ANTI-INFORTUNIO. Solo le imprese iscritte all’INPS Artigiani sono obbligate all’iscrizione</a:t>
            </a:r>
            <a:r>
              <a:rPr lang="it" sz="3600"/>
              <a:t>, che avviene sempre mediante l’invio della ComUnica.</a:t>
            </a:r>
            <a:endParaRPr sz="3600"/>
          </a:p>
          <a:p>
            <a:pPr indent="-457200" lvl="0" marL="4699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lang="it" sz="3600"/>
              <a:t>La percentuale di assicurazione ANTI-INFORTUNIO sono stabilite secondo discrezione dell’ente stesso.</a:t>
            </a:r>
            <a:endParaRPr sz="3600"/>
          </a:p>
          <a:p>
            <a:pPr indent="-457200" lvl="0" marL="4699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lang="it" sz="3600"/>
              <a:t>INAIL invia una pec al contribuente dopo l’iscrizione con il relativo ratino che include l’indicazione della quota da versare per assicurare il primo anno di attività.</a:t>
            </a:r>
            <a:endParaRPr sz="3600"/>
          </a:p>
          <a:p>
            <a:pPr indent="-457200" lvl="0" marL="469900" marR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lang="it" sz="3600"/>
              <a:t>Ogni anno a Febbraio è obbligatorio pagare il premio INAIL che viene comunicato dall’ente tramite pec</a:t>
            </a:r>
            <a:endParaRPr sz="3600"/>
          </a:p>
        </p:txBody>
      </p:sp>
      <p:sp>
        <p:nvSpPr>
          <p:cNvPr id="620" name="Google Shape;620;p38"/>
          <p:cNvSpPr txBox="1"/>
          <p:nvPr>
            <p:ph type="title"/>
          </p:nvPr>
        </p:nvSpPr>
        <p:spPr>
          <a:xfrm>
            <a:off x="1141200" y="1003467"/>
            <a:ext cx="2210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>
                <a:solidFill>
                  <a:schemeClr val="accent2"/>
                </a:solidFill>
              </a:rPr>
              <a:t>Assicurazione Anti infortuni: INAIL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64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1" name="Google Shape;621;p38"/>
          <p:cNvSpPr txBox="1"/>
          <p:nvPr>
            <p:ph idx="10" type="dt"/>
          </p:nvPr>
        </p:nvSpPr>
        <p:spPr>
          <a:xfrm>
            <a:off x="971040" y="25000458"/>
            <a:ext cx="42303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17/09/2019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8"/>
          <p:cNvSpPr txBox="1"/>
          <p:nvPr>
            <p:ph idx="4294967295" type="sldNum"/>
          </p:nvPr>
        </p:nvSpPr>
        <p:spPr>
          <a:xfrm>
            <a:off x="46081442" y="25000454"/>
            <a:ext cx="17151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8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8"/>
          <p:cNvSpPr/>
          <p:nvPr/>
        </p:nvSpPr>
        <p:spPr>
          <a:xfrm>
            <a:off x="0" y="12452467"/>
            <a:ext cx="24384000" cy="34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it" sz="1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f616a1e355_0_199"/>
          <p:cNvSpPr txBox="1"/>
          <p:nvPr>
            <p:ph type="ctrTitle"/>
          </p:nvPr>
        </p:nvSpPr>
        <p:spPr>
          <a:xfrm>
            <a:off x="1041900" y="5362354"/>
            <a:ext cx="227217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 sz="12000">
                <a:latin typeface="Work Sans"/>
                <a:ea typeface="Work Sans"/>
                <a:cs typeface="Work Sans"/>
                <a:sym typeface="Work Sans"/>
              </a:rPr>
              <a:t>Il regime fiscale: focus sul regime forfetario </a:t>
            </a:r>
            <a:endParaRPr b="0" sz="1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616a1e355_0_648"/>
          <p:cNvSpPr/>
          <p:nvPr/>
        </p:nvSpPr>
        <p:spPr>
          <a:xfrm>
            <a:off x="1143475" y="7639363"/>
            <a:ext cx="21336900" cy="62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Regime fiscale: Imposte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g2f616a1e355_0_648"/>
          <p:cNvSpPr txBox="1"/>
          <p:nvPr>
            <p:ph idx="4294967295" type="sldNum"/>
          </p:nvPr>
        </p:nvSpPr>
        <p:spPr>
          <a:xfrm>
            <a:off x="23040721" y="124240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f616a1e355_0_648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Tutte le PIVA devono pagare tasse e contributi 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g2f616a1e355_0_648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f616a1e355_0_648"/>
          <p:cNvSpPr txBox="1"/>
          <p:nvPr/>
        </p:nvSpPr>
        <p:spPr>
          <a:xfrm>
            <a:off x="1143475" y="3276600"/>
            <a:ext cx="21612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Per ogni P.IVA occorre identificare:</a:t>
            </a:r>
            <a:endParaRPr b="0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Char char="●"/>
            </a:pP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il </a:t>
            </a: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Regime fiscale</a:t>
            </a: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che determina quali e quante imposte pagare</a:t>
            </a:r>
            <a:endParaRPr b="0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Char char="●"/>
            </a:pP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la </a:t>
            </a: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Cassa previdenziale</a:t>
            </a: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che definisce a chi versare i contributi per la propria pensione</a:t>
            </a:r>
            <a:endParaRPr b="0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9" name="Google Shape;639;g2f616a1e355_0_648"/>
          <p:cNvSpPr txBox="1"/>
          <p:nvPr/>
        </p:nvSpPr>
        <p:spPr>
          <a:xfrm>
            <a:off x="6412950" y="8266375"/>
            <a:ext cx="13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0" name="Google Shape;640;g2f616a1e355_0_648"/>
          <p:cNvSpPr/>
          <p:nvPr/>
        </p:nvSpPr>
        <p:spPr>
          <a:xfrm>
            <a:off x="1143475" y="9606688"/>
            <a:ext cx="21336900" cy="62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Cassa previdenziale: Contributi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f616a1e355_0_1045"/>
          <p:cNvSpPr txBox="1"/>
          <p:nvPr>
            <p:ph idx="4294967295" type="sldNum"/>
          </p:nvPr>
        </p:nvSpPr>
        <p:spPr>
          <a:xfrm>
            <a:off x="23040721" y="124240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f616a1e355_0_1045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Come individuare il regime fiscale 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7" name="Google Shape;647;g2f616a1e355_0_1045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f616a1e355_0_1045"/>
          <p:cNvSpPr txBox="1"/>
          <p:nvPr/>
        </p:nvSpPr>
        <p:spPr>
          <a:xfrm>
            <a:off x="16088425" y="9185973"/>
            <a:ext cx="670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9" name="Google Shape;649;g2f616a1e355_0_1045"/>
          <p:cNvSpPr txBox="1"/>
          <p:nvPr/>
        </p:nvSpPr>
        <p:spPr>
          <a:xfrm>
            <a:off x="1143475" y="2743200"/>
            <a:ext cx="221019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Dopo aver individuato l’inquadramento, codice Ateco e se è un’attività libero professionale o una Ditta individuale, </a:t>
            </a:r>
            <a:r>
              <a:rPr b="1" i="0" lang="it" sz="3600" u="sng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occorre individuare il regime fiscale applicabile</a:t>
            </a: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0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 regimi fiscali applicabili alle P.IVA, persone fisiche:</a:t>
            </a:r>
            <a:endParaRPr b="0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Regime forfetario: </a:t>
            </a: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è il regime più agevolato in assoluto ed</a:t>
            </a: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è applicabile </a:t>
            </a:r>
            <a:r>
              <a:rPr b="1" i="0" lang="it" sz="3600" u="sng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solo se hai determinati requisiti</a:t>
            </a: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Regime semplificato:</a:t>
            </a: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è applicabile solo entro determinati limiti di fatturato, </a:t>
            </a:r>
            <a:r>
              <a:rPr b="1" i="0" lang="it" sz="3600" u="sng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non ci sono altri requisiti richiesti</a:t>
            </a:r>
            <a:endParaRPr b="1" i="0" sz="3600" u="sng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Regime ordinario: applicabile sempre</a:t>
            </a:r>
            <a:endParaRPr b="0" i="0" sz="36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0" name="Google Shape;650;g2f616a1e355_0_1045"/>
          <p:cNvSpPr txBox="1"/>
          <p:nvPr/>
        </p:nvSpPr>
        <p:spPr>
          <a:xfrm>
            <a:off x="6412950" y="8266375"/>
            <a:ext cx="13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1" name="Google Shape;651;g2f616a1e355_0_1045"/>
          <p:cNvSpPr/>
          <p:nvPr/>
        </p:nvSpPr>
        <p:spPr>
          <a:xfrm>
            <a:off x="1261525" y="10019825"/>
            <a:ext cx="21779100" cy="1828800"/>
          </a:xfrm>
          <a:prstGeom prst="rect">
            <a:avLst/>
          </a:prstGeom>
          <a:solidFill>
            <a:srgbClr val="FFD79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1E"/>
                </a:solidFill>
                <a:highlight>
                  <a:srgbClr val="FFD791"/>
                </a:highlight>
                <a:latin typeface="Work Sans"/>
                <a:ea typeface="Work Sans"/>
                <a:cs typeface="Work Sans"/>
                <a:sym typeface="Work Sans"/>
              </a:rPr>
              <a:t>Gestiamo anche il </a:t>
            </a:r>
            <a:r>
              <a:rPr b="1" i="0" lang="it" sz="3600" u="sng" cap="none" strike="noStrike">
                <a:solidFill>
                  <a:srgbClr val="00001E"/>
                </a:solidFill>
                <a:highlight>
                  <a:srgbClr val="FFD791"/>
                </a:highlight>
                <a:latin typeface="Work Sans"/>
                <a:ea typeface="Work Sans"/>
                <a:cs typeface="Work Sans"/>
                <a:sym typeface="Work Sans"/>
              </a:rPr>
              <a:t>regime dei minimi ma è un regime residuale perché dal 2016 non è più applicabile</a:t>
            </a:r>
            <a:endParaRPr b="1" i="0" sz="3600" u="sng" cap="none" strike="noStrike">
              <a:solidFill>
                <a:srgbClr val="00001E"/>
              </a:solidFill>
              <a:highlight>
                <a:srgbClr val="FFD791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f616a1e355_0_658"/>
          <p:cNvSpPr txBox="1"/>
          <p:nvPr>
            <p:ph idx="1" type="body"/>
          </p:nvPr>
        </p:nvSpPr>
        <p:spPr>
          <a:xfrm>
            <a:off x="1143475" y="2743200"/>
            <a:ext cx="22221300" cy="8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</p:txBody>
      </p:sp>
      <p:sp>
        <p:nvSpPr>
          <p:cNvPr id="657" name="Google Shape;657;g2f616a1e355_0_658"/>
          <p:cNvSpPr txBox="1"/>
          <p:nvPr>
            <p:ph type="title"/>
          </p:nvPr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 sz="5800">
                <a:solidFill>
                  <a:schemeClr val="accent2"/>
                </a:solidFill>
              </a:rPr>
              <a:t>Chi può accedere al regime forfetario?</a:t>
            </a:r>
            <a:endParaRPr/>
          </a:p>
        </p:txBody>
      </p:sp>
      <p:sp>
        <p:nvSpPr>
          <p:cNvPr id="658" name="Google Shape;658;g2f616a1e355_0_658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f616a1e355_0_658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2f616a1e355_0_658"/>
          <p:cNvSpPr txBox="1"/>
          <p:nvPr/>
        </p:nvSpPr>
        <p:spPr>
          <a:xfrm>
            <a:off x="1137600" y="2743200"/>
            <a:ext cx="2210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Possono aderire solo le persone fisiche che hanno i seguenti requisiti:</a:t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aphicFrame>
        <p:nvGraphicFramePr>
          <p:cNvPr id="661" name="Google Shape;661;g2f616a1e355_0_658"/>
          <p:cNvGraphicFramePr/>
          <p:nvPr/>
        </p:nvGraphicFramePr>
        <p:xfrm>
          <a:off x="1284225" y="3691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{A47DD298-E481-49DA-9D17-1F401A3C306E}</a:tableStyleId>
              </a:tblPr>
              <a:tblGrid>
                <a:gridCol w="21961150"/>
              </a:tblGrid>
              <a:tr h="740525">
                <a:tc>
                  <a:txBody>
                    <a:bodyPr/>
                    <a:lstStyle/>
                    <a:p>
                      <a:pPr indent="-444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Work Sans"/>
                        <a:buChar char="●"/>
                      </a:pP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Residenza in Italia</a:t>
                      </a:r>
                      <a:endParaRPr b="1" sz="34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43100">
                <a:tc>
                  <a:txBody>
                    <a:bodyPr/>
                    <a:lstStyle/>
                    <a:p>
                      <a:pPr indent="-444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Work Sans"/>
                        <a:buChar char="●"/>
                      </a:pP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Incassato</a:t>
                      </a: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annuo massimo di 85.000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 Per le nuove attività, il limite di 85.000 € va rimodulato in proporzione al periodo di operatività: se apro a giugno il limite si dimezza ad € 42.500</a:t>
                      </a:r>
                      <a:endParaRPr sz="34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8725">
                <a:tc>
                  <a:txBody>
                    <a:bodyPr/>
                    <a:lstStyle/>
                    <a:p>
                      <a:pPr indent="-444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Work Sans"/>
                        <a:buChar char="●"/>
                      </a:pP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Nessuna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partecipazione in società di persone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a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ssociazioni professionali e imprese familiari</a:t>
                      </a:r>
                      <a:endParaRPr sz="34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75500">
                <a:tc>
                  <a:txBody>
                    <a:bodyPr/>
                    <a:lstStyle/>
                    <a:p>
                      <a:pPr indent="-444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Work Sans"/>
                        <a:buChar char="●"/>
                      </a:pP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Nessuna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quota di partecipazione di controllo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S.r.l. con codice ATECO simile a quello della Partita IVA (e fatturazione verso la stessa S.r.l.)</a:t>
                      </a:r>
                      <a:endParaRPr sz="3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400"/>
                        <a:buFont typeface="Arial"/>
                        <a:buNone/>
                      </a:pPr>
                      <a:r>
                        <a:t/>
                      </a:r>
                      <a:endParaRPr sz="34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35000">
                <a:tc>
                  <a:txBody>
                    <a:bodyPr/>
                    <a:lstStyle/>
                    <a:p>
                      <a:pPr indent="-444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400"/>
                        <a:buFont typeface="Work Sans"/>
                        <a:buChar char="●"/>
                      </a:pP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Eventuale reddito da lavoro dipendente e assimilato (anche prodotto all’estero) </a:t>
                      </a:r>
                      <a:r>
                        <a:rPr b="1"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sotto i 30.000€ annui lordi </a:t>
                      </a:r>
                      <a:r>
                        <a:rPr lang="it" sz="3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(compenso lordo, non netto in busta paga)</a:t>
                      </a:r>
                      <a:endParaRPr b="1" sz="34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2" name="Google Shape;662;g2f616a1e355_0_658"/>
          <p:cNvSpPr/>
          <p:nvPr/>
        </p:nvSpPr>
        <p:spPr>
          <a:xfrm>
            <a:off x="22334875" y="4581600"/>
            <a:ext cx="1821000" cy="5759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A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f616a1e355_0_658"/>
          <p:cNvSpPr/>
          <p:nvPr/>
        </p:nvSpPr>
        <p:spPr>
          <a:xfrm>
            <a:off x="1143525" y="10493150"/>
            <a:ext cx="22101900" cy="173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0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’ differente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l’incassato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dal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fatturato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perché posso emettere 20 fatture per € 90.000 ma averne incassate solo 10 per un totale di € 40.000. Quindi avrò un fatturato di € 90.000 ma non avendo incassato tutto considero solo i € 40.000 incassati ai fini del limite dei € 85.000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f616a1e355_0_669"/>
          <p:cNvSpPr txBox="1"/>
          <p:nvPr>
            <p:ph idx="1" type="body"/>
          </p:nvPr>
        </p:nvSpPr>
        <p:spPr>
          <a:xfrm>
            <a:off x="1143475" y="2743200"/>
            <a:ext cx="22221300" cy="8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</p:txBody>
      </p:sp>
      <p:sp>
        <p:nvSpPr>
          <p:cNvPr id="669" name="Google Shape;669;g2f616a1e355_0_669"/>
          <p:cNvSpPr txBox="1"/>
          <p:nvPr>
            <p:ph type="title"/>
          </p:nvPr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3000"/>
              </a:spcAft>
              <a:buSzPts val="6400"/>
              <a:buNone/>
            </a:pPr>
            <a:r>
              <a:rPr lang="it" sz="6000">
                <a:solidFill>
                  <a:schemeClr val="accent2"/>
                </a:solidFill>
              </a:rPr>
              <a:t>I residenti all’estero possono accedere al regime forfetario?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670" name="Google Shape;670;g2f616a1e355_0_669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f616a1e355_0_669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f616a1e355_0_669"/>
          <p:cNvSpPr txBox="1"/>
          <p:nvPr/>
        </p:nvSpPr>
        <p:spPr>
          <a:xfrm>
            <a:off x="1137600" y="2743200"/>
            <a:ext cx="22101900" cy="8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4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Possono usufruire del regime forfettario anche quei soggetti che risiedono </a:t>
            </a:r>
            <a:r>
              <a:rPr b="1" i="0" lang="it" sz="35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b="1" i="0" lang="it" sz="3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 un Paese dell’UE </a:t>
            </a:r>
            <a:r>
              <a:rPr b="0" i="0" lang="it" sz="34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 in uno Stato che abbia sottoscritto l’Accordo sullo Spazio Economico Europeo </a:t>
            </a:r>
            <a:r>
              <a:rPr b="1" i="0" lang="it" sz="34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ma è obbligatorio che il 75% del reddito sia prodotto nei confronti di clienti italiani</a:t>
            </a:r>
            <a:endParaRPr b="1" i="0" sz="3400" u="none" cap="none" strike="noStrike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4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Ne consegue che sono esclusi dal regime forfettario:</a:t>
            </a:r>
            <a:endParaRPr b="0" i="0" sz="34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4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soltanto quei soggetti che risiedono in Paesi che non consentono uno scambio continuo di informazioni  e/o;</a:t>
            </a:r>
            <a:endParaRPr b="1" i="0" sz="3400" u="none" cap="none" strike="noStrike">
              <a:solidFill>
                <a:schemeClr val="accent4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accent4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1E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4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producono più del 25% del proprio reddito fuori dall’Italia.</a:t>
            </a:r>
            <a:endParaRPr b="0" i="0" sz="34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400" u="none" cap="none" strike="noStrike">
                <a:solidFill>
                  <a:srgbClr val="00001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Per questi ultimi, l’unica opzione fiscalmente valida rimane il regime ordinario o ordinario semplificato.</a:t>
            </a:r>
            <a:endParaRPr b="0" i="0" sz="3400" u="none" cap="none" strike="noStrike">
              <a:solidFill>
                <a:srgbClr val="00001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37710f338_0_30"/>
          <p:cNvSpPr txBox="1"/>
          <p:nvPr/>
        </p:nvSpPr>
        <p:spPr>
          <a:xfrm>
            <a:off x="1143000" y="1396525"/>
            <a:ext cx="22098000" cy="10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regime fiscale: focus sul regime forfetario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Il nuovo requisito di mantenimento del regime forfettario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howjump?jump=firstslide"/>
              </a:rPr>
              <a:t>Requisiti di accesso - Domande frequenti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Approfondimento sulle cause di esclusione (1,2)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Approfondimento sulle cause di esclusione (3,4)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6"/>
              </a:rPr>
              <a:t>Approfondimento sulle cause di esclusione (5)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7"/>
              </a:rPr>
              <a:t>Approfondimento sulle cause di esclusione (6)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8"/>
              </a:rPr>
              <a:t>Approfondimento sulle cause di esclusione (7)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9"/>
              </a:rPr>
              <a:t>La principale attrattiva: l’imposta sostitutiva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0"/>
              </a:rPr>
              <a:t>Il calcolo delle imposte per il regime forfetario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1"/>
              </a:rPr>
              <a:t>Quando si applica l’aliquota startup (5%)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2"/>
              </a:rPr>
              <a:t>Il coefficiente di redditività è legato al codice Ateco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3"/>
              </a:rPr>
              <a:t>Il calcolo del saldo delle imposte con il regime forfettario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4"/>
              </a:rPr>
              <a:t>Gli acconti 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5"/>
              </a:rPr>
              <a:t>Le semplificazioni del forfettario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6"/>
              </a:rPr>
              <a:t>Come si redige la fattura in regime forfetario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17"/>
              </a:rPr>
              <a:t>La ritenuta d’acconto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6" name="Google Shape;306;g2837710f338_0_30"/>
          <p:cNvSpPr txBox="1"/>
          <p:nvPr/>
        </p:nvSpPr>
        <p:spPr>
          <a:xfrm>
            <a:off x="1175400" y="263575"/>
            <a:ext cx="22026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4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Indice </a:t>
            </a:r>
            <a:endParaRPr b="1" i="0" sz="42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7" name="Google Shape;307;g2837710f338_0_30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g2f616a1e355_0_677"/>
          <p:cNvGraphicFramePr/>
          <p:nvPr/>
        </p:nvGraphicFramePr>
        <p:xfrm>
          <a:off x="1289825" y="3744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{A47DD298-E481-49DA-9D17-1F401A3C306E}</a:tableStyleId>
              </a:tblPr>
              <a:tblGrid>
                <a:gridCol w="22375200"/>
              </a:tblGrid>
              <a:tr h="79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" sz="3200" u="none" cap="none" strike="noStrike">
                          <a:solidFill>
                            <a:schemeClr val="accent4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Devi continuare a mantenere tutti i requisiti richiesti per l’accesso</a:t>
                      </a:r>
                      <a:endParaRPr b="1" sz="3200" u="none" cap="none" strike="noStrike">
                        <a:solidFill>
                          <a:schemeClr val="accent4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NON devi </a:t>
                      </a:r>
                      <a:r>
                        <a:rPr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esercitare prevalentemente l’attività nei confronti di datori di lavoro con i quali </a:t>
                      </a:r>
                      <a:r>
                        <a:rPr b="1"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sono in corso</a:t>
                      </a:r>
                      <a:r>
                        <a:rPr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o erano intercorsi rapporti di lavoro nei due anni precedenti. 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altre parole, NON devi</a:t>
                      </a:r>
                      <a:r>
                        <a:rPr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emettere più del 50% del tuo incassato il tuo datore di lavoro (se hai lavoro dipendente) o verso quello che è stato il tuo datore nei 2 anni precedenti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6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NON devi avvalerti </a:t>
                      </a:r>
                      <a:r>
                        <a:rPr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di regimi speciali IVA o di regimi forfettari di determinazione del reddito (esempio editoria)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NON devi occuparti,</a:t>
                      </a:r>
                      <a:r>
                        <a:rPr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in via esclusiva o prevalente, di cessioni di fabbricati o porzioni di fabbricati, di terreni edificabili 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" sz="3200" u="none" cap="none" strike="noStrike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NON devi corrispondere più di € 20.000 lordi annuali per i tuoi collaboratori</a:t>
                      </a:r>
                      <a:endParaRPr b="1" sz="3200" u="none" cap="none" strike="noStrike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8" name="Google Shape;678;g2f616a1e355_0_677"/>
          <p:cNvSpPr txBox="1"/>
          <p:nvPr>
            <p:ph idx="1" type="body"/>
          </p:nvPr>
        </p:nvSpPr>
        <p:spPr>
          <a:xfrm>
            <a:off x="1143475" y="2743200"/>
            <a:ext cx="223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</p:txBody>
      </p:sp>
      <p:sp>
        <p:nvSpPr>
          <p:cNvPr id="679" name="Google Shape;679;g2f616a1e355_0_677"/>
          <p:cNvSpPr txBox="1"/>
          <p:nvPr>
            <p:ph type="title"/>
          </p:nvPr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 sz="5800">
                <a:solidFill>
                  <a:schemeClr val="accent2"/>
                </a:solidFill>
              </a:rPr>
              <a:t>I requisiti per mantenere il regime forfetario</a:t>
            </a:r>
            <a:endParaRPr/>
          </a:p>
        </p:txBody>
      </p:sp>
      <p:sp>
        <p:nvSpPr>
          <p:cNvPr id="680" name="Google Shape;680;g2f616a1e355_0_677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f616a1e355_0_67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f616a1e355_0_677"/>
          <p:cNvSpPr txBox="1"/>
          <p:nvPr/>
        </p:nvSpPr>
        <p:spPr>
          <a:xfrm>
            <a:off x="1137600" y="2743200"/>
            <a:ext cx="2210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 continuare ad usufruire del regime forfettario: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616a1e355_0_686"/>
          <p:cNvSpPr txBox="1"/>
          <p:nvPr>
            <p:ph idx="1" type="body"/>
          </p:nvPr>
        </p:nvSpPr>
        <p:spPr>
          <a:xfrm>
            <a:off x="1143475" y="2743200"/>
            <a:ext cx="22221300" cy="8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300" u="sng"/>
          </a:p>
        </p:txBody>
      </p:sp>
      <p:sp>
        <p:nvSpPr>
          <p:cNvPr id="688" name="Google Shape;688;g2f616a1e355_0_686"/>
          <p:cNvSpPr txBox="1"/>
          <p:nvPr>
            <p:ph type="title"/>
          </p:nvPr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 sz="5800">
                <a:solidFill>
                  <a:schemeClr val="accent2"/>
                </a:solidFill>
              </a:rPr>
              <a:t>Il nuovo requisito di mantenimento del regime forfettario</a:t>
            </a:r>
            <a:endParaRPr/>
          </a:p>
        </p:txBody>
      </p:sp>
      <p:sp>
        <p:nvSpPr>
          <p:cNvPr id="689" name="Google Shape;689;g2f616a1e355_0_686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f616a1e355_0_686"/>
          <p:cNvSpPr txBox="1"/>
          <p:nvPr/>
        </p:nvSpPr>
        <p:spPr>
          <a:xfrm>
            <a:off x="1141050" y="2757600"/>
            <a:ext cx="22101900" cy="11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 la Legge 197/2022 (Bilancio 2023) è stata inserita un’altra causa di decadenza dal regime forfettario: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AutoNum type="arabicPeriod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superamento in corso d’anno della soglia di 100.000 euro di ricavi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comporta l’automatica fuoriuscita dal regime forfettario e l’applicazione dall’inizio dell’anno del regime semplificato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;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AutoNum type="arabicPeriod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Ai fini iva, dovrà essere applicata l’imposta sul valore aggiunto a partire dall’operazione di superamento della soglia dei 100.000 euro, ossia: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3600"/>
              <a:buFont typeface="Arial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dalla fattura per effetto della quale sta avvenendo il superamento di tale soglia. Pertanto, questa fattura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le successive devono necessariamente essere emesse con IVA,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 quindi non più impostando l’elemento con il valore RF19 relativo al regime forfettario, bensì nella maggior parte dei casi con il valore RF01 relativo al regime ordinario.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f616a1e355_0_693"/>
          <p:cNvSpPr txBox="1"/>
          <p:nvPr>
            <p:ph idx="1" type="body"/>
          </p:nvPr>
        </p:nvSpPr>
        <p:spPr>
          <a:xfrm>
            <a:off x="1372075" y="2590462"/>
            <a:ext cx="22101900" cy="9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600"/>
              <a:buFont typeface="Work Sans"/>
              <a:buChar char="●"/>
            </a:pPr>
            <a:r>
              <a:rPr b="1" lang="it" sz="3600">
                <a:latin typeface="Work Sans"/>
                <a:ea typeface="Work Sans"/>
                <a:cs typeface="Work Sans"/>
                <a:sym typeface="Work Sans"/>
              </a:rPr>
              <a:t>Ho la partita IVA, non ricado in cause di esclusione, e nell’anno solare precedente: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600"/>
              <a:buFont typeface="Work Sans"/>
              <a:buChar char="○"/>
            </a:pP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Ricavi &lt; 85.000 ma spese per coll., ecc &gt; 20.000 → non posso accedere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600"/>
              <a:buFont typeface="Work Sans"/>
              <a:buChar char="○"/>
            </a:pP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Ricavi &gt; 85.000 ma spese per coll., ecc &lt; 20.000 → non posso accedere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600"/>
              <a:buFont typeface="Work Sans"/>
              <a:buChar char="○"/>
            </a:pP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Ricavi &lt; 85.000 e spese per coll., ecc &lt; 20.000 → posso accedere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600"/>
              <a:buFont typeface="Work Sans"/>
              <a:buChar char="●"/>
            </a:pPr>
            <a:r>
              <a:rPr b="1" lang="it" sz="3600">
                <a:latin typeface="Work Sans"/>
                <a:ea typeface="Work Sans"/>
                <a:cs typeface="Work Sans"/>
                <a:sym typeface="Work Sans"/>
              </a:rPr>
              <a:t>Ho la P.IVA ed i requisiti per accedere al regime forfetario, devo comunicare qualcosa?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3600"/>
              <a:buFont typeface="Work Sans"/>
              <a:buChar char="○"/>
            </a:pPr>
            <a:r>
              <a:rPr b="1" lang="it" sz="3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NO </a:t>
            </a: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→ Essendo un regime naturale si accede senza dover fare nessuna comunicazione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600"/>
              <a:buFont typeface="Work Sans"/>
              <a:buChar char="●"/>
            </a:pPr>
            <a:r>
              <a:rPr b="1" lang="it" sz="3600">
                <a:latin typeface="Work Sans"/>
                <a:ea typeface="Work Sans"/>
                <a:cs typeface="Work Sans"/>
                <a:sym typeface="Work Sans"/>
              </a:rPr>
              <a:t>Ho la P.IVA e i requisiti per accedere al regime forfetario, da quando decorrono tali effetti?</a:t>
            </a:r>
            <a:endParaRPr b="1" sz="3600"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1000"/>
              </a:spcAft>
              <a:buSzPts val="3600"/>
              <a:buFont typeface="Work Sans"/>
              <a:buChar char="○"/>
            </a:pP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Decorrono dal 1 gennaio dell’anno successivo a quello di verifica dei requisiti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7" name="Google Shape;697;g2f616a1e355_0_693"/>
          <p:cNvSpPr txBox="1"/>
          <p:nvPr>
            <p:ph idx="12" type="sldNum"/>
          </p:nvPr>
        </p:nvSpPr>
        <p:spPr>
          <a:xfrm>
            <a:off x="23040721" y="126526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98" name="Google Shape;698;g2f616a1e355_0_693"/>
          <p:cNvSpPr txBox="1"/>
          <p:nvPr/>
        </p:nvSpPr>
        <p:spPr>
          <a:xfrm>
            <a:off x="1137600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Requisiti di accesso - Domande frequenti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9" name="Google Shape;699;g2f616a1e355_0_693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0" name="Google Shape;700;g2f616a1e355_0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162" y="2946994"/>
            <a:ext cx="563124" cy="5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2f616a1e355_0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162" y="6672519"/>
            <a:ext cx="563124" cy="5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2f616a1e355_0_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162" y="9014269"/>
            <a:ext cx="563124" cy="5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f616a1e355_0_704"/>
          <p:cNvSpPr txBox="1"/>
          <p:nvPr/>
        </p:nvSpPr>
        <p:spPr>
          <a:xfrm>
            <a:off x="1295875" y="2751482"/>
            <a:ext cx="218973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Utilizzo di regimi speciali IVA e di determinazione forfetaria del reddito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valutazione: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anno di applicazione del regime 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→ La condizione non deve sussistere all’atto dell’utilizzo del regime: se si verifica in corso d’anno, determina la fuoriuscita dall’anno successivo</a:t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○"/>
            </a:pP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Nessuna preclusione in caso di esercizio di attività agricola in regime speciale IVA se questa è produttiva di reddito agrario</a:t>
            </a:r>
            <a:endParaRPr b="0" i="1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○"/>
            </a:pP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Nessuna preclusione se è stata esercitata l’opzione per l’applicazione del regime ordinario ai fini IVA</a:t>
            </a:r>
            <a:endParaRPr b="0" i="1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Assenza di residenza in Italia e quindi residenza fiscale all’Estero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valutazione: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anno di applicazione del regime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→ La condizione non deve sussistere all’atto dell’utilizzo del regime: se si verifica in corso d’anno, determina la fuoriuscita dall’anno successivo</a:t>
            </a:r>
            <a:endParaRPr b="0" i="0" sz="3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Nessuna preclusione si verifica per i residenti in altro Stato UE/SEE che producono in Italia almeno il 75% del reddito complessivo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09" name="Google Shape;709;g2f616a1e355_0_704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0" name="Google Shape;710;g2f616a1e355_0_704"/>
          <p:cNvSpPr txBox="1"/>
          <p:nvPr/>
        </p:nvSpPr>
        <p:spPr>
          <a:xfrm>
            <a:off x="1143475" y="914400"/>
            <a:ext cx="221019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Approfondimento sulle cause di esclusione (1,2)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1" name="Google Shape;711;g2f616a1e355_0_704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2" name="Google Shape;712;g2f616a1e355_0_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850" y="10364400"/>
            <a:ext cx="583450" cy="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g2f616a1e355_0_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850" y="5120400"/>
            <a:ext cx="583450" cy="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g2f616a1e355_0_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850" y="6269940"/>
            <a:ext cx="583450" cy="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g2f616a1e355_0_7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750" y="3546168"/>
            <a:ext cx="455651" cy="45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g2f616a1e355_0_7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750" y="8744556"/>
            <a:ext cx="455651" cy="4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2f616a1e355_0_704"/>
          <p:cNvSpPr/>
          <p:nvPr/>
        </p:nvSpPr>
        <p:spPr>
          <a:xfrm>
            <a:off x="1187795" y="283836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f616a1e355_0_704"/>
          <p:cNvSpPr/>
          <p:nvPr/>
        </p:nvSpPr>
        <p:spPr>
          <a:xfrm>
            <a:off x="1187795" y="8081892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f616a1e355_0_719"/>
          <p:cNvSpPr txBox="1"/>
          <p:nvPr/>
        </p:nvSpPr>
        <p:spPr>
          <a:xfrm>
            <a:off x="1187800" y="2940300"/>
            <a:ext cx="21949500" cy="7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Effettuazione, in via esclusiva o prevalente, di operazioni di cessione di fabbricati o porzioni di fabbricato, di terreni edificabili o di mezzi di trasporto nuovi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valutazione: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anno di applicazione del regime → La condizione non deve sussistere all’atto dell’utilizzo del regime: se si verifica in corso d’anno, determina la fuoriuscita dall’anno successivo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Contemporanea partecipazione a società di persone, associazioni professionali, imprese familiari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</a:t>
            </a:r>
            <a:r>
              <a:rPr b="1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anno di applicazione del regime → La condizione non deve sussistere all’atto dell’utilizzo del regime: se si verifica in corso d’anno, determina la fuoriuscita dall’anno successivo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5" name="Google Shape;725;g2f616a1e355_0_719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26" name="Google Shape;726;g2f616a1e355_0_719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Approfondimento sulle cause di esclusione (3,4)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7" name="Google Shape;727;g2f616a1e355_0_719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g2f616a1e355_0_7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825" y="4274713"/>
            <a:ext cx="455651" cy="45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2f616a1e355_0_7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750" y="7809998"/>
            <a:ext cx="455651" cy="4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2f616a1e355_0_719"/>
          <p:cNvSpPr/>
          <p:nvPr/>
        </p:nvSpPr>
        <p:spPr>
          <a:xfrm>
            <a:off x="1187795" y="309961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f616a1e355_0_719"/>
          <p:cNvSpPr/>
          <p:nvPr/>
        </p:nvSpPr>
        <p:spPr>
          <a:xfrm>
            <a:off x="1143470" y="704674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f616a1e355_0_731"/>
          <p:cNvSpPr txBox="1"/>
          <p:nvPr/>
        </p:nvSpPr>
        <p:spPr>
          <a:xfrm>
            <a:off x="1295875" y="2507642"/>
            <a:ext cx="218973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Controllo diretto/indiretto in Srl o associazioni in partecipazione che esercitano attività economiche direttamente o indirettamente riconducibili a quelle svolte individualmente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valutazione:</a:t>
            </a:r>
            <a:r>
              <a:rPr b="0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anno di applicazione del regime → La condizione non deve sussistere all’atto dell’utilizzo del regime: se si verifica in corso d’anno, determina la fuoriuscita dall’anno successivo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38" name="Google Shape;738;g2f616a1e355_0_731"/>
          <p:cNvSpPr txBox="1"/>
          <p:nvPr/>
        </p:nvSpPr>
        <p:spPr>
          <a:xfrm>
            <a:off x="1295875" y="5399807"/>
            <a:ext cx="21897300" cy="5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Questa causa di esclusione sussiste </a:t>
            </a: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se si verificano entrambe le condizioni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L’elemento di </a:t>
            </a: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controllo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è valutato, in base all’articolo 2359 c.c., </a:t>
            </a: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devi avere la maggioranza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 la </a:t>
            </a: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riconducibilità tra Attività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occorre che: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2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L’attività della Srl e del forfettario siano incluse nella stessa sezione Ateco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2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forfettario effettui cessioni di beni o prestazioni di servizi alla Srl controllata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39" name="Google Shape;739;g2f616a1e355_0_731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40" name="Google Shape;740;g2f616a1e355_0_731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Approfondimento sulle cause di esclusione (5)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41" name="Google Shape;741;g2f616a1e355_0_731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Google Shape;742;g2f616a1e355_0_7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860" y="5437451"/>
            <a:ext cx="583450" cy="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g2f616a1e355_0_7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750" y="3779788"/>
            <a:ext cx="455651" cy="4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g2f616a1e355_0_731"/>
          <p:cNvSpPr/>
          <p:nvPr/>
        </p:nvSpPr>
        <p:spPr>
          <a:xfrm>
            <a:off x="1187795" y="259452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f616a1e355_0_743"/>
          <p:cNvSpPr txBox="1"/>
          <p:nvPr/>
        </p:nvSpPr>
        <p:spPr>
          <a:xfrm>
            <a:off x="1137600" y="2743200"/>
            <a:ext cx="22101900" cy="8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Work Sans"/>
              <a:buChar char="●"/>
            </a:pPr>
            <a:r>
              <a:rPr b="1" i="0" lang="it" sz="3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Attività esercitata prevalentemente (più del 50% dei ricavi) nei confronti di datori di lavoro con i quali sono in corso rapporti di lavoro dipendente o erano intercorsi nei due precedenti periodi d’imposta</a:t>
            </a:r>
            <a:endParaRPr b="1" i="0" sz="32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○"/>
            </a:pPr>
            <a:r>
              <a:rPr b="1" i="0" lang="it" sz="3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valutazione: </a:t>
            </a:r>
            <a:r>
              <a:rPr b="0" i="0" lang="it" sz="32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anno di applicazione del regime</a:t>
            </a:r>
            <a:r>
              <a:rPr b="0" i="0" lang="it" sz="32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→ La condizione non deve sussistere all’atto dell’utilizzo del regime: se si verifica in corso d’anno, determina la fuoriuscita dall’anno successivo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○"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Nessuna preclusione:</a:t>
            </a:r>
            <a:endParaRPr b="1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○"/>
            </a:pP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 i soggetti che iniziano una nuova attività dopo aver svolto il periodo di pratica obbligatoria ai fini dell’esercizio di arti o professioni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●"/>
            </a:pPr>
            <a:r>
              <a:rPr b="1" i="0" lang="it" sz="3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Esempio</a:t>
            </a: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 pratica per dottore commercialista in cui era stato applicato un contratto di tirocinio per la remunerazione; dopo la pratica, il contribuente decide di continuare a collaborare e fatturare verso il proprio ex datore → non sussiste questa causa di esclusione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○"/>
            </a:pP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 il rapporto di lavoro è cessato a seguito di pensionamento obbligatorio </a:t>
            </a:r>
            <a:r>
              <a:rPr b="0" i="1" lang="it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(circ. Ade 9 punto 2.3.2)</a:t>
            </a:r>
            <a:endParaRPr b="0" i="1" sz="2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○"/>
            </a:pPr>
            <a:r>
              <a:rPr b="1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Caso pratico</a:t>
            </a: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 cessazione rapporto di lavoro 2020, posso accedere al regime forfettario nel 2021?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ork Sans"/>
              <a:buChar char="➢"/>
            </a:pPr>
            <a:r>
              <a:rPr b="0" i="0" lang="it" sz="3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Sì, ma se alla fine del 2021 risulta che hai fatturato prevalentemente nei confronti del suo datore di lavoro, dovrai fuoriuscire dal regime nel 2022</a:t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51" name="Google Shape;751;g2f616a1e355_0_743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52" name="Google Shape;752;g2f616a1e355_0_743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Approfondimento sulle cause di esclusione (6)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53" name="Google Shape;753;g2f616a1e355_0_743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4" name="Google Shape;754;g2f616a1e355_0_7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900" y="5067941"/>
            <a:ext cx="583450" cy="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2f616a1e355_0_7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800" y="3840903"/>
            <a:ext cx="455651" cy="4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g2f616a1e355_0_743"/>
          <p:cNvSpPr/>
          <p:nvPr/>
        </p:nvSpPr>
        <p:spPr>
          <a:xfrm>
            <a:off x="1137595" y="2743212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7" name="Google Shape;757;g2f616a1e355_0_7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7927" y="6701449"/>
            <a:ext cx="455649" cy="4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g2f616a1e355_0_7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5902" y="8815877"/>
            <a:ext cx="455649" cy="4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f616a1e355_0_756"/>
          <p:cNvSpPr txBox="1"/>
          <p:nvPr/>
        </p:nvSpPr>
        <p:spPr>
          <a:xfrm>
            <a:off x="1239900" y="3832822"/>
            <a:ext cx="218973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Coloro che nell’anno precedente hanno percepito redditi di lavoro dipendente e/o assimilati </a:t>
            </a:r>
            <a:r>
              <a:rPr b="0" i="0" lang="it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(di cui art. 49 e 50 del tuir)</a:t>
            </a:r>
            <a:r>
              <a:rPr b="1" i="0" lang="it" sz="3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di importo superiore a 30.000€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Periodo di valutazione: </a:t>
            </a: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anno precedente</a:t>
            </a:r>
            <a:endParaRPr b="1" i="0" sz="34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Work Sans"/>
              <a:buChar char="○"/>
            </a:pPr>
            <a:r>
              <a:rPr b="1" i="0" lang="it" sz="34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Nota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 la soglia non deve essere verificata se il rapporto di lavoro è cessato e non risultano instaurati nuovi rapporti di lavoro</a:t>
            </a:r>
            <a:endParaRPr b="1" i="0" sz="3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5" name="Google Shape;765;g2f616a1e355_0_756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66" name="Google Shape;766;g2f616a1e355_0_756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Approfondimento sulle cause di esclusione (7)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7" name="Google Shape;767;g2f616a1e355_0_756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g2f616a1e355_0_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950" y="6436280"/>
            <a:ext cx="583450" cy="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g2f616a1e355_0_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934" y="5134505"/>
            <a:ext cx="455651" cy="4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g2f616a1e355_0_756"/>
          <p:cNvSpPr/>
          <p:nvPr/>
        </p:nvSpPr>
        <p:spPr>
          <a:xfrm>
            <a:off x="1143470" y="3907168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f616a1e355_0_767"/>
          <p:cNvSpPr txBox="1"/>
          <p:nvPr/>
        </p:nvSpPr>
        <p:spPr>
          <a:xfrm>
            <a:off x="1137600" y="2743200"/>
            <a:ext cx="22101900" cy="8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Uno dei punti forti del regime forfettario è l’applicazione dell’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imposta sostitutiva ridotta.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L’imposta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è un prelievo coattivo, in questo caso sul reddito, effettuato dallo Stato per finanziare la spesa pubblica.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Perchè si definisce imposta sostitutiva e perché è ridotta?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Sostituisce l’imposta che si applica naturalmente: l’IRPEF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l’imposta sul reddito delle persone fisiche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                      IRPEF																				  Imposta sostitutiva					</a:t>
            </a:r>
            <a:endParaRPr b="0" i="0" sz="3600" u="none" cap="none" strike="noStrike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7" name="Google Shape;777;g2f616a1e355_0_767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8" name="Google Shape;778;g2f616a1e355_0_767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La principale attrattiva: l’imposta sostitutiva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9" name="Google Shape;779;g2f616a1e355_0_76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2f616a1e355_0_767"/>
          <p:cNvSpPr/>
          <p:nvPr/>
        </p:nvSpPr>
        <p:spPr>
          <a:xfrm>
            <a:off x="12192000" y="8230750"/>
            <a:ext cx="4534800" cy="1748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f616a1e355_0_767"/>
          <p:cNvSpPr/>
          <p:nvPr/>
        </p:nvSpPr>
        <p:spPr>
          <a:xfrm>
            <a:off x="17751925" y="8230750"/>
            <a:ext cx="4229700" cy="1748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 15%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2" name="Google Shape;782;g2f616a1e355_0_767"/>
          <p:cNvSpPr/>
          <p:nvPr/>
        </p:nvSpPr>
        <p:spPr>
          <a:xfrm>
            <a:off x="1309725" y="8356550"/>
            <a:ext cx="8919000" cy="3588900"/>
          </a:xfrm>
          <a:prstGeom prst="frame">
            <a:avLst>
              <a:gd fmla="val 3644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2f616a1e355_0_767"/>
          <p:cNvSpPr/>
          <p:nvPr/>
        </p:nvSpPr>
        <p:spPr>
          <a:xfrm>
            <a:off x="12192000" y="10474400"/>
            <a:ext cx="4534800" cy="972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Aliquota startup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84" name="Google Shape;784;g2f616a1e355_0_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475" y="8506700"/>
            <a:ext cx="8642099" cy="320768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f616a1e355_0_780"/>
          <p:cNvSpPr txBox="1"/>
          <p:nvPr/>
        </p:nvSpPr>
        <p:spPr>
          <a:xfrm>
            <a:off x="1137600" y="2743202"/>
            <a:ext cx="22101900" cy="9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Qual è la base su cui si applica l’imposta sostitutiva?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’imposta sostitutiva (5%/15%)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viene applicata sul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reddito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conseguito in ogni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periodo di imposta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Il periodo di imposta coincide sempre e solo con l’anno solare, ad esempio dall’1.1.2024 al 31.12.2024.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Come viene determinato il reddito?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reddito è il totale di ricavi incassati, nel periodo di imposta, al quale viene applicato il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coefficiente di redditività e sottratti i contributi previdenziali versati durante l’anno di riferimento per il quale stiamo redigendo la dichiarazione   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0" name="Google Shape;790;g2f616a1e355_0_780"/>
          <p:cNvSpPr/>
          <p:nvPr/>
        </p:nvSpPr>
        <p:spPr>
          <a:xfrm>
            <a:off x="1201350" y="10490975"/>
            <a:ext cx="21974400" cy="169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 ogni codice ateco è previsto, per legge,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coefficiente di redditività,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che sarebbe una percentuale da applicare all’incassato annuo forfettariamente stabilita (da qui il nome regime forfettario)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1" name="Google Shape;791;g2f616a1e355_0_780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Il calcolo delle imposte per il regime forfetario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2" name="Google Shape;792;g2f616a1e355_0_780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37710f338_0_38"/>
          <p:cNvSpPr txBox="1"/>
          <p:nvPr/>
        </p:nvSpPr>
        <p:spPr>
          <a:xfrm>
            <a:off x="1143000" y="1655538"/>
            <a:ext cx="22098000" cy="5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cassetto fiscale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Cos’è il cassetto fiscale e a cosa ci serve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Dove trovo tutte le specifiche sulla P.IVA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Link utili per approfondimenti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sng" cap="none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Tutte le pagine utili e Libri per approfondimenti su questo Modulo </a:t>
            </a:r>
            <a:endParaRPr sz="3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t" sz="36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6"/>
              </a:rPr>
              <a:t>Link registrazione formazione</a:t>
            </a:r>
            <a:endParaRPr b="1" sz="36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3" name="Google Shape;313;g2837710f338_0_38"/>
          <p:cNvSpPr txBox="1"/>
          <p:nvPr/>
        </p:nvSpPr>
        <p:spPr>
          <a:xfrm>
            <a:off x="1175400" y="146275"/>
            <a:ext cx="22026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42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Indice </a:t>
            </a:r>
            <a:endParaRPr b="1" i="0" sz="42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4" name="Google Shape;314;g2837710f338_0_38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f616a1e355_0_787"/>
          <p:cNvSpPr txBox="1"/>
          <p:nvPr/>
        </p:nvSpPr>
        <p:spPr>
          <a:xfrm>
            <a:off x="1143475" y="2828100"/>
            <a:ext cx="22009200" cy="6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 applica se: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E’ una nuova e prima attività: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Il contribuente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non ha esercitato, nei tre anni precedenti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attività artistica, professionale o d’impresa, anche in forma associata o familiare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Non prosecuzione di altra attività: l’attività da intraprendere non costituisce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 nessun modo,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mera prosecuzione di altra precedentemente svolta sotto forma di lavoro dipendente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 autonomo (</a:t>
            </a:r>
            <a:r>
              <a:rPr b="0" i="1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escluso il caso del periodo di pratica obbligatoria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9" name="Google Shape;799;g2f616a1e355_0_787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00" name="Google Shape;800;g2f616a1e355_0_787"/>
          <p:cNvSpPr txBox="1"/>
          <p:nvPr/>
        </p:nvSpPr>
        <p:spPr>
          <a:xfrm>
            <a:off x="1143475" y="914400"/>
            <a:ext cx="221019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Quando si applica l’aliquota startup (5%)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01" name="Google Shape;801;g2f616a1e355_0_78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f616a1e355_0_787"/>
          <p:cNvSpPr/>
          <p:nvPr/>
        </p:nvSpPr>
        <p:spPr>
          <a:xfrm>
            <a:off x="1175275" y="9074625"/>
            <a:ext cx="21945600" cy="1283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Il 5% lo applico per i primi 5 anni di attività. Terminati si applicherà il 15%</a:t>
            </a:r>
            <a:endParaRPr b="1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f616a1e355_0_796"/>
          <p:cNvSpPr txBox="1"/>
          <p:nvPr/>
        </p:nvSpPr>
        <p:spPr>
          <a:xfrm>
            <a:off x="1137600" y="2743206"/>
            <a:ext cx="221019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Elenco dei codici Ateco con i relativi coefficienti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08" name="Google Shape;808;g2f616a1e355_0_796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Il coefficiente di redditività è legato al codice Ateco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09" name="Google Shape;809;g2f616a1e355_0_796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f616a1e355_0_796"/>
          <p:cNvSpPr txBox="1"/>
          <p:nvPr/>
        </p:nvSpPr>
        <p:spPr>
          <a:xfrm>
            <a:off x="9476800" y="3403450"/>
            <a:ext cx="13851900" cy="9050700"/>
          </a:xfrm>
          <a:prstGeom prst="rect">
            <a:avLst/>
          </a:prstGeom>
          <a:solidFill>
            <a:srgbClr val="FFFAF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cliente che svolge commercio online (e-commerce) ha grosse spese da sostenere (acquisto dei prodotti, il sito etc). Di conseguenza, ha un coefficiente di redditività basso: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solo il 40%. 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Ciò significa che il 60% dei suoi incassi non verrà tassato!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Esempio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Sofia ha un-ecomerce, codice Ateco 47.91.10 e nel 2022 ha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incassato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€ 10.000 e </a:t>
            </a: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non ha versato contributi previdenziali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L’imposta sostitutiva del 5% o 15% la applicheremo solo su € 4.000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11" name="Google Shape;811;g2f616a1e355_0_7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475" y="3403450"/>
            <a:ext cx="7322065" cy="8309849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2f616a1e355_0_796"/>
          <p:cNvSpPr/>
          <p:nvPr/>
        </p:nvSpPr>
        <p:spPr>
          <a:xfrm rot="-5629028">
            <a:off x="8276381" y="3745077"/>
            <a:ext cx="374030" cy="200634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f616a1e355_0_817"/>
          <p:cNvSpPr/>
          <p:nvPr/>
        </p:nvSpPr>
        <p:spPr>
          <a:xfrm>
            <a:off x="1143425" y="9566050"/>
            <a:ext cx="22101900" cy="2452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f616a1e355_0_817"/>
          <p:cNvSpPr txBox="1"/>
          <p:nvPr/>
        </p:nvSpPr>
        <p:spPr>
          <a:xfrm>
            <a:off x="1050875" y="2732511"/>
            <a:ext cx="22101900" cy="6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Il reddito e le imposte vengono calcolati secondo i seguenti princìpi:</a:t>
            </a:r>
            <a:endParaRPr b="1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Reddito: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Viene determinato applicando ai ricavi incassati nel periodo d’imposta il coefficiente di redditività previsto in funzione del codice ATECO 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Calcolo delle imposte: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Sul reddito così determinato, </a:t>
            </a:r>
            <a:r>
              <a:rPr b="0" i="0" lang="it" sz="3400" u="sng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 netto dei contributi previdenziali versati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andrà applicata un’imposta sostitutiva pari al 15% (o 5% in caso startup)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Deduzione dei costi: 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 in regime forfettario posso dedurre i costi che sostengo per l’attività? 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400" u="none" cap="none" strike="noStrike">
                <a:solidFill>
                  <a:schemeClr val="dk1"/>
                </a:solidFill>
                <a:highlight>
                  <a:srgbClr val="FFD791"/>
                </a:highlight>
                <a:latin typeface="Work Sans"/>
                <a:ea typeface="Work Sans"/>
                <a:cs typeface="Work Sans"/>
                <a:sym typeface="Work Sans"/>
              </a:rPr>
              <a:t>NO! Perché è stato già applicato il coefficiente di redditività </a:t>
            </a:r>
            <a:r>
              <a:rPr b="0" i="0" lang="it" sz="3400" u="none" cap="none" strike="noStrike">
                <a:solidFill>
                  <a:schemeClr val="dk1"/>
                </a:solidFill>
                <a:highlight>
                  <a:srgbClr val="FFD791"/>
                </a:highlight>
                <a:latin typeface="Work Sans"/>
                <a:ea typeface="Work Sans"/>
                <a:cs typeface="Work Sans"/>
                <a:sym typeface="Work Sans"/>
              </a:rPr>
              <a:t>che equivale ad un deduzione forfetaria dei costi. In altre parole sono già decisi per Legge.  </a:t>
            </a:r>
            <a:endParaRPr b="0" i="0" sz="3400" u="none" cap="none" strike="noStrike">
              <a:solidFill>
                <a:schemeClr val="dk1"/>
              </a:solidFill>
              <a:highlight>
                <a:srgbClr val="FFD79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44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Work Sans"/>
              <a:buChar char="●"/>
            </a:pPr>
            <a:r>
              <a:rPr b="1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Principio di cassa</a:t>
            </a:r>
            <a:r>
              <a:rPr b="0" i="0" lang="it" sz="3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 Il computo dei ricavi avviene secondo il principio di cassa: contano solo i ricavi o compensi effettivamente incassati nel corso del periodo d’imposta</a:t>
            </a:r>
            <a:endParaRPr b="0" i="0" sz="3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0" name="Google Shape;820;g2f616a1e355_0_817"/>
          <p:cNvSpPr txBox="1"/>
          <p:nvPr/>
        </p:nvSpPr>
        <p:spPr>
          <a:xfrm>
            <a:off x="1448525" y="9794313"/>
            <a:ext cx="213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it" sz="2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Esempio - Consulente informatico (Ateco 62.02.00 con coefficiente redditività 67%)</a:t>
            </a:r>
            <a:endParaRPr b="0" i="0" sz="2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1" name="Google Shape;821;g2f616a1e355_0_817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22" name="Google Shape;822;g2f616a1e355_0_817"/>
          <p:cNvSpPr txBox="1"/>
          <p:nvPr/>
        </p:nvSpPr>
        <p:spPr>
          <a:xfrm>
            <a:off x="1156775" y="914400"/>
            <a:ext cx="221019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Il calcolo del saldo delle imposte con il regime forfettario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3" name="Google Shape;823;g2f616a1e355_0_81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f616a1e355_0_817"/>
          <p:cNvSpPr txBox="1"/>
          <p:nvPr/>
        </p:nvSpPr>
        <p:spPr>
          <a:xfrm>
            <a:off x="942004" y="11304439"/>
            <a:ext cx="30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Incassato 2023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5" name="Google Shape;825;g2f616a1e355_0_817"/>
          <p:cNvSpPr txBox="1"/>
          <p:nvPr/>
        </p:nvSpPr>
        <p:spPr>
          <a:xfrm>
            <a:off x="942004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10’000€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6" name="Google Shape;826;g2f616a1e355_0_817"/>
          <p:cNvSpPr txBox="1"/>
          <p:nvPr/>
        </p:nvSpPr>
        <p:spPr>
          <a:xfrm>
            <a:off x="3748479" y="10596864"/>
            <a:ext cx="7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x</a:t>
            </a:r>
            <a:endParaRPr b="0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7" name="Google Shape;827;g2f616a1e355_0_817"/>
          <p:cNvSpPr txBox="1"/>
          <p:nvPr/>
        </p:nvSpPr>
        <p:spPr>
          <a:xfrm>
            <a:off x="4044432" y="11304439"/>
            <a:ext cx="30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Coefficiente redd.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8" name="Google Shape;828;g2f616a1e355_0_817"/>
          <p:cNvSpPr txBox="1"/>
          <p:nvPr/>
        </p:nvSpPr>
        <p:spPr>
          <a:xfrm>
            <a:off x="4058964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67%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9" name="Google Shape;829;g2f616a1e355_0_817"/>
          <p:cNvSpPr txBox="1"/>
          <p:nvPr/>
        </p:nvSpPr>
        <p:spPr>
          <a:xfrm>
            <a:off x="6676739" y="10596864"/>
            <a:ext cx="7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=</a:t>
            </a:r>
            <a:endParaRPr b="0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0" name="Google Shape;830;g2f616a1e355_0_817"/>
          <p:cNvSpPr txBox="1"/>
          <p:nvPr/>
        </p:nvSpPr>
        <p:spPr>
          <a:xfrm>
            <a:off x="7168636" y="11304439"/>
            <a:ext cx="30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Reddito lordo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1" name="Google Shape;831;g2f616a1e355_0_817"/>
          <p:cNvSpPr txBox="1"/>
          <p:nvPr/>
        </p:nvSpPr>
        <p:spPr>
          <a:xfrm>
            <a:off x="7183168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6’700€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2" name="Google Shape;832;g2f616a1e355_0_817"/>
          <p:cNvSpPr txBox="1"/>
          <p:nvPr/>
        </p:nvSpPr>
        <p:spPr>
          <a:xfrm>
            <a:off x="10062207" y="10596864"/>
            <a:ext cx="7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-</a:t>
            </a:r>
            <a:endParaRPr b="0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3" name="Google Shape;833;g2f616a1e355_0_817"/>
          <p:cNvSpPr txBox="1"/>
          <p:nvPr/>
        </p:nvSpPr>
        <p:spPr>
          <a:xfrm>
            <a:off x="10673846" y="11304439"/>
            <a:ext cx="30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Contributi versati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4" name="Google Shape;834;g2f616a1e355_0_817"/>
          <p:cNvSpPr txBox="1"/>
          <p:nvPr/>
        </p:nvSpPr>
        <p:spPr>
          <a:xfrm>
            <a:off x="10688379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2’000€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5" name="Google Shape;835;g2f616a1e355_0_817"/>
          <p:cNvSpPr txBox="1"/>
          <p:nvPr/>
        </p:nvSpPr>
        <p:spPr>
          <a:xfrm>
            <a:off x="13581907" y="10596864"/>
            <a:ext cx="7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=</a:t>
            </a:r>
            <a:endParaRPr b="0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6" name="Google Shape;836;g2f616a1e355_0_817"/>
          <p:cNvSpPr txBox="1"/>
          <p:nvPr/>
        </p:nvSpPr>
        <p:spPr>
          <a:xfrm>
            <a:off x="14193546" y="11304439"/>
            <a:ext cx="30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Reddito netto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7" name="Google Shape;837;g2f616a1e355_0_817"/>
          <p:cNvSpPr txBox="1"/>
          <p:nvPr/>
        </p:nvSpPr>
        <p:spPr>
          <a:xfrm>
            <a:off x="14208079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4’700€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8" name="Google Shape;838;g2f616a1e355_0_817"/>
          <p:cNvSpPr txBox="1"/>
          <p:nvPr/>
        </p:nvSpPr>
        <p:spPr>
          <a:xfrm>
            <a:off x="16970989" y="10596864"/>
            <a:ext cx="7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x</a:t>
            </a:r>
            <a:endParaRPr b="0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9" name="Google Shape;839;g2f616a1e355_0_817"/>
          <p:cNvSpPr txBox="1"/>
          <p:nvPr/>
        </p:nvSpPr>
        <p:spPr>
          <a:xfrm>
            <a:off x="17533423" y="11304439"/>
            <a:ext cx="236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Aliquota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0" name="Google Shape;840;g2f616a1e355_0_817"/>
          <p:cNvSpPr txBox="1"/>
          <p:nvPr/>
        </p:nvSpPr>
        <p:spPr>
          <a:xfrm>
            <a:off x="17208904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15%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1" name="Google Shape;841;g2f616a1e355_0_817"/>
          <p:cNvSpPr txBox="1"/>
          <p:nvPr/>
        </p:nvSpPr>
        <p:spPr>
          <a:xfrm>
            <a:off x="19590821" y="10596864"/>
            <a:ext cx="7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=</a:t>
            </a:r>
            <a:endParaRPr b="0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2" name="Google Shape;842;g2f616a1e355_0_817"/>
          <p:cNvSpPr txBox="1"/>
          <p:nvPr/>
        </p:nvSpPr>
        <p:spPr>
          <a:xfrm>
            <a:off x="19977489" y="11304439"/>
            <a:ext cx="315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" sz="24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Imposta sostitutiva</a:t>
            </a:r>
            <a:endParaRPr b="0" i="0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3" name="Google Shape;843;g2f616a1e355_0_817"/>
          <p:cNvSpPr txBox="1"/>
          <p:nvPr/>
        </p:nvSpPr>
        <p:spPr>
          <a:xfrm>
            <a:off x="20097250" y="10596864"/>
            <a:ext cx="30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705€</a:t>
            </a:r>
            <a:endParaRPr b="0" i="0" sz="36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f616a1e355_0_847"/>
          <p:cNvSpPr txBox="1"/>
          <p:nvPr>
            <p:ph type="title"/>
          </p:nvPr>
        </p:nvSpPr>
        <p:spPr>
          <a:xfrm>
            <a:off x="1227700" y="914400"/>
            <a:ext cx="2208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Gli acconti </a:t>
            </a:r>
            <a:endParaRPr/>
          </a:p>
        </p:txBody>
      </p:sp>
      <p:sp>
        <p:nvSpPr>
          <p:cNvPr id="849" name="Google Shape;849;g2f616a1e355_0_847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f616a1e355_0_84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2f616a1e355_0_847"/>
          <p:cNvSpPr txBox="1"/>
          <p:nvPr/>
        </p:nvSpPr>
        <p:spPr>
          <a:xfrm>
            <a:off x="1357950" y="2619450"/>
            <a:ext cx="21883200" cy="9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Ogni anno oltre al Saldo sono dovuti </a:t>
            </a:r>
            <a:r>
              <a:rPr b="1" i="0" lang="it" sz="3600" u="sng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gli Acconti</a:t>
            </a: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, sia per le imposte sia per i contributi.</a:t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Cosa sono gli acconti? </a:t>
            </a: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Sono degli anticipi di imposte 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e/o contributi </a:t>
            </a: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che verranno sottratte al saldo dell’anno successivo. </a:t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Come si calcolano?</a:t>
            </a:r>
            <a:endParaRPr b="1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Metodo storico</a:t>
            </a: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: l’acconto è pari al saldo e si divide in due rate. Prendendo l’esempio della slide precedente gli acconti sono pari a € 705, suddivisi in due rate da € 352,5 una da pagare al 30 di giugno insieme al saldo (705 + 352,5) l’altra da pagare il 30 novembre (€ 352,5)</a:t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Metodo previsionale: </a:t>
            </a: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calcoliamo gli acconti sulla base dell’incassato dell’anno in corso. </a:t>
            </a:r>
            <a:r>
              <a:rPr b="1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Si usa in via residuale solo su richiesta del cliente se:</a:t>
            </a:r>
            <a:endParaRPr b="1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AutoNum type="arabicPeriod"/>
            </a:pP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il cliente ha chiuso la PIVA nel corso dell’anno </a:t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1E"/>
              </a:buClr>
              <a:buSzPts val="3600"/>
              <a:buFont typeface="Work Sans"/>
              <a:buAutoNum type="arabicPeriod"/>
            </a:pPr>
            <a:r>
              <a:rPr b="0" i="0" lang="it" sz="3600" u="none" cap="none" strike="noStrike">
                <a:solidFill>
                  <a:srgbClr val="00001E"/>
                </a:solidFill>
                <a:latin typeface="Work Sans"/>
                <a:ea typeface="Work Sans"/>
                <a:cs typeface="Work Sans"/>
                <a:sym typeface="Work Sans"/>
              </a:rPr>
              <a:t>il cliente ha un incassato pari a meno della metà dell’anno precedente (anno di rif. del saldo)</a:t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837710f338_0_12"/>
          <p:cNvSpPr txBox="1"/>
          <p:nvPr>
            <p:ph type="title"/>
          </p:nvPr>
        </p:nvSpPr>
        <p:spPr>
          <a:xfrm>
            <a:off x="1227700" y="914400"/>
            <a:ext cx="22088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Le semplificazioni del forfettario</a:t>
            </a:r>
            <a:endParaRPr/>
          </a:p>
        </p:txBody>
      </p:sp>
      <p:sp>
        <p:nvSpPr>
          <p:cNvPr id="857" name="Google Shape;857;g2837710f338_0_12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837710f338_0_12"/>
          <p:cNvSpPr/>
          <p:nvPr/>
        </p:nvSpPr>
        <p:spPr>
          <a:xfrm>
            <a:off x="1227700" y="9890975"/>
            <a:ext cx="15465000" cy="1461000"/>
          </a:xfrm>
          <a:prstGeom prst="roundRect">
            <a:avLst>
              <a:gd fmla="val 16667" name="adj"/>
            </a:avLst>
          </a:prstGeom>
          <a:solidFill>
            <a:srgbClr val="FFD7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Regime in franchigia IVA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– Non è applicata I’IVA in fattura;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2837710f338_0_12"/>
          <p:cNvSpPr/>
          <p:nvPr/>
        </p:nvSpPr>
        <p:spPr>
          <a:xfrm>
            <a:off x="1227700" y="3645625"/>
            <a:ext cx="15465000" cy="1461000"/>
          </a:xfrm>
          <a:prstGeom prst="roundRect">
            <a:avLst>
              <a:gd fmla="val 16667" name="adj"/>
            </a:avLst>
          </a:prstGeom>
          <a:solidFill>
            <a:srgbClr val="FFD7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40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Imposte sui redditi</a:t>
            </a: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- 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imposta sostitutiva del 5% o 15%</a:t>
            </a:r>
            <a:endParaRPr b="1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0" name="Google Shape;860;g2837710f338_0_12"/>
          <p:cNvSpPr/>
          <p:nvPr/>
        </p:nvSpPr>
        <p:spPr>
          <a:xfrm>
            <a:off x="1227700" y="6730200"/>
            <a:ext cx="15465000" cy="1461000"/>
          </a:xfrm>
          <a:prstGeom prst="roundRect">
            <a:avLst>
              <a:gd fmla="val 16667" name="adj"/>
            </a:avLst>
          </a:prstGeom>
          <a:solidFill>
            <a:srgbClr val="FFD7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Regime esente da Ritenuta d’acconto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1" name="Google Shape;861;g2837710f338_0_12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837710f338_0_12"/>
          <p:cNvSpPr/>
          <p:nvPr/>
        </p:nvSpPr>
        <p:spPr>
          <a:xfrm>
            <a:off x="16223775" y="6649950"/>
            <a:ext cx="6610200" cy="47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Lo verifichi in fattura </a:t>
            </a:r>
            <a:endParaRPr b="0" i="0" sz="4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f616a1e355_0_857"/>
          <p:cNvSpPr txBox="1"/>
          <p:nvPr>
            <p:ph type="title"/>
          </p:nvPr>
        </p:nvSpPr>
        <p:spPr>
          <a:xfrm>
            <a:off x="1163950" y="825900"/>
            <a:ext cx="220815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Come si redige la fattura in regime forfetario</a:t>
            </a:r>
            <a:endParaRPr/>
          </a:p>
        </p:txBody>
      </p:sp>
      <p:sp>
        <p:nvSpPr>
          <p:cNvPr id="868" name="Google Shape;868;g2f616a1e355_0_857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2f616a1e355_0_857"/>
          <p:cNvSpPr txBox="1"/>
          <p:nvPr/>
        </p:nvSpPr>
        <p:spPr>
          <a:xfrm>
            <a:off x="1143475" y="2743200"/>
            <a:ext cx="22081500" cy="8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it" sz="37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Due fatture a confronto:</a:t>
            </a:r>
            <a:endParaRPr b="1" i="0" sz="37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70" name="Google Shape;870;g2f616a1e355_0_85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Google Shape;871;g2f616a1e355_0_8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4376650"/>
            <a:ext cx="9954126" cy="72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g2f616a1e355_0_8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4075" y="3683775"/>
            <a:ext cx="9802575" cy="85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g2f616a1e355_0_857"/>
          <p:cNvSpPr txBox="1"/>
          <p:nvPr/>
        </p:nvSpPr>
        <p:spPr>
          <a:xfrm>
            <a:off x="1257669" y="3528150"/>
            <a:ext cx="9685200" cy="7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it" sz="37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Fattura di un forfettario </a:t>
            </a:r>
            <a:endParaRPr b="1" i="0" sz="37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74" name="Google Shape;874;g2f616a1e355_0_857"/>
          <p:cNvSpPr txBox="1"/>
          <p:nvPr/>
        </p:nvSpPr>
        <p:spPr>
          <a:xfrm>
            <a:off x="14437600" y="3495700"/>
            <a:ext cx="9328200" cy="7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it" sz="37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Fattura di un semplificato</a:t>
            </a:r>
            <a:endParaRPr b="1" i="0" sz="37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75" name="Google Shape;875;g2f616a1e355_0_857"/>
          <p:cNvSpPr/>
          <p:nvPr/>
        </p:nvSpPr>
        <p:spPr>
          <a:xfrm>
            <a:off x="11643550" y="7488100"/>
            <a:ext cx="2502900" cy="988800"/>
          </a:xfrm>
          <a:prstGeom prst="wedgeRectCallout">
            <a:avLst>
              <a:gd fmla="val 84609" name="adj1"/>
              <a:gd fmla="val 140779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2f616a1e355_0_857"/>
          <p:cNvSpPr/>
          <p:nvPr/>
        </p:nvSpPr>
        <p:spPr>
          <a:xfrm>
            <a:off x="11643550" y="8878475"/>
            <a:ext cx="2502900" cy="988800"/>
          </a:xfrm>
          <a:prstGeom prst="wedgeRectCallout">
            <a:avLst>
              <a:gd fmla="val 85687" name="adj1"/>
              <a:gd fmla="val 95558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it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Ritenuta d’acconto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f616a1e355_0_870"/>
          <p:cNvSpPr txBox="1"/>
          <p:nvPr>
            <p:ph idx="1" type="body"/>
          </p:nvPr>
        </p:nvSpPr>
        <p:spPr>
          <a:xfrm>
            <a:off x="1143475" y="2802100"/>
            <a:ext cx="22101900" cy="7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it" sz="3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Cos’è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La </a:t>
            </a:r>
            <a:r>
              <a:rPr b="1" lang="it" sz="3600">
                <a:latin typeface="Work Sans"/>
                <a:ea typeface="Work Sans"/>
                <a:cs typeface="Work Sans"/>
                <a:sym typeface="Work Sans"/>
              </a:rPr>
              <a:t>ritenuta d’acconto </a:t>
            </a: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è una trattenuta che viene operata dal datore di lavoro (sostituto d’imposta) nei confronti di un collaboratore o fornitore. </a:t>
            </a:r>
            <a:r>
              <a:rPr b="1" lang="it" sz="3600">
                <a:latin typeface="Work Sans"/>
                <a:ea typeface="Work Sans"/>
                <a:cs typeface="Work Sans"/>
                <a:sym typeface="Work Sans"/>
              </a:rPr>
              <a:t>Rappresenta un anticipo </a:t>
            </a: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(o un acconto, appunto) sulle imposte. Per la PA è garanzia di sicura ed integrale riscossione delle imposte</a:t>
            </a:r>
            <a:endParaRPr sz="36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it" sz="36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Come funziona</a:t>
            </a:r>
            <a:endParaRPr b="1" sz="36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Una parte del compenso non viene pagato al collaboratore ma direttamente allo Stato come acconto sulle tasse da pagare, tramite F24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it" sz="3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Non sono sottoposti</a:t>
            </a: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 a ritenuta i compensi dal valore inferiore di 25,82 euro, corrisposti da enti pubblici o prIVAti, che non hanno come oggetto esclusivo o principale l’esercizio di </a:t>
            </a:r>
            <a:r>
              <a:rPr b="1" lang="it" sz="3600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attività commerciali</a:t>
            </a:r>
            <a:r>
              <a:rPr lang="it" sz="3600">
                <a:latin typeface="Work Sans"/>
                <a:ea typeface="Work Sans"/>
                <a:cs typeface="Work Sans"/>
                <a:sym typeface="Work Sans"/>
              </a:rPr>
              <a:t>, per prestazioni di lavoro autonomo occasionale</a:t>
            </a:r>
            <a:endParaRPr sz="36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82" name="Google Shape;882;g2f616a1e355_0_870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f616a1e355_0_870"/>
          <p:cNvSpPr txBox="1"/>
          <p:nvPr/>
        </p:nvSpPr>
        <p:spPr>
          <a:xfrm>
            <a:off x="1143475" y="914400"/>
            <a:ext cx="221019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La ritenuta d’acconto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84" name="Google Shape;884;g2f616a1e355_0_870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f616a1e355_0_206"/>
          <p:cNvSpPr txBox="1"/>
          <p:nvPr>
            <p:ph type="ctrTitle"/>
          </p:nvPr>
        </p:nvSpPr>
        <p:spPr>
          <a:xfrm>
            <a:off x="1041900" y="5362354"/>
            <a:ext cx="227217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 sz="12000">
                <a:latin typeface="Work Sans"/>
                <a:ea typeface="Work Sans"/>
                <a:cs typeface="Work Sans"/>
                <a:sym typeface="Work Sans"/>
              </a:rPr>
              <a:t>Il cassetto fiscale </a:t>
            </a:r>
            <a:endParaRPr b="0" sz="1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"/>
          <p:cNvSpPr txBox="1"/>
          <p:nvPr>
            <p:ph idx="1" type="body"/>
          </p:nvPr>
        </p:nvSpPr>
        <p:spPr>
          <a:xfrm>
            <a:off x="1219200" y="2743200"/>
            <a:ext cx="21945600" cy="7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it"/>
              <a:t>Il cassetto fiscale è il servizio dell’Agenzia delle Entrate che consente la consultazione delle proprie informazioni fiscali:</a:t>
            </a:r>
            <a:endParaRPr b="1"/>
          </a:p>
          <a:p>
            <a:pPr indent="-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●"/>
            </a:pPr>
            <a:r>
              <a:rPr lang="it"/>
              <a:t>dati anagrafici e dati fiscali inerenti alla propria P.IVA (Numero PIVA, data di apertura etc…)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●"/>
            </a:pPr>
            <a:r>
              <a:rPr lang="it"/>
              <a:t>dati delle dichiarazioni fiscali, Certificazioni Uniche e dei versamenti (F24 e F23)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Char char="●"/>
            </a:pPr>
            <a:r>
              <a:rPr lang="it"/>
              <a:t>atti del registro (dati patrimoniali)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3600"/>
              <a:buNone/>
            </a:pPr>
            <a:r>
              <a:rPr lang="it"/>
              <a:t>Per </a:t>
            </a:r>
            <a:r>
              <a:rPr b="1" lang="it"/>
              <a:t>accedere </a:t>
            </a:r>
            <a:r>
              <a:rPr lang="it"/>
              <a:t>al cassetto fiscale </a:t>
            </a:r>
            <a:r>
              <a:rPr b="1" lang="it"/>
              <a:t>è necessario essere in possesso</a:t>
            </a:r>
            <a:r>
              <a:rPr lang="it"/>
              <a:t> di una identità definita nell’ambito del Sistema pubblico di Identità Digitale (</a:t>
            </a:r>
            <a:r>
              <a:rPr b="1" lang="it"/>
              <a:t>SPID, CIE o CNS)</a:t>
            </a:r>
            <a:r>
              <a:rPr lang="it"/>
              <a:t>. Ogni cliente può scegliere con quale Identity Provider effettuare lo SPID (Poste, Aruba, Namirial, Register, Sielte etc).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600"/>
              <a:buNone/>
            </a:pPr>
            <a:r>
              <a:rPr lang="it" sz="3400">
                <a:solidFill>
                  <a:srgbClr val="000000"/>
                </a:solidFill>
              </a:rPr>
              <a:t> </a:t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95" name="Google Shape;895;p7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"/>
          <p:cNvSpPr txBox="1"/>
          <p:nvPr/>
        </p:nvSpPr>
        <p:spPr>
          <a:xfrm>
            <a:off x="2449200" y="10801200"/>
            <a:ext cx="18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97" name="Google Shape;897;p7"/>
          <p:cNvSpPr/>
          <p:nvPr/>
        </p:nvSpPr>
        <p:spPr>
          <a:xfrm>
            <a:off x="1426800" y="10523300"/>
            <a:ext cx="21742500" cy="1524000"/>
          </a:xfrm>
          <a:prstGeom prst="wedgeRectCallout">
            <a:avLst>
              <a:gd fmla="val 4330" name="adj1"/>
              <a:gd fmla="val -51132" name="adj2"/>
            </a:avLst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0" lIns="288000" spcFirstLastPara="1" rIns="288000" wrap="square" tIns="18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Tutti i clienti di Fiscozen devono avere lo Spid per poterci 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delegare al cassetto fiscale</a:t>
            </a: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senza non possiamo fornire il nostro supporto fiscale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"/>
          <p:cNvSpPr txBox="1"/>
          <p:nvPr/>
        </p:nvSpPr>
        <p:spPr>
          <a:xfrm>
            <a:off x="1143000" y="914400"/>
            <a:ext cx="22026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64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Cos’è il cassetto fiscale e a cosa ci serve</a:t>
            </a:r>
            <a:endParaRPr b="1" i="0" sz="6400" u="none" cap="none" strike="noStrike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"/>
          <p:cNvSpPr txBox="1"/>
          <p:nvPr>
            <p:ph type="title"/>
          </p:nvPr>
        </p:nvSpPr>
        <p:spPr>
          <a:xfrm>
            <a:off x="1066800" y="914400"/>
            <a:ext cx="22250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it"/>
              <a:t>Dove trovo tutte le specifiche sulla P.IVA</a:t>
            </a:r>
            <a:endParaRPr/>
          </a:p>
        </p:txBody>
      </p:sp>
      <p:sp>
        <p:nvSpPr>
          <p:cNvPr id="904" name="Google Shape;904;p6"/>
          <p:cNvSpPr txBox="1"/>
          <p:nvPr>
            <p:ph idx="1" type="body"/>
          </p:nvPr>
        </p:nvSpPr>
        <p:spPr>
          <a:xfrm>
            <a:off x="1066800" y="2743200"/>
            <a:ext cx="2209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600"/>
              <a:buNone/>
            </a:pPr>
            <a:r>
              <a:rPr b="1" lang="it"/>
              <a:t>Sul cassetto fiscale del cliente, nella sezione anagrafica è possibile trovare:</a:t>
            </a:r>
            <a:endParaRPr b="1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/>
              <a:t>la denominazione della P.IVA</a:t>
            </a:r>
            <a:endParaRPr b="1"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/>
              <a:t>il numero della P.IVA e la data di apertura della P.IVA: </a:t>
            </a:r>
            <a:r>
              <a:rPr lang="it"/>
              <a:t>con relativo storico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/>
              <a:t>i codici Ateco </a:t>
            </a:r>
            <a:r>
              <a:rPr lang="it"/>
              <a:t>assegnati alla P.IVA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/>
              <a:t>le informazioni sul proprio stato di iscrizione al Vies:</a:t>
            </a:r>
            <a:r>
              <a:rPr lang="it"/>
              <a:t> troverai scritto lateralmente “autorizzata ad effettuare operazioni intracomunitarie”</a:t>
            </a:r>
            <a:r>
              <a:rPr b="1" lang="it"/>
              <a:t> </a:t>
            </a:r>
            <a:endParaRPr b="1"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/>
              <a:t>i cambiamenti con le relative date delle modifiche degli Ateco;</a:t>
            </a:r>
            <a:endParaRPr b="1"/>
          </a:p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lang="it"/>
              <a:t>il luogo di esercizio dell'Attività: </a:t>
            </a:r>
            <a:r>
              <a:rPr lang="it"/>
              <a:t>che è cosa diversa dalla residenza del cliente. In molti casi coincide, come ad esempio per i clienti che lavorano a casa oppure per chi non vuole trasferire la sede dell’attività nello studio nel quale lavora. In tutti gli altri casi NO.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</p:txBody>
      </p:sp>
      <p:sp>
        <p:nvSpPr>
          <p:cNvPr id="905" name="Google Shape;905;p6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616a1e355_0_0"/>
          <p:cNvSpPr txBox="1"/>
          <p:nvPr>
            <p:ph type="ctrTitle"/>
          </p:nvPr>
        </p:nvSpPr>
        <p:spPr>
          <a:xfrm>
            <a:off x="1041900" y="5362354"/>
            <a:ext cx="227217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 sz="14100">
                <a:latin typeface="Work Sans"/>
                <a:ea typeface="Work Sans"/>
                <a:cs typeface="Work Sans"/>
                <a:sym typeface="Work Sans"/>
              </a:rPr>
              <a:t>La Partita IVA</a:t>
            </a:r>
            <a:endParaRPr b="0" sz="14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f6ef21a87b_1_11"/>
          <p:cNvSpPr txBox="1"/>
          <p:nvPr>
            <p:ph type="ctrTitle"/>
          </p:nvPr>
        </p:nvSpPr>
        <p:spPr>
          <a:xfrm>
            <a:off x="1041900" y="5362354"/>
            <a:ext cx="227217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 sz="12000">
                <a:latin typeface="Work Sans"/>
                <a:ea typeface="Work Sans"/>
                <a:cs typeface="Work Sans"/>
                <a:sym typeface="Work Sans"/>
              </a:rPr>
              <a:t>Link utili per approfondimenti</a:t>
            </a:r>
            <a:endParaRPr b="0" sz="1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f616a1e355_0_1070"/>
          <p:cNvSpPr txBox="1"/>
          <p:nvPr>
            <p:ph idx="1" type="body"/>
          </p:nvPr>
        </p:nvSpPr>
        <p:spPr>
          <a:xfrm>
            <a:off x="1143475" y="3124200"/>
            <a:ext cx="22330500" cy="9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b="1"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Per il regime forfetario:</a:t>
            </a:r>
            <a:endParaRPr b="1"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Su Ask:</a:t>
            </a:r>
            <a:endParaRPr b="1"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3"/>
              </a:rPr>
              <a:t>Regime forfettario – Q&amp;A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4"/>
              </a:rPr>
              <a:t>Srl in regime di trasparenza e forfettario</a:t>
            </a:r>
            <a:endParaRPr sz="3300">
              <a:solidFill>
                <a:srgbClr val="000000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Libri</a:t>
            </a:r>
            <a:r>
              <a:rPr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5"/>
              </a:rPr>
              <a:t>Seac</a:t>
            </a:r>
            <a:r>
              <a:rPr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_ Regime forfetario, minimi e semplificato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6"/>
              </a:rPr>
              <a:t>Guida Eutekne sul regime forfetario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b="1"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Inquadramenti</a:t>
            </a:r>
            <a:endParaRPr b="1"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7"/>
              </a:rPr>
              <a:t>Posso inquadrare un libero professionista come Ditta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300">
              <a:solidFill>
                <a:srgbClr val="000000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Team Business Services </a:t>
            </a:r>
            <a:endParaRPr b="1" sz="3300">
              <a:solidFill>
                <a:srgbClr val="000000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8"/>
              </a:rPr>
              <a:t>Flusso Operativo Business Services – Operations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Attività che richiedono l’invio dei corrispettivi giornalieri all’Agenzia delle entrate</a:t>
            </a:r>
            <a:r>
              <a:rPr lang="it" sz="33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t" sz="3300" u="sng">
                <a:solidFill>
                  <a:schemeClr val="hlink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  <a:hlinkClick r:id="rId9"/>
              </a:rPr>
              <a:t>E-commerce fatturazione e corrispettivi </a:t>
            </a:r>
            <a:endParaRPr sz="33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17" name="Google Shape;917;g2f616a1e355_0_1070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18" name="Google Shape;918;g2f616a1e355_0_1070"/>
          <p:cNvSpPr txBox="1"/>
          <p:nvPr/>
        </p:nvSpPr>
        <p:spPr>
          <a:xfrm>
            <a:off x="1141050" y="946700"/>
            <a:ext cx="221019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Tutte le pagine utili e Libri per approfondimenti su questo Modulo 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9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6"/>
          <p:cNvSpPr txBox="1"/>
          <p:nvPr>
            <p:ph type="ctrTitle"/>
          </p:nvPr>
        </p:nvSpPr>
        <p:spPr>
          <a:xfrm>
            <a:off x="831146" y="4008158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rPr lang="it"/>
              <a:t>Esercizi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8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29" name="Google Shape;929;p18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Esercizi sulla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0" name="Google Shape;930;p18"/>
          <p:cNvSpPr txBox="1"/>
          <p:nvPr>
            <p:ph idx="1" type="body"/>
          </p:nvPr>
        </p:nvSpPr>
        <p:spPr>
          <a:xfrm>
            <a:off x="1143475" y="1953375"/>
            <a:ext cx="22101900" cy="9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arabi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Rispondi ad alcune domande su questa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cliente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è una libera professionista o una Ditta individuale? Per quale motivo?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la cliente nel 2024 ha emesso fattura o ha compilato il registro dei corrispettivi?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la cliente vuole introdurre un altro Ateco. quali sono i passaggi, i modelli da inviare e gli Enti ai quali inviarli e il Team che se ne occupa? Inoltre, dovrà sostenere dei costi?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dove trovi le seguenti informazioni sul FO e BO, sono facili da reperire?</a:t>
            </a:r>
            <a:endParaRPr sz="3300">
              <a:latin typeface="Work Sans"/>
              <a:ea typeface="Work Sans"/>
              <a:cs typeface="Work Sans"/>
              <a:sym typeface="Work Sans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P.IVA, sede della P.IVA e regime fiscale</a:t>
            </a:r>
            <a:endParaRPr sz="3300">
              <a:latin typeface="Work Sans"/>
              <a:ea typeface="Work Sans"/>
              <a:cs typeface="Work Sans"/>
              <a:sym typeface="Work Sans"/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Codice Ateco: che attività svolge? </a:t>
            </a:r>
            <a:endParaRPr sz="3300">
              <a:latin typeface="Work Sans"/>
              <a:ea typeface="Work Sans"/>
              <a:cs typeface="Work Sans"/>
              <a:sym typeface="Work Sans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Cassa previdenziale</a:t>
            </a:r>
            <a:endParaRPr sz="3300">
              <a:latin typeface="Work Sans"/>
              <a:ea typeface="Work Sans"/>
              <a:cs typeface="Work Sans"/>
              <a:sym typeface="Work Sans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Documento di apertura della PIVA. Se Ditta anche la Visura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f6ef21a87b_1_15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36" name="Google Shape;936;g2f6ef21a87b_1_15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Esercizi sulla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7" name="Google Shape;937;g2f6ef21a87b_1_15"/>
          <p:cNvSpPr txBox="1"/>
          <p:nvPr>
            <p:ph idx="1" type="body"/>
          </p:nvPr>
        </p:nvSpPr>
        <p:spPr>
          <a:xfrm>
            <a:off x="1143475" y="2146200"/>
            <a:ext cx="22101900" cy="9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2. Rispondi ad alcune domande su questa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cliente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è una libera professionista o una Ditta individuale? Per quale motivo?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la cliente nel 2024 ha emesso fattura o ha compilato il registro dei corrispettivi?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la cliente vuole introdurre un altro Ateco. quali sono i passaggi, i modelli da inviare e gli Enti ai quali inviarli e il Team che se ne occupa? Inoltre, dovrà sostenere dei costi?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dove trovi le seguenti informazioni sul FO e BO, sono facili da reperire?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P.IVA, sede della P.IVA e regime fiscale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Codice Ateco: che attività svolge? 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Cassa previdenziale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2" marL="13716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roman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documento di apertura della PIVA. Se Ditta anche la Visura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SzPts val="4800"/>
              <a:buNone/>
            </a:pPr>
            <a:r>
              <a:t/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f6ef21a87b_1_21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43" name="Google Shape;943;g2f6ef21a87b_1_21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Esercizi sulla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4" name="Google Shape;944;g2f6ef21a87b_1_21"/>
          <p:cNvSpPr txBox="1"/>
          <p:nvPr>
            <p:ph idx="1" type="body"/>
          </p:nvPr>
        </p:nvSpPr>
        <p:spPr>
          <a:xfrm>
            <a:off x="1143475" y="2146200"/>
            <a:ext cx="22101900" cy="9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3. Fai una tabella con le differenze e analogie tra</a:t>
            </a:r>
            <a:r>
              <a:rPr lang="it" sz="29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cliente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e </a:t>
            </a:r>
            <a:r>
              <a:rPr lang="it" sz="3300" u="sng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cliente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Dobbiamo calcolare le Imposte per i redditi 2023 alla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cliente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l’incassato del 2023? Da dove prendiamo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ci sono contributi deducibili? Da dove estrapoliamo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il reddito del 2023? Come calcoliamo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l’imposta da pagare a saldo per il 2023? Quali sono gli acconti? 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ha degli acconti da sottrarre al saldo? Se sì, dove verifichiamo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il calcolo che abbiamo fatto corrisponde all’intero importo che la cliente ha pagato a fine luglio?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mantiene il regime forfetario per il 2024? Perchè?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come verifichiamo se il regime fiscale applicato nel 2023 è corretto?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f6ef21a87b_1_27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50" name="Google Shape;950;g2f6ef21a87b_1_27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Esercizi sulla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51" name="Google Shape;951;g2f6ef21a87b_1_27"/>
          <p:cNvSpPr txBox="1"/>
          <p:nvPr>
            <p:ph idx="1" type="body"/>
          </p:nvPr>
        </p:nvSpPr>
        <p:spPr>
          <a:xfrm>
            <a:off x="1143475" y="2146200"/>
            <a:ext cx="22101900" cy="9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3. Fai una tabella con le differenze e analogie tra</a:t>
            </a:r>
            <a:r>
              <a:rPr lang="it" sz="29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cliente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e </a:t>
            </a:r>
            <a:r>
              <a:rPr lang="it" sz="3300" u="sng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cliente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Dobbiamo calcolare le Imposte per i redditi 2023 alla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cliente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l’incassato del 2023? Da dove prendiamo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ci sono contributi deducibili? Da dove estrapoliamo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il reddito del 2023? Come calcoliamo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l’imposta da pagare a saldo per il 2023? Quali sono gli acconti? 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ha degli acconti da sottrarre al saldo? Se sì, dove verifichiamo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il calcolo che abbiamo fatto corrisponde all’intero importo che la cliente ha pagato a fine luglio?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mantiene il regime forfetario per il 2024? Perchè?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come verifichiamo se il regime fiscale applicato nel 2023 è corretto?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f6ef21a87b_1_33"/>
          <p:cNvSpPr txBox="1"/>
          <p:nvPr>
            <p:ph idx="12" type="sldNum"/>
          </p:nvPr>
        </p:nvSpPr>
        <p:spPr>
          <a:xfrm>
            <a:off x="23040721" y="12500227"/>
            <a:ext cx="8577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57" name="Google Shape;957;g2f6ef21a87b_1_33"/>
          <p:cNvSpPr txBox="1"/>
          <p:nvPr/>
        </p:nvSpPr>
        <p:spPr>
          <a:xfrm>
            <a:off x="1143475" y="914400"/>
            <a:ext cx="2210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it" sz="6000" u="none" cap="none" strike="noStrike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Esercizi sulla P.IVA</a:t>
            </a:r>
            <a:endParaRPr b="1" i="0" sz="60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58" name="Google Shape;958;g2f6ef21a87b_1_33"/>
          <p:cNvSpPr txBox="1"/>
          <p:nvPr>
            <p:ph idx="1" type="body"/>
          </p:nvPr>
        </p:nvSpPr>
        <p:spPr>
          <a:xfrm>
            <a:off x="1143475" y="2146200"/>
            <a:ext cx="22101900" cy="9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3. Fai una tabella con le differenze e analogie tra</a:t>
            </a:r>
            <a:r>
              <a:rPr lang="it" sz="29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cliente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e </a:t>
            </a:r>
            <a:r>
              <a:rPr lang="it" sz="3300" u="sng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cliente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Dobbiamo calcolare le Imposte per i redditi 2023 alla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it" sz="33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cliente</a:t>
            </a:r>
            <a:r>
              <a:rPr b="1" lang="it" sz="3300">
                <a:solidFill>
                  <a:srgbClr val="5A6EFF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l’incassato del 2023? Da dove prendiamo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ci sono contributi deducibili? Da dove estrapoliamo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il reddito del 2023? Come calcoliamo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qual è l’imposta da pagare a saldo per il 2023? Quali sono gli acconti? 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ha degli acconti da sottrarre al saldo? Se sì, dove verifichiamo questo dato?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il calcolo che abbiamo fatto corrisponde all’intero importo che la cliente ha pagato a fine luglio?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mantiene il regime forfetario per il 2024? Perchè?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"/>
              <a:buAutoNum type="alphaLcPeriod"/>
            </a:pPr>
            <a:r>
              <a:rPr lang="it" sz="3300">
                <a:latin typeface="Work Sans"/>
                <a:ea typeface="Work Sans"/>
                <a:cs typeface="Work Sans"/>
                <a:sym typeface="Work Sans"/>
              </a:rPr>
              <a:t>come verifichiamo se il regime fiscale applicato nel 2023 è corretto?</a:t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300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 txBox="1"/>
          <p:nvPr/>
        </p:nvSpPr>
        <p:spPr>
          <a:xfrm>
            <a:off x="1143000" y="4524575"/>
            <a:ext cx="22098000" cy="7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P.IVA:</a:t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deve essere aperta per svolgere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forma organizzata un'attività di lavoro autonomo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1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è necessaria per registrare</a:t>
            </a: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l’attività professionale presso l’</a:t>
            </a:r>
            <a:r>
              <a:rPr b="0" i="0" lang="it" sz="3600" u="none" cap="none" strike="noStrik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Agenzia delle Entrate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 serie di 11 numeri resta invariata per tutta la “vita” della P.IVA. </a:t>
            </a:r>
            <a:endParaRPr b="0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highlight>
                  <a:srgbClr val="FFF2CC"/>
                </a:highlight>
                <a:latin typeface="Work Sans"/>
                <a:ea typeface="Work Sans"/>
                <a:cs typeface="Work Sans"/>
                <a:sym typeface="Work Sans"/>
              </a:rPr>
              <a:t>N.B. Se un soggetto chiude una P.IVA e la riapre viene assegnata una nuova P.IVA con una serie di numeri diversi</a:t>
            </a:r>
            <a:endParaRPr b="0" i="0" sz="3600" u="none" cap="none" strike="noStrike">
              <a:solidFill>
                <a:schemeClr val="dk1"/>
              </a:solidFill>
              <a:highlight>
                <a:srgbClr val="FFF2CC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Char char="●"/>
            </a:pP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 P.IVA è paragonabile al codice fiscale: </a:t>
            </a:r>
            <a:r>
              <a:rPr b="1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è possibile averne solo una per volta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5" name="Google Shape;325;p2"/>
          <p:cNvSpPr txBox="1"/>
          <p:nvPr/>
        </p:nvSpPr>
        <p:spPr>
          <a:xfrm>
            <a:off x="1143000" y="914400"/>
            <a:ext cx="22026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it" sz="64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Cos’è e a cosa serve la Partita IVA</a:t>
            </a:r>
            <a:endParaRPr b="1" i="0" sz="6400" u="none" cap="none" strike="noStrike">
              <a:solidFill>
                <a:srgbClr val="5A6E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Formazione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>
            <a:off x="1143000" y="2853425"/>
            <a:ext cx="22098000" cy="128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 partita IVA (P.IVA) è una serie di 11 numeri che identifica in modo univoco una </a:t>
            </a:r>
            <a:r>
              <a:rPr b="1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società </a:t>
            </a:r>
            <a:r>
              <a:rPr b="0" i="0" lang="it" sz="34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 un </a:t>
            </a:r>
            <a:r>
              <a:rPr b="1" i="0" lang="it" sz="34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lavoratore autonomo</a:t>
            </a:r>
            <a:endParaRPr b="1" i="0" sz="3400" u="sng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425" y="3316700"/>
            <a:ext cx="20331150" cy="91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"/>
          <p:cNvSpPr txBox="1"/>
          <p:nvPr>
            <p:ph type="title"/>
          </p:nvPr>
        </p:nvSpPr>
        <p:spPr>
          <a:xfrm flipH="1">
            <a:off x="1143000" y="990600"/>
            <a:ext cx="22098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Quali sono i clienti che seguiamo 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"/>
          <p:cNvSpPr txBox="1"/>
          <p:nvPr/>
        </p:nvSpPr>
        <p:spPr>
          <a:xfrm>
            <a:off x="1143000" y="2667000"/>
            <a:ext cx="2209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t" sz="36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Come ci collochiamo sul mercato</a:t>
            </a:r>
            <a:r>
              <a:rPr b="0" i="0" lang="it" sz="3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"/>
          <p:cNvSpPr txBox="1"/>
          <p:nvPr>
            <p:ph type="title"/>
          </p:nvPr>
        </p:nvSpPr>
        <p:spPr>
          <a:xfrm flipH="1">
            <a:off x="1143000" y="9144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Gothic"/>
              <a:buNone/>
            </a:pPr>
            <a:r>
              <a:rPr lang="it"/>
              <a:t>In generale quali sono le tipologie di P.IVA</a:t>
            </a:r>
            <a:endParaRPr/>
          </a:p>
        </p:txBody>
      </p:sp>
      <p:sp>
        <p:nvSpPr>
          <p:cNvPr id="342" name="Google Shape;342;p4"/>
          <p:cNvSpPr txBox="1"/>
          <p:nvPr>
            <p:ph idx="4294967295" type="sldNum"/>
          </p:nvPr>
        </p:nvSpPr>
        <p:spPr>
          <a:xfrm>
            <a:off x="46081442" y="25000454"/>
            <a:ext cx="17154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7620000" y="2743200"/>
            <a:ext cx="8839200" cy="209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it" sz="5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12345678900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1143000" y="5105400"/>
            <a:ext cx="8988000" cy="20964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it" sz="40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Persone Fisiche</a:t>
            </a:r>
            <a:endParaRPr b="0" i="0" sz="40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13944600" y="5066400"/>
            <a:ext cx="9296400" cy="20202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it" sz="4000" u="none" cap="none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Società</a:t>
            </a:r>
            <a:endParaRPr b="0" i="0" sz="4000" u="none" cap="none" strike="noStrike"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6" name="Google Shape;346;p4"/>
          <p:cNvSpPr txBox="1"/>
          <p:nvPr>
            <p:ph idx="1" type="body"/>
          </p:nvPr>
        </p:nvSpPr>
        <p:spPr>
          <a:xfrm>
            <a:off x="1146600" y="7467600"/>
            <a:ext cx="89880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3600"/>
              <a:t>Le caratteristiche: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</a:pPr>
            <a:r>
              <a:rPr lang="it" sz="3600"/>
              <a:t>Partita IVA personale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</a:pPr>
            <a:r>
              <a:rPr lang="it" sz="3600"/>
              <a:t>Ne puoi avere solo 1 attiva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347" name="Google Shape;347;p4"/>
          <p:cNvSpPr txBox="1"/>
          <p:nvPr/>
        </p:nvSpPr>
        <p:spPr>
          <a:xfrm>
            <a:off x="13944600" y="7391400"/>
            <a:ext cx="92964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Le caratteristiche:</a:t>
            </a:r>
            <a:endParaRPr b="0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Char char="•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Soggetto giuridico indipendente</a:t>
            </a:r>
            <a:endParaRPr b="0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Char char="•"/>
            </a:pPr>
            <a:r>
              <a:rPr b="0" i="0" lang="it" sz="3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Puoi essere socio di più società</a:t>
            </a:r>
            <a:endParaRPr b="0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-3450" y="12436000"/>
            <a:ext cx="243840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t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Approfondimento individuale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13411200" y="10591800"/>
            <a:ext cx="9829800" cy="1371600"/>
          </a:xfrm>
          <a:prstGeom prst="wedgeRectCallout">
            <a:avLst>
              <a:gd fmla="val 23221" name="adj1"/>
              <a:gd fmla="val -120283" name="adj2"/>
            </a:avLst>
          </a:prstGeom>
          <a:solidFill>
            <a:srgbClr val="FFF2CC"/>
          </a:solidFill>
          <a:ln cap="flat" cmpd="sng" w="19050">
            <a:solidFill>
              <a:srgbClr val="5A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0" lIns="288000" spcFirstLastPara="1" rIns="288000" wrap="square" tIns="18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it" sz="3400" u="sng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OUT in Fiscozen: non gestiamo Società</a:t>
            </a:r>
            <a:endParaRPr b="1" i="0" sz="3400" u="sng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scozen - template presentazione">
  <a:themeElements>
    <a:clrScheme name="Black">
      <a:dk1>
        <a:srgbClr val="00001E"/>
      </a:dk1>
      <a:lt1>
        <a:srgbClr val="FFFAF5"/>
      </a:lt1>
      <a:dk2>
        <a:srgbClr val="B491FF"/>
      </a:dk2>
      <a:lt2>
        <a:srgbClr val="FF9696"/>
      </a:lt2>
      <a:accent1>
        <a:srgbClr val="00001E"/>
      </a:accent1>
      <a:accent2>
        <a:srgbClr val="5A6EFF"/>
      </a:accent2>
      <a:accent3>
        <a:srgbClr val="FFD791"/>
      </a:accent3>
      <a:accent4>
        <a:srgbClr val="FF785A"/>
      </a:accent4>
      <a:accent5>
        <a:srgbClr val="FF9696"/>
      </a:accent5>
      <a:accent6>
        <a:srgbClr val="141414"/>
      </a:accent6>
      <a:hlink>
        <a:srgbClr val="5A6E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scozen - template presentazione">
  <a:themeElements>
    <a:clrScheme name="Black">
      <a:dk1>
        <a:srgbClr val="00001E"/>
      </a:dk1>
      <a:lt1>
        <a:srgbClr val="FFFAF5"/>
      </a:lt1>
      <a:dk2>
        <a:srgbClr val="B491FF"/>
      </a:dk2>
      <a:lt2>
        <a:srgbClr val="FF9696"/>
      </a:lt2>
      <a:accent1>
        <a:srgbClr val="00001E"/>
      </a:accent1>
      <a:accent2>
        <a:srgbClr val="5A6EFF"/>
      </a:accent2>
      <a:accent3>
        <a:srgbClr val="FFD791"/>
      </a:accent3>
      <a:accent4>
        <a:srgbClr val="FF785A"/>
      </a:accent4>
      <a:accent5>
        <a:srgbClr val="FF9696"/>
      </a:accent5>
      <a:accent6>
        <a:srgbClr val="141414"/>
      </a:accent6>
      <a:hlink>
        <a:srgbClr val="5A6E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scozen - template presentazione">
  <a:themeElements>
    <a:clrScheme name="Black">
      <a:dk1>
        <a:srgbClr val="00001E"/>
      </a:dk1>
      <a:lt1>
        <a:srgbClr val="FFFAF5"/>
      </a:lt1>
      <a:dk2>
        <a:srgbClr val="B491FF"/>
      </a:dk2>
      <a:lt2>
        <a:srgbClr val="FF9696"/>
      </a:lt2>
      <a:accent1>
        <a:srgbClr val="00001E"/>
      </a:accent1>
      <a:accent2>
        <a:srgbClr val="5A6EFF"/>
      </a:accent2>
      <a:accent3>
        <a:srgbClr val="FFD791"/>
      </a:accent3>
      <a:accent4>
        <a:srgbClr val="FF785A"/>
      </a:accent4>
      <a:accent5>
        <a:srgbClr val="FF9696"/>
      </a:accent5>
      <a:accent6>
        <a:srgbClr val="141414"/>
      </a:accent6>
      <a:hlink>
        <a:srgbClr val="5A6E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scozen - template presentazione">
  <a:themeElements>
    <a:clrScheme name="Black">
      <a:dk1>
        <a:srgbClr val="00001E"/>
      </a:dk1>
      <a:lt1>
        <a:srgbClr val="FFFAF5"/>
      </a:lt1>
      <a:dk2>
        <a:srgbClr val="B491FF"/>
      </a:dk2>
      <a:lt2>
        <a:srgbClr val="FF9696"/>
      </a:lt2>
      <a:accent1>
        <a:srgbClr val="00001E"/>
      </a:accent1>
      <a:accent2>
        <a:srgbClr val="5A6EFF"/>
      </a:accent2>
      <a:accent3>
        <a:srgbClr val="FFD791"/>
      </a:accent3>
      <a:accent4>
        <a:srgbClr val="FF785A"/>
      </a:accent4>
      <a:accent5>
        <a:srgbClr val="FF9696"/>
      </a:accent5>
      <a:accent6>
        <a:srgbClr val="141414"/>
      </a:accent6>
      <a:hlink>
        <a:srgbClr val="5A6E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scozen - template presentazione">
  <a:themeElements>
    <a:clrScheme name="Black">
      <a:dk1>
        <a:srgbClr val="00001E"/>
      </a:dk1>
      <a:lt1>
        <a:srgbClr val="FFFAF5"/>
      </a:lt1>
      <a:dk2>
        <a:srgbClr val="B491FF"/>
      </a:dk2>
      <a:lt2>
        <a:srgbClr val="FF9696"/>
      </a:lt2>
      <a:accent1>
        <a:srgbClr val="00001E"/>
      </a:accent1>
      <a:accent2>
        <a:srgbClr val="5A6EFF"/>
      </a:accent2>
      <a:accent3>
        <a:srgbClr val="FFD791"/>
      </a:accent3>
      <a:accent4>
        <a:srgbClr val="FF785A"/>
      </a:accent4>
      <a:accent5>
        <a:srgbClr val="FF9696"/>
      </a:accent5>
      <a:accent6>
        <a:srgbClr val="141414"/>
      </a:accent6>
      <a:hlink>
        <a:srgbClr val="5A6E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