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13716000" cx="24384000"/>
  <p:notesSz cx="6858000" cy="9144000"/>
  <p:embeddedFontLst>
    <p:embeddedFont>
      <p:font typeface="Montserrat"/>
      <p:regular r:id="rId69"/>
      <p:bold r:id="rId70"/>
      <p:italic r:id="rId71"/>
      <p:boldItalic r:id="rId72"/>
    </p:embeddedFont>
    <p:embeddedFont>
      <p:font typeface="Work Sans Medium"/>
      <p:regular r:id="rId73"/>
      <p:bold r:id="rId74"/>
      <p:italic r:id="rId75"/>
      <p:boldItalic r:id="rId76"/>
    </p:embeddedFont>
    <p:embeddedFont>
      <p:font typeface="Work Sans"/>
      <p:regular r:id="rId77"/>
      <p:bold r:id="rId78"/>
      <p:italic r:id="rId79"/>
      <p:boldItalic r:id="rId80"/>
    </p:embeddedFont>
    <p:embeddedFont>
      <p:font typeface="Helvetica Neue"/>
      <p:regular r:id="rId81"/>
      <p:bold r:id="rId82"/>
      <p:italic r:id="rId83"/>
      <p:boldItalic r:id="rId84"/>
    </p:embeddedFont>
    <p:embeddedFont>
      <p:font typeface="Helvetica Neue Light"/>
      <p:regular r:id="rId85"/>
      <p:bold r:id="rId86"/>
      <p:italic r:id="rId87"/>
      <p:boldItalic r:id="rId88"/>
    </p:embeddedFont>
    <p:embeddedFont>
      <p:font typeface="Century Gothic"/>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3" roundtripDataSignature="AMtx7mjj1yjBL/EGQO/MGijP+6zh5ROU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B3F9C8-DF73-4901-A538-F3C87D598EE6}">
  <a:tblStyle styleId="{0EB3F9C8-DF73-4901-A538-F3C87D598EE6}"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HelveticaNeue-boldItalic.fntdata"/><Relationship Id="rId83" Type="http://schemas.openxmlformats.org/officeDocument/2006/relationships/font" Target="fonts/HelveticaNeue-italic.fntdata"/><Relationship Id="rId42" Type="http://schemas.openxmlformats.org/officeDocument/2006/relationships/slide" Target="slides/slide37.xml"/><Relationship Id="rId86" Type="http://schemas.openxmlformats.org/officeDocument/2006/relationships/font" Target="fonts/HelveticaNeueLight-bold.fntdata"/><Relationship Id="rId41" Type="http://schemas.openxmlformats.org/officeDocument/2006/relationships/slide" Target="slides/slide36.xml"/><Relationship Id="rId85" Type="http://schemas.openxmlformats.org/officeDocument/2006/relationships/font" Target="fonts/HelveticaNeueLight-regular.fntdata"/><Relationship Id="rId44" Type="http://schemas.openxmlformats.org/officeDocument/2006/relationships/slide" Target="slides/slide39.xml"/><Relationship Id="rId88" Type="http://schemas.openxmlformats.org/officeDocument/2006/relationships/font" Target="fonts/HelveticaNeueLight-boldItalic.fntdata"/><Relationship Id="rId43" Type="http://schemas.openxmlformats.org/officeDocument/2006/relationships/slide" Target="slides/slide38.xml"/><Relationship Id="rId87" Type="http://schemas.openxmlformats.org/officeDocument/2006/relationships/font" Target="fonts/HelveticaNeueLight-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CenturyGothic-regular.fntdata"/><Relationship Id="rId80" Type="http://schemas.openxmlformats.org/officeDocument/2006/relationships/font" Target="fonts/WorkSans-boldItalic.fntdata"/><Relationship Id="rId82" Type="http://schemas.openxmlformats.org/officeDocument/2006/relationships/font" Target="fonts/HelveticaNeue-bold.fntdata"/><Relationship Id="rId81" Type="http://schemas.openxmlformats.org/officeDocument/2006/relationships/font" Target="fonts/HelveticaNeu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WorkSansMedium-regular.fntdata"/><Relationship Id="rId72" Type="http://schemas.openxmlformats.org/officeDocument/2006/relationships/font" Target="fonts/Montserrat-boldItalic.fntdata"/><Relationship Id="rId31" Type="http://schemas.openxmlformats.org/officeDocument/2006/relationships/slide" Target="slides/slide26.xml"/><Relationship Id="rId75" Type="http://schemas.openxmlformats.org/officeDocument/2006/relationships/font" Target="fonts/WorkSansMedium-italic.fntdata"/><Relationship Id="rId30" Type="http://schemas.openxmlformats.org/officeDocument/2006/relationships/slide" Target="slides/slide25.xml"/><Relationship Id="rId74" Type="http://schemas.openxmlformats.org/officeDocument/2006/relationships/font" Target="fonts/WorkSansMedium-bold.fntdata"/><Relationship Id="rId33" Type="http://schemas.openxmlformats.org/officeDocument/2006/relationships/slide" Target="slides/slide28.xml"/><Relationship Id="rId77" Type="http://schemas.openxmlformats.org/officeDocument/2006/relationships/font" Target="fonts/WorkSans-regular.fntdata"/><Relationship Id="rId32" Type="http://schemas.openxmlformats.org/officeDocument/2006/relationships/slide" Target="slides/slide27.xml"/><Relationship Id="rId76" Type="http://schemas.openxmlformats.org/officeDocument/2006/relationships/font" Target="fonts/WorkSansMedium-boldItalic.fntdata"/><Relationship Id="rId35" Type="http://schemas.openxmlformats.org/officeDocument/2006/relationships/slide" Target="slides/slide30.xml"/><Relationship Id="rId79" Type="http://schemas.openxmlformats.org/officeDocument/2006/relationships/font" Target="fonts/WorkSans-italic.fntdata"/><Relationship Id="rId34" Type="http://schemas.openxmlformats.org/officeDocument/2006/relationships/slide" Target="slides/slide29.xml"/><Relationship Id="rId78" Type="http://schemas.openxmlformats.org/officeDocument/2006/relationships/font" Target="fonts/WorkSans-bold.fntdata"/><Relationship Id="rId71" Type="http://schemas.openxmlformats.org/officeDocument/2006/relationships/font" Target="fonts/Montserrat-italic.fntdata"/><Relationship Id="rId70" Type="http://schemas.openxmlformats.org/officeDocument/2006/relationships/font" Target="fonts/Montserrat-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Montserrat-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CenturyGothic-italic.fntdata"/><Relationship Id="rId90" Type="http://schemas.openxmlformats.org/officeDocument/2006/relationships/font" Target="fonts/CenturyGothic-bold.fntdata"/><Relationship Id="rId93" Type="http://customschemas.google.com/relationships/presentationmetadata" Target="metadata"/><Relationship Id="rId92" Type="http://schemas.openxmlformats.org/officeDocument/2006/relationships/font" Target="fonts/CenturyGothic-boldItalic.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 name="Google Shape;3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 name="Google Shape;39;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fb8ab4176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2fb8ab4176a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 name="Google Shape;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fb8ab4176a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g2fb8ab4176a_0_1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fb8ab4176a_0_1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g2fb8ab4176a_0_1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fb8ab4176a_0_1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g2fb8ab4176a_0_1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fb8ab4176a_0_1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g2fb8ab4176a_0_1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b8ab4176a_0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g2fb8ab4176a_0_1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fb8ab4176a_0_1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g2fb8ab4176a_0_1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b8ab4176a_0_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g2fb8ab4176a_0_1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fb8ab4176a_0_2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g2fb8ab4176a_0_2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fb8ab4176a_0_2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g2fb8ab4176a_0_2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fb8ab4176a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g2fb8ab4176a_0_2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fb8ab4176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 name="Google Shape;51;g2fb8ab4176a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fb8ab4176a_0_2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2" name="Google Shape;452;g2fb8ab4176a_0_2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fb8ab4176a_0_2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g2fb8ab4176a_0_2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fb8ab4176a_0_2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g2fb8ab4176a_0_2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fb8ab4176a_0_2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7" name="Google Shape;487;g2fb8ab4176a_0_2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fb8ab4176a_0_2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g2fb8ab4176a_0_2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8" name="Google Shape;51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6" name="Google Shape;526;p43: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p43: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5" name="Google Shape;535;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2" name="Google Shape;542;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9" name="Google Shape;549;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6" name="Google Shape;556;p47: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7" name="Google Shape;557;p47: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fb8ab4176a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1" name="Google Shape;571;g2fb8ab4176a_0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fb8ab4176a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g2fb8ab4176a_0_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fb8ab4176a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g2fb8ab4176a_0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fb8ab4176a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g2fb8ab4176a_0_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fb8ab4176a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7" name="Google Shape;607;g2fb8ab4176a_0_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2fb8ab4176a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g2fb8ab4176a_0_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fb8ab4176a_0_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2" name="Google Shape;622;g2fb8ab4176a_0_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fb8ab4176a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9" name="Google Shape;629;g2fb8ab4176a_0_1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fb8ab4176a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g2fb8ab4176a_0_1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6" name="Google Shape;646;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1" showMasterSp="0" type="title">
  <p:cSld name="TITLE">
    <p:bg>
      <p:bgPr>
        <a:noFill/>
      </p:bgPr>
    </p:bg>
    <p:spTree>
      <p:nvGrpSpPr>
        <p:cNvPr id="11" name="Shape 11"/>
        <p:cNvGrpSpPr/>
        <p:nvPr/>
      </p:nvGrpSpPr>
      <p:grpSpPr>
        <a:xfrm>
          <a:off x="0" y="0"/>
          <a:ext cx="0" cy="0"/>
          <a:chOff x="0" y="0"/>
          <a:chExt cx="0" cy="0"/>
        </a:xfrm>
      </p:grpSpPr>
      <p:sp>
        <p:nvSpPr>
          <p:cNvPr id="12" name="Google Shape;12;p72"/>
          <p:cNvSpPr txBox="1"/>
          <p:nvPr/>
        </p:nvSpPr>
        <p:spPr>
          <a:xfrm>
            <a:off x="1138681" y="1905000"/>
            <a:ext cx="22106700" cy="533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13" name="Google Shape;13;p72"/>
          <p:cNvSpPr txBox="1"/>
          <p:nvPr/>
        </p:nvSpPr>
        <p:spPr>
          <a:xfrm>
            <a:off x="1138681" y="5711670"/>
            <a:ext cx="22106700" cy="3180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6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14" name="Google Shape;14;p72"/>
          <p:cNvSpPr txBox="1"/>
          <p:nvPr/>
        </p:nvSpPr>
        <p:spPr>
          <a:xfrm>
            <a:off x="1138681" y="1905000"/>
            <a:ext cx="22106700" cy="1857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15" name="Google Shape;15;p72"/>
          <p:cNvSpPr txBox="1"/>
          <p:nvPr>
            <p:ph type="title"/>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10000"/>
              <a:buNone/>
              <a:defRPr b="1" sz="10000">
                <a:solidFill>
                  <a:srgbClr val="00001E"/>
                </a:solidFill>
              </a:defRPr>
            </a:lvl1pPr>
            <a:lvl2pPr lvl="1" algn="l">
              <a:lnSpc>
                <a:spcPct val="100000"/>
              </a:lnSpc>
              <a:spcBef>
                <a:spcPts val="0"/>
              </a:spcBef>
              <a:spcAft>
                <a:spcPts val="0"/>
              </a:spcAft>
              <a:buClr>
                <a:srgbClr val="00001E"/>
              </a:buClr>
              <a:buSzPts val="1400"/>
              <a:buNone/>
              <a:defRPr>
                <a:solidFill>
                  <a:srgbClr val="00001E"/>
                </a:solidFill>
              </a:defRPr>
            </a:lvl2pPr>
            <a:lvl3pPr lvl="2" algn="l">
              <a:lnSpc>
                <a:spcPct val="100000"/>
              </a:lnSpc>
              <a:spcBef>
                <a:spcPts val="0"/>
              </a:spcBef>
              <a:spcAft>
                <a:spcPts val="0"/>
              </a:spcAft>
              <a:buClr>
                <a:srgbClr val="00001E"/>
              </a:buClr>
              <a:buSzPts val="1400"/>
              <a:buNone/>
              <a:defRPr>
                <a:solidFill>
                  <a:srgbClr val="00001E"/>
                </a:solidFill>
              </a:defRPr>
            </a:lvl3pPr>
            <a:lvl4pPr lvl="3" algn="l">
              <a:lnSpc>
                <a:spcPct val="100000"/>
              </a:lnSpc>
              <a:spcBef>
                <a:spcPts val="0"/>
              </a:spcBef>
              <a:spcAft>
                <a:spcPts val="0"/>
              </a:spcAft>
              <a:buClr>
                <a:srgbClr val="00001E"/>
              </a:buClr>
              <a:buSzPts val="1400"/>
              <a:buNone/>
              <a:defRPr>
                <a:solidFill>
                  <a:srgbClr val="00001E"/>
                </a:solidFill>
              </a:defRPr>
            </a:lvl4pPr>
            <a:lvl5pPr lvl="4" algn="l">
              <a:lnSpc>
                <a:spcPct val="100000"/>
              </a:lnSpc>
              <a:spcBef>
                <a:spcPts val="0"/>
              </a:spcBef>
              <a:spcAft>
                <a:spcPts val="0"/>
              </a:spcAft>
              <a:buClr>
                <a:srgbClr val="00001E"/>
              </a:buClr>
              <a:buSzPts val="1400"/>
              <a:buNone/>
              <a:defRPr>
                <a:solidFill>
                  <a:srgbClr val="00001E"/>
                </a:solidFill>
              </a:defRPr>
            </a:lvl5pPr>
            <a:lvl6pPr lvl="5" algn="l">
              <a:lnSpc>
                <a:spcPct val="100000"/>
              </a:lnSpc>
              <a:spcBef>
                <a:spcPts val="0"/>
              </a:spcBef>
              <a:spcAft>
                <a:spcPts val="0"/>
              </a:spcAft>
              <a:buClr>
                <a:srgbClr val="00001E"/>
              </a:buClr>
              <a:buSzPts val="1400"/>
              <a:buNone/>
              <a:defRPr>
                <a:solidFill>
                  <a:srgbClr val="00001E"/>
                </a:solidFill>
              </a:defRPr>
            </a:lvl6pPr>
            <a:lvl7pPr lvl="6" algn="l">
              <a:lnSpc>
                <a:spcPct val="100000"/>
              </a:lnSpc>
              <a:spcBef>
                <a:spcPts val="0"/>
              </a:spcBef>
              <a:spcAft>
                <a:spcPts val="0"/>
              </a:spcAft>
              <a:buClr>
                <a:srgbClr val="00001E"/>
              </a:buClr>
              <a:buSzPts val="1400"/>
              <a:buNone/>
              <a:defRPr>
                <a:solidFill>
                  <a:srgbClr val="00001E"/>
                </a:solidFill>
              </a:defRPr>
            </a:lvl7pPr>
            <a:lvl8pPr lvl="7" algn="l">
              <a:lnSpc>
                <a:spcPct val="100000"/>
              </a:lnSpc>
              <a:spcBef>
                <a:spcPts val="0"/>
              </a:spcBef>
              <a:spcAft>
                <a:spcPts val="0"/>
              </a:spcAft>
              <a:buClr>
                <a:srgbClr val="00001E"/>
              </a:buClr>
              <a:buSzPts val="1400"/>
              <a:buNone/>
              <a:defRPr>
                <a:solidFill>
                  <a:srgbClr val="00001E"/>
                </a:solidFill>
              </a:defRPr>
            </a:lvl8pPr>
            <a:lvl9pPr lvl="8" algn="l">
              <a:lnSpc>
                <a:spcPct val="100000"/>
              </a:lnSpc>
              <a:spcBef>
                <a:spcPts val="0"/>
              </a:spcBef>
              <a:spcAft>
                <a:spcPts val="0"/>
              </a:spcAft>
              <a:buClr>
                <a:srgbClr val="00001E"/>
              </a:buClr>
              <a:buSzPts val="1400"/>
              <a:buNone/>
              <a:defRPr>
                <a:solidFill>
                  <a:srgbClr val="00001E"/>
                </a:solidFill>
              </a:defRPr>
            </a:lvl9pPr>
          </a:lstStyle>
          <a:p/>
        </p:txBody>
      </p:sp>
      <p:sp>
        <p:nvSpPr>
          <p:cNvPr id="16" name="Google Shape;16;p72"/>
          <p:cNvSpPr txBox="1"/>
          <p:nvPr>
            <p:ph idx="2" type="title"/>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6000"/>
              <a:buNone/>
              <a:defRPr b="0">
                <a:solidFill>
                  <a:srgbClr val="00001E"/>
                </a:solidFill>
              </a:defRPr>
            </a:lvl1pPr>
            <a:lvl2pPr lvl="1" algn="l">
              <a:lnSpc>
                <a:spcPct val="100000"/>
              </a:lnSpc>
              <a:spcBef>
                <a:spcPts val="0"/>
              </a:spcBef>
              <a:spcAft>
                <a:spcPts val="0"/>
              </a:spcAft>
              <a:buClr>
                <a:srgbClr val="00001E"/>
              </a:buClr>
              <a:buSzPts val="6000"/>
              <a:buNone/>
              <a:defRPr b="0" sz="6000">
                <a:solidFill>
                  <a:srgbClr val="00001E"/>
                </a:solidFill>
              </a:defRPr>
            </a:lvl2pPr>
            <a:lvl3pPr lvl="2" algn="l">
              <a:lnSpc>
                <a:spcPct val="100000"/>
              </a:lnSpc>
              <a:spcBef>
                <a:spcPts val="0"/>
              </a:spcBef>
              <a:spcAft>
                <a:spcPts val="0"/>
              </a:spcAft>
              <a:buClr>
                <a:srgbClr val="00001E"/>
              </a:buClr>
              <a:buSzPts val="6000"/>
              <a:buNone/>
              <a:defRPr b="0" sz="6000">
                <a:solidFill>
                  <a:srgbClr val="00001E"/>
                </a:solidFill>
              </a:defRPr>
            </a:lvl3pPr>
            <a:lvl4pPr lvl="3" algn="l">
              <a:lnSpc>
                <a:spcPct val="100000"/>
              </a:lnSpc>
              <a:spcBef>
                <a:spcPts val="0"/>
              </a:spcBef>
              <a:spcAft>
                <a:spcPts val="0"/>
              </a:spcAft>
              <a:buClr>
                <a:srgbClr val="00001E"/>
              </a:buClr>
              <a:buSzPts val="6000"/>
              <a:buNone/>
              <a:defRPr b="0" sz="6000">
                <a:solidFill>
                  <a:srgbClr val="00001E"/>
                </a:solidFill>
              </a:defRPr>
            </a:lvl4pPr>
            <a:lvl5pPr lvl="4" algn="l">
              <a:lnSpc>
                <a:spcPct val="100000"/>
              </a:lnSpc>
              <a:spcBef>
                <a:spcPts val="0"/>
              </a:spcBef>
              <a:spcAft>
                <a:spcPts val="0"/>
              </a:spcAft>
              <a:buClr>
                <a:srgbClr val="00001E"/>
              </a:buClr>
              <a:buSzPts val="6000"/>
              <a:buNone/>
              <a:defRPr b="0" sz="6000">
                <a:solidFill>
                  <a:srgbClr val="00001E"/>
                </a:solidFill>
              </a:defRPr>
            </a:lvl5pPr>
            <a:lvl6pPr lvl="5" algn="l">
              <a:lnSpc>
                <a:spcPct val="100000"/>
              </a:lnSpc>
              <a:spcBef>
                <a:spcPts val="0"/>
              </a:spcBef>
              <a:spcAft>
                <a:spcPts val="0"/>
              </a:spcAft>
              <a:buClr>
                <a:srgbClr val="00001E"/>
              </a:buClr>
              <a:buSzPts val="6000"/>
              <a:buNone/>
              <a:defRPr b="0" sz="6000">
                <a:solidFill>
                  <a:srgbClr val="00001E"/>
                </a:solidFill>
              </a:defRPr>
            </a:lvl6pPr>
            <a:lvl7pPr lvl="6" algn="l">
              <a:lnSpc>
                <a:spcPct val="100000"/>
              </a:lnSpc>
              <a:spcBef>
                <a:spcPts val="0"/>
              </a:spcBef>
              <a:spcAft>
                <a:spcPts val="0"/>
              </a:spcAft>
              <a:buClr>
                <a:srgbClr val="00001E"/>
              </a:buClr>
              <a:buSzPts val="6000"/>
              <a:buNone/>
              <a:defRPr b="0" sz="6000">
                <a:solidFill>
                  <a:srgbClr val="00001E"/>
                </a:solidFill>
              </a:defRPr>
            </a:lvl7pPr>
            <a:lvl8pPr lvl="7" algn="l">
              <a:lnSpc>
                <a:spcPct val="100000"/>
              </a:lnSpc>
              <a:spcBef>
                <a:spcPts val="0"/>
              </a:spcBef>
              <a:spcAft>
                <a:spcPts val="0"/>
              </a:spcAft>
              <a:buClr>
                <a:srgbClr val="00001E"/>
              </a:buClr>
              <a:buSzPts val="6000"/>
              <a:buNone/>
              <a:defRPr b="0" sz="6000">
                <a:solidFill>
                  <a:srgbClr val="00001E"/>
                </a:solidFill>
              </a:defRPr>
            </a:lvl8pPr>
            <a:lvl9pPr lvl="8" algn="l">
              <a:lnSpc>
                <a:spcPct val="100000"/>
              </a:lnSpc>
              <a:spcBef>
                <a:spcPts val="0"/>
              </a:spcBef>
              <a:spcAft>
                <a:spcPts val="0"/>
              </a:spcAft>
              <a:buClr>
                <a:srgbClr val="00001E"/>
              </a:buClr>
              <a:buSzPts val="6000"/>
              <a:buNone/>
              <a:defRPr b="0" sz="6000">
                <a:solidFill>
                  <a:srgbClr val="00001E"/>
                </a:solidFill>
              </a:defRPr>
            </a:lvl9pPr>
          </a:lstStyle>
          <a:p/>
        </p:txBody>
      </p:sp>
      <p:pic>
        <p:nvPicPr>
          <p:cNvPr id="17" name="Google Shape;17;p72"/>
          <p:cNvPicPr preferRelativeResize="0"/>
          <p:nvPr/>
        </p:nvPicPr>
        <p:blipFill rotWithShape="1">
          <a:blip r:embed="rId2">
            <a:alphaModFix/>
          </a:blip>
          <a:srcRect b="0" l="0" r="0" t="0"/>
          <a:stretch/>
        </p:blipFill>
        <p:spPr>
          <a:xfrm>
            <a:off x="18049874" y="8848725"/>
            <a:ext cx="6334125" cy="4867275"/>
          </a:xfrm>
          <a:prstGeom prst="rect">
            <a:avLst/>
          </a:prstGeom>
          <a:noFill/>
          <a:ln>
            <a:noFill/>
          </a:ln>
        </p:spPr>
      </p:pic>
      <p:pic>
        <p:nvPicPr>
          <p:cNvPr id="18" name="Google Shape;18;p72"/>
          <p:cNvPicPr preferRelativeResize="0"/>
          <p:nvPr/>
        </p:nvPicPr>
        <p:blipFill rotWithShape="1">
          <a:blip r:embed="rId3">
            <a:alphaModFix/>
          </a:blip>
          <a:srcRect b="0" l="0" r="0" t="0"/>
          <a:stretch/>
        </p:blipFill>
        <p:spPr>
          <a:xfrm>
            <a:off x="1138675" y="11684000"/>
            <a:ext cx="6159500" cy="889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vuota">
  <p:cSld name="BULLET BIG">
    <p:bg>
      <p:bgPr>
        <a:noFill/>
      </p:bgPr>
    </p:bg>
    <p:spTree>
      <p:nvGrpSpPr>
        <p:cNvPr id="19" name="Shape 19"/>
        <p:cNvGrpSpPr/>
        <p:nvPr/>
      </p:nvGrpSpPr>
      <p:grpSpPr>
        <a:xfrm>
          <a:off x="0" y="0"/>
          <a:ext cx="0" cy="0"/>
          <a:chOff x="0" y="0"/>
          <a:chExt cx="0" cy="0"/>
        </a:xfrm>
      </p:grpSpPr>
      <p:sp>
        <p:nvSpPr>
          <p:cNvPr id="20" name="Google Shape;20;p74"/>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
        <p:nvSpPr>
          <p:cNvPr id="21" name="Google Shape;21;p74"/>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5A6EFF"/>
              </a:buClr>
              <a:buSzPts val="6000"/>
              <a:buFont typeface="Work Sans"/>
              <a:buNone/>
              <a:defRPr sz="6000">
                <a:solidFill>
                  <a:srgbClr val="5A6EFF"/>
                </a:solidFill>
                <a:latin typeface="Work Sans"/>
                <a:ea typeface="Work Sans"/>
                <a:cs typeface="Work Sans"/>
                <a:sym typeface="Work Sans"/>
              </a:defRPr>
            </a:lvl1pPr>
            <a:lvl2pPr lvl="1"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2pPr>
            <a:lvl3pPr lvl="2"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3pPr>
            <a:lvl4pPr lvl="3"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4pPr>
            <a:lvl5pPr lvl="4"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5pPr>
            <a:lvl6pPr lvl="5"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6pPr>
            <a:lvl7pPr lvl="6"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7pPr>
            <a:lvl8pPr lvl="7"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8pPr>
            <a:lvl9pPr lvl="8"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9pPr>
          </a:lstStyle>
          <a:p/>
        </p:txBody>
      </p:sp>
      <p:sp>
        <p:nvSpPr>
          <p:cNvPr id="22" name="Google Shape;22;p74"/>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1pPr>
            <a:lvl2pPr indent="-419100" lvl="1" marL="914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2pPr>
            <a:lvl3pPr indent="-419100" lvl="2" marL="1371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3pPr>
            <a:lvl4pPr indent="-419100" lvl="3" marL="1828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4pPr>
            <a:lvl5pPr indent="-419100" lvl="4" marL="22860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5pPr>
            <a:lvl6pPr indent="-419100" lvl="5" marL="2743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6pPr>
            <a:lvl7pPr indent="-419100" lvl="6" marL="3200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7pPr>
            <a:lvl8pPr indent="-419100" lvl="7" marL="3657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8pPr>
            <a:lvl9pPr indent="-419100" lvl="8" marL="4114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9pPr>
          </a:lstStyle>
          <a:p/>
        </p:txBody>
      </p:sp>
    </p:spTree>
  </p:cSld>
  <p:clrMapOvr>
    <a:masterClrMapping/>
  </p:clrMapOvr>
  <p:extLst>
    <p:ext uri="{DCECCB84-F9BA-43D5-87BE-67443E8EF086}">
      <p15:sldGuideLst>
        <p15:guide id="1" pos="717">
          <p15:clr>
            <a:srgbClr val="FA7B17"/>
          </p15:clr>
        </p15:guide>
        <p15:guide id="2" orient="horz" pos="576">
          <p15:clr>
            <a:srgbClr val="FA7B17"/>
          </p15:clr>
        </p15:guide>
        <p15:guide id="3" orient="horz" pos="1728">
          <p15:clr>
            <a:srgbClr val="FA7B17"/>
          </p15:clr>
        </p15:guide>
        <p15:guide id="4" pos="14643">
          <p15:clr>
            <a:srgbClr val="FA7B17"/>
          </p15:clr>
        </p15:guide>
        <p15:guide id="5" orient="horz" pos="806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ertina 1">
  <p:cSld name="TITLE_1_1">
    <p:bg>
      <p:bgPr>
        <a:solidFill>
          <a:srgbClr val="5A6EFF"/>
        </a:solidFill>
      </p:bgPr>
    </p:bg>
    <p:spTree>
      <p:nvGrpSpPr>
        <p:cNvPr id="23" name="Shape 23"/>
        <p:cNvGrpSpPr/>
        <p:nvPr/>
      </p:nvGrpSpPr>
      <p:grpSpPr>
        <a:xfrm>
          <a:off x="0" y="0"/>
          <a:ext cx="0" cy="0"/>
          <a:chOff x="0" y="0"/>
          <a:chExt cx="0" cy="0"/>
        </a:xfrm>
      </p:grpSpPr>
      <p:sp>
        <p:nvSpPr>
          <p:cNvPr id="24" name="Google Shape;24;p73"/>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lvl1pPr lvl="0" algn="ctr">
              <a:lnSpc>
                <a:spcPct val="100000"/>
              </a:lnSpc>
              <a:spcBef>
                <a:spcPts val="0"/>
              </a:spcBef>
              <a:spcAft>
                <a:spcPts val="0"/>
              </a:spcAft>
              <a:buClr>
                <a:srgbClr val="FFFFFF"/>
              </a:buClr>
              <a:buSzPts val="13600"/>
              <a:buNone/>
              <a:defRPr b="1" sz="13600">
                <a:solidFill>
                  <a:srgbClr val="FFFFFF"/>
                </a:solidFill>
              </a:defRPr>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25" name="Google Shape;25;p73"/>
          <p:cNvSpPr txBox="1"/>
          <p:nvPr>
            <p:ph idx="1" type="subTitle"/>
          </p:nvPr>
        </p:nvSpPr>
        <p:spPr>
          <a:xfrm>
            <a:off x="831200" y="7557667"/>
            <a:ext cx="22721700" cy="2113500"/>
          </a:xfrm>
          <a:prstGeom prst="rect">
            <a:avLst/>
          </a:prstGeom>
          <a:noFill/>
          <a:ln>
            <a:noFill/>
          </a:ln>
        </p:spPr>
        <p:txBody>
          <a:bodyPr anchorCtr="0" anchor="t" bIns="243800" lIns="243800" spcFirstLastPara="1" rIns="243800" wrap="square" tIns="243800">
            <a:noAutofit/>
          </a:bodyPr>
          <a:lstStyle>
            <a:lvl1pPr lvl="0" algn="ctr">
              <a:lnSpc>
                <a:spcPct val="100000"/>
              </a:lnSpc>
              <a:spcBef>
                <a:spcPts val="0"/>
              </a:spcBef>
              <a:spcAft>
                <a:spcPts val="0"/>
              </a:spcAft>
              <a:buClr>
                <a:srgbClr val="FFFFFF"/>
              </a:buClr>
              <a:buSzPts val="7500"/>
              <a:buNone/>
              <a:defRPr sz="7500">
                <a:solidFill>
                  <a:srgbClr val="FFFFFF"/>
                </a:solidFill>
              </a:defRPr>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6" name="Shape 26"/>
        <p:cNvGrpSpPr/>
        <p:nvPr/>
      </p:nvGrpSpPr>
      <p:grpSpPr>
        <a:xfrm>
          <a:off x="0" y="0"/>
          <a:ext cx="0" cy="0"/>
          <a:chOff x="0" y="0"/>
          <a:chExt cx="0" cy="0"/>
        </a:xfrm>
      </p:grpSpPr>
      <p:sp>
        <p:nvSpPr>
          <p:cNvPr id="27" name="Google Shape;27;p75"/>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chemeClr val="dk1"/>
              </a:buClr>
              <a:buSzPts val="6400"/>
              <a:buFont typeface="Century Gothic"/>
              <a:buNone/>
              <a:defRPr b="1" i="0" sz="64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28" name="Google Shape;28;p75"/>
          <p:cNvSpPr txBox="1"/>
          <p:nvPr>
            <p:ph idx="10" type="dt"/>
          </p:nvPr>
        </p:nvSpPr>
        <p:spPr>
          <a:xfrm>
            <a:off x="485520" y="12500229"/>
            <a:ext cx="2115300" cy="730500"/>
          </a:xfrm>
          <a:prstGeom prst="rect">
            <a:avLst/>
          </a:prstGeom>
          <a:noFill/>
          <a:ln>
            <a:noFill/>
          </a:ln>
        </p:spPr>
        <p:txBody>
          <a:bodyPr anchorCtr="0" anchor="ctr" bIns="91400" lIns="182875" spcFirstLastPara="1" rIns="182875" wrap="square" tIns="91400">
            <a:noAutofit/>
          </a:bodyPr>
          <a:lstStyle>
            <a:lvl1pPr lvl="0"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29" name="Google Shape;29;p75"/>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
              <a:t>‹#›</a:t>
            </a:fld>
            <a:endParaRPr/>
          </a:p>
        </p:txBody>
      </p:sp>
      <p:sp>
        <p:nvSpPr>
          <p:cNvPr id="30" name="Google Shape;30;p75"/>
          <p:cNvSpPr txBox="1"/>
          <p:nvPr>
            <p:ph idx="1" type="body"/>
          </p:nvPr>
        </p:nvSpPr>
        <p:spPr>
          <a:xfrm>
            <a:off x="712101" y="1927227"/>
            <a:ext cx="23030400" cy="11198400"/>
          </a:xfrm>
          <a:prstGeom prst="rect">
            <a:avLst/>
          </a:prstGeom>
          <a:noFill/>
          <a:ln>
            <a:noFill/>
          </a:ln>
        </p:spPr>
        <p:txBody>
          <a:bodyPr anchorCtr="0" anchor="t" bIns="91400" lIns="182875" spcFirstLastPara="1" rIns="182875" wrap="square" tIns="91400">
            <a:noAutofit/>
          </a:bodyPr>
          <a:lstStyle>
            <a:lvl1pPr indent="-533400" lvl="0" marL="457200" marR="0" algn="l">
              <a:lnSpc>
                <a:spcPct val="90000"/>
              </a:lnSpc>
              <a:spcBef>
                <a:spcPts val="2100"/>
              </a:spcBef>
              <a:spcAft>
                <a:spcPts val="0"/>
              </a:spcAft>
              <a:buClr>
                <a:schemeClr val="accent1"/>
              </a:buClr>
              <a:buSzPts val="4800"/>
              <a:buFont typeface="Arial"/>
              <a:buChar char="•"/>
              <a:defRPr b="0" i="0" sz="4800" u="none" cap="none" strike="noStrike">
                <a:solidFill>
                  <a:schemeClr val="dk1"/>
                </a:solidFill>
                <a:latin typeface="Century Gothic"/>
                <a:ea typeface="Century Gothic"/>
                <a:cs typeface="Century Gothic"/>
                <a:sym typeface="Century Gothic"/>
              </a:defRPr>
            </a:lvl1pPr>
            <a:lvl2pPr indent="-482600" lvl="1" marL="914400" marR="0" algn="l">
              <a:lnSpc>
                <a:spcPct val="90000"/>
              </a:lnSpc>
              <a:spcBef>
                <a:spcPts val="1100"/>
              </a:spcBef>
              <a:spcAft>
                <a:spcPts val="0"/>
              </a:spcAft>
              <a:buClr>
                <a:schemeClr val="accent1"/>
              </a:buClr>
              <a:buSzPts val="4000"/>
              <a:buFont typeface="Arial"/>
              <a:buChar char="•"/>
              <a:defRPr b="0" i="0" sz="4000" u="none" cap="none" strike="noStrike">
                <a:solidFill>
                  <a:schemeClr val="dk1"/>
                </a:solidFill>
                <a:latin typeface="Century Gothic"/>
                <a:ea typeface="Century Gothic"/>
                <a:cs typeface="Century Gothic"/>
                <a:sym typeface="Century Gothic"/>
              </a:defRPr>
            </a:lvl2pPr>
            <a:lvl3pPr indent="-463550" lvl="2" marL="1371600" marR="0" algn="l">
              <a:lnSpc>
                <a:spcPct val="90000"/>
              </a:lnSpc>
              <a:spcBef>
                <a:spcPts val="1100"/>
              </a:spcBef>
              <a:spcAft>
                <a:spcPts val="0"/>
              </a:spcAft>
              <a:buClr>
                <a:schemeClr val="accent1"/>
              </a:buClr>
              <a:buSzPts val="3700"/>
              <a:buFont typeface="Arial"/>
              <a:buChar char="•"/>
              <a:defRPr b="0" i="0" sz="3700" u="none" cap="none" strike="noStrike">
                <a:solidFill>
                  <a:schemeClr val="dk1"/>
                </a:solidFill>
                <a:latin typeface="Century Gothic"/>
                <a:ea typeface="Century Gothic"/>
                <a:cs typeface="Century Gothic"/>
                <a:sym typeface="Century Gothic"/>
              </a:defRPr>
            </a:lvl3pPr>
            <a:lvl4pPr indent="-431800" lvl="3" marL="18288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4pPr>
            <a:lvl5pPr indent="-431800" lvl="4" marL="22860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5pPr>
            <a:lvl6pPr indent="-463550" lvl="5" marL="27432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6pPr>
            <a:lvl7pPr indent="-463550" lvl="6" marL="32004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7pPr>
            <a:lvl8pPr indent="-463550" lvl="7" marL="36576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8pPr>
            <a:lvl9pPr indent="-463550" lvl="8" marL="41148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 name="Shape 5"/>
        <p:cNvGrpSpPr/>
        <p:nvPr/>
      </p:nvGrpSpPr>
      <p:grpSpPr>
        <a:xfrm>
          <a:off x="0" y="0"/>
          <a:ext cx="0" cy="0"/>
          <a:chOff x="0" y="0"/>
          <a:chExt cx="0" cy="0"/>
        </a:xfrm>
      </p:grpSpPr>
      <p:sp>
        <p:nvSpPr>
          <p:cNvPr id="6" name="Google Shape;6;p71"/>
          <p:cNvSpPr/>
          <p:nvPr/>
        </p:nvSpPr>
        <p:spPr>
          <a:xfrm>
            <a:off x="-62425" y="12801600"/>
            <a:ext cx="24514200" cy="947100"/>
          </a:xfrm>
          <a:prstGeom prst="rect">
            <a:avLst/>
          </a:prstGeom>
          <a:blipFill rotWithShape="1">
            <a:blip r:embed="rId1">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pic>
        <p:nvPicPr>
          <p:cNvPr descr="Immagine" id="7" name="Google Shape;7;p71"/>
          <p:cNvPicPr preferRelativeResize="0"/>
          <p:nvPr/>
        </p:nvPicPr>
        <p:blipFill rotWithShape="1">
          <a:blip r:embed="rId2">
            <a:alphaModFix/>
          </a:blip>
          <a:srcRect b="0" l="0" r="0" t="0"/>
          <a:stretch/>
        </p:blipFill>
        <p:spPr>
          <a:xfrm>
            <a:off x="1133772" y="13176882"/>
            <a:ext cx="1361349" cy="196537"/>
          </a:xfrm>
          <a:prstGeom prst="rect">
            <a:avLst/>
          </a:prstGeom>
          <a:noFill/>
          <a:ln>
            <a:noFill/>
          </a:ln>
        </p:spPr>
      </p:pic>
      <p:sp>
        <p:nvSpPr>
          <p:cNvPr id="8" name="Google Shape;8;p71"/>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sz="1400">
              <a:solidFill>
                <a:srgbClr val="000000"/>
              </a:solidFill>
            </a:endParaRPr>
          </a:p>
        </p:txBody>
      </p:sp>
      <p:sp>
        <p:nvSpPr>
          <p:cNvPr id="9" name="Google Shape;9;p71"/>
          <p:cNvSpPr txBox="1"/>
          <p:nvPr>
            <p:ph type="title"/>
          </p:nvPr>
        </p:nvSpPr>
        <p:spPr>
          <a:xfrm>
            <a:off x="1143475" y="914400"/>
            <a:ext cx="22101900" cy="1283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A6EFF"/>
              </a:buClr>
              <a:buSzPts val="6000"/>
              <a:buFont typeface="Work Sans"/>
              <a:buNone/>
              <a:defRPr b="1" i="0" sz="6000" u="none" cap="none" strike="noStrike">
                <a:solidFill>
                  <a:srgbClr val="5A6EFF"/>
                </a:solidFill>
                <a:latin typeface="Work Sans"/>
                <a:ea typeface="Work Sans"/>
                <a:cs typeface="Work Sans"/>
                <a:sym typeface="Work Sans"/>
              </a:defRPr>
            </a:lvl1pPr>
            <a:lvl2pPr lvl="1"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2pPr>
            <a:lvl3pPr lvl="2"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3pPr>
            <a:lvl4pPr lvl="3"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4pPr>
            <a:lvl5pPr lvl="4"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5pPr>
            <a:lvl6pPr lvl="5"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6pPr>
            <a:lvl7pPr lvl="6"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7pPr>
            <a:lvl8pPr lvl="7"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8pPr>
            <a:lvl9pPr lvl="8"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9pPr>
          </a:lstStyle>
          <a:p/>
        </p:txBody>
      </p:sp>
      <p:sp>
        <p:nvSpPr>
          <p:cNvPr id="10" name="Google Shape;10;p71"/>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1pPr>
            <a:lvl2pPr indent="-419100" lvl="1" marL="914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2pPr>
            <a:lvl3pPr indent="-419100" lvl="2" marL="1371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3pPr>
            <a:lvl4pPr indent="-419100" lvl="3" marL="1828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4pPr>
            <a:lvl5pPr indent="-419100" lvl="4" marL="22860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5pPr>
            <a:lvl6pPr indent="-419100" lvl="5" marL="2743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6pPr>
            <a:lvl7pPr indent="-419100" lvl="6" marL="3200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7pPr>
            <a:lvl8pPr indent="-419100" lvl="7" marL="3657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8pPr>
            <a:lvl9pPr indent="-419100" lvl="8" marL="4114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0">
          <p15:clr>
            <a:srgbClr val="EA4335"/>
          </p15:clr>
        </p15:guide>
        <p15:guide id="2" orient="horz" pos="576">
          <p15:clr>
            <a:srgbClr val="EA4335"/>
          </p15:clr>
        </p15:guide>
        <p15:guide id="3" pos="14643">
          <p15:clr>
            <a:srgbClr val="EA4335"/>
          </p15:clr>
        </p15:guide>
        <p15:guide id="4" orient="horz" pos="1728">
          <p15:clr>
            <a:srgbClr val="EA4335"/>
          </p15:clr>
        </p15:guide>
        <p15:guide id="5" orient="horz" pos="806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hyperlink" Target="https://docs.google.com/presentation/d/1fBwYgOIC58KsHy59LuJTaLarCuYEcliOmmPd44YJXyI/edit#slide=id.g1e1e93fec12_0_16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docs.google.com/spreadsheets/d/1C6d_4m9Pz4D5gRav1WnkqGU1cadAot_N/edit#gid=1639284702" TargetMode="External"/><Relationship Id="rId4" Type="http://schemas.openxmlformats.org/officeDocument/2006/relationships/image" Target="../media/image6.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rive.google.com/drive/folders/1xiukxlGmZEKFA6MEYckthmjDhDgeH1LW" TargetMode="Externa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31.xml"/><Relationship Id="rId10" Type="http://schemas.openxmlformats.org/officeDocument/2006/relationships/slide" Target="/ppt/slides/slide30.xml"/><Relationship Id="rId13" Type="http://schemas.openxmlformats.org/officeDocument/2006/relationships/slide" Target="/ppt/slides/slide33.xml"/><Relationship Id="rId12" Type="http://schemas.openxmlformats.org/officeDocument/2006/relationships/slide" Target="/ppt/slides/slide32.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5.xml"/><Relationship Id="rId9" Type="http://schemas.openxmlformats.org/officeDocument/2006/relationships/slide" Target="/ppt/slides/slide20.xml"/><Relationship Id="rId15" Type="http://schemas.openxmlformats.org/officeDocument/2006/relationships/slide" Target="/ppt/slides/slide52.xml"/><Relationship Id="rId14" Type="http://schemas.openxmlformats.org/officeDocument/2006/relationships/slide" Target="/ppt/slides/slide45.xml"/><Relationship Id="rId17" Type="http://schemas.openxmlformats.org/officeDocument/2006/relationships/hyperlink" Target="https://drive.google.com/drive/folders/1gip7_-YCiH31O9JY73ON35Lw-EXMbiLc?usp=drive_link" TargetMode="External"/><Relationship Id="rId16" Type="http://schemas.openxmlformats.org/officeDocument/2006/relationships/slide" Target="/ppt/slides/slide60.xml"/><Relationship Id="rId5" Type="http://schemas.openxmlformats.org/officeDocument/2006/relationships/slide" Target="/ppt/slides/slide15.xml"/><Relationship Id="rId6" Type="http://schemas.openxmlformats.org/officeDocument/2006/relationships/slide" Target="/ppt/slides/slide16.xml"/><Relationship Id="rId7" Type="http://schemas.openxmlformats.org/officeDocument/2006/relationships/slide" Target="/ppt/slides/slide17.xml"/><Relationship Id="rId8" Type="http://schemas.openxmlformats.org/officeDocument/2006/relationships/slide" Target="/ppt/slides/slide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3.png"/><Relationship Id="rId4" Type="http://schemas.openxmlformats.org/officeDocument/2006/relationships/image" Target="../media/image38.png"/><Relationship Id="rId5"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5.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8.png"/><Relationship Id="rId4" Type="http://schemas.openxmlformats.org/officeDocument/2006/relationships/image" Target="../media/image29.png"/><Relationship Id="rId9" Type="http://schemas.openxmlformats.org/officeDocument/2006/relationships/image" Target="../media/image32.png"/><Relationship Id="rId5" Type="http://schemas.openxmlformats.org/officeDocument/2006/relationships/image" Target="../media/image35.png"/><Relationship Id="rId6" Type="http://schemas.openxmlformats.org/officeDocument/2006/relationships/image" Target="../media/image37.png"/><Relationship Id="rId7" Type="http://schemas.openxmlformats.org/officeDocument/2006/relationships/image" Target="../media/image31.png"/><Relationship Id="rId8"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39.png"/></Relationships>
</file>

<file path=ppt/slides/_rels/slide38.xml.rels><?xml version="1.0" encoding="UTF-8" standalone="yes"?><Relationships xmlns="http://schemas.openxmlformats.org/package/2006/relationships"><Relationship Id="rId11" Type="http://schemas.openxmlformats.org/officeDocument/2006/relationships/hyperlink" Target="https://www.pappers.fr/" TargetMode="External"/><Relationship Id="rId10" Type="http://schemas.openxmlformats.org/officeDocument/2006/relationships/hyperlink" Target="https://emploi.lefigaro.fr/" TargetMode="External"/><Relationship Id="rId13" Type="http://schemas.openxmlformats.org/officeDocument/2006/relationships/hyperlink" Target="https://www.teatmik.ee/en/" TargetMode="External"/><Relationship Id="rId12" Type="http://schemas.openxmlformats.org/officeDocument/2006/relationships/hyperlink" Target="https://www.romanian-companies.eu/" TargetMode="External"/><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vat-search.com/" TargetMode="External"/><Relationship Id="rId4" Type="http://schemas.openxmlformats.org/officeDocument/2006/relationships/hyperlink" Target="https://www.ceginformacio.hu/" TargetMode="External"/><Relationship Id="rId9" Type="http://schemas.openxmlformats.org/officeDocument/2006/relationships/hyperlink" Target="https://www.societe.com/" TargetMode="External"/><Relationship Id="rId15" Type="http://schemas.openxmlformats.org/officeDocument/2006/relationships/hyperlink" Target="https://www.infoempresa.com/en-in/es/" TargetMode="External"/><Relationship Id="rId14" Type="http://schemas.openxmlformats.org/officeDocument/2006/relationships/hyperlink" Target="https://rekvizitai.vz.lt/en/" TargetMode="External"/><Relationship Id="rId17" Type="http://schemas.openxmlformats.org/officeDocument/2006/relationships/hyperlink" Target="https://bg.kompass.com/businessplace/" TargetMode="External"/><Relationship Id="rId16" Type="http://schemas.openxmlformats.org/officeDocument/2006/relationships/hyperlink" Target="https://empresite.eleconomista.es/" TargetMode="External"/><Relationship Id="rId5" Type="http://schemas.openxmlformats.org/officeDocument/2006/relationships/hyperlink" Target="http://www.datalog.co.uk/" TargetMode="External"/><Relationship Id="rId6" Type="http://schemas.openxmlformats.org/officeDocument/2006/relationships/hyperlink" Target="https://ie.globaldatabase.com/" TargetMode="External"/><Relationship Id="rId7" Type="http://schemas.openxmlformats.org/officeDocument/2006/relationships/hyperlink" Target="https://www.solocheck.ie/" TargetMode="External"/><Relationship Id="rId8" Type="http://schemas.openxmlformats.org/officeDocument/2006/relationships/hyperlink" Target="http://www.vat-lookup.co.uk/"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4.png"/><Relationship Id="rId4" Type="http://schemas.openxmlformats.org/officeDocument/2006/relationships/image" Target="../media/image36.png"/><Relationship Id="rId5" Type="http://schemas.openxmlformats.org/officeDocument/2006/relationships/image" Target="../media/image53.png"/><Relationship Id="rId6" Type="http://schemas.openxmlformats.org/officeDocument/2006/relationships/image" Target="../media/image42.png"/><Relationship Id="rId7" Type="http://schemas.openxmlformats.org/officeDocument/2006/relationships/image" Target="../media/image48.png"/><Relationship Id="rId8"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9.png"/><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46.png"/><Relationship Id="rId4" Type="http://schemas.openxmlformats.org/officeDocument/2006/relationships/image" Target="../media/image50.png"/><Relationship Id="rId5" Type="http://schemas.openxmlformats.org/officeDocument/2006/relationships/image" Target="../media/image4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8.png"/><Relationship Id="rId4" Type="http://schemas.openxmlformats.org/officeDocument/2006/relationships/image" Target="../media/image5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hyperlink" Target="https://drive.google.com/drive/u/0/folders/15z7SaXq-Q1qbkahmN5wyVhyi6yw2XIV-" TargetMode="External"/><Relationship Id="rId4" Type="http://schemas.openxmlformats.org/officeDocument/2006/relationships/image" Target="../media/image56.png"/><Relationship Id="rId5" Type="http://schemas.openxmlformats.org/officeDocument/2006/relationships/image" Target="../media/image57.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hyperlink" Target="https://sistemats5.sanita.finanze.it/P730CensimentoRegistrazioneWeb/pages/includes/inserimento.js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5.png"/><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59.png"/><Relationship Id="rId4" Type="http://schemas.openxmlformats.org/officeDocument/2006/relationships/image" Target="../media/image60.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62.png"/><Relationship Id="rId4" Type="http://schemas.openxmlformats.org/officeDocument/2006/relationships/image" Target="../media/image6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63.png"/><Relationship Id="rId4" Type="http://schemas.openxmlformats.org/officeDocument/2006/relationships/image" Target="../media/image6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hyperlink" Target="https://www.confedilizia.it/wp-content/uploads/2020/01/ELENCO-COMUNI-ALTA-TENSIONE-ABITATIVA.pdf"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s://docs.google.com/presentation/d/15A6Jh_zHNDT4tPmVcLLQl9rpL-xk17omKdaffHBarj0/edit#slide=id.g24482bde115_0_1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4" name="Shape 34"/>
        <p:cNvGrpSpPr/>
        <p:nvPr/>
      </p:nvGrpSpPr>
      <p:grpSpPr>
        <a:xfrm>
          <a:off x="0" y="0"/>
          <a:ext cx="0" cy="0"/>
          <a:chOff x="0" y="0"/>
          <a:chExt cx="0" cy="0"/>
        </a:xfrm>
      </p:grpSpPr>
      <p:sp>
        <p:nvSpPr>
          <p:cNvPr id="35" name="Google Shape;35;p1"/>
          <p:cNvSpPr txBox="1"/>
          <p:nvPr>
            <p:ph type="title"/>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0000"/>
              <a:buNone/>
            </a:pPr>
            <a:r>
              <a:rPr lang="it"/>
              <a:t>Formazione Base Prodotto </a:t>
            </a:r>
            <a:endParaRPr/>
          </a:p>
        </p:txBody>
      </p:sp>
      <p:sp>
        <p:nvSpPr>
          <p:cNvPr id="36" name="Google Shape;36;p1"/>
          <p:cNvSpPr txBox="1"/>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it" sz="6000" u="none" cap="none" strike="noStrike">
                <a:solidFill>
                  <a:srgbClr val="00001E"/>
                </a:solidFill>
                <a:latin typeface="Work Sans"/>
                <a:ea typeface="Work Sans"/>
                <a:cs typeface="Work Sans"/>
                <a:sym typeface="Work Sans"/>
              </a:rPr>
              <a:t>Fatturazione passiva, STS e Immobili</a:t>
            </a:r>
            <a:endParaRPr b="0" i="0" sz="6000" u="none" cap="none" strike="noStrike">
              <a:solidFill>
                <a:srgbClr val="00001E"/>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idx="12" type="sldNum"/>
          </p:nvPr>
        </p:nvSpPr>
        <p:spPr>
          <a:xfrm>
            <a:off x="21981717" y="13039200"/>
            <a:ext cx="1549200" cy="3180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pic>
        <p:nvPicPr>
          <p:cNvPr id="126" name="Google Shape;126;p9"/>
          <p:cNvPicPr preferRelativeResize="0"/>
          <p:nvPr/>
        </p:nvPicPr>
        <p:blipFill rotWithShape="1">
          <a:blip r:embed="rId3">
            <a:alphaModFix/>
          </a:blip>
          <a:srcRect b="0" l="0" r="0" t="0"/>
          <a:stretch/>
        </p:blipFill>
        <p:spPr>
          <a:xfrm>
            <a:off x="1289550" y="4874175"/>
            <a:ext cx="19221326" cy="1679150"/>
          </a:xfrm>
          <a:prstGeom prst="rect">
            <a:avLst/>
          </a:prstGeom>
          <a:noFill/>
          <a:ln>
            <a:noFill/>
          </a:ln>
        </p:spPr>
      </p:pic>
      <p:pic>
        <p:nvPicPr>
          <p:cNvPr id="127" name="Google Shape;127;p9"/>
          <p:cNvPicPr preferRelativeResize="0"/>
          <p:nvPr/>
        </p:nvPicPr>
        <p:blipFill rotWithShape="1">
          <a:blip r:embed="rId4">
            <a:alphaModFix/>
          </a:blip>
          <a:srcRect b="0" l="0" r="0" t="0"/>
          <a:stretch/>
        </p:blipFill>
        <p:spPr>
          <a:xfrm>
            <a:off x="11547300" y="7127813"/>
            <a:ext cx="11386050" cy="5336900"/>
          </a:xfrm>
          <a:prstGeom prst="rect">
            <a:avLst/>
          </a:prstGeom>
          <a:noFill/>
          <a:ln>
            <a:noFill/>
          </a:ln>
        </p:spPr>
      </p:pic>
      <p:sp>
        <p:nvSpPr>
          <p:cNvPr id="128" name="Google Shape;128;p9"/>
          <p:cNvSpPr txBox="1"/>
          <p:nvPr/>
        </p:nvSpPr>
        <p:spPr>
          <a:xfrm>
            <a:off x="1289550" y="1113700"/>
            <a:ext cx="21643800" cy="156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500"/>
              <a:buFont typeface="Arial"/>
              <a:buNone/>
            </a:pPr>
            <a:r>
              <a:rPr b="1" i="0" lang="it" sz="6500" u="none" cap="none" strike="noStrike">
                <a:solidFill>
                  <a:schemeClr val="accent2"/>
                </a:solidFill>
                <a:latin typeface="Work Sans"/>
                <a:ea typeface="Work Sans"/>
                <a:cs typeface="Work Sans"/>
                <a:sym typeface="Work Sans"/>
              </a:rPr>
              <a:t>Reverse charge art. 17 c. 6/a DPR 633/72</a:t>
            </a:r>
            <a:endParaRPr b="1" i="0" sz="65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8000"/>
              <a:buFont typeface="Arial"/>
              <a:buNone/>
            </a:pPr>
            <a:r>
              <a:t/>
            </a:r>
            <a:endParaRPr b="0" i="0" sz="8000" u="none" cap="none" strike="noStrike">
              <a:solidFill>
                <a:srgbClr val="FFFFFF"/>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129" name="Google Shape;129;p9"/>
          <p:cNvSpPr/>
          <p:nvPr/>
        </p:nvSpPr>
        <p:spPr>
          <a:xfrm rot="4356489">
            <a:off x="18097462" y="3267825"/>
            <a:ext cx="5612487" cy="4322918"/>
          </a:xfrm>
          <a:prstGeom prst="curvedDownArrow">
            <a:avLst>
              <a:gd fmla="val 25000" name="adj1"/>
              <a:gd fmla="val 56551" name="adj2"/>
              <a:gd fmla="val 2500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chemeClr val="lt1"/>
              </a:highlight>
              <a:latin typeface="Work Sans"/>
              <a:ea typeface="Work Sans"/>
              <a:cs typeface="Work Sans"/>
              <a:sym typeface="Work Sans"/>
            </a:endParaRPr>
          </a:p>
        </p:txBody>
      </p:sp>
      <p:sp>
        <p:nvSpPr>
          <p:cNvPr id="130" name="Google Shape;130;p9"/>
          <p:cNvSpPr txBox="1"/>
          <p:nvPr>
            <p:ph idx="1" type="body"/>
          </p:nvPr>
        </p:nvSpPr>
        <p:spPr>
          <a:xfrm>
            <a:off x="1137600" y="2743200"/>
            <a:ext cx="22101900" cy="1013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it" sz="3400">
                <a:solidFill>
                  <a:schemeClr val="dk1"/>
                </a:solidFill>
              </a:rPr>
              <a:t>Caso</a:t>
            </a:r>
            <a:r>
              <a:rPr lang="it" sz="3400">
                <a:solidFill>
                  <a:schemeClr val="dk1"/>
                </a:solidFill>
              </a:rPr>
              <a:t>: </a:t>
            </a:r>
            <a:r>
              <a:rPr b="1" lang="it" sz="3400">
                <a:solidFill>
                  <a:schemeClr val="dk1"/>
                </a:solidFill>
              </a:rPr>
              <a:t>Reverse charge interno,</a:t>
            </a:r>
            <a:r>
              <a:rPr lang="it" sz="3400">
                <a:solidFill>
                  <a:schemeClr val="dk1"/>
                </a:solidFill>
              </a:rPr>
              <a:t> per approfondimento clicca </a:t>
            </a:r>
            <a:r>
              <a:rPr lang="it" sz="3400" u="sng">
                <a:solidFill>
                  <a:schemeClr val="accent2"/>
                </a:solidFill>
                <a:hlinkClick r:id="rId5">
                  <a:extLst>
                    <a:ext uri="{A12FA001-AC4F-418D-AE19-62706E023703}">
                      <ahyp:hlinkClr val="tx"/>
                    </a:ext>
                  </a:extLst>
                </a:hlinkClick>
              </a:rPr>
              <a:t>qui</a:t>
            </a:r>
            <a:endParaRPr sz="3400">
              <a:solidFill>
                <a:schemeClr val="dk1"/>
              </a:solidFill>
            </a:endParaRPr>
          </a:p>
          <a:p>
            <a:pPr indent="0" lvl="0" marL="0" rtl="0" algn="l">
              <a:lnSpc>
                <a:spcPct val="115000"/>
              </a:lnSpc>
              <a:spcBef>
                <a:spcPts val="0"/>
              </a:spcBef>
              <a:spcAft>
                <a:spcPts val="0"/>
              </a:spcAft>
              <a:buClr>
                <a:srgbClr val="000000"/>
              </a:buClr>
              <a:buSzPts val="3000"/>
              <a:buFont typeface="Arial"/>
              <a:buNone/>
            </a:pPr>
            <a:r>
              <a:t/>
            </a:r>
            <a:endParaRPr sz="3400">
              <a:solidFill>
                <a:schemeClr val="dk1"/>
              </a:solidFill>
            </a:endParaRPr>
          </a:p>
          <a:p>
            <a:pPr indent="0" lvl="0" marL="0" rtl="0" algn="l">
              <a:lnSpc>
                <a:spcPct val="115000"/>
              </a:lnSpc>
              <a:spcBef>
                <a:spcPts val="0"/>
              </a:spcBef>
              <a:spcAft>
                <a:spcPts val="0"/>
              </a:spcAft>
              <a:buClr>
                <a:srgbClr val="000000"/>
              </a:buClr>
              <a:buSzPts val="3000"/>
              <a:buFont typeface="Arial"/>
              <a:buNone/>
            </a:pPr>
            <a:r>
              <a:rPr b="1" lang="it" sz="3400">
                <a:solidFill>
                  <a:schemeClr val="dk1"/>
                </a:solidFill>
              </a:rPr>
              <a:t>Causale da inserire:</a:t>
            </a:r>
            <a:endParaRPr b="1" sz="3400">
              <a:solidFill>
                <a:schemeClr val="dk1"/>
              </a:solidFill>
            </a:endParaRPr>
          </a:p>
          <a:p>
            <a:pPr indent="0" lvl="0" marL="0" rtl="0" algn="l">
              <a:lnSpc>
                <a:spcPct val="115000"/>
              </a:lnSpc>
              <a:spcBef>
                <a:spcPts val="0"/>
              </a:spcBef>
              <a:spcAft>
                <a:spcPts val="0"/>
              </a:spcAft>
              <a:buClr>
                <a:srgbClr val="000000"/>
              </a:buClr>
              <a:buSzPts val="3000"/>
              <a:buFont typeface="Arial"/>
              <a:buNone/>
            </a:pPr>
            <a:r>
              <a:t/>
            </a:r>
            <a:endParaRPr b="1" sz="3400">
              <a:solidFill>
                <a:schemeClr val="dk1"/>
              </a:solidFill>
            </a:endParaRPr>
          </a:p>
          <a:p>
            <a:pPr indent="0" lvl="0" marL="0" rtl="0" algn="l">
              <a:lnSpc>
                <a:spcPct val="115000"/>
              </a:lnSpc>
              <a:spcBef>
                <a:spcPts val="0"/>
              </a:spcBef>
              <a:spcAft>
                <a:spcPts val="0"/>
              </a:spcAft>
              <a:buClr>
                <a:srgbClr val="000000"/>
              </a:buClr>
              <a:buSzPts val="3000"/>
              <a:buFont typeface="Arial"/>
              <a:buNone/>
            </a:pPr>
            <a:r>
              <a:t/>
            </a:r>
            <a:endParaRPr b="1" sz="3400">
              <a:solidFill>
                <a:schemeClr val="dk1"/>
              </a:solidFill>
            </a:endParaRPr>
          </a:p>
          <a:p>
            <a:pPr indent="0" lvl="0" marL="0" rtl="0" algn="l">
              <a:lnSpc>
                <a:spcPct val="115000"/>
              </a:lnSpc>
              <a:spcBef>
                <a:spcPts val="0"/>
              </a:spcBef>
              <a:spcAft>
                <a:spcPts val="0"/>
              </a:spcAft>
              <a:buClr>
                <a:srgbClr val="000000"/>
              </a:buClr>
              <a:buSzPts val="3000"/>
              <a:buFont typeface="Arial"/>
              <a:buNone/>
            </a:pPr>
            <a:r>
              <a:t/>
            </a:r>
            <a:endParaRPr b="1" sz="3400">
              <a:solidFill>
                <a:schemeClr val="dk1"/>
              </a:solidFill>
            </a:endParaRPr>
          </a:p>
          <a:p>
            <a:pPr indent="0" lvl="0" marL="0" rtl="0" algn="l">
              <a:lnSpc>
                <a:spcPct val="115000"/>
              </a:lnSpc>
              <a:spcBef>
                <a:spcPts val="0"/>
              </a:spcBef>
              <a:spcAft>
                <a:spcPts val="0"/>
              </a:spcAft>
              <a:buClr>
                <a:srgbClr val="000000"/>
              </a:buClr>
              <a:buSzPts val="3000"/>
              <a:buFont typeface="Arial"/>
              <a:buNone/>
            </a:pPr>
            <a:r>
              <a:t/>
            </a:r>
            <a:endParaRPr b="1" sz="3400">
              <a:solidFill>
                <a:schemeClr val="dk1"/>
              </a:solidFill>
            </a:endParaRPr>
          </a:p>
          <a:p>
            <a:pPr indent="0" lvl="0" marL="0" rtl="0" algn="l">
              <a:lnSpc>
                <a:spcPct val="115000"/>
              </a:lnSpc>
              <a:spcBef>
                <a:spcPts val="0"/>
              </a:spcBef>
              <a:spcAft>
                <a:spcPts val="0"/>
              </a:spcAft>
              <a:buSzPts val="3000"/>
              <a:buNone/>
            </a:pPr>
            <a:r>
              <a:t/>
            </a:r>
            <a:endParaRPr b="1" sz="3400">
              <a:solidFill>
                <a:schemeClr val="dk1"/>
              </a:solidFill>
            </a:endParaRPr>
          </a:p>
          <a:p>
            <a:pPr indent="0" lvl="0" marL="0" rtl="0" algn="l">
              <a:lnSpc>
                <a:spcPct val="115000"/>
              </a:lnSpc>
              <a:spcBef>
                <a:spcPts val="0"/>
              </a:spcBef>
              <a:spcAft>
                <a:spcPts val="0"/>
              </a:spcAft>
              <a:buClr>
                <a:srgbClr val="000000"/>
              </a:buClr>
              <a:buSzPts val="3000"/>
              <a:buFont typeface="Arial"/>
              <a:buNone/>
            </a:pPr>
            <a:r>
              <a:rPr b="1" lang="it" sz="3400">
                <a:solidFill>
                  <a:schemeClr val="dk1"/>
                </a:solidFill>
              </a:rPr>
              <a:t>Aliquota IVA: 22/10 % Reverse Charge</a:t>
            </a:r>
            <a:endParaRPr b="1" sz="3400">
              <a:solidFill>
                <a:schemeClr val="dk1"/>
              </a:solidFill>
            </a:endParaRPr>
          </a:p>
          <a:p>
            <a:pPr indent="0" lvl="0" marL="0" rtl="0" algn="l">
              <a:lnSpc>
                <a:spcPct val="115000"/>
              </a:lnSpc>
              <a:spcBef>
                <a:spcPts val="0"/>
              </a:spcBef>
              <a:spcAft>
                <a:spcPts val="0"/>
              </a:spcAft>
              <a:buClr>
                <a:srgbClr val="000000"/>
              </a:buClr>
              <a:buSzPts val="3000"/>
              <a:buFont typeface="Arial"/>
              <a:buNone/>
            </a:pPr>
            <a:r>
              <a:t/>
            </a:r>
            <a:endParaRPr b="1" sz="3400">
              <a:solidFill>
                <a:schemeClr val="dk1"/>
              </a:solidFill>
            </a:endParaRPr>
          </a:p>
          <a:p>
            <a:pPr indent="0" lvl="0" marL="0" rtl="0" algn="l">
              <a:lnSpc>
                <a:spcPct val="115000"/>
              </a:lnSpc>
              <a:spcBef>
                <a:spcPts val="0"/>
              </a:spcBef>
              <a:spcAft>
                <a:spcPts val="0"/>
              </a:spcAft>
              <a:buSzPts val="3000"/>
              <a:buNone/>
            </a:pPr>
            <a:r>
              <a:t/>
            </a:r>
            <a:endParaRPr b="1" sz="3400">
              <a:solidFill>
                <a:schemeClr val="dk1"/>
              </a:solidFill>
            </a:endParaRPr>
          </a:p>
          <a:p>
            <a:pPr indent="0" lvl="0" marL="0" rtl="0" algn="l">
              <a:lnSpc>
                <a:spcPct val="115000"/>
              </a:lnSpc>
              <a:spcBef>
                <a:spcPts val="0"/>
              </a:spcBef>
              <a:spcAft>
                <a:spcPts val="0"/>
              </a:spcAft>
              <a:buClr>
                <a:srgbClr val="000000"/>
              </a:buClr>
              <a:buSzPts val="3000"/>
              <a:buFont typeface="Arial"/>
              <a:buNone/>
            </a:pPr>
            <a:r>
              <a:rPr b="1" lang="it" sz="3400">
                <a:solidFill>
                  <a:schemeClr val="dk1"/>
                </a:solidFill>
              </a:rPr>
              <a:t>TD16 invio autofattura</a:t>
            </a:r>
            <a:endParaRPr b="1" sz="3400">
              <a:solidFill>
                <a:schemeClr val="dk1"/>
              </a:solidFill>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b="1" sz="3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36" name="Google Shape;136;p10"/>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Come contabilizzare la Fattura passiva</a:t>
            </a:r>
            <a:endParaRPr/>
          </a:p>
        </p:txBody>
      </p:sp>
      <p:sp>
        <p:nvSpPr>
          <p:cNvPr id="137" name="Google Shape;137;p10"/>
          <p:cNvSpPr txBox="1"/>
          <p:nvPr>
            <p:ph idx="1" type="body"/>
          </p:nvPr>
        </p:nvSpPr>
        <p:spPr>
          <a:xfrm>
            <a:off x="13154675" y="1892700"/>
            <a:ext cx="9831300" cy="960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it" sz="3600">
                <a:solidFill>
                  <a:schemeClr val="dk1"/>
                </a:solidFill>
              </a:rPr>
              <a:t>Sottoconto</a:t>
            </a:r>
            <a:endParaRPr b="1"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it" sz="3600">
                <a:solidFill>
                  <a:schemeClr val="dk1"/>
                </a:solidFill>
              </a:rPr>
              <a:t>Cliccare sul “+”</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it" sz="3600">
                <a:solidFill>
                  <a:schemeClr val="dk1"/>
                </a:solidFill>
              </a:rPr>
              <a:t>Inserire l’anno di riferimento</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it" sz="3600">
                <a:solidFill>
                  <a:schemeClr val="dk1"/>
                </a:solidFill>
              </a:rPr>
              <a:t>Scegliere dal mastro in quale sezione è ricompresa la spesa</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it" sz="3600">
                <a:solidFill>
                  <a:schemeClr val="dk1"/>
                </a:solidFill>
              </a:rPr>
              <a:t>scegliere il conto</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lang="it" sz="3600">
                <a:solidFill>
                  <a:schemeClr val="dk1"/>
                </a:solidFill>
              </a:rPr>
              <a:t>Verificare sempre la deducibilità e la detraibilità dell’IVA</a:t>
            </a:r>
            <a:endParaRPr sz="3600">
              <a:solidFill>
                <a:schemeClr val="dk1"/>
              </a:solidFill>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rPr lang="it" sz="3600">
                <a:solidFill>
                  <a:schemeClr val="dk1"/>
                </a:solidFill>
              </a:rPr>
              <a:t>Per la scelta del Mastro e sottoconto utilizza questo </a:t>
            </a:r>
            <a:r>
              <a:rPr lang="it" sz="3600" u="sng">
                <a:solidFill>
                  <a:schemeClr val="hlink"/>
                </a:solidFill>
                <a:hlinkClick r:id="rId3"/>
              </a:rPr>
              <a:t>excel </a:t>
            </a:r>
            <a:endParaRPr sz="3600">
              <a:solidFill>
                <a:schemeClr val="dk1"/>
              </a:solidFill>
            </a:endParaRPr>
          </a:p>
        </p:txBody>
      </p:sp>
      <p:sp>
        <p:nvSpPr>
          <p:cNvPr id="138" name="Google Shape;138;p10"/>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pic>
        <p:nvPicPr>
          <p:cNvPr id="139" name="Google Shape;139;p10"/>
          <p:cNvPicPr preferRelativeResize="0"/>
          <p:nvPr/>
        </p:nvPicPr>
        <p:blipFill rotWithShape="1">
          <a:blip r:embed="rId4">
            <a:alphaModFix/>
          </a:blip>
          <a:srcRect b="0" l="0" r="0" t="0"/>
          <a:stretch/>
        </p:blipFill>
        <p:spPr>
          <a:xfrm>
            <a:off x="1143475" y="2113000"/>
            <a:ext cx="8083949" cy="4701130"/>
          </a:xfrm>
          <a:prstGeom prst="rect">
            <a:avLst/>
          </a:prstGeom>
          <a:noFill/>
          <a:ln>
            <a:noFill/>
          </a:ln>
        </p:spPr>
      </p:pic>
      <p:pic>
        <p:nvPicPr>
          <p:cNvPr id="140" name="Google Shape;140;p10"/>
          <p:cNvPicPr preferRelativeResize="0"/>
          <p:nvPr/>
        </p:nvPicPr>
        <p:blipFill rotWithShape="1">
          <a:blip r:embed="rId5">
            <a:alphaModFix/>
          </a:blip>
          <a:srcRect b="0" l="0" r="0" t="0"/>
          <a:stretch/>
        </p:blipFill>
        <p:spPr>
          <a:xfrm>
            <a:off x="1442525" y="6702575"/>
            <a:ext cx="8167601" cy="51438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nvSpPr>
        <p:spPr>
          <a:xfrm>
            <a:off x="1138250" y="2743200"/>
            <a:ext cx="225639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it" sz="3600" u="none" cap="none" strike="noStrike">
                <a:solidFill>
                  <a:srgbClr val="000000"/>
                </a:solidFill>
                <a:latin typeface="Work Sans"/>
                <a:ea typeface="Work Sans"/>
                <a:cs typeface="Work Sans"/>
                <a:sym typeface="Work Sans"/>
              </a:rPr>
              <a:t>Se riceviamo una Fattura passiva che contiene la ritenuta dobbiamo compilare anche questa sezione ai fini della Certificazione unica e Redazione del 770 </a:t>
            </a:r>
            <a:endParaRPr b="1" i="0" sz="3600" u="none" cap="none" strike="noStrike">
              <a:solidFill>
                <a:schemeClr val="accent2"/>
              </a:solidFill>
              <a:latin typeface="Work Sans"/>
              <a:ea typeface="Work Sans"/>
              <a:cs typeface="Work Sans"/>
              <a:sym typeface="Work Sans"/>
            </a:endParaRPr>
          </a:p>
        </p:txBody>
      </p:sp>
      <p:sp>
        <p:nvSpPr>
          <p:cNvPr id="146" name="Google Shape;146;p11"/>
          <p:cNvSpPr txBox="1"/>
          <p:nvPr>
            <p:ph type="title"/>
          </p:nvPr>
        </p:nvSpPr>
        <p:spPr>
          <a:xfrm>
            <a:off x="1143000" y="1134200"/>
            <a:ext cx="22102800" cy="160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Fatture Passive con ritenuta</a:t>
            </a:r>
            <a:endParaRPr/>
          </a:p>
        </p:txBody>
      </p:sp>
      <p:sp>
        <p:nvSpPr>
          <p:cNvPr id="147" name="Google Shape;147;p11"/>
          <p:cNvSpPr txBox="1"/>
          <p:nvPr>
            <p:ph idx="12" type="sldNum"/>
          </p:nvPr>
        </p:nvSpPr>
        <p:spPr>
          <a:xfrm>
            <a:off x="21981717" y="13039200"/>
            <a:ext cx="1549200" cy="3180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48" name="Google Shape;148;p11"/>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149" name="Google Shape;149;p11"/>
          <p:cNvSpPr txBox="1"/>
          <p:nvPr/>
        </p:nvSpPr>
        <p:spPr>
          <a:xfrm>
            <a:off x="1095600" y="5233500"/>
            <a:ext cx="22185900" cy="7136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Nel menù a tendina scegliamo:</a:t>
            </a:r>
            <a:endParaRPr b="0"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100"/>
              <a:buFont typeface="Arial"/>
              <a:buNone/>
            </a:pPr>
            <a:r>
              <a:rPr b="0" i="0" lang="it" sz="3100" u="none" cap="none" strike="noStrike">
                <a:solidFill>
                  <a:srgbClr val="000000"/>
                </a:solidFill>
                <a:latin typeface="Work Sans"/>
                <a:ea typeface="Work Sans"/>
                <a:cs typeface="Work Sans"/>
                <a:sym typeface="Work Sans"/>
              </a:rPr>
              <a:t>																				</a:t>
            </a:r>
            <a:endParaRPr b="0" i="0" sz="3100" u="none" cap="none" strike="noStrike">
              <a:solidFill>
                <a:srgbClr val="000000"/>
              </a:solidFill>
              <a:latin typeface="Work Sans"/>
              <a:ea typeface="Work Sans"/>
              <a:cs typeface="Work Sans"/>
              <a:sym typeface="Work Sans"/>
            </a:endParaRPr>
          </a:p>
          <a:p>
            <a:pPr indent="457200" lvl="0" marL="9144000" marR="0" rtl="0" algn="l">
              <a:lnSpc>
                <a:spcPct val="100000"/>
              </a:lnSpc>
              <a:spcBef>
                <a:spcPts val="0"/>
              </a:spcBef>
              <a:spcAft>
                <a:spcPts val="0"/>
              </a:spcAft>
              <a:buClr>
                <a:srgbClr val="000000"/>
              </a:buClr>
              <a:buSzPts val="3100"/>
              <a:buFont typeface="Arial"/>
              <a:buNone/>
            </a:pPr>
            <a:r>
              <a:rPr b="0" i="0" lang="it" sz="3100" u="none" cap="none" strike="noStrike">
                <a:solidFill>
                  <a:srgbClr val="000000"/>
                </a:solidFill>
                <a:latin typeface="Work Sans"/>
                <a:ea typeface="Work Sans"/>
                <a:cs typeface="Work Sans"/>
                <a:sym typeface="Work Sans"/>
              </a:rPr>
              <a:t>         oppure </a:t>
            </a:r>
            <a:endParaRPr b="0" i="0" sz="31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100"/>
              <a:buFont typeface="Arial"/>
              <a:buNone/>
            </a:pPr>
            <a:r>
              <a:t/>
            </a:r>
            <a:endParaRPr b="0" i="0" sz="31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100"/>
              <a:buFont typeface="Arial"/>
              <a:buNone/>
            </a:pPr>
            <a:r>
              <a:rPr b="0" i="0" lang="it" sz="3100" u="none" cap="none" strike="noStrike">
                <a:solidFill>
                  <a:srgbClr val="000000"/>
                </a:solidFill>
                <a:latin typeface="Work Sans"/>
                <a:ea typeface="Work Sans"/>
                <a:cs typeface="Work Sans"/>
                <a:sym typeface="Work Sans"/>
              </a:rPr>
              <a:t>											</a:t>
            </a:r>
            <a:endParaRPr b="0" i="0" sz="31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100"/>
              <a:buFont typeface="Arial"/>
              <a:buNone/>
            </a:pPr>
            <a:r>
              <a:t/>
            </a:r>
            <a:endParaRPr b="1" i="0" sz="3100" u="none" cap="none" strike="noStrike">
              <a:solidFill>
                <a:srgbClr val="000000"/>
              </a:solidFill>
              <a:latin typeface="Work Sans"/>
              <a:ea typeface="Work Sans"/>
              <a:cs typeface="Work Sans"/>
              <a:sym typeface="Work Sans"/>
            </a:endParaRPr>
          </a:p>
          <a:p>
            <a:pPr indent="0" lvl="0" marL="0" marR="0" rtl="0" algn="l">
              <a:lnSpc>
                <a:spcPct val="150000"/>
              </a:lnSpc>
              <a:spcBef>
                <a:spcPts val="0"/>
              </a:spcBef>
              <a:spcAft>
                <a:spcPts val="0"/>
              </a:spcAft>
              <a:buClr>
                <a:srgbClr val="000000"/>
              </a:buClr>
              <a:buSzPts val="3600"/>
              <a:buFont typeface="Arial"/>
              <a:buNone/>
            </a:pPr>
            <a:r>
              <a:t/>
            </a:r>
            <a:endParaRPr b="1" i="0" sz="3600" u="none" cap="none" strike="noStrike">
              <a:solidFill>
                <a:srgbClr val="000000"/>
              </a:solidFill>
              <a:latin typeface="Work Sans"/>
              <a:ea typeface="Work Sans"/>
              <a:cs typeface="Work Sans"/>
              <a:sym typeface="Work Sans"/>
            </a:endParaRPr>
          </a:p>
        </p:txBody>
      </p:sp>
      <p:pic>
        <p:nvPicPr>
          <p:cNvPr id="150" name="Google Shape;150;p11"/>
          <p:cNvPicPr preferRelativeResize="0"/>
          <p:nvPr/>
        </p:nvPicPr>
        <p:blipFill rotWithShape="1">
          <a:blip r:embed="rId3">
            <a:alphaModFix/>
          </a:blip>
          <a:srcRect b="0" l="0" r="0" t="0"/>
          <a:stretch/>
        </p:blipFill>
        <p:spPr>
          <a:xfrm>
            <a:off x="1095600" y="7399163"/>
            <a:ext cx="7326926" cy="1673875"/>
          </a:xfrm>
          <a:prstGeom prst="rect">
            <a:avLst/>
          </a:prstGeom>
          <a:noFill/>
          <a:ln>
            <a:noFill/>
          </a:ln>
        </p:spPr>
      </p:pic>
      <p:pic>
        <p:nvPicPr>
          <p:cNvPr id="151" name="Google Shape;151;p11"/>
          <p:cNvPicPr preferRelativeResize="0"/>
          <p:nvPr/>
        </p:nvPicPr>
        <p:blipFill rotWithShape="1">
          <a:blip r:embed="rId4">
            <a:alphaModFix/>
          </a:blip>
          <a:srcRect b="0" l="0" r="0" t="0"/>
          <a:stretch/>
        </p:blipFill>
        <p:spPr>
          <a:xfrm>
            <a:off x="15520025" y="7830588"/>
            <a:ext cx="7326925" cy="1414232"/>
          </a:xfrm>
          <a:prstGeom prst="rect">
            <a:avLst/>
          </a:prstGeom>
          <a:noFill/>
          <a:ln>
            <a:noFill/>
          </a:ln>
        </p:spPr>
      </p:pic>
      <p:sp>
        <p:nvSpPr>
          <p:cNvPr id="152" name="Google Shape;152;p11"/>
          <p:cNvSpPr/>
          <p:nvPr/>
        </p:nvSpPr>
        <p:spPr>
          <a:xfrm rot="3293786">
            <a:off x="8776583" y="6367028"/>
            <a:ext cx="1275006" cy="98194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153" name="Google Shape;153;p11"/>
          <p:cNvSpPr/>
          <p:nvPr/>
        </p:nvSpPr>
        <p:spPr>
          <a:xfrm rot="-2488809">
            <a:off x="14941023" y="6729905"/>
            <a:ext cx="1274985" cy="981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154" name="Google Shape;154;p11"/>
          <p:cNvSpPr/>
          <p:nvPr/>
        </p:nvSpPr>
        <p:spPr>
          <a:xfrm>
            <a:off x="16551100" y="7508100"/>
            <a:ext cx="4818000" cy="25872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54"/>
                                        </p:tgtEl>
                                        <p:attrNameLst>
                                          <p:attrName>style.visibility</p:attrName>
                                        </p:attrNameLst>
                                      </p:cBhvr>
                                      <p:to>
                                        <p:strVal val="visible"/>
                                      </p:to>
                                    </p:set>
                                    <p:anim calcmode="lin" valueType="num">
                                      <p:cBhvr additive="base">
                                        <p:cTn dur="500"/>
                                        <p:tgtEl>
                                          <p:spTgt spid="15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60" name="Google Shape;160;p12"/>
          <p:cNvSpPr txBox="1"/>
          <p:nvPr>
            <p:ph type="title"/>
          </p:nvPr>
        </p:nvSpPr>
        <p:spPr>
          <a:xfrm>
            <a:off x="637275" y="6578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Per le fatture passive estere occorre inviare l’esterometro </a:t>
            </a:r>
            <a:endParaRPr/>
          </a:p>
        </p:txBody>
      </p:sp>
      <p:sp>
        <p:nvSpPr>
          <p:cNvPr id="161" name="Google Shape;161;p12"/>
          <p:cNvSpPr txBox="1"/>
          <p:nvPr>
            <p:ph idx="1" type="body"/>
          </p:nvPr>
        </p:nvSpPr>
        <p:spPr>
          <a:xfrm>
            <a:off x="13188625" y="2211350"/>
            <a:ext cx="9026100" cy="1005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000"/>
              <a:buNone/>
            </a:pPr>
            <a:r>
              <a:rPr lang="it" sz="3700">
                <a:solidFill>
                  <a:schemeClr val="dk1"/>
                </a:solidFill>
              </a:rPr>
              <a:t>Per le fatture passive estere dobbiamo inviare l’esterometro</a:t>
            </a:r>
            <a:endParaRPr sz="3700">
              <a:solidFill>
                <a:schemeClr val="dk1"/>
              </a:solidFill>
            </a:endParaRPr>
          </a:p>
          <a:p>
            <a:pPr indent="-457200" lvl="0" marL="457200" rtl="0" algn="l">
              <a:lnSpc>
                <a:spcPct val="150000"/>
              </a:lnSpc>
              <a:spcBef>
                <a:spcPts val="0"/>
              </a:spcBef>
              <a:spcAft>
                <a:spcPts val="0"/>
              </a:spcAft>
              <a:buClr>
                <a:schemeClr val="dk1"/>
              </a:buClr>
              <a:buSzPts val="3700"/>
              <a:buChar char="-"/>
            </a:pPr>
            <a:r>
              <a:rPr lang="it" sz="3700">
                <a:solidFill>
                  <a:schemeClr val="dk1"/>
                </a:solidFill>
              </a:rPr>
              <a:t>scegliere il TD (agganciato alla causale inserita)</a:t>
            </a:r>
            <a:endParaRPr sz="3700">
              <a:solidFill>
                <a:schemeClr val="dk1"/>
              </a:solidFill>
            </a:endParaRPr>
          </a:p>
          <a:p>
            <a:pPr indent="-457200" lvl="0" marL="457200" rtl="0" algn="l">
              <a:lnSpc>
                <a:spcPct val="150000"/>
              </a:lnSpc>
              <a:spcBef>
                <a:spcPts val="0"/>
              </a:spcBef>
              <a:spcAft>
                <a:spcPts val="0"/>
              </a:spcAft>
              <a:buClr>
                <a:schemeClr val="dk1"/>
              </a:buClr>
              <a:buSzPts val="3700"/>
              <a:buChar char="-"/>
            </a:pPr>
            <a:r>
              <a:rPr lang="it" sz="3700">
                <a:solidFill>
                  <a:schemeClr val="dk1"/>
                </a:solidFill>
              </a:rPr>
              <a:t>cliccare su “Accetta ed invia a SDI”</a:t>
            </a:r>
            <a:endParaRPr sz="3700">
              <a:solidFill>
                <a:schemeClr val="dk1"/>
              </a:solidFill>
            </a:endParaRPr>
          </a:p>
          <a:p>
            <a:pPr indent="0" lvl="0" marL="0" rtl="0" algn="l">
              <a:lnSpc>
                <a:spcPct val="150000"/>
              </a:lnSpc>
              <a:spcBef>
                <a:spcPts val="0"/>
              </a:spcBef>
              <a:spcAft>
                <a:spcPts val="0"/>
              </a:spcAft>
              <a:buSzPts val="3000"/>
              <a:buNone/>
            </a:pPr>
            <a:r>
              <a:t/>
            </a:r>
            <a:endParaRPr sz="3700">
              <a:solidFill>
                <a:schemeClr val="dk1"/>
              </a:solidFill>
            </a:endParaRPr>
          </a:p>
          <a:p>
            <a:pPr indent="0" lvl="0" marL="0" rtl="0" algn="l">
              <a:lnSpc>
                <a:spcPct val="150000"/>
              </a:lnSpc>
              <a:spcBef>
                <a:spcPts val="0"/>
              </a:spcBef>
              <a:spcAft>
                <a:spcPts val="0"/>
              </a:spcAft>
              <a:buSzPts val="3000"/>
              <a:buNone/>
            </a:pPr>
            <a:r>
              <a:rPr b="1" lang="it" sz="3700" u="sng">
                <a:solidFill>
                  <a:schemeClr val="dk1"/>
                </a:solidFill>
              </a:rPr>
              <a:t>Per approfondimenti su casistiche particolari vedi queste </a:t>
            </a:r>
            <a:r>
              <a:rPr b="1" lang="it" sz="3700" u="sng">
                <a:solidFill>
                  <a:schemeClr val="hlink"/>
                </a:solidFill>
                <a:hlinkClick r:id="rId3"/>
              </a:rPr>
              <a:t>slide</a:t>
            </a:r>
            <a:endParaRPr b="1" sz="3700" u="sng">
              <a:solidFill>
                <a:schemeClr val="dk1"/>
              </a:solidFill>
            </a:endParaRPr>
          </a:p>
        </p:txBody>
      </p:sp>
      <p:sp>
        <p:nvSpPr>
          <p:cNvPr id="162" name="Google Shape;162;p12"/>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pic>
        <p:nvPicPr>
          <p:cNvPr id="163" name="Google Shape;163;p12"/>
          <p:cNvPicPr preferRelativeResize="0"/>
          <p:nvPr/>
        </p:nvPicPr>
        <p:blipFill rotWithShape="1">
          <a:blip r:embed="rId4">
            <a:alphaModFix/>
          </a:blip>
          <a:srcRect b="0" l="0" r="0" t="0"/>
          <a:stretch/>
        </p:blipFill>
        <p:spPr>
          <a:xfrm>
            <a:off x="296575" y="2699064"/>
            <a:ext cx="11440774" cy="84702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 Esterometro </a:t>
            </a:r>
            <a:endParaRPr sz="10000"/>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nvSpPr>
        <p:spPr>
          <a:xfrm>
            <a:off x="15352825" y="8982075"/>
            <a:ext cx="7842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Invio dei dati </a:t>
            </a:r>
            <a:r>
              <a:rPr b="1" i="0" lang="it" sz="3000" u="none" cap="none" strike="noStrike">
                <a:solidFill>
                  <a:srgbClr val="000000"/>
                </a:solidFill>
                <a:latin typeface="Work Sans"/>
                <a:ea typeface="Work Sans"/>
                <a:cs typeface="Work Sans"/>
                <a:sym typeface="Work Sans"/>
              </a:rPr>
              <a:t>tramite fatturazione elettronica</a:t>
            </a:r>
            <a:r>
              <a:rPr b="0" i="0" lang="it" sz="3000" u="none" cap="none" strike="noStrike">
                <a:solidFill>
                  <a:srgbClr val="000000"/>
                </a:solidFill>
                <a:latin typeface="Work Sans"/>
                <a:ea typeface="Work Sans"/>
                <a:cs typeface="Work Sans"/>
                <a:sym typeface="Work Sans"/>
              </a:rPr>
              <a:t> allo SDI, con specifica dicitura in xml</a:t>
            </a:r>
            <a:endParaRPr b="0" i="0" sz="3000" u="none" cap="none" strike="noStrike">
              <a:solidFill>
                <a:srgbClr val="000000"/>
              </a:solidFill>
              <a:latin typeface="Work Sans"/>
              <a:ea typeface="Work Sans"/>
              <a:cs typeface="Work Sans"/>
              <a:sym typeface="Work Sans"/>
            </a:endParaRPr>
          </a:p>
        </p:txBody>
      </p:sp>
      <p:sp>
        <p:nvSpPr>
          <p:cNvPr id="174" name="Google Shape;174;p14"/>
          <p:cNvSpPr txBox="1"/>
          <p:nvPr/>
        </p:nvSpPr>
        <p:spPr>
          <a:xfrm>
            <a:off x="15305825" y="7316575"/>
            <a:ext cx="7842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Invio dei dati </a:t>
            </a:r>
            <a:r>
              <a:rPr b="1" i="0" lang="it" sz="3000" u="none" cap="none" strike="noStrike">
                <a:solidFill>
                  <a:srgbClr val="000000"/>
                </a:solidFill>
                <a:latin typeface="Work Sans"/>
                <a:ea typeface="Work Sans"/>
                <a:cs typeface="Work Sans"/>
                <a:sym typeface="Work Sans"/>
              </a:rPr>
              <a:t>per singola fattura</a:t>
            </a:r>
            <a:r>
              <a:rPr b="0" i="0" lang="it" sz="3000" u="none" cap="none" strike="noStrike">
                <a:solidFill>
                  <a:srgbClr val="000000"/>
                </a:solidFill>
                <a:latin typeface="Work Sans"/>
                <a:ea typeface="Work Sans"/>
                <a:cs typeface="Work Sans"/>
                <a:sym typeface="Work Sans"/>
              </a:rPr>
              <a:t>, entro il </a:t>
            </a:r>
            <a:r>
              <a:rPr b="1" i="0" lang="it" sz="3000" u="none" cap="none" strike="noStrike">
                <a:solidFill>
                  <a:srgbClr val="000000"/>
                </a:solidFill>
                <a:latin typeface="Work Sans"/>
                <a:ea typeface="Work Sans"/>
                <a:cs typeface="Work Sans"/>
                <a:sym typeface="Work Sans"/>
              </a:rPr>
              <a:t>15 del mese successivo</a:t>
            </a:r>
            <a:endParaRPr b="1" i="0" sz="3000" u="none" cap="none" strike="noStrike">
              <a:solidFill>
                <a:srgbClr val="000000"/>
              </a:solidFill>
              <a:latin typeface="Work Sans"/>
              <a:ea typeface="Work Sans"/>
              <a:cs typeface="Work Sans"/>
              <a:sym typeface="Work Sans"/>
            </a:endParaRPr>
          </a:p>
        </p:txBody>
      </p:sp>
      <p:sp>
        <p:nvSpPr>
          <p:cNvPr id="175" name="Google Shape;175;p14"/>
          <p:cNvSpPr txBox="1"/>
          <p:nvPr>
            <p:ph type="title"/>
          </p:nvPr>
        </p:nvSpPr>
        <p:spPr>
          <a:xfrm>
            <a:off x="681475" y="914400"/>
            <a:ext cx="22563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Com’è cambiato l’Esterometro nel tempo</a:t>
            </a:r>
            <a:endParaRPr/>
          </a:p>
        </p:txBody>
      </p:sp>
      <p:sp>
        <p:nvSpPr>
          <p:cNvPr id="176" name="Google Shape;176;p14"/>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77" name="Google Shape;177;p14"/>
          <p:cNvSpPr/>
          <p:nvPr/>
        </p:nvSpPr>
        <p:spPr>
          <a:xfrm>
            <a:off x="776425" y="2126628"/>
            <a:ext cx="22374000" cy="812400"/>
          </a:xfrm>
          <a:prstGeom prst="rect">
            <a:avLst/>
          </a:prstGeom>
          <a:solidFill>
            <a:srgbClr val="FFF2CC"/>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0" i="1" lang="it" sz="3000" u="none" cap="none" strike="noStrike">
                <a:solidFill>
                  <a:srgbClr val="000000"/>
                </a:solidFill>
                <a:latin typeface="Arial"/>
                <a:ea typeface="Arial"/>
                <a:cs typeface="Arial"/>
                <a:sym typeface="Arial"/>
              </a:rPr>
              <a:t>L’Esterometro è un adempimento che serve a comunicare i dati delle operazioni transfrontaliere a fini IVA</a:t>
            </a:r>
            <a:endParaRPr b="0" i="1" sz="3000" u="none" cap="none" strike="noStrike">
              <a:solidFill>
                <a:srgbClr val="000000"/>
              </a:solidFill>
              <a:latin typeface="Arial"/>
              <a:ea typeface="Arial"/>
              <a:cs typeface="Arial"/>
              <a:sym typeface="Arial"/>
            </a:endParaRPr>
          </a:p>
        </p:txBody>
      </p:sp>
      <p:sp>
        <p:nvSpPr>
          <p:cNvPr id="178" name="Google Shape;178;p14"/>
          <p:cNvSpPr/>
          <p:nvPr/>
        </p:nvSpPr>
        <p:spPr>
          <a:xfrm>
            <a:off x="776425" y="10976306"/>
            <a:ext cx="22374000" cy="1484100"/>
          </a:xfrm>
          <a:prstGeom prst="rect">
            <a:avLst/>
          </a:prstGeom>
          <a:solidFill>
            <a:srgbClr val="EFEFE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1" i="1" lang="it" sz="2600" u="none" cap="none" strike="noStrike">
                <a:solidFill>
                  <a:srgbClr val="000000"/>
                </a:solidFill>
                <a:latin typeface="Arial"/>
                <a:ea typeface="Arial"/>
                <a:cs typeface="Arial"/>
                <a:sym typeface="Arial"/>
              </a:rPr>
              <a:t>Riferimento normativo: </a:t>
            </a:r>
            <a:r>
              <a:rPr b="0" i="1" lang="it" sz="2600" u="none" cap="none" strike="noStrike">
                <a:solidFill>
                  <a:srgbClr val="000000"/>
                </a:solidFill>
                <a:latin typeface="Arial"/>
                <a:ea typeface="Arial"/>
                <a:cs typeface="Arial"/>
                <a:sym typeface="Arial"/>
              </a:rPr>
              <a:t>Per le operazioni effettuate a partire dal 1° gennaio 2022, differito al 1° luglio 2022 dall’art. 5, comma 14-ter, del D.L. n. 146/2021 (decreto Fisco-Lavoro), i dati delle operazioni transfrontaliere saranno trasmessi utilizzando esclusivamente il Sistema di Interscambio e il formato XML attualmente adottato per l’invio delle fatture elettroniche.</a:t>
            </a:r>
            <a:endParaRPr b="0" i="1" sz="2600" u="none" cap="none" strike="noStrike">
              <a:solidFill>
                <a:srgbClr val="000000"/>
              </a:solidFill>
              <a:latin typeface="Arial"/>
              <a:ea typeface="Arial"/>
              <a:cs typeface="Arial"/>
              <a:sym typeface="Arial"/>
            </a:endParaRPr>
          </a:p>
        </p:txBody>
      </p:sp>
      <p:sp>
        <p:nvSpPr>
          <p:cNvPr id="179" name="Google Shape;179;p14"/>
          <p:cNvSpPr/>
          <p:nvPr/>
        </p:nvSpPr>
        <p:spPr>
          <a:xfrm>
            <a:off x="681475" y="3014997"/>
            <a:ext cx="10952100" cy="650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rgbClr val="FFFFFF"/>
                </a:solidFill>
                <a:latin typeface="Arial"/>
                <a:ea typeface="Arial"/>
                <a:cs typeface="Arial"/>
                <a:sym typeface="Arial"/>
              </a:rPr>
              <a:t>Prima …</a:t>
            </a:r>
            <a:endParaRPr b="1" i="0" sz="3000" u="none" cap="none" strike="noStrike">
              <a:solidFill>
                <a:srgbClr val="FFFFFF"/>
              </a:solidFill>
              <a:latin typeface="Arial"/>
              <a:ea typeface="Arial"/>
              <a:cs typeface="Arial"/>
              <a:sym typeface="Arial"/>
            </a:endParaRPr>
          </a:p>
        </p:txBody>
      </p:sp>
      <p:sp>
        <p:nvSpPr>
          <p:cNvPr id="180" name="Google Shape;180;p14"/>
          <p:cNvSpPr/>
          <p:nvPr/>
        </p:nvSpPr>
        <p:spPr>
          <a:xfrm>
            <a:off x="12196025" y="3014997"/>
            <a:ext cx="10952100" cy="6504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rgbClr val="FFFFFF"/>
                </a:solidFill>
                <a:latin typeface="Arial"/>
                <a:ea typeface="Arial"/>
                <a:cs typeface="Arial"/>
                <a:sym typeface="Arial"/>
              </a:rPr>
              <a:t>… dal 1 luglio 2022</a:t>
            </a:r>
            <a:endParaRPr b="1" i="0" sz="3000" u="none" cap="none" strike="noStrike">
              <a:solidFill>
                <a:srgbClr val="FFFFFF"/>
              </a:solidFill>
              <a:latin typeface="Arial"/>
              <a:ea typeface="Arial"/>
              <a:cs typeface="Arial"/>
              <a:sym typeface="Arial"/>
            </a:endParaRPr>
          </a:p>
        </p:txBody>
      </p:sp>
      <p:sp>
        <p:nvSpPr>
          <p:cNvPr id="181" name="Google Shape;181;p14"/>
          <p:cNvSpPr/>
          <p:nvPr/>
        </p:nvSpPr>
        <p:spPr>
          <a:xfrm>
            <a:off x="776425" y="4142738"/>
            <a:ext cx="2859900" cy="23088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chemeClr val="dk1"/>
                </a:solidFill>
                <a:latin typeface="Arial"/>
                <a:ea typeface="Arial"/>
                <a:cs typeface="Arial"/>
                <a:sym typeface="Arial"/>
              </a:rPr>
              <a:t>Chi?</a:t>
            </a:r>
            <a:endParaRPr b="1" i="0" sz="3000" u="none" cap="none" strike="noStrike">
              <a:solidFill>
                <a:schemeClr val="dk1"/>
              </a:solidFill>
              <a:latin typeface="Arial"/>
              <a:ea typeface="Arial"/>
              <a:cs typeface="Arial"/>
              <a:sym typeface="Arial"/>
            </a:endParaRPr>
          </a:p>
        </p:txBody>
      </p:sp>
      <p:sp>
        <p:nvSpPr>
          <p:cNvPr id="182" name="Google Shape;182;p14"/>
          <p:cNvSpPr/>
          <p:nvPr/>
        </p:nvSpPr>
        <p:spPr>
          <a:xfrm>
            <a:off x="776425" y="6878833"/>
            <a:ext cx="2859900" cy="16659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chemeClr val="dk1"/>
                </a:solidFill>
                <a:latin typeface="Arial"/>
                <a:ea typeface="Arial"/>
                <a:cs typeface="Arial"/>
                <a:sym typeface="Arial"/>
              </a:rPr>
              <a:t>Cosa?</a:t>
            </a:r>
            <a:endParaRPr b="1" i="0" sz="3000" u="none" cap="none" strike="noStrike">
              <a:solidFill>
                <a:schemeClr val="dk1"/>
              </a:solidFill>
              <a:latin typeface="Arial"/>
              <a:ea typeface="Arial"/>
              <a:cs typeface="Arial"/>
              <a:sym typeface="Arial"/>
            </a:endParaRPr>
          </a:p>
        </p:txBody>
      </p:sp>
      <p:sp>
        <p:nvSpPr>
          <p:cNvPr id="183" name="Google Shape;183;p14"/>
          <p:cNvSpPr/>
          <p:nvPr/>
        </p:nvSpPr>
        <p:spPr>
          <a:xfrm>
            <a:off x="776425" y="8956548"/>
            <a:ext cx="2859900" cy="16659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chemeClr val="dk1"/>
                </a:solidFill>
                <a:latin typeface="Arial"/>
                <a:ea typeface="Arial"/>
                <a:cs typeface="Arial"/>
                <a:sym typeface="Arial"/>
              </a:rPr>
              <a:t>Come?</a:t>
            </a:r>
            <a:endParaRPr b="1" i="0" sz="3000" u="none" cap="none" strike="noStrike">
              <a:solidFill>
                <a:schemeClr val="dk1"/>
              </a:solidFill>
              <a:latin typeface="Arial"/>
              <a:ea typeface="Arial"/>
              <a:cs typeface="Arial"/>
              <a:sym typeface="Arial"/>
            </a:endParaRPr>
          </a:p>
        </p:txBody>
      </p:sp>
      <p:sp>
        <p:nvSpPr>
          <p:cNvPr id="184" name="Google Shape;184;p14"/>
          <p:cNvSpPr txBox="1"/>
          <p:nvPr/>
        </p:nvSpPr>
        <p:spPr>
          <a:xfrm>
            <a:off x="3810175" y="4842278"/>
            <a:ext cx="7842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it" sz="3000" u="none" cap="none" strike="noStrike">
                <a:solidFill>
                  <a:srgbClr val="000000"/>
                </a:solidFill>
                <a:latin typeface="Work Sans"/>
                <a:ea typeface="Work Sans"/>
                <a:cs typeface="Work Sans"/>
                <a:sym typeface="Work Sans"/>
              </a:rPr>
              <a:t>Solo le partite IVA in </a:t>
            </a:r>
            <a:r>
              <a:rPr b="1" i="0" lang="it" sz="3000" u="none" cap="none" strike="noStrike">
                <a:solidFill>
                  <a:srgbClr val="000000"/>
                </a:solidFill>
                <a:latin typeface="Work Sans"/>
                <a:ea typeface="Work Sans"/>
                <a:cs typeface="Work Sans"/>
                <a:sym typeface="Work Sans"/>
              </a:rPr>
              <a:t>regime ordinario</a:t>
            </a:r>
            <a:r>
              <a:rPr b="0" i="0" lang="it" sz="3000" u="none" cap="none" strike="noStrike">
                <a:solidFill>
                  <a:srgbClr val="000000"/>
                </a:solidFill>
                <a:latin typeface="Work Sans"/>
                <a:ea typeface="Work Sans"/>
                <a:cs typeface="Work Sans"/>
                <a:sym typeface="Work Sans"/>
              </a:rPr>
              <a:t> e </a:t>
            </a:r>
            <a:r>
              <a:rPr b="1" i="0" lang="it" sz="3000" u="none" cap="none" strike="noStrike">
                <a:solidFill>
                  <a:srgbClr val="000000"/>
                </a:solidFill>
                <a:latin typeface="Work Sans"/>
                <a:ea typeface="Work Sans"/>
                <a:cs typeface="Work Sans"/>
                <a:sym typeface="Work Sans"/>
              </a:rPr>
              <a:t>semplificato</a:t>
            </a:r>
            <a:endParaRPr b="1" i="0" sz="3000" u="none" cap="none" strike="noStrike">
              <a:solidFill>
                <a:srgbClr val="000000"/>
              </a:solidFill>
              <a:latin typeface="Work Sans"/>
              <a:ea typeface="Work Sans"/>
              <a:cs typeface="Work Sans"/>
              <a:sym typeface="Work Sans"/>
            </a:endParaRPr>
          </a:p>
        </p:txBody>
      </p:sp>
      <p:sp>
        <p:nvSpPr>
          <p:cNvPr id="185" name="Google Shape;185;p14"/>
          <p:cNvSpPr txBox="1"/>
          <p:nvPr/>
        </p:nvSpPr>
        <p:spPr>
          <a:xfrm>
            <a:off x="3886375" y="6888737"/>
            <a:ext cx="7842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Comunicazione trimestrale unica</a:t>
            </a:r>
            <a:r>
              <a:rPr b="0" i="0" lang="it" sz="3000" u="none" cap="none" strike="noStrike">
                <a:solidFill>
                  <a:srgbClr val="000000"/>
                </a:solidFill>
                <a:latin typeface="Work Sans"/>
                <a:ea typeface="Work Sans"/>
                <a:cs typeface="Work Sans"/>
                <a:sym typeface="Work Sans"/>
              </a:rPr>
              <a:t> del dettaglio di tutte le operazioni</a:t>
            </a:r>
            <a:endParaRPr b="0" i="0" sz="3000" u="none" cap="none" strike="noStrike">
              <a:solidFill>
                <a:srgbClr val="000000"/>
              </a:solidFill>
              <a:latin typeface="Work Sans"/>
              <a:ea typeface="Work Sans"/>
              <a:cs typeface="Work Sans"/>
              <a:sym typeface="Work Sans"/>
            </a:endParaRPr>
          </a:p>
        </p:txBody>
      </p:sp>
      <p:sp>
        <p:nvSpPr>
          <p:cNvPr id="186" name="Google Shape;186;p14"/>
          <p:cNvSpPr txBox="1"/>
          <p:nvPr/>
        </p:nvSpPr>
        <p:spPr>
          <a:xfrm>
            <a:off x="3886375" y="8982075"/>
            <a:ext cx="7842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Comunicazione telematica</a:t>
            </a:r>
            <a:r>
              <a:rPr b="0" i="0" lang="it" sz="3000" u="none" cap="none" strike="noStrike">
                <a:solidFill>
                  <a:srgbClr val="000000"/>
                </a:solidFill>
                <a:latin typeface="Work Sans"/>
                <a:ea typeface="Work Sans"/>
                <a:cs typeface="Work Sans"/>
                <a:sym typeface="Work Sans"/>
              </a:rPr>
              <a:t> tramite intermediario (commercialista)</a:t>
            </a:r>
            <a:endParaRPr b="0" i="0" sz="3000" u="none" cap="none" strike="noStrike">
              <a:solidFill>
                <a:srgbClr val="000000"/>
              </a:solidFill>
              <a:latin typeface="Work Sans"/>
              <a:ea typeface="Work Sans"/>
              <a:cs typeface="Work Sans"/>
              <a:sym typeface="Work Sans"/>
            </a:endParaRPr>
          </a:p>
        </p:txBody>
      </p:sp>
      <p:sp>
        <p:nvSpPr>
          <p:cNvPr id="187" name="Google Shape;187;p14"/>
          <p:cNvSpPr/>
          <p:nvPr/>
        </p:nvSpPr>
        <p:spPr>
          <a:xfrm>
            <a:off x="12242875" y="4032925"/>
            <a:ext cx="2859900" cy="25368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chemeClr val="dk1"/>
                </a:solidFill>
                <a:latin typeface="Arial"/>
                <a:ea typeface="Arial"/>
                <a:cs typeface="Arial"/>
                <a:sym typeface="Arial"/>
              </a:rPr>
              <a:t>Chi?</a:t>
            </a:r>
            <a:endParaRPr b="1" i="0" sz="3000" u="none" cap="none" strike="noStrike">
              <a:solidFill>
                <a:schemeClr val="dk1"/>
              </a:solidFill>
              <a:latin typeface="Arial"/>
              <a:ea typeface="Arial"/>
              <a:cs typeface="Arial"/>
              <a:sym typeface="Arial"/>
            </a:endParaRPr>
          </a:p>
        </p:txBody>
      </p:sp>
      <p:sp>
        <p:nvSpPr>
          <p:cNvPr id="188" name="Google Shape;188;p14"/>
          <p:cNvSpPr/>
          <p:nvPr/>
        </p:nvSpPr>
        <p:spPr>
          <a:xfrm>
            <a:off x="12242875" y="6878833"/>
            <a:ext cx="2859900" cy="16659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chemeClr val="dk1"/>
                </a:solidFill>
                <a:latin typeface="Arial"/>
                <a:ea typeface="Arial"/>
                <a:cs typeface="Arial"/>
                <a:sym typeface="Arial"/>
              </a:rPr>
              <a:t>Cosa?</a:t>
            </a:r>
            <a:endParaRPr b="1" i="0" sz="3000" u="none" cap="none" strike="noStrike">
              <a:solidFill>
                <a:schemeClr val="dk1"/>
              </a:solidFill>
              <a:latin typeface="Arial"/>
              <a:ea typeface="Arial"/>
              <a:cs typeface="Arial"/>
              <a:sym typeface="Arial"/>
            </a:endParaRPr>
          </a:p>
        </p:txBody>
      </p:sp>
      <p:sp>
        <p:nvSpPr>
          <p:cNvPr id="189" name="Google Shape;189;p14"/>
          <p:cNvSpPr/>
          <p:nvPr/>
        </p:nvSpPr>
        <p:spPr>
          <a:xfrm>
            <a:off x="12242875" y="8956548"/>
            <a:ext cx="2859900" cy="1665900"/>
          </a:xfrm>
          <a:prstGeom prst="rect">
            <a:avLst/>
          </a:prstGeom>
          <a:solidFill>
            <a:srgbClr val="CFE2F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chemeClr val="dk1"/>
                </a:solidFill>
                <a:latin typeface="Arial"/>
                <a:ea typeface="Arial"/>
                <a:cs typeface="Arial"/>
                <a:sym typeface="Arial"/>
              </a:rPr>
              <a:t>Come?</a:t>
            </a:r>
            <a:endParaRPr b="1" i="0" sz="3000" u="none" cap="none" strike="noStrike">
              <a:solidFill>
                <a:schemeClr val="dk1"/>
              </a:solidFill>
              <a:latin typeface="Arial"/>
              <a:ea typeface="Arial"/>
              <a:cs typeface="Arial"/>
              <a:sym typeface="Arial"/>
            </a:endParaRPr>
          </a:p>
        </p:txBody>
      </p:sp>
      <p:sp>
        <p:nvSpPr>
          <p:cNvPr id="190" name="Google Shape;190;p14"/>
          <p:cNvSpPr txBox="1"/>
          <p:nvPr/>
        </p:nvSpPr>
        <p:spPr>
          <a:xfrm>
            <a:off x="15305825" y="3918716"/>
            <a:ext cx="78423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Anche i forfettari e i minimi con obbligo di fatturazione elettronica</a:t>
            </a:r>
            <a:r>
              <a:rPr b="0" i="0" lang="it" sz="3000" u="none" cap="none" strike="noStrike">
                <a:solidFill>
                  <a:srgbClr val="000000"/>
                </a:solidFill>
                <a:latin typeface="Work Sans"/>
                <a:ea typeface="Work Sans"/>
                <a:cs typeface="Work Sans"/>
                <a:sym typeface="Work Sans"/>
              </a:rPr>
              <a:t> (obbligo di e-fattura per coloro che nel 2021 hanno avuto un fatturato di 25.000 euro, in caso di apertura durante l’anno, il valore deve essere rapportato ai gg effettivi)</a:t>
            </a:r>
            <a:endParaRPr b="0" i="0" sz="3000" u="none" cap="none" strike="noStrike">
              <a:solidFill>
                <a:srgbClr val="000000"/>
              </a:solidFill>
              <a:latin typeface="Work Sans"/>
              <a:ea typeface="Work Sans"/>
              <a:cs typeface="Work Sans"/>
              <a:sym typeface="Work Sans"/>
            </a:endParaRPr>
          </a:p>
        </p:txBody>
      </p:sp>
      <p:sp>
        <p:nvSpPr>
          <p:cNvPr id="191" name="Google Shape;191;p14"/>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5"/>
          <p:cNvSpPr txBox="1"/>
          <p:nvPr>
            <p:ph type="title"/>
          </p:nvPr>
        </p:nvSpPr>
        <p:spPr>
          <a:xfrm>
            <a:off x="681475" y="914400"/>
            <a:ext cx="22563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Fatturazione attiva</a:t>
            </a:r>
            <a:endParaRPr/>
          </a:p>
        </p:txBody>
      </p:sp>
      <p:sp>
        <p:nvSpPr>
          <p:cNvPr id="197" name="Google Shape;197;p15"/>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98" name="Google Shape;198;p15"/>
          <p:cNvSpPr txBox="1"/>
          <p:nvPr/>
        </p:nvSpPr>
        <p:spPr>
          <a:xfrm>
            <a:off x="839075" y="2447100"/>
            <a:ext cx="22313700" cy="698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000"/>
              <a:buFont typeface="Arial"/>
              <a:buNone/>
            </a:pPr>
            <a:r>
              <a:rPr b="1" i="0" lang="it" sz="4000" u="none" cap="none" strike="noStrike">
                <a:solidFill>
                  <a:srgbClr val="000000"/>
                </a:solidFill>
                <a:latin typeface="Work Sans"/>
                <a:ea typeface="Work Sans"/>
                <a:cs typeface="Work Sans"/>
                <a:sym typeface="Work Sans"/>
              </a:rPr>
              <a:t>Tipo documento:</a:t>
            </a:r>
            <a:r>
              <a:rPr b="0" i="0" lang="it" sz="4000" u="none" cap="none" strike="noStrike">
                <a:solidFill>
                  <a:srgbClr val="000000"/>
                </a:solidFill>
                <a:latin typeface="Work Sans"/>
                <a:ea typeface="Work Sans"/>
                <a:cs typeface="Work Sans"/>
                <a:sym typeface="Work Sans"/>
              </a:rPr>
              <a:t> </a:t>
            </a:r>
            <a:r>
              <a:rPr b="1" i="0" lang="it" sz="4000" u="none" cap="none" strike="noStrike">
                <a:solidFill>
                  <a:schemeClr val="accent2"/>
                </a:solidFill>
                <a:latin typeface="Work Sans"/>
                <a:ea typeface="Work Sans"/>
                <a:cs typeface="Work Sans"/>
                <a:sym typeface="Work Sans"/>
              </a:rPr>
              <a:t>TD01</a:t>
            </a:r>
            <a:endParaRPr b="1" i="0" sz="4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4000"/>
              <a:buFont typeface="Arial"/>
              <a:buNone/>
            </a:pPr>
            <a:r>
              <a:rPr b="1" i="0" lang="it" sz="4000" u="none" cap="none" strike="noStrike">
                <a:solidFill>
                  <a:srgbClr val="000000"/>
                </a:solidFill>
                <a:latin typeface="Work Sans"/>
                <a:ea typeface="Work Sans"/>
                <a:cs typeface="Work Sans"/>
                <a:sym typeface="Work Sans"/>
              </a:rPr>
              <a:t>Codice destinatario: </a:t>
            </a:r>
            <a:r>
              <a:rPr b="1" i="0" lang="it" sz="4000" u="none" cap="none" strike="noStrike">
                <a:solidFill>
                  <a:srgbClr val="5A6EFF"/>
                </a:solidFill>
                <a:latin typeface="Work Sans"/>
                <a:ea typeface="Work Sans"/>
                <a:cs typeface="Work Sans"/>
                <a:sym typeface="Work Sans"/>
              </a:rPr>
              <a:t>XXXXXXX</a:t>
            </a:r>
            <a:endParaRPr b="0" i="0" sz="4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4000"/>
              <a:buFont typeface="Arial"/>
              <a:buNone/>
            </a:pPr>
            <a:r>
              <a:rPr b="1" i="0" lang="it" sz="4000" u="none" cap="none" strike="noStrike">
                <a:solidFill>
                  <a:srgbClr val="000000"/>
                </a:solidFill>
                <a:latin typeface="Work Sans"/>
                <a:ea typeface="Work Sans"/>
                <a:cs typeface="Work Sans"/>
                <a:sym typeface="Work Sans"/>
              </a:rPr>
              <a:t>Scadenza:</a:t>
            </a:r>
            <a:r>
              <a:rPr b="0" i="0" lang="it" sz="4000" u="none" cap="none" strike="noStrike">
                <a:solidFill>
                  <a:srgbClr val="000000"/>
                </a:solidFill>
                <a:latin typeface="Work Sans"/>
                <a:ea typeface="Work Sans"/>
                <a:cs typeface="Work Sans"/>
                <a:sym typeface="Work Sans"/>
              </a:rPr>
              <a:t> </a:t>
            </a:r>
            <a:r>
              <a:rPr b="1" i="0" lang="it" sz="4000" u="none" cap="none" strike="noStrike">
                <a:solidFill>
                  <a:schemeClr val="accent2"/>
                </a:solidFill>
                <a:latin typeface="Work Sans"/>
                <a:ea typeface="Work Sans"/>
                <a:cs typeface="Work Sans"/>
                <a:sym typeface="Work Sans"/>
              </a:rPr>
              <a:t>12 giorni da data fattura</a:t>
            </a:r>
            <a:r>
              <a:rPr b="0" i="0" lang="it" sz="4000" u="none" cap="none" strike="noStrike">
                <a:solidFill>
                  <a:srgbClr val="000000"/>
                </a:solidFill>
                <a:latin typeface="Work Sans"/>
                <a:ea typeface="Work Sans"/>
                <a:cs typeface="Work Sans"/>
                <a:sym typeface="Work Sans"/>
              </a:rPr>
              <a:t> </a:t>
            </a:r>
            <a:r>
              <a:rPr b="0" i="1" lang="it" sz="4000" u="none" cap="none" strike="noStrike">
                <a:solidFill>
                  <a:srgbClr val="000000"/>
                </a:solidFill>
                <a:latin typeface="Work Sans"/>
                <a:ea typeface="Work Sans"/>
                <a:cs typeface="Work Sans"/>
                <a:sym typeface="Work Sans"/>
              </a:rPr>
              <a:t>(come per normale fattura elettronica)</a:t>
            </a:r>
            <a:endParaRPr b="0" i="1" sz="40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4000"/>
              <a:buFont typeface="Arial"/>
              <a:buNone/>
            </a:pPr>
            <a:br>
              <a:rPr b="0" i="0" lang="it" sz="4000" u="none" cap="none" strike="noStrike">
                <a:solidFill>
                  <a:srgbClr val="000000"/>
                </a:solidFill>
                <a:latin typeface="Work Sans"/>
                <a:ea typeface="Work Sans"/>
                <a:cs typeface="Work Sans"/>
                <a:sym typeface="Work Sans"/>
              </a:rPr>
            </a:br>
            <a:r>
              <a:rPr b="1" i="0" lang="it" sz="4000" u="none" cap="none" strike="noStrike">
                <a:solidFill>
                  <a:srgbClr val="000000"/>
                </a:solidFill>
                <a:latin typeface="Work Sans"/>
                <a:ea typeface="Work Sans"/>
                <a:cs typeface="Work Sans"/>
                <a:sym typeface="Work Sans"/>
              </a:rPr>
              <a:t>Casi particolari:</a:t>
            </a:r>
            <a:endParaRPr b="1" i="0" sz="40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4000"/>
              <a:buFont typeface="Work Sans"/>
              <a:buChar char="●"/>
            </a:pPr>
            <a:r>
              <a:rPr b="0" i="0" lang="it" sz="4000" u="none" cap="none" strike="noStrike">
                <a:solidFill>
                  <a:srgbClr val="000000"/>
                </a:solidFill>
                <a:latin typeface="Work Sans"/>
                <a:ea typeface="Work Sans"/>
                <a:cs typeface="Work Sans"/>
                <a:sym typeface="Work Sans"/>
              </a:rPr>
              <a:t>Se si tratta di una esportazione documentata da bolla doganale, tale operazione è esonerata </a:t>
            </a:r>
            <a:endParaRPr b="0" i="0" sz="40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1000"/>
              </a:spcAft>
              <a:buClr>
                <a:srgbClr val="000000"/>
              </a:buClr>
              <a:buSzPts val="4000"/>
              <a:buFont typeface="Work Sans"/>
              <a:buChar char="●"/>
            </a:pPr>
            <a:r>
              <a:rPr b="0" i="0" lang="it" sz="4000" u="none" cap="none" strike="noStrike">
                <a:solidFill>
                  <a:srgbClr val="000000"/>
                </a:solidFill>
                <a:latin typeface="Work Sans"/>
                <a:ea typeface="Work Sans"/>
                <a:cs typeface="Work Sans"/>
                <a:sym typeface="Work Sans"/>
              </a:rPr>
              <a:t>In caso di vendite tramite sistema </a:t>
            </a:r>
            <a:r>
              <a:rPr b="1" i="0" lang="it" sz="4000" u="none" cap="none" strike="noStrike">
                <a:solidFill>
                  <a:srgbClr val="000000"/>
                </a:solidFill>
                <a:latin typeface="Work Sans"/>
                <a:ea typeface="Work Sans"/>
                <a:cs typeface="Work Sans"/>
                <a:sym typeface="Work Sans"/>
              </a:rPr>
              <a:t>OSS/IOSS</a:t>
            </a:r>
            <a:r>
              <a:rPr b="0" i="0" lang="it" sz="4000" u="none" cap="none" strike="noStrike">
                <a:solidFill>
                  <a:srgbClr val="000000"/>
                </a:solidFill>
                <a:latin typeface="Work Sans"/>
                <a:ea typeface="Work Sans"/>
                <a:cs typeface="Work Sans"/>
                <a:sym typeface="Work Sans"/>
              </a:rPr>
              <a:t> ed emissione di fattura a privato straniero, tale operazione dovrà essere trasmessa attraverso l’esterometro quindi con fattura elettronica</a:t>
            </a:r>
            <a:endParaRPr b="0" i="0" sz="4000" u="none" cap="none" strike="noStrike">
              <a:solidFill>
                <a:srgbClr val="000000"/>
              </a:solidFill>
              <a:latin typeface="Work Sans"/>
              <a:ea typeface="Work Sans"/>
              <a:cs typeface="Work Sans"/>
              <a:sym typeface="Work Sans"/>
            </a:endParaRPr>
          </a:p>
        </p:txBody>
      </p:sp>
      <p:sp>
        <p:nvSpPr>
          <p:cNvPr id="199" name="Google Shape;199;p15"/>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nvSpPr>
        <p:spPr>
          <a:xfrm>
            <a:off x="839075" y="2447100"/>
            <a:ext cx="22563900" cy="909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Per le fatture passive ricevute in modalità analogica dai fornitori esteri, il cliente italiano dovrà generare un’autofattura elettronica</a:t>
            </a:r>
            <a:br>
              <a:rPr b="0" i="0" lang="it" sz="3200" u="none" cap="none" strike="noStrike">
                <a:solidFill>
                  <a:srgbClr val="000000"/>
                </a:solidFill>
                <a:latin typeface="Work Sans"/>
                <a:ea typeface="Work Sans"/>
                <a:cs typeface="Work Sans"/>
                <a:sym typeface="Work Sans"/>
              </a:rPr>
            </a:b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Tipo documento:</a:t>
            </a:r>
            <a:endParaRPr b="0" i="0" sz="3200" u="none" cap="none" strike="noStrike">
              <a:solidFill>
                <a:srgbClr val="000000"/>
              </a:solidFill>
              <a:latin typeface="Work Sans"/>
              <a:ea typeface="Work Sans"/>
              <a:cs typeface="Work Sans"/>
              <a:sym typeface="Work Sans"/>
            </a:endParaRPr>
          </a:p>
          <a:p>
            <a:pPr indent="-431800" lvl="0" marL="457200" marR="0" rtl="0" algn="l">
              <a:lnSpc>
                <a:spcPct val="100000"/>
              </a:lnSpc>
              <a:spcBef>
                <a:spcPts val="1000"/>
              </a:spcBef>
              <a:spcAft>
                <a:spcPts val="0"/>
              </a:spcAft>
              <a:buClr>
                <a:srgbClr val="000000"/>
              </a:buClr>
              <a:buSzPts val="3200"/>
              <a:buFont typeface="Work Sans"/>
              <a:buChar char="●"/>
            </a:pPr>
            <a:r>
              <a:rPr b="1" i="0" lang="it" sz="3200" u="none" cap="none" strike="noStrike">
                <a:solidFill>
                  <a:schemeClr val="accent2"/>
                </a:solidFill>
                <a:latin typeface="Work Sans"/>
                <a:ea typeface="Work Sans"/>
                <a:cs typeface="Work Sans"/>
                <a:sym typeface="Work Sans"/>
              </a:rPr>
              <a:t>TD17:</a:t>
            </a:r>
            <a:r>
              <a:rPr b="0" i="0" lang="it" sz="3200" u="none" cap="none" strike="noStrike">
                <a:solidFill>
                  <a:srgbClr val="000000"/>
                </a:solidFill>
                <a:latin typeface="Work Sans"/>
                <a:ea typeface="Work Sans"/>
                <a:cs typeface="Work Sans"/>
                <a:sym typeface="Work Sans"/>
              </a:rPr>
              <a:t> Integrazione o Autofattura per acquisto di servizi dall’estero da fornitori Ue, extra Ue, San Marino, Vaticano - </a:t>
            </a:r>
            <a:r>
              <a:rPr b="1" i="0" lang="it" sz="3200" u="none" cap="none" strike="noStrike">
                <a:solidFill>
                  <a:srgbClr val="000000"/>
                </a:solidFill>
                <a:latin typeface="Work Sans"/>
                <a:ea typeface="Work Sans"/>
                <a:cs typeface="Work Sans"/>
                <a:sym typeface="Work Sans"/>
              </a:rPr>
              <a:t>Esempio:</a:t>
            </a:r>
            <a:r>
              <a:rPr b="0" i="0" lang="it" sz="3200" u="none" cap="none" strike="noStrike">
                <a:solidFill>
                  <a:srgbClr val="000000"/>
                </a:solidFill>
                <a:latin typeface="Work Sans"/>
                <a:ea typeface="Work Sans"/>
                <a:cs typeface="Work Sans"/>
                <a:sym typeface="Work Sans"/>
              </a:rPr>
              <a:t> fatture da Facebook o Google o Sumup</a:t>
            </a:r>
            <a:endParaRPr b="0" i="0" sz="3200" u="none" cap="none" strike="noStrike">
              <a:solidFill>
                <a:srgbClr val="000000"/>
              </a:solidFill>
              <a:latin typeface="Work Sans"/>
              <a:ea typeface="Work Sans"/>
              <a:cs typeface="Work Sans"/>
              <a:sym typeface="Work Sans"/>
            </a:endParaRPr>
          </a:p>
          <a:p>
            <a:pPr indent="-431800" lvl="0" marL="457200" marR="0" rtl="0" algn="l">
              <a:lnSpc>
                <a:spcPct val="100000"/>
              </a:lnSpc>
              <a:spcBef>
                <a:spcPts val="1000"/>
              </a:spcBef>
              <a:spcAft>
                <a:spcPts val="0"/>
              </a:spcAft>
              <a:buClr>
                <a:srgbClr val="000000"/>
              </a:buClr>
              <a:buSzPts val="3200"/>
              <a:buFont typeface="Work Sans"/>
              <a:buChar char="●"/>
            </a:pPr>
            <a:r>
              <a:rPr b="1" i="0" lang="it" sz="3200" u="none" cap="none" strike="noStrike">
                <a:solidFill>
                  <a:srgbClr val="5A6EFF"/>
                </a:solidFill>
                <a:latin typeface="Work Sans"/>
                <a:ea typeface="Work Sans"/>
                <a:cs typeface="Work Sans"/>
                <a:sym typeface="Work Sans"/>
              </a:rPr>
              <a:t>TD18:</a:t>
            </a:r>
            <a:r>
              <a:rPr b="0" i="0" lang="it" sz="3200" u="none" cap="none" strike="noStrike">
                <a:solidFill>
                  <a:srgbClr val="000000"/>
                </a:solidFill>
                <a:latin typeface="Work Sans"/>
                <a:ea typeface="Work Sans"/>
                <a:cs typeface="Work Sans"/>
                <a:sym typeface="Work Sans"/>
              </a:rPr>
              <a:t> Integrazione per acquisto di beni intracomunitari, per acquisti di beni da fornitori Ue - </a:t>
            </a:r>
            <a:r>
              <a:rPr b="1" i="0" lang="it" sz="3200" u="none" cap="none" strike="noStrike">
                <a:solidFill>
                  <a:srgbClr val="000000"/>
                </a:solidFill>
                <a:latin typeface="Work Sans"/>
                <a:ea typeface="Work Sans"/>
                <a:cs typeface="Work Sans"/>
                <a:sym typeface="Work Sans"/>
              </a:rPr>
              <a:t>Esempio:</a:t>
            </a:r>
            <a:r>
              <a:rPr b="0" i="0" lang="it" sz="3200" u="none" cap="none" strike="noStrike">
                <a:solidFill>
                  <a:srgbClr val="000000"/>
                </a:solidFill>
                <a:latin typeface="Work Sans"/>
                <a:ea typeface="Work Sans"/>
                <a:cs typeface="Work Sans"/>
                <a:sym typeface="Work Sans"/>
              </a:rPr>
              <a:t> acquisti da Amazon con partita iva estera o da altro fornitore UE</a:t>
            </a:r>
            <a:endParaRPr b="0" i="0" sz="3200" u="none" cap="none" strike="noStrike">
              <a:solidFill>
                <a:srgbClr val="000000"/>
              </a:solidFill>
              <a:latin typeface="Work Sans"/>
              <a:ea typeface="Work Sans"/>
              <a:cs typeface="Work Sans"/>
              <a:sym typeface="Work Sans"/>
            </a:endParaRPr>
          </a:p>
          <a:p>
            <a:pPr indent="-431800" lvl="0" marL="457200" marR="0" rtl="0" algn="l">
              <a:lnSpc>
                <a:spcPct val="100000"/>
              </a:lnSpc>
              <a:spcBef>
                <a:spcPts val="1000"/>
              </a:spcBef>
              <a:spcAft>
                <a:spcPts val="0"/>
              </a:spcAft>
              <a:buClr>
                <a:srgbClr val="000000"/>
              </a:buClr>
              <a:buSzPts val="3200"/>
              <a:buFont typeface="Work Sans"/>
              <a:buChar char="●"/>
            </a:pPr>
            <a:r>
              <a:rPr b="1" i="0" lang="it" sz="3200" u="none" cap="none" strike="noStrike">
                <a:solidFill>
                  <a:schemeClr val="accent2"/>
                </a:solidFill>
                <a:latin typeface="Work Sans"/>
                <a:ea typeface="Work Sans"/>
                <a:cs typeface="Work Sans"/>
                <a:sym typeface="Work Sans"/>
              </a:rPr>
              <a:t>TD19:</a:t>
            </a:r>
            <a:r>
              <a:rPr b="0" i="0" lang="it" sz="3200" u="none" cap="none" strike="noStrike">
                <a:solidFill>
                  <a:srgbClr val="000000"/>
                </a:solidFill>
                <a:latin typeface="Work Sans"/>
                <a:ea typeface="Work Sans"/>
                <a:cs typeface="Work Sans"/>
                <a:sym typeface="Work Sans"/>
              </a:rPr>
              <a:t> Integrazione o Autofattura nel caso di acquisto da fornitore non italiano (Ue o Extra Ue) di beni già presenti in Italia (art. 17, comma 2 del D.P.R. n. 633/1972), quindi non si configura come operazione intracomunitaria o importazione oppure in caso di acquisto di beni da fornitore di San Marino.</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200"/>
              <a:buFont typeface="Arial"/>
              <a:buNone/>
            </a:pPr>
            <a:r>
              <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Scadenza:</a:t>
            </a:r>
            <a:r>
              <a:rPr b="0" i="0" lang="it" sz="3200" u="none" cap="none" strike="noStrike">
                <a:solidFill>
                  <a:srgbClr val="000000"/>
                </a:solidFill>
                <a:latin typeface="Work Sans"/>
                <a:ea typeface="Work Sans"/>
                <a:cs typeface="Work Sans"/>
                <a:sym typeface="Work Sans"/>
              </a:rPr>
              <a:t> </a:t>
            </a:r>
            <a:r>
              <a:rPr b="1" i="0" lang="it" sz="3200" u="none" cap="none" strike="noStrike">
                <a:solidFill>
                  <a:schemeClr val="accent2"/>
                </a:solidFill>
                <a:latin typeface="Work Sans"/>
                <a:ea typeface="Work Sans"/>
                <a:cs typeface="Work Sans"/>
                <a:sym typeface="Work Sans"/>
              </a:rPr>
              <a:t>Entro il 15° giorno del mese successivo</a:t>
            </a:r>
            <a:r>
              <a:rPr b="0" i="0" lang="it" sz="3200" u="none" cap="none" strike="noStrike">
                <a:solidFill>
                  <a:srgbClr val="000000"/>
                </a:solidFill>
                <a:latin typeface="Work Sans"/>
                <a:ea typeface="Work Sans"/>
                <a:cs typeface="Work Sans"/>
                <a:sym typeface="Work Sans"/>
              </a:rPr>
              <a:t> al ricevimento della fattura o di effettuazione dell’operazione</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200"/>
              <a:buFont typeface="Arial"/>
              <a:buNone/>
            </a:pPr>
            <a:r>
              <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100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Annullamento fattura passiva:</a:t>
            </a:r>
            <a:r>
              <a:rPr b="0" i="0" lang="it" sz="3200" u="none" cap="none" strike="noStrike">
                <a:solidFill>
                  <a:srgbClr val="000000"/>
                </a:solidFill>
                <a:latin typeface="Work Sans"/>
                <a:ea typeface="Work Sans"/>
                <a:cs typeface="Work Sans"/>
                <a:sym typeface="Work Sans"/>
              </a:rPr>
              <a:t> </a:t>
            </a:r>
            <a:r>
              <a:rPr b="1" i="0" lang="it" sz="3200" u="none" cap="none" strike="noStrike">
                <a:solidFill>
                  <a:schemeClr val="accent2"/>
                </a:solidFill>
                <a:latin typeface="Work Sans"/>
                <a:ea typeface="Work Sans"/>
                <a:cs typeface="Work Sans"/>
                <a:sym typeface="Work Sans"/>
              </a:rPr>
              <a:t>Nota di credito</a:t>
            </a:r>
            <a:r>
              <a:rPr b="0" i="0" lang="it" sz="3200" u="none" cap="none" strike="noStrike">
                <a:solidFill>
                  <a:srgbClr val="000000"/>
                </a:solidFill>
                <a:latin typeface="Work Sans"/>
                <a:ea typeface="Work Sans"/>
                <a:cs typeface="Work Sans"/>
                <a:sym typeface="Work Sans"/>
              </a:rPr>
              <a:t> dell’operazione da inviare con lo </a:t>
            </a:r>
            <a:r>
              <a:rPr b="1" i="0" lang="it" sz="3200" u="none" cap="none" strike="noStrike">
                <a:solidFill>
                  <a:schemeClr val="accent2"/>
                </a:solidFill>
                <a:latin typeface="Work Sans"/>
                <a:ea typeface="Work Sans"/>
                <a:cs typeface="Work Sans"/>
                <a:sym typeface="Work Sans"/>
              </a:rPr>
              <a:t>stesso codice</a:t>
            </a:r>
            <a:r>
              <a:rPr b="0" i="0" lang="it" sz="3200" u="none" cap="none" strike="noStrike">
                <a:solidFill>
                  <a:srgbClr val="000000"/>
                </a:solidFill>
                <a:latin typeface="Work Sans"/>
                <a:ea typeface="Work Sans"/>
                <a:cs typeface="Work Sans"/>
                <a:sym typeface="Work Sans"/>
              </a:rPr>
              <a:t> utilizzato per la fattura originaria ma con </a:t>
            </a:r>
            <a:r>
              <a:rPr b="1" i="0" lang="it" sz="3200" u="none" cap="none" strike="noStrike">
                <a:solidFill>
                  <a:schemeClr val="accent2"/>
                </a:solidFill>
                <a:latin typeface="Work Sans"/>
                <a:ea typeface="Work Sans"/>
                <a:cs typeface="Work Sans"/>
                <a:sym typeface="Work Sans"/>
              </a:rPr>
              <a:t>segno negativo</a:t>
            </a:r>
            <a:endParaRPr b="1" i="0" sz="3200" u="none" cap="none" strike="noStrike">
              <a:solidFill>
                <a:schemeClr val="accent2"/>
              </a:solidFill>
              <a:latin typeface="Work Sans"/>
              <a:ea typeface="Work Sans"/>
              <a:cs typeface="Work Sans"/>
              <a:sym typeface="Work Sans"/>
            </a:endParaRPr>
          </a:p>
        </p:txBody>
      </p:sp>
      <p:sp>
        <p:nvSpPr>
          <p:cNvPr id="205" name="Google Shape;205;p16"/>
          <p:cNvSpPr txBox="1"/>
          <p:nvPr>
            <p:ph type="title"/>
          </p:nvPr>
        </p:nvSpPr>
        <p:spPr>
          <a:xfrm>
            <a:off x="681475" y="914400"/>
            <a:ext cx="22563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Fatturazione passiva</a:t>
            </a:r>
            <a:endParaRPr/>
          </a:p>
        </p:txBody>
      </p:sp>
      <p:sp>
        <p:nvSpPr>
          <p:cNvPr id="206" name="Google Shape;206;p1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07" name="Google Shape;207;p16"/>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nvSpPr>
        <p:spPr>
          <a:xfrm>
            <a:off x="839075" y="2447100"/>
            <a:ext cx="22313700" cy="1069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Esoneri</a:t>
            </a:r>
            <a:endParaRPr b="1" i="0"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L’obbligo comunicativo resterà facoltativo se:</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 spesa è documentata da </a:t>
            </a:r>
            <a:r>
              <a:rPr b="1" i="0" lang="it" sz="3600" u="none" cap="none" strike="noStrike">
                <a:solidFill>
                  <a:schemeClr val="accent2"/>
                </a:solidFill>
                <a:latin typeface="Work Sans"/>
                <a:ea typeface="Work Sans"/>
                <a:cs typeface="Work Sans"/>
                <a:sym typeface="Work Sans"/>
              </a:rPr>
              <a:t>bolletta doganale</a:t>
            </a:r>
            <a:endParaRPr b="1" i="0" sz="3600" u="none" cap="none" strike="noStrike">
              <a:solidFill>
                <a:schemeClr val="accent2"/>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La </a:t>
            </a:r>
            <a:r>
              <a:rPr b="1" i="0" lang="it" sz="3600" u="none" cap="none" strike="noStrike">
                <a:solidFill>
                  <a:schemeClr val="accent2"/>
                </a:solidFill>
                <a:latin typeface="Work Sans"/>
                <a:ea typeface="Work Sans"/>
                <a:cs typeface="Work Sans"/>
                <a:sym typeface="Work Sans"/>
              </a:rPr>
              <a:t>fattura</a:t>
            </a:r>
            <a:r>
              <a:rPr b="0" i="0" lang="it" sz="3600" u="none" cap="none" strike="noStrike">
                <a:solidFill>
                  <a:srgbClr val="000000"/>
                </a:solidFill>
                <a:latin typeface="Work Sans"/>
                <a:ea typeface="Work Sans"/>
                <a:cs typeface="Work Sans"/>
                <a:sym typeface="Work Sans"/>
              </a:rPr>
              <a:t> viene </a:t>
            </a:r>
            <a:r>
              <a:rPr b="1" i="0" lang="it" sz="3600" u="none" cap="none" strike="noStrike">
                <a:solidFill>
                  <a:schemeClr val="accent2"/>
                </a:solidFill>
                <a:latin typeface="Work Sans"/>
                <a:ea typeface="Work Sans"/>
                <a:cs typeface="Work Sans"/>
                <a:sym typeface="Work Sans"/>
              </a:rPr>
              <a:t>inviata elettronicamente</a:t>
            </a:r>
            <a:r>
              <a:rPr b="0" i="0" lang="it" sz="3600" u="none" cap="none" strike="noStrike">
                <a:solidFill>
                  <a:srgbClr val="000000"/>
                </a:solidFill>
                <a:latin typeface="Work Sans"/>
                <a:ea typeface="Work Sans"/>
                <a:cs typeface="Work Sans"/>
                <a:sym typeface="Work Sans"/>
              </a:rPr>
              <a:t> dal fornitore mediante il Sistema di Interscambio</a:t>
            </a:r>
            <a:r>
              <a:rPr b="0" i="0" lang="it" sz="3600" u="none" cap="none" strike="noStrike">
                <a:solidFill>
                  <a:srgbClr val="FF0000"/>
                </a:solidFill>
                <a:latin typeface="Work Sans"/>
                <a:ea typeface="Work Sans"/>
                <a:cs typeface="Work Sans"/>
                <a:sym typeface="Work Sans"/>
              </a:rPr>
              <a:t>*</a:t>
            </a:r>
            <a:endParaRPr b="0" i="0" sz="3600" u="none" cap="none" strike="noStrike">
              <a:solidFill>
                <a:srgbClr val="FF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0" i="0" lang="it" sz="3600" u="none" cap="none" strike="noStrike">
                <a:solidFill>
                  <a:srgbClr val="000000"/>
                </a:solidFill>
                <a:latin typeface="Work Sans"/>
                <a:ea typeface="Work Sans"/>
                <a:cs typeface="Work Sans"/>
                <a:sym typeface="Work Sans"/>
              </a:rPr>
              <a:t>Se si tratta di acquisti di </a:t>
            </a:r>
            <a:r>
              <a:rPr b="1" i="0" lang="it" sz="3600" u="none" cap="none" strike="noStrike">
                <a:solidFill>
                  <a:schemeClr val="accent2"/>
                </a:solidFill>
                <a:latin typeface="Work Sans"/>
                <a:ea typeface="Work Sans"/>
                <a:cs typeface="Work Sans"/>
                <a:sym typeface="Work Sans"/>
              </a:rPr>
              <a:t>beni e servizi non rilevanti territorialmente ai fini iva</a:t>
            </a:r>
            <a:r>
              <a:rPr b="0" i="0" lang="it" sz="3600" u="none" cap="none" strike="noStrike">
                <a:solidFill>
                  <a:srgbClr val="000000"/>
                </a:solidFill>
                <a:latin typeface="Work Sans"/>
                <a:ea typeface="Work Sans"/>
                <a:cs typeface="Work Sans"/>
                <a:sym typeface="Work Sans"/>
              </a:rPr>
              <a:t> in Italia (se l’importo della singola operazione non è superiore a 5000 euro) - </a:t>
            </a:r>
            <a:r>
              <a:rPr b="1" i="0" lang="it" sz="3600" u="none" cap="none" strike="noStrike">
                <a:solidFill>
                  <a:srgbClr val="000000"/>
                </a:solidFill>
                <a:latin typeface="Work Sans"/>
                <a:ea typeface="Work Sans"/>
                <a:cs typeface="Work Sans"/>
                <a:sym typeface="Work Sans"/>
              </a:rPr>
              <a:t>Esempio:</a:t>
            </a:r>
            <a:r>
              <a:rPr b="0" i="0" lang="it" sz="3600" u="none" cap="none" strike="noStrike">
                <a:solidFill>
                  <a:srgbClr val="000000"/>
                </a:solidFill>
                <a:latin typeface="Work Sans"/>
                <a:ea typeface="Work Sans"/>
                <a:cs typeface="Work Sans"/>
                <a:sym typeface="Work Sans"/>
              </a:rPr>
              <a:t> se si tratta di spese estere per alberghi o ristoranti oppure per acquisto carburante </a:t>
            </a:r>
            <a:r>
              <a:rPr b="0" i="1" lang="it" sz="3600" u="none" cap="none" strike="noStrike">
                <a:solidFill>
                  <a:srgbClr val="000000"/>
                </a:solidFill>
                <a:latin typeface="Work Sans"/>
                <a:ea typeface="Work Sans"/>
                <a:cs typeface="Work Sans"/>
                <a:sym typeface="Work Sans"/>
              </a:rPr>
              <a:t>[Decreto semplificazioni]</a:t>
            </a:r>
            <a:endParaRPr b="0" i="1" sz="3600" u="none" cap="none" strike="noStrike">
              <a:solidFill>
                <a:srgbClr val="000000"/>
              </a:solidFill>
              <a:latin typeface="Work Sans"/>
              <a:ea typeface="Work Sans"/>
              <a:cs typeface="Work Sans"/>
              <a:sym typeface="Work Sans"/>
            </a:endParaRPr>
          </a:p>
          <a:p>
            <a:pPr indent="0" lvl="0" marL="0" marR="0" rtl="0" algn="l">
              <a:lnSpc>
                <a:spcPct val="100000"/>
              </a:lnSpc>
              <a:spcBef>
                <a:spcPts val="1000"/>
              </a:spcBef>
              <a:spcAft>
                <a:spcPts val="0"/>
              </a:spcAft>
              <a:buClr>
                <a:srgbClr val="000000"/>
              </a:buClr>
              <a:buSzPts val="3600"/>
              <a:buFont typeface="Arial"/>
              <a:buNone/>
            </a:pPr>
            <a:r>
              <a:rPr b="1" i="0" lang="it" sz="3600" u="none" cap="none" strike="noStrike">
                <a:solidFill>
                  <a:srgbClr val="000000"/>
                </a:solidFill>
                <a:latin typeface="Work Sans"/>
                <a:ea typeface="Work Sans"/>
                <a:cs typeface="Work Sans"/>
                <a:sym typeface="Work Sans"/>
              </a:rPr>
              <a:t>Sanzioni</a:t>
            </a:r>
            <a:endParaRPr b="1" i="0" sz="3600" u="none" cap="none" strike="noStrike">
              <a:solidFill>
                <a:srgbClr val="000000"/>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1" i="0" lang="it" sz="3600" u="none" cap="none" strike="noStrike">
                <a:solidFill>
                  <a:srgbClr val="000000"/>
                </a:solidFill>
                <a:latin typeface="Work Sans"/>
                <a:ea typeface="Work Sans"/>
                <a:cs typeface="Work Sans"/>
                <a:sym typeface="Work Sans"/>
              </a:rPr>
              <a:t>Omessa o errata comunicazione dei dati</a:t>
            </a:r>
            <a:r>
              <a:rPr b="0" i="0" lang="it" sz="3600" u="none" cap="none" strike="noStrike">
                <a:solidFill>
                  <a:srgbClr val="000000"/>
                </a:solidFill>
                <a:latin typeface="Work Sans"/>
                <a:ea typeface="Work Sans"/>
                <a:cs typeface="Work Sans"/>
                <a:sym typeface="Work Sans"/>
              </a:rPr>
              <a:t>: sanzione amministrativa di </a:t>
            </a:r>
            <a:r>
              <a:rPr b="1" i="0" lang="it" sz="3600" u="none" cap="none" strike="noStrike">
                <a:solidFill>
                  <a:schemeClr val="accent2"/>
                </a:solidFill>
                <a:latin typeface="Work Sans"/>
                <a:ea typeface="Work Sans"/>
                <a:cs typeface="Work Sans"/>
                <a:sym typeface="Work Sans"/>
              </a:rPr>
              <a:t>2€ per fattura</a:t>
            </a:r>
            <a:endParaRPr b="1" i="0" sz="3600" u="none" cap="none" strike="noStrike">
              <a:solidFill>
                <a:schemeClr val="accent2"/>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1" i="0" lang="it" sz="3600" u="none" cap="none" strike="noStrike">
                <a:solidFill>
                  <a:schemeClr val="dk1"/>
                </a:solidFill>
                <a:latin typeface="Work Sans"/>
                <a:ea typeface="Work Sans"/>
                <a:cs typeface="Work Sans"/>
                <a:sym typeface="Work Sans"/>
              </a:rPr>
              <a:t>Limite massimo:</a:t>
            </a:r>
            <a:r>
              <a:rPr b="1" i="0" lang="it" sz="3600" u="none" cap="none" strike="noStrike">
                <a:solidFill>
                  <a:schemeClr val="accent2"/>
                </a:solidFill>
                <a:latin typeface="Work Sans"/>
                <a:ea typeface="Work Sans"/>
                <a:cs typeface="Work Sans"/>
                <a:sym typeface="Work Sans"/>
              </a:rPr>
              <a:t> 400€</a:t>
            </a:r>
            <a:r>
              <a:rPr b="0" i="0" lang="it" sz="3600" u="none" cap="none" strike="noStrike">
                <a:solidFill>
                  <a:srgbClr val="000000"/>
                </a:solidFill>
                <a:latin typeface="Work Sans"/>
                <a:ea typeface="Work Sans"/>
                <a:cs typeface="Work Sans"/>
                <a:sym typeface="Work Sans"/>
              </a:rPr>
              <a:t> </a:t>
            </a:r>
            <a:r>
              <a:rPr b="1" i="0" lang="it" sz="3600" u="none" cap="none" strike="noStrike">
                <a:solidFill>
                  <a:schemeClr val="accent2"/>
                </a:solidFill>
                <a:latin typeface="Work Sans"/>
                <a:ea typeface="Work Sans"/>
                <a:cs typeface="Work Sans"/>
                <a:sym typeface="Work Sans"/>
              </a:rPr>
              <a:t>al mese</a:t>
            </a:r>
            <a:endParaRPr b="1" i="0" sz="3600" u="none" cap="none" strike="noStrike">
              <a:solidFill>
                <a:schemeClr val="accent2"/>
              </a:solidFill>
              <a:latin typeface="Work Sans"/>
              <a:ea typeface="Work Sans"/>
              <a:cs typeface="Work Sans"/>
              <a:sym typeface="Work Sans"/>
            </a:endParaRPr>
          </a:p>
          <a:p>
            <a:pPr indent="-457200" lvl="0" marL="457200" marR="0" rtl="0" algn="l">
              <a:lnSpc>
                <a:spcPct val="100000"/>
              </a:lnSpc>
              <a:spcBef>
                <a:spcPts val="1000"/>
              </a:spcBef>
              <a:spcAft>
                <a:spcPts val="0"/>
              </a:spcAft>
              <a:buClr>
                <a:srgbClr val="000000"/>
              </a:buClr>
              <a:buSzPts val="3600"/>
              <a:buFont typeface="Work Sans"/>
              <a:buChar char="●"/>
            </a:pPr>
            <a:r>
              <a:rPr b="1" i="0" lang="it" sz="3600" u="none" cap="none" strike="noStrike">
                <a:solidFill>
                  <a:srgbClr val="000000"/>
                </a:solidFill>
                <a:latin typeface="Work Sans"/>
                <a:ea typeface="Work Sans"/>
                <a:cs typeface="Work Sans"/>
                <a:sym typeface="Work Sans"/>
              </a:rPr>
              <a:t>Riduzioni: </a:t>
            </a:r>
            <a:r>
              <a:rPr b="0" i="0" lang="it" sz="3600" u="none" cap="none" strike="noStrike">
                <a:solidFill>
                  <a:srgbClr val="000000"/>
                </a:solidFill>
                <a:latin typeface="Work Sans"/>
                <a:ea typeface="Work Sans"/>
                <a:cs typeface="Work Sans"/>
                <a:sym typeface="Work Sans"/>
              </a:rPr>
              <a:t>La sanzione si riduce alla </a:t>
            </a:r>
            <a:r>
              <a:rPr b="1" i="0" lang="it" sz="3600" u="none" cap="none" strike="noStrike">
                <a:solidFill>
                  <a:schemeClr val="accent2"/>
                </a:solidFill>
                <a:latin typeface="Work Sans"/>
                <a:ea typeface="Work Sans"/>
                <a:cs typeface="Work Sans"/>
                <a:sym typeface="Work Sans"/>
              </a:rPr>
              <a:t>metà</a:t>
            </a:r>
            <a:r>
              <a:rPr b="0" i="0" lang="it" sz="3600" u="none" cap="none" strike="noStrike">
                <a:solidFill>
                  <a:srgbClr val="000000"/>
                </a:solidFill>
                <a:latin typeface="Work Sans"/>
                <a:ea typeface="Work Sans"/>
                <a:cs typeface="Work Sans"/>
                <a:sym typeface="Work Sans"/>
              </a:rPr>
              <a:t>, entro il limite massimo di 200 euro per ciascun mese, qualora la trasmissione sia effettuata correttamente </a:t>
            </a:r>
            <a:r>
              <a:rPr b="1" i="0" lang="it" sz="3600" u="none" cap="none" strike="noStrike">
                <a:solidFill>
                  <a:schemeClr val="accent2"/>
                </a:solidFill>
                <a:latin typeface="Work Sans"/>
                <a:ea typeface="Work Sans"/>
                <a:cs typeface="Work Sans"/>
                <a:sym typeface="Work Sans"/>
              </a:rPr>
              <a:t>entro i 15 giorni successivi</a:t>
            </a:r>
            <a:r>
              <a:rPr b="0" i="0" lang="it" sz="3600" u="none" cap="none" strike="noStrike">
                <a:solidFill>
                  <a:srgbClr val="000000"/>
                </a:solidFill>
                <a:latin typeface="Work Sans"/>
                <a:ea typeface="Work Sans"/>
                <a:cs typeface="Work Sans"/>
                <a:sym typeface="Work Sans"/>
              </a:rPr>
              <a:t> alla scadenza</a:t>
            </a:r>
            <a:br>
              <a:rPr b="0" i="0" lang="it" sz="3600" u="none" cap="none" strike="noStrike">
                <a:solidFill>
                  <a:srgbClr val="000000"/>
                </a:solidFill>
                <a:latin typeface="Work Sans"/>
                <a:ea typeface="Work Sans"/>
                <a:cs typeface="Work Sans"/>
                <a:sym typeface="Work Sans"/>
              </a:rPr>
            </a:br>
            <a:r>
              <a:rPr b="0" i="0" lang="it"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457200" marR="0" rtl="0" algn="l">
              <a:lnSpc>
                <a:spcPct val="100000"/>
              </a:lnSpc>
              <a:spcBef>
                <a:spcPts val="1000"/>
              </a:spcBef>
              <a:spcAft>
                <a:spcPts val="1000"/>
              </a:spcAft>
              <a:buClr>
                <a:srgbClr val="000000"/>
              </a:buClr>
              <a:buSzPts val="3100"/>
              <a:buFont typeface="Arial"/>
              <a:buNone/>
            </a:pPr>
            <a:r>
              <a:rPr b="0" i="0" lang="it" sz="3100" u="none" cap="none" strike="noStrike">
                <a:solidFill>
                  <a:srgbClr val="FF0000"/>
                </a:solidFill>
                <a:latin typeface="Arial"/>
                <a:ea typeface="Arial"/>
                <a:cs typeface="Arial"/>
                <a:sym typeface="Arial"/>
              </a:rPr>
              <a:t>*Al riguardo, si ritiene che in tale fattispecie il soggetto italiano che riceve via SdI la fattura elettronica da quello sammarinese debba trasmettere a SdI un </a:t>
            </a:r>
            <a:r>
              <a:rPr b="0" i="1" lang="it" sz="3100" u="none" cap="none" strike="noStrike">
                <a:solidFill>
                  <a:srgbClr val="FF0000"/>
                </a:solidFill>
                <a:latin typeface="Arial"/>
                <a:ea typeface="Arial"/>
                <a:cs typeface="Arial"/>
                <a:sym typeface="Arial"/>
              </a:rPr>
              <a:t>file </a:t>
            </a:r>
            <a:r>
              <a:rPr b="0" i="0" lang="it" sz="3100" u="none" cap="none" strike="noStrike">
                <a:solidFill>
                  <a:srgbClr val="FF0000"/>
                </a:solidFill>
                <a:latin typeface="Arial"/>
                <a:ea typeface="Arial"/>
                <a:cs typeface="Arial"/>
                <a:sym typeface="Arial"/>
              </a:rPr>
              <a:t>con tipo documento TD19 compilando l’aliquota e l’imposta da registrare in contabili. (TD19 se si tratta di acquisto beni) circolare Ade n 26 del 13/7/2022</a:t>
            </a:r>
            <a:br>
              <a:rPr b="0" i="0" lang="it" sz="3600" u="none" cap="none" strike="noStrike">
                <a:solidFill>
                  <a:srgbClr val="000000"/>
                </a:solidFill>
                <a:latin typeface="Work Sans"/>
                <a:ea typeface="Work Sans"/>
                <a:cs typeface="Work Sans"/>
                <a:sym typeface="Work Sans"/>
              </a:rPr>
            </a:br>
            <a:endParaRPr b="0" i="0" sz="3600" u="none" cap="none" strike="noStrike">
              <a:solidFill>
                <a:srgbClr val="000000"/>
              </a:solidFill>
              <a:latin typeface="Work Sans"/>
              <a:ea typeface="Work Sans"/>
              <a:cs typeface="Work Sans"/>
              <a:sym typeface="Work Sans"/>
            </a:endParaRPr>
          </a:p>
        </p:txBody>
      </p:sp>
      <p:sp>
        <p:nvSpPr>
          <p:cNvPr id="213" name="Google Shape;213;p17"/>
          <p:cNvSpPr txBox="1"/>
          <p:nvPr>
            <p:ph type="title"/>
          </p:nvPr>
        </p:nvSpPr>
        <p:spPr>
          <a:xfrm>
            <a:off x="681475" y="914400"/>
            <a:ext cx="22563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Esoneri e sanzioni</a:t>
            </a:r>
            <a:endParaRPr/>
          </a:p>
        </p:txBody>
      </p:sp>
      <p:sp>
        <p:nvSpPr>
          <p:cNvPr id="214" name="Google Shape;214;p17"/>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15" name="Google Shape;215;p17"/>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p:nvPr/>
        </p:nvSpPr>
        <p:spPr>
          <a:xfrm>
            <a:off x="17636600" y="7167350"/>
            <a:ext cx="4730700" cy="1755900"/>
          </a:xfrm>
          <a:prstGeom prst="wedgeEllipseCallout">
            <a:avLst>
              <a:gd fmla="val -35163" name="adj1"/>
              <a:gd fmla="val -89813" name="adj2"/>
            </a:avLst>
          </a:prstGeom>
          <a:solidFill>
            <a:srgbClr val="FFF2CC"/>
          </a:solidFill>
          <a:ln cap="flat" cmpd="sng" w="9525">
            <a:solidFill>
              <a:srgbClr val="8787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000000"/>
                </a:solidFill>
                <a:latin typeface="Arial"/>
                <a:ea typeface="Arial"/>
                <a:cs typeface="Arial"/>
                <a:sym typeface="Arial"/>
              </a:rPr>
              <a:t>Check: </a:t>
            </a:r>
            <a:r>
              <a:rPr b="0" i="0" lang="it" sz="2000" u="none" cap="none" strike="noStrike">
                <a:solidFill>
                  <a:srgbClr val="000000"/>
                </a:solidFill>
                <a:latin typeface="Arial"/>
                <a:ea typeface="Arial"/>
                <a:cs typeface="Arial"/>
                <a:sym typeface="Arial"/>
              </a:rPr>
              <a:t>per T18 sono possibili solo fatture da UE</a:t>
            </a:r>
            <a:endParaRPr b="0" i="0" sz="2000" u="none" cap="none" strike="noStrike">
              <a:solidFill>
                <a:srgbClr val="000000"/>
              </a:solidFill>
              <a:latin typeface="Arial"/>
              <a:ea typeface="Arial"/>
              <a:cs typeface="Arial"/>
              <a:sym typeface="Arial"/>
            </a:endParaRPr>
          </a:p>
        </p:txBody>
      </p:sp>
      <p:sp>
        <p:nvSpPr>
          <p:cNvPr id="221" name="Google Shape;221;p18"/>
          <p:cNvSpPr txBox="1"/>
          <p:nvPr>
            <p:ph type="title"/>
          </p:nvPr>
        </p:nvSpPr>
        <p:spPr>
          <a:xfrm>
            <a:off x="681475" y="914400"/>
            <a:ext cx="22563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Come approvo una fattura passiva? Mappa decisionale</a:t>
            </a:r>
            <a:endParaRPr/>
          </a:p>
        </p:txBody>
      </p:sp>
      <p:sp>
        <p:nvSpPr>
          <p:cNvPr id="222" name="Google Shape;222;p1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223" name="Google Shape;223;p18"/>
          <p:cNvSpPr/>
          <p:nvPr/>
        </p:nvSpPr>
        <p:spPr>
          <a:xfrm>
            <a:off x="5554850" y="8243375"/>
            <a:ext cx="2843700" cy="1755900"/>
          </a:xfrm>
          <a:prstGeom prst="rect">
            <a:avLst/>
          </a:prstGeom>
          <a:solidFill>
            <a:srgbClr val="EFEFEF"/>
          </a:solidFill>
          <a:ln cap="flat" cmpd="sng" w="9525">
            <a:solidFill>
              <a:srgbClr val="00001E"/>
            </a:solidFill>
            <a:prstDash val="solid"/>
            <a:round/>
            <a:headEnd len="sm" w="sm" type="none"/>
            <a:tailEnd len="sm" w="sm" type="none"/>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it" sz="2800" u="none" cap="none" strike="noStrike">
                <a:solidFill>
                  <a:srgbClr val="000000"/>
                </a:solidFill>
                <a:latin typeface="Arial"/>
                <a:ea typeface="Arial"/>
                <a:cs typeface="Arial"/>
                <a:sym typeface="Arial"/>
              </a:rPr>
              <a:t>Rientra nei casi di esenzione?</a:t>
            </a:r>
            <a:endParaRPr b="0" i="0" sz="2800" u="none" cap="none" strike="noStrike">
              <a:solidFill>
                <a:srgbClr val="000000"/>
              </a:solidFill>
              <a:latin typeface="Arial"/>
              <a:ea typeface="Arial"/>
              <a:cs typeface="Arial"/>
              <a:sym typeface="Arial"/>
            </a:endParaRPr>
          </a:p>
        </p:txBody>
      </p:sp>
      <p:cxnSp>
        <p:nvCxnSpPr>
          <p:cNvPr id="224" name="Google Shape;224;p18"/>
          <p:cNvCxnSpPr/>
          <p:nvPr/>
        </p:nvCxnSpPr>
        <p:spPr>
          <a:xfrm>
            <a:off x="1594675" y="9120575"/>
            <a:ext cx="3966000" cy="0"/>
          </a:xfrm>
          <a:prstGeom prst="straightConnector1">
            <a:avLst/>
          </a:prstGeom>
          <a:noFill/>
          <a:ln cap="flat" cmpd="sng" w="9525">
            <a:solidFill>
              <a:srgbClr val="00001E"/>
            </a:solidFill>
            <a:prstDash val="solid"/>
            <a:round/>
            <a:headEnd len="sm" w="sm" type="none"/>
            <a:tailEnd len="sm" w="sm" type="none"/>
          </a:ln>
        </p:spPr>
      </p:cxnSp>
      <p:sp>
        <p:nvSpPr>
          <p:cNvPr id="225" name="Google Shape;225;p18"/>
          <p:cNvSpPr txBox="1"/>
          <p:nvPr/>
        </p:nvSpPr>
        <p:spPr>
          <a:xfrm>
            <a:off x="2037375" y="8112736"/>
            <a:ext cx="28437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1" lang="it" sz="2400" u="none" cap="none" strike="noStrike">
                <a:solidFill>
                  <a:srgbClr val="000000"/>
                </a:solidFill>
                <a:latin typeface="Work Sans"/>
                <a:ea typeface="Work Sans"/>
                <a:cs typeface="Work Sans"/>
                <a:sym typeface="Work Sans"/>
              </a:rPr>
              <a:t>Ricevo una fattura passiva</a:t>
            </a:r>
            <a:endParaRPr b="0" i="1" sz="2400" u="none" cap="none" strike="noStrike">
              <a:solidFill>
                <a:srgbClr val="000000"/>
              </a:solidFill>
              <a:latin typeface="Work Sans"/>
              <a:ea typeface="Work Sans"/>
              <a:cs typeface="Work Sans"/>
              <a:sym typeface="Work Sans"/>
            </a:endParaRPr>
          </a:p>
        </p:txBody>
      </p:sp>
      <p:sp>
        <p:nvSpPr>
          <p:cNvPr id="226" name="Google Shape;226;p18"/>
          <p:cNvSpPr/>
          <p:nvPr/>
        </p:nvSpPr>
        <p:spPr>
          <a:xfrm>
            <a:off x="5554825" y="11314175"/>
            <a:ext cx="2843700" cy="699600"/>
          </a:xfrm>
          <a:prstGeom prst="rect">
            <a:avLst/>
          </a:prstGeom>
          <a:solidFill>
            <a:srgbClr val="F4CCCC"/>
          </a:solidFill>
          <a:ln cap="flat" cmpd="sng" w="9525">
            <a:solidFill>
              <a:srgbClr val="0000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it" sz="2000" u="none" cap="none" strike="noStrike">
                <a:solidFill>
                  <a:srgbClr val="990000"/>
                </a:solidFill>
                <a:latin typeface="Arial"/>
                <a:ea typeface="Arial"/>
                <a:cs typeface="Arial"/>
                <a:sym typeface="Arial"/>
              </a:rPr>
              <a:t>No Esterometro</a:t>
            </a:r>
            <a:endParaRPr b="0" i="0" sz="2000" u="none" cap="none" strike="noStrike">
              <a:solidFill>
                <a:srgbClr val="990000"/>
              </a:solidFill>
              <a:latin typeface="Arial"/>
              <a:ea typeface="Arial"/>
              <a:cs typeface="Arial"/>
              <a:sym typeface="Arial"/>
            </a:endParaRPr>
          </a:p>
        </p:txBody>
      </p:sp>
      <p:cxnSp>
        <p:nvCxnSpPr>
          <p:cNvPr id="227" name="Google Shape;227;p18"/>
          <p:cNvCxnSpPr>
            <a:stCxn id="226" idx="0"/>
            <a:endCxn id="223" idx="2"/>
          </p:cNvCxnSpPr>
          <p:nvPr/>
        </p:nvCxnSpPr>
        <p:spPr>
          <a:xfrm rot="10800000">
            <a:off x="6976675" y="9999275"/>
            <a:ext cx="0" cy="1314900"/>
          </a:xfrm>
          <a:prstGeom prst="straightConnector1">
            <a:avLst/>
          </a:prstGeom>
          <a:noFill/>
          <a:ln cap="flat" cmpd="sng" w="9525">
            <a:solidFill>
              <a:srgbClr val="00001E"/>
            </a:solidFill>
            <a:prstDash val="solid"/>
            <a:round/>
            <a:headEnd len="sm" w="sm" type="none"/>
            <a:tailEnd len="sm" w="sm" type="none"/>
          </a:ln>
        </p:spPr>
      </p:cxnSp>
      <p:sp>
        <p:nvSpPr>
          <p:cNvPr id="228" name="Google Shape;228;p18"/>
          <p:cNvSpPr txBox="1"/>
          <p:nvPr/>
        </p:nvSpPr>
        <p:spPr>
          <a:xfrm>
            <a:off x="6168684" y="10379664"/>
            <a:ext cx="723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0000FF"/>
                </a:solidFill>
                <a:latin typeface="Work Sans"/>
                <a:ea typeface="Work Sans"/>
                <a:cs typeface="Work Sans"/>
                <a:sym typeface="Work Sans"/>
              </a:rPr>
              <a:t>Sì</a:t>
            </a:r>
            <a:endParaRPr b="1" i="0" sz="2400" u="none" cap="none" strike="noStrike">
              <a:solidFill>
                <a:srgbClr val="0000FF"/>
              </a:solidFill>
              <a:latin typeface="Work Sans"/>
              <a:ea typeface="Work Sans"/>
              <a:cs typeface="Work Sans"/>
              <a:sym typeface="Work Sans"/>
            </a:endParaRPr>
          </a:p>
        </p:txBody>
      </p:sp>
      <p:sp>
        <p:nvSpPr>
          <p:cNvPr id="229" name="Google Shape;229;p18"/>
          <p:cNvSpPr/>
          <p:nvPr/>
        </p:nvSpPr>
        <p:spPr>
          <a:xfrm>
            <a:off x="11685625" y="8243375"/>
            <a:ext cx="2843700" cy="1755900"/>
          </a:xfrm>
          <a:prstGeom prst="rect">
            <a:avLst/>
          </a:prstGeom>
          <a:solidFill>
            <a:srgbClr val="EFEFEF"/>
          </a:solidFill>
          <a:ln cap="flat" cmpd="sng" w="9525">
            <a:solidFill>
              <a:srgbClr val="00001E"/>
            </a:solidFill>
            <a:prstDash val="solid"/>
            <a:round/>
            <a:headEnd len="sm" w="sm" type="none"/>
            <a:tailEnd len="sm" w="sm" type="none"/>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it" sz="2800" u="none" cap="none" strike="noStrike">
                <a:solidFill>
                  <a:srgbClr val="000000"/>
                </a:solidFill>
                <a:latin typeface="Arial"/>
                <a:ea typeface="Arial"/>
                <a:cs typeface="Arial"/>
                <a:sym typeface="Arial"/>
              </a:rPr>
              <a:t>Si tratta di merci o servizi?</a:t>
            </a:r>
            <a:endParaRPr b="0" i="0" sz="2800" u="none" cap="none" strike="noStrike">
              <a:solidFill>
                <a:srgbClr val="000000"/>
              </a:solidFill>
              <a:latin typeface="Arial"/>
              <a:ea typeface="Arial"/>
              <a:cs typeface="Arial"/>
              <a:sym typeface="Arial"/>
            </a:endParaRPr>
          </a:p>
        </p:txBody>
      </p:sp>
      <p:cxnSp>
        <p:nvCxnSpPr>
          <p:cNvPr id="230" name="Google Shape;230;p18"/>
          <p:cNvCxnSpPr>
            <a:stCxn id="223" idx="3"/>
            <a:endCxn id="229" idx="1"/>
          </p:cNvCxnSpPr>
          <p:nvPr/>
        </p:nvCxnSpPr>
        <p:spPr>
          <a:xfrm>
            <a:off x="8398550" y="9121325"/>
            <a:ext cx="3287100" cy="0"/>
          </a:xfrm>
          <a:prstGeom prst="straightConnector1">
            <a:avLst/>
          </a:prstGeom>
          <a:noFill/>
          <a:ln cap="flat" cmpd="sng" w="9525">
            <a:solidFill>
              <a:srgbClr val="00001E"/>
            </a:solidFill>
            <a:prstDash val="solid"/>
            <a:round/>
            <a:headEnd len="sm" w="sm" type="none"/>
            <a:tailEnd len="sm" w="sm" type="none"/>
          </a:ln>
        </p:spPr>
      </p:cxnSp>
      <p:sp>
        <p:nvSpPr>
          <p:cNvPr id="231" name="Google Shape;231;p18"/>
          <p:cNvSpPr txBox="1"/>
          <p:nvPr/>
        </p:nvSpPr>
        <p:spPr>
          <a:xfrm>
            <a:off x="9656084" y="8495864"/>
            <a:ext cx="723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0000FF"/>
                </a:solidFill>
                <a:latin typeface="Work Sans"/>
                <a:ea typeface="Work Sans"/>
                <a:cs typeface="Work Sans"/>
                <a:sym typeface="Work Sans"/>
              </a:rPr>
              <a:t>No</a:t>
            </a:r>
            <a:endParaRPr b="1" i="0" sz="2400" u="none" cap="none" strike="noStrike">
              <a:solidFill>
                <a:srgbClr val="0000FF"/>
              </a:solidFill>
              <a:latin typeface="Work Sans"/>
              <a:ea typeface="Work Sans"/>
              <a:cs typeface="Work Sans"/>
              <a:sym typeface="Work Sans"/>
            </a:endParaRPr>
          </a:p>
        </p:txBody>
      </p:sp>
      <p:sp>
        <p:nvSpPr>
          <p:cNvPr id="232" name="Google Shape;232;p18"/>
          <p:cNvSpPr/>
          <p:nvPr/>
        </p:nvSpPr>
        <p:spPr>
          <a:xfrm>
            <a:off x="11688900" y="11314175"/>
            <a:ext cx="2843700" cy="699600"/>
          </a:xfrm>
          <a:prstGeom prst="rect">
            <a:avLst/>
          </a:prstGeom>
          <a:solidFill>
            <a:srgbClr val="D9EAD3"/>
          </a:solidFill>
          <a:ln cap="flat" cmpd="sng" w="9525">
            <a:solidFill>
              <a:srgbClr val="0000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chemeClr val="accent2"/>
                </a:solidFill>
                <a:latin typeface="Arial"/>
                <a:ea typeface="Arial"/>
                <a:cs typeface="Arial"/>
                <a:sym typeface="Arial"/>
              </a:rPr>
              <a:t>TD17</a:t>
            </a:r>
            <a:endParaRPr b="1" i="0" sz="3000" u="none" cap="none" strike="noStrike">
              <a:solidFill>
                <a:schemeClr val="accent2"/>
              </a:solidFill>
              <a:latin typeface="Arial"/>
              <a:ea typeface="Arial"/>
              <a:cs typeface="Arial"/>
              <a:sym typeface="Arial"/>
            </a:endParaRPr>
          </a:p>
        </p:txBody>
      </p:sp>
      <p:cxnSp>
        <p:nvCxnSpPr>
          <p:cNvPr id="233" name="Google Shape;233;p18"/>
          <p:cNvCxnSpPr>
            <a:stCxn id="232" idx="0"/>
          </p:cNvCxnSpPr>
          <p:nvPr/>
        </p:nvCxnSpPr>
        <p:spPr>
          <a:xfrm rot="10800000">
            <a:off x="13110750" y="9999275"/>
            <a:ext cx="0" cy="1314900"/>
          </a:xfrm>
          <a:prstGeom prst="straightConnector1">
            <a:avLst/>
          </a:prstGeom>
          <a:noFill/>
          <a:ln cap="flat" cmpd="sng" w="9525">
            <a:solidFill>
              <a:srgbClr val="00001E"/>
            </a:solidFill>
            <a:prstDash val="solid"/>
            <a:round/>
            <a:headEnd len="sm" w="sm" type="none"/>
            <a:tailEnd len="sm" w="sm" type="none"/>
          </a:ln>
        </p:spPr>
      </p:cxnSp>
      <p:sp>
        <p:nvSpPr>
          <p:cNvPr id="234" name="Google Shape;234;p18"/>
          <p:cNvSpPr txBox="1"/>
          <p:nvPr/>
        </p:nvSpPr>
        <p:spPr>
          <a:xfrm>
            <a:off x="11643831" y="10364106"/>
            <a:ext cx="13368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0000FF"/>
                </a:solidFill>
                <a:latin typeface="Work Sans"/>
                <a:ea typeface="Work Sans"/>
                <a:cs typeface="Work Sans"/>
                <a:sym typeface="Work Sans"/>
              </a:rPr>
              <a:t>Servizi</a:t>
            </a:r>
            <a:endParaRPr b="1" i="0" sz="2400" u="none" cap="none" strike="noStrike">
              <a:solidFill>
                <a:srgbClr val="0000FF"/>
              </a:solidFill>
              <a:latin typeface="Work Sans"/>
              <a:ea typeface="Work Sans"/>
              <a:cs typeface="Work Sans"/>
              <a:sym typeface="Work Sans"/>
            </a:endParaRPr>
          </a:p>
        </p:txBody>
      </p:sp>
      <p:sp>
        <p:nvSpPr>
          <p:cNvPr id="235" name="Google Shape;235;p18"/>
          <p:cNvSpPr/>
          <p:nvPr/>
        </p:nvSpPr>
        <p:spPr>
          <a:xfrm>
            <a:off x="11685625" y="5176350"/>
            <a:ext cx="2843700" cy="1755900"/>
          </a:xfrm>
          <a:prstGeom prst="rect">
            <a:avLst/>
          </a:prstGeom>
          <a:solidFill>
            <a:srgbClr val="EFEFEF"/>
          </a:solidFill>
          <a:ln cap="flat" cmpd="sng" w="9525">
            <a:solidFill>
              <a:srgbClr val="00001E"/>
            </a:solidFill>
            <a:prstDash val="solid"/>
            <a:round/>
            <a:headEnd len="sm" w="sm" type="none"/>
            <a:tailEnd len="sm" w="sm" type="none"/>
          </a:ln>
        </p:spPr>
        <p:txBody>
          <a:bodyPr anchorCtr="0" anchor="ctr" bIns="91425" lIns="182875" spcFirstLastPara="1" rIns="18287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it" sz="2800" u="none" cap="none" strike="noStrike">
                <a:solidFill>
                  <a:srgbClr val="000000"/>
                </a:solidFill>
                <a:latin typeface="Arial"/>
                <a:ea typeface="Arial"/>
                <a:cs typeface="Arial"/>
                <a:sym typeface="Arial"/>
              </a:rPr>
              <a:t>Sono presenti in Italia?</a:t>
            </a:r>
            <a:endParaRPr b="0" i="0" sz="2800" u="none" cap="none" strike="noStrike">
              <a:solidFill>
                <a:srgbClr val="000000"/>
              </a:solidFill>
              <a:latin typeface="Arial"/>
              <a:ea typeface="Arial"/>
              <a:cs typeface="Arial"/>
              <a:sym typeface="Arial"/>
            </a:endParaRPr>
          </a:p>
        </p:txBody>
      </p:sp>
      <p:cxnSp>
        <p:nvCxnSpPr>
          <p:cNvPr id="236" name="Google Shape;236;p18"/>
          <p:cNvCxnSpPr/>
          <p:nvPr/>
        </p:nvCxnSpPr>
        <p:spPr>
          <a:xfrm rot="10800000">
            <a:off x="13110750" y="6932256"/>
            <a:ext cx="0" cy="1314900"/>
          </a:xfrm>
          <a:prstGeom prst="straightConnector1">
            <a:avLst/>
          </a:prstGeom>
          <a:noFill/>
          <a:ln cap="flat" cmpd="sng" w="9525">
            <a:solidFill>
              <a:srgbClr val="00001E"/>
            </a:solidFill>
            <a:prstDash val="solid"/>
            <a:round/>
            <a:headEnd len="sm" w="sm" type="none"/>
            <a:tailEnd len="sm" w="sm" type="none"/>
          </a:ln>
        </p:spPr>
      </p:cxnSp>
      <p:sp>
        <p:nvSpPr>
          <p:cNvPr id="237" name="Google Shape;237;p18"/>
          <p:cNvSpPr txBox="1"/>
          <p:nvPr/>
        </p:nvSpPr>
        <p:spPr>
          <a:xfrm>
            <a:off x="11643831" y="7297088"/>
            <a:ext cx="13368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0000FF"/>
                </a:solidFill>
                <a:latin typeface="Work Sans"/>
                <a:ea typeface="Work Sans"/>
                <a:cs typeface="Work Sans"/>
                <a:sym typeface="Work Sans"/>
              </a:rPr>
              <a:t>Merci</a:t>
            </a:r>
            <a:endParaRPr b="1" i="0" sz="2400" u="none" cap="none" strike="noStrike">
              <a:solidFill>
                <a:srgbClr val="0000FF"/>
              </a:solidFill>
              <a:latin typeface="Work Sans"/>
              <a:ea typeface="Work Sans"/>
              <a:cs typeface="Work Sans"/>
              <a:sym typeface="Work Sans"/>
            </a:endParaRPr>
          </a:p>
        </p:txBody>
      </p:sp>
      <p:sp>
        <p:nvSpPr>
          <p:cNvPr id="238" name="Google Shape;238;p18"/>
          <p:cNvSpPr/>
          <p:nvPr/>
        </p:nvSpPr>
        <p:spPr>
          <a:xfrm>
            <a:off x="16374675" y="5683300"/>
            <a:ext cx="2843700" cy="699600"/>
          </a:xfrm>
          <a:prstGeom prst="rect">
            <a:avLst/>
          </a:prstGeom>
          <a:solidFill>
            <a:srgbClr val="D9EAD3"/>
          </a:solidFill>
          <a:ln cap="flat" cmpd="sng" w="9525">
            <a:solidFill>
              <a:srgbClr val="0000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chemeClr val="accent2"/>
                </a:solidFill>
                <a:latin typeface="Arial"/>
                <a:ea typeface="Arial"/>
                <a:cs typeface="Arial"/>
                <a:sym typeface="Arial"/>
              </a:rPr>
              <a:t>TD18</a:t>
            </a:r>
            <a:endParaRPr b="1" i="0" sz="3000" u="none" cap="none" strike="noStrike">
              <a:solidFill>
                <a:schemeClr val="accent2"/>
              </a:solidFill>
              <a:latin typeface="Arial"/>
              <a:ea typeface="Arial"/>
              <a:cs typeface="Arial"/>
              <a:sym typeface="Arial"/>
            </a:endParaRPr>
          </a:p>
        </p:txBody>
      </p:sp>
      <p:cxnSp>
        <p:nvCxnSpPr>
          <p:cNvPr id="239" name="Google Shape;239;p18"/>
          <p:cNvCxnSpPr>
            <a:stCxn id="235" idx="3"/>
            <a:endCxn id="238" idx="1"/>
          </p:cNvCxnSpPr>
          <p:nvPr/>
        </p:nvCxnSpPr>
        <p:spPr>
          <a:xfrm flipH="1" rot="10800000">
            <a:off x="14529325" y="6033000"/>
            <a:ext cx="1845300" cy="21300"/>
          </a:xfrm>
          <a:prstGeom prst="straightConnector1">
            <a:avLst/>
          </a:prstGeom>
          <a:noFill/>
          <a:ln cap="flat" cmpd="sng" w="9525">
            <a:solidFill>
              <a:srgbClr val="00001E"/>
            </a:solidFill>
            <a:prstDash val="solid"/>
            <a:round/>
            <a:headEnd len="sm" w="sm" type="none"/>
            <a:tailEnd len="sm" w="sm" type="none"/>
          </a:ln>
        </p:spPr>
      </p:cxnSp>
      <p:sp>
        <p:nvSpPr>
          <p:cNvPr id="240" name="Google Shape;240;p18"/>
          <p:cNvSpPr txBox="1"/>
          <p:nvPr/>
        </p:nvSpPr>
        <p:spPr>
          <a:xfrm>
            <a:off x="15164204" y="5392714"/>
            <a:ext cx="723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0000FF"/>
                </a:solidFill>
                <a:latin typeface="Work Sans"/>
                <a:ea typeface="Work Sans"/>
                <a:cs typeface="Work Sans"/>
                <a:sym typeface="Work Sans"/>
              </a:rPr>
              <a:t>No</a:t>
            </a:r>
            <a:endParaRPr b="1" i="0" sz="2400" u="none" cap="none" strike="noStrike">
              <a:solidFill>
                <a:srgbClr val="0000FF"/>
              </a:solidFill>
              <a:latin typeface="Work Sans"/>
              <a:ea typeface="Work Sans"/>
              <a:cs typeface="Work Sans"/>
              <a:sym typeface="Work Sans"/>
            </a:endParaRPr>
          </a:p>
        </p:txBody>
      </p:sp>
      <p:sp>
        <p:nvSpPr>
          <p:cNvPr id="241" name="Google Shape;241;p18"/>
          <p:cNvSpPr/>
          <p:nvPr/>
        </p:nvSpPr>
        <p:spPr>
          <a:xfrm>
            <a:off x="11688900" y="3158341"/>
            <a:ext cx="2843700" cy="699600"/>
          </a:xfrm>
          <a:prstGeom prst="rect">
            <a:avLst/>
          </a:prstGeom>
          <a:solidFill>
            <a:srgbClr val="D9EAD3"/>
          </a:solidFill>
          <a:ln cap="flat" cmpd="sng" w="9525">
            <a:solidFill>
              <a:srgbClr val="00001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it" sz="3000" u="none" cap="none" strike="noStrike">
                <a:solidFill>
                  <a:schemeClr val="accent2"/>
                </a:solidFill>
                <a:latin typeface="Arial"/>
                <a:ea typeface="Arial"/>
                <a:cs typeface="Arial"/>
                <a:sym typeface="Arial"/>
              </a:rPr>
              <a:t>TD19</a:t>
            </a:r>
            <a:endParaRPr b="1" i="0" sz="3000" u="none" cap="none" strike="noStrike">
              <a:solidFill>
                <a:schemeClr val="accent2"/>
              </a:solidFill>
              <a:latin typeface="Arial"/>
              <a:ea typeface="Arial"/>
              <a:cs typeface="Arial"/>
              <a:sym typeface="Arial"/>
            </a:endParaRPr>
          </a:p>
        </p:txBody>
      </p:sp>
      <p:cxnSp>
        <p:nvCxnSpPr>
          <p:cNvPr id="242" name="Google Shape;242;p18"/>
          <p:cNvCxnSpPr/>
          <p:nvPr/>
        </p:nvCxnSpPr>
        <p:spPr>
          <a:xfrm rot="10800000">
            <a:off x="13110750" y="3854991"/>
            <a:ext cx="0" cy="1314900"/>
          </a:xfrm>
          <a:prstGeom prst="straightConnector1">
            <a:avLst/>
          </a:prstGeom>
          <a:noFill/>
          <a:ln cap="flat" cmpd="sng" w="9525">
            <a:solidFill>
              <a:srgbClr val="00001E"/>
            </a:solidFill>
            <a:prstDash val="solid"/>
            <a:round/>
            <a:headEnd len="sm" w="sm" type="none"/>
            <a:tailEnd len="sm" w="sm" type="none"/>
          </a:ln>
        </p:spPr>
      </p:cxnSp>
      <p:sp>
        <p:nvSpPr>
          <p:cNvPr id="243" name="Google Shape;243;p18"/>
          <p:cNvSpPr txBox="1"/>
          <p:nvPr/>
        </p:nvSpPr>
        <p:spPr>
          <a:xfrm>
            <a:off x="12281924" y="4250908"/>
            <a:ext cx="723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0000FF"/>
                </a:solidFill>
                <a:latin typeface="Work Sans"/>
                <a:ea typeface="Work Sans"/>
                <a:cs typeface="Work Sans"/>
                <a:sym typeface="Work Sans"/>
              </a:rPr>
              <a:t>Sì</a:t>
            </a:r>
            <a:endParaRPr b="1" i="0" sz="2400" u="none" cap="none" strike="noStrike">
              <a:solidFill>
                <a:srgbClr val="0000FF"/>
              </a:solidFill>
              <a:latin typeface="Work Sans"/>
              <a:ea typeface="Work Sans"/>
              <a:cs typeface="Work Sans"/>
              <a:sym typeface="Work Sans"/>
            </a:endParaRPr>
          </a:p>
        </p:txBody>
      </p:sp>
      <p:sp>
        <p:nvSpPr>
          <p:cNvPr id="244" name="Google Shape;244;p18"/>
          <p:cNvSpPr/>
          <p:nvPr/>
        </p:nvSpPr>
        <p:spPr>
          <a:xfrm>
            <a:off x="15049000" y="3084900"/>
            <a:ext cx="4730700" cy="1755900"/>
          </a:xfrm>
          <a:prstGeom prst="wedgeEllipseCallout">
            <a:avLst>
              <a:gd fmla="val -55955" name="adj1"/>
              <a:gd fmla="val -30402" name="adj2"/>
            </a:avLst>
          </a:prstGeom>
          <a:solidFill>
            <a:srgbClr val="FFF2CC"/>
          </a:solidFill>
          <a:ln cap="flat" cmpd="sng" w="9525">
            <a:solidFill>
              <a:srgbClr val="87878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000000"/>
                </a:solidFill>
                <a:latin typeface="Arial"/>
                <a:ea typeface="Arial"/>
                <a:cs typeface="Arial"/>
                <a:sym typeface="Arial"/>
              </a:rPr>
              <a:t>Check: </a:t>
            </a:r>
            <a:r>
              <a:rPr b="0" i="0" lang="it" sz="2000" u="none" cap="none" strike="noStrike">
                <a:solidFill>
                  <a:srgbClr val="000000"/>
                </a:solidFill>
                <a:latin typeface="Arial"/>
                <a:ea typeface="Arial"/>
                <a:cs typeface="Arial"/>
                <a:sym typeface="Arial"/>
              </a:rPr>
              <a:t>per T19 sono possibili fatture sia da UE sia extra UE - San Marino</a:t>
            </a:r>
            <a:endParaRPr b="0" i="0" sz="2000" u="none" cap="none" strike="noStrike">
              <a:solidFill>
                <a:srgbClr val="000000"/>
              </a:solidFill>
              <a:latin typeface="Arial"/>
              <a:ea typeface="Arial"/>
              <a:cs typeface="Arial"/>
              <a:sym typeface="Arial"/>
            </a:endParaRPr>
          </a:p>
        </p:txBody>
      </p:sp>
      <p:sp>
        <p:nvSpPr>
          <p:cNvPr id="245" name="Google Shape;245;p18"/>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3"/>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2" name="Google Shape;42;p3"/>
          <p:cNvSpPr txBox="1"/>
          <p:nvPr>
            <p:ph idx="1" type="body"/>
          </p:nvPr>
        </p:nvSpPr>
        <p:spPr>
          <a:xfrm>
            <a:off x="707100" y="618800"/>
            <a:ext cx="22101900" cy="1157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it">
                <a:solidFill>
                  <a:schemeClr val="dk1"/>
                </a:solidFill>
              </a:rPr>
              <a:t>Fatture passive:</a:t>
            </a:r>
            <a:endParaRPr b="1">
              <a:solidFill>
                <a:schemeClr val="dk1"/>
              </a:solidFill>
            </a:endParaRPr>
          </a:p>
          <a:p>
            <a:pPr indent="0" lvl="0" marL="0" rtl="0" algn="l">
              <a:lnSpc>
                <a:spcPct val="100000"/>
              </a:lnSpc>
              <a:spcBef>
                <a:spcPts val="0"/>
              </a:spcBef>
              <a:spcAft>
                <a:spcPts val="0"/>
              </a:spcAft>
              <a:buSzPts val="3000"/>
              <a:buNone/>
            </a:pPr>
            <a:r>
              <a:rPr lang="it" u="sng">
                <a:solidFill>
                  <a:schemeClr val="hlink"/>
                </a:solidFill>
                <a:hlinkClick action="ppaction://hlinksldjump" r:id="rId3"/>
              </a:rPr>
              <a:t>Cosa sono le fatture passive?</a:t>
            </a:r>
            <a:endParaRPr>
              <a:solidFill>
                <a:schemeClr val="accent2"/>
              </a:solidFill>
            </a:endParaRPr>
          </a:p>
          <a:p>
            <a:pPr indent="0" lvl="0" marL="0" rtl="0" algn="l">
              <a:lnSpc>
                <a:spcPct val="100000"/>
              </a:lnSpc>
              <a:spcBef>
                <a:spcPts val="0"/>
              </a:spcBef>
              <a:spcAft>
                <a:spcPts val="0"/>
              </a:spcAft>
              <a:buSzPts val="6000"/>
              <a:buNone/>
            </a:pPr>
            <a:r>
              <a:rPr lang="it" u="sng">
                <a:solidFill>
                  <a:schemeClr val="hlink"/>
                </a:solidFill>
                <a:hlinkClick action="ppaction://hlinksldjump" r:id="rId4"/>
              </a:rPr>
              <a:t>L’approvazione delle fatture passive dei semplificati</a:t>
            </a:r>
            <a:endParaRPr>
              <a:solidFill>
                <a:schemeClr val="accent2"/>
              </a:solidFill>
            </a:endParaRPr>
          </a:p>
          <a:p>
            <a:pPr indent="0" lvl="0" marL="0" rtl="0" algn="l">
              <a:lnSpc>
                <a:spcPct val="100000"/>
              </a:lnSpc>
              <a:spcBef>
                <a:spcPts val="0"/>
              </a:spcBef>
              <a:spcAft>
                <a:spcPts val="0"/>
              </a:spcAft>
              <a:buSzPts val="6000"/>
              <a:buNone/>
            </a:pPr>
            <a:r>
              <a:t/>
            </a:r>
            <a:endParaRPr b="1">
              <a:solidFill>
                <a:schemeClr val="accent2"/>
              </a:solidFill>
            </a:endParaRPr>
          </a:p>
          <a:p>
            <a:pPr indent="0" lvl="0" marL="0" rtl="0" algn="l">
              <a:lnSpc>
                <a:spcPct val="100000"/>
              </a:lnSpc>
              <a:spcBef>
                <a:spcPts val="0"/>
              </a:spcBef>
              <a:spcAft>
                <a:spcPts val="0"/>
              </a:spcAft>
              <a:buSzPts val="6000"/>
              <a:buNone/>
            </a:pPr>
            <a:r>
              <a:rPr b="1" lang="it">
                <a:solidFill>
                  <a:schemeClr val="dk1"/>
                </a:solidFill>
              </a:rPr>
              <a:t>Esterometro</a:t>
            </a:r>
            <a:endParaRPr b="1">
              <a:solidFill>
                <a:schemeClr val="dk1"/>
              </a:solidFill>
            </a:endParaRPr>
          </a:p>
          <a:p>
            <a:pPr indent="0" lvl="0" marL="0" rtl="0" algn="l">
              <a:lnSpc>
                <a:spcPct val="100000"/>
              </a:lnSpc>
              <a:spcBef>
                <a:spcPts val="0"/>
              </a:spcBef>
              <a:spcAft>
                <a:spcPts val="0"/>
              </a:spcAft>
              <a:buSzPts val="6000"/>
              <a:buNone/>
            </a:pPr>
            <a:r>
              <a:rPr lang="it" u="sng">
                <a:solidFill>
                  <a:schemeClr val="hlink"/>
                </a:solidFill>
                <a:hlinkClick action="ppaction://hlinksldjump" r:id="rId5"/>
              </a:rPr>
              <a:t>Com’è cambiato l’Esterometro nel tempo</a:t>
            </a:r>
            <a:endParaRPr>
              <a:solidFill>
                <a:schemeClr val="accent2"/>
              </a:solidFill>
            </a:endParaRPr>
          </a:p>
          <a:p>
            <a:pPr indent="0" lvl="0" marL="0" rtl="0" algn="l">
              <a:lnSpc>
                <a:spcPct val="100000"/>
              </a:lnSpc>
              <a:spcBef>
                <a:spcPts val="0"/>
              </a:spcBef>
              <a:spcAft>
                <a:spcPts val="0"/>
              </a:spcAft>
              <a:buSzPts val="6000"/>
              <a:buNone/>
            </a:pPr>
            <a:r>
              <a:rPr lang="it" u="sng">
                <a:solidFill>
                  <a:schemeClr val="hlink"/>
                </a:solidFill>
                <a:hlinkClick action="ppaction://hlinksldjump" r:id="rId6"/>
              </a:rPr>
              <a:t>Fatturazione attiva</a:t>
            </a:r>
            <a:endParaRPr>
              <a:solidFill>
                <a:schemeClr val="accent2"/>
              </a:solidFill>
            </a:endParaRPr>
          </a:p>
          <a:p>
            <a:pPr indent="0" lvl="0" marL="0" rtl="0" algn="l">
              <a:lnSpc>
                <a:spcPct val="100000"/>
              </a:lnSpc>
              <a:spcBef>
                <a:spcPts val="0"/>
              </a:spcBef>
              <a:spcAft>
                <a:spcPts val="0"/>
              </a:spcAft>
              <a:buSzPts val="6000"/>
              <a:buNone/>
            </a:pPr>
            <a:r>
              <a:rPr lang="it" u="sng">
                <a:solidFill>
                  <a:schemeClr val="hlink"/>
                </a:solidFill>
                <a:hlinkClick action="ppaction://hlinksldjump" r:id="rId7"/>
              </a:rPr>
              <a:t>Fatturazione passiva</a:t>
            </a:r>
            <a:endParaRPr>
              <a:solidFill>
                <a:schemeClr val="accent2"/>
              </a:solidFill>
            </a:endParaRPr>
          </a:p>
          <a:p>
            <a:pPr indent="0" lvl="0" marL="0" rtl="0" algn="l">
              <a:lnSpc>
                <a:spcPct val="100000"/>
              </a:lnSpc>
              <a:spcBef>
                <a:spcPts val="0"/>
              </a:spcBef>
              <a:spcAft>
                <a:spcPts val="0"/>
              </a:spcAft>
              <a:buSzPts val="6000"/>
              <a:buNone/>
            </a:pPr>
            <a:r>
              <a:rPr lang="it" u="sng">
                <a:solidFill>
                  <a:schemeClr val="hlink"/>
                </a:solidFill>
                <a:hlinkClick action="ppaction://hlinksldjump" r:id="rId8"/>
              </a:rPr>
              <a:t>Esoneri e sanzioni</a:t>
            </a:r>
            <a:endParaRPr>
              <a:solidFill>
                <a:schemeClr val="accent2"/>
              </a:solidFill>
            </a:endParaRPr>
          </a:p>
          <a:p>
            <a:pPr indent="0" lvl="0" marL="0" rtl="0" algn="l">
              <a:lnSpc>
                <a:spcPct val="100000"/>
              </a:lnSpc>
              <a:spcBef>
                <a:spcPts val="0"/>
              </a:spcBef>
              <a:spcAft>
                <a:spcPts val="0"/>
              </a:spcAft>
              <a:buSzPts val="6000"/>
              <a:buNone/>
            </a:pPr>
            <a:r>
              <a:rPr lang="it" u="sng">
                <a:solidFill>
                  <a:schemeClr val="hlink"/>
                </a:solidFill>
                <a:hlinkClick action="ppaction://hlinksldjump" r:id="rId9"/>
              </a:rPr>
              <a:t>Dimostrazione pratica di approvazione</a:t>
            </a:r>
            <a:endParaRPr>
              <a:solidFill>
                <a:schemeClr val="accent2"/>
              </a:solidFill>
            </a:endParaRPr>
          </a:p>
          <a:p>
            <a:pPr indent="0" lvl="0" marL="0" rtl="0" algn="l">
              <a:lnSpc>
                <a:spcPct val="100000"/>
              </a:lnSpc>
              <a:spcBef>
                <a:spcPts val="0"/>
              </a:spcBef>
              <a:spcAft>
                <a:spcPts val="0"/>
              </a:spcAft>
              <a:buSzPts val="6000"/>
              <a:buNone/>
            </a:pPr>
            <a:r>
              <a:t/>
            </a:r>
            <a:endParaRPr>
              <a:solidFill>
                <a:schemeClr val="accent2"/>
              </a:solidFill>
            </a:endParaRPr>
          </a:p>
          <a:p>
            <a:pPr indent="0" lvl="0" marL="0" rtl="0" algn="l">
              <a:lnSpc>
                <a:spcPct val="100000"/>
              </a:lnSpc>
              <a:spcBef>
                <a:spcPts val="0"/>
              </a:spcBef>
              <a:spcAft>
                <a:spcPts val="0"/>
              </a:spcAft>
              <a:buSzPts val="6000"/>
              <a:buNone/>
            </a:pPr>
            <a:r>
              <a:rPr b="1" lang="it">
                <a:solidFill>
                  <a:schemeClr val="dk1"/>
                </a:solidFill>
              </a:rPr>
              <a:t>Intrastat</a:t>
            </a:r>
            <a:endParaRPr b="1">
              <a:solidFill>
                <a:schemeClr val="dk1"/>
              </a:solidFill>
            </a:endParaRPr>
          </a:p>
          <a:p>
            <a:pPr indent="0" lvl="0" marL="0" rtl="0" algn="l">
              <a:lnSpc>
                <a:spcPct val="100000"/>
              </a:lnSpc>
              <a:spcBef>
                <a:spcPts val="0"/>
              </a:spcBef>
              <a:spcAft>
                <a:spcPts val="0"/>
              </a:spcAft>
              <a:buSzPts val="6000"/>
              <a:buNone/>
            </a:pPr>
            <a:r>
              <a:rPr lang="it" u="sng">
                <a:solidFill>
                  <a:schemeClr val="hlink"/>
                </a:solidFill>
                <a:hlinkClick action="ppaction://hlinksldjump" r:id="rId10"/>
              </a:rPr>
              <a:t>Cos’è?</a:t>
            </a:r>
            <a:endParaRPr>
              <a:solidFill>
                <a:schemeClr val="accent2"/>
              </a:solidFill>
            </a:endParaRPr>
          </a:p>
          <a:p>
            <a:pPr indent="0" lvl="0" marL="0" rtl="0" algn="l">
              <a:lnSpc>
                <a:spcPct val="100000"/>
              </a:lnSpc>
              <a:spcBef>
                <a:spcPts val="0"/>
              </a:spcBef>
              <a:spcAft>
                <a:spcPts val="0"/>
              </a:spcAft>
              <a:buSzPts val="3000"/>
              <a:buNone/>
            </a:pPr>
            <a:r>
              <a:rPr lang="it" u="sng">
                <a:solidFill>
                  <a:schemeClr val="hlink"/>
                </a:solidFill>
                <a:hlinkClick action="ppaction://hlinksldjump" r:id="rId11"/>
              </a:rPr>
              <a:t>A cosa serve?</a:t>
            </a:r>
            <a:endParaRPr>
              <a:solidFill>
                <a:schemeClr val="accent2"/>
              </a:solidFill>
            </a:endParaRPr>
          </a:p>
          <a:p>
            <a:pPr indent="0" lvl="0" marL="0" rtl="0" algn="l">
              <a:lnSpc>
                <a:spcPct val="100000"/>
              </a:lnSpc>
              <a:spcBef>
                <a:spcPts val="0"/>
              </a:spcBef>
              <a:spcAft>
                <a:spcPts val="0"/>
              </a:spcAft>
              <a:buSzPts val="3000"/>
              <a:buNone/>
            </a:pPr>
            <a:r>
              <a:rPr lang="it" u="sng">
                <a:solidFill>
                  <a:schemeClr val="hlink"/>
                </a:solidFill>
                <a:hlinkClick action="ppaction://hlinksldjump" r:id="rId12"/>
              </a:rPr>
              <a:t>Quando?</a:t>
            </a:r>
            <a:endParaRPr>
              <a:solidFill>
                <a:schemeClr val="accent2"/>
              </a:solidFill>
            </a:endParaRPr>
          </a:p>
          <a:p>
            <a:pPr indent="0" lvl="0" marL="0" rtl="0" algn="l">
              <a:lnSpc>
                <a:spcPct val="100000"/>
              </a:lnSpc>
              <a:spcBef>
                <a:spcPts val="0"/>
              </a:spcBef>
              <a:spcAft>
                <a:spcPts val="0"/>
              </a:spcAft>
              <a:buSzPts val="3000"/>
              <a:buNone/>
            </a:pPr>
            <a:r>
              <a:rPr lang="it" u="sng">
                <a:solidFill>
                  <a:schemeClr val="hlink"/>
                </a:solidFill>
                <a:hlinkClick action="ppaction://hlinksldjump" r:id="rId13"/>
              </a:rPr>
              <a:t>Dimostrazione pratica: come aggiungere il trimestre</a:t>
            </a:r>
            <a:endParaRPr>
              <a:solidFill>
                <a:schemeClr val="dk1"/>
              </a:solidFill>
            </a:endParaRPr>
          </a:p>
          <a:p>
            <a:pPr indent="0" lvl="0" marL="0" rtl="0" algn="l">
              <a:lnSpc>
                <a:spcPct val="100000"/>
              </a:lnSpc>
              <a:spcBef>
                <a:spcPts val="0"/>
              </a:spcBef>
              <a:spcAft>
                <a:spcPts val="0"/>
              </a:spcAft>
              <a:buSzPts val="3000"/>
              <a:buNone/>
            </a:pPr>
            <a:r>
              <a:t/>
            </a:r>
            <a:endParaRPr b="1" sz="2600">
              <a:solidFill>
                <a:schemeClr val="accent2"/>
              </a:solidFill>
            </a:endParaRPr>
          </a:p>
          <a:p>
            <a:pPr indent="0" lvl="0" marL="0" rtl="0" algn="l">
              <a:lnSpc>
                <a:spcPct val="100000"/>
              </a:lnSpc>
              <a:spcBef>
                <a:spcPts val="0"/>
              </a:spcBef>
              <a:spcAft>
                <a:spcPts val="0"/>
              </a:spcAft>
              <a:buSzPts val="3000"/>
              <a:buNone/>
            </a:pPr>
            <a:r>
              <a:rPr b="1" lang="it" u="sng">
                <a:solidFill>
                  <a:schemeClr val="dk1"/>
                </a:solidFill>
                <a:hlinkClick action="ppaction://hlinksldjump" r:id="rId14">
                  <a:extLst>
                    <a:ext uri="{A12FA001-AC4F-418D-AE19-62706E023703}">
                      <ahyp:hlinkClr val="tx"/>
                    </a:ext>
                  </a:extLst>
                </a:hlinkClick>
              </a:rPr>
              <a:t>Il sistema tessera sanitaria</a:t>
            </a:r>
            <a:endParaRPr b="1" sz="2600">
              <a:solidFill>
                <a:schemeClr val="dk1"/>
              </a:solidFill>
            </a:endParaRPr>
          </a:p>
          <a:p>
            <a:pPr indent="0" lvl="0" marL="0" rtl="0" algn="l">
              <a:lnSpc>
                <a:spcPct val="100000"/>
              </a:lnSpc>
              <a:spcBef>
                <a:spcPts val="0"/>
              </a:spcBef>
              <a:spcAft>
                <a:spcPts val="0"/>
              </a:spcAft>
              <a:buSzPts val="3000"/>
              <a:buNone/>
            </a:pPr>
            <a:r>
              <a:t/>
            </a:r>
            <a:endParaRPr b="1" sz="2600">
              <a:solidFill>
                <a:schemeClr val="dk1"/>
              </a:solidFill>
            </a:endParaRPr>
          </a:p>
          <a:p>
            <a:pPr indent="0" lvl="0" marL="0" rtl="0" algn="l">
              <a:lnSpc>
                <a:spcPct val="100000"/>
              </a:lnSpc>
              <a:spcBef>
                <a:spcPts val="0"/>
              </a:spcBef>
              <a:spcAft>
                <a:spcPts val="0"/>
              </a:spcAft>
              <a:buSzPts val="3000"/>
              <a:buNone/>
            </a:pPr>
            <a:r>
              <a:rPr b="1" lang="it" u="sng">
                <a:solidFill>
                  <a:schemeClr val="dk1"/>
                </a:solidFill>
                <a:hlinkClick action="ppaction://hlinksldjump" r:id="rId15">
                  <a:extLst>
                    <a:ext uri="{A12FA001-AC4F-418D-AE19-62706E023703}">
                      <ahyp:hlinkClr val="tx"/>
                    </a:ext>
                  </a:extLst>
                </a:hlinkClick>
              </a:rPr>
              <a:t>Gli immobili</a:t>
            </a:r>
            <a:endParaRPr b="1">
              <a:solidFill>
                <a:schemeClr val="dk1"/>
              </a:solidFill>
            </a:endParaRPr>
          </a:p>
          <a:p>
            <a:pPr indent="0" lvl="0" marL="0" rtl="0" algn="l">
              <a:lnSpc>
                <a:spcPct val="100000"/>
              </a:lnSpc>
              <a:spcBef>
                <a:spcPts val="0"/>
              </a:spcBef>
              <a:spcAft>
                <a:spcPts val="0"/>
              </a:spcAft>
              <a:buSzPts val="3000"/>
              <a:buNone/>
            </a:pPr>
            <a:r>
              <a:t/>
            </a:r>
            <a:endParaRPr b="1">
              <a:solidFill>
                <a:schemeClr val="dk1"/>
              </a:solidFill>
            </a:endParaRPr>
          </a:p>
          <a:p>
            <a:pPr indent="0" lvl="0" marL="0" rtl="0" algn="l">
              <a:lnSpc>
                <a:spcPct val="100000"/>
              </a:lnSpc>
              <a:spcBef>
                <a:spcPts val="0"/>
              </a:spcBef>
              <a:spcAft>
                <a:spcPts val="0"/>
              </a:spcAft>
              <a:buSzPts val="3000"/>
              <a:buNone/>
            </a:pPr>
            <a:r>
              <a:rPr b="1" lang="it" u="sng">
                <a:solidFill>
                  <a:schemeClr val="dk1"/>
                </a:solidFill>
                <a:hlinkClick action="ppaction://hlinksldjump" r:id="rId16">
                  <a:extLst>
                    <a:ext uri="{A12FA001-AC4F-418D-AE19-62706E023703}">
                      <ahyp:hlinkClr val="tx"/>
                    </a:ext>
                  </a:extLst>
                </a:hlinkClick>
              </a:rPr>
              <a:t>Link per approfondimenti</a:t>
            </a:r>
            <a:endParaRPr b="1">
              <a:solidFill>
                <a:schemeClr val="dk1"/>
              </a:solidFill>
            </a:endParaRPr>
          </a:p>
          <a:p>
            <a:pPr indent="0" lvl="0" marL="0" rtl="0" algn="l">
              <a:lnSpc>
                <a:spcPct val="100000"/>
              </a:lnSpc>
              <a:spcBef>
                <a:spcPts val="0"/>
              </a:spcBef>
              <a:spcAft>
                <a:spcPts val="0"/>
              </a:spcAft>
              <a:buSzPts val="3000"/>
              <a:buNone/>
            </a:pPr>
            <a:r>
              <a:t/>
            </a:r>
            <a:endParaRPr b="1">
              <a:solidFill>
                <a:schemeClr val="dk1"/>
              </a:solidFill>
            </a:endParaRPr>
          </a:p>
          <a:p>
            <a:pPr indent="0" lvl="0" marL="0" rtl="0" algn="l">
              <a:lnSpc>
                <a:spcPct val="100000"/>
              </a:lnSpc>
              <a:spcBef>
                <a:spcPts val="0"/>
              </a:spcBef>
              <a:spcAft>
                <a:spcPts val="0"/>
              </a:spcAft>
              <a:buSzPts val="3000"/>
              <a:buNone/>
            </a:pPr>
            <a:r>
              <a:rPr b="1" lang="it" u="sng">
                <a:solidFill>
                  <a:schemeClr val="hlink"/>
                </a:solidFill>
                <a:hlinkClick r:id="rId17"/>
              </a:rPr>
              <a:t>Link formazione registrata</a:t>
            </a:r>
            <a:endParaRPr b="1">
              <a:solidFill>
                <a:schemeClr val="dk1"/>
              </a:solidFill>
            </a:endParaRPr>
          </a:p>
          <a:p>
            <a:pPr indent="0" lvl="0" marL="0" rtl="0" algn="l">
              <a:lnSpc>
                <a:spcPct val="100000"/>
              </a:lnSpc>
              <a:spcBef>
                <a:spcPts val="0"/>
              </a:spcBef>
              <a:spcAft>
                <a:spcPts val="0"/>
              </a:spcAft>
              <a:buSzPts val="3000"/>
              <a:buNone/>
            </a:pPr>
            <a:r>
              <a:t/>
            </a:r>
            <a:endParaRPr b="1">
              <a:solidFill>
                <a:schemeClr val="dk1"/>
              </a:solidFill>
            </a:endParaRPr>
          </a:p>
          <a:p>
            <a:pPr indent="0" lvl="0" marL="0" rtl="0" algn="l">
              <a:lnSpc>
                <a:spcPct val="100000"/>
              </a:lnSpc>
              <a:spcBef>
                <a:spcPts val="0"/>
              </a:spcBef>
              <a:spcAft>
                <a:spcPts val="0"/>
              </a:spcAft>
              <a:buSzPts val="3000"/>
              <a:buNone/>
            </a:pPr>
            <a:r>
              <a:t/>
            </a:r>
            <a:endParaRPr sz="3400">
              <a:solidFill>
                <a:schemeClr val="accent2"/>
              </a:solidFill>
            </a:endParaRPr>
          </a:p>
          <a:p>
            <a:pPr indent="0" lvl="0" marL="0" rtl="0" algn="l">
              <a:lnSpc>
                <a:spcPct val="100000"/>
              </a:lnSpc>
              <a:spcBef>
                <a:spcPts val="0"/>
              </a:spcBef>
              <a:spcAft>
                <a:spcPts val="0"/>
              </a:spcAft>
              <a:buClr>
                <a:srgbClr val="000000"/>
              </a:buClr>
              <a:buSzPts val="3000"/>
              <a:buFont typeface="Arial"/>
              <a:buNone/>
            </a:pPr>
            <a:r>
              <a:t/>
            </a:r>
            <a:endParaRPr b="1" sz="3900">
              <a:solidFill>
                <a:schemeClr val="accent2"/>
              </a:solidFill>
            </a:endParaRPr>
          </a:p>
        </p:txBody>
      </p:sp>
      <p:sp>
        <p:nvSpPr>
          <p:cNvPr id="43" name="Google Shape;43;p3"/>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249" name="Shape 249"/>
        <p:cNvGrpSpPr/>
        <p:nvPr/>
      </p:nvGrpSpPr>
      <p:grpSpPr>
        <a:xfrm>
          <a:off x="0" y="0"/>
          <a:ext cx="0" cy="0"/>
          <a:chOff x="0" y="0"/>
          <a:chExt cx="0" cy="0"/>
        </a:xfrm>
      </p:grpSpPr>
      <p:sp>
        <p:nvSpPr>
          <p:cNvPr id="250" name="Google Shape;250;p19"/>
          <p:cNvSpPr txBox="1"/>
          <p:nvPr>
            <p:ph type="title"/>
          </p:nvPr>
        </p:nvSpPr>
        <p:spPr>
          <a:xfrm>
            <a:off x="1519675" y="990600"/>
            <a:ext cx="218652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t/>
            </a:r>
            <a:endParaRPr sz="12000">
              <a:solidFill>
                <a:srgbClr val="FFFFFF"/>
              </a:solidFill>
            </a:endParaRPr>
          </a:p>
          <a:p>
            <a:pPr indent="0" lvl="0" marL="0" rtl="0" algn="l">
              <a:lnSpc>
                <a:spcPct val="100000"/>
              </a:lnSpc>
              <a:spcBef>
                <a:spcPts val="0"/>
              </a:spcBef>
              <a:spcAft>
                <a:spcPts val="0"/>
              </a:spcAft>
              <a:buSzPts val="6000"/>
              <a:buNone/>
            </a:pPr>
            <a:r>
              <a:rPr lang="it" sz="12000">
                <a:solidFill>
                  <a:srgbClr val="FFFFFF"/>
                </a:solidFill>
              </a:rPr>
              <a:t>Dimostrazione pratica</a:t>
            </a:r>
            <a:endParaRPr sz="12000">
              <a:solidFill>
                <a:srgbClr val="FFFFFF"/>
              </a:solidFill>
            </a:endParaRPr>
          </a:p>
        </p:txBody>
      </p:sp>
      <p:sp>
        <p:nvSpPr>
          <p:cNvPr id="251" name="Google Shape;251;p19"/>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Verifica del fornitore</a:t>
            </a:r>
            <a:endParaRPr sz="6000">
              <a:solidFill>
                <a:schemeClr val="accent2"/>
              </a:solidFill>
              <a:latin typeface="Work Sans"/>
              <a:ea typeface="Work Sans"/>
              <a:cs typeface="Work Sans"/>
              <a:sym typeface="Work Sans"/>
            </a:endParaRPr>
          </a:p>
        </p:txBody>
      </p:sp>
      <p:sp>
        <p:nvSpPr>
          <p:cNvPr id="257" name="Google Shape;257;p20"/>
          <p:cNvSpPr txBox="1"/>
          <p:nvPr>
            <p:ph idx="1" type="body"/>
          </p:nvPr>
        </p:nvSpPr>
        <p:spPr>
          <a:xfrm>
            <a:off x="712101" y="1927227"/>
            <a:ext cx="23030400" cy="111984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2100"/>
              </a:spcBef>
              <a:spcAft>
                <a:spcPts val="0"/>
              </a:spcAft>
              <a:buSzPts val="4800"/>
              <a:buNone/>
            </a:pPr>
            <a:r>
              <a:t/>
            </a:r>
            <a:endParaRPr/>
          </a:p>
        </p:txBody>
      </p:sp>
      <p:pic>
        <p:nvPicPr>
          <p:cNvPr id="258" name="Google Shape;258;p20"/>
          <p:cNvPicPr preferRelativeResize="0"/>
          <p:nvPr/>
        </p:nvPicPr>
        <p:blipFill rotWithShape="1">
          <a:blip r:embed="rId3">
            <a:alphaModFix/>
          </a:blip>
          <a:srcRect b="0" l="0" r="0" t="0"/>
          <a:stretch/>
        </p:blipFill>
        <p:spPr>
          <a:xfrm>
            <a:off x="762000" y="1927167"/>
            <a:ext cx="22860000" cy="10388600"/>
          </a:xfrm>
          <a:prstGeom prst="rect">
            <a:avLst/>
          </a:prstGeom>
          <a:noFill/>
          <a:ln>
            <a:noFill/>
          </a:ln>
        </p:spPr>
      </p:pic>
      <p:sp>
        <p:nvSpPr>
          <p:cNvPr id="259" name="Google Shape;259;p20"/>
          <p:cNvSpPr/>
          <p:nvPr/>
        </p:nvSpPr>
        <p:spPr>
          <a:xfrm>
            <a:off x="16143317" y="3701450"/>
            <a:ext cx="5552100" cy="2600100"/>
          </a:xfrm>
          <a:prstGeom prst="wedgeRoundRectCallout">
            <a:avLst>
              <a:gd fmla="val -33253" name="adj1"/>
              <a:gd fmla="val -75494"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Arial"/>
                <a:ea typeface="Arial"/>
                <a:cs typeface="Arial"/>
                <a:sym typeface="Arial"/>
              </a:rPr>
              <a:t>Dobbiamo verificare che il fornitore è quello presente in Fattura (Piva - nome - ecc)</a:t>
            </a:r>
            <a:endParaRPr b="0" i="0" sz="3700" u="none" cap="none" strike="noStrike">
              <a:solidFill>
                <a:srgbClr val="000000"/>
              </a:solidFill>
              <a:latin typeface="Arial"/>
              <a:ea typeface="Arial"/>
              <a:cs typeface="Arial"/>
              <a:sym typeface="Arial"/>
            </a:endParaRPr>
          </a:p>
        </p:txBody>
      </p:sp>
      <p:sp>
        <p:nvSpPr>
          <p:cNvPr id="260" name="Google Shape;260;p20"/>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1"/>
          <p:cNvPicPr preferRelativeResize="0"/>
          <p:nvPr/>
        </p:nvPicPr>
        <p:blipFill rotWithShape="1">
          <a:blip r:embed="rId3">
            <a:alphaModFix/>
          </a:blip>
          <a:srcRect b="0" l="0" r="0" t="0"/>
          <a:stretch/>
        </p:blipFill>
        <p:spPr>
          <a:xfrm>
            <a:off x="1058925" y="1383250"/>
            <a:ext cx="21227849" cy="11125276"/>
          </a:xfrm>
          <a:prstGeom prst="rect">
            <a:avLst/>
          </a:prstGeom>
          <a:noFill/>
          <a:ln>
            <a:noFill/>
          </a:ln>
        </p:spPr>
      </p:pic>
      <p:sp>
        <p:nvSpPr>
          <p:cNvPr id="266" name="Google Shape;266;p21"/>
          <p:cNvSpPr/>
          <p:nvPr/>
        </p:nvSpPr>
        <p:spPr>
          <a:xfrm rot="781133">
            <a:off x="21088475" y="10295362"/>
            <a:ext cx="1327728" cy="2090519"/>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p:nvPr/>
        </p:nvSpPr>
        <p:spPr>
          <a:xfrm rot="1023823">
            <a:off x="1420997" y="7713472"/>
            <a:ext cx="1328063" cy="2091216"/>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1"/>
          <p:cNvSpPr/>
          <p:nvPr/>
        </p:nvSpPr>
        <p:spPr>
          <a:xfrm rot="9162642">
            <a:off x="16168690" y="1010951"/>
            <a:ext cx="1199389" cy="1262982"/>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1"/>
          <p:cNvSpPr/>
          <p:nvPr/>
        </p:nvSpPr>
        <p:spPr>
          <a:xfrm>
            <a:off x="12009400" y="2539025"/>
            <a:ext cx="10625400" cy="315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Forfettari </a:t>
            </a:r>
            <a:br>
              <a:rPr b="0" i="0" lang="it" sz="3700" u="none" cap="none" strike="noStrike">
                <a:solidFill>
                  <a:srgbClr val="000000"/>
                </a:solidFill>
                <a:latin typeface="Arial"/>
                <a:ea typeface="Arial"/>
                <a:cs typeface="Arial"/>
                <a:sym typeface="Arial"/>
              </a:rPr>
            </a:br>
            <a:r>
              <a:rPr b="0" i="0" lang="it" sz="3700" u="none" cap="none" strike="noStrike">
                <a:solidFill>
                  <a:srgbClr val="000000"/>
                </a:solidFill>
                <a:latin typeface="Arial"/>
                <a:ea typeface="Arial"/>
                <a:cs typeface="Arial"/>
                <a:sym typeface="Arial"/>
              </a:rPr>
              <a:t>Reverse charge 0% forfetari</a:t>
            </a:r>
            <a:br>
              <a:rPr b="0" i="0" lang="it" sz="3700" u="none" cap="none" strike="noStrike">
                <a:solidFill>
                  <a:srgbClr val="000000"/>
                </a:solidFill>
                <a:latin typeface="Arial"/>
                <a:ea typeface="Arial"/>
                <a:cs typeface="Arial"/>
                <a:sym typeface="Arial"/>
              </a:rPr>
            </a:br>
            <a:br>
              <a:rPr b="0" i="0" lang="it" sz="3700" u="none" cap="none" strike="noStrike">
                <a:solidFill>
                  <a:srgbClr val="000000"/>
                </a:solidFill>
                <a:latin typeface="Arial"/>
                <a:ea typeface="Arial"/>
                <a:cs typeface="Arial"/>
                <a:sym typeface="Arial"/>
              </a:rPr>
            </a:br>
            <a:r>
              <a:rPr b="1" i="0" lang="it" sz="3700" u="none" cap="none" strike="noStrike">
                <a:solidFill>
                  <a:srgbClr val="000000"/>
                </a:solidFill>
                <a:latin typeface="Arial"/>
                <a:ea typeface="Arial"/>
                <a:cs typeface="Arial"/>
                <a:sym typeface="Arial"/>
              </a:rPr>
              <a:t>Semplificati </a:t>
            </a:r>
            <a:br>
              <a:rPr b="0" i="0" lang="it" sz="3700" u="none" cap="none" strike="noStrike">
                <a:solidFill>
                  <a:srgbClr val="000000"/>
                </a:solidFill>
                <a:latin typeface="Arial"/>
                <a:ea typeface="Arial"/>
                <a:cs typeface="Arial"/>
                <a:sym typeface="Arial"/>
              </a:rPr>
            </a:br>
            <a:r>
              <a:rPr b="0" i="0" lang="it" sz="3700" u="none" cap="none" strike="noStrike">
                <a:solidFill>
                  <a:srgbClr val="000000"/>
                </a:solidFill>
                <a:latin typeface="Arial"/>
                <a:ea typeface="Arial"/>
                <a:cs typeface="Arial"/>
                <a:sym typeface="Arial"/>
              </a:rPr>
              <a:t>22% o 10% reverse charge servizi ed altri casi</a:t>
            </a:r>
            <a:endParaRPr b="0" i="0" sz="3700" u="none" cap="none" strike="noStrike">
              <a:solidFill>
                <a:srgbClr val="000000"/>
              </a:solidFill>
              <a:latin typeface="Arial"/>
              <a:ea typeface="Arial"/>
              <a:cs typeface="Arial"/>
              <a:sym typeface="Arial"/>
            </a:endParaRPr>
          </a:p>
        </p:txBody>
      </p:sp>
      <p:pic>
        <p:nvPicPr>
          <p:cNvPr id="270" name="Google Shape;270;p21"/>
          <p:cNvPicPr preferRelativeResize="0"/>
          <p:nvPr/>
        </p:nvPicPr>
        <p:blipFill rotWithShape="1">
          <a:blip r:embed="rId4">
            <a:alphaModFix/>
          </a:blip>
          <a:srcRect b="0" l="0" r="0" t="0"/>
          <a:stretch/>
        </p:blipFill>
        <p:spPr>
          <a:xfrm>
            <a:off x="15304337" y="5749354"/>
            <a:ext cx="7050399" cy="4423366"/>
          </a:xfrm>
          <a:prstGeom prst="rect">
            <a:avLst/>
          </a:prstGeom>
          <a:noFill/>
          <a:ln cap="flat" cmpd="sng" w="38100">
            <a:solidFill>
              <a:schemeClr val="lt2"/>
            </a:solidFill>
            <a:prstDash val="solid"/>
            <a:round/>
            <a:headEnd len="sm" w="sm" type="none"/>
            <a:tailEnd len="sm" w="sm" type="none"/>
          </a:ln>
        </p:spPr>
      </p:pic>
      <p:sp>
        <p:nvSpPr>
          <p:cNvPr id="271" name="Google Shape;271;p21"/>
          <p:cNvSpPr/>
          <p:nvPr/>
        </p:nvSpPr>
        <p:spPr>
          <a:xfrm rot="7247971">
            <a:off x="7283237" y="10452651"/>
            <a:ext cx="1328228" cy="209138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1"/>
          <p:cNvSpPr txBox="1"/>
          <p:nvPr>
            <p:ph type="title"/>
          </p:nvPr>
        </p:nvSpPr>
        <p:spPr>
          <a:xfrm>
            <a:off x="712099" y="2730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Impostazione dei dati</a:t>
            </a:r>
            <a:endParaRPr sz="6000">
              <a:solidFill>
                <a:schemeClr val="accent2"/>
              </a:solidFill>
              <a:latin typeface="Work Sans"/>
              <a:ea typeface="Work Sans"/>
              <a:cs typeface="Work Sans"/>
              <a:sym typeface="Work Sans"/>
            </a:endParaRPr>
          </a:p>
        </p:txBody>
      </p:sp>
      <p:sp>
        <p:nvSpPr>
          <p:cNvPr id="273" name="Google Shape;273;p21"/>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2"/>
          <p:cNvPicPr preferRelativeResize="0"/>
          <p:nvPr/>
        </p:nvPicPr>
        <p:blipFill rotWithShape="1">
          <a:blip r:embed="rId3">
            <a:alphaModFix/>
          </a:blip>
          <a:srcRect b="0" l="0" r="0" t="0"/>
          <a:stretch/>
        </p:blipFill>
        <p:spPr>
          <a:xfrm>
            <a:off x="3409033" y="2251567"/>
            <a:ext cx="14605000" cy="9779000"/>
          </a:xfrm>
          <a:prstGeom prst="rect">
            <a:avLst/>
          </a:prstGeom>
          <a:noFill/>
          <a:ln>
            <a:noFill/>
          </a:ln>
        </p:spPr>
      </p:pic>
      <p:sp>
        <p:nvSpPr>
          <p:cNvPr id="279" name="Google Shape;279;p22"/>
          <p:cNvSpPr/>
          <p:nvPr/>
        </p:nvSpPr>
        <p:spPr>
          <a:xfrm rot="2479118">
            <a:off x="14978388" y="4071370"/>
            <a:ext cx="1328142" cy="20906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2"/>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Invio dell’autofattura</a:t>
            </a:r>
            <a:endParaRPr sz="6000">
              <a:solidFill>
                <a:schemeClr val="accent2"/>
              </a:solidFill>
              <a:latin typeface="Work Sans"/>
              <a:ea typeface="Work Sans"/>
              <a:cs typeface="Work Sans"/>
              <a:sym typeface="Work Sans"/>
            </a:endParaRPr>
          </a:p>
        </p:txBody>
      </p:sp>
      <p:sp>
        <p:nvSpPr>
          <p:cNvPr id="281" name="Google Shape;281;p22"/>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23"/>
          <p:cNvPicPr preferRelativeResize="0"/>
          <p:nvPr/>
        </p:nvPicPr>
        <p:blipFill rotWithShape="1">
          <a:blip r:embed="rId3">
            <a:alphaModFix/>
          </a:blip>
          <a:srcRect b="0" l="0" r="0" t="0"/>
          <a:stretch/>
        </p:blipFill>
        <p:spPr>
          <a:xfrm>
            <a:off x="723867" y="2173600"/>
            <a:ext cx="22936200" cy="9804400"/>
          </a:xfrm>
          <a:prstGeom prst="rect">
            <a:avLst/>
          </a:prstGeom>
          <a:noFill/>
          <a:ln>
            <a:noFill/>
          </a:ln>
        </p:spPr>
      </p:pic>
      <p:sp>
        <p:nvSpPr>
          <p:cNvPr id="287" name="Google Shape;287;p23"/>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Messaggi di conferma (o errore)</a:t>
            </a:r>
            <a:endParaRPr sz="6000">
              <a:solidFill>
                <a:schemeClr val="accent2"/>
              </a:solidFill>
              <a:latin typeface="Work Sans"/>
              <a:ea typeface="Work Sans"/>
              <a:cs typeface="Work Sans"/>
              <a:sym typeface="Work Sans"/>
            </a:endParaRPr>
          </a:p>
        </p:txBody>
      </p:sp>
      <p:sp>
        <p:nvSpPr>
          <p:cNvPr id="288" name="Google Shape;288;p23"/>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4"/>
          <p:cNvPicPr preferRelativeResize="0"/>
          <p:nvPr/>
        </p:nvPicPr>
        <p:blipFill rotWithShape="1">
          <a:blip r:embed="rId3">
            <a:alphaModFix/>
          </a:blip>
          <a:srcRect b="0" l="0" r="0" t="0"/>
          <a:stretch/>
        </p:blipFill>
        <p:spPr>
          <a:xfrm>
            <a:off x="622300" y="2714133"/>
            <a:ext cx="23139400" cy="9826200"/>
          </a:xfrm>
          <a:prstGeom prst="rect">
            <a:avLst/>
          </a:prstGeom>
          <a:noFill/>
          <a:ln>
            <a:noFill/>
          </a:ln>
        </p:spPr>
      </p:pic>
      <p:sp>
        <p:nvSpPr>
          <p:cNvPr id="294" name="Google Shape;294;p24"/>
          <p:cNvSpPr/>
          <p:nvPr/>
        </p:nvSpPr>
        <p:spPr>
          <a:xfrm rot="2479118">
            <a:off x="21622138" y="2583512"/>
            <a:ext cx="1328142" cy="2090663"/>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4"/>
          <p:cNvSpPr/>
          <p:nvPr/>
        </p:nvSpPr>
        <p:spPr>
          <a:xfrm>
            <a:off x="10764975" y="6690617"/>
            <a:ext cx="7598400" cy="3004800"/>
          </a:xfrm>
          <a:prstGeom prst="wedgeRoundRectCallout">
            <a:avLst>
              <a:gd fmla="val -38825" name="adj1"/>
              <a:gd fmla="val -72858"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Arial"/>
                <a:ea typeface="Arial"/>
                <a:cs typeface="Arial"/>
                <a:sym typeface="Arial"/>
              </a:rPr>
              <a:t>Fino al 09 del mese successivo </a:t>
            </a:r>
            <a:r>
              <a:rPr b="1" i="0" lang="it" sz="3700" u="none" cap="none" strike="noStrike">
                <a:solidFill>
                  <a:srgbClr val="000000"/>
                </a:solidFill>
                <a:latin typeface="Arial"/>
                <a:ea typeface="Arial"/>
                <a:cs typeface="Arial"/>
                <a:sym typeface="Arial"/>
              </a:rPr>
              <a:t>posso</a:t>
            </a:r>
            <a:r>
              <a:rPr b="0" i="0" lang="it" sz="3700" u="none" cap="none" strike="noStrike">
                <a:solidFill>
                  <a:srgbClr val="000000"/>
                </a:solidFill>
                <a:latin typeface="Arial"/>
                <a:ea typeface="Arial"/>
                <a:cs typeface="Arial"/>
                <a:sym typeface="Arial"/>
              </a:rPr>
              <a:t> modificare la spesa, in quanto non è stata inviata allo SDI. Se è stata inviata NON è modificabile.</a:t>
            </a:r>
            <a:endParaRPr b="0" i="0" sz="3700" u="none" cap="none" strike="noStrike">
              <a:solidFill>
                <a:srgbClr val="000000"/>
              </a:solidFill>
              <a:latin typeface="Arial"/>
              <a:ea typeface="Arial"/>
              <a:cs typeface="Arial"/>
              <a:sym typeface="Arial"/>
            </a:endParaRPr>
          </a:p>
        </p:txBody>
      </p:sp>
      <p:sp>
        <p:nvSpPr>
          <p:cNvPr id="296" name="Google Shape;296;p24"/>
          <p:cNvSpPr/>
          <p:nvPr/>
        </p:nvSpPr>
        <p:spPr>
          <a:xfrm rot="-2178027">
            <a:off x="2883376" y="2583636"/>
            <a:ext cx="1328166" cy="2090444"/>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4"/>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Stato della fattura dopo l’invio</a:t>
            </a:r>
            <a:endParaRPr sz="6000">
              <a:solidFill>
                <a:schemeClr val="accent2"/>
              </a:solidFill>
              <a:latin typeface="Work Sans"/>
              <a:ea typeface="Work Sans"/>
              <a:cs typeface="Work Sans"/>
              <a:sym typeface="Work Sans"/>
            </a:endParaRPr>
          </a:p>
        </p:txBody>
      </p:sp>
      <p:sp>
        <p:nvSpPr>
          <p:cNvPr id="298" name="Google Shape;298;p24"/>
          <p:cNvSpPr/>
          <p:nvPr/>
        </p:nvSpPr>
        <p:spPr>
          <a:xfrm>
            <a:off x="6337550" y="2856100"/>
            <a:ext cx="10401000" cy="2113800"/>
          </a:xfrm>
          <a:prstGeom prst="roundRect">
            <a:avLst>
              <a:gd fmla="val 16667" name="adj"/>
            </a:avLst>
          </a:prstGeom>
          <a:solidFill>
            <a:srgbClr val="CFE2F3"/>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Arial"/>
                <a:ea typeface="Arial"/>
                <a:cs typeface="Arial"/>
                <a:sym typeface="Arial"/>
              </a:rPr>
              <a:t>Fiscozen invia tutte le autofatture da Esterometro il 10 del mese successivo</a:t>
            </a:r>
            <a:r>
              <a:rPr b="0" i="0" lang="it" sz="3000" u="none" cap="none" strike="noStrike">
                <a:solidFill>
                  <a:srgbClr val="000000"/>
                </a:solidFill>
                <a:latin typeface="Arial"/>
                <a:ea typeface="Arial"/>
                <a:cs typeface="Arial"/>
                <a:sym typeface="Arial"/>
              </a:rPr>
              <a:t> (per avere qualche giorno di margine se qualcosa va storto)</a:t>
            </a:r>
            <a:endParaRPr b="0" i="0" sz="3000" u="none" cap="none" strike="noStrike">
              <a:solidFill>
                <a:srgbClr val="000000"/>
              </a:solidFill>
              <a:latin typeface="Arial"/>
              <a:ea typeface="Arial"/>
              <a:cs typeface="Arial"/>
              <a:sym typeface="Arial"/>
            </a:endParaRPr>
          </a:p>
        </p:txBody>
      </p:sp>
      <p:sp>
        <p:nvSpPr>
          <p:cNvPr id="299" name="Google Shape;299;p24"/>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6400"/>
              <a:buNone/>
            </a:pPr>
            <a:r>
              <a:rPr lang="it" sz="5500"/>
              <a:t>Esempio Fattura Amazon - acquisto Intra Ue - Esterometro TD18</a:t>
            </a:r>
            <a:endParaRPr sz="5500"/>
          </a:p>
          <a:p>
            <a:pPr indent="0" lvl="0" marL="0" rtl="0" algn="l">
              <a:lnSpc>
                <a:spcPct val="90000"/>
              </a:lnSpc>
              <a:spcBef>
                <a:spcPts val="0"/>
              </a:spcBef>
              <a:spcAft>
                <a:spcPts val="0"/>
              </a:spcAft>
              <a:buSzPts val="6400"/>
              <a:buNone/>
            </a:pPr>
            <a:r>
              <a:t/>
            </a:r>
            <a:endParaRPr/>
          </a:p>
        </p:txBody>
      </p:sp>
      <p:sp>
        <p:nvSpPr>
          <p:cNvPr id="305" name="Google Shape;305;p25"/>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pic>
        <p:nvPicPr>
          <p:cNvPr id="306" name="Google Shape;306;p25"/>
          <p:cNvPicPr preferRelativeResize="0"/>
          <p:nvPr/>
        </p:nvPicPr>
        <p:blipFill rotWithShape="1">
          <a:blip r:embed="rId3">
            <a:alphaModFix/>
          </a:blip>
          <a:srcRect b="0" l="0" r="0" t="0"/>
          <a:stretch/>
        </p:blipFill>
        <p:spPr>
          <a:xfrm>
            <a:off x="986575" y="1747850"/>
            <a:ext cx="16511275" cy="10383600"/>
          </a:xfrm>
          <a:prstGeom prst="rect">
            <a:avLst/>
          </a:prstGeom>
          <a:noFill/>
          <a:ln>
            <a:noFill/>
          </a:ln>
        </p:spPr>
      </p:pic>
      <p:sp>
        <p:nvSpPr>
          <p:cNvPr id="307" name="Google Shape;307;p25"/>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6400"/>
              <a:buNone/>
            </a:pPr>
            <a:r>
              <a:rPr lang="it" sz="5500"/>
              <a:t>Esempio acquisto Extra Ue - presente in Italia- Esterometro TD19</a:t>
            </a:r>
            <a:endParaRPr sz="5500"/>
          </a:p>
          <a:p>
            <a:pPr indent="0" lvl="0" marL="0" rtl="0" algn="l">
              <a:lnSpc>
                <a:spcPct val="90000"/>
              </a:lnSpc>
              <a:spcBef>
                <a:spcPts val="0"/>
              </a:spcBef>
              <a:spcAft>
                <a:spcPts val="0"/>
              </a:spcAft>
              <a:buSzPts val="6400"/>
              <a:buNone/>
            </a:pPr>
            <a:r>
              <a:t/>
            </a:r>
            <a:endParaRPr/>
          </a:p>
        </p:txBody>
      </p:sp>
      <p:sp>
        <p:nvSpPr>
          <p:cNvPr id="313" name="Google Shape;313;p26"/>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pic>
        <p:nvPicPr>
          <p:cNvPr id="314" name="Google Shape;314;p26"/>
          <p:cNvPicPr preferRelativeResize="0"/>
          <p:nvPr/>
        </p:nvPicPr>
        <p:blipFill rotWithShape="1">
          <a:blip r:embed="rId3">
            <a:alphaModFix/>
          </a:blip>
          <a:srcRect b="0" l="0" r="0" t="0"/>
          <a:stretch/>
        </p:blipFill>
        <p:spPr>
          <a:xfrm>
            <a:off x="967975" y="1976450"/>
            <a:ext cx="22448049" cy="10599976"/>
          </a:xfrm>
          <a:prstGeom prst="rect">
            <a:avLst/>
          </a:prstGeom>
          <a:noFill/>
          <a:ln>
            <a:noFill/>
          </a:ln>
        </p:spPr>
      </p:pic>
      <p:sp>
        <p:nvSpPr>
          <p:cNvPr id="315" name="Google Shape;315;p26"/>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
        <p:nvSpPr>
          <p:cNvPr id="316" name="Google Shape;316;p26"/>
          <p:cNvSpPr txBox="1"/>
          <p:nvPr/>
        </p:nvSpPr>
        <p:spPr>
          <a:xfrm>
            <a:off x="1393375" y="10515600"/>
            <a:ext cx="214014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3000" u="none" cap="none" strike="noStrike">
                <a:solidFill>
                  <a:srgbClr val="000000"/>
                </a:solidFill>
                <a:latin typeface="Work Sans"/>
                <a:ea typeface="Work Sans"/>
                <a:cs typeface="Work Sans"/>
                <a:sym typeface="Work Sans"/>
              </a:rPr>
              <a:t>Se in fattura è esposta la partita iva italiana del rappresentante fiscale o dell’identificazione diretta, non è possibile riportare questa in approvazione in quanto nell’esterometro viene bloccata dallo sdi, quindi se non si ha la partita iva estera inserire 99999999999 (11 volte il numero 9)</a:t>
            </a:r>
            <a:endParaRPr b="1" i="0" sz="30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90000"/>
              </a:lnSpc>
              <a:spcBef>
                <a:spcPts val="0"/>
              </a:spcBef>
              <a:spcAft>
                <a:spcPts val="0"/>
              </a:spcAft>
              <a:buSzPts val="6400"/>
              <a:buNone/>
            </a:pPr>
            <a:r>
              <a:rPr lang="it" sz="5100"/>
              <a:t>Integrazione Art. 10 SumUp - servizi bancari Intra Ue - Esterometro TD17</a:t>
            </a:r>
            <a:r>
              <a:rPr lang="it" sz="5500"/>
              <a:t> </a:t>
            </a:r>
            <a:endParaRPr sz="5500"/>
          </a:p>
          <a:p>
            <a:pPr indent="0" lvl="0" marL="0" rtl="0" algn="l">
              <a:lnSpc>
                <a:spcPct val="90000"/>
              </a:lnSpc>
              <a:spcBef>
                <a:spcPts val="0"/>
              </a:spcBef>
              <a:spcAft>
                <a:spcPts val="0"/>
              </a:spcAft>
              <a:buSzPts val="6400"/>
              <a:buNone/>
            </a:pPr>
            <a:r>
              <a:t/>
            </a:r>
            <a:endParaRPr/>
          </a:p>
        </p:txBody>
      </p:sp>
      <p:sp>
        <p:nvSpPr>
          <p:cNvPr id="322" name="Google Shape;322;p27"/>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pic>
        <p:nvPicPr>
          <p:cNvPr id="323" name="Google Shape;323;p27"/>
          <p:cNvPicPr preferRelativeResize="0"/>
          <p:nvPr/>
        </p:nvPicPr>
        <p:blipFill rotWithShape="1">
          <a:blip r:embed="rId3">
            <a:alphaModFix/>
          </a:blip>
          <a:srcRect b="0" l="0" r="0" t="0"/>
          <a:stretch/>
        </p:blipFill>
        <p:spPr>
          <a:xfrm>
            <a:off x="3733473" y="2260600"/>
            <a:ext cx="15266650" cy="10214750"/>
          </a:xfrm>
          <a:prstGeom prst="rect">
            <a:avLst/>
          </a:prstGeom>
          <a:noFill/>
          <a:ln>
            <a:noFill/>
          </a:ln>
        </p:spPr>
      </p:pic>
      <p:sp>
        <p:nvSpPr>
          <p:cNvPr id="324" name="Google Shape;324;p27"/>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2fb8ab4176a_0_121"/>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 Intrastat</a:t>
            </a:r>
            <a:endParaRPr sz="10000"/>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 Fatture passive </a:t>
            </a:r>
            <a:endParaRPr sz="10000"/>
          </a:p>
          <a:p>
            <a:pPr indent="0" lvl="0" marL="0" rtl="0" algn="ctr">
              <a:lnSpc>
                <a:spcPct val="100000"/>
              </a:lnSpc>
              <a:spcBef>
                <a:spcPts val="0"/>
              </a:spcBef>
              <a:spcAft>
                <a:spcPts val="0"/>
              </a:spcAft>
              <a:buSzPts val="136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fb8ab4176a_0_130"/>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35" name="Google Shape;335;g2fb8ab4176a_0_130"/>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Cos’è?</a:t>
            </a:r>
            <a:endParaRPr/>
          </a:p>
        </p:txBody>
      </p:sp>
      <p:sp>
        <p:nvSpPr>
          <p:cNvPr id="336" name="Google Shape;336;g2fb8ab4176a_0_130"/>
          <p:cNvSpPr txBox="1"/>
          <p:nvPr>
            <p:ph idx="1" type="body"/>
          </p:nvPr>
        </p:nvSpPr>
        <p:spPr>
          <a:xfrm>
            <a:off x="1141050" y="2397225"/>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3000"/>
              <a:buNone/>
            </a:pPr>
            <a:r>
              <a:rPr lang="it" sz="3700"/>
              <a:t>Il modello </a:t>
            </a:r>
            <a:r>
              <a:rPr b="1" lang="it" sz="3700"/>
              <a:t>intrastat</a:t>
            </a:r>
            <a:r>
              <a:rPr lang="it" sz="3700"/>
              <a:t>, chiamato anche elenco Intrastat, è il documento attraverso il quale l’Agenzia delle Dogane monitora tutte le operazioni effettuate tra soggetti intracomunitari.</a:t>
            </a:r>
            <a:endParaRPr sz="3700"/>
          </a:p>
          <a:p>
            <a:pPr indent="0" lvl="0" marL="0" rtl="0" algn="l">
              <a:lnSpc>
                <a:spcPct val="150000"/>
              </a:lnSpc>
              <a:spcBef>
                <a:spcPts val="0"/>
              </a:spcBef>
              <a:spcAft>
                <a:spcPts val="0"/>
              </a:spcAft>
              <a:buSzPts val="3000"/>
              <a:buNone/>
            </a:pPr>
            <a:r>
              <a:t/>
            </a:r>
            <a:endParaRPr sz="3700"/>
          </a:p>
          <a:p>
            <a:pPr indent="0" lvl="0" marL="0" rtl="0" algn="l">
              <a:lnSpc>
                <a:spcPct val="150000"/>
              </a:lnSpc>
              <a:spcBef>
                <a:spcPts val="0"/>
              </a:spcBef>
              <a:spcAft>
                <a:spcPts val="0"/>
              </a:spcAft>
              <a:buSzPts val="3000"/>
              <a:buNone/>
            </a:pPr>
            <a:r>
              <a:rPr lang="it" sz="3700"/>
              <a:t>Esistono due diversi tipologie di modelli:		</a:t>
            </a:r>
            <a:endParaRPr sz="3700"/>
          </a:p>
          <a:p>
            <a:pPr indent="-457200" lvl="0" marL="457200" rtl="0" algn="l">
              <a:lnSpc>
                <a:spcPct val="150000"/>
              </a:lnSpc>
              <a:spcBef>
                <a:spcPts val="0"/>
              </a:spcBef>
              <a:spcAft>
                <a:spcPts val="0"/>
              </a:spcAft>
              <a:buSzPts val="3700"/>
              <a:buChar char="●"/>
            </a:pPr>
            <a:r>
              <a:rPr b="1" lang="it" sz="3700"/>
              <a:t>INTRA 1 </a:t>
            </a:r>
            <a:r>
              <a:rPr lang="it" sz="3700">
                <a:solidFill>
                  <a:schemeClr val="dk1"/>
                </a:solidFill>
              </a:rPr>
              <a:t>&gt; contiene l'elenco delle </a:t>
            </a:r>
            <a:r>
              <a:rPr b="1" lang="it" sz="3700" u="sng">
                <a:solidFill>
                  <a:schemeClr val="dk1"/>
                </a:solidFill>
              </a:rPr>
              <a:t>cessioni </a:t>
            </a:r>
            <a:r>
              <a:rPr lang="it" sz="3700">
                <a:solidFill>
                  <a:schemeClr val="dk1"/>
                </a:solidFill>
              </a:rPr>
              <a:t>intracomunitarie di beni e servizi resi</a:t>
            </a:r>
            <a:endParaRPr sz="3700"/>
          </a:p>
          <a:p>
            <a:pPr indent="-457200" lvl="0" marL="457200" rtl="0" algn="l">
              <a:lnSpc>
                <a:spcPct val="150000"/>
              </a:lnSpc>
              <a:spcBef>
                <a:spcPts val="0"/>
              </a:spcBef>
              <a:spcAft>
                <a:spcPts val="0"/>
              </a:spcAft>
              <a:buSzPts val="3700"/>
              <a:buChar char="●"/>
            </a:pPr>
            <a:r>
              <a:rPr lang="it" sz="3700"/>
              <a:t>INTRA 2 &gt; contiene invece l</a:t>
            </a:r>
            <a:r>
              <a:rPr b="1" lang="it" sz="3700" u="sng"/>
              <a:t>'elenco degli acquisti intracomunitari</a:t>
            </a:r>
            <a:r>
              <a:rPr lang="it" sz="3700"/>
              <a:t> di beni e i servizi ricevuti</a:t>
            </a:r>
            <a:endParaRPr sz="3700"/>
          </a:p>
          <a:p>
            <a:pPr indent="0" lvl="0" marL="0" rtl="0" algn="l">
              <a:lnSpc>
                <a:spcPct val="150000"/>
              </a:lnSpc>
              <a:spcBef>
                <a:spcPts val="0"/>
              </a:spcBef>
              <a:spcAft>
                <a:spcPts val="0"/>
              </a:spcAft>
              <a:buSzPts val="3000"/>
              <a:buNone/>
            </a:pPr>
            <a:r>
              <a:rPr lang="it" sz="3700"/>
              <a:t>Il Sistema Intrastat garantisce l’assolvimento di due importanti funzioni: </a:t>
            </a:r>
            <a:endParaRPr sz="3700"/>
          </a:p>
          <a:p>
            <a:pPr indent="-457200" lvl="0" marL="457200" rtl="0" algn="l">
              <a:lnSpc>
                <a:spcPct val="150000"/>
              </a:lnSpc>
              <a:spcBef>
                <a:spcPts val="0"/>
              </a:spcBef>
              <a:spcAft>
                <a:spcPts val="0"/>
              </a:spcAft>
              <a:buSzPts val="3700"/>
              <a:buChar char="➔"/>
            </a:pPr>
            <a:r>
              <a:rPr lang="it" sz="3700"/>
              <a:t>il controllo fiscale degli scambi intracomunitari di beni e di servizi effettuati dagli operatori nazionali con il resto della comunità europea;</a:t>
            </a:r>
            <a:endParaRPr sz="3700"/>
          </a:p>
          <a:p>
            <a:pPr indent="-457200" lvl="0" marL="457200" rtl="0" algn="l">
              <a:lnSpc>
                <a:spcPct val="150000"/>
              </a:lnSpc>
              <a:spcBef>
                <a:spcPts val="0"/>
              </a:spcBef>
              <a:spcAft>
                <a:spcPts val="0"/>
              </a:spcAft>
              <a:buSzPts val="3700"/>
              <a:buChar char="➔"/>
            </a:pPr>
            <a:r>
              <a:rPr lang="it" sz="3700"/>
              <a:t>le statistiche sullo scambio di beni effettuati dagli operatori nazionali con il resto della comunità europea.</a:t>
            </a:r>
            <a:endParaRPr sz="3700"/>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br>
              <a:rPr lang="it"/>
            </a:br>
            <a:br>
              <a:rPr lang="it"/>
            </a:br>
            <a:br>
              <a:rPr lang="it"/>
            </a:b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fb8ab4176a_0_136"/>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42" name="Google Shape;342;g2fb8ab4176a_0_136"/>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A cosa serve?</a:t>
            </a:r>
            <a:endParaRPr/>
          </a:p>
        </p:txBody>
      </p:sp>
      <p:sp>
        <p:nvSpPr>
          <p:cNvPr id="343" name="Google Shape;343;g2fb8ab4176a_0_136"/>
          <p:cNvSpPr txBox="1"/>
          <p:nvPr>
            <p:ph idx="1" type="body"/>
          </p:nvPr>
        </p:nvSpPr>
        <p:spPr>
          <a:xfrm>
            <a:off x="827675" y="2101950"/>
            <a:ext cx="22101900" cy="1072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sz="3600"/>
              <a:t>I soggetti passivi Iva (professionisti, società), in riferimento alle operazioni intracomunitarie, presentano:</a:t>
            </a:r>
            <a:endParaRPr sz="3600"/>
          </a:p>
          <a:p>
            <a:pPr indent="0" lvl="0" marL="0" rtl="0" algn="l">
              <a:lnSpc>
                <a:spcPct val="115000"/>
              </a:lnSpc>
              <a:spcBef>
                <a:spcPts val="0"/>
              </a:spcBef>
              <a:spcAft>
                <a:spcPts val="0"/>
              </a:spcAft>
              <a:buSzPts val="3000"/>
              <a:buNone/>
            </a:pPr>
            <a:r>
              <a:t/>
            </a:r>
            <a:endParaRPr sz="3600"/>
          </a:p>
          <a:p>
            <a:pPr indent="-457200" lvl="0" marL="914400" rtl="0" algn="l">
              <a:lnSpc>
                <a:spcPct val="115000"/>
              </a:lnSpc>
              <a:spcBef>
                <a:spcPts val="0"/>
              </a:spcBef>
              <a:spcAft>
                <a:spcPts val="0"/>
              </a:spcAft>
              <a:buSzPts val="3600"/>
              <a:buChar char="➔"/>
            </a:pPr>
            <a:r>
              <a:rPr lang="it" sz="3600"/>
              <a:t>l’elenco riepilogativo delle seguenti categorie di </a:t>
            </a:r>
            <a:r>
              <a:rPr lang="it" sz="3600" u="sng"/>
              <a:t>operazioni effettuate</a:t>
            </a:r>
            <a:r>
              <a:rPr lang="it" sz="3600"/>
              <a:t> nei confronti di soggetti passivi stabiliti in un altro Stato membro della Comunità europea:</a:t>
            </a:r>
            <a:endParaRPr sz="3600"/>
          </a:p>
          <a:p>
            <a:pPr indent="-457200" lvl="1" marL="1371600" rtl="0" algn="l">
              <a:lnSpc>
                <a:spcPct val="115000"/>
              </a:lnSpc>
              <a:spcBef>
                <a:spcPts val="0"/>
              </a:spcBef>
              <a:spcAft>
                <a:spcPts val="0"/>
              </a:spcAft>
              <a:buSzPts val="3600"/>
              <a:buChar char="◆"/>
            </a:pPr>
            <a:r>
              <a:rPr b="1" lang="it" sz="3600"/>
              <a:t>cessioni intracomunitarie di beni comunitari </a:t>
            </a:r>
            <a:endParaRPr b="1" sz="3600"/>
          </a:p>
          <a:p>
            <a:pPr indent="-457200" lvl="1" marL="1371600" rtl="0" algn="l">
              <a:lnSpc>
                <a:spcPct val="115000"/>
              </a:lnSpc>
              <a:spcBef>
                <a:spcPts val="0"/>
              </a:spcBef>
              <a:spcAft>
                <a:spcPts val="0"/>
              </a:spcAft>
              <a:buSzPts val="3600"/>
              <a:buChar char="◆"/>
            </a:pPr>
            <a:r>
              <a:rPr b="1" lang="it" sz="3600"/>
              <a:t>prestazioni di servizi diverse da quelle oggetto di specifiche deroghe in tema di </a:t>
            </a:r>
            <a:r>
              <a:rPr lang="it" sz="3600"/>
              <a:t>territorialità (articoli 7-quater e 7-quinquies del Dpr n. 633/1972)</a:t>
            </a:r>
            <a:endParaRPr sz="3600"/>
          </a:p>
          <a:p>
            <a:pPr indent="0" lvl="0" marL="0" rtl="0" algn="l">
              <a:lnSpc>
                <a:spcPct val="115000"/>
              </a:lnSpc>
              <a:spcBef>
                <a:spcPts val="0"/>
              </a:spcBef>
              <a:spcAft>
                <a:spcPts val="0"/>
              </a:spcAft>
              <a:buSzPts val="3000"/>
              <a:buNone/>
            </a:pPr>
            <a:r>
              <a:t/>
            </a:r>
            <a:endParaRPr sz="3600"/>
          </a:p>
          <a:p>
            <a:pPr indent="-457200" lvl="0" marL="914400" rtl="0" algn="l">
              <a:lnSpc>
                <a:spcPct val="115000"/>
              </a:lnSpc>
              <a:spcBef>
                <a:spcPts val="0"/>
              </a:spcBef>
              <a:spcAft>
                <a:spcPts val="0"/>
              </a:spcAft>
              <a:buSzPts val="3600"/>
              <a:buChar char="➔"/>
            </a:pPr>
            <a:r>
              <a:rPr lang="it" sz="3600"/>
              <a:t>l’elenco riepilogativo delle seguenti categorie di </a:t>
            </a:r>
            <a:r>
              <a:rPr lang="it" sz="3600" u="sng"/>
              <a:t>operazioni acquisite</a:t>
            </a:r>
            <a:r>
              <a:rPr lang="it" sz="3600"/>
              <a:t> presso soggetti passivi stabiliti in un altro Stato membro della Comunità europea:</a:t>
            </a:r>
            <a:endParaRPr sz="3600"/>
          </a:p>
          <a:p>
            <a:pPr indent="-457200" lvl="1" marL="1828800" rtl="0" algn="l">
              <a:lnSpc>
                <a:spcPct val="115000"/>
              </a:lnSpc>
              <a:spcBef>
                <a:spcPts val="0"/>
              </a:spcBef>
              <a:spcAft>
                <a:spcPts val="0"/>
              </a:spcAft>
              <a:buSzPts val="3600"/>
              <a:buChar char="◆"/>
            </a:pPr>
            <a:r>
              <a:rPr b="1" lang="it" sz="3600"/>
              <a:t>acquisti intracomunitari di beni comunitari</a:t>
            </a:r>
            <a:endParaRPr b="1" sz="3600"/>
          </a:p>
          <a:p>
            <a:pPr indent="-457200" lvl="1" marL="1828800" rtl="0" algn="l">
              <a:lnSpc>
                <a:spcPct val="115000"/>
              </a:lnSpc>
              <a:spcBef>
                <a:spcPts val="0"/>
              </a:spcBef>
              <a:spcAft>
                <a:spcPts val="0"/>
              </a:spcAft>
              <a:buSzPts val="3600"/>
              <a:buChar char="◆"/>
            </a:pPr>
            <a:r>
              <a:rPr b="1" lang="it" sz="3600"/>
              <a:t>prestazioni di servizi </a:t>
            </a:r>
            <a:r>
              <a:rPr lang="it" sz="3600"/>
              <a:t>(articolo 7-ter del Dpr n. 633/1972). </a:t>
            </a:r>
            <a:endParaRPr sz="3600"/>
          </a:p>
          <a:p>
            <a:pPr indent="0" lvl="0" marL="0" rtl="0" algn="l">
              <a:lnSpc>
                <a:spcPct val="115000"/>
              </a:lnSpc>
              <a:spcBef>
                <a:spcPts val="0"/>
              </a:spcBef>
              <a:spcAft>
                <a:spcPts val="0"/>
              </a:spcAft>
              <a:buSzPts val="3000"/>
              <a:buNone/>
            </a:pPr>
            <a:r>
              <a:t/>
            </a:r>
            <a:endParaRPr sz="3600"/>
          </a:p>
          <a:p>
            <a:pPr indent="0" lvl="0" marL="0" rtl="0" algn="l">
              <a:lnSpc>
                <a:spcPct val="115000"/>
              </a:lnSpc>
              <a:spcBef>
                <a:spcPts val="0"/>
              </a:spcBef>
              <a:spcAft>
                <a:spcPts val="0"/>
              </a:spcAft>
              <a:buSzPts val="3000"/>
              <a:buNone/>
            </a:pPr>
            <a:r>
              <a:rPr b="1" lang="it" sz="3600">
                <a:solidFill>
                  <a:schemeClr val="dk1"/>
                </a:solidFill>
              </a:rPr>
              <a:t>N.B. Anche i professionisti che rientrano nel regime forfettario hanno l'obbligo di presentare Intrastat</a:t>
            </a:r>
            <a:endParaRPr b="1" sz="3600"/>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fb8ab4176a_0_142"/>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49" name="Google Shape;349;g2fb8ab4176a_0_142"/>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Quando?</a:t>
            </a:r>
            <a:endParaRPr/>
          </a:p>
        </p:txBody>
      </p:sp>
      <p:sp>
        <p:nvSpPr>
          <p:cNvPr id="350" name="Google Shape;350;g2fb8ab4176a_0_142"/>
          <p:cNvSpPr txBox="1"/>
          <p:nvPr>
            <p:ph idx="1" type="body"/>
          </p:nvPr>
        </p:nvSpPr>
        <p:spPr>
          <a:xfrm>
            <a:off x="972325" y="1770725"/>
            <a:ext cx="22273500" cy="1040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sz="3400">
                <a:solidFill>
                  <a:schemeClr val="dk1"/>
                </a:solidFill>
              </a:rPr>
              <a:t>Il modello Intrastat deve essere presentato per via telematica tramite l’Agenzia delle Entrate.</a:t>
            </a:r>
            <a:endParaRPr sz="3400">
              <a:solidFill>
                <a:schemeClr val="dk1"/>
              </a:solidFill>
            </a:endParaRPr>
          </a:p>
          <a:p>
            <a:pPr indent="0" lvl="0" marL="0" rtl="0" algn="l">
              <a:lnSpc>
                <a:spcPct val="115000"/>
              </a:lnSpc>
              <a:spcBef>
                <a:spcPts val="0"/>
              </a:spcBef>
              <a:spcAft>
                <a:spcPts val="0"/>
              </a:spcAft>
              <a:buSzPts val="3000"/>
              <a:buNone/>
            </a:pPr>
            <a:r>
              <a:rPr lang="it" sz="3400">
                <a:solidFill>
                  <a:schemeClr val="dk1"/>
                </a:solidFill>
              </a:rPr>
              <a:t>La trasmissione può essere effettuata direttamente dai contribuenti o tramite intermediari abilitati.</a:t>
            </a:r>
            <a:endParaRPr b="1" sz="3400">
              <a:solidFill>
                <a:schemeClr val="dk1"/>
              </a:solidFill>
            </a:endParaRPr>
          </a:p>
          <a:p>
            <a:pPr indent="0" lvl="0" marL="0" rtl="0" algn="l">
              <a:lnSpc>
                <a:spcPct val="115000"/>
              </a:lnSpc>
              <a:spcBef>
                <a:spcPts val="0"/>
              </a:spcBef>
              <a:spcAft>
                <a:spcPts val="0"/>
              </a:spcAft>
              <a:buSzPts val="3000"/>
              <a:buNone/>
            </a:pPr>
            <a:r>
              <a:t/>
            </a:r>
            <a:endParaRPr b="1" sz="3400">
              <a:solidFill>
                <a:schemeClr val="dk1"/>
              </a:solidFill>
            </a:endParaRPr>
          </a:p>
          <a:p>
            <a:pPr indent="0" lvl="0" marL="0" rtl="0" algn="l">
              <a:lnSpc>
                <a:spcPct val="115000"/>
              </a:lnSpc>
              <a:spcBef>
                <a:spcPts val="0"/>
              </a:spcBef>
              <a:spcAft>
                <a:spcPts val="0"/>
              </a:spcAft>
              <a:buSzPts val="3000"/>
              <a:buNone/>
            </a:pPr>
            <a:r>
              <a:rPr lang="it" sz="3400"/>
              <a:t>Ciascun elenco riepilogativo è presentato con riferimento a:</a:t>
            </a:r>
            <a:endParaRPr sz="3400"/>
          </a:p>
          <a:p>
            <a:pPr indent="0" lvl="0" marL="0" rtl="0" algn="l">
              <a:lnSpc>
                <a:spcPct val="115000"/>
              </a:lnSpc>
              <a:spcBef>
                <a:spcPts val="0"/>
              </a:spcBef>
              <a:spcAft>
                <a:spcPts val="0"/>
              </a:spcAft>
              <a:buSzPts val="3000"/>
              <a:buNone/>
            </a:pPr>
            <a:r>
              <a:t/>
            </a:r>
            <a:endParaRPr sz="3400"/>
          </a:p>
          <a:p>
            <a:pPr indent="-444500" lvl="0" marL="914400" rtl="0" algn="l">
              <a:lnSpc>
                <a:spcPct val="115000"/>
              </a:lnSpc>
              <a:spcBef>
                <a:spcPts val="0"/>
              </a:spcBef>
              <a:spcAft>
                <a:spcPts val="0"/>
              </a:spcAft>
              <a:buSzPts val="3400"/>
              <a:buChar char="●"/>
            </a:pPr>
            <a:r>
              <a:rPr b="1" lang="it" sz="3400"/>
              <a:t>periodi trimestrali</a:t>
            </a:r>
            <a:r>
              <a:rPr lang="it" sz="3400"/>
              <a:t>, dai contribuenti che hanno effettuato operazioni, nei 4 trimestri precedenti e per ciascuna categoria di operazioni, per un ammontare totale trimestrale non superiore a 50mila euro;</a:t>
            </a:r>
            <a:br>
              <a:rPr lang="it" sz="3400"/>
            </a:br>
            <a:endParaRPr sz="3400"/>
          </a:p>
          <a:p>
            <a:pPr indent="-444500" lvl="0" marL="914400" rtl="0" algn="l">
              <a:lnSpc>
                <a:spcPct val="115000"/>
              </a:lnSpc>
              <a:spcBef>
                <a:spcPts val="0"/>
              </a:spcBef>
              <a:spcAft>
                <a:spcPts val="0"/>
              </a:spcAft>
              <a:buSzPts val="3400"/>
              <a:buChar char="●"/>
            </a:pPr>
            <a:r>
              <a:rPr b="1" lang="it" sz="3400"/>
              <a:t>periodi mensili</a:t>
            </a:r>
            <a:r>
              <a:rPr lang="it" sz="3400"/>
              <a:t>, dai contribuenti che non si trovano nelle condizioni di cui al precedente punto 1.</a:t>
            </a:r>
            <a:endParaRPr sz="3400"/>
          </a:p>
          <a:p>
            <a:pPr indent="0" lvl="0" marL="0" rtl="0" algn="l">
              <a:lnSpc>
                <a:spcPct val="115000"/>
              </a:lnSpc>
              <a:spcBef>
                <a:spcPts val="0"/>
              </a:spcBef>
              <a:spcAft>
                <a:spcPts val="0"/>
              </a:spcAft>
              <a:buSzPts val="3000"/>
              <a:buNone/>
            </a:pPr>
            <a:r>
              <a:t/>
            </a:r>
            <a:endParaRPr sz="3400"/>
          </a:p>
          <a:p>
            <a:pPr indent="0" lvl="0" marL="0" rtl="0" algn="l">
              <a:lnSpc>
                <a:spcPct val="115000"/>
              </a:lnSpc>
              <a:spcBef>
                <a:spcPts val="0"/>
              </a:spcBef>
              <a:spcAft>
                <a:spcPts val="0"/>
              </a:spcAft>
              <a:buSzPts val="3000"/>
              <a:buNone/>
            </a:pPr>
            <a:r>
              <a:rPr lang="it" sz="3400">
                <a:solidFill>
                  <a:schemeClr val="dk1"/>
                </a:solidFill>
              </a:rPr>
              <a:t>In entrambi i casi la presentazione del modello Intrastat avviene entro il 25 del mese successivo al mese/trimestre di riferimento.</a:t>
            </a:r>
            <a:endParaRPr sz="3400">
              <a:solidFill>
                <a:schemeClr val="dk1"/>
              </a:solidFill>
            </a:endParaRPr>
          </a:p>
          <a:p>
            <a:pPr indent="0" lvl="0" marL="0" rtl="0" algn="l">
              <a:lnSpc>
                <a:spcPct val="115000"/>
              </a:lnSpc>
              <a:spcBef>
                <a:spcPts val="0"/>
              </a:spcBef>
              <a:spcAft>
                <a:spcPts val="0"/>
              </a:spcAft>
              <a:buSzPts val="3000"/>
              <a:buNone/>
            </a:pPr>
            <a:r>
              <a:t/>
            </a:r>
            <a:endParaRPr sz="3400">
              <a:solidFill>
                <a:schemeClr val="dk1"/>
              </a:solidFill>
            </a:endParaRPr>
          </a:p>
          <a:p>
            <a:pPr indent="0" lvl="0" marL="0" rtl="0" algn="l">
              <a:lnSpc>
                <a:spcPct val="115000"/>
              </a:lnSpc>
              <a:spcBef>
                <a:spcPts val="0"/>
              </a:spcBef>
              <a:spcAft>
                <a:spcPts val="0"/>
              </a:spcAft>
              <a:buSzPts val="3000"/>
              <a:buNone/>
            </a:pPr>
            <a:r>
              <a:rPr lang="it" sz="3400">
                <a:solidFill>
                  <a:schemeClr val="dk1"/>
                </a:solidFill>
              </a:rPr>
              <a:t>Si inviano le fatture emesse nel trimestre di riferimento, a prescindere dall’avvenuto incasso.</a:t>
            </a:r>
            <a:endParaRPr sz="3400">
              <a:solidFill>
                <a:schemeClr val="dk1"/>
              </a:solidFill>
            </a:endParaRPr>
          </a:p>
          <a:p>
            <a:pPr indent="0" lvl="0" marL="0" rtl="0" algn="l">
              <a:lnSpc>
                <a:spcPct val="115000"/>
              </a:lnSpc>
              <a:spcBef>
                <a:spcPts val="0"/>
              </a:spcBef>
              <a:spcAft>
                <a:spcPts val="0"/>
              </a:spcAft>
              <a:buSzPts val="3000"/>
              <a:buNone/>
            </a:pPr>
            <a:r>
              <a:t/>
            </a:r>
            <a:endParaRPr sz="3400"/>
          </a:p>
          <a:p>
            <a:pPr indent="0" lvl="0" marL="0" rtl="0" algn="l">
              <a:lnSpc>
                <a:spcPct val="115000"/>
              </a:lnSpc>
              <a:spcBef>
                <a:spcPts val="0"/>
              </a:spcBef>
              <a:spcAft>
                <a:spcPts val="0"/>
              </a:spcAft>
              <a:buSzPts val="3000"/>
              <a:buNone/>
            </a:pPr>
            <a:r>
              <a:rPr b="1" lang="it" sz="3400">
                <a:solidFill>
                  <a:schemeClr val="dk1"/>
                </a:solidFill>
                <a:highlight>
                  <a:srgbClr val="FFF2CC"/>
                </a:highlight>
              </a:rPr>
              <a:t>N.B. In Fiscozen inviamo gli Intrastat trimestralmente</a:t>
            </a:r>
            <a:endParaRPr b="1" sz="3400">
              <a:solidFill>
                <a:schemeClr val="dk1"/>
              </a:solidFill>
              <a:highlight>
                <a:srgbClr val="FFF2CC"/>
              </a:highlight>
            </a:endParaRPr>
          </a:p>
          <a:p>
            <a:pPr indent="0" lvl="0" marL="0" rtl="0" algn="l">
              <a:lnSpc>
                <a:spcPct val="115000"/>
              </a:lnSpc>
              <a:spcBef>
                <a:spcPts val="0"/>
              </a:spcBef>
              <a:spcAft>
                <a:spcPts val="0"/>
              </a:spcAft>
              <a:buSzPts val="3000"/>
              <a:buNone/>
            </a:pPr>
            <a:r>
              <a:t/>
            </a:r>
            <a:endParaRPr/>
          </a:p>
          <a:p>
            <a:pPr indent="0" lvl="0" marL="914400" rtl="0" algn="l">
              <a:lnSpc>
                <a:spcPct val="115000"/>
              </a:lnSpc>
              <a:spcBef>
                <a:spcPts val="0"/>
              </a:spcBef>
              <a:spcAft>
                <a:spcPts val="0"/>
              </a:spcAft>
              <a:buSzPts val="3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fb8ab4176a_0_148"/>
          <p:cNvSpPr txBox="1"/>
          <p:nvPr>
            <p:ph idx="1" type="body"/>
          </p:nvPr>
        </p:nvSpPr>
        <p:spPr>
          <a:xfrm>
            <a:off x="1143475" y="2480150"/>
            <a:ext cx="22101900" cy="21993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SzPts val="3000"/>
              <a:buAutoNum type="arabicPeriod"/>
            </a:pPr>
            <a:r>
              <a:rPr lang="it"/>
              <a:t>Vai sul Backoffice e clicca su “</a:t>
            </a:r>
            <a:r>
              <a:rPr b="1" lang="it"/>
              <a:t>Adempimenti”</a:t>
            </a:r>
            <a:endParaRPr/>
          </a:p>
          <a:p>
            <a:pPr indent="-419100" lvl="0" marL="457200" rtl="0" algn="l">
              <a:lnSpc>
                <a:spcPct val="115000"/>
              </a:lnSpc>
              <a:spcBef>
                <a:spcPts val="0"/>
              </a:spcBef>
              <a:spcAft>
                <a:spcPts val="0"/>
              </a:spcAft>
              <a:buSzPts val="3000"/>
              <a:buAutoNum type="arabicPeriod"/>
            </a:pPr>
            <a:r>
              <a:rPr lang="it"/>
              <a:t>Clicca su “</a:t>
            </a:r>
            <a:r>
              <a:rPr b="1" lang="it"/>
              <a:t>Intrastat</a:t>
            </a:r>
            <a:r>
              <a:rPr lang="it"/>
              <a:t>”</a:t>
            </a:r>
            <a:endParaRPr/>
          </a:p>
          <a:p>
            <a:pPr indent="0" lvl="0" marL="457200" rtl="0" algn="l">
              <a:lnSpc>
                <a:spcPct val="115000"/>
              </a:lnSpc>
              <a:spcBef>
                <a:spcPts val="0"/>
              </a:spcBef>
              <a:spcAft>
                <a:spcPts val="0"/>
              </a:spcAft>
              <a:buSzPts val="3000"/>
              <a:buNone/>
            </a:pPr>
            <a:r>
              <a:t/>
            </a:r>
            <a:endParaRPr/>
          </a:p>
        </p:txBody>
      </p:sp>
      <p:pic>
        <p:nvPicPr>
          <p:cNvPr id="356" name="Google Shape;356;g2fb8ab4176a_0_148"/>
          <p:cNvPicPr preferRelativeResize="0"/>
          <p:nvPr/>
        </p:nvPicPr>
        <p:blipFill rotWithShape="1">
          <a:blip r:embed="rId3">
            <a:alphaModFix/>
          </a:blip>
          <a:srcRect b="0" l="0" r="0" t="0"/>
          <a:stretch/>
        </p:blipFill>
        <p:spPr>
          <a:xfrm>
            <a:off x="2449813" y="3892875"/>
            <a:ext cx="19489224" cy="7450950"/>
          </a:xfrm>
          <a:prstGeom prst="rect">
            <a:avLst/>
          </a:prstGeom>
          <a:noFill/>
          <a:ln>
            <a:noFill/>
          </a:ln>
        </p:spPr>
      </p:pic>
      <p:sp>
        <p:nvSpPr>
          <p:cNvPr id="357" name="Google Shape;357;g2fb8ab4176a_0_148"/>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58" name="Google Shape;358;g2fb8ab4176a_0_148"/>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Dimostrazione pratica: come aggiungere il trimestre</a:t>
            </a:r>
            <a:endParaRPr/>
          </a:p>
        </p:txBody>
      </p:sp>
      <p:sp>
        <p:nvSpPr>
          <p:cNvPr id="359" name="Google Shape;359;g2fb8ab4176a_0_148"/>
          <p:cNvSpPr/>
          <p:nvPr/>
        </p:nvSpPr>
        <p:spPr>
          <a:xfrm>
            <a:off x="2260725" y="5956875"/>
            <a:ext cx="3166200" cy="911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2fb8ab4176a_0_148"/>
          <p:cNvSpPr/>
          <p:nvPr/>
        </p:nvSpPr>
        <p:spPr>
          <a:xfrm>
            <a:off x="3128700" y="8609025"/>
            <a:ext cx="2076000" cy="6066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2fb8ab4176a_0_148"/>
          <p:cNvSpPr/>
          <p:nvPr/>
        </p:nvSpPr>
        <p:spPr>
          <a:xfrm flipH="1" rot="5400000">
            <a:off x="974875" y="6016875"/>
            <a:ext cx="998400" cy="8784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2fb8ab4176a_0_148"/>
          <p:cNvSpPr/>
          <p:nvPr/>
        </p:nvSpPr>
        <p:spPr>
          <a:xfrm flipH="1" rot="5400000">
            <a:off x="974875" y="8473125"/>
            <a:ext cx="998400" cy="8784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fb8ab4176a_0_159"/>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68" name="Google Shape;368;g2fb8ab4176a_0_159"/>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come aggiungere il trimestre</a:t>
            </a:r>
            <a:endParaRPr>
              <a:solidFill>
                <a:schemeClr val="accent2"/>
              </a:solidFill>
            </a:endParaRPr>
          </a:p>
          <a:p>
            <a:pPr indent="0" lvl="0" marL="0" rtl="0" algn="l">
              <a:lnSpc>
                <a:spcPct val="100000"/>
              </a:lnSpc>
              <a:spcBef>
                <a:spcPts val="0"/>
              </a:spcBef>
              <a:spcAft>
                <a:spcPts val="0"/>
              </a:spcAft>
              <a:buSzPts val="6000"/>
              <a:buNone/>
            </a:pPr>
            <a:r>
              <a:t/>
            </a:r>
            <a:endParaRPr/>
          </a:p>
        </p:txBody>
      </p:sp>
      <p:sp>
        <p:nvSpPr>
          <p:cNvPr id="369" name="Google Shape;369;g2fb8ab4176a_0_159"/>
          <p:cNvSpPr txBox="1"/>
          <p:nvPr>
            <p:ph idx="1" type="body"/>
          </p:nvPr>
        </p:nvSpPr>
        <p:spPr>
          <a:xfrm>
            <a:off x="1141050" y="2743200"/>
            <a:ext cx="22101900" cy="208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3. Clicca su </a:t>
            </a:r>
            <a:r>
              <a:rPr b="1" lang="it"/>
              <a:t>“Aggiungi dichiarazione”</a:t>
            </a:r>
            <a:endParaRPr b="1"/>
          </a:p>
          <a:p>
            <a:pPr indent="0" lvl="0" marL="0" rtl="0" algn="l">
              <a:lnSpc>
                <a:spcPct val="115000"/>
              </a:lnSpc>
              <a:spcBef>
                <a:spcPts val="0"/>
              </a:spcBef>
              <a:spcAft>
                <a:spcPts val="0"/>
              </a:spcAft>
              <a:buSzPts val="3000"/>
              <a:buNone/>
            </a:pPr>
            <a:r>
              <a:rPr lang="it"/>
              <a:t>4. Inserisci il trimestre e l’anno di riferimento</a:t>
            </a:r>
            <a:br>
              <a:rPr b="1" lang="it"/>
            </a:br>
            <a:r>
              <a:rPr lang="it"/>
              <a:t>5. Clicca su </a:t>
            </a:r>
            <a:r>
              <a:rPr b="1" lang="it"/>
              <a:t>“Salva”</a:t>
            </a:r>
            <a:r>
              <a:rPr lang="it"/>
              <a:t> e attendi</a:t>
            </a:r>
            <a:endParaRPr/>
          </a:p>
        </p:txBody>
      </p:sp>
      <p:grpSp>
        <p:nvGrpSpPr>
          <p:cNvPr id="370" name="Google Shape;370;g2fb8ab4176a_0_159"/>
          <p:cNvGrpSpPr/>
          <p:nvPr/>
        </p:nvGrpSpPr>
        <p:grpSpPr>
          <a:xfrm>
            <a:off x="3734249" y="4590567"/>
            <a:ext cx="15947315" cy="4899624"/>
            <a:chOff x="2512783" y="3747301"/>
            <a:chExt cx="17572799" cy="5823181"/>
          </a:xfrm>
        </p:grpSpPr>
        <p:grpSp>
          <p:nvGrpSpPr>
            <p:cNvPr id="371" name="Google Shape;371;g2fb8ab4176a_0_159"/>
            <p:cNvGrpSpPr/>
            <p:nvPr/>
          </p:nvGrpSpPr>
          <p:grpSpPr>
            <a:xfrm>
              <a:off x="3514751" y="3747301"/>
              <a:ext cx="16570831" cy="5816392"/>
              <a:chOff x="1971925" y="3926903"/>
              <a:chExt cx="20440152" cy="6956575"/>
            </a:xfrm>
          </p:grpSpPr>
          <p:pic>
            <p:nvPicPr>
              <p:cNvPr id="372" name="Google Shape;372;g2fb8ab4176a_0_159"/>
              <p:cNvPicPr preferRelativeResize="0"/>
              <p:nvPr/>
            </p:nvPicPr>
            <p:blipFill rotWithShape="1">
              <a:blip r:embed="rId3">
                <a:alphaModFix/>
              </a:blip>
              <a:srcRect b="0" l="0" r="0" t="0"/>
              <a:stretch/>
            </p:blipFill>
            <p:spPr>
              <a:xfrm>
                <a:off x="1971925" y="3926903"/>
                <a:ext cx="20440150" cy="5862200"/>
              </a:xfrm>
              <a:prstGeom prst="rect">
                <a:avLst/>
              </a:prstGeom>
              <a:noFill/>
              <a:ln>
                <a:noFill/>
              </a:ln>
            </p:spPr>
          </p:pic>
          <p:pic>
            <p:nvPicPr>
              <p:cNvPr id="373" name="Google Shape;373;g2fb8ab4176a_0_159"/>
              <p:cNvPicPr preferRelativeResize="0"/>
              <p:nvPr/>
            </p:nvPicPr>
            <p:blipFill rotWithShape="1">
              <a:blip r:embed="rId4">
                <a:alphaModFix/>
              </a:blip>
              <a:srcRect b="0" l="0" r="0" t="0"/>
              <a:stretch/>
            </p:blipFill>
            <p:spPr>
              <a:xfrm>
                <a:off x="1971925" y="9789100"/>
                <a:ext cx="20440152" cy="1094378"/>
              </a:xfrm>
              <a:prstGeom prst="rect">
                <a:avLst/>
              </a:prstGeom>
              <a:noFill/>
              <a:ln>
                <a:noFill/>
              </a:ln>
            </p:spPr>
          </p:pic>
        </p:grpSp>
        <p:sp>
          <p:nvSpPr>
            <p:cNvPr id="374" name="Google Shape;374;g2fb8ab4176a_0_159"/>
            <p:cNvSpPr/>
            <p:nvPr/>
          </p:nvSpPr>
          <p:spPr>
            <a:xfrm>
              <a:off x="3452976" y="8877190"/>
              <a:ext cx="2411700" cy="6030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2fb8ab4176a_0_159"/>
            <p:cNvSpPr/>
            <p:nvPr/>
          </p:nvSpPr>
          <p:spPr>
            <a:xfrm flipH="1" rot="5400000">
              <a:off x="2387983" y="8911682"/>
              <a:ext cx="783600" cy="5340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6" name="Google Shape;376;g2fb8ab4176a_0_159"/>
          <p:cNvGrpSpPr/>
          <p:nvPr/>
        </p:nvGrpSpPr>
        <p:grpSpPr>
          <a:xfrm>
            <a:off x="8063588" y="9566408"/>
            <a:ext cx="8261662" cy="2984400"/>
            <a:chOff x="8002138" y="9738900"/>
            <a:chExt cx="8261662" cy="2984400"/>
          </a:xfrm>
        </p:grpSpPr>
        <p:pic>
          <p:nvPicPr>
            <p:cNvPr id="377" name="Google Shape;377;g2fb8ab4176a_0_159"/>
            <p:cNvPicPr preferRelativeResize="0"/>
            <p:nvPr/>
          </p:nvPicPr>
          <p:blipFill rotWithShape="1">
            <a:blip r:embed="rId5">
              <a:alphaModFix/>
            </a:blip>
            <a:srcRect b="0" l="0" r="0" t="0"/>
            <a:stretch/>
          </p:blipFill>
          <p:spPr>
            <a:xfrm>
              <a:off x="8002138" y="9738900"/>
              <a:ext cx="7534275" cy="2876550"/>
            </a:xfrm>
            <a:prstGeom prst="rect">
              <a:avLst/>
            </a:prstGeom>
            <a:noFill/>
            <a:ln>
              <a:noFill/>
            </a:ln>
          </p:spPr>
        </p:pic>
        <p:sp>
          <p:nvSpPr>
            <p:cNvPr id="378" name="Google Shape;378;g2fb8ab4176a_0_159"/>
            <p:cNvSpPr/>
            <p:nvPr/>
          </p:nvSpPr>
          <p:spPr>
            <a:xfrm>
              <a:off x="14729789" y="12094200"/>
              <a:ext cx="864300" cy="629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2fb8ab4176a_0_159"/>
            <p:cNvSpPr/>
            <p:nvPr/>
          </p:nvSpPr>
          <p:spPr>
            <a:xfrm rot="-5400000">
              <a:off x="15686150" y="12131850"/>
              <a:ext cx="601500" cy="5538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fb8ab4176a_0_175"/>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85" name="Google Shape;385;g2fb8ab4176a_0_175"/>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come approvare le righe</a:t>
            </a:r>
            <a:endParaRPr>
              <a:solidFill>
                <a:schemeClr val="accent2"/>
              </a:solidFill>
            </a:endParaRPr>
          </a:p>
          <a:p>
            <a:pPr indent="0" lvl="0" marL="0" rtl="0" algn="l">
              <a:lnSpc>
                <a:spcPct val="100000"/>
              </a:lnSpc>
              <a:spcBef>
                <a:spcPts val="0"/>
              </a:spcBef>
              <a:spcAft>
                <a:spcPts val="0"/>
              </a:spcAft>
              <a:buSzPts val="6000"/>
              <a:buNone/>
            </a:pPr>
            <a:r>
              <a:t/>
            </a:r>
            <a:endParaRPr>
              <a:solidFill>
                <a:schemeClr val="accent2"/>
              </a:solidFill>
            </a:endParaRPr>
          </a:p>
          <a:p>
            <a:pPr indent="0" lvl="0" marL="0" rtl="0" algn="l">
              <a:lnSpc>
                <a:spcPct val="100000"/>
              </a:lnSpc>
              <a:spcBef>
                <a:spcPts val="0"/>
              </a:spcBef>
              <a:spcAft>
                <a:spcPts val="0"/>
              </a:spcAft>
              <a:buSzPts val="6000"/>
              <a:buNone/>
            </a:pPr>
            <a:r>
              <a:t/>
            </a:r>
            <a:endParaRPr>
              <a:solidFill>
                <a:schemeClr val="accent2"/>
              </a:solidFill>
            </a:endParaRPr>
          </a:p>
        </p:txBody>
      </p:sp>
      <p:sp>
        <p:nvSpPr>
          <p:cNvPr id="386" name="Google Shape;386;g2fb8ab4176a_0_175"/>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6. Sulla riga del trimestre di riferimento clicca su “</a:t>
            </a:r>
            <a:r>
              <a:rPr b="1" lang="it"/>
              <a:t>Azione</a:t>
            </a:r>
            <a:r>
              <a:rPr lang="it"/>
              <a:t>” </a:t>
            </a:r>
            <a:br>
              <a:rPr lang="it"/>
            </a:br>
            <a:r>
              <a:rPr lang="it"/>
              <a:t>7. Clicca su </a:t>
            </a:r>
            <a:r>
              <a:rPr b="1" lang="it"/>
              <a:t>“Modifica la dichiarazione”</a:t>
            </a:r>
            <a:endParaRPr b="1"/>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rPr lang="it">
                <a:solidFill>
                  <a:schemeClr val="dk1"/>
                </a:solidFill>
              </a:rPr>
              <a:t>8. Clicca su </a:t>
            </a:r>
            <a:r>
              <a:rPr b="1" lang="it">
                <a:solidFill>
                  <a:schemeClr val="dk1"/>
                </a:solidFill>
              </a:rPr>
              <a:t>ogni</a:t>
            </a:r>
            <a:r>
              <a:rPr lang="it">
                <a:solidFill>
                  <a:schemeClr val="dk1"/>
                </a:solidFill>
              </a:rPr>
              <a:t> </a:t>
            </a:r>
            <a:r>
              <a:rPr b="1" lang="it">
                <a:solidFill>
                  <a:schemeClr val="dk1"/>
                </a:solidFill>
              </a:rPr>
              <a:t>singola riga dell’utente </a:t>
            </a:r>
            <a:r>
              <a:rPr lang="it">
                <a:solidFill>
                  <a:schemeClr val="dk1"/>
                </a:solidFill>
              </a:rPr>
              <a:t>per visualizzare i dettagli</a:t>
            </a:r>
            <a:endParaRPr>
              <a:solidFill>
                <a:schemeClr val="dk1"/>
              </a:solidFill>
            </a:endParaRPr>
          </a:p>
          <a:p>
            <a:pPr indent="0" lvl="0" marL="0" rtl="0" algn="l">
              <a:lnSpc>
                <a:spcPct val="115000"/>
              </a:lnSpc>
              <a:spcBef>
                <a:spcPts val="0"/>
              </a:spcBef>
              <a:spcAft>
                <a:spcPts val="0"/>
              </a:spcAft>
              <a:buSzPts val="3000"/>
              <a:buNone/>
            </a:pPr>
            <a:r>
              <a:t/>
            </a:r>
            <a:endParaRPr/>
          </a:p>
        </p:txBody>
      </p:sp>
      <p:pic>
        <p:nvPicPr>
          <p:cNvPr id="387" name="Google Shape;387;g2fb8ab4176a_0_175"/>
          <p:cNvPicPr preferRelativeResize="0"/>
          <p:nvPr/>
        </p:nvPicPr>
        <p:blipFill rotWithShape="1">
          <a:blip r:embed="rId3">
            <a:alphaModFix/>
          </a:blip>
          <a:srcRect b="0" l="0" r="0" t="0"/>
          <a:stretch/>
        </p:blipFill>
        <p:spPr>
          <a:xfrm>
            <a:off x="1635050" y="10046925"/>
            <a:ext cx="21113902" cy="471900"/>
          </a:xfrm>
          <a:prstGeom prst="rect">
            <a:avLst/>
          </a:prstGeom>
          <a:noFill/>
          <a:ln>
            <a:noFill/>
          </a:ln>
        </p:spPr>
      </p:pic>
      <p:sp>
        <p:nvSpPr>
          <p:cNvPr id="388" name="Google Shape;388;g2fb8ab4176a_0_175"/>
          <p:cNvSpPr/>
          <p:nvPr/>
        </p:nvSpPr>
        <p:spPr>
          <a:xfrm>
            <a:off x="10575450" y="10650900"/>
            <a:ext cx="998400" cy="8784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9" name="Google Shape;389;g2fb8ab4176a_0_175"/>
          <p:cNvGrpSpPr/>
          <p:nvPr/>
        </p:nvGrpSpPr>
        <p:grpSpPr>
          <a:xfrm>
            <a:off x="3900475" y="4461850"/>
            <a:ext cx="17699475" cy="4124325"/>
            <a:chOff x="3900475" y="4461850"/>
            <a:chExt cx="17699475" cy="4124325"/>
          </a:xfrm>
        </p:grpSpPr>
        <p:sp>
          <p:nvSpPr>
            <p:cNvPr id="390" name="Google Shape;390;g2fb8ab4176a_0_175"/>
            <p:cNvSpPr/>
            <p:nvPr/>
          </p:nvSpPr>
          <p:spPr>
            <a:xfrm rot="-5400000">
              <a:off x="20661550" y="5570713"/>
              <a:ext cx="998400" cy="8784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1" name="Google Shape;391;g2fb8ab4176a_0_175"/>
            <p:cNvGrpSpPr/>
            <p:nvPr/>
          </p:nvGrpSpPr>
          <p:grpSpPr>
            <a:xfrm>
              <a:off x="3900475" y="4461850"/>
              <a:ext cx="16583025" cy="4124325"/>
              <a:chOff x="2505913" y="4362025"/>
              <a:chExt cx="16583025" cy="4124325"/>
            </a:xfrm>
          </p:grpSpPr>
          <p:pic>
            <p:nvPicPr>
              <p:cNvPr id="392" name="Google Shape;392;g2fb8ab4176a_0_175"/>
              <p:cNvPicPr preferRelativeResize="0"/>
              <p:nvPr/>
            </p:nvPicPr>
            <p:blipFill rotWithShape="1">
              <a:blip r:embed="rId4">
                <a:alphaModFix/>
              </a:blip>
              <a:srcRect b="0" l="0" r="0" t="0"/>
              <a:stretch/>
            </p:blipFill>
            <p:spPr>
              <a:xfrm>
                <a:off x="2505913" y="4362025"/>
                <a:ext cx="16583025" cy="4124325"/>
              </a:xfrm>
              <a:prstGeom prst="rect">
                <a:avLst/>
              </a:prstGeom>
              <a:noFill/>
              <a:ln>
                <a:noFill/>
              </a:ln>
            </p:spPr>
          </p:pic>
          <p:sp>
            <p:nvSpPr>
              <p:cNvPr id="393" name="Google Shape;393;g2fb8ab4176a_0_175"/>
              <p:cNvSpPr/>
              <p:nvPr/>
            </p:nvSpPr>
            <p:spPr>
              <a:xfrm>
                <a:off x="15422750" y="5619875"/>
                <a:ext cx="3377100" cy="6603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fb8ab4176a_0_188"/>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399" name="Google Shape;399;g2fb8ab4176a_0_188"/>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come approvare le righe</a:t>
            </a:r>
            <a:endParaRPr/>
          </a:p>
        </p:txBody>
      </p:sp>
      <p:sp>
        <p:nvSpPr>
          <p:cNvPr id="400" name="Google Shape;400;g2fb8ab4176a_0_188"/>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9. Per ogni riga presente, verifica:</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419100" lvl="0" marL="914400" rtl="0" algn="l">
              <a:lnSpc>
                <a:spcPct val="115000"/>
              </a:lnSpc>
              <a:spcBef>
                <a:spcPts val="0"/>
              </a:spcBef>
              <a:spcAft>
                <a:spcPts val="0"/>
              </a:spcAft>
              <a:buSzPts val="3000"/>
              <a:buChar char="➔"/>
            </a:pPr>
            <a:r>
              <a:rPr lang="it"/>
              <a:t>La spunta su “</a:t>
            </a:r>
            <a:r>
              <a:rPr b="1" lang="it"/>
              <a:t>includi</a:t>
            </a:r>
            <a:r>
              <a:rPr lang="it"/>
              <a:t>”</a:t>
            </a:r>
            <a:endParaRPr/>
          </a:p>
          <a:p>
            <a:pPr indent="-419100" lvl="0" marL="914400" rtl="0" algn="l">
              <a:lnSpc>
                <a:spcPct val="115000"/>
              </a:lnSpc>
              <a:spcBef>
                <a:spcPts val="0"/>
              </a:spcBef>
              <a:spcAft>
                <a:spcPts val="0"/>
              </a:spcAft>
              <a:buSzPts val="3000"/>
              <a:buChar char="➔"/>
            </a:pPr>
            <a:r>
              <a:rPr lang="it"/>
              <a:t>Vicino alla partita IVA deve esserci il </a:t>
            </a:r>
            <a:r>
              <a:rPr b="1" lang="it"/>
              <a:t>flag</a:t>
            </a:r>
            <a:endParaRPr b="1"/>
          </a:p>
          <a:p>
            <a:pPr indent="-419100" lvl="0" marL="914400" rtl="0" algn="l">
              <a:lnSpc>
                <a:spcPct val="115000"/>
              </a:lnSpc>
              <a:spcBef>
                <a:spcPts val="0"/>
              </a:spcBef>
              <a:spcAft>
                <a:spcPts val="0"/>
              </a:spcAft>
              <a:buSzPts val="3000"/>
              <a:buChar char="➔"/>
            </a:pPr>
            <a:r>
              <a:rPr lang="it"/>
              <a:t>Controlla l’attività: deve essere un </a:t>
            </a:r>
            <a:r>
              <a:rPr b="1" lang="it"/>
              <a:t>servizio</a:t>
            </a:r>
            <a:endParaRPr b="1"/>
          </a:p>
          <a:p>
            <a:pPr indent="-419100" lvl="0" marL="914400" rtl="0" algn="l">
              <a:lnSpc>
                <a:spcPct val="115000"/>
              </a:lnSpc>
              <a:spcBef>
                <a:spcPts val="0"/>
              </a:spcBef>
              <a:spcAft>
                <a:spcPts val="0"/>
              </a:spcAft>
              <a:buSzPts val="3000"/>
              <a:buChar char="➔"/>
            </a:pPr>
            <a:r>
              <a:rPr lang="it"/>
              <a:t>Assegna il corretto </a:t>
            </a:r>
            <a:r>
              <a:rPr b="1" lang="it"/>
              <a:t>codice ateco </a:t>
            </a:r>
            <a:r>
              <a:rPr lang="it"/>
              <a:t>all’attività svolta</a:t>
            </a:r>
            <a:br>
              <a:rPr lang="it"/>
            </a:br>
            <a:r>
              <a:rPr lang="it"/>
              <a:t>   </a:t>
            </a:r>
            <a:r>
              <a:rPr i="1" lang="it"/>
              <a:t>Solitamente il codice ateco inserito del codice servizio e il codice ateco del cliente devono corrispondere, </a:t>
            </a:r>
            <a:br>
              <a:rPr i="1" lang="it"/>
            </a:br>
            <a:r>
              <a:rPr i="1" lang="it"/>
              <a:t>   come da esempio (se non corrispondono verificare se il cliente ha un secondo ateco)</a:t>
            </a:r>
            <a:br>
              <a:rPr i="1" lang="it"/>
            </a:br>
            <a:br>
              <a:rPr i="1" lang="it"/>
            </a:br>
            <a:endParaRPr i="1"/>
          </a:p>
          <a:p>
            <a:pPr indent="-419100" lvl="0" marL="914400" rtl="0" algn="l">
              <a:lnSpc>
                <a:spcPct val="115000"/>
              </a:lnSpc>
              <a:spcBef>
                <a:spcPts val="0"/>
              </a:spcBef>
              <a:spcAft>
                <a:spcPts val="0"/>
              </a:spcAft>
              <a:buSzPts val="3000"/>
              <a:buChar char="➔"/>
            </a:pPr>
            <a:r>
              <a:rPr lang="it"/>
              <a:t>Clicca su “</a:t>
            </a:r>
            <a:r>
              <a:rPr b="1" lang="it"/>
              <a:t>Conferma” </a:t>
            </a:r>
            <a:endParaRPr b="1"/>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p:txBody>
      </p:sp>
      <p:pic>
        <p:nvPicPr>
          <p:cNvPr id="401" name="Google Shape;401;g2fb8ab4176a_0_188"/>
          <p:cNvPicPr preferRelativeResize="0"/>
          <p:nvPr/>
        </p:nvPicPr>
        <p:blipFill rotWithShape="1">
          <a:blip r:embed="rId3">
            <a:alphaModFix/>
          </a:blip>
          <a:srcRect b="0" l="0" r="0" t="0"/>
          <a:stretch/>
        </p:blipFill>
        <p:spPr>
          <a:xfrm>
            <a:off x="1802250" y="3614028"/>
            <a:ext cx="20779501" cy="3423200"/>
          </a:xfrm>
          <a:prstGeom prst="rect">
            <a:avLst/>
          </a:prstGeom>
          <a:noFill/>
          <a:ln>
            <a:noFill/>
          </a:ln>
        </p:spPr>
      </p:pic>
      <p:pic>
        <p:nvPicPr>
          <p:cNvPr id="402" name="Google Shape;402;g2fb8ab4176a_0_188"/>
          <p:cNvPicPr preferRelativeResize="0"/>
          <p:nvPr/>
        </p:nvPicPr>
        <p:blipFill rotWithShape="1">
          <a:blip r:embed="rId4">
            <a:alphaModFix/>
          </a:blip>
          <a:srcRect b="0" l="0" r="0" t="0"/>
          <a:stretch/>
        </p:blipFill>
        <p:spPr>
          <a:xfrm>
            <a:off x="6401625" y="7536450"/>
            <a:ext cx="471900" cy="471900"/>
          </a:xfrm>
          <a:prstGeom prst="rect">
            <a:avLst/>
          </a:prstGeom>
          <a:noFill/>
          <a:ln>
            <a:noFill/>
          </a:ln>
        </p:spPr>
      </p:pic>
      <p:grpSp>
        <p:nvGrpSpPr>
          <p:cNvPr id="403" name="Google Shape;403;g2fb8ab4176a_0_188"/>
          <p:cNvGrpSpPr/>
          <p:nvPr/>
        </p:nvGrpSpPr>
        <p:grpSpPr>
          <a:xfrm>
            <a:off x="9941425" y="7952309"/>
            <a:ext cx="3280075" cy="716400"/>
            <a:chOff x="8265025" y="7952309"/>
            <a:chExt cx="3280075" cy="716400"/>
          </a:xfrm>
        </p:grpSpPr>
        <p:pic>
          <p:nvPicPr>
            <p:cNvPr id="404" name="Google Shape;404;g2fb8ab4176a_0_188"/>
            <p:cNvPicPr preferRelativeResize="0"/>
            <p:nvPr/>
          </p:nvPicPr>
          <p:blipFill rotWithShape="1">
            <a:blip r:embed="rId5">
              <a:alphaModFix/>
            </a:blip>
            <a:srcRect b="0" l="0" r="0" t="0"/>
            <a:stretch/>
          </p:blipFill>
          <p:spPr>
            <a:xfrm>
              <a:off x="8265025" y="8112625"/>
              <a:ext cx="471900" cy="395787"/>
            </a:xfrm>
            <a:prstGeom prst="rect">
              <a:avLst/>
            </a:prstGeom>
            <a:noFill/>
            <a:ln>
              <a:noFill/>
            </a:ln>
          </p:spPr>
        </p:pic>
        <p:pic>
          <p:nvPicPr>
            <p:cNvPr id="405" name="Google Shape;405;g2fb8ab4176a_0_188"/>
            <p:cNvPicPr preferRelativeResize="0"/>
            <p:nvPr/>
          </p:nvPicPr>
          <p:blipFill rotWithShape="1">
            <a:blip r:embed="rId6">
              <a:alphaModFix/>
            </a:blip>
            <a:srcRect b="20758" l="0" r="0" t="20747"/>
            <a:stretch/>
          </p:blipFill>
          <p:spPr>
            <a:xfrm>
              <a:off x="8944200" y="8106625"/>
              <a:ext cx="2029725" cy="395775"/>
            </a:xfrm>
            <a:prstGeom prst="rect">
              <a:avLst/>
            </a:prstGeom>
            <a:noFill/>
            <a:ln>
              <a:noFill/>
            </a:ln>
          </p:spPr>
        </p:pic>
        <p:sp>
          <p:nvSpPr>
            <p:cNvPr id="406" name="Google Shape;406;g2fb8ab4176a_0_188"/>
            <p:cNvSpPr/>
            <p:nvPr/>
          </p:nvSpPr>
          <p:spPr>
            <a:xfrm rot="-5400000">
              <a:off x="10928750" y="8052359"/>
              <a:ext cx="716400" cy="5163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7" name="Google Shape;407;g2fb8ab4176a_0_188"/>
          <p:cNvGrpSpPr/>
          <p:nvPr/>
        </p:nvGrpSpPr>
        <p:grpSpPr>
          <a:xfrm>
            <a:off x="1138675" y="10736059"/>
            <a:ext cx="22720777" cy="716400"/>
            <a:chOff x="1548500" y="10717184"/>
            <a:chExt cx="22720777" cy="716400"/>
          </a:xfrm>
        </p:grpSpPr>
        <p:pic>
          <p:nvPicPr>
            <p:cNvPr id="408" name="Google Shape;408;g2fb8ab4176a_0_188"/>
            <p:cNvPicPr preferRelativeResize="0"/>
            <p:nvPr/>
          </p:nvPicPr>
          <p:blipFill rotWithShape="1">
            <a:blip r:embed="rId7">
              <a:alphaModFix/>
            </a:blip>
            <a:srcRect b="0" l="0" r="0" t="0"/>
            <a:stretch/>
          </p:blipFill>
          <p:spPr>
            <a:xfrm>
              <a:off x="1548500" y="10774250"/>
              <a:ext cx="6935875" cy="602275"/>
            </a:xfrm>
            <a:prstGeom prst="rect">
              <a:avLst/>
            </a:prstGeom>
            <a:noFill/>
            <a:ln>
              <a:noFill/>
            </a:ln>
          </p:spPr>
        </p:pic>
        <p:sp>
          <p:nvSpPr>
            <p:cNvPr id="409" name="Google Shape;409;g2fb8ab4176a_0_188"/>
            <p:cNvSpPr/>
            <p:nvPr/>
          </p:nvSpPr>
          <p:spPr>
            <a:xfrm rot="5400000">
              <a:off x="9100150" y="10817234"/>
              <a:ext cx="716400" cy="5163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10" name="Google Shape;410;g2fb8ab4176a_0_188"/>
            <p:cNvPicPr preferRelativeResize="0"/>
            <p:nvPr/>
          </p:nvPicPr>
          <p:blipFill rotWithShape="1">
            <a:blip r:embed="rId8">
              <a:alphaModFix/>
            </a:blip>
            <a:srcRect b="0" l="0" r="0" t="0"/>
            <a:stretch/>
          </p:blipFill>
          <p:spPr>
            <a:xfrm>
              <a:off x="10189425" y="10774250"/>
              <a:ext cx="14079852" cy="602275"/>
            </a:xfrm>
            <a:prstGeom prst="rect">
              <a:avLst/>
            </a:prstGeom>
            <a:noFill/>
            <a:ln>
              <a:noFill/>
            </a:ln>
          </p:spPr>
        </p:pic>
      </p:grpSp>
      <p:grpSp>
        <p:nvGrpSpPr>
          <p:cNvPr id="411" name="Google Shape;411;g2fb8ab4176a_0_188"/>
          <p:cNvGrpSpPr/>
          <p:nvPr/>
        </p:nvGrpSpPr>
        <p:grpSpPr>
          <a:xfrm>
            <a:off x="6291032" y="11585525"/>
            <a:ext cx="2451743" cy="716409"/>
            <a:chOff x="5529032" y="11585525"/>
            <a:chExt cx="2451743" cy="716409"/>
          </a:xfrm>
        </p:grpSpPr>
        <p:pic>
          <p:nvPicPr>
            <p:cNvPr id="412" name="Google Shape;412;g2fb8ab4176a_0_188"/>
            <p:cNvPicPr preferRelativeResize="0"/>
            <p:nvPr/>
          </p:nvPicPr>
          <p:blipFill rotWithShape="1">
            <a:blip r:embed="rId9">
              <a:alphaModFix/>
            </a:blip>
            <a:srcRect b="0" l="0" r="0" t="0"/>
            <a:stretch/>
          </p:blipFill>
          <p:spPr>
            <a:xfrm>
              <a:off x="5529032" y="11585525"/>
              <a:ext cx="1686525" cy="716400"/>
            </a:xfrm>
            <a:prstGeom prst="rect">
              <a:avLst/>
            </a:prstGeom>
            <a:noFill/>
            <a:ln>
              <a:noFill/>
            </a:ln>
          </p:spPr>
        </p:pic>
        <p:sp>
          <p:nvSpPr>
            <p:cNvPr id="413" name="Google Shape;413;g2fb8ab4176a_0_188"/>
            <p:cNvSpPr/>
            <p:nvPr/>
          </p:nvSpPr>
          <p:spPr>
            <a:xfrm rot="-5400000">
              <a:off x="7364425" y="11685584"/>
              <a:ext cx="716400" cy="5163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fb8ab4176a_0_207"/>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19" name="Google Shape;419;g2fb8ab4176a_0_207"/>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come approvare le righe</a:t>
            </a:r>
            <a:endParaRPr/>
          </a:p>
        </p:txBody>
      </p:sp>
      <p:sp>
        <p:nvSpPr>
          <p:cNvPr id="420" name="Google Shape;420;g2fb8ab4176a_0_207"/>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9.1 </a:t>
            </a:r>
            <a:r>
              <a:rPr b="1" lang="it"/>
              <a:t>Casi particolari - P.IVA non riconosciuta</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rPr lang="it"/>
              <a:t>Se vicino alla partita IVA c’è                     oppure           è da controllare. Quindi:</a:t>
            </a:r>
            <a:endParaRPr/>
          </a:p>
          <a:p>
            <a:pPr indent="-419100" lvl="0" marL="914400" rtl="0" algn="l">
              <a:lnSpc>
                <a:spcPct val="115000"/>
              </a:lnSpc>
              <a:spcBef>
                <a:spcPts val="0"/>
              </a:spcBef>
              <a:spcAft>
                <a:spcPts val="0"/>
              </a:spcAft>
              <a:buSzPts val="3000"/>
              <a:buChar char="➔"/>
            </a:pPr>
            <a:r>
              <a:rPr lang="it"/>
              <a:t>Clicca sul </a:t>
            </a:r>
            <a:r>
              <a:rPr b="1" lang="it"/>
              <a:t>numero di partita IVA </a:t>
            </a:r>
            <a:endParaRPr b="1"/>
          </a:p>
          <a:p>
            <a:pPr indent="0" lvl="0" marL="914400" rtl="0" algn="l">
              <a:lnSpc>
                <a:spcPct val="115000"/>
              </a:lnSpc>
              <a:spcBef>
                <a:spcPts val="0"/>
              </a:spcBef>
              <a:spcAft>
                <a:spcPts val="0"/>
              </a:spcAft>
              <a:buSzPts val="3000"/>
              <a:buNone/>
            </a:pPr>
            <a:r>
              <a:rPr lang="it"/>
              <a:t>Si apriranno le informazioni di fatturazione del cliente</a:t>
            </a:r>
            <a:endParaRPr/>
          </a:p>
          <a:p>
            <a:pPr indent="-419100" lvl="0" marL="914400" rtl="0" algn="l">
              <a:lnSpc>
                <a:spcPct val="115000"/>
              </a:lnSpc>
              <a:spcBef>
                <a:spcPts val="0"/>
              </a:spcBef>
              <a:spcAft>
                <a:spcPts val="0"/>
              </a:spcAft>
              <a:buSzPts val="3000"/>
              <a:buChar char="➔"/>
            </a:pPr>
            <a:r>
              <a:rPr lang="it">
                <a:solidFill>
                  <a:schemeClr val="dk1"/>
                </a:solidFill>
              </a:rPr>
              <a:t>Verifica il </a:t>
            </a:r>
            <a:r>
              <a:rPr b="1" lang="it">
                <a:solidFill>
                  <a:schemeClr val="dk1"/>
                </a:solidFill>
              </a:rPr>
              <a:t>nome della società estera</a:t>
            </a:r>
            <a:r>
              <a:rPr lang="it">
                <a:solidFill>
                  <a:schemeClr val="dk1"/>
                </a:solidFill>
              </a:rPr>
              <a:t> (Ragione sociale) su uno di questi siti (</a:t>
            </a:r>
            <a:r>
              <a:rPr i="1" lang="it">
                <a:solidFill>
                  <a:schemeClr val="dk1"/>
                </a:solidFill>
              </a:rPr>
              <a:t>v. slide 10</a:t>
            </a:r>
            <a:r>
              <a:rPr lang="it">
                <a:solidFill>
                  <a:schemeClr val="dk1"/>
                </a:solidFill>
              </a:rPr>
              <a:t>) o su e/o su Google</a:t>
            </a:r>
            <a:endParaRPr>
              <a:solidFill>
                <a:schemeClr val="dk1"/>
              </a:solidFill>
            </a:endParaRPr>
          </a:p>
          <a:p>
            <a:pPr indent="0" lvl="0" marL="914400" rtl="0" algn="l">
              <a:lnSpc>
                <a:spcPct val="115000"/>
              </a:lnSpc>
              <a:spcBef>
                <a:spcPts val="0"/>
              </a:spcBef>
              <a:spcAft>
                <a:spcPts val="0"/>
              </a:spcAft>
              <a:buSzPts val="3000"/>
              <a:buNone/>
            </a:pPr>
            <a:r>
              <a:t/>
            </a:r>
            <a:endParaRPr i="1"/>
          </a:p>
          <a:p>
            <a:pPr indent="0" lvl="0" marL="914400" rtl="0" algn="l">
              <a:lnSpc>
                <a:spcPct val="115000"/>
              </a:lnSpc>
              <a:spcBef>
                <a:spcPts val="0"/>
              </a:spcBef>
              <a:spcAft>
                <a:spcPts val="0"/>
              </a:spcAft>
              <a:buSzPts val="3000"/>
              <a:buNone/>
            </a:pPr>
            <a:r>
              <a:rPr i="1" lang="it"/>
              <a:t>Ad esempio:</a:t>
            </a:r>
            <a:br>
              <a:rPr lang="it"/>
            </a:br>
            <a:endParaRPr/>
          </a:p>
          <a:p>
            <a:pPr indent="0" lvl="0" marL="914400" rtl="0" algn="l">
              <a:lnSpc>
                <a:spcPct val="115000"/>
              </a:lnSpc>
              <a:spcBef>
                <a:spcPts val="0"/>
              </a:spcBef>
              <a:spcAft>
                <a:spcPts val="0"/>
              </a:spcAft>
              <a:buSzPts val="3000"/>
              <a:buNone/>
            </a:pPr>
            <a:r>
              <a:t/>
            </a:r>
            <a:endParaRPr/>
          </a:p>
          <a:p>
            <a:pPr indent="0" lvl="0" marL="914400" rtl="0" algn="l">
              <a:lnSpc>
                <a:spcPct val="115000"/>
              </a:lnSpc>
              <a:spcBef>
                <a:spcPts val="0"/>
              </a:spcBef>
              <a:spcAft>
                <a:spcPts val="0"/>
              </a:spcAft>
              <a:buSzPts val="3000"/>
              <a:buNone/>
            </a:pPr>
            <a:r>
              <a:t/>
            </a:r>
            <a:endParaRPr/>
          </a:p>
          <a:p>
            <a:pPr indent="0" lvl="0" marL="914400" rtl="0" algn="l">
              <a:lnSpc>
                <a:spcPct val="115000"/>
              </a:lnSpc>
              <a:spcBef>
                <a:spcPts val="0"/>
              </a:spcBef>
              <a:spcAft>
                <a:spcPts val="0"/>
              </a:spcAft>
              <a:buSzPts val="3000"/>
              <a:buNone/>
            </a:pPr>
            <a:r>
              <a:t/>
            </a:r>
            <a:endParaRPr/>
          </a:p>
          <a:p>
            <a:pPr indent="0" lvl="0" marL="137160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rPr lang="it"/>
              <a:t> </a:t>
            </a:r>
            <a:endParaRPr/>
          </a:p>
          <a:p>
            <a:pPr indent="0" lvl="0" marL="0" rtl="0" algn="l">
              <a:lnSpc>
                <a:spcPct val="115000"/>
              </a:lnSpc>
              <a:spcBef>
                <a:spcPts val="0"/>
              </a:spcBef>
              <a:spcAft>
                <a:spcPts val="0"/>
              </a:spcAft>
              <a:buSzPts val="3000"/>
              <a:buNone/>
            </a:pPr>
            <a:r>
              <a:t/>
            </a:r>
            <a:endParaRPr b="1"/>
          </a:p>
        </p:txBody>
      </p:sp>
      <p:pic>
        <p:nvPicPr>
          <p:cNvPr id="421" name="Google Shape;421;g2fb8ab4176a_0_207"/>
          <p:cNvPicPr preferRelativeResize="0"/>
          <p:nvPr/>
        </p:nvPicPr>
        <p:blipFill rotWithShape="1">
          <a:blip r:embed="rId3">
            <a:alphaModFix/>
          </a:blip>
          <a:srcRect b="0" l="0" r="0" t="0"/>
          <a:stretch/>
        </p:blipFill>
        <p:spPr>
          <a:xfrm>
            <a:off x="1141050" y="3690575"/>
            <a:ext cx="22101902" cy="2015062"/>
          </a:xfrm>
          <a:prstGeom prst="rect">
            <a:avLst/>
          </a:prstGeom>
          <a:noFill/>
          <a:ln>
            <a:noFill/>
          </a:ln>
        </p:spPr>
      </p:pic>
      <p:grpSp>
        <p:nvGrpSpPr>
          <p:cNvPr id="422" name="Google Shape;422;g2fb8ab4176a_0_207"/>
          <p:cNvGrpSpPr/>
          <p:nvPr/>
        </p:nvGrpSpPr>
        <p:grpSpPr>
          <a:xfrm>
            <a:off x="6585925" y="5905225"/>
            <a:ext cx="5161862" cy="635100"/>
            <a:chOff x="6585925" y="5905225"/>
            <a:chExt cx="5161862" cy="635100"/>
          </a:xfrm>
        </p:grpSpPr>
        <p:pic>
          <p:nvPicPr>
            <p:cNvPr id="423" name="Google Shape;423;g2fb8ab4176a_0_207"/>
            <p:cNvPicPr preferRelativeResize="0"/>
            <p:nvPr/>
          </p:nvPicPr>
          <p:blipFill rotWithShape="1">
            <a:blip r:embed="rId4">
              <a:alphaModFix/>
            </a:blip>
            <a:srcRect b="0" l="0" r="0" t="0"/>
            <a:stretch/>
          </p:blipFill>
          <p:spPr>
            <a:xfrm>
              <a:off x="6585925" y="5905225"/>
              <a:ext cx="2488925" cy="635100"/>
            </a:xfrm>
            <a:prstGeom prst="rect">
              <a:avLst/>
            </a:prstGeom>
            <a:noFill/>
            <a:ln>
              <a:noFill/>
            </a:ln>
          </p:spPr>
        </p:pic>
        <p:pic>
          <p:nvPicPr>
            <p:cNvPr id="424" name="Google Shape;424;g2fb8ab4176a_0_207"/>
            <p:cNvPicPr preferRelativeResize="0"/>
            <p:nvPr/>
          </p:nvPicPr>
          <p:blipFill rotWithShape="1">
            <a:blip r:embed="rId5">
              <a:alphaModFix/>
            </a:blip>
            <a:srcRect b="17810" l="8465" r="14503" t="0"/>
            <a:stretch/>
          </p:blipFill>
          <p:spPr>
            <a:xfrm>
              <a:off x="10656550" y="5905225"/>
              <a:ext cx="1091237" cy="635100"/>
            </a:xfrm>
            <a:prstGeom prst="rect">
              <a:avLst/>
            </a:prstGeom>
            <a:noFill/>
            <a:ln>
              <a:noFill/>
            </a:ln>
          </p:spPr>
        </p:pic>
      </p:grpSp>
      <p:pic>
        <p:nvPicPr>
          <p:cNvPr id="425" name="Google Shape;425;g2fb8ab4176a_0_207"/>
          <p:cNvPicPr preferRelativeResize="0"/>
          <p:nvPr/>
        </p:nvPicPr>
        <p:blipFill rotWithShape="1">
          <a:blip r:embed="rId6">
            <a:alphaModFix/>
          </a:blip>
          <a:srcRect b="38137" l="0" r="0" t="0"/>
          <a:stretch/>
        </p:blipFill>
        <p:spPr>
          <a:xfrm>
            <a:off x="7530150" y="9184074"/>
            <a:ext cx="9328551" cy="3294076"/>
          </a:xfrm>
          <a:prstGeom prst="rect">
            <a:avLst/>
          </a:prstGeom>
          <a:noFill/>
          <a:ln>
            <a:noFill/>
          </a:ln>
        </p:spPr>
      </p:pic>
      <p:sp>
        <p:nvSpPr>
          <p:cNvPr id="426" name="Google Shape;426;g2fb8ab4176a_0_207"/>
          <p:cNvSpPr/>
          <p:nvPr/>
        </p:nvSpPr>
        <p:spPr>
          <a:xfrm>
            <a:off x="7530151" y="11717950"/>
            <a:ext cx="3666900" cy="7602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g2fb8ab4176a_0_219"/>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32" name="Google Shape;432;g2fb8ab4176a_0_219"/>
          <p:cNvSpPr txBox="1"/>
          <p:nvPr>
            <p:ph type="title"/>
          </p:nvPr>
        </p:nvSpPr>
        <p:spPr>
          <a:xfrm>
            <a:off x="1141050" y="4531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Siti utili per la ricerca della partita IVA</a:t>
            </a:r>
            <a:endParaRPr/>
          </a:p>
        </p:txBody>
      </p:sp>
      <p:sp>
        <p:nvSpPr>
          <p:cNvPr id="433" name="Google Shape;433;g2fb8ab4176a_0_219"/>
          <p:cNvSpPr txBox="1"/>
          <p:nvPr>
            <p:ph idx="1" type="body"/>
          </p:nvPr>
        </p:nvSpPr>
        <p:spPr>
          <a:xfrm>
            <a:off x="1141050" y="1736200"/>
            <a:ext cx="22101900" cy="10823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it"/>
              <a:t>Siti generici</a:t>
            </a:r>
            <a:endParaRPr/>
          </a:p>
          <a:p>
            <a:pPr indent="0" lvl="0" marL="0" rtl="0" algn="l">
              <a:lnSpc>
                <a:spcPct val="100000"/>
              </a:lnSpc>
              <a:spcBef>
                <a:spcPts val="0"/>
              </a:spcBef>
              <a:spcAft>
                <a:spcPts val="0"/>
              </a:spcAft>
              <a:buSzPts val="3000"/>
              <a:buNone/>
            </a:pPr>
            <a:r>
              <a:rPr lang="it" u="sng">
                <a:solidFill>
                  <a:schemeClr val="hlink"/>
                </a:solidFill>
                <a:hlinkClick r:id="rId3"/>
              </a:rPr>
              <a:t>https://vat-search.com/</a:t>
            </a:r>
            <a:r>
              <a:rPr lang="it"/>
              <a:t> (a pagamento) , </a:t>
            </a:r>
            <a:r>
              <a:rPr lang="it" u="sng">
                <a:solidFill>
                  <a:schemeClr val="hlink"/>
                </a:solidFill>
                <a:hlinkClick r:id="rId4"/>
              </a:rPr>
              <a:t>https://www.ceginformacio.hu/</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it"/>
              <a:t>Siti per aziende in IRLANDA</a:t>
            </a:r>
            <a:endParaRPr/>
          </a:p>
          <a:p>
            <a:pPr indent="0" lvl="0" marL="0" rtl="0" algn="l">
              <a:lnSpc>
                <a:spcPct val="100000"/>
              </a:lnSpc>
              <a:spcBef>
                <a:spcPts val="0"/>
              </a:spcBef>
              <a:spcAft>
                <a:spcPts val="0"/>
              </a:spcAft>
              <a:buSzPts val="3000"/>
              <a:buNone/>
            </a:pPr>
            <a:r>
              <a:rPr lang="it" u="sng">
                <a:solidFill>
                  <a:schemeClr val="hlink"/>
                </a:solidFill>
                <a:hlinkClick r:id="rId5"/>
              </a:rPr>
              <a:t>http://www.datalog.co.uk/</a:t>
            </a:r>
            <a:r>
              <a:rPr lang="it"/>
              <a:t> , </a:t>
            </a:r>
            <a:r>
              <a:rPr lang="it" u="sng">
                <a:solidFill>
                  <a:schemeClr val="hlink"/>
                </a:solidFill>
                <a:hlinkClick r:id="rId6"/>
              </a:rPr>
              <a:t>https://ie.globaldatabase.com/</a:t>
            </a:r>
            <a:r>
              <a:rPr lang="it"/>
              <a:t> , </a:t>
            </a:r>
            <a:r>
              <a:rPr lang="it" u="sng">
                <a:solidFill>
                  <a:schemeClr val="hlink"/>
                </a:solidFill>
                <a:hlinkClick r:id="rId7"/>
              </a:rPr>
              <a:t>https://www.solocheck.ie/</a:t>
            </a:r>
            <a:r>
              <a:rPr lang="it"/>
              <a:t> , </a:t>
            </a:r>
            <a:r>
              <a:rPr lang="it" u="sng">
                <a:solidFill>
                  <a:schemeClr val="hlink"/>
                </a:solidFill>
                <a:hlinkClick r:id="rId8"/>
              </a:rPr>
              <a:t>http://www.vat-lookup.co.uk/</a:t>
            </a:r>
            <a:r>
              <a:rPr lang="it"/>
              <a:t>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it"/>
              <a:t>Siti per aziende in FRANCIA</a:t>
            </a:r>
            <a:endParaRPr/>
          </a:p>
          <a:p>
            <a:pPr indent="0" lvl="0" marL="0" rtl="0" algn="l">
              <a:lnSpc>
                <a:spcPct val="100000"/>
              </a:lnSpc>
              <a:spcBef>
                <a:spcPts val="0"/>
              </a:spcBef>
              <a:spcAft>
                <a:spcPts val="0"/>
              </a:spcAft>
              <a:buSzPts val="3000"/>
              <a:buNone/>
            </a:pPr>
            <a:r>
              <a:rPr lang="it" u="sng">
                <a:solidFill>
                  <a:schemeClr val="hlink"/>
                </a:solidFill>
                <a:hlinkClick r:id="rId9"/>
              </a:rPr>
              <a:t>https://www.societe.com/</a:t>
            </a:r>
            <a:r>
              <a:rPr lang="it"/>
              <a:t> , </a:t>
            </a:r>
            <a:r>
              <a:rPr lang="it" u="sng">
                <a:solidFill>
                  <a:schemeClr val="hlink"/>
                </a:solidFill>
                <a:hlinkClick r:id="rId10"/>
              </a:rPr>
              <a:t>https://emploi.lefigaro.fr/</a:t>
            </a:r>
            <a:r>
              <a:rPr lang="it"/>
              <a:t> , </a:t>
            </a:r>
            <a:r>
              <a:rPr lang="it" u="sng">
                <a:solidFill>
                  <a:schemeClr val="hlink"/>
                </a:solidFill>
                <a:hlinkClick r:id="rId11"/>
              </a:rPr>
              <a:t>https://www.pappers.fr/</a:t>
            </a:r>
            <a:r>
              <a:rPr lang="it"/>
              <a:t>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it"/>
              <a:t>Siti per aziende in ROMANIA</a:t>
            </a:r>
            <a:endParaRPr/>
          </a:p>
          <a:p>
            <a:pPr indent="0" lvl="0" marL="0" rtl="0" algn="l">
              <a:lnSpc>
                <a:spcPct val="100000"/>
              </a:lnSpc>
              <a:spcBef>
                <a:spcPts val="0"/>
              </a:spcBef>
              <a:spcAft>
                <a:spcPts val="0"/>
              </a:spcAft>
              <a:buSzPts val="3000"/>
              <a:buNone/>
            </a:pPr>
            <a:r>
              <a:rPr lang="it" u="sng">
                <a:solidFill>
                  <a:schemeClr val="hlink"/>
                </a:solidFill>
                <a:hlinkClick r:id="rId12"/>
              </a:rPr>
              <a:t>https://www.romanian-companies.eu/</a:t>
            </a:r>
            <a:r>
              <a:rPr lang="it"/>
              <a:t>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it"/>
              <a:t>Siti per aziende in ESTONIA</a:t>
            </a:r>
            <a:endParaRPr/>
          </a:p>
          <a:p>
            <a:pPr indent="0" lvl="0" marL="0" rtl="0" algn="l">
              <a:lnSpc>
                <a:spcPct val="100000"/>
              </a:lnSpc>
              <a:spcBef>
                <a:spcPts val="0"/>
              </a:spcBef>
              <a:spcAft>
                <a:spcPts val="0"/>
              </a:spcAft>
              <a:buSzPts val="3000"/>
              <a:buNone/>
            </a:pPr>
            <a:r>
              <a:rPr lang="it" u="sng">
                <a:solidFill>
                  <a:schemeClr val="hlink"/>
                </a:solidFill>
                <a:hlinkClick r:id="rId13"/>
              </a:rPr>
              <a:t>https://www.teatmik.ee/en/</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it"/>
              <a:t>Siti per aziende in LITUANIA</a:t>
            </a:r>
            <a:endParaRPr/>
          </a:p>
          <a:p>
            <a:pPr indent="0" lvl="0" marL="0" rtl="0" algn="l">
              <a:lnSpc>
                <a:spcPct val="100000"/>
              </a:lnSpc>
              <a:spcBef>
                <a:spcPts val="0"/>
              </a:spcBef>
              <a:spcAft>
                <a:spcPts val="0"/>
              </a:spcAft>
              <a:buSzPts val="3000"/>
              <a:buNone/>
            </a:pPr>
            <a:r>
              <a:rPr lang="it" u="sng">
                <a:solidFill>
                  <a:schemeClr val="hlink"/>
                </a:solidFill>
                <a:hlinkClick r:id="rId14"/>
              </a:rPr>
              <a:t>https://rekvizitai.vz.lt/en/</a:t>
            </a:r>
            <a:r>
              <a:rPr lang="it"/>
              <a:t>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it"/>
              <a:t>Siti per aziende in SPAGNA</a:t>
            </a:r>
            <a:endParaRPr/>
          </a:p>
          <a:p>
            <a:pPr indent="0" lvl="0" marL="0" rtl="0" algn="l">
              <a:lnSpc>
                <a:spcPct val="100000"/>
              </a:lnSpc>
              <a:spcBef>
                <a:spcPts val="0"/>
              </a:spcBef>
              <a:spcAft>
                <a:spcPts val="0"/>
              </a:spcAft>
              <a:buSzPts val="3000"/>
              <a:buNone/>
            </a:pPr>
            <a:r>
              <a:rPr lang="it" u="sng">
                <a:solidFill>
                  <a:schemeClr val="hlink"/>
                </a:solidFill>
                <a:hlinkClick r:id="rId15"/>
              </a:rPr>
              <a:t>https://www.infoempresa.com/en-in/es/</a:t>
            </a:r>
            <a:r>
              <a:rPr lang="it"/>
              <a:t> , </a:t>
            </a:r>
            <a:r>
              <a:rPr lang="it" u="sng">
                <a:solidFill>
                  <a:schemeClr val="hlink"/>
                </a:solidFill>
                <a:hlinkClick r:id="rId16"/>
              </a:rPr>
              <a:t>https://empresite.eleconomista.es/</a:t>
            </a:r>
            <a:r>
              <a:rPr lang="it"/>
              <a:t> </a:t>
            </a:r>
            <a:endParaRPr/>
          </a:p>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it"/>
              <a:t>Siti per aziende in BULGARIA</a:t>
            </a:r>
            <a:endParaRPr/>
          </a:p>
          <a:p>
            <a:pPr indent="0" lvl="0" marL="0" rtl="0" algn="l">
              <a:lnSpc>
                <a:spcPct val="100000"/>
              </a:lnSpc>
              <a:spcBef>
                <a:spcPts val="0"/>
              </a:spcBef>
              <a:spcAft>
                <a:spcPts val="0"/>
              </a:spcAft>
              <a:buSzPts val="3000"/>
              <a:buNone/>
            </a:pPr>
            <a:r>
              <a:rPr lang="it" u="sng">
                <a:solidFill>
                  <a:schemeClr val="hlink"/>
                </a:solidFill>
                <a:hlinkClick r:id="rId17"/>
              </a:rPr>
              <a:t>https://bg.kompass.com/businessplace/</a:t>
            </a:r>
            <a:r>
              <a:rPr lang="it"/>
              <a:t> </a:t>
            </a:r>
            <a:endParaRPr/>
          </a:p>
          <a:p>
            <a:pPr indent="0" lvl="0" marL="0" rtl="0" algn="l">
              <a:lnSpc>
                <a:spcPct val="115000"/>
              </a:lnSpc>
              <a:spcBef>
                <a:spcPts val="0"/>
              </a:spcBef>
              <a:spcAft>
                <a:spcPts val="0"/>
              </a:spcAft>
              <a:buSzPts val="3000"/>
              <a:buNone/>
            </a:pPr>
            <a:r>
              <a:t/>
            </a:r>
            <a:endParaRPr sz="27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g2fb8ab4176a_0_225"/>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39" name="Google Shape;439;g2fb8ab4176a_0_225"/>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come approvare le righe</a:t>
            </a:r>
            <a:endParaRPr>
              <a:solidFill>
                <a:schemeClr val="accent2"/>
              </a:solidFill>
            </a:endParaRPr>
          </a:p>
          <a:p>
            <a:pPr indent="0" lvl="0" marL="0" rtl="0" algn="l">
              <a:lnSpc>
                <a:spcPct val="100000"/>
              </a:lnSpc>
              <a:spcBef>
                <a:spcPts val="0"/>
              </a:spcBef>
              <a:spcAft>
                <a:spcPts val="0"/>
              </a:spcAft>
              <a:buSzPts val="6000"/>
              <a:buNone/>
            </a:pPr>
            <a:r>
              <a:t/>
            </a:r>
            <a:endParaRPr/>
          </a:p>
        </p:txBody>
      </p:sp>
      <p:sp>
        <p:nvSpPr>
          <p:cNvPr id="440" name="Google Shape;440;g2fb8ab4176a_0_225"/>
          <p:cNvSpPr txBox="1"/>
          <p:nvPr>
            <p:ph idx="1" type="body"/>
          </p:nvPr>
        </p:nvSpPr>
        <p:spPr>
          <a:xfrm>
            <a:off x="1143475" y="2743200"/>
            <a:ext cx="22101900" cy="10058400"/>
          </a:xfrm>
          <a:prstGeom prst="rect">
            <a:avLst/>
          </a:prstGeom>
          <a:noFill/>
          <a:ln>
            <a:noFill/>
          </a:ln>
        </p:spPr>
        <p:txBody>
          <a:bodyPr anchorCtr="0" anchor="t" bIns="91425" lIns="91425" spcFirstLastPara="1" rIns="91425" wrap="square" tIns="91425">
            <a:noAutofit/>
          </a:bodyPr>
          <a:lstStyle/>
          <a:p>
            <a:pPr indent="-419100" lvl="0" marL="914400" rtl="0" algn="l">
              <a:lnSpc>
                <a:spcPct val="115000"/>
              </a:lnSpc>
              <a:spcBef>
                <a:spcPts val="0"/>
              </a:spcBef>
              <a:spcAft>
                <a:spcPts val="0"/>
              </a:spcAft>
              <a:buClr>
                <a:schemeClr val="dk1"/>
              </a:buClr>
              <a:buSzPts val="3000"/>
              <a:buChar char="➔"/>
            </a:pPr>
            <a:r>
              <a:rPr lang="it">
                <a:solidFill>
                  <a:schemeClr val="dk1"/>
                </a:solidFill>
              </a:rPr>
              <a:t>Se esiste il numero e/o è corretto allora clicca sulla</a:t>
            </a:r>
            <a:r>
              <a:rPr b="1" lang="it">
                <a:solidFill>
                  <a:schemeClr val="dk1"/>
                </a:solidFill>
              </a:rPr>
              <a:t> freccetta </a:t>
            </a:r>
            <a:endParaRPr b="1">
              <a:solidFill>
                <a:schemeClr val="dk1"/>
              </a:solidFill>
            </a:endParaRPr>
          </a:p>
          <a:p>
            <a:pPr indent="-419100" lvl="1" marL="1371600" rtl="0" algn="l">
              <a:lnSpc>
                <a:spcPct val="115000"/>
              </a:lnSpc>
              <a:spcBef>
                <a:spcPts val="0"/>
              </a:spcBef>
              <a:spcAft>
                <a:spcPts val="0"/>
              </a:spcAft>
              <a:buClr>
                <a:schemeClr val="dk1"/>
              </a:buClr>
              <a:buSzPts val="3000"/>
              <a:buChar char="◆"/>
            </a:pPr>
            <a:r>
              <a:rPr lang="it">
                <a:solidFill>
                  <a:schemeClr val="dk1"/>
                </a:solidFill>
              </a:rPr>
              <a:t>Se si trasforma in      allora procedi a compilare le altre informazioni e conferma;</a:t>
            </a:r>
            <a:endParaRPr>
              <a:solidFill>
                <a:schemeClr val="dk1"/>
              </a:solidFill>
            </a:endParaRPr>
          </a:p>
          <a:p>
            <a:pPr indent="-419100" lvl="1" marL="1371600" rtl="0" algn="l">
              <a:lnSpc>
                <a:spcPct val="115000"/>
              </a:lnSpc>
              <a:spcBef>
                <a:spcPts val="0"/>
              </a:spcBef>
              <a:spcAft>
                <a:spcPts val="0"/>
              </a:spcAft>
              <a:buClr>
                <a:schemeClr val="dk1"/>
              </a:buClr>
              <a:buSzPts val="3000"/>
              <a:buChar char="◆"/>
            </a:pPr>
            <a:r>
              <a:rPr lang="it">
                <a:solidFill>
                  <a:schemeClr val="dk1"/>
                </a:solidFill>
              </a:rPr>
              <a:t>Se rimane    allora:</a:t>
            </a:r>
            <a:endParaRPr>
              <a:solidFill>
                <a:schemeClr val="dk1"/>
              </a:solidFill>
            </a:endParaRPr>
          </a:p>
          <a:p>
            <a:pPr indent="-419100" lvl="2" marL="1828800" rtl="0" algn="l">
              <a:lnSpc>
                <a:spcPct val="115000"/>
              </a:lnSpc>
              <a:spcBef>
                <a:spcPts val="0"/>
              </a:spcBef>
              <a:spcAft>
                <a:spcPts val="0"/>
              </a:spcAft>
              <a:buClr>
                <a:schemeClr val="dk1"/>
              </a:buClr>
              <a:buSzPts val="3000"/>
              <a:buChar char="●"/>
            </a:pPr>
            <a:r>
              <a:rPr lang="it">
                <a:solidFill>
                  <a:schemeClr val="dk1"/>
                </a:solidFill>
              </a:rPr>
              <a:t>Togli la spunta da </a:t>
            </a:r>
            <a:r>
              <a:rPr b="1" lang="it">
                <a:solidFill>
                  <a:schemeClr val="dk1"/>
                </a:solidFill>
              </a:rPr>
              <a:t>includi</a:t>
            </a:r>
            <a:r>
              <a:rPr lang="it">
                <a:solidFill>
                  <a:schemeClr val="dk1"/>
                </a:solidFill>
              </a:rPr>
              <a:t>;</a:t>
            </a:r>
            <a:br>
              <a:rPr lang="it">
                <a:solidFill>
                  <a:schemeClr val="dk1"/>
                </a:solidFill>
              </a:rPr>
            </a:br>
            <a:br>
              <a:rPr lang="it">
                <a:solidFill>
                  <a:schemeClr val="dk1"/>
                </a:solidFill>
              </a:rPr>
            </a:br>
            <a:br>
              <a:rPr lang="it">
                <a:solidFill>
                  <a:schemeClr val="dk1"/>
                </a:solidFill>
              </a:rPr>
            </a:br>
            <a:r>
              <a:rPr lang="it">
                <a:solidFill>
                  <a:schemeClr val="dk1"/>
                </a:solidFill>
              </a:rPr>
              <a:t> </a:t>
            </a:r>
            <a:endParaRPr>
              <a:solidFill>
                <a:schemeClr val="dk1"/>
              </a:solidFill>
            </a:endParaRPr>
          </a:p>
          <a:p>
            <a:pPr indent="-419100" lvl="2" marL="1828800" rtl="0" algn="l">
              <a:lnSpc>
                <a:spcPct val="115000"/>
              </a:lnSpc>
              <a:spcBef>
                <a:spcPts val="0"/>
              </a:spcBef>
              <a:spcAft>
                <a:spcPts val="0"/>
              </a:spcAft>
              <a:buClr>
                <a:schemeClr val="dk1"/>
              </a:buClr>
              <a:buSzPts val="3000"/>
              <a:buChar char="●"/>
            </a:pPr>
            <a:r>
              <a:rPr lang="it">
                <a:solidFill>
                  <a:schemeClr val="dk1"/>
                </a:solidFill>
              </a:rPr>
              <a:t>Togli l’ateco da </a:t>
            </a:r>
            <a:r>
              <a:rPr b="1" lang="it">
                <a:solidFill>
                  <a:schemeClr val="dk1"/>
                </a:solidFill>
              </a:rPr>
              <a:t>codice servizio</a:t>
            </a:r>
            <a:r>
              <a:rPr lang="it">
                <a:solidFill>
                  <a:schemeClr val="dk1"/>
                </a:solidFill>
              </a:rPr>
              <a:t> cliccando sulla </a:t>
            </a:r>
            <a:r>
              <a:rPr b="1" lang="it">
                <a:solidFill>
                  <a:schemeClr val="dk1"/>
                </a:solidFill>
              </a:rPr>
              <a:t>X</a:t>
            </a:r>
            <a:r>
              <a:rPr lang="it">
                <a:solidFill>
                  <a:schemeClr val="dk1"/>
                </a:solidFill>
              </a:rPr>
              <a:t>; </a:t>
            </a:r>
            <a:br>
              <a:rPr lang="it">
                <a:solidFill>
                  <a:schemeClr val="dk1"/>
                </a:solidFill>
              </a:rPr>
            </a:br>
            <a:br>
              <a:rPr lang="it">
                <a:solidFill>
                  <a:schemeClr val="dk1"/>
                </a:solidFill>
              </a:rPr>
            </a:br>
            <a:endParaRPr>
              <a:solidFill>
                <a:schemeClr val="dk1"/>
              </a:solidFill>
            </a:endParaRPr>
          </a:p>
          <a:p>
            <a:pPr indent="-419100" lvl="2" marL="1828800" rtl="0" algn="l">
              <a:lnSpc>
                <a:spcPct val="115000"/>
              </a:lnSpc>
              <a:spcBef>
                <a:spcPts val="0"/>
              </a:spcBef>
              <a:spcAft>
                <a:spcPts val="0"/>
              </a:spcAft>
              <a:buClr>
                <a:schemeClr val="dk1"/>
              </a:buClr>
              <a:buSzPts val="3000"/>
              <a:buChar char="●"/>
            </a:pPr>
            <a:r>
              <a:rPr lang="it">
                <a:solidFill>
                  <a:schemeClr val="dk1"/>
                </a:solidFill>
              </a:rPr>
              <a:t>Clicca su </a:t>
            </a:r>
            <a:r>
              <a:rPr b="1" lang="it">
                <a:solidFill>
                  <a:schemeClr val="dk1"/>
                </a:solidFill>
              </a:rPr>
              <a:t>“Conferma” </a:t>
            </a:r>
            <a:br>
              <a:rPr b="1" lang="it">
                <a:solidFill>
                  <a:schemeClr val="dk1"/>
                </a:solidFill>
              </a:rPr>
            </a:br>
            <a:r>
              <a:rPr lang="it">
                <a:solidFill>
                  <a:schemeClr val="dk1"/>
                </a:solidFill>
              </a:rPr>
              <a:t>(</a:t>
            </a:r>
            <a:r>
              <a:rPr lang="it" u="sng">
                <a:solidFill>
                  <a:schemeClr val="dk1"/>
                </a:solidFill>
              </a:rPr>
              <a:t>questo servizio non verrà comunicato ad Intrastat</a:t>
            </a:r>
            <a:r>
              <a:rPr lang="it">
                <a:solidFill>
                  <a:schemeClr val="dk1"/>
                </a:solidFill>
              </a:rPr>
              <a:t>)</a:t>
            </a:r>
            <a:endParaRPr>
              <a:solidFill>
                <a:schemeClr val="dk1"/>
              </a:solidFill>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1371600" rtl="0" algn="l">
              <a:lnSpc>
                <a:spcPct val="115000"/>
              </a:lnSpc>
              <a:spcBef>
                <a:spcPts val="0"/>
              </a:spcBef>
              <a:spcAft>
                <a:spcPts val="0"/>
              </a:spcAft>
              <a:buSzPts val="3000"/>
              <a:buNone/>
            </a:pPr>
            <a:r>
              <a:t/>
            </a:r>
            <a:endParaRPr/>
          </a:p>
        </p:txBody>
      </p:sp>
      <p:pic>
        <p:nvPicPr>
          <p:cNvPr id="441" name="Google Shape;441;g2fb8ab4176a_0_225"/>
          <p:cNvPicPr preferRelativeResize="0"/>
          <p:nvPr/>
        </p:nvPicPr>
        <p:blipFill rotWithShape="1">
          <a:blip r:embed="rId3">
            <a:alphaModFix/>
          </a:blip>
          <a:srcRect b="0" l="7114" r="0" t="0"/>
          <a:stretch/>
        </p:blipFill>
        <p:spPr>
          <a:xfrm>
            <a:off x="6012825" y="3287575"/>
            <a:ext cx="598650" cy="635100"/>
          </a:xfrm>
          <a:prstGeom prst="rect">
            <a:avLst/>
          </a:prstGeom>
          <a:noFill/>
          <a:ln>
            <a:noFill/>
          </a:ln>
        </p:spPr>
      </p:pic>
      <p:pic>
        <p:nvPicPr>
          <p:cNvPr id="442" name="Google Shape;442;g2fb8ab4176a_0_225"/>
          <p:cNvPicPr preferRelativeResize="0"/>
          <p:nvPr/>
        </p:nvPicPr>
        <p:blipFill rotWithShape="1">
          <a:blip r:embed="rId4">
            <a:alphaModFix/>
          </a:blip>
          <a:srcRect b="17810" l="43633" r="26643" t="0"/>
          <a:stretch/>
        </p:blipFill>
        <p:spPr>
          <a:xfrm>
            <a:off x="13879825" y="2743200"/>
            <a:ext cx="447322" cy="635100"/>
          </a:xfrm>
          <a:prstGeom prst="rect">
            <a:avLst/>
          </a:prstGeom>
          <a:noFill/>
          <a:ln>
            <a:noFill/>
          </a:ln>
        </p:spPr>
      </p:pic>
      <p:pic>
        <p:nvPicPr>
          <p:cNvPr id="443" name="Google Shape;443;g2fb8ab4176a_0_225"/>
          <p:cNvPicPr preferRelativeResize="0"/>
          <p:nvPr/>
        </p:nvPicPr>
        <p:blipFill rotWithShape="1">
          <a:blip r:embed="rId5">
            <a:alphaModFix/>
          </a:blip>
          <a:srcRect b="25448" l="0" r="0" t="10738"/>
          <a:stretch/>
        </p:blipFill>
        <p:spPr>
          <a:xfrm>
            <a:off x="4532575" y="3880326"/>
            <a:ext cx="447325" cy="494774"/>
          </a:xfrm>
          <a:prstGeom prst="rect">
            <a:avLst/>
          </a:prstGeom>
          <a:noFill/>
          <a:ln>
            <a:noFill/>
          </a:ln>
        </p:spPr>
      </p:pic>
      <p:grpSp>
        <p:nvGrpSpPr>
          <p:cNvPr id="444" name="Google Shape;444;g2fb8ab4176a_0_225"/>
          <p:cNvGrpSpPr/>
          <p:nvPr/>
        </p:nvGrpSpPr>
        <p:grpSpPr>
          <a:xfrm>
            <a:off x="2978400" y="7226238"/>
            <a:ext cx="11277250" cy="635100"/>
            <a:chOff x="11906275" y="10590938"/>
            <a:chExt cx="11277250" cy="635100"/>
          </a:xfrm>
        </p:grpSpPr>
        <p:pic>
          <p:nvPicPr>
            <p:cNvPr id="445" name="Google Shape;445;g2fb8ab4176a_0_225"/>
            <p:cNvPicPr preferRelativeResize="0"/>
            <p:nvPr/>
          </p:nvPicPr>
          <p:blipFill rotWithShape="1">
            <a:blip r:embed="rId6">
              <a:alphaModFix/>
            </a:blip>
            <a:srcRect b="0" l="0" r="0" t="0"/>
            <a:stretch/>
          </p:blipFill>
          <p:spPr>
            <a:xfrm>
              <a:off x="11906275" y="10661100"/>
              <a:ext cx="11241748" cy="494775"/>
            </a:xfrm>
            <a:prstGeom prst="rect">
              <a:avLst/>
            </a:prstGeom>
            <a:noFill/>
            <a:ln>
              <a:noFill/>
            </a:ln>
          </p:spPr>
        </p:pic>
        <p:sp>
          <p:nvSpPr>
            <p:cNvPr id="446" name="Google Shape;446;g2fb8ab4176a_0_225"/>
            <p:cNvSpPr/>
            <p:nvPr/>
          </p:nvSpPr>
          <p:spPr>
            <a:xfrm>
              <a:off x="22329125" y="10590938"/>
              <a:ext cx="854400" cy="635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47" name="Google Shape;447;g2fb8ab4176a_0_225"/>
          <p:cNvPicPr preferRelativeResize="0"/>
          <p:nvPr/>
        </p:nvPicPr>
        <p:blipFill rotWithShape="1">
          <a:blip r:embed="rId7">
            <a:alphaModFix/>
          </a:blip>
          <a:srcRect b="0" l="0" r="0" t="0"/>
          <a:stretch/>
        </p:blipFill>
        <p:spPr>
          <a:xfrm>
            <a:off x="7392350" y="7989625"/>
            <a:ext cx="1549200" cy="672303"/>
          </a:xfrm>
          <a:prstGeom prst="rect">
            <a:avLst/>
          </a:prstGeom>
          <a:noFill/>
          <a:ln>
            <a:noFill/>
          </a:ln>
        </p:spPr>
      </p:pic>
      <p:pic>
        <p:nvPicPr>
          <p:cNvPr id="448" name="Google Shape;448;g2fb8ab4176a_0_225"/>
          <p:cNvPicPr preferRelativeResize="0"/>
          <p:nvPr/>
        </p:nvPicPr>
        <p:blipFill rotWithShape="1">
          <a:blip r:embed="rId8">
            <a:alphaModFix/>
          </a:blip>
          <a:srcRect b="0" l="0" r="0" t="0"/>
          <a:stretch/>
        </p:blipFill>
        <p:spPr>
          <a:xfrm>
            <a:off x="2978400" y="5072688"/>
            <a:ext cx="6667500" cy="923925"/>
          </a:xfrm>
          <a:prstGeom prst="rect">
            <a:avLst/>
          </a:prstGeom>
          <a:noFill/>
          <a:ln>
            <a:noFill/>
          </a:ln>
        </p:spPr>
      </p:pic>
      <p:sp>
        <p:nvSpPr>
          <p:cNvPr id="449" name="Google Shape;449;g2fb8ab4176a_0_225"/>
          <p:cNvSpPr/>
          <p:nvPr/>
        </p:nvSpPr>
        <p:spPr>
          <a:xfrm>
            <a:off x="2978400" y="5437713"/>
            <a:ext cx="854400" cy="635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g2fb8ab4176a_0_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4" name="Google Shape;54;g2fb8ab4176a_0_0"/>
          <p:cNvSpPr txBox="1"/>
          <p:nvPr>
            <p:ph idx="1" type="body"/>
          </p:nvPr>
        </p:nvSpPr>
        <p:spPr>
          <a:xfrm>
            <a:off x="789975" y="2654800"/>
            <a:ext cx="22101900" cy="1102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sz="3600">
                <a:solidFill>
                  <a:schemeClr val="dk1"/>
                </a:solidFill>
              </a:rPr>
              <a:t>Sono tutte le fatture relative all’acquisto di beni e servizi da parte di un professionista o impresa.</a:t>
            </a:r>
            <a:br>
              <a:rPr lang="it" sz="3600">
                <a:solidFill>
                  <a:schemeClr val="dk1"/>
                </a:solidFill>
              </a:rPr>
            </a:br>
            <a:r>
              <a:rPr lang="it" sz="3600">
                <a:solidFill>
                  <a:schemeClr val="dk1"/>
                </a:solidFill>
              </a:rPr>
              <a:t>Danno origine a un debito e si contrappongono alle fatture attive (vendita)</a:t>
            </a:r>
            <a:br>
              <a:rPr lang="it" sz="3600">
                <a:solidFill>
                  <a:schemeClr val="dk1"/>
                </a:solidFill>
              </a:rPr>
            </a:br>
            <a:endParaRPr sz="3600"/>
          </a:p>
          <a:p>
            <a:pPr indent="0" lvl="0" marL="0" rtl="0" algn="l">
              <a:lnSpc>
                <a:spcPct val="115000"/>
              </a:lnSpc>
              <a:spcBef>
                <a:spcPts val="0"/>
              </a:spcBef>
              <a:spcAft>
                <a:spcPts val="0"/>
              </a:spcAft>
              <a:buSzPts val="3000"/>
              <a:buNone/>
            </a:pPr>
            <a:r>
              <a:rPr b="1" lang="it" sz="3800">
                <a:solidFill>
                  <a:schemeClr val="dk1"/>
                </a:solidFill>
              </a:rPr>
              <a:t>Cosa possiamo acquistare?</a:t>
            </a:r>
            <a:endParaRPr b="1" sz="3800">
              <a:solidFill>
                <a:schemeClr val="dk1"/>
              </a:solidFill>
            </a:endParaRPr>
          </a:p>
          <a:p>
            <a:pPr indent="-457200" lvl="0" marL="457200" rtl="0" algn="l">
              <a:lnSpc>
                <a:spcPct val="115000"/>
              </a:lnSpc>
              <a:spcBef>
                <a:spcPts val="0"/>
              </a:spcBef>
              <a:spcAft>
                <a:spcPts val="0"/>
              </a:spcAft>
              <a:buClr>
                <a:schemeClr val="dk1"/>
              </a:buClr>
              <a:buSzPts val="3600"/>
              <a:buChar char="➔"/>
            </a:pPr>
            <a:r>
              <a:rPr b="1" lang="it" sz="3600">
                <a:solidFill>
                  <a:schemeClr val="dk1"/>
                </a:solidFill>
              </a:rPr>
              <a:t>BENI</a:t>
            </a:r>
            <a:r>
              <a:rPr lang="it" sz="3600">
                <a:solidFill>
                  <a:schemeClr val="dk1"/>
                </a:solidFill>
              </a:rPr>
              <a:t>: indica un oggetto disponibile in quantità limitata, reperibile e utile, cioè idoneo a soddisfare un bisogno.</a:t>
            </a:r>
            <a:endParaRPr sz="3600">
              <a:solidFill>
                <a:schemeClr val="dk1"/>
              </a:solidFill>
            </a:endParaRPr>
          </a:p>
          <a:p>
            <a:pPr indent="-457200" lvl="0" marL="457200" rtl="0" algn="l">
              <a:lnSpc>
                <a:spcPct val="115000"/>
              </a:lnSpc>
              <a:spcBef>
                <a:spcPts val="0"/>
              </a:spcBef>
              <a:spcAft>
                <a:spcPts val="0"/>
              </a:spcAft>
              <a:buClr>
                <a:schemeClr val="dk1"/>
              </a:buClr>
              <a:buSzPts val="3600"/>
              <a:buChar char="➔"/>
            </a:pPr>
            <a:r>
              <a:rPr b="1" lang="it" sz="3600">
                <a:solidFill>
                  <a:schemeClr val="dk1"/>
                </a:solidFill>
              </a:rPr>
              <a:t>SERVIZI</a:t>
            </a:r>
            <a:r>
              <a:rPr lang="it" sz="3600">
                <a:solidFill>
                  <a:schemeClr val="dk1"/>
                </a:solidFill>
              </a:rPr>
              <a:t>: I servizi sono prestazioni rese da altre persone.</a:t>
            </a:r>
            <a:endParaRPr sz="3600">
              <a:solidFill>
                <a:schemeClr val="dk1"/>
              </a:solidFill>
            </a:endParaRPr>
          </a:p>
          <a:p>
            <a:pPr indent="0" lvl="0" marL="0" rtl="0" algn="l">
              <a:lnSpc>
                <a:spcPct val="115000"/>
              </a:lnSpc>
              <a:spcBef>
                <a:spcPts val="0"/>
              </a:spcBef>
              <a:spcAft>
                <a:spcPts val="0"/>
              </a:spcAft>
              <a:buSzPts val="3000"/>
              <a:buNone/>
            </a:pPr>
            <a:r>
              <a:t/>
            </a:r>
            <a:endParaRPr/>
          </a:p>
        </p:txBody>
      </p:sp>
      <p:sp>
        <p:nvSpPr>
          <p:cNvPr id="55" name="Google Shape;55;g2fb8ab4176a_0_0"/>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6" name="Google Shape;56;g2fb8ab4176a_0_0"/>
          <p:cNvSpPr/>
          <p:nvPr/>
        </p:nvSpPr>
        <p:spPr>
          <a:xfrm>
            <a:off x="848875" y="8632575"/>
            <a:ext cx="22101900" cy="1527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it" sz="3600" u="none" cap="none" strike="noStrike">
                <a:solidFill>
                  <a:srgbClr val="000000"/>
                </a:solidFill>
                <a:latin typeface="Work Sans"/>
                <a:ea typeface="Work Sans"/>
                <a:cs typeface="Work Sans"/>
                <a:sym typeface="Work Sans"/>
              </a:rPr>
              <a:t>N.B. I </a:t>
            </a:r>
            <a:r>
              <a:rPr b="1" i="0" lang="it" sz="3600" u="sng" cap="none" strike="noStrike">
                <a:solidFill>
                  <a:srgbClr val="000000"/>
                </a:solidFill>
                <a:latin typeface="Work Sans"/>
                <a:ea typeface="Work Sans"/>
                <a:cs typeface="Work Sans"/>
                <a:sym typeface="Work Sans"/>
              </a:rPr>
              <a:t>Tax </a:t>
            </a:r>
            <a:r>
              <a:rPr b="0" i="0" lang="it" sz="3600" u="none" cap="none" strike="noStrike">
                <a:solidFill>
                  <a:srgbClr val="000000"/>
                </a:solidFill>
                <a:latin typeface="Work Sans"/>
                <a:ea typeface="Work Sans"/>
                <a:cs typeface="Work Sans"/>
                <a:sym typeface="Work Sans"/>
              </a:rPr>
              <a:t>approvano</a:t>
            </a:r>
            <a:r>
              <a:rPr b="1" i="0" lang="it" sz="3600" u="sng" cap="none" strike="noStrike">
                <a:solidFill>
                  <a:srgbClr val="000000"/>
                </a:solidFill>
                <a:latin typeface="Work Sans"/>
                <a:ea typeface="Work Sans"/>
                <a:cs typeface="Work Sans"/>
                <a:sym typeface="Work Sans"/>
              </a:rPr>
              <a:t> solo le fatture passive</a:t>
            </a:r>
            <a:r>
              <a:rPr b="0" i="0" lang="it" sz="3600" u="none" cap="none" strike="noStrike">
                <a:solidFill>
                  <a:srgbClr val="000000"/>
                </a:solidFill>
                <a:latin typeface="Work Sans"/>
                <a:ea typeface="Work Sans"/>
                <a:cs typeface="Work Sans"/>
                <a:sym typeface="Work Sans"/>
              </a:rPr>
              <a:t> dei propri clienti in regime semplificato. I CS approvano le FP dei soggetti in regime forfetario</a:t>
            </a:r>
            <a:endParaRPr b="0" i="0" sz="3600" u="none" cap="none" strike="noStrike">
              <a:solidFill>
                <a:srgbClr val="000000"/>
              </a:solidFill>
              <a:latin typeface="Work Sans"/>
              <a:ea typeface="Work Sans"/>
              <a:cs typeface="Work Sans"/>
              <a:sym typeface="Work Sans"/>
            </a:endParaRPr>
          </a:p>
        </p:txBody>
      </p:sp>
      <p:sp>
        <p:nvSpPr>
          <p:cNvPr id="57" name="Google Shape;57;g2fb8ab4176a_0_0"/>
          <p:cNvSpPr txBox="1"/>
          <p:nvPr/>
        </p:nvSpPr>
        <p:spPr>
          <a:xfrm>
            <a:off x="907825" y="699600"/>
            <a:ext cx="21984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1" i="0" lang="it" sz="6000" u="none" cap="none" strike="noStrike">
                <a:solidFill>
                  <a:schemeClr val="accent2"/>
                </a:solidFill>
                <a:latin typeface="Work Sans"/>
                <a:ea typeface="Work Sans"/>
                <a:cs typeface="Work Sans"/>
                <a:sym typeface="Work Sans"/>
              </a:rPr>
              <a:t>Cosa sono le fatture passive?</a:t>
            </a:r>
            <a:endParaRPr b="0" i="0" sz="6000" u="none" cap="none" strike="noStrike">
              <a:solidFill>
                <a:srgbClr val="00001E"/>
              </a:solidFill>
              <a:latin typeface="Work Sans"/>
              <a:ea typeface="Work Sans"/>
              <a:cs typeface="Work Sans"/>
              <a:sym typeface="Work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2fb8ab4176a_0_240"/>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55" name="Google Shape;455;g2fb8ab4176a_0_240"/>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come approvare le righe</a:t>
            </a:r>
            <a:endParaRPr/>
          </a:p>
        </p:txBody>
      </p:sp>
      <p:sp>
        <p:nvSpPr>
          <p:cNvPr id="456" name="Google Shape;456;g2fb8ab4176a_0_240"/>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9.2 </a:t>
            </a:r>
            <a:r>
              <a:rPr b="1" lang="it"/>
              <a:t>Casi particolari - Google Adsense</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rPr lang="it"/>
              <a:t>Se è presente Google Adsense, bisogna valutare. </a:t>
            </a:r>
            <a:br>
              <a:rPr lang="it"/>
            </a:br>
            <a:r>
              <a:rPr lang="it"/>
              <a:t>L’ateco indicato da </a:t>
            </a:r>
            <a:r>
              <a:rPr b="1" lang="it"/>
              <a:t>inserire</a:t>
            </a:r>
            <a:r>
              <a:rPr lang="it"/>
              <a:t> è il </a:t>
            </a:r>
            <a:r>
              <a:rPr b="1" lang="it"/>
              <a:t>73.11</a:t>
            </a:r>
            <a:r>
              <a:rPr lang="it"/>
              <a:t>:</a:t>
            </a:r>
            <a:endParaRPr/>
          </a:p>
          <a:p>
            <a:pPr indent="-419100" lvl="0" marL="914400" rtl="0" algn="l">
              <a:lnSpc>
                <a:spcPct val="115000"/>
              </a:lnSpc>
              <a:spcBef>
                <a:spcPts val="0"/>
              </a:spcBef>
              <a:spcAft>
                <a:spcPts val="0"/>
              </a:spcAft>
              <a:buSzPts val="3000"/>
              <a:buChar char="➔"/>
            </a:pPr>
            <a:r>
              <a:rPr lang="it"/>
              <a:t>Se il cliente ha come ateco il 73.11.02 ed è una </a:t>
            </a:r>
            <a:r>
              <a:rPr lang="it" u="sng"/>
              <a:t>ditta</a:t>
            </a:r>
            <a:r>
              <a:rPr lang="it"/>
              <a:t> &gt; nessun problema </a:t>
            </a:r>
            <a:endParaRPr/>
          </a:p>
          <a:p>
            <a:pPr indent="-419100" lvl="0" marL="914400" rtl="0" algn="l">
              <a:lnSpc>
                <a:spcPct val="115000"/>
              </a:lnSpc>
              <a:spcBef>
                <a:spcPts val="0"/>
              </a:spcBef>
              <a:spcAft>
                <a:spcPts val="0"/>
              </a:spcAft>
              <a:buSzPts val="3000"/>
              <a:buChar char="➔"/>
            </a:pPr>
            <a:r>
              <a:rPr lang="it"/>
              <a:t>Se il cliente ha </a:t>
            </a:r>
            <a:r>
              <a:rPr lang="it" u="sng"/>
              <a:t>un altro ateco</a:t>
            </a:r>
            <a:r>
              <a:rPr lang="it"/>
              <a:t> (vedi esempio sopra): </a:t>
            </a:r>
            <a:endParaRPr/>
          </a:p>
          <a:p>
            <a:pPr indent="-419100" lvl="1" marL="1371600" rtl="0" algn="l">
              <a:lnSpc>
                <a:spcPct val="115000"/>
              </a:lnSpc>
              <a:spcBef>
                <a:spcPts val="0"/>
              </a:spcBef>
              <a:spcAft>
                <a:spcPts val="0"/>
              </a:spcAft>
              <a:buSzPts val="3000"/>
              <a:buChar char="◆"/>
            </a:pPr>
            <a:r>
              <a:rPr lang="it"/>
              <a:t>Da segnare e valutare</a:t>
            </a:r>
            <a:endParaRPr/>
          </a:p>
          <a:p>
            <a:pPr indent="-419100" lvl="1" marL="1371600" rtl="0" algn="l">
              <a:lnSpc>
                <a:spcPct val="115000"/>
              </a:lnSpc>
              <a:spcBef>
                <a:spcPts val="0"/>
              </a:spcBef>
              <a:spcAft>
                <a:spcPts val="0"/>
              </a:spcAft>
              <a:buSzPts val="3000"/>
              <a:buChar char="◆"/>
            </a:pPr>
            <a:r>
              <a:rPr b="1" lang="it"/>
              <a:t>Cambia l’ateco</a:t>
            </a:r>
            <a:r>
              <a:rPr lang="it"/>
              <a:t> del codice servizio in 73.11</a:t>
            </a:r>
            <a:endParaRPr/>
          </a:p>
          <a:p>
            <a:pPr indent="0" lvl="0" marL="914400" rtl="0" algn="l">
              <a:lnSpc>
                <a:spcPct val="115000"/>
              </a:lnSpc>
              <a:spcBef>
                <a:spcPts val="0"/>
              </a:spcBef>
              <a:spcAft>
                <a:spcPts val="0"/>
              </a:spcAft>
              <a:buSzPts val="3000"/>
              <a:buNone/>
            </a:pPr>
            <a:r>
              <a:t/>
            </a:r>
            <a:endParaRPr/>
          </a:p>
          <a:p>
            <a:pPr indent="0" lvl="0" marL="45720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p:txBody>
      </p:sp>
      <p:pic>
        <p:nvPicPr>
          <p:cNvPr id="457" name="Google Shape;457;g2fb8ab4176a_0_240"/>
          <p:cNvPicPr preferRelativeResize="0"/>
          <p:nvPr/>
        </p:nvPicPr>
        <p:blipFill rotWithShape="1">
          <a:blip r:embed="rId3">
            <a:alphaModFix/>
          </a:blip>
          <a:srcRect b="0" l="0" r="0" t="0"/>
          <a:stretch/>
        </p:blipFill>
        <p:spPr>
          <a:xfrm>
            <a:off x="1969303" y="3511625"/>
            <a:ext cx="20445401" cy="1982012"/>
          </a:xfrm>
          <a:prstGeom prst="rect">
            <a:avLst/>
          </a:prstGeom>
          <a:noFill/>
          <a:ln>
            <a:noFill/>
          </a:ln>
        </p:spPr>
      </p:pic>
      <p:grpSp>
        <p:nvGrpSpPr>
          <p:cNvPr id="458" name="Google Shape;458;g2fb8ab4176a_0_240"/>
          <p:cNvGrpSpPr/>
          <p:nvPr/>
        </p:nvGrpSpPr>
        <p:grpSpPr>
          <a:xfrm>
            <a:off x="1969300" y="9485750"/>
            <a:ext cx="20445400" cy="2120825"/>
            <a:chOff x="1969300" y="9104750"/>
            <a:chExt cx="20445400" cy="2120825"/>
          </a:xfrm>
        </p:grpSpPr>
        <p:pic>
          <p:nvPicPr>
            <p:cNvPr id="459" name="Google Shape;459;g2fb8ab4176a_0_240"/>
            <p:cNvPicPr preferRelativeResize="0"/>
            <p:nvPr/>
          </p:nvPicPr>
          <p:blipFill rotWithShape="1">
            <a:blip r:embed="rId4">
              <a:alphaModFix/>
            </a:blip>
            <a:srcRect b="0" l="0" r="0" t="0"/>
            <a:stretch/>
          </p:blipFill>
          <p:spPr>
            <a:xfrm>
              <a:off x="1969300" y="9104750"/>
              <a:ext cx="20169763" cy="1982000"/>
            </a:xfrm>
            <a:prstGeom prst="rect">
              <a:avLst/>
            </a:prstGeom>
            <a:noFill/>
            <a:ln>
              <a:noFill/>
            </a:ln>
          </p:spPr>
        </p:pic>
        <p:sp>
          <p:nvSpPr>
            <p:cNvPr id="460" name="Google Shape;460;g2fb8ab4176a_0_240"/>
            <p:cNvSpPr/>
            <p:nvPr/>
          </p:nvSpPr>
          <p:spPr>
            <a:xfrm>
              <a:off x="11827400" y="10363075"/>
              <a:ext cx="10587300" cy="8625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2fb8ab4176a_0_250"/>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66" name="Google Shape;466;g2fb8ab4176a_0_250"/>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come approvare le righe</a:t>
            </a:r>
            <a:endParaRPr>
              <a:solidFill>
                <a:schemeClr val="accent2"/>
              </a:solidFill>
            </a:endParaRPr>
          </a:p>
          <a:p>
            <a:pPr indent="0" lvl="0" marL="0" rtl="0" algn="l">
              <a:lnSpc>
                <a:spcPct val="100000"/>
              </a:lnSpc>
              <a:spcBef>
                <a:spcPts val="0"/>
              </a:spcBef>
              <a:spcAft>
                <a:spcPts val="0"/>
              </a:spcAft>
              <a:buSzPts val="6000"/>
              <a:buNone/>
            </a:pPr>
            <a:r>
              <a:t/>
            </a:r>
            <a:endParaRPr/>
          </a:p>
        </p:txBody>
      </p:sp>
      <p:sp>
        <p:nvSpPr>
          <p:cNvPr id="467" name="Google Shape;467;g2fb8ab4176a_0_250"/>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solidFill>
                  <a:schemeClr val="dk1"/>
                </a:solidFill>
              </a:rPr>
              <a:t>9.3 </a:t>
            </a:r>
            <a:r>
              <a:rPr b="1" lang="it">
                <a:solidFill>
                  <a:schemeClr val="dk1"/>
                </a:solidFill>
              </a:rPr>
              <a:t>Casi particolari -</a:t>
            </a:r>
            <a:r>
              <a:rPr lang="it">
                <a:solidFill>
                  <a:schemeClr val="dk1"/>
                </a:solidFill>
              </a:rPr>
              <a:t> </a:t>
            </a:r>
            <a:r>
              <a:rPr b="1" lang="it">
                <a:solidFill>
                  <a:schemeClr val="dk1"/>
                </a:solidFill>
              </a:rPr>
              <a:t>47.91.10</a:t>
            </a:r>
            <a:endParaRPr b="1">
              <a:solidFill>
                <a:schemeClr val="dk1"/>
              </a:solidFill>
            </a:endParaRPr>
          </a:p>
          <a:p>
            <a:pPr indent="0" lvl="0" marL="0" rtl="0" algn="l">
              <a:lnSpc>
                <a:spcPct val="115000"/>
              </a:lnSpc>
              <a:spcBef>
                <a:spcPts val="0"/>
              </a:spcBef>
              <a:spcAft>
                <a:spcPts val="0"/>
              </a:spcAft>
              <a:buSzPts val="3000"/>
              <a:buNone/>
            </a:pPr>
            <a:r>
              <a:t/>
            </a:r>
            <a:endParaRPr b="1">
              <a:solidFill>
                <a:schemeClr val="dk1"/>
              </a:solidFill>
            </a:endParaRPr>
          </a:p>
          <a:p>
            <a:pPr indent="0" lvl="0" marL="0" rtl="0" algn="l">
              <a:lnSpc>
                <a:spcPct val="115000"/>
              </a:lnSpc>
              <a:spcBef>
                <a:spcPts val="0"/>
              </a:spcBef>
              <a:spcAft>
                <a:spcPts val="0"/>
              </a:spcAft>
              <a:buSzPts val="3000"/>
              <a:buNone/>
            </a:pPr>
            <a:r>
              <a:rPr lang="it">
                <a:solidFill>
                  <a:schemeClr val="dk1"/>
                </a:solidFill>
              </a:rPr>
              <a:t>Se si tratta di vendita di </a:t>
            </a:r>
            <a:r>
              <a:rPr b="1" lang="it">
                <a:solidFill>
                  <a:schemeClr val="dk1"/>
                </a:solidFill>
              </a:rPr>
              <a:t>BENI</a:t>
            </a:r>
            <a:r>
              <a:rPr lang="it">
                <a:solidFill>
                  <a:schemeClr val="dk1"/>
                </a:solidFill>
              </a:rPr>
              <a:t> per i </a:t>
            </a:r>
            <a:r>
              <a:rPr b="1" lang="it">
                <a:solidFill>
                  <a:schemeClr val="dk1"/>
                </a:solidFill>
              </a:rPr>
              <a:t>forfettari </a:t>
            </a:r>
            <a:r>
              <a:rPr lang="it">
                <a:solidFill>
                  <a:schemeClr val="dk1"/>
                </a:solidFill>
              </a:rPr>
              <a:t>bisogna </a:t>
            </a:r>
            <a:r>
              <a:rPr lang="it" u="sng">
                <a:solidFill>
                  <a:schemeClr val="dk1"/>
                </a:solidFill>
              </a:rPr>
              <a:t>escluderlo dall’invio</a:t>
            </a:r>
            <a:r>
              <a:rPr lang="it">
                <a:solidFill>
                  <a:schemeClr val="dk1"/>
                </a:solidFill>
              </a:rPr>
              <a:t> ad Intrastat, quindi:</a:t>
            </a:r>
            <a:endParaRPr>
              <a:solidFill>
                <a:schemeClr val="dk1"/>
              </a:solidFill>
            </a:endParaRPr>
          </a:p>
          <a:p>
            <a:pPr indent="0" lvl="0" marL="457200" rtl="0" algn="l">
              <a:lnSpc>
                <a:spcPct val="115000"/>
              </a:lnSpc>
              <a:spcBef>
                <a:spcPts val="0"/>
              </a:spcBef>
              <a:spcAft>
                <a:spcPts val="0"/>
              </a:spcAft>
              <a:buSzPts val="3000"/>
              <a:buNone/>
            </a:pPr>
            <a:r>
              <a:rPr lang="it">
                <a:solidFill>
                  <a:schemeClr val="dk1"/>
                </a:solidFill>
              </a:rPr>
              <a:t>1.  </a:t>
            </a:r>
            <a:r>
              <a:rPr b="1" lang="it">
                <a:solidFill>
                  <a:schemeClr val="dk1"/>
                </a:solidFill>
              </a:rPr>
              <a:t>togli la spunta</a:t>
            </a:r>
            <a:r>
              <a:rPr lang="it">
                <a:solidFill>
                  <a:schemeClr val="dk1"/>
                </a:solidFill>
              </a:rPr>
              <a:t> nella colonna “includi”</a:t>
            </a:r>
            <a:br>
              <a:rPr lang="it">
                <a:solidFill>
                  <a:schemeClr val="dk1"/>
                </a:solidFill>
              </a:rPr>
            </a:br>
            <a:r>
              <a:rPr lang="it">
                <a:solidFill>
                  <a:schemeClr val="dk1"/>
                </a:solidFill>
              </a:rPr>
              <a:t>2. clicca su </a:t>
            </a:r>
            <a:r>
              <a:rPr b="1" lang="it">
                <a:solidFill>
                  <a:schemeClr val="dk1"/>
                </a:solidFill>
              </a:rPr>
              <a:t>“conferma” </a:t>
            </a:r>
            <a:endParaRPr b="1">
              <a:solidFill>
                <a:schemeClr val="dk1"/>
              </a:solidFill>
            </a:endParaRPr>
          </a:p>
          <a:p>
            <a:pPr indent="0" lvl="0" marL="0" rtl="0" algn="l">
              <a:lnSpc>
                <a:spcPct val="115000"/>
              </a:lnSpc>
              <a:spcBef>
                <a:spcPts val="0"/>
              </a:spcBef>
              <a:spcAft>
                <a:spcPts val="0"/>
              </a:spcAft>
              <a:buSzPts val="3000"/>
              <a:buNone/>
            </a:pPr>
            <a:r>
              <a:t/>
            </a:r>
            <a:endParaRPr b="1">
              <a:solidFill>
                <a:schemeClr val="dk1"/>
              </a:solidFill>
            </a:endParaRPr>
          </a:p>
          <a:p>
            <a:pPr indent="0" lvl="0" marL="0" rtl="0" algn="l">
              <a:lnSpc>
                <a:spcPct val="115000"/>
              </a:lnSpc>
              <a:spcBef>
                <a:spcPts val="0"/>
              </a:spcBef>
              <a:spcAft>
                <a:spcPts val="0"/>
              </a:spcAft>
              <a:buSzPts val="3000"/>
              <a:buNone/>
            </a:pPr>
            <a:r>
              <a:t/>
            </a:r>
            <a:endParaRPr b="1">
              <a:solidFill>
                <a:schemeClr val="dk1"/>
              </a:solidFill>
            </a:endParaRPr>
          </a:p>
          <a:p>
            <a:pPr indent="0" lvl="0" marL="0" rtl="0" algn="l">
              <a:lnSpc>
                <a:spcPct val="115000"/>
              </a:lnSpc>
              <a:spcBef>
                <a:spcPts val="0"/>
              </a:spcBef>
              <a:spcAft>
                <a:spcPts val="0"/>
              </a:spcAft>
              <a:buSzPts val="3000"/>
              <a:buNone/>
            </a:pPr>
            <a:r>
              <a:t/>
            </a:r>
            <a:endParaRPr b="1">
              <a:solidFill>
                <a:schemeClr val="dk1"/>
              </a:solidFill>
            </a:endParaRPr>
          </a:p>
          <a:p>
            <a:pPr indent="0" lvl="0" marL="0" rtl="0" algn="l">
              <a:lnSpc>
                <a:spcPct val="115000"/>
              </a:lnSpc>
              <a:spcBef>
                <a:spcPts val="0"/>
              </a:spcBef>
              <a:spcAft>
                <a:spcPts val="0"/>
              </a:spcAft>
              <a:buSzPts val="3000"/>
              <a:buNone/>
            </a:pPr>
            <a:r>
              <a:t/>
            </a:r>
            <a:endParaRPr b="1">
              <a:solidFill>
                <a:schemeClr val="dk1"/>
              </a:solidFill>
            </a:endParaRPr>
          </a:p>
          <a:p>
            <a:pPr indent="0" lvl="0" marL="0" rtl="0" algn="l">
              <a:lnSpc>
                <a:spcPct val="115000"/>
              </a:lnSpc>
              <a:spcBef>
                <a:spcPts val="0"/>
              </a:spcBef>
              <a:spcAft>
                <a:spcPts val="0"/>
              </a:spcAft>
              <a:buSzPts val="3000"/>
              <a:buNone/>
            </a:pPr>
            <a:r>
              <a:t/>
            </a:r>
            <a:endParaRPr>
              <a:solidFill>
                <a:schemeClr val="dk1"/>
              </a:solidFill>
            </a:endParaRPr>
          </a:p>
          <a:p>
            <a:pPr indent="0" lvl="0" marL="0" rtl="0" algn="l">
              <a:lnSpc>
                <a:spcPct val="115000"/>
              </a:lnSpc>
              <a:spcBef>
                <a:spcPts val="0"/>
              </a:spcBef>
              <a:spcAft>
                <a:spcPts val="0"/>
              </a:spcAft>
              <a:buSzPts val="3000"/>
              <a:buNone/>
            </a:pPr>
            <a:r>
              <a:rPr lang="it">
                <a:solidFill>
                  <a:schemeClr val="dk1"/>
                </a:solidFill>
              </a:rPr>
              <a:t>Se si tratta di vendita di </a:t>
            </a:r>
            <a:r>
              <a:rPr b="1" lang="it">
                <a:solidFill>
                  <a:schemeClr val="dk1"/>
                </a:solidFill>
              </a:rPr>
              <a:t>BENI</a:t>
            </a:r>
            <a:r>
              <a:rPr lang="it">
                <a:solidFill>
                  <a:schemeClr val="dk1"/>
                </a:solidFill>
              </a:rPr>
              <a:t> per i </a:t>
            </a:r>
            <a:r>
              <a:rPr b="1" lang="it">
                <a:solidFill>
                  <a:schemeClr val="dk1"/>
                </a:solidFill>
              </a:rPr>
              <a:t>semplificati </a:t>
            </a:r>
            <a:r>
              <a:rPr lang="it">
                <a:solidFill>
                  <a:schemeClr val="dk1"/>
                </a:solidFill>
              </a:rPr>
              <a:t>bisogna </a:t>
            </a:r>
            <a:r>
              <a:rPr lang="it" u="sng">
                <a:solidFill>
                  <a:schemeClr val="dk1"/>
                </a:solidFill>
              </a:rPr>
              <a:t>escluderlo dall’invio</a:t>
            </a:r>
            <a:r>
              <a:rPr lang="it">
                <a:solidFill>
                  <a:schemeClr val="dk1"/>
                </a:solidFill>
              </a:rPr>
              <a:t> ad Intrastat, quindi:</a:t>
            </a:r>
            <a:endParaRPr>
              <a:solidFill>
                <a:schemeClr val="dk1"/>
              </a:solidFill>
            </a:endParaRPr>
          </a:p>
          <a:p>
            <a:pPr indent="0" lvl="0" marL="457200" rtl="0" algn="l">
              <a:lnSpc>
                <a:spcPct val="115000"/>
              </a:lnSpc>
              <a:spcBef>
                <a:spcPts val="0"/>
              </a:spcBef>
              <a:spcAft>
                <a:spcPts val="0"/>
              </a:spcAft>
              <a:buSzPts val="3000"/>
              <a:buNone/>
            </a:pPr>
            <a:r>
              <a:rPr lang="it">
                <a:solidFill>
                  <a:schemeClr val="dk1"/>
                </a:solidFill>
              </a:rPr>
              <a:t>1.</a:t>
            </a:r>
            <a:r>
              <a:rPr b="1" lang="it">
                <a:solidFill>
                  <a:schemeClr val="dk1"/>
                </a:solidFill>
              </a:rPr>
              <a:t> togli la spunta</a:t>
            </a:r>
            <a:r>
              <a:rPr lang="it">
                <a:solidFill>
                  <a:schemeClr val="dk1"/>
                </a:solidFill>
              </a:rPr>
              <a:t> nella colonna “includi”</a:t>
            </a:r>
            <a:br>
              <a:rPr lang="it">
                <a:solidFill>
                  <a:schemeClr val="dk1"/>
                </a:solidFill>
              </a:rPr>
            </a:br>
            <a:r>
              <a:rPr lang="it">
                <a:solidFill>
                  <a:schemeClr val="dk1"/>
                </a:solidFill>
              </a:rPr>
              <a:t>2. clicca su </a:t>
            </a:r>
            <a:r>
              <a:rPr b="1" lang="it">
                <a:solidFill>
                  <a:schemeClr val="dk1"/>
                </a:solidFill>
              </a:rPr>
              <a:t>“conferma”</a:t>
            </a:r>
            <a:endParaRPr>
              <a:solidFill>
                <a:schemeClr val="dk1"/>
              </a:solidFill>
            </a:endParaRPr>
          </a:p>
          <a:p>
            <a:pPr indent="0" lvl="0" marL="457200" rtl="0" algn="l">
              <a:lnSpc>
                <a:spcPct val="115000"/>
              </a:lnSpc>
              <a:spcBef>
                <a:spcPts val="0"/>
              </a:spcBef>
              <a:spcAft>
                <a:spcPts val="0"/>
              </a:spcAft>
              <a:buSzPts val="3000"/>
              <a:buNone/>
            </a:pPr>
            <a:r>
              <a:rPr lang="it">
                <a:solidFill>
                  <a:schemeClr val="dk1"/>
                </a:solidFill>
              </a:rPr>
              <a:t>3. segnalalo perché va inviato tramite MIDA.</a:t>
            </a:r>
            <a:endParaRPr>
              <a:solidFill>
                <a:schemeClr val="dk1"/>
              </a:solidFill>
            </a:endParaRPr>
          </a:p>
          <a:p>
            <a:pPr indent="0" lvl="0" marL="0" rtl="0" algn="l">
              <a:lnSpc>
                <a:spcPct val="115000"/>
              </a:lnSpc>
              <a:spcBef>
                <a:spcPts val="0"/>
              </a:spcBef>
              <a:spcAft>
                <a:spcPts val="0"/>
              </a:spcAft>
              <a:buSzPts val="3000"/>
              <a:buNone/>
            </a:pPr>
            <a:r>
              <a:t/>
            </a:r>
            <a:endParaRPr>
              <a:solidFill>
                <a:schemeClr val="dk1"/>
              </a:solidFill>
            </a:endParaRPr>
          </a:p>
          <a:p>
            <a:pPr indent="0" lvl="0" marL="0" rtl="0" algn="l">
              <a:lnSpc>
                <a:spcPct val="115000"/>
              </a:lnSpc>
              <a:spcBef>
                <a:spcPts val="0"/>
              </a:spcBef>
              <a:spcAft>
                <a:spcPts val="0"/>
              </a:spcAft>
              <a:buSzPts val="3000"/>
              <a:buNone/>
            </a:pPr>
            <a:r>
              <a:t/>
            </a:r>
            <a:endParaRPr>
              <a:solidFill>
                <a:schemeClr val="dk1"/>
              </a:solidFill>
            </a:endParaRPr>
          </a:p>
          <a:p>
            <a:pPr indent="0" lvl="0" marL="0" rtl="0" algn="l">
              <a:lnSpc>
                <a:spcPct val="115000"/>
              </a:lnSpc>
              <a:spcBef>
                <a:spcPts val="0"/>
              </a:spcBef>
              <a:spcAft>
                <a:spcPts val="0"/>
              </a:spcAft>
              <a:buSzPts val="3000"/>
              <a:buNone/>
            </a:pPr>
            <a:r>
              <a:t/>
            </a:r>
            <a:endParaRPr>
              <a:solidFill>
                <a:schemeClr val="dk1"/>
              </a:solidFill>
            </a:endParaRPr>
          </a:p>
          <a:p>
            <a:pPr indent="0" lvl="0" marL="0" rtl="0" algn="l">
              <a:lnSpc>
                <a:spcPct val="115000"/>
              </a:lnSpc>
              <a:spcBef>
                <a:spcPts val="0"/>
              </a:spcBef>
              <a:spcAft>
                <a:spcPts val="0"/>
              </a:spcAft>
              <a:buSzPts val="3000"/>
              <a:buNone/>
            </a:pPr>
            <a:r>
              <a:t/>
            </a:r>
            <a:endParaRPr>
              <a:solidFill>
                <a:schemeClr val="dk1"/>
              </a:solidFill>
            </a:endParaRPr>
          </a:p>
        </p:txBody>
      </p:sp>
      <p:grpSp>
        <p:nvGrpSpPr>
          <p:cNvPr id="468" name="Google Shape;468;g2fb8ab4176a_0_250"/>
          <p:cNvGrpSpPr/>
          <p:nvPr/>
        </p:nvGrpSpPr>
        <p:grpSpPr>
          <a:xfrm>
            <a:off x="2494231" y="5533265"/>
            <a:ext cx="19357076" cy="2307594"/>
            <a:chOff x="1884723" y="5076135"/>
            <a:chExt cx="20614564" cy="2543925"/>
          </a:xfrm>
        </p:grpSpPr>
        <p:pic>
          <p:nvPicPr>
            <p:cNvPr id="469" name="Google Shape;469;g2fb8ab4176a_0_250"/>
            <p:cNvPicPr preferRelativeResize="0"/>
            <p:nvPr/>
          </p:nvPicPr>
          <p:blipFill rotWithShape="1">
            <a:blip r:embed="rId3">
              <a:alphaModFix/>
            </a:blip>
            <a:srcRect b="0" l="0" r="0" t="0"/>
            <a:stretch/>
          </p:blipFill>
          <p:spPr>
            <a:xfrm>
              <a:off x="1884723" y="5076135"/>
              <a:ext cx="20614564" cy="2543925"/>
            </a:xfrm>
            <a:prstGeom prst="rect">
              <a:avLst/>
            </a:prstGeom>
            <a:noFill/>
            <a:ln>
              <a:noFill/>
            </a:ln>
          </p:spPr>
        </p:pic>
        <p:sp>
          <p:nvSpPr>
            <p:cNvPr id="470" name="Google Shape;470;g2fb8ab4176a_0_250"/>
            <p:cNvSpPr/>
            <p:nvPr/>
          </p:nvSpPr>
          <p:spPr>
            <a:xfrm rot="5400000">
              <a:off x="1671375" y="6487950"/>
              <a:ext cx="1388400" cy="7401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71" name="Google Shape;471;g2fb8ab4176a_0_250"/>
          <p:cNvPicPr preferRelativeResize="0"/>
          <p:nvPr/>
        </p:nvPicPr>
        <p:blipFill rotWithShape="1">
          <a:blip r:embed="rId4">
            <a:alphaModFix/>
          </a:blip>
          <a:srcRect b="25132" l="0" r="0" t="0"/>
          <a:stretch/>
        </p:blipFill>
        <p:spPr>
          <a:xfrm>
            <a:off x="2515900" y="10465000"/>
            <a:ext cx="19357051" cy="1677400"/>
          </a:xfrm>
          <a:prstGeom prst="rect">
            <a:avLst/>
          </a:prstGeom>
          <a:noFill/>
          <a:ln>
            <a:noFill/>
          </a:ln>
        </p:spPr>
      </p:pic>
      <p:sp>
        <p:nvSpPr>
          <p:cNvPr id="472" name="Google Shape;472;g2fb8ab4176a_0_250"/>
          <p:cNvSpPr/>
          <p:nvPr/>
        </p:nvSpPr>
        <p:spPr>
          <a:xfrm rot="5400000">
            <a:off x="2667775" y="11479298"/>
            <a:ext cx="582000" cy="6945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g2fb8ab4176a_0_250"/>
          <p:cNvSpPr/>
          <p:nvPr/>
        </p:nvSpPr>
        <p:spPr>
          <a:xfrm flipH="1" rot="5400000">
            <a:off x="1524325" y="6956700"/>
            <a:ext cx="923700" cy="5646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2fb8ab4176a_0_250"/>
          <p:cNvSpPr/>
          <p:nvPr/>
        </p:nvSpPr>
        <p:spPr>
          <a:xfrm flipH="1" rot="5400000">
            <a:off x="1582525" y="11546000"/>
            <a:ext cx="923700" cy="5646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5" name="Google Shape;475;g2fb8ab4176a_0_250"/>
          <p:cNvPicPr preferRelativeResize="0"/>
          <p:nvPr/>
        </p:nvPicPr>
        <p:blipFill rotWithShape="1">
          <a:blip r:embed="rId5">
            <a:alphaModFix/>
          </a:blip>
          <a:srcRect b="0" l="0" r="0" t="0"/>
          <a:stretch/>
        </p:blipFill>
        <p:spPr>
          <a:xfrm>
            <a:off x="6227400" y="4776600"/>
            <a:ext cx="1549200" cy="672303"/>
          </a:xfrm>
          <a:prstGeom prst="rect">
            <a:avLst/>
          </a:prstGeom>
          <a:noFill/>
          <a:ln>
            <a:noFill/>
          </a:ln>
        </p:spPr>
      </p:pic>
      <p:pic>
        <p:nvPicPr>
          <p:cNvPr id="476" name="Google Shape;476;g2fb8ab4176a_0_250"/>
          <p:cNvPicPr preferRelativeResize="0"/>
          <p:nvPr/>
        </p:nvPicPr>
        <p:blipFill rotWithShape="1">
          <a:blip r:embed="rId5">
            <a:alphaModFix/>
          </a:blip>
          <a:srcRect b="0" l="0" r="0" t="0"/>
          <a:stretch/>
        </p:blipFill>
        <p:spPr>
          <a:xfrm>
            <a:off x="6303600" y="9043800"/>
            <a:ext cx="1549200" cy="67230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2fb8ab4176a_0_265"/>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82" name="Google Shape;482;g2fb8ab4176a_0_265"/>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come approvare le righe</a:t>
            </a:r>
            <a:endParaRPr/>
          </a:p>
        </p:txBody>
      </p:sp>
      <p:sp>
        <p:nvSpPr>
          <p:cNvPr id="483" name="Google Shape;483;g2fb8ab4176a_0_265"/>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9.3 </a:t>
            </a:r>
            <a:r>
              <a:rPr b="1" lang="it"/>
              <a:t>Casi particolari -</a:t>
            </a:r>
            <a:r>
              <a:rPr lang="it"/>
              <a:t> </a:t>
            </a:r>
            <a:r>
              <a:rPr b="1" lang="it"/>
              <a:t>47.91.10</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rPr lang="it"/>
              <a:t>Controlla il codice ateco e l’attività:</a:t>
            </a:r>
            <a:endParaRPr/>
          </a:p>
          <a:p>
            <a:pPr indent="-419100" lvl="0" marL="914400" rtl="0" algn="l">
              <a:lnSpc>
                <a:spcPct val="115000"/>
              </a:lnSpc>
              <a:spcBef>
                <a:spcPts val="0"/>
              </a:spcBef>
              <a:spcAft>
                <a:spcPts val="0"/>
              </a:spcAft>
              <a:buSzPts val="3000"/>
              <a:buChar char="➔"/>
            </a:pPr>
            <a:r>
              <a:rPr lang="it"/>
              <a:t>Se l’ateco è </a:t>
            </a:r>
            <a:r>
              <a:rPr b="1" lang="it"/>
              <a:t>47.91.10 </a:t>
            </a:r>
            <a:r>
              <a:rPr lang="it"/>
              <a:t>bisogna </a:t>
            </a:r>
            <a:endParaRPr/>
          </a:p>
          <a:p>
            <a:pPr indent="-419100" lvl="1" marL="1371600" rtl="0" algn="l">
              <a:lnSpc>
                <a:spcPct val="115000"/>
              </a:lnSpc>
              <a:spcBef>
                <a:spcPts val="0"/>
              </a:spcBef>
              <a:spcAft>
                <a:spcPts val="0"/>
              </a:spcAft>
              <a:buSzPts val="3000"/>
              <a:buChar char="◆"/>
            </a:pPr>
            <a:r>
              <a:rPr lang="it"/>
              <a:t>valutare l</a:t>
            </a:r>
            <a:r>
              <a:rPr lang="it" u="sng"/>
              <a:t>’attività svolta in fattura</a:t>
            </a:r>
            <a:endParaRPr/>
          </a:p>
          <a:p>
            <a:pPr indent="-419100" lvl="1" marL="1371600" rtl="0" algn="l">
              <a:lnSpc>
                <a:spcPct val="115000"/>
              </a:lnSpc>
              <a:spcBef>
                <a:spcPts val="0"/>
              </a:spcBef>
              <a:spcAft>
                <a:spcPts val="0"/>
              </a:spcAft>
              <a:buSzPts val="3000"/>
              <a:buChar char="◆"/>
            </a:pPr>
            <a:r>
              <a:rPr lang="it"/>
              <a:t>adeguare il codice ateco in “</a:t>
            </a:r>
            <a:r>
              <a:rPr b="1" lang="it"/>
              <a:t>codice servizio” </a:t>
            </a:r>
            <a:r>
              <a:rPr lang="it"/>
              <a:t>(</a:t>
            </a:r>
            <a:r>
              <a:rPr b="1" lang="it">
                <a:solidFill>
                  <a:schemeClr val="accent4"/>
                </a:solidFill>
              </a:rPr>
              <a:t>lasciarli per ultimi</a:t>
            </a:r>
            <a:r>
              <a:rPr lang="it"/>
              <a:t>)</a:t>
            </a:r>
            <a:br>
              <a:rPr lang="it"/>
            </a:br>
            <a:endParaRPr/>
          </a:p>
          <a:p>
            <a:pPr indent="-419100" lvl="0" marL="914400" rtl="0" algn="l">
              <a:lnSpc>
                <a:spcPct val="115000"/>
              </a:lnSpc>
              <a:spcBef>
                <a:spcPts val="0"/>
              </a:spcBef>
              <a:spcAft>
                <a:spcPts val="0"/>
              </a:spcAft>
              <a:buSzPts val="3000"/>
              <a:buChar char="➔"/>
            </a:pPr>
            <a:r>
              <a:rPr lang="it"/>
              <a:t>Se è un </a:t>
            </a:r>
            <a:r>
              <a:rPr b="1" lang="it"/>
              <a:t>BENE </a:t>
            </a:r>
            <a:r>
              <a:rPr lang="it"/>
              <a:t>e non un servizio, bisogna valutare alla fine insieme a Bolzoni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p:txBody>
      </p:sp>
      <p:pic>
        <p:nvPicPr>
          <p:cNvPr id="484" name="Google Shape;484;g2fb8ab4176a_0_265"/>
          <p:cNvPicPr preferRelativeResize="0"/>
          <p:nvPr/>
        </p:nvPicPr>
        <p:blipFill rotWithShape="1">
          <a:blip r:embed="rId3">
            <a:alphaModFix/>
          </a:blip>
          <a:srcRect b="0" l="0" r="0" t="0"/>
          <a:stretch/>
        </p:blipFill>
        <p:spPr>
          <a:xfrm>
            <a:off x="2008678" y="3670625"/>
            <a:ext cx="20366649" cy="19508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2fb8ab4176a_0_272"/>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90" name="Google Shape;490;g2fb8ab4176a_0_272"/>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invio a Intrastat</a:t>
            </a:r>
            <a:endParaRPr>
              <a:solidFill>
                <a:schemeClr val="accent2"/>
              </a:solidFill>
            </a:endParaRPr>
          </a:p>
          <a:p>
            <a:pPr indent="0" lvl="0" marL="0" rtl="0" algn="l">
              <a:lnSpc>
                <a:spcPct val="100000"/>
              </a:lnSpc>
              <a:spcBef>
                <a:spcPts val="0"/>
              </a:spcBef>
              <a:spcAft>
                <a:spcPts val="0"/>
              </a:spcAft>
              <a:buSzPts val="6000"/>
              <a:buNone/>
            </a:pPr>
            <a:r>
              <a:t/>
            </a:r>
            <a:endParaRPr>
              <a:solidFill>
                <a:schemeClr val="accent2"/>
              </a:solidFill>
            </a:endParaRPr>
          </a:p>
          <a:p>
            <a:pPr indent="0" lvl="0" marL="0" rtl="0" algn="l">
              <a:lnSpc>
                <a:spcPct val="100000"/>
              </a:lnSpc>
              <a:spcBef>
                <a:spcPts val="0"/>
              </a:spcBef>
              <a:spcAft>
                <a:spcPts val="0"/>
              </a:spcAft>
              <a:buSzPts val="6000"/>
              <a:buNone/>
            </a:pPr>
            <a:r>
              <a:t/>
            </a:r>
            <a:endParaRPr/>
          </a:p>
        </p:txBody>
      </p:sp>
      <p:sp>
        <p:nvSpPr>
          <p:cNvPr id="491" name="Google Shape;491;g2fb8ab4176a_0_272"/>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10. Una volta completato e confermato tutto l’elenco:</a:t>
            </a:r>
            <a:endParaRPr/>
          </a:p>
          <a:p>
            <a:pPr indent="0" lvl="0" marL="0" rtl="0" algn="l">
              <a:lnSpc>
                <a:spcPct val="115000"/>
              </a:lnSpc>
              <a:spcBef>
                <a:spcPts val="0"/>
              </a:spcBef>
              <a:spcAft>
                <a:spcPts val="0"/>
              </a:spcAft>
              <a:buSzPts val="3000"/>
              <a:buNone/>
            </a:pPr>
            <a:r>
              <a:t/>
            </a:r>
            <a:endParaRPr/>
          </a:p>
          <a:p>
            <a:pPr indent="-419100" lvl="0" marL="914400" rtl="0" algn="l">
              <a:lnSpc>
                <a:spcPct val="115000"/>
              </a:lnSpc>
              <a:spcBef>
                <a:spcPts val="0"/>
              </a:spcBef>
              <a:spcAft>
                <a:spcPts val="0"/>
              </a:spcAft>
              <a:buSzPts val="3000"/>
              <a:buAutoNum type="arabicPeriod"/>
            </a:pPr>
            <a:r>
              <a:rPr lang="it"/>
              <a:t>Torna al menù iniziale con tutti gli elenchi Intrastat</a:t>
            </a:r>
            <a:endParaRPr/>
          </a:p>
          <a:p>
            <a:pPr indent="-419100" lvl="0" marL="914400" rtl="0" algn="l">
              <a:lnSpc>
                <a:spcPct val="115000"/>
              </a:lnSpc>
              <a:spcBef>
                <a:spcPts val="0"/>
              </a:spcBef>
              <a:spcAft>
                <a:spcPts val="0"/>
              </a:spcAft>
              <a:buSzPts val="3000"/>
              <a:buAutoNum type="arabicPeriod"/>
            </a:pPr>
            <a:r>
              <a:rPr lang="it"/>
              <a:t>Clicca sul tasto “</a:t>
            </a:r>
            <a:r>
              <a:rPr b="1" lang="it"/>
              <a:t>Azione</a:t>
            </a:r>
            <a:r>
              <a:rPr lang="it"/>
              <a:t>”</a:t>
            </a:r>
            <a:br>
              <a:rPr lang="it"/>
            </a:br>
            <a:br>
              <a:rPr lang="it"/>
            </a:br>
            <a:br>
              <a:rPr lang="it"/>
            </a:br>
            <a:br>
              <a:rPr lang="it"/>
            </a:br>
            <a:endParaRPr/>
          </a:p>
          <a:p>
            <a:pPr indent="-419100" lvl="0" marL="914400" rtl="0" algn="l">
              <a:lnSpc>
                <a:spcPct val="115000"/>
              </a:lnSpc>
              <a:spcBef>
                <a:spcPts val="0"/>
              </a:spcBef>
              <a:spcAft>
                <a:spcPts val="0"/>
              </a:spcAft>
              <a:buSzPts val="3000"/>
              <a:buAutoNum type="arabicPeriod"/>
            </a:pPr>
            <a:r>
              <a:rPr lang="it"/>
              <a:t>Sulla riga del trimestre di riferimento, clicca su “</a:t>
            </a:r>
            <a:r>
              <a:rPr b="1" lang="it"/>
              <a:t>Scarica file telematico</a:t>
            </a:r>
            <a:r>
              <a:rPr lang="it"/>
              <a:t>”</a:t>
            </a:r>
            <a:endParaRPr/>
          </a:p>
          <a:p>
            <a:pPr indent="0" lvl="0" marL="914400" rtl="0" algn="l">
              <a:lnSpc>
                <a:spcPct val="115000"/>
              </a:lnSpc>
              <a:spcBef>
                <a:spcPts val="0"/>
              </a:spcBef>
              <a:spcAft>
                <a:spcPts val="0"/>
              </a:spcAft>
              <a:buSzPts val="3000"/>
              <a:buNone/>
            </a:pPr>
            <a:r>
              <a:t/>
            </a:r>
            <a:endParaRPr/>
          </a:p>
          <a:p>
            <a:pPr indent="0" lvl="0" marL="91440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p:txBody>
      </p:sp>
      <p:sp>
        <p:nvSpPr>
          <p:cNvPr id="492" name="Google Shape;492;g2fb8ab4176a_0_272"/>
          <p:cNvSpPr/>
          <p:nvPr/>
        </p:nvSpPr>
        <p:spPr>
          <a:xfrm flipH="1">
            <a:off x="22136100" y="6627075"/>
            <a:ext cx="998400" cy="8784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3" name="Google Shape;493;g2fb8ab4176a_0_272"/>
          <p:cNvPicPr preferRelativeResize="0"/>
          <p:nvPr/>
        </p:nvPicPr>
        <p:blipFill rotWithShape="1">
          <a:blip r:embed="rId3">
            <a:alphaModFix/>
          </a:blip>
          <a:srcRect b="0" l="0" r="0" t="0"/>
          <a:stretch/>
        </p:blipFill>
        <p:spPr>
          <a:xfrm>
            <a:off x="1399738" y="5491625"/>
            <a:ext cx="21589374" cy="979600"/>
          </a:xfrm>
          <a:prstGeom prst="rect">
            <a:avLst/>
          </a:prstGeom>
          <a:noFill/>
          <a:ln>
            <a:noFill/>
          </a:ln>
        </p:spPr>
      </p:pic>
      <p:sp>
        <p:nvSpPr>
          <p:cNvPr id="494" name="Google Shape;494;g2fb8ab4176a_0_272"/>
          <p:cNvSpPr/>
          <p:nvPr/>
        </p:nvSpPr>
        <p:spPr>
          <a:xfrm>
            <a:off x="22281425" y="5542225"/>
            <a:ext cx="707700" cy="8784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95" name="Google Shape;495;g2fb8ab4176a_0_272"/>
          <p:cNvPicPr preferRelativeResize="0"/>
          <p:nvPr/>
        </p:nvPicPr>
        <p:blipFill rotWithShape="1">
          <a:blip r:embed="rId4">
            <a:alphaModFix/>
          </a:blip>
          <a:srcRect b="0" l="0" r="0" t="0"/>
          <a:stretch/>
        </p:blipFill>
        <p:spPr>
          <a:xfrm>
            <a:off x="1397325" y="8295163"/>
            <a:ext cx="21589349" cy="3954350"/>
          </a:xfrm>
          <a:prstGeom prst="rect">
            <a:avLst/>
          </a:prstGeom>
          <a:noFill/>
          <a:ln>
            <a:noFill/>
          </a:ln>
        </p:spPr>
      </p:pic>
      <p:sp>
        <p:nvSpPr>
          <p:cNvPr id="496" name="Google Shape;496;g2fb8ab4176a_0_272"/>
          <p:cNvSpPr/>
          <p:nvPr/>
        </p:nvSpPr>
        <p:spPr>
          <a:xfrm>
            <a:off x="19319375" y="10222625"/>
            <a:ext cx="3588900" cy="7200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2fb8ab4176a_0_283"/>
          <p:cNvSpPr txBox="1"/>
          <p:nvPr>
            <p:ph idx="4294967295"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02" name="Google Shape;502;g2fb8ab4176a_0_283"/>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solidFill>
                  <a:schemeClr val="accent2"/>
                </a:solidFill>
              </a:rPr>
              <a:t>Pratica: invio a Intrastat</a:t>
            </a:r>
            <a:endParaRPr>
              <a:solidFill>
                <a:schemeClr val="accent2"/>
              </a:solidFill>
            </a:endParaRPr>
          </a:p>
          <a:p>
            <a:pPr indent="0" lvl="0" marL="0" rtl="0" algn="l">
              <a:lnSpc>
                <a:spcPct val="100000"/>
              </a:lnSpc>
              <a:spcBef>
                <a:spcPts val="0"/>
              </a:spcBef>
              <a:spcAft>
                <a:spcPts val="0"/>
              </a:spcAft>
              <a:buSzPts val="6000"/>
              <a:buNone/>
            </a:pPr>
            <a:r>
              <a:t/>
            </a:r>
            <a:endParaRPr>
              <a:solidFill>
                <a:schemeClr val="accent2"/>
              </a:solidFill>
            </a:endParaRPr>
          </a:p>
          <a:p>
            <a:pPr indent="0" lvl="0" marL="0" rtl="0" algn="l">
              <a:lnSpc>
                <a:spcPct val="100000"/>
              </a:lnSpc>
              <a:spcBef>
                <a:spcPts val="0"/>
              </a:spcBef>
              <a:spcAft>
                <a:spcPts val="0"/>
              </a:spcAft>
              <a:buSzPts val="6000"/>
              <a:buNone/>
            </a:pPr>
            <a:r>
              <a:t/>
            </a:r>
            <a:endParaRPr>
              <a:solidFill>
                <a:schemeClr val="accent2"/>
              </a:solidFill>
            </a:endParaRPr>
          </a:p>
          <a:p>
            <a:pPr indent="0" lvl="0" marL="0" rtl="0" algn="l">
              <a:lnSpc>
                <a:spcPct val="100000"/>
              </a:lnSpc>
              <a:spcBef>
                <a:spcPts val="0"/>
              </a:spcBef>
              <a:spcAft>
                <a:spcPts val="0"/>
              </a:spcAft>
              <a:buSzPts val="6000"/>
              <a:buNone/>
            </a:pPr>
            <a:r>
              <a:t/>
            </a:r>
            <a:endParaRPr/>
          </a:p>
        </p:txBody>
      </p:sp>
      <p:sp>
        <p:nvSpPr>
          <p:cNvPr id="503" name="Google Shape;503;g2fb8ab4176a_0_283"/>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lang="it"/>
              <a:t>Si aprirà una finestra in automatico:</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a:p>
          <a:p>
            <a:pPr indent="0" lvl="0" marL="457200" rtl="0" algn="l">
              <a:lnSpc>
                <a:spcPct val="115000"/>
              </a:lnSpc>
              <a:spcBef>
                <a:spcPts val="0"/>
              </a:spcBef>
              <a:spcAft>
                <a:spcPts val="0"/>
              </a:spcAft>
              <a:buSzPts val="3000"/>
              <a:buNone/>
            </a:pPr>
            <a:r>
              <a:rPr lang="it"/>
              <a:t>4. Inserisci il </a:t>
            </a:r>
            <a:r>
              <a:rPr b="1" lang="it"/>
              <a:t>numero progressivo</a:t>
            </a:r>
            <a:r>
              <a:rPr lang="it"/>
              <a:t> - </a:t>
            </a:r>
            <a:r>
              <a:rPr b="1" lang="it">
                <a:solidFill>
                  <a:schemeClr val="accent4"/>
                </a:solidFill>
              </a:rPr>
              <a:t>DA RICHIEDERE A BOLZONI O ALTRO INTERMEDIARIO</a:t>
            </a:r>
            <a:endParaRPr b="1">
              <a:solidFill>
                <a:schemeClr val="accent4"/>
              </a:solidFill>
            </a:endParaRPr>
          </a:p>
          <a:p>
            <a:pPr indent="0" lvl="0" marL="457200" rtl="0" algn="l">
              <a:lnSpc>
                <a:spcPct val="115000"/>
              </a:lnSpc>
              <a:spcBef>
                <a:spcPts val="0"/>
              </a:spcBef>
              <a:spcAft>
                <a:spcPts val="0"/>
              </a:spcAft>
              <a:buSzPts val="3000"/>
              <a:buNone/>
            </a:pPr>
            <a:r>
              <a:rPr lang="it"/>
              <a:t>5. Clicca su “</a:t>
            </a:r>
            <a:r>
              <a:rPr b="1" lang="it"/>
              <a:t>Salva”</a:t>
            </a:r>
            <a:br>
              <a:rPr b="1" lang="it"/>
            </a:br>
            <a:r>
              <a:rPr lang="it"/>
              <a:t>6. Scarica in automatico il file da </a:t>
            </a:r>
            <a:r>
              <a:rPr b="1" lang="it"/>
              <a:t>inviare a Bolzoni/altro intermediario </a:t>
            </a:r>
            <a:r>
              <a:rPr lang="it"/>
              <a:t>e salvare su </a:t>
            </a:r>
            <a:r>
              <a:rPr lang="it" u="sng">
                <a:solidFill>
                  <a:schemeClr val="hlink"/>
                </a:solidFill>
                <a:hlinkClick r:id="rId3"/>
              </a:rPr>
              <a:t>Drive</a:t>
            </a:r>
            <a:endParaRPr/>
          </a:p>
          <a:p>
            <a:pPr indent="0" lvl="0" marL="914400" rtl="0" algn="l">
              <a:lnSpc>
                <a:spcPct val="115000"/>
              </a:lnSpc>
              <a:spcBef>
                <a:spcPts val="0"/>
              </a:spcBef>
              <a:spcAft>
                <a:spcPts val="0"/>
              </a:spcAft>
              <a:buSzPts val="3000"/>
              <a:buNone/>
            </a:pPr>
            <a:r>
              <a:t/>
            </a:r>
            <a:endParaRPr b="1"/>
          </a:p>
          <a:p>
            <a:pPr indent="0" lvl="0" marL="0" rtl="0" algn="l">
              <a:lnSpc>
                <a:spcPct val="115000"/>
              </a:lnSpc>
              <a:spcBef>
                <a:spcPts val="0"/>
              </a:spcBef>
              <a:spcAft>
                <a:spcPts val="0"/>
              </a:spcAft>
              <a:buSzPts val="3000"/>
              <a:buNone/>
            </a:pPr>
            <a:r>
              <a:t/>
            </a:r>
            <a:endParaRPr/>
          </a:p>
        </p:txBody>
      </p:sp>
      <p:pic>
        <p:nvPicPr>
          <p:cNvPr id="504" name="Google Shape;504;g2fb8ab4176a_0_283"/>
          <p:cNvPicPr preferRelativeResize="0"/>
          <p:nvPr/>
        </p:nvPicPr>
        <p:blipFill rotWithShape="1">
          <a:blip r:embed="rId4">
            <a:alphaModFix/>
          </a:blip>
          <a:srcRect b="0" l="0" r="0" t="0"/>
          <a:stretch/>
        </p:blipFill>
        <p:spPr>
          <a:xfrm>
            <a:off x="6068213" y="3669350"/>
            <a:ext cx="12252425" cy="3273550"/>
          </a:xfrm>
          <a:prstGeom prst="rect">
            <a:avLst/>
          </a:prstGeom>
          <a:noFill/>
          <a:ln>
            <a:noFill/>
          </a:ln>
        </p:spPr>
      </p:pic>
      <p:sp>
        <p:nvSpPr>
          <p:cNvPr id="505" name="Google Shape;505;g2fb8ab4176a_0_283"/>
          <p:cNvSpPr/>
          <p:nvPr/>
        </p:nvSpPr>
        <p:spPr>
          <a:xfrm>
            <a:off x="5942975" y="4634125"/>
            <a:ext cx="12492300" cy="11916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g2fb8ab4176a_0_283"/>
          <p:cNvSpPr/>
          <p:nvPr/>
        </p:nvSpPr>
        <p:spPr>
          <a:xfrm flipH="1" rot="-5400000">
            <a:off x="18626900" y="6174275"/>
            <a:ext cx="998400" cy="878400"/>
          </a:xfrm>
          <a:prstGeom prst="triangle">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g2fb8ab4176a_0_283"/>
          <p:cNvSpPr/>
          <p:nvPr/>
        </p:nvSpPr>
        <p:spPr>
          <a:xfrm>
            <a:off x="16998775" y="6114275"/>
            <a:ext cx="1436700" cy="9984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08" name="Google Shape;508;g2fb8ab4176a_0_283"/>
          <p:cNvPicPr preferRelativeResize="0"/>
          <p:nvPr/>
        </p:nvPicPr>
        <p:blipFill rotWithShape="1">
          <a:blip r:embed="rId5">
            <a:alphaModFix/>
          </a:blip>
          <a:srcRect b="0" l="0" r="0" t="0"/>
          <a:stretch/>
        </p:blipFill>
        <p:spPr>
          <a:xfrm>
            <a:off x="1964300" y="9400800"/>
            <a:ext cx="20982067" cy="998400"/>
          </a:xfrm>
          <a:prstGeom prst="rect">
            <a:avLst/>
          </a:prstGeom>
          <a:noFill/>
          <a:ln>
            <a:noFill/>
          </a:ln>
        </p:spPr>
      </p:pic>
      <p:sp>
        <p:nvSpPr>
          <p:cNvPr id="509" name="Google Shape;509;g2fb8ab4176a_0_283"/>
          <p:cNvSpPr/>
          <p:nvPr/>
        </p:nvSpPr>
        <p:spPr>
          <a:xfrm>
            <a:off x="1717300" y="9483300"/>
            <a:ext cx="4056600" cy="998400"/>
          </a:xfrm>
          <a:prstGeom prst="rect">
            <a:avLst/>
          </a:prstGeom>
          <a:noFill/>
          <a:ln cap="flat" cmpd="sng" w="762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13" name="Shape 513"/>
        <p:cNvGrpSpPr/>
        <p:nvPr/>
      </p:nvGrpSpPr>
      <p:grpSpPr>
        <a:xfrm>
          <a:off x="0" y="0"/>
          <a:ext cx="0" cy="0"/>
          <a:chOff x="0" y="0"/>
          <a:chExt cx="0" cy="0"/>
        </a:xfrm>
      </p:grpSpPr>
      <p:sp>
        <p:nvSpPr>
          <p:cNvPr id="514" name="Google Shape;514;p41"/>
          <p:cNvSpPr txBox="1"/>
          <p:nvPr>
            <p:ph type="title"/>
          </p:nvPr>
        </p:nvSpPr>
        <p:spPr>
          <a:xfrm>
            <a:off x="1519675" y="990600"/>
            <a:ext cx="218652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t/>
            </a:r>
            <a:endParaRPr sz="12000">
              <a:solidFill>
                <a:srgbClr val="FFFFFF"/>
              </a:solidFill>
            </a:endParaRPr>
          </a:p>
          <a:p>
            <a:pPr indent="0" lvl="0" marL="0" rtl="0" algn="ctr">
              <a:lnSpc>
                <a:spcPct val="100000"/>
              </a:lnSpc>
              <a:spcBef>
                <a:spcPts val="0"/>
              </a:spcBef>
              <a:spcAft>
                <a:spcPts val="0"/>
              </a:spcAft>
              <a:buSzPts val="6000"/>
              <a:buNone/>
            </a:pPr>
            <a:r>
              <a:rPr lang="it" sz="12000">
                <a:solidFill>
                  <a:srgbClr val="FFFFFF"/>
                </a:solidFill>
              </a:rPr>
              <a:t>Sistema Tessera Sanitaria</a:t>
            </a:r>
            <a:br>
              <a:rPr lang="it" sz="12000">
                <a:solidFill>
                  <a:srgbClr val="FFFFFF"/>
                </a:solidFill>
              </a:rPr>
            </a:br>
            <a:r>
              <a:rPr lang="it" sz="12000">
                <a:solidFill>
                  <a:srgbClr val="FFFFFF"/>
                </a:solidFill>
              </a:rPr>
              <a:t>(STS)</a:t>
            </a:r>
            <a:endParaRPr sz="12000">
              <a:solidFill>
                <a:srgbClr val="FFFFFF"/>
              </a:solidFill>
            </a:endParaRPr>
          </a:p>
        </p:txBody>
      </p:sp>
      <p:sp>
        <p:nvSpPr>
          <p:cNvPr id="515" name="Google Shape;515;p41"/>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2"/>
          <p:cNvSpPr txBox="1"/>
          <p:nvPr>
            <p:ph idx="1" type="body"/>
          </p:nvPr>
        </p:nvSpPr>
        <p:spPr>
          <a:xfrm>
            <a:off x="1143000" y="2097950"/>
            <a:ext cx="21355500" cy="9888900"/>
          </a:xfrm>
          <a:prstGeom prst="rect">
            <a:avLst/>
          </a:prstGeom>
          <a:noFill/>
          <a:ln>
            <a:noFill/>
          </a:ln>
        </p:spPr>
        <p:txBody>
          <a:bodyPr anchorCtr="0" anchor="t" bIns="91400" lIns="182875" spcFirstLastPara="1" rIns="182875" wrap="square" tIns="91400">
            <a:noAutofit/>
          </a:bodyPr>
          <a:lstStyle/>
          <a:p>
            <a:pPr indent="0" lvl="0" marL="0" rtl="0" algn="just">
              <a:lnSpc>
                <a:spcPct val="90000"/>
              </a:lnSpc>
              <a:spcBef>
                <a:spcPts val="0"/>
              </a:spcBef>
              <a:spcAft>
                <a:spcPts val="0"/>
              </a:spcAft>
              <a:buSzPts val="4800"/>
              <a:buNone/>
            </a:pPr>
            <a:r>
              <a:rPr b="1" lang="it" sz="3400">
                <a:latin typeface="Work Sans"/>
                <a:ea typeface="Work Sans"/>
                <a:cs typeface="Work Sans"/>
                <a:sym typeface="Work Sans"/>
              </a:rPr>
              <a:t>Lo scopo della comunicazione è l’elaborazione delle dichiarazioni precompilate</a:t>
            </a:r>
            <a:r>
              <a:rPr lang="it" sz="3400">
                <a:latin typeface="Work Sans"/>
                <a:ea typeface="Work Sans"/>
                <a:cs typeface="Work Sans"/>
                <a:sym typeface="Work Sans"/>
              </a:rPr>
              <a:t>,</a:t>
            </a:r>
            <a:endParaRPr sz="3400">
              <a:latin typeface="Work Sans"/>
              <a:ea typeface="Work Sans"/>
              <a:cs typeface="Work Sans"/>
              <a:sym typeface="Work Sans"/>
            </a:endParaRPr>
          </a:p>
          <a:p>
            <a:pPr indent="0" lvl="0" marL="914400" rtl="0" algn="just">
              <a:lnSpc>
                <a:spcPct val="90000"/>
              </a:lnSpc>
              <a:spcBef>
                <a:spcPts val="0"/>
              </a:spcBef>
              <a:spcAft>
                <a:spcPts val="0"/>
              </a:spcAft>
              <a:buSzPts val="4800"/>
              <a:buNone/>
            </a:pPr>
            <a:r>
              <a:t/>
            </a:r>
            <a:endParaRPr sz="3400">
              <a:latin typeface="Work Sans"/>
              <a:ea typeface="Work Sans"/>
              <a:cs typeface="Work Sans"/>
              <a:sym typeface="Work Sans"/>
            </a:endParaRPr>
          </a:p>
          <a:p>
            <a:pPr indent="0" lvl="0" marL="0" rtl="0" algn="just">
              <a:lnSpc>
                <a:spcPct val="90000"/>
              </a:lnSpc>
              <a:spcBef>
                <a:spcPts val="0"/>
              </a:spcBef>
              <a:spcAft>
                <a:spcPts val="0"/>
              </a:spcAft>
              <a:buSzPts val="4800"/>
              <a:buNone/>
            </a:pPr>
            <a:r>
              <a:rPr lang="it" sz="3400">
                <a:highlight>
                  <a:srgbClr val="FFFFFF"/>
                </a:highlight>
                <a:latin typeface="Work Sans"/>
                <a:ea typeface="Work Sans"/>
                <a:cs typeface="Work Sans"/>
                <a:sym typeface="Work Sans"/>
              </a:rPr>
              <a:t>I soggetti che svolgono prestazioni sanitarie verso soggetti privati italiani devono comunicare delle informazioni all’Agenzia delle Entrate, nello specifico i professionisti sanitari come ad esempio:</a:t>
            </a:r>
            <a:endParaRPr sz="3400">
              <a:highlight>
                <a:srgbClr val="FFFFFF"/>
              </a:highlight>
              <a:latin typeface="Work Sans"/>
              <a:ea typeface="Work Sans"/>
              <a:cs typeface="Work Sans"/>
              <a:sym typeface="Work Sans"/>
            </a:endParaRPr>
          </a:p>
          <a:p>
            <a:pPr indent="0" lvl="0" marL="1219200" rtl="0" algn="just">
              <a:lnSpc>
                <a:spcPct val="90000"/>
              </a:lnSpc>
              <a:spcBef>
                <a:spcPts val="0"/>
              </a:spcBef>
              <a:spcAft>
                <a:spcPts val="0"/>
              </a:spcAft>
              <a:buSzPts val="4800"/>
              <a:buNone/>
            </a:pPr>
            <a:r>
              <a:t/>
            </a:r>
            <a:endParaRPr sz="3400">
              <a:highlight>
                <a:srgbClr val="FFFFFF"/>
              </a:highlight>
              <a:latin typeface="Work Sans"/>
              <a:ea typeface="Work Sans"/>
              <a:cs typeface="Work Sans"/>
              <a:sym typeface="Work Sans"/>
            </a:endParaRPr>
          </a:p>
          <a:p>
            <a:pPr indent="-444500" lvl="0" marL="914400" rtl="0" algn="l">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iscritti all'Albo dei Medici Chirurghi e degli Odontoiatri;</a:t>
            </a:r>
            <a:endParaRPr sz="3400">
              <a:highlight>
                <a:srgbClr val="FFFFFF"/>
              </a:highlight>
              <a:latin typeface="Work Sans"/>
              <a:ea typeface="Work Sans"/>
              <a:cs typeface="Work Sans"/>
              <a:sym typeface="Work Sans"/>
            </a:endParaRPr>
          </a:p>
          <a:p>
            <a:pPr indent="-444500" lvl="0" marL="914400" rtl="0" algn="l">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gli iscritti agli Albi professionali degli psicologi, infermieri, ostetriche/i, tecnici sanitari di radiologia medica e veterinari;</a:t>
            </a:r>
            <a:endParaRPr sz="3400">
              <a:highlight>
                <a:srgbClr val="FFFFFF"/>
              </a:highlight>
              <a:latin typeface="Work Sans"/>
              <a:ea typeface="Work Sans"/>
              <a:cs typeface="Work Sans"/>
              <a:sym typeface="Work Sans"/>
            </a:endParaRPr>
          </a:p>
          <a:p>
            <a:pPr indent="-444500" lvl="0" marL="914400" rtl="0" algn="l">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gli esercenti l'arte sanitaria ausiliaria di ottico;</a:t>
            </a:r>
            <a:endParaRPr sz="3400">
              <a:highlight>
                <a:srgbClr val="FFFFFF"/>
              </a:highlight>
              <a:latin typeface="Work Sans"/>
              <a:ea typeface="Work Sans"/>
              <a:cs typeface="Work Sans"/>
              <a:sym typeface="Work Sans"/>
            </a:endParaRPr>
          </a:p>
          <a:p>
            <a:pPr indent="-444500" lvl="0" marL="914400" rtl="0" algn="l">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agli Albi della professione sanitaria di tecnico sanitario di laboratorio biomedico, tecnico audiometrista, tecnico audioprotesista, tecnico ortopedico, dietista, tecnico di neurofisiopatologia, tecnico fisiopatologia cardiocircolatoria e perfusione cardiovascolare, igienista dentale, fisioterapista, logopedista, podologo, ortottista e assistente di oftalmologia, terapista della neuro e psicomotricità dell'età evolutiva, tecnico della riabilitazione psichiatrica, terapista occupazionale, educatore professionale </a:t>
            </a:r>
            <a:endParaRPr sz="3400">
              <a:highlight>
                <a:srgbClr val="FFFFFF"/>
              </a:highlight>
              <a:latin typeface="Work Sans"/>
              <a:ea typeface="Work Sans"/>
              <a:cs typeface="Work Sans"/>
              <a:sym typeface="Work Sans"/>
            </a:endParaRPr>
          </a:p>
          <a:p>
            <a:pPr indent="-444500" lvl="0" marL="914400" rtl="0" algn="l">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elenco speciale dei massofisioterapisti, il cui titolo è stato conseguito ai sensi della L. 19.5.71 n. 403.</a:t>
            </a:r>
            <a:endParaRPr sz="3400">
              <a:highlight>
                <a:srgbClr val="FFFFFF"/>
              </a:highlight>
              <a:latin typeface="Work Sans"/>
              <a:ea typeface="Work Sans"/>
              <a:cs typeface="Work Sans"/>
              <a:sym typeface="Work Sans"/>
            </a:endParaRPr>
          </a:p>
          <a:p>
            <a:pPr indent="-444500" lvl="0" marL="914400" rtl="0" algn="l">
              <a:lnSpc>
                <a:spcPct val="115000"/>
              </a:lnSpc>
              <a:spcBef>
                <a:spcPts val="0"/>
              </a:spcBef>
              <a:spcAft>
                <a:spcPts val="0"/>
              </a:spcAft>
              <a:buClr>
                <a:schemeClr val="dk1"/>
              </a:buClr>
              <a:buSzPts val="3400"/>
              <a:buFont typeface="Work Sans"/>
              <a:buChar char="•"/>
            </a:pPr>
            <a:r>
              <a:rPr lang="it" sz="3400">
                <a:highlight>
                  <a:srgbClr val="FFFFFF"/>
                </a:highlight>
                <a:latin typeface="Work Sans"/>
                <a:ea typeface="Work Sans"/>
                <a:cs typeface="Work Sans"/>
                <a:sym typeface="Work Sans"/>
              </a:rPr>
              <a:t>iscritti all’Albo dei biologi</a:t>
            </a:r>
            <a:endParaRPr sz="3400">
              <a:highlight>
                <a:srgbClr val="FFFFFF"/>
              </a:highlight>
              <a:latin typeface="Work Sans"/>
              <a:ea typeface="Work Sans"/>
              <a:cs typeface="Work Sans"/>
              <a:sym typeface="Work Sans"/>
            </a:endParaRPr>
          </a:p>
          <a:p>
            <a:pPr indent="0" lvl="0" marL="0" rtl="0" algn="l">
              <a:lnSpc>
                <a:spcPct val="115000"/>
              </a:lnSpc>
              <a:spcBef>
                <a:spcPts val="0"/>
              </a:spcBef>
              <a:spcAft>
                <a:spcPts val="0"/>
              </a:spcAft>
              <a:buSzPts val="4800"/>
              <a:buNone/>
            </a:pPr>
            <a:r>
              <a:t/>
            </a:r>
            <a:endParaRPr sz="1400">
              <a:solidFill>
                <a:srgbClr val="000000"/>
              </a:solidFill>
              <a:highlight>
                <a:srgbClr val="FFFFFF"/>
              </a:highlight>
              <a:latin typeface="Arial"/>
              <a:ea typeface="Arial"/>
              <a:cs typeface="Arial"/>
              <a:sym typeface="Arial"/>
            </a:endParaRPr>
          </a:p>
          <a:p>
            <a:pPr indent="0" lvl="0" marL="2438400" rtl="0" algn="just">
              <a:lnSpc>
                <a:spcPct val="90000"/>
              </a:lnSpc>
              <a:spcBef>
                <a:spcPts val="0"/>
              </a:spcBef>
              <a:spcAft>
                <a:spcPts val="0"/>
              </a:spcAft>
              <a:buSzPts val="4800"/>
              <a:buNone/>
            </a:pPr>
            <a:r>
              <a:t/>
            </a:r>
            <a:endParaRPr>
              <a:solidFill>
                <a:srgbClr val="000000"/>
              </a:solidFill>
              <a:highlight>
                <a:srgbClr val="FFFFFF"/>
              </a:highlight>
              <a:latin typeface="Work Sans"/>
              <a:ea typeface="Work Sans"/>
              <a:cs typeface="Work Sans"/>
              <a:sym typeface="Work Sans"/>
            </a:endParaRPr>
          </a:p>
          <a:p>
            <a:pPr indent="0" lvl="0" marL="914400" rtl="0" algn="l">
              <a:lnSpc>
                <a:spcPct val="90000"/>
              </a:lnSpc>
              <a:spcBef>
                <a:spcPts val="0"/>
              </a:spcBef>
              <a:spcAft>
                <a:spcPts val="0"/>
              </a:spcAft>
              <a:buSzPts val="4800"/>
              <a:buNone/>
            </a:pPr>
            <a:r>
              <a:t/>
            </a:r>
            <a:endParaRPr sz="4000">
              <a:solidFill>
                <a:srgbClr val="222222"/>
              </a:solidFill>
              <a:latin typeface="Calibri"/>
              <a:ea typeface="Calibri"/>
              <a:cs typeface="Calibri"/>
              <a:sym typeface="Calibri"/>
            </a:endParaRPr>
          </a:p>
          <a:p>
            <a:pPr indent="0" lvl="0" marL="0" rtl="0" algn="l">
              <a:lnSpc>
                <a:spcPct val="90000"/>
              </a:lnSpc>
              <a:spcBef>
                <a:spcPts val="0"/>
              </a:spcBef>
              <a:spcAft>
                <a:spcPts val="0"/>
              </a:spcAft>
              <a:buSzPts val="4800"/>
              <a:buNone/>
            </a:pPr>
            <a:r>
              <a:t/>
            </a:r>
            <a:endParaRPr sz="4000">
              <a:solidFill>
                <a:srgbClr val="222222"/>
              </a:solidFill>
              <a:latin typeface="Calibri"/>
              <a:ea typeface="Calibri"/>
              <a:cs typeface="Calibri"/>
              <a:sym typeface="Calibri"/>
            </a:endParaRPr>
          </a:p>
        </p:txBody>
      </p:sp>
      <p:sp>
        <p:nvSpPr>
          <p:cNvPr id="521" name="Google Shape;521;p42"/>
          <p:cNvSpPr txBox="1"/>
          <p:nvPr>
            <p:ph type="title"/>
          </p:nvPr>
        </p:nvSpPr>
        <p:spPr>
          <a:xfrm>
            <a:off x="947250" y="914400"/>
            <a:ext cx="22482600" cy="734400"/>
          </a:xfrm>
          <a:prstGeom prst="rect">
            <a:avLst/>
          </a:prstGeom>
          <a:noFill/>
          <a:ln>
            <a:noFill/>
          </a:ln>
        </p:spPr>
        <p:txBody>
          <a:bodyPr anchorCtr="0" anchor="t" bIns="91400" lIns="182875" spcFirstLastPara="1" rIns="182875" wrap="square" tIns="91400">
            <a:noAutofit/>
          </a:bodyPr>
          <a:lstStyle/>
          <a:p>
            <a:pPr indent="0" lvl="0" marL="0" rtl="0" algn="just">
              <a:lnSpc>
                <a:spcPct val="90000"/>
              </a:lnSpc>
              <a:spcBef>
                <a:spcPts val="0"/>
              </a:spcBef>
              <a:spcAft>
                <a:spcPts val="0"/>
              </a:spcAft>
              <a:buClr>
                <a:schemeClr val="dk1"/>
              </a:buClr>
              <a:buSzPts val="6400"/>
              <a:buFont typeface="Century Gothic"/>
              <a:buNone/>
            </a:pPr>
            <a:r>
              <a:rPr lang="it" sz="6000">
                <a:solidFill>
                  <a:schemeClr val="accent2"/>
                </a:solidFill>
                <a:latin typeface="Work Sans"/>
                <a:ea typeface="Work Sans"/>
                <a:cs typeface="Work Sans"/>
                <a:sym typeface="Work Sans"/>
              </a:rPr>
              <a:t>Cos’è il Sistema tessera sanitaria e chi deve comunicare</a:t>
            </a:r>
            <a:endParaRPr sz="6000">
              <a:solidFill>
                <a:schemeClr val="accent2"/>
              </a:solidFill>
              <a:latin typeface="Work Sans"/>
              <a:ea typeface="Work Sans"/>
              <a:cs typeface="Work Sans"/>
              <a:sym typeface="Work Sans"/>
            </a:endParaRPr>
          </a:p>
        </p:txBody>
      </p:sp>
      <p:sp>
        <p:nvSpPr>
          <p:cNvPr id="522" name="Google Shape;522;p42"/>
          <p:cNvSpPr txBox="1"/>
          <p:nvPr>
            <p:ph idx="12" type="sldNum"/>
          </p:nvPr>
        </p:nvSpPr>
        <p:spPr>
          <a:xfrm>
            <a:off x="61441922" y="33333939"/>
            <a:ext cx="2287200" cy="19479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23" name="Google Shape;523;p42"/>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43"/>
          <p:cNvSpPr txBox="1"/>
          <p:nvPr>
            <p:ph type="title"/>
          </p:nvPr>
        </p:nvSpPr>
        <p:spPr>
          <a:xfrm>
            <a:off x="1143000" y="315000"/>
            <a:ext cx="21843300" cy="1412700"/>
          </a:xfrm>
          <a:prstGeom prst="rect">
            <a:avLst/>
          </a:prstGeom>
          <a:noFill/>
          <a:ln>
            <a:noFill/>
          </a:ln>
        </p:spPr>
        <p:txBody>
          <a:bodyPr anchorCtr="0" anchor="t" bIns="91400" lIns="182875" spcFirstLastPara="1" rIns="182875" wrap="square" tIns="91400">
            <a:noAutofit/>
          </a:bodyPr>
          <a:lstStyle/>
          <a:p>
            <a:pPr indent="0" lvl="0" marL="0" rtl="0" algn="just">
              <a:lnSpc>
                <a:spcPct val="90000"/>
              </a:lnSpc>
              <a:spcBef>
                <a:spcPts val="0"/>
              </a:spcBef>
              <a:spcAft>
                <a:spcPts val="0"/>
              </a:spcAft>
              <a:buSzPts val="6400"/>
              <a:buNone/>
            </a:pPr>
            <a:r>
              <a:rPr lang="it" sz="6000">
                <a:solidFill>
                  <a:schemeClr val="accent2"/>
                </a:solidFill>
                <a:latin typeface="Work Sans"/>
                <a:ea typeface="Work Sans"/>
                <a:cs typeface="Work Sans"/>
                <a:sym typeface="Work Sans"/>
              </a:rPr>
              <a:t>Cosa devo comunicare ed entro quando?</a:t>
            </a:r>
            <a:endParaRPr sz="6000">
              <a:solidFill>
                <a:schemeClr val="accent2"/>
              </a:solidFill>
              <a:latin typeface="Work Sans"/>
              <a:ea typeface="Work Sans"/>
              <a:cs typeface="Work Sans"/>
              <a:sym typeface="Work Sans"/>
            </a:endParaRPr>
          </a:p>
        </p:txBody>
      </p:sp>
      <p:sp>
        <p:nvSpPr>
          <p:cNvPr id="530" name="Google Shape;530;p43"/>
          <p:cNvSpPr txBox="1"/>
          <p:nvPr>
            <p:ph idx="12" type="sldNum"/>
          </p:nvPr>
        </p:nvSpPr>
        <p:spPr>
          <a:xfrm>
            <a:off x="61441922" y="33333939"/>
            <a:ext cx="2287200" cy="19479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31" name="Google Shape;531;p43"/>
          <p:cNvSpPr txBox="1"/>
          <p:nvPr>
            <p:ph idx="1" type="body"/>
          </p:nvPr>
        </p:nvSpPr>
        <p:spPr>
          <a:xfrm>
            <a:off x="836650" y="1727700"/>
            <a:ext cx="23011800" cy="11086200"/>
          </a:xfrm>
          <a:prstGeom prst="rect">
            <a:avLst/>
          </a:prstGeom>
          <a:noFill/>
          <a:ln>
            <a:noFill/>
          </a:ln>
        </p:spPr>
        <p:txBody>
          <a:bodyPr anchorCtr="0" anchor="t" bIns="91400" lIns="182875" spcFirstLastPara="1" rIns="182875" wrap="square" tIns="91400">
            <a:noAutofit/>
          </a:bodyPr>
          <a:lstStyle/>
          <a:p>
            <a:pPr indent="0" lvl="0" marL="0" rtl="0" algn="just">
              <a:lnSpc>
                <a:spcPct val="115000"/>
              </a:lnSpc>
              <a:spcBef>
                <a:spcPts val="500"/>
              </a:spcBef>
              <a:spcAft>
                <a:spcPts val="0"/>
              </a:spcAft>
              <a:buSzPts val="4800"/>
              <a:buNone/>
            </a:pPr>
            <a:r>
              <a:rPr b="1" lang="it" sz="3200">
                <a:solidFill>
                  <a:srgbClr val="202124"/>
                </a:solidFill>
                <a:highlight>
                  <a:srgbClr val="FFFFFF"/>
                </a:highlight>
                <a:latin typeface="Work Sans"/>
                <a:ea typeface="Work Sans"/>
                <a:cs typeface="Work Sans"/>
                <a:sym typeface="Work Sans"/>
              </a:rPr>
              <a:t>DATI DA COMUNICARE:</a:t>
            </a:r>
            <a:endParaRPr b="1" sz="3200">
              <a:solidFill>
                <a:srgbClr val="202124"/>
              </a:solidFill>
              <a:highlight>
                <a:srgbClr val="FFFFFF"/>
              </a:highlight>
              <a:latin typeface="Work Sans"/>
              <a:ea typeface="Work Sans"/>
              <a:cs typeface="Work Sans"/>
              <a:sym typeface="Work Sans"/>
            </a:endParaRPr>
          </a:p>
          <a:p>
            <a:pPr indent="-1203323" lvl="1" marL="1979998" rtl="0" algn="just">
              <a:lnSpc>
                <a:spcPct val="115000"/>
              </a:lnSpc>
              <a:spcBef>
                <a:spcPts val="0"/>
              </a:spcBef>
              <a:spcAft>
                <a:spcPts val="0"/>
              </a:spcAft>
              <a:buClr>
                <a:srgbClr val="000000"/>
              </a:buClr>
              <a:buSzPts val="3200"/>
              <a:buFont typeface="Work Sans"/>
              <a:buChar char="○"/>
            </a:pPr>
            <a:r>
              <a:rPr lang="it" sz="3200">
                <a:solidFill>
                  <a:srgbClr val="202124"/>
                </a:solidFill>
                <a:highlight>
                  <a:srgbClr val="FFFFFF"/>
                </a:highlight>
                <a:latin typeface="Work Sans"/>
                <a:ea typeface="Work Sans"/>
                <a:cs typeface="Work Sans"/>
                <a:sym typeface="Work Sans"/>
              </a:rPr>
              <a:t>Codice fiscale, cognome e nome del soggetto di cui all'articolo 3, comma 3 D. Lgs. n. 175/2014</a:t>
            </a:r>
            <a:endParaRPr sz="3200">
              <a:solidFill>
                <a:srgbClr val="202124"/>
              </a:solidFill>
              <a:highlight>
                <a:srgbClr val="FFFFFF"/>
              </a:highlight>
              <a:latin typeface="Work Sans"/>
              <a:ea typeface="Work Sans"/>
              <a:cs typeface="Work Sans"/>
              <a:sym typeface="Work Sans"/>
            </a:endParaRPr>
          </a:p>
          <a:p>
            <a:pPr indent="-1203323" lvl="1" marL="1979998" rtl="0" algn="just">
              <a:lnSpc>
                <a:spcPct val="115000"/>
              </a:lnSpc>
              <a:spcBef>
                <a:spcPts val="0"/>
              </a:spcBef>
              <a:spcAft>
                <a:spcPts val="0"/>
              </a:spcAft>
              <a:buClr>
                <a:srgbClr val="000000"/>
              </a:buClr>
              <a:buSzPts val="3200"/>
              <a:buFont typeface="Work Sans"/>
              <a:buChar char="○"/>
            </a:pPr>
            <a:r>
              <a:rPr lang="it" sz="3200">
                <a:solidFill>
                  <a:srgbClr val="202124"/>
                </a:solidFill>
                <a:highlight>
                  <a:srgbClr val="FFFFFF"/>
                </a:highlight>
                <a:latin typeface="Work Sans"/>
                <a:ea typeface="Work Sans"/>
                <a:cs typeface="Work Sans"/>
                <a:sym typeface="Work Sans"/>
              </a:rPr>
              <a:t>Data del documento fiscale che attesta la spesa</a:t>
            </a:r>
            <a:endParaRPr sz="3200">
              <a:solidFill>
                <a:srgbClr val="202124"/>
              </a:solidFill>
              <a:highlight>
                <a:srgbClr val="FFFFFF"/>
              </a:highlight>
              <a:latin typeface="Work Sans"/>
              <a:ea typeface="Work Sans"/>
              <a:cs typeface="Work Sans"/>
              <a:sym typeface="Work Sans"/>
            </a:endParaRPr>
          </a:p>
          <a:p>
            <a:pPr indent="-1203323" lvl="1" marL="1979998" rtl="0" algn="just">
              <a:lnSpc>
                <a:spcPct val="115000"/>
              </a:lnSpc>
              <a:spcBef>
                <a:spcPts val="0"/>
              </a:spcBef>
              <a:spcAft>
                <a:spcPts val="0"/>
              </a:spcAft>
              <a:buClr>
                <a:srgbClr val="000000"/>
              </a:buClr>
              <a:buSzPts val="3200"/>
              <a:buFont typeface="Calibri"/>
              <a:buChar char="○"/>
            </a:pPr>
            <a:r>
              <a:rPr lang="it" sz="3200">
                <a:solidFill>
                  <a:srgbClr val="202124"/>
                </a:solidFill>
                <a:highlight>
                  <a:srgbClr val="FFFFFF"/>
                </a:highlight>
                <a:latin typeface="Work Sans"/>
                <a:ea typeface="Work Sans"/>
                <a:cs typeface="Work Sans"/>
                <a:sym typeface="Work Sans"/>
              </a:rPr>
              <a:t>Tipologia della spesa</a:t>
            </a:r>
            <a:endParaRPr sz="3200">
              <a:solidFill>
                <a:srgbClr val="202124"/>
              </a:solidFill>
              <a:highlight>
                <a:srgbClr val="FFFFFF"/>
              </a:highlight>
              <a:latin typeface="Work Sans"/>
              <a:ea typeface="Work Sans"/>
              <a:cs typeface="Work Sans"/>
              <a:sym typeface="Work Sans"/>
            </a:endParaRPr>
          </a:p>
          <a:p>
            <a:pPr indent="-1203323" lvl="1" marL="1979998" rtl="0" algn="just">
              <a:lnSpc>
                <a:spcPct val="115000"/>
              </a:lnSpc>
              <a:spcBef>
                <a:spcPts val="0"/>
              </a:spcBef>
              <a:spcAft>
                <a:spcPts val="0"/>
              </a:spcAft>
              <a:buClr>
                <a:srgbClr val="000000"/>
              </a:buClr>
              <a:buSzPts val="3200"/>
              <a:buFont typeface="Calibri"/>
              <a:buChar char="○"/>
            </a:pPr>
            <a:r>
              <a:rPr lang="it" sz="3200">
                <a:solidFill>
                  <a:srgbClr val="202124"/>
                </a:solidFill>
                <a:highlight>
                  <a:srgbClr val="FFFFFF"/>
                </a:highlight>
                <a:latin typeface="Work Sans"/>
                <a:ea typeface="Work Sans"/>
                <a:cs typeface="Work Sans"/>
                <a:sym typeface="Work Sans"/>
              </a:rPr>
              <a:t>Importo della spesa o del rimborso</a:t>
            </a:r>
            <a:endParaRPr sz="3200">
              <a:solidFill>
                <a:srgbClr val="202124"/>
              </a:solidFill>
              <a:highlight>
                <a:srgbClr val="FFFFFF"/>
              </a:highlight>
              <a:latin typeface="Work Sans"/>
              <a:ea typeface="Work Sans"/>
              <a:cs typeface="Work Sans"/>
              <a:sym typeface="Work Sans"/>
            </a:endParaRPr>
          </a:p>
          <a:p>
            <a:pPr indent="-1203323" lvl="1" marL="1979998" rtl="0" algn="just">
              <a:lnSpc>
                <a:spcPct val="115000"/>
              </a:lnSpc>
              <a:spcBef>
                <a:spcPts val="0"/>
              </a:spcBef>
              <a:spcAft>
                <a:spcPts val="0"/>
              </a:spcAft>
              <a:buClr>
                <a:srgbClr val="000000"/>
              </a:buClr>
              <a:buSzPts val="3200"/>
              <a:buFont typeface="Work Sans"/>
              <a:buChar char="○"/>
            </a:pPr>
            <a:r>
              <a:rPr lang="it" sz="3200">
                <a:solidFill>
                  <a:srgbClr val="202124"/>
                </a:solidFill>
                <a:highlight>
                  <a:srgbClr val="FFFFFF"/>
                </a:highlight>
                <a:latin typeface="Work Sans"/>
                <a:ea typeface="Work Sans"/>
                <a:cs typeface="Work Sans"/>
                <a:sym typeface="Work Sans"/>
              </a:rPr>
              <a:t>Data del rimborso o del pagamento</a:t>
            </a:r>
            <a:endParaRPr sz="3200">
              <a:solidFill>
                <a:srgbClr val="202124"/>
              </a:solidFill>
              <a:highlight>
                <a:srgbClr val="FFFFFF"/>
              </a:highlight>
              <a:latin typeface="Work Sans"/>
              <a:ea typeface="Work Sans"/>
              <a:cs typeface="Work Sans"/>
              <a:sym typeface="Work Sans"/>
            </a:endParaRPr>
          </a:p>
          <a:p>
            <a:pPr indent="-1203323" lvl="1" marL="1979998" rtl="0" algn="just">
              <a:lnSpc>
                <a:spcPct val="115000"/>
              </a:lnSpc>
              <a:spcBef>
                <a:spcPts val="0"/>
              </a:spcBef>
              <a:spcAft>
                <a:spcPts val="0"/>
              </a:spcAft>
              <a:buClr>
                <a:srgbClr val="202124"/>
              </a:buClr>
              <a:buSzPts val="3200"/>
              <a:buFont typeface="Work Sans"/>
              <a:buChar char="○"/>
            </a:pPr>
            <a:r>
              <a:rPr lang="it" sz="3200">
                <a:solidFill>
                  <a:srgbClr val="202124"/>
                </a:solidFill>
                <a:highlight>
                  <a:srgbClr val="FFFFFF"/>
                </a:highlight>
                <a:latin typeface="Work Sans"/>
                <a:ea typeface="Work Sans"/>
                <a:cs typeface="Work Sans"/>
                <a:sym typeface="Work Sans"/>
              </a:rPr>
              <a:t>Modalità di pagamento</a:t>
            </a:r>
            <a:endParaRPr sz="3200">
              <a:solidFill>
                <a:srgbClr val="000000"/>
              </a:solidFill>
              <a:latin typeface="Work Sans"/>
              <a:ea typeface="Work Sans"/>
              <a:cs typeface="Work Sans"/>
              <a:sym typeface="Work Sans"/>
            </a:endParaRPr>
          </a:p>
          <a:p>
            <a:pPr indent="0" lvl="0" marL="0" rtl="0" algn="just">
              <a:lnSpc>
                <a:spcPct val="90000"/>
              </a:lnSpc>
              <a:spcBef>
                <a:spcPts val="2100"/>
              </a:spcBef>
              <a:spcAft>
                <a:spcPts val="0"/>
              </a:spcAft>
              <a:buSzPts val="4800"/>
              <a:buNone/>
            </a:pPr>
            <a:r>
              <a:rPr b="1" lang="it" sz="3200">
                <a:solidFill>
                  <a:srgbClr val="000000"/>
                </a:solidFill>
                <a:latin typeface="Work Sans"/>
                <a:ea typeface="Work Sans"/>
                <a:cs typeface="Work Sans"/>
                <a:sym typeface="Work Sans"/>
              </a:rPr>
              <a:t>ULTERIORI DATI DA COMUNICARE (dal 2021):</a:t>
            </a:r>
            <a:endParaRPr b="1" sz="3200">
              <a:solidFill>
                <a:srgbClr val="000000"/>
              </a:solidFill>
              <a:latin typeface="Work Sans"/>
              <a:ea typeface="Work Sans"/>
              <a:cs typeface="Work Sans"/>
              <a:sym typeface="Work Sans"/>
            </a:endParaRPr>
          </a:p>
          <a:p>
            <a:pPr indent="-1203323" lvl="1" marL="1979998" rtl="0" algn="just">
              <a:lnSpc>
                <a:spcPct val="90000"/>
              </a:lnSpc>
              <a:spcBef>
                <a:spcPts val="0"/>
              </a:spcBef>
              <a:spcAft>
                <a:spcPts val="0"/>
              </a:spcAft>
              <a:buClr>
                <a:srgbClr val="000000"/>
              </a:buClr>
              <a:buSzPts val="3200"/>
              <a:buFont typeface="Work Sans"/>
              <a:buChar char="○"/>
            </a:pPr>
            <a:r>
              <a:rPr lang="it" sz="3200">
                <a:solidFill>
                  <a:srgbClr val="000000"/>
                </a:solidFill>
                <a:latin typeface="Work Sans"/>
                <a:ea typeface="Work Sans"/>
                <a:cs typeface="Work Sans"/>
                <a:sym typeface="Work Sans"/>
              </a:rPr>
              <a:t>TIPO DI DOCUMENTO FISCALE</a:t>
            </a:r>
            <a:endParaRPr sz="3200">
              <a:solidFill>
                <a:srgbClr val="000000"/>
              </a:solidFill>
              <a:latin typeface="Work Sans"/>
              <a:ea typeface="Work Sans"/>
              <a:cs typeface="Work Sans"/>
              <a:sym typeface="Work Sans"/>
            </a:endParaRPr>
          </a:p>
          <a:p>
            <a:pPr indent="-1203323" lvl="1" marL="1979998" rtl="0" algn="just">
              <a:lnSpc>
                <a:spcPct val="90000"/>
              </a:lnSpc>
              <a:spcBef>
                <a:spcPts val="0"/>
              </a:spcBef>
              <a:spcAft>
                <a:spcPts val="0"/>
              </a:spcAft>
              <a:buClr>
                <a:srgbClr val="000000"/>
              </a:buClr>
              <a:buSzPts val="3200"/>
              <a:buFont typeface="Work Sans"/>
              <a:buChar char="○"/>
            </a:pPr>
            <a:r>
              <a:rPr lang="it" sz="3200">
                <a:solidFill>
                  <a:srgbClr val="000000"/>
                </a:solidFill>
                <a:latin typeface="Work Sans"/>
                <a:ea typeface="Work Sans"/>
                <a:cs typeface="Work Sans"/>
                <a:sym typeface="Work Sans"/>
              </a:rPr>
              <a:t>ALIQUOTA O NATURA IVA DELL’OPERAZIONE (AD ESEMPIO ESENTE o REG.FORFETTARIO)</a:t>
            </a:r>
            <a:endParaRPr sz="3200">
              <a:solidFill>
                <a:srgbClr val="000000"/>
              </a:solidFill>
              <a:latin typeface="Work Sans"/>
              <a:ea typeface="Work Sans"/>
              <a:cs typeface="Work Sans"/>
              <a:sym typeface="Work Sans"/>
            </a:endParaRPr>
          </a:p>
          <a:p>
            <a:pPr indent="-1203323" lvl="1" marL="1979998" rtl="0" algn="just">
              <a:lnSpc>
                <a:spcPct val="90000"/>
              </a:lnSpc>
              <a:spcBef>
                <a:spcPts val="0"/>
              </a:spcBef>
              <a:spcAft>
                <a:spcPts val="0"/>
              </a:spcAft>
              <a:buClr>
                <a:srgbClr val="000000"/>
              </a:buClr>
              <a:buSzPts val="3200"/>
              <a:buFont typeface="Work Sans"/>
              <a:buChar char="○"/>
            </a:pPr>
            <a:r>
              <a:rPr lang="it" sz="3200">
                <a:solidFill>
                  <a:srgbClr val="000000"/>
                </a:solidFill>
                <a:latin typeface="Work Sans"/>
                <a:ea typeface="Work Sans"/>
                <a:cs typeface="Work Sans"/>
                <a:sym typeface="Work Sans"/>
              </a:rPr>
              <a:t>INDICAZIONE DELL’ESERCIZIO DELL’OPPOSIZIONE DA PARTE DEL CITTADINO ALLA MESSA A DISPOSIZIONE DEI DATI ALL’AGENZIA DELLE ENTRATE PER LA DICHIARAZIONE DEI REDDITI PRECOMPILATA</a:t>
            </a:r>
            <a:endParaRPr sz="3200">
              <a:solidFill>
                <a:srgbClr val="000000"/>
              </a:solidFill>
              <a:latin typeface="Work Sans"/>
              <a:ea typeface="Work Sans"/>
              <a:cs typeface="Work Sans"/>
              <a:sym typeface="Work Sans"/>
            </a:endParaRPr>
          </a:p>
          <a:p>
            <a:pPr indent="0" lvl="0" marL="1979998" rtl="0" algn="just">
              <a:lnSpc>
                <a:spcPct val="90000"/>
              </a:lnSpc>
              <a:spcBef>
                <a:spcPts val="0"/>
              </a:spcBef>
              <a:spcAft>
                <a:spcPts val="0"/>
              </a:spcAft>
              <a:buSzPts val="4800"/>
              <a:buNone/>
            </a:pPr>
            <a:r>
              <a:t/>
            </a:r>
            <a:endParaRPr sz="3200">
              <a:solidFill>
                <a:srgbClr val="000000"/>
              </a:solidFill>
              <a:latin typeface="Work Sans"/>
              <a:ea typeface="Work Sans"/>
              <a:cs typeface="Work Sans"/>
              <a:sym typeface="Work Sans"/>
            </a:endParaRPr>
          </a:p>
          <a:p>
            <a:pPr indent="0" lvl="0" marL="0" rtl="0" algn="just">
              <a:lnSpc>
                <a:spcPct val="90000"/>
              </a:lnSpc>
              <a:spcBef>
                <a:spcPts val="0"/>
              </a:spcBef>
              <a:spcAft>
                <a:spcPts val="0"/>
              </a:spcAft>
              <a:buSzPts val="4800"/>
              <a:buNone/>
            </a:pPr>
            <a:r>
              <a:rPr b="1" lang="it" sz="3200">
                <a:solidFill>
                  <a:srgbClr val="000000"/>
                </a:solidFill>
                <a:latin typeface="Work Sans"/>
                <a:ea typeface="Work Sans"/>
                <a:cs typeface="Work Sans"/>
                <a:sym typeface="Work Sans"/>
              </a:rPr>
              <a:t>CRITERIO DI CASSA</a:t>
            </a:r>
            <a:endParaRPr b="1" sz="3200">
              <a:solidFill>
                <a:srgbClr val="000000"/>
              </a:solidFill>
              <a:latin typeface="Work Sans"/>
              <a:ea typeface="Work Sans"/>
              <a:cs typeface="Work Sans"/>
              <a:sym typeface="Work Sans"/>
            </a:endParaRPr>
          </a:p>
          <a:p>
            <a:pPr indent="-1203323" lvl="1" marL="1979998" rtl="0" algn="l">
              <a:lnSpc>
                <a:spcPct val="115000"/>
              </a:lnSpc>
              <a:spcBef>
                <a:spcPts val="0"/>
              </a:spcBef>
              <a:spcAft>
                <a:spcPts val="0"/>
              </a:spcAft>
              <a:buClr>
                <a:srgbClr val="000000"/>
              </a:buClr>
              <a:buSzPts val="3200"/>
              <a:buFont typeface="Work Sans"/>
              <a:buChar char="○"/>
            </a:pPr>
            <a:r>
              <a:rPr lang="it" sz="3200">
                <a:solidFill>
                  <a:srgbClr val="000000"/>
                </a:solidFill>
                <a:highlight>
                  <a:srgbClr val="FFFFFF"/>
                </a:highlight>
                <a:latin typeface="Work Sans"/>
                <a:ea typeface="Work Sans"/>
                <a:cs typeface="Work Sans"/>
                <a:sym typeface="Work Sans"/>
              </a:rPr>
              <a:t>la trasmissione dei dati relativi alle spese sanitarie segue il "criterio di cassa". I dati relativi alle spese sanitarie sono quindi trasmessi al Sistema Tessera Sanitaria tenendo conto della data dell'avvenuto pagamento, a prescindere dal fatto che il documento di spesa riporti una data precedente. Pertanto, nel caso di fattura emessa nell'anno 2021, per la quale il pagamento sia stato effettuato a gennaio 2022, la spesa sanitaria non va trasmessa tra quelle relative al 2021 ma del 2022</a:t>
            </a:r>
            <a:endParaRPr sz="3200">
              <a:solidFill>
                <a:srgbClr val="000000"/>
              </a:solidFill>
              <a:highlight>
                <a:srgbClr val="FFFFFF"/>
              </a:highlight>
              <a:latin typeface="Work Sans"/>
              <a:ea typeface="Work Sans"/>
              <a:cs typeface="Work Sans"/>
              <a:sym typeface="Work Sans"/>
            </a:endParaRPr>
          </a:p>
          <a:p>
            <a:pPr indent="0" lvl="0" marL="1979998" rtl="0" algn="just">
              <a:lnSpc>
                <a:spcPct val="90000"/>
              </a:lnSpc>
              <a:spcBef>
                <a:spcPts val="0"/>
              </a:spcBef>
              <a:spcAft>
                <a:spcPts val="0"/>
              </a:spcAft>
              <a:buSzPts val="4800"/>
              <a:buNone/>
            </a:pPr>
            <a:r>
              <a:t/>
            </a:r>
            <a:endParaRPr sz="3000">
              <a:solidFill>
                <a:srgbClr val="000000"/>
              </a:solidFill>
              <a:latin typeface="Work Sans"/>
              <a:ea typeface="Work Sans"/>
              <a:cs typeface="Work Sans"/>
              <a:sym typeface="Work Sans"/>
            </a:endParaRPr>
          </a:p>
          <a:p>
            <a:pPr indent="0" lvl="0" marL="1065599" rtl="0" algn="just">
              <a:lnSpc>
                <a:spcPct val="90000"/>
              </a:lnSpc>
              <a:spcBef>
                <a:spcPts val="0"/>
              </a:spcBef>
              <a:spcAft>
                <a:spcPts val="0"/>
              </a:spcAft>
              <a:buSzPts val="4800"/>
              <a:buNone/>
            </a:pPr>
            <a:r>
              <a:t/>
            </a:r>
            <a:endParaRPr sz="3000">
              <a:solidFill>
                <a:srgbClr val="000000"/>
              </a:solidFill>
              <a:latin typeface="Work Sans"/>
              <a:ea typeface="Work Sans"/>
              <a:cs typeface="Work Sans"/>
              <a:sym typeface="Work Sans"/>
            </a:endParaRPr>
          </a:p>
          <a:p>
            <a:pPr indent="0" lvl="0" marL="0" rtl="0" algn="just">
              <a:lnSpc>
                <a:spcPct val="90000"/>
              </a:lnSpc>
              <a:spcBef>
                <a:spcPts val="2100"/>
              </a:spcBef>
              <a:spcAft>
                <a:spcPts val="0"/>
              </a:spcAft>
              <a:buSzPts val="4800"/>
              <a:buNone/>
            </a:pPr>
            <a:r>
              <a:t/>
            </a:r>
            <a:endParaRPr sz="3000">
              <a:highlight>
                <a:srgbClr val="FFFFFF"/>
              </a:highlight>
              <a:latin typeface="Work Sans"/>
              <a:ea typeface="Work Sans"/>
              <a:cs typeface="Work Sans"/>
              <a:sym typeface="Work Sans"/>
            </a:endParaRPr>
          </a:p>
          <a:p>
            <a:pPr indent="0" lvl="0" marL="0" rtl="0" algn="just">
              <a:lnSpc>
                <a:spcPct val="90000"/>
              </a:lnSpc>
              <a:spcBef>
                <a:spcPts val="2100"/>
              </a:spcBef>
              <a:spcAft>
                <a:spcPts val="0"/>
              </a:spcAft>
              <a:buSzPts val="4800"/>
              <a:buNone/>
            </a:pPr>
            <a:r>
              <a:t/>
            </a:r>
            <a:endParaRPr sz="3000">
              <a:solidFill>
                <a:srgbClr val="000000"/>
              </a:solidFill>
              <a:highlight>
                <a:srgbClr val="FFFFFF"/>
              </a:highlight>
              <a:latin typeface="Work Sans"/>
              <a:ea typeface="Work Sans"/>
              <a:cs typeface="Work Sans"/>
              <a:sym typeface="Work Sans"/>
            </a:endParaRPr>
          </a:p>
        </p:txBody>
      </p:sp>
      <p:sp>
        <p:nvSpPr>
          <p:cNvPr id="532" name="Google Shape;532;p43"/>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4"/>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38" name="Google Shape;538;p44"/>
          <p:cNvSpPr txBox="1"/>
          <p:nvPr>
            <p:ph idx="1" type="body"/>
          </p:nvPr>
        </p:nvSpPr>
        <p:spPr>
          <a:xfrm>
            <a:off x="712100" y="119800"/>
            <a:ext cx="23030400" cy="12298500"/>
          </a:xfrm>
          <a:prstGeom prst="rect">
            <a:avLst/>
          </a:prstGeom>
          <a:noFill/>
          <a:ln>
            <a:noFill/>
          </a:ln>
        </p:spPr>
        <p:txBody>
          <a:bodyPr anchorCtr="0" anchor="t" bIns="91400" lIns="182875" spcFirstLastPara="1" rIns="182875" wrap="square" tIns="91400">
            <a:noAutofit/>
          </a:bodyPr>
          <a:lstStyle/>
          <a:p>
            <a:pPr indent="-438150" lvl="0" marL="457200" rtl="0" algn="just">
              <a:lnSpc>
                <a:spcPct val="90000"/>
              </a:lnSpc>
              <a:spcBef>
                <a:spcPts val="2100"/>
              </a:spcBef>
              <a:spcAft>
                <a:spcPts val="0"/>
              </a:spcAft>
              <a:buClr>
                <a:schemeClr val="dk1"/>
              </a:buClr>
              <a:buSzPts val="3300"/>
              <a:buFont typeface="Work Sans"/>
              <a:buChar char="➢"/>
            </a:pPr>
            <a:r>
              <a:rPr b="1" lang="it" sz="3300">
                <a:highlight>
                  <a:srgbClr val="FFFFFF"/>
                </a:highlight>
                <a:latin typeface="Work Sans"/>
                <a:ea typeface="Work Sans"/>
                <a:cs typeface="Work Sans"/>
                <a:sym typeface="Work Sans"/>
              </a:rPr>
              <a:t>CASI PARTICOLARI (FAQ SITO STS)</a:t>
            </a:r>
            <a:endParaRPr b="1" sz="3300">
              <a:highlight>
                <a:srgbClr val="FFFFFF"/>
              </a:highlight>
              <a:latin typeface="Work Sans"/>
              <a:ea typeface="Work Sans"/>
              <a:cs typeface="Work Sans"/>
              <a:sym typeface="Work Sans"/>
            </a:endParaRPr>
          </a:p>
          <a:p>
            <a:pPr indent="-1209673" lvl="1" marL="1979998" rtl="0" algn="l">
              <a:lnSpc>
                <a:spcPct val="115000"/>
              </a:lnSpc>
              <a:spcBef>
                <a:spcPts val="0"/>
              </a:spcBef>
              <a:spcAft>
                <a:spcPts val="0"/>
              </a:spcAft>
              <a:buClr>
                <a:schemeClr val="dk1"/>
              </a:buClr>
              <a:buSzPts val="3300"/>
              <a:buFont typeface="Work Sans"/>
              <a:buChar char="○"/>
            </a:pPr>
            <a:r>
              <a:rPr lang="it" sz="3300">
                <a:highlight>
                  <a:srgbClr val="FFFFFF"/>
                </a:highlight>
                <a:latin typeface="Work Sans"/>
                <a:ea typeface="Work Sans"/>
                <a:cs typeface="Work Sans"/>
                <a:sym typeface="Work Sans"/>
              </a:rPr>
              <a:t>gli iscritti all'Albo dei medici non titolari di partita IVA, che svolgono prestazioni occasionali, non sono tenuti a inviare al Sistema Tessera Sanitaria i dati relativi alle prestazioni sanitarIe erogate;</a:t>
            </a:r>
            <a:endParaRPr sz="3300">
              <a:highlight>
                <a:srgbClr val="FFFFFF"/>
              </a:highlight>
              <a:latin typeface="Work Sans"/>
              <a:ea typeface="Work Sans"/>
              <a:cs typeface="Work Sans"/>
              <a:sym typeface="Work Sans"/>
            </a:endParaRPr>
          </a:p>
          <a:p>
            <a:pPr indent="-1209673" lvl="1" marL="1979998" rtl="0" algn="l">
              <a:lnSpc>
                <a:spcPct val="115000"/>
              </a:lnSpc>
              <a:spcBef>
                <a:spcPts val="0"/>
              </a:spcBef>
              <a:spcAft>
                <a:spcPts val="0"/>
              </a:spcAft>
              <a:buClr>
                <a:schemeClr val="dk1"/>
              </a:buClr>
              <a:buSzPts val="3300"/>
              <a:buFont typeface="Work Sans"/>
              <a:buChar char="○"/>
            </a:pPr>
            <a:r>
              <a:rPr lang="it" sz="3300">
                <a:highlight>
                  <a:srgbClr val="FFFFFF"/>
                </a:highlight>
                <a:latin typeface="Work Sans"/>
                <a:ea typeface="Work Sans"/>
                <a:cs typeface="Work Sans"/>
                <a:sym typeface="Work Sans"/>
              </a:rPr>
              <a:t>gli eredi non devono inviare le fatture emesse dal defunto, in quanto essi non rientrano tra i soggetti obbligati alla trasmissione dei dati sanitari e non possono accreditarsi al Sistema Tessera Sanitaria;</a:t>
            </a:r>
            <a:endParaRPr sz="3300">
              <a:highlight>
                <a:srgbClr val="FFFFFF"/>
              </a:highlight>
              <a:latin typeface="Work Sans"/>
              <a:ea typeface="Work Sans"/>
              <a:cs typeface="Work Sans"/>
              <a:sym typeface="Work Sans"/>
            </a:endParaRPr>
          </a:p>
          <a:p>
            <a:pPr indent="-1209673" lvl="1" marL="1979998" rtl="0" algn="l">
              <a:lnSpc>
                <a:spcPct val="115000"/>
              </a:lnSpc>
              <a:spcBef>
                <a:spcPts val="0"/>
              </a:spcBef>
              <a:spcAft>
                <a:spcPts val="0"/>
              </a:spcAft>
              <a:buClr>
                <a:schemeClr val="dk1"/>
              </a:buClr>
              <a:buSzPts val="3300"/>
              <a:buFont typeface="Work Sans"/>
              <a:buChar char="○"/>
            </a:pPr>
            <a:r>
              <a:rPr lang="it" sz="3300">
                <a:highlight>
                  <a:srgbClr val="FFFFFF"/>
                </a:highlight>
                <a:latin typeface="Work Sans"/>
                <a:ea typeface="Work Sans"/>
                <a:cs typeface="Work Sans"/>
                <a:sym typeface="Work Sans"/>
              </a:rPr>
              <a:t>nel caso in cui vi sia l'impossibilità di acquisire il codice fiscale del contribuente, viene precisato che la spesa non deve essere trasmessa, in quanto il codice fiscale del contribuente è un elemento essenziale per l'attribuzione dell'onere nella dichiarazione precompilata e rientra tra i dati obbligatori da indicare nella comunicazione.</a:t>
            </a:r>
            <a:endParaRPr sz="3300">
              <a:highlight>
                <a:srgbClr val="FFFFFF"/>
              </a:highlight>
              <a:latin typeface="Work Sans"/>
              <a:ea typeface="Work Sans"/>
              <a:cs typeface="Work Sans"/>
              <a:sym typeface="Work Sans"/>
            </a:endParaRPr>
          </a:p>
          <a:p>
            <a:pPr indent="-1209673" lvl="1" marL="1979998" rtl="0" algn="l">
              <a:lnSpc>
                <a:spcPct val="115000"/>
              </a:lnSpc>
              <a:spcBef>
                <a:spcPts val="0"/>
              </a:spcBef>
              <a:spcAft>
                <a:spcPts val="0"/>
              </a:spcAft>
              <a:buClr>
                <a:schemeClr val="dk1"/>
              </a:buClr>
              <a:buSzPts val="3300"/>
              <a:buFont typeface="Work Sans"/>
              <a:buChar char="○"/>
            </a:pPr>
            <a:r>
              <a:rPr lang="it" sz="3300">
                <a:highlight>
                  <a:srgbClr val="FFFFFF"/>
                </a:highlight>
                <a:latin typeface="Work Sans"/>
                <a:ea typeface="Work Sans"/>
                <a:cs typeface="Work Sans"/>
                <a:sym typeface="Work Sans"/>
              </a:rPr>
              <a:t>in caso di fattura a cliente straniero privato non residente in Italia ma all’estero, tale prestazione sanitaria non dovrà essere trasmessa.</a:t>
            </a:r>
            <a:endParaRPr sz="3300">
              <a:highlight>
                <a:srgbClr val="FFFFFF"/>
              </a:highlight>
              <a:latin typeface="Work Sans"/>
              <a:ea typeface="Work Sans"/>
              <a:cs typeface="Work Sans"/>
              <a:sym typeface="Work Sans"/>
            </a:endParaRPr>
          </a:p>
          <a:p>
            <a:pPr indent="0" lvl="0" marL="0" rtl="0" algn="l">
              <a:lnSpc>
                <a:spcPct val="115000"/>
              </a:lnSpc>
              <a:spcBef>
                <a:spcPts val="1100"/>
              </a:spcBef>
              <a:spcAft>
                <a:spcPts val="0"/>
              </a:spcAft>
              <a:buSzPts val="4800"/>
              <a:buNone/>
            </a:pPr>
            <a:r>
              <a:t/>
            </a:r>
            <a:endParaRPr sz="3300">
              <a:highlight>
                <a:srgbClr val="FFFFFF"/>
              </a:highlight>
              <a:latin typeface="Work Sans"/>
              <a:ea typeface="Work Sans"/>
              <a:cs typeface="Work Sans"/>
              <a:sym typeface="Work Sans"/>
            </a:endParaRPr>
          </a:p>
          <a:p>
            <a:pPr indent="-438150" lvl="0" marL="457200" rtl="0" algn="l">
              <a:lnSpc>
                <a:spcPct val="100000"/>
              </a:lnSpc>
              <a:spcBef>
                <a:spcPts val="1500"/>
              </a:spcBef>
              <a:spcAft>
                <a:spcPts val="0"/>
              </a:spcAft>
              <a:buClr>
                <a:schemeClr val="dk1"/>
              </a:buClr>
              <a:buSzPts val="3300"/>
              <a:buFont typeface="Work Sans"/>
              <a:buChar char="➢"/>
            </a:pPr>
            <a:r>
              <a:rPr b="1" lang="it" sz="3300">
                <a:highlight>
                  <a:srgbClr val="FFFFFF"/>
                </a:highlight>
                <a:latin typeface="Work Sans"/>
                <a:ea typeface="Work Sans"/>
                <a:cs typeface="Work Sans"/>
                <a:sym typeface="Work Sans"/>
              </a:rPr>
              <a:t>OPPOSIZIONE ALL’INVIO DELLA SPESA AL SISTEMA DI TESSERA SANITARIA</a:t>
            </a:r>
            <a:endParaRPr b="1" sz="3300">
              <a:highlight>
                <a:srgbClr val="FFFFFF"/>
              </a:highlight>
              <a:latin typeface="Work Sans"/>
              <a:ea typeface="Work Sans"/>
              <a:cs typeface="Work Sans"/>
              <a:sym typeface="Work Sans"/>
            </a:endParaRPr>
          </a:p>
          <a:p>
            <a:pPr indent="-438150" lvl="1" marL="914400" rtl="0" algn="l">
              <a:lnSpc>
                <a:spcPct val="100000"/>
              </a:lnSpc>
              <a:spcBef>
                <a:spcPts val="0"/>
              </a:spcBef>
              <a:spcAft>
                <a:spcPts val="0"/>
              </a:spcAft>
              <a:buClr>
                <a:schemeClr val="dk1"/>
              </a:buClr>
              <a:buSzPts val="3300"/>
              <a:buFont typeface="Work Sans"/>
              <a:buChar char="○"/>
            </a:pPr>
            <a:r>
              <a:rPr lang="it" sz="3300">
                <a:highlight>
                  <a:srgbClr val="FFFFFF"/>
                </a:highlight>
                <a:latin typeface="Work Sans"/>
                <a:ea typeface="Work Sans"/>
                <a:cs typeface="Work Sans"/>
                <a:sym typeface="Work Sans"/>
              </a:rPr>
              <a:t>Se il cittadino si oppone alla trasmissione della spesa al sistema TS, l'erogatore deve annotare sia sulla propria copia, sia sull'originale della fattura da consegnare al cliente la frase: "Il paziente si oppone alla trasmissione al Sistema TS ai sensi dell'</a:t>
            </a:r>
            <a:r>
              <a:rPr b="1" lang="it" sz="3300">
                <a:highlight>
                  <a:srgbClr val="FFFFFF"/>
                </a:highlight>
                <a:latin typeface="Work Sans"/>
                <a:ea typeface="Work Sans"/>
                <a:cs typeface="Work Sans"/>
                <a:sym typeface="Work Sans"/>
              </a:rPr>
              <a:t>art. 3</a:t>
            </a:r>
            <a:r>
              <a:rPr lang="it" sz="3300">
                <a:highlight>
                  <a:srgbClr val="FFFFFF"/>
                </a:highlight>
                <a:latin typeface="Work Sans"/>
                <a:ea typeface="Work Sans"/>
                <a:cs typeface="Work Sans"/>
                <a:sym typeface="Work Sans"/>
              </a:rPr>
              <a:t> del DM 31.7.2015". L'</a:t>
            </a:r>
            <a:r>
              <a:rPr b="1" lang="it" sz="3300">
                <a:highlight>
                  <a:srgbClr val="FFFFFF"/>
                </a:highlight>
                <a:latin typeface="Work Sans"/>
                <a:ea typeface="Work Sans"/>
                <a:cs typeface="Work Sans"/>
                <a:sym typeface="Work Sans"/>
              </a:rPr>
              <a:t>art. 3</a:t>
            </a:r>
            <a:r>
              <a:rPr lang="it" sz="3300">
                <a:highlight>
                  <a:srgbClr val="FFFFFF"/>
                </a:highlight>
                <a:latin typeface="Work Sans"/>
                <a:ea typeface="Work Sans"/>
                <a:cs typeface="Work Sans"/>
                <a:sym typeface="Work Sans"/>
              </a:rPr>
              <a:t> del DM 31.7.2015 precisa che il cittadino ha diritto di opporsi anche oralmente, quindi l'operatore non deve né può chiedere di firmare dichiarazioni, comunicazioni o altro. Anche in questo caso la prestazione viene comunicata al STS da parte del professionista (senza trasmettere il CF del paziente) ma non viene considerata ai fini della predisposizione del 730 precompilato da parte dell’Agenzia delle Entrate.</a:t>
            </a:r>
            <a:endParaRPr sz="3300">
              <a:highlight>
                <a:srgbClr val="FFFFFF"/>
              </a:highlight>
              <a:latin typeface="Work Sans"/>
              <a:ea typeface="Work Sans"/>
              <a:cs typeface="Work Sans"/>
              <a:sym typeface="Work Sans"/>
            </a:endParaRPr>
          </a:p>
          <a:p>
            <a:pPr indent="0" lvl="0" marL="1979998" rtl="0" algn="just">
              <a:lnSpc>
                <a:spcPct val="90000"/>
              </a:lnSpc>
              <a:spcBef>
                <a:spcPts val="2100"/>
              </a:spcBef>
              <a:spcAft>
                <a:spcPts val="0"/>
              </a:spcAft>
              <a:buSzPts val="4800"/>
              <a:buNone/>
            </a:pPr>
            <a:r>
              <a:t/>
            </a:r>
            <a:endParaRPr sz="3000">
              <a:solidFill>
                <a:srgbClr val="000000"/>
              </a:solidFill>
              <a:highlight>
                <a:srgbClr val="FFFFFF"/>
              </a:highlight>
              <a:latin typeface="Work Sans"/>
              <a:ea typeface="Work Sans"/>
              <a:cs typeface="Work Sans"/>
              <a:sym typeface="Work Sans"/>
            </a:endParaRPr>
          </a:p>
          <a:p>
            <a:pPr indent="0" lvl="0" marL="1219200" rtl="0" algn="l">
              <a:lnSpc>
                <a:spcPct val="115000"/>
              </a:lnSpc>
              <a:spcBef>
                <a:spcPts val="0"/>
              </a:spcBef>
              <a:spcAft>
                <a:spcPts val="0"/>
              </a:spcAft>
              <a:buSzPts val="4800"/>
              <a:buNone/>
            </a:pPr>
            <a:r>
              <a:t/>
            </a:r>
            <a:endParaRPr sz="3000">
              <a:solidFill>
                <a:srgbClr val="000000"/>
              </a:solidFill>
              <a:highlight>
                <a:srgbClr val="FFFFFF"/>
              </a:highlight>
              <a:latin typeface="Work Sans"/>
              <a:ea typeface="Work Sans"/>
              <a:cs typeface="Work Sans"/>
              <a:sym typeface="Work Sans"/>
            </a:endParaRPr>
          </a:p>
          <a:p>
            <a:pPr indent="0" lvl="0" marL="1979998" rtl="0" algn="just">
              <a:lnSpc>
                <a:spcPct val="90000"/>
              </a:lnSpc>
              <a:spcBef>
                <a:spcPts val="2100"/>
              </a:spcBef>
              <a:spcAft>
                <a:spcPts val="0"/>
              </a:spcAft>
              <a:buSzPts val="4800"/>
              <a:buNone/>
            </a:pPr>
            <a:r>
              <a:t/>
            </a:r>
            <a:endParaRPr sz="3000">
              <a:solidFill>
                <a:srgbClr val="000000"/>
              </a:solidFill>
              <a:highlight>
                <a:srgbClr val="FFFFFF"/>
              </a:highlight>
              <a:latin typeface="Work Sans"/>
              <a:ea typeface="Work Sans"/>
              <a:cs typeface="Work Sans"/>
              <a:sym typeface="Work Sans"/>
            </a:endParaRPr>
          </a:p>
        </p:txBody>
      </p:sp>
      <p:sp>
        <p:nvSpPr>
          <p:cNvPr id="539" name="Google Shape;539;p44"/>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5"/>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45" name="Google Shape;545;p45"/>
          <p:cNvSpPr txBox="1"/>
          <p:nvPr>
            <p:ph idx="1" type="body"/>
          </p:nvPr>
        </p:nvSpPr>
        <p:spPr>
          <a:xfrm>
            <a:off x="712100" y="539050"/>
            <a:ext cx="23030400" cy="11719500"/>
          </a:xfrm>
          <a:prstGeom prst="rect">
            <a:avLst/>
          </a:prstGeom>
          <a:noFill/>
          <a:ln>
            <a:noFill/>
          </a:ln>
        </p:spPr>
        <p:txBody>
          <a:bodyPr anchorCtr="0" anchor="t" bIns="91400" lIns="182875" spcFirstLastPara="1" rIns="182875" wrap="square" tIns="91400">
            <a:noAutofit/>
          </a:bodyPr>
          <a:lstStyle/>
          <a:p>
            <a:pPr indent="-419100" lvl="0" marL="457200" rtl="0" algn="l">
              <a:lnSpc>
                <a:spcPct val="90000"/>
              </a:lnSpc>
              <a:spcBef>
                <a:spcPts val="2100"/>
              </a:spcBef>
              <a:spcAft>
                <a:spcPts val="0"/>
              </a:spcAft>
              <a:buSzPts val="3000"/>
              <a:buFont typeface="Work Sans"/>
              <a:buChar char="➢"/>
            </a:pPr>
            <a:r>
              <a:rPr b="1" lang="it" sz="3000">
                <a:solidFill>
                  <a:schemeClr val="accent1"/>
                </a:solidFill>
                <a:highlight>
                  <a:srgbClr val="FFFFFF"/>
                </a:highlight>
                <a:latin typeface="Work Sans"/>
                <a:ea typeface="Work Sans"/>
                <a:cs typeface="Work Sans"/>
                <a:sym typeface="Work Sans"/>
              </a:rPr>
              <a:t>DIVIETO DI FATTURAZIONE ELETTRONICA PER PRESTAZIONI SANITARIE*</a:t>
            </a:r>
            <a:endParaRPr b="1" sz="3000">
              <a:solidFill>
                <a:schemeClr val="accent1"/>
              </a:solidFill>
              <a:highlight>
                <a:srgbClr val="FFFFFF"/>
              </a:highlight>
              <a:latin typeface="Work Sans"/>
              <a:ea typeface="Work Sans"/>
              <a:cs typeface="Work Sans"/>
              <a:sym typeface="Work Sans"/>
            </a:endParaRPr>
          </a:p>
          <a:p>
            <a:pPr indent="0" lvl="0" marL="457200" rtl="0" algn="l">
              <a:lnSpc>
                <a:spcPct val="90000"/>
              </a:lnSpc>
              <a:spcBef>
                <a:spcPts val="2100"/>
              </a:spcBef>
              <a:spcAft>
                <a:spcPts val="0"/>
              </a:spcAft>
              <a:buSzPts val="4800"/>
              <a:buNone/>
            </a:pPr>
            <a:r>
              <a:t/>
            </a:r>
            <a:endParaRPr sz="3000">
              <a:solidFill>
                <a:srgbClr val="000000"/>
              </a:solidFill>
              <a:highlight>
                <a:srgbClr val="FFFFFF"/>
              </a:highlight>
              <a:latin typeface="Work Sans"/>
              <a:ea typeface="Work Sans"/>
              <a:cs typeface="Work Sans"/>
              <a:sym typeface="Work Sans"/>
            </a:endParaRPr>
          </a:p>
          <a:p>
            <a:pPr indent="-419100" lvl="1" marL="914400" rtl="0" algn="l">
              <a:lnSpc>
                <a:spcPct val="90000"/>
              </a:lnSpc>
              <a:spcBef>
                <a:spcPts val="1100"/>
              </a:spcBef>
              <a:spcAft>
                <a:spcPts val="0"/>
              </a:spcAft>
              <a:buSzPts val="3000"/>
              <a:buFont typeface="Work Sans"/>
              <a:buChar char="○"/>
            </a:pPr>
            <a:r>
              <a:rPr lang="it" sz="3000">
                <a:solidFill>
                  <a:srgbClr val="000000"/>
                </a:solidFill>
                <a:highlight>
                  <a:srgbClr val="FFFFFF"/>
                </a:highlight>
                <a:latin typeface="Work Sans"/>
                <a:ea typeface="Work Sans"/>
                <a:cs typeface="Work Sans"/>
                <a:sym typeface="Work Sans"/>
              </a:rPr>
              <a:t>Per i periodi d'imposta </a:t>
            </a:r>
            <a:r>
              <a:rPr b="1" lang="it" sz="3000">
                <a:solidFill>
                  <a:srgbClr val="000000"/>
                </a:solidFill>
                <a:highlight>
                  <a:srgbClr val="FFFFFF"/>
                </a:highlight>
                <a:latin typeface="Work Sans"/>
                <a:ea typeface="Work Sans"/>
                <a:cs typeface="Work Sans"/>
                <a:sym typeface="Work Sans"/>
              </a:rPr>
              <a:t>2019, 2020, 2021, 2022, 2023 e 2024</a:t>
            </a:r>
            <a:r>
              <a:rPr lang="it" sz="3000">
                <a:solidFill>
                  <a:srgbClr val="000000"/>
                </a:solidFill>
                <a:highlight>
                  <a:srgbClr val="FFFFFF"/>
                </a:highlight>
                <a:latin typeface="Work Sans"/>
                <a:ea typeface="Work Sans"/>
                <a:cs typeface="Work Sans"/>
                <a:sym typeface="Work Sans"/>
              </a:rPr>
              <a:t>, è fatto divieto di emettere fatture in formato elettronico se i relativi dati sono da trasmettere al Sistema Tessera Sanitaria. Pertanto, dovrà essere emessa fattura in modalità cartacea da parte degli operatori sanitari in tutte le situazioni in cui sia richiesto l'invio al Sistema TS a prescindere dal fatto che il suddetto invio poi effettivamente avvenga. </a:t>
            </a:r>
            <a:endParaRPr sz="3000">
              <a:solidFill>
                <a:srgbClr val="000000"/>
              </a:solidFill>
              <a:highlight>
                <a:srgbClr val="FFFFFF"/>
              </a:highlight>
              <a:latin typeface="Work Sans"/>
              <a:ea typeface="Work Sans"/>
              <a:cs typeface="Work Sans"/>
              <a:sym typeface="Work Sans"/>
            </a:endParaRPr>
          </a:p>
          <a:p>
            <a:pPr indent="-419100" lvl="1" marL="914400" rtl="0" algn="l">
              <a:lnSpc>
                <a:spcPct val="90000"/>
              </a:lnSpc>
              <a:spcBef>
                <a:spcPts val="0"/>
              </a:spcBef>
              <a:spcAft>
                <a:spcPts val="0"/>
              </a:spcAft>
              <a:buSzPts val="3000"/>
              <a:buFont typeface="Work Sans"/>
              <a:buChar char="○"/>
            </a:pPr>
            <a:r>
              <a:rPr lang="it" sz="3000">
                <a:solidFill>
                  <a:srgbClr val="000000"/>
                </a:solidFill>
                <a:highlight>
                  <a:srgbClr val="FFFFFF"/>
                </a:highlight>
                <a:latin typeface="Work Sans"/>
                <a:ea typeface="Work Sans"/>
                <a:cs typeface="Work Sans"/>
                <a:sym typeface="Work Sans"/>
              </a:rPr>
              <a:t>È </a:t>
            </a:r>
            <a:r>
              <a:rPr b="1" lang="it" sz="3000">
                <a:solidFill>
                  <a:srgbClr val="000000"/>
                </a:solidFill>
                <a:highlight>
                  <a:srgbClr val="FFFFFF"/>
                </a:highlight>
                <a:latin typeface="Work Sans"/>
                <a:ea typeface="Work Sans"/>
                <a:cs typeface="Work Sans"/>
                <a:sym typeface="Work Sans"/>
              </a:rPr>
              <a:t>vietata l'emissione di fatture in formato elettronico</a:t>
            </a:r>
            <a:r>
              <a:rPr lang="it" sz="3000">
                <a:solidFill>
                  <a:srgbClr val="000000"/>
                </a:solidFill>
                <a:highlight>
                  <a:srgbClr val="FFFFFF"/>
                </a:highlight>
                <a:latin typeface="Work Sans"/>
                <a:ea typeface="Work Sans"/>
                <a:cs typeface="Work Sans"/>
                <a:sym typeface="Work Sans"/>
              </a:rPr>
              <a:t> mediante SdI da parte dei soggetti che, pur non essendo tenuti all'invio dei dati al Sistema TS, </a:t>
            </a:r>
            <a:r>
              <a:rPr b="1" lang="it" sz="3000">
                <a:solidFill>
                  <a:srgbClr val="000000"/>
                </a:solidFill>
                <a:highlight>
                  <a:srgbClr val="FFFFFF"/>
                </a:highlight>
                <a:latin typeface="Work Sans"/>
                <a:ea typeface="Work Sans"/>
                <a:cs typeface="Work Sans"/>
                <a:sym typeface="Work Sans"/>
              </a:rPr>
              <a:t>emettono fatture relative a prestazioni sanitarie</a:t>
            </a:r>
            <a:r>
              <a:rPr lang="it" sz="3000">
                <a:solidFill>
                  <a:srgbClr val="000000"/>
                </a:solidFill>
                <a:highlight>
                  <a:srgbClr val="FFFFFF"/>
                </a:highlight>
                <a:latin typeface="Work Sans"/>
                <a:ea typeface="Work Sans"/>
                <a:cs typeface="Work Sans"/>
                <a:sym typeface="Work Sans"/>
              </a:rPr>
              <a:t> effettuate nei confronti delle persone fisiche (Privati italiani e Privati stranieri).</a:t>
            </a:r>
            <a:endParaRPr sz="3000">
              <a:solidFill>
                <a:srgbClr val="000000"/>
              </a:solidFill>
              <a:highlight>
                <a:srgbClr val="FFFFFF"/>
              </a:highlight>
              <a:latin typeface="Work Sans"/>
              <a:ea typeface="Work Sans"/>
              <a:cs typeface="Work Sans"/>
              <a:sym typeface="Work Sans"/>
            </a:endParaRPr>
          </a:p>
          <a:p>
            <a:pPr indent="-419100" lvl="1" marL="914400" rtl="0" algn="l">
              <a:lnSpc>
                <a:spcPct val="90000"/>
              </a:lnSpc>
              <a:spcBef>
                <a:spcPts val="0"/>
              </a:spcBef>
              <a:spcAft>
                <a:spcPts val="0"/>
              </a:spcAft>
              <a:buSzPts val="3000"/>
              <a:buFont typeface="Work Sans"/>
              <a:buChar char="○"/>
            </a:pPr>
            <a:r>
              <a:rPr lang="it" sz="3000">
                <a:solidFill>
                  <a:srgbClr val="000000"/>
                </a:solidFill>
                <a:highlight>
                  <a:srgbClr val="FFFFFF"/>
                </a:highlight>
                <a:latin typeface="Work Sans"/>
                <a:ea typeface="Work Sans"/>
                <a:cs typeface="Work Sans"/>
                <a:sym typeface="Work Sans"/>
              </a:rPr>
              <a:t>Inoltre, i dati relativi alle </a:t>
            </a:r>
            <a:r>
              <a:rPr b="1" lang="it" sz="3000">
                <a:solidFill>
                  <a:srgbClr val="000000"/>
                </a:solidFill>
                <a:highlight>
                  <a:srgbClr val="FFFFFF"/>
                </a:highlight>
                <a:latin typeface="Work Sans"/>
                <a:ea typeface="Work Sans"/>
                <a:cs typeface="Work Sans"/>
                <a:sym typeface="Work Sans"/>
              </a:rPr>
              <a:t>prestazioni sanitarie</a:t>
            </a:r>
            <a:r>
              <a:rPr lang="it" sz="3000">
                <a:solidFill>
                  <a:srgbClr val="000000"/>
                </a:solidFill>
                <a:highlight>
                  <a:srgbClr val="FFFFFF"/>
                </a:highlight>
                <a:latin typeface="Work Sans"/>
                <a:ea typeface="Work Sans"/>
                <a:cs typeface="Work Sans"/>
                <a:sym typeface="Work Sans"/>
              </a:rPr>
              <a:t> effettuate nei confronti di persone fisiche (Privati stranieri) non residenti non devono essere comunicati mediante il c.d. "esterometro", al fine del rispetto dei dati sensibili.</a:t>
            </a:r>
            <a:endParaRPr sz="3000">
              <a:solidFill>
                <a:srgbClr val="000000"/>
              </a:solidFill>
              <a:highlight>
                <a:srgbClr val="FFFFFF"/>
              </a:highlight>
              <a:latin typeface="Work Sans"/>
              <a:ea typeface="Work Sans"/>
              <a:cs typeface="Work Sans"/>
              <a:sym typeface="Work Sans"/>
            </a:endParaRPr>
          </a:p>
          <a:p>
            <a:pPr indent="0" lvl="0" marL="0" rtl="0" algn="l">
              <a:lnSpc>
                <a:spcPct val="90000"/>
              </a:lnSpc>
              <a:spcBef>
                <a:spcPts val="2100"/>
              </a:spcBef>
              <a:spcAft>
                <a:spcPts val="0"/>
              </a:spcAft>
              <a:buSzPts val="4800"/>
              <a:buNone/>
            </a:pPr>
            <a:r>
              <a:t/>
            </a:r>
            <a:endParaRPr sz="3000">
              <a:solidFill>
                <a:srgbClr val="000000"/>
              </a:solidFill>
              <a:highlight>
                <a:srgbClr val="FFFFFF"/>
              </a:highlight>
              <a:latin typeface="Work Sans"/>
              <a:ea typeface="Work Sans"/>
              <a:cs typeface="Work Sans"/>
              <a:sym typeface="Work Sans"/>
            </a:endParaRPr>
          </a:p>
          <a:p>
            <a:pPr indent="0" lvl="0" marL="0" rtl="0" algn="l">
              <a:lnSpc>
                <a:spcPct val="90000"/>
              </a:lnSpc>
              <a:spcBef>
                <a:spcPts val="2100"/>
              </a:spcBef>
              <a:spcAft>
                <a:spcPts val="0"/>
              </a:spcAft>
              <a:buSzPts val="4800"/>
              <a:buNone/>
            </a:pPr>
            <a:r>
              <a:rPr lang="it" sz="3000">
                <a:solidFill>
                  <a:srgbClr val="000000"/>
                </a:solidFill>
                <a:highlight>
                  <a:srgbClr val="FFFFFF"/>
                </a:highlight>
                <a:latin typeface="Work Sans"/>
                <a:ea typeface="Work Sans"/>
                <a:cs typeface="Work Sans"/>
                <a:sym typeface="Work Sans"/>
              </a:rPr>
              <a:t>Riepilogando:</a:t>
            </a:r>
            <a:endParaRPr sz="3000">
              <a:solidFill>
                <a:srgbClr val="000000"/>
              </a:solidFill>
              <a:highlight>
                <a:srgbClr val="FFFFFF"/>
              </a:highlight>
              <a:latin typeface="Work Sans"/>
              <a:ea typeface="Work Sans"/>
              <a:cs typeface="Work Sans"/>
              <a:sym typeface="Work Sans"/>
            </a:endParaRPr>
          </a:p>
          <a:p>
            <a:pPr indent="-419100" lvl="0" marL="457200" rtl="0" algn="l">
              <a:lnSpc>
                <a:spcPct val="90000"/>
              </a:lnSpc>
              <a:spcBef>
                <a:spcPts val="2100"/>
              </a:spcBef>
              <a:spcAft>
                <a:spcPts val="0"/>
              </a:spcAft>
              <a:buClr>
                <a:srgbClr val="000000"/>
              </a:buClr>
              <a:buSzPts val="3000"/>
              <a:buFont typeface="Work Sans"/>
              <a:buChar char="•"/>
            </a:pPr>
            <a:r>
              <a:rPr lang="it" sz="3000">
                <a:solidFill>
                  <a:srgbClr val="000000"/>
                </a:solidFill>
                <a:highlight>
                  <a:srgbClr val="FFFFFF"/>
                </a:highlight>
                <a:latin typeface="Work Sans"/>
                <a:ea typeface="Work Sans"/>
                <a:cs typeface="Work Sans"/>
                <a:sym typeface="Work Sans"/>
              </a:rPr>
              <a:t>in caso di prestazioni sanitarie verso privati italiani non deve essere fatta fattura elettronica</a:t>
            </a:r>
            <a:endParaRPr sz="3000">
              <a:solidFill>
                <a:srgbClr val="000000"/>
              </a:solidFill>
              <a:highlight>
                <a:srgbClr val="FFFFFF"/>
              </a:highlight>
              <a:latin typeface="Work Sans"/>
              <a:ea typeface="Work Sans"/>
              <a:cs typeface="Work Sans"/>
              <a:sym typeface="Work Sans"/>
            </a:endParaRPr>
          </a:p>
          <a:p>
            <a:pPr indent="-419100" lvl="0" marL="457200" rtl="0" algn="l">
              <a:lnSpc>
                <a:spcPct val="90000"/>
              </a:lnSpc>
              <a:spcBef>
                <a:spcPts val="0"/>
              </a:spcBef>
              <a:spcAft>
                <a:spcPts val="0"/>
              </a:spcAft>
              <a:buClr>
                <a:srgbClr val="000000"/>
              </a:buClr>
              <a:buSzPts val="3000"/>
              <a:buFont typeface="Work Sans"/>
              <a:buChar char="•"/>
            </a:pPr>
            <a:r>
              <a:rPr lang="it" sz="3000">
                <a:solidFill>
                  <a:srgbClr val="000000"/>
                </a:solidFill>
                <a:highlight>
                  <a:srgbClr val="FFFFFF"/>
                </a:highlight>
                <a:latin typeface="Work Sans"/>
                <a:ea typeface="Work Sans"/>
                <a:cs typeface="Work Sans"/>
                <a:sym typeface="Work Sans"/>
              </a:rPr>
              <a:t>in caso di prestazioni sanitarie verso privati stranieri non residenti non deve essere fatta fattura elettronica e non deve essere fatto esterometro.</a:t>
            </a:r>
            <a:endParaRPr sz="3000">
              <a:solidFill>
                <a:srgbClr val="000000"/>
              </a:solidFill>
              <a:highlight>
                <a:srgbClr val="FFFFFF"/>
              </a:highlight>
              <a:latin typeface="Work Sans"/>
              <a:ea typeface="Work Sans"/>
              <a:cs typeface="Work Sans"/>
              <a:sym typeface="Work Sans"/>
            </a:endParaRPr>
          </a:p>
          <a:p>
            <a:pPr indent="0" lvl="0" marL="457200" rtl="0" algn="l">
              <a:lnSpc>
                <a:spcPct val="90000"/>
              </a:lnSpc>
              <a:spcBef>
                <a:spcPts val="2100"/>
              </a:spcBef>
              <a:spcAft>
                <a:spcPts val="0"/>
              </a:spcAft>
              <a:buSzPts val="4800"/>
              <a:buNone/>
            </a:pPr>
            <a:r>
              <a:t/>
            </a:r>
            <a:endParaRPr sz="3000">
              <a:solidFill>
                <a:srgbClr val="000000"/>
              </a:solidFill>
              <a:highlight>
                <a:srgbClr val="FFFFFF"/>
              </a:highlight>
              <a:latin typeface="Work Sans"/>
              <a:ea typeface="Work Sans"/>
              <a:cs typeface="Work Sans"/>
              <a:sym typeface="Work Sans"/>
            </a:endParaRPr>
          </a:p>
          <a:p>
            <a:pPr indent="-419100" lvl="0" marL="457200" rtl="0" algn="l">
              <a:lnSpc>
                <a:spcPct val="90000"/>
              </a:lnSpc>
              <a:spcBef>
                <a:spcPts val="2100"/>
              </a:spcBef>
              <a:spcAft>
                <a:spcPts val="0"/>
              </a:spcAft>
              <a:buClr>
                <a:srgbClr val="000000"/>
              </a:buClr>
              <a:buSzPts val="3000"/>
              <a:buFont typeface="Work Sans"/>
              <a:buChar char="•"/>
            </a:pPr>
            <a:r>
              <a:rPr lang="it" sz="3000">
                <a:solidFill>
                  <a:srgbClr val="000000"/>
                </a:solidFill>
                <a:highlight>
                  <a:srgbClr val="FFFFFF"/>
                </a:highlight>
                <a:latin typeface="Work Sans"/>
                <a:ea typeface="Work Sans"/>
                <a:cs typeface="Work Sans"/>
                <a:sym typeface="Work Sans"/>
              </a:rPr>
              <a:t>in caso di prestazioni NON sanitarie verso privati italiani deve essere fatta fattura elettronica</a:t>
            </a:r>
            <a:endParaRPr sz="3000">
              <a:solidFill>
                <a:srgbClr val="000000"/>
              </a:solidFill>
              <a:highlight>
                <a:srgbClr val="FFFFFF"/>
              </a:highlight>
              <a:latin typeface="Work Sans"/>
              <a:ea typeface="Work Sans"/>
              <a:cs typeface="Work Sans"/>
              <a:sym typeface="Work Sans"/>
            </a:endParaRPr>
          </a:p>
          <a:p>
            <a:pPr indent="-419100" lvl="0" marL="457200" rtl="0" algn="l">
              <a:lnSpc>
                <a:spcPct val="90000"/>
              </a:lnSpc>
              <a:spcBef>
                <a:spcPts val="0"/>
              </a:spcBef>
              <a:spcAft>
                <a:spcPts val="0"/>
              </a:spcAft>
              <a:buClr>
                <a:srgbClr val="000000"/>
              </a:buClr>
              <a:buSzPts val="3000"/>
              <a:buFont typeface="Work Sans"/>
              <a:buChar char="•"/>
            </a:pPr>
            <a:r>
              <a:rPr lang="it" sz="3000">
                <a:solidFill>
                  <a:srgbClr val="000000"/>
                </a:solidFill>
                <a:highlight>
                  <a:srgbClr val="FFFFFF"/>
                </a:highlight>
                <a:latin typeface="Work Sans"/>
                <a:ea typeface="Work Sans"/>
                <a:cs typeface="Work Sans"/>
                <a:sym typeface="Work Sans"/>
              </a:rPr>
              <a:t>in caso di prestazioni NON sanitarie verso privati stranieri non residenti deve essere fatta fattura elettronica ed esterometro.</a:t>
            </a:r>
            <a:endParaRPr sz="3000">
              <a:solidFill>
                <a:srgbClr val="000000"/>
              </a:solidFill>
              <a:highlight>
                <a:srgbClr val="FFFFFF"/>
              </a:highlight>
              <a:latin typeface="Work Sans"/>
              <a:ea typeface="Work Sans"/>
              <a:cs typeface="Work Sans"/>
              <a:sym typeface="Work Sans"/>
            </a:endParaRPr>
          </a:p>
          <a:p>
            <a:pPr indent="0" lvl="0" marL="0" rtl="0" algn="l">
              <a:lnSpc>
                <a:spcPct val="90000"/>
              </a:lnSpc>
              <a:spcBef>
                <a:spcPts val="2100"/>
              </a:spcBef>
              <a:spcAft>
                <a:spcPts val="0"/>
              </a:spcAft>
              <a:buSzPts val="4800"/>
              <a:buNone/>
            </a:pPr>
            <a:r>
              <a:rPr b="1" lang="it" sz="3000">
                <a:solidFill>
                  <a:srgbClr val="000000"/>
                </a:solidFill>
                <a:highlight>
                  <a:srgbClr val="FFFFFF"/>
                </a:highlight>
                <a:latin typeface="Work Sans"/>
                <a:ea typeface="Work Sans"/>
                <a:cs typeface="Work Sans"/>
                <a:sym typeface="Work Sans"/>
              </a:rPr>
              <a:t>*se il professionista sanitario è tenuto ad emettere fattura elettronica.</a:t>
            </a:r>
            <a:endParaRPr b="1" sz="3000">
              <a:solidFill>
                <a:srgbClr val="000000"/>
              </a:solidFill>
              <a:highlight>
                <a:srgbClr val="FFFFFF"/>
              </a:highlight>
              <a:latin typeface="Work Sans"/>
              <a:ea typeface="Work Sans"/>
              <a:cs typeface="Work Sans"/>
              <a:sym typeface="Work Sans"/>
            </a:endParaRPr>
          </a:p>
        </p:txBody>
      </p:sp>
      <p:sp>
        <p:nvSpPr>
          <p:cNvPr id="546" name="Google Shape;546;p45"/>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63" name="Google Shape;63;p4"/>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L’approvazione delle fatture passive dei semplificati</a:t>
            </a:r>
            <a:endParaRPr/>
          </a:p>
        </p:txBody>
      </p:sp>
      <p:sp>
        <p:nvSpPr>
          <p:cNvPr id="64" name="Google Shape;64;p4"/>
          <p:cNvSpPr txBox="1"/>
          <p:nvPr>
            <p:ph idx="1" type="body"/>
          </p:nvPr>
        </p:nvSpPr>
        <p:spPr>
          <a:xfrm>
            <a:off x="13494200" y="1892700"/>
            <a:ext cx="9748800" cy="98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it" sz="3400"/>
              <a:t>Verifica i dati del cliente</a:t>
            </a:r>
            <a:r>
              <a:rPr lang="it" sz="3400"/>
              <a:t>, l’attività che svolge, il regime e la partita IVA </a:t>
            </a:r>
            <a:endParaRPr sz="3400"/>
          </a:p>
          <a:p>
            <a:pPr indent="0" lvl="0" marL="0" rtl="0" algn="l">
              <a:lnSpc>
                <a:spcPct val="115000"/>
              </a:lnSpc>
              <a:spcBef>
                <a:spcPts val="0"/>
              </a:spcBef>
              <a:spcAft>
                <a:spcPts val="0"/>
              </a:spcAft>
              <a:buSzPts val="3000"/>
              <a:buNone/>
            </a:pPr>
            <a:r>
              <a:t/>
            </a:r>
            <a:endParaRPr sz="3400"/>
          </a:p>
          <a:p>
            <a:pPr indent="0" lvl="0" marL="0" rtl="0" algn="l">
              <a:lnSpc>
                <a:spcPct val="115000"/>
              </a:lnSpc>
              <a:spcBef>
                <a:spcPts val="0"/>
              </a:spcBef>
              <a:spcAft>
                <a:spcPts val="0"/>
              </a:spcAft>
              <a:buSzPts val="3000"/>
              <a:buNone/>
            </a:pPr>
            <a:r>
              <a:t/>
            </a:r>
            <a:endParaRPr sz="3400"/>
          </a:p>
          <a:p>
            <a:pPr indent="0" lvl="0" marL="0" rtl="0" algn="l">
              <a:lnSpc>
                <a:spcPct val="115000"/>
              </a:lnSpc>
              <a:spcBef>
                <a:spcPts val="0"/>
              </a:spcBef>
              <a:spcAft>
                <a:spcPts val="0"/>
              </a:spcAft>
              <a:buSzPts val="3000"/>
              <a:buNone/>
            </a:pPr>
            <a:r>
              <a:t/>
            </a:r>
            <a:endParaRPr sz="3400"/>
          </a:p>
          <a:p>
            <a:pPr indent="0" lvl="0" marL="0" rtl="0" algn="l">
              <a:lnSpc>
                <a:spcPct val="115000"/>
              </a:lnSpc>
              <a:spcBef>
                <a:spcPts val="0"/>
              </a:spcBef>
              <a:spcAft>
                <a:spcPts val="0"/>
              </a:spcAft>
              <a:buSzPts val="3000"/>
              <a:buNone/>
            </a:pPr>
            <a:r>
              <a:t/>
            </a:r>
            <a:endParaRPr sz="3400"/>
          </a:p>
          <a:p>
            <a:pPr indent="0" lvl="0" marL="0" rtl="0" algn="l">
              <a:lnSpc>
                <a:spcPct val="115000"/>
              </a:lnSpc>
              <a:spcBef>
                <a:spcPts val="0"/>
              </a:spcBef>
              <a:spcAft>
                <a:spcPts val="0"/>
              </a:spcAft>
              <a:buSzPts val="3000"/>
              <a:buNone/>
            </a:pPr>
            <a:r>
              <a:t/>
            </a:r>
            <a:endParaRPr sz="3400"/>
          </a:p>
          <a:p>
            <a:pPr indent="0" lvl="0" marL="0" rtl="0" algn="l">
              <a:lnSpc>
                <a:spcPct val="115000"/>
              </a:lnSpc>
              <a:spcBef>
                <a:spcPts val="0"/>
              </a:spcBef>
              <a:spcAft>
                <a:spcPts val="0"/>
              </a:spcAft>
              <a:buSzPts val="3000"/>
              <a:buNone/>
            </a:pPr>
            <a:r>
              <a:rPr b="1" lang="it" sz="3400"/>
              <a:t>Verifica i dati del fornitore: </a:t>
            </a:r>
            <a:endParaRPr b="1" sz="3400"/>
          </a:p>
          <a:p>
            <a:pPr indent="-444500" lvl="0" marL="457200" rtl="0" algn="l">
              <a:lnSpc>
                <a:spcPct val="115000"/>
              </a:lnSpc>
              <a:spcBef>
                <a:spcPts val="0"/>
              </a:spcBef>
              <a:spcAft>
                <a:spcPts val="0"/>
              </a:spcAft>
              <a:buSzPts val="3400"/>
              <a:buChar char="●"/>
            </a:pPr>
            <a:r>
              <a:rPr lang="it" sz="3400"/>
              <a:t>Fattura passiva italiana: Dati precompilati in base alle informazioni dell’xml </a:t>
            </a:r>
            <a:endParaRPr sz="3400"/>
          </a:p>
          <a:p>
            <a:pPr indent="-444500" lvl="0" marL="457200" rtl="0" algn="l">
              <a:lnSpc>
                <a:spcPct val="115000"/>
              </a:lnSpc>
              <a:spcBef>
                <a:spcPts val="0"/>
              </a:spcBef>
              <a:spcAft>
                <a:spcPts val="0"/>
              </a:spcAft>
              <a:buSzPts val="3400"/>
              <a:buChar char="●"/>
            </a:pPr>
            <a:r>
              <a:rPr lang="it" sz="3400"/>
              <a:t>Fattura passiva estera. Dati inseriti manualmente dal cliente</a:t>
            </a:r>
            <a:endParaRPr sz="3400"/>
          </a:p>
          <a:p>
            <a:pPr indent="0" lvl="0" marL="0" rtl="0" algn="l">
              <a:lnSpc>
                <a:spcPct val="115000"/>
              </a:lnSpc>
              <a:spcBef>
                <a:spcPts val="0"/>
              </a:spcBef>
              <a:spcAft>
                <a:spcPts val="0"/>
              </a:spcAft>
              <a:buSzPts val="3000"/>
              <a:buNone/>
            </a:pPr>
            <a:r>
              <a:t/>
            </a:r>
            <a:endParaRPr/>
          </a:p>
        </p:txBody>
      </p:sp>
      <p:sp>
        <p:nvSpPr>
          <p:cNvPr id="65" name="Google Shape;65;p4"/>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pic>
        <p:nvPicPr>
          <p:cNvPr id="66" name="Google Shape;66;p4"/>
          <p:cNvPicPr preferRelativeResize="0"/>
          <p:nvPr/>
        </p:nvPicPr>
        <p:blipFill rotWithShape="1">
          <a:blip r:embed="rId3">
            <a:alphaModFix/>
          </a:blip>
          <a:srcRect b="0" l="0" r="0" t="0"/>
          <a:stretch/>
        </p:blipFill>
        <p:spPr>
          <a:xfrm>
            <a:off x="1143475" y="2743200"/>
            <a:ext cx="10345876" cy="4689700"/>
          </a:xfrm>
          <a:prstGeom prst="rect">
            <a:avLst/>
          </a:prstGeom>
          <a:noFill/>
          <a:ln>
            <a:noFill/>
          </a:ln>
        </p:spPr>
      </p:pic>
      <p:pic>
        <p:nvPicPr>
          <p:cNvPr id="67" name="Google Shape;67;p4"/>
          <p:cNvPicPr preferRelativeResize="0"/>
          <p:nvPr/>
        </p:nvPicPr>
        <p:blipFill rotWithShape="1">
          <a:blip r:embed="rId4">
            <a:alphaModFix/>
          </a:blip>
          <a:srcRect b="0" l="0" r="0" t="0"/>
          <a:stretch/>
        </p:blipFill>
        <p:spPr>
          <a:xfrm>
            <a:off x="1011550" y="7432900"/>
            <a:ext cx="10345875" cy="43504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6"/>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52" name="Google Shape;552;p46"/>
          <p:cNvSpPr txBox="1"/>
          <p:nvPr>
            <p:ph idx="1" type="body"/>
          </p:nvPr>
        </p:nvSpPr>
        <p:spPr>
          <a:xfrm>
            <a:off x="712100" y="339400"/>
            <a:ext cx="23030400" cy="11899200"/>
          </a:xfrm>
          <a:prstGeom prst="rect">
            <a:avLst/>
          </a:prstGeom>
          <a:noFill/>
          <a:ln>
            <a:noFill/>
          </a:ln>
        </p:spPr>
        <p:txBody>
          <a:bodyPr anchorCtr="0" anchor="t" bIns="91400" lIns="182875" spcFirstLastPara="1" rIns="182875" wrap="square" tIns="91400">
            <a:noAutofit/>
          </a:bodyPr>
          <a:lstStyle/>
          <a:p>
            <a:pPr indent="-400050" lvl="0" marL="457200" rtl="0" algn="just">
              <a:lnSpc>
                <a:spcPct val="90000"/>
              </a:lnSpc>
              <a:spcBef>
                <a:spcPts val="2100"/>
              </a:spcBef>
              <a:spcAft>
                <a:spcPts val="0"/>
              </a:spcAft>
              <a:buClr>
                <a:srgbClr val="000000"/>
              </a:buClr>
              <a:buSzPts val="2700"/>
              <a:buFont typeface="Work Sans"/>
              <a:buChar char="➢"/>
            </a:pPr>
            <a:r>
              <a:rPr b="1" lang="it" sz="2700">
                <a:solidFill>
                  <a:srgbClr val="000000"/>
                </a:solidFill>
                <a:highlight>
                  <a:srgbClr val="FFFFFF"/>
                </a:highlight>
                <a:latin typeface="Work Sans"/>
                <a:ea typeface="Work Sans"/>
                <a:cs typeface="Work Sans"/>
                <a:sym typeface="Work Sans"/>
              </a:rPr>
              <a:t>SCADENZA</a:t>
            </a:r>
            <a:r>
              <a:rPr lang="it" sz="2700">
                <a:solidFill>
                  <a:srgbClr val="000000"/>
                </a:solidFill>
                <a:highlight>
                  <a:srgbClr val="FFFFFF"/>
                </a:highlight>
                <a:latin typeface="Work Sans"/>
                <a:ea typeface="Work Sans"/>
                <a:cs typeface="Work Sans"/>
                <a:sym typeface="Work Sans"/>
              </a:rPr>
              <a:t> </a:t>
            </a:r>
            <a:endParaRPr sz="2700">
              <a:solidFill>
                <a:srgbClr val="000000"/>
              </a:solidFill>
              <a:highlight>
                <a:srgbClr val="FFFFFF"/>
              </a:highlight>
              <a:latin typeface="Work Sans"/>
              <a:ea typeface="Work Sans"/>
              <a:cs typeface="Work Sans"/>
              <a:sym typeface="Work Sans"/>
            </a:endParaRPr>
          </a:p>
          <a:p>
            <a:pPr indent="-1100250" lvl="1" marL="1828800" rtl="0" algn="l">
              <a:lnSpc>
                <a:spcPct val="115000"/>
              </a:lnSpc>
              <a:spcBef>
                <a:spcPts val="0"/>
              </a:spcBef>
              <a:spcAft>
                <a:spcPts val="0"/>
              </a:spcAft>
              <a:buClr>
                <a:schemeClr val="dk1"/>
              </a:buClr>
              <a:buSzPts val="2700"/>
              <a:buFont typeface="Work Sans"/>
              <a:buChar char="○"/>
            </a:pPr>
            <a:r>
              <a:rPr lang="it" sz="2700">
                <a:highlight>
                  <a:srgbClr val="FFFFFF"/>
                </a:highlight>
                <a:latin typeface="Work Sans"/>
                <a:ea typeface="Work Sans"/>
                <a:cs typeface="Work Sans"/>
                <a:sym typeface="Work Sans"/>
              </a:rPr>
              <a:t>Fino al 2020, la comunicazione al sistema TS doveva essere effettuata entro il 31 gennaio dell'anno successivo a quello cui si riferisce la spesa sanitaria (il termine è stato prorogato all'8.2.2021 a seguito della proroga disposta dal DM 29.1.2021).</a:t>
            </a:r>
            <a:endParaRPr sz="2700">
              <a:highlight>
                <a:srgbClr val="FFFFFF"/>
              </a:highlight>
              <a:latin typeface="Work Sans"/>
              <a:ea typeface="Work Sans"/>
              <a:cs typeface="Work Sans"/>
              <a:sym typeface="Work Sans"/>
            </a:endParaRPr>
          </a:p>
          <a:p>
            <a:pPr indent="-1100250" lvl="1" marL="1828800" rtl="0" algn="l">
              <a:lnSpc>
                <a:spcPct val="115000"/>
              </a:lnSpc>
              <a:spcBef>
                <a:spcPts val="0"/>
              </a:spcBef>
              <a:spcAft>
                <a:spcPts val="0"/>
              </a:spcAft>
              <a:buClr>
                <a:schemeClr val="dk1"/>
              </a:buClr>
              <a:buSzPts val="2700"/>
              <a:buFont typeface="Work Sans"/>
              <a:buChar char="○"/>
            </a:pPr>
            <a:r>
              <a:rPr lang="it" sz="2700">
                <a:highlight>
                  <a:srgbClr val="FFFFFF"/>
                </a:highlight>
                <a:latin typeface="Work Sans"/>
                <a:ea typeface="Work Sans"/>
                <a:cs typeface="Work Sans"/>
                <a:sym typeface="Work Sans"/>
              </a:rPr>
              <a:t>In via transitoria, in relazione alle spese sanitarie e veterinarie sostenute nel </a:t>
            </a:r>
            <a:r>
              <a:rPr b="1" lang="it" sz="2700">
                <a:highlight>
                  <a:srgbClr val="FFFFFF"/>
                </a:highlight>
                <a:latin typeface="Work Sans"/>
                <a:ea typeface="Work Sans"/>
                <a:cs typeface="Work Sans"/>
                <a:sym typeface="Work Sans"/>
              </a:rPr>
              <a:t>2021, 2022, 2023 e anche nel 2024</a:t>
            </a:r>
            <a:r>
              <a:rPr lang="it" sz="2700">
                <a:highlight>
                  <a:srgbClr val="FFFFFF"/>
                </a:highlight>
                <a:latin typeface="Work Sans"/>
                <a:ea typeface="Work Sans"/>
                <a:cs typeface="Work Sans"/>
                <a:sym typeface="Work Sans"/>
              </a:rPr>
              <a:t>, la trasmissione deve avvenire entro:</a:t>
            </a:r>
            <a:endParaRPr sz="2700">
              <a:highlight>
                <a:srgbClr val="FFFFFF"/>
              </a:highlight>
              <a:latin typeface="Work Sans"/>
              <a:ea typeface="Work Sans"/>
              <a:cs typeface="Work Sans"/>
              <a:sym typeface="Work Sans"/>
            </a:endParaRPr>
          </a:p>
          <a:p>
            <a:pPr indent="-400050" lvl="2" marL="2286000" rtl="0" algn="l">
              <a:lnSpc>
                <a:spcPct val="115000"/>
              </a:lnSpc>
              <a:spcBef>
                <a:spcPts val="0"/>
              </a:spcBef>
              <a:spcAft>
                <a:spcPts val="0"/>
              </a:spcAft>
              <a:buClr>
                <a:schemeClr val="dk1"/>
              </a:buClr>
              <a:buSzPts val="2700"/>
              <a:buFont typeface="Work Sans"/>
              <a:buChar char="■"/>
            </a:pPr>
            <a:r>
              <a:rPr b="1" lang="it" sz="2700">
                <a:highlight>
                  <a:srgbClr val="FFFFFF"/>
                </a:highlight>
                <a:latin typeface="Work Sans"/>
                <a:ea typeface="Work Sans"/>
                <a:cs typeface="Work Sans"/>
                <a:sym typeface="Work Sans"/>
              </a:rPr>
              <a:t>il 30 settembre, per le spese sostenute nel primo semestre</a:t>
            </a:r>
            <a:r>
              <a:rPr lang="it" sz="2700">
                <a:highlight>
                  <a:srgbClr val="FFFFFF"/>
                </a:highlight>
                <a:latin typeface="Work Sans"/>
                <a:ea typeface="Work Sans"/>
                <a:cs typeface="Work Sans"/>
                <a:sym typeface="Work Sans"/>
              </a:rPr>
              <a:t>;</a:t>
            </a:r>
            <a:endParaRPr sz="2700">
              <a:highlight>
                <a:srgbClr val="FFFFFF"/>
              </a:highlight>
              <a:latin typeface="Work Sans"/>
              <a:ea typeface="Work Sans"/>
              <a:cs typeface="Work Sans"/>
              <a:sym typeface="Work Sans"/>
            </a:endParaRPr>
          </a:p>
          <a:p>
            <a:pPr indent="-400050" lvl="2" marL="2286000" rtl="0" algn="l">
              <a:lnSpc>
                <a:spcPct val="115000"/>
              </a:lnSpc>
              <a:spcBef>
                <a:spcPts val="0"/>
              </a:spcBef>
              <a:spcAft>
                <a:spcPts val="0"/>
              </a:spcAft>
              <a:buClr>
                <a:schemeClr val="dk1"/>
              </a:buClr>
              <a:buSzPts val="2700"/>
              <a:buFont typeface="Work Sans"/>
              <a:buChar char="■"/>
            </a:pPr>
            <a:r>
              <a:rPr b="1" lang="it" sz="2700">
                <a:highlight>
                  <a:srgbClr val="FFFFFF"/>
                </a:highlight>
                <a:latin typeface="Work Sans"/>
                <a:ea typeface="Work Sans"/>
                <a:cs typeface="Work Sans"/>
                <a:sym typeface="Work Sans"/>
              </a:rPr>
              <a:t>il 31 gennaio, per le spese sostenute nel secondo semestre</a:t>
            </a:r>
            <a:r>
              <a:rPr lang="it" sz="2700">
                <a:highlight>
                  <a:srgbClr val="FFFFFF"/>
                </a:highlight>
                <a:latin typeface="Work Sans"/>
                <a:ea typeface="Work Sans"/>
                <a:cs typeface="Work Sans"/>
                <a:sym typeface="Work Sans"/>
              </a:rPr>
              <a:t> </a:t>
            </a:r>
            <a:endParaRPr sz="2700">
              <a:highlight>
                <a:srgbClr val="FFFFFF"/>
              </a:highlight>
              <a:latin typeface="Work Sans"/>
              <a:ea typeface="Work Sans"/>
              <a:cs typeface="Work Sans"/>
              <a:sym typeface="Work Sans"/>
            </a:endParaRPr>
          </a:p>
          <a:p>
            <a:pPr indent="0" lvl="0" marL="2286000" rtl="0" algn="l">
              <a:lnSpc>
                <a:spcPct val="115000"/>
              </a:lnSpc>
              <a:spcBef>
                <a:spcPts val="0"/>
              </a:spcBef>
              <a:spcAft>
                <a:spcPts val="0"/>
              </a:spcAft>
              <a:buSzPts val="4800"/>
              <a:buNone/>
            </a:pPr>
            <a:r>
              <a:t/>
            </a:r>
            <a:endParaRPr sz="2700">
              <a:highlight>
                <a:srgbClr val="FFFFFF"/>
              </a:highlight>
              <a:latin typeface="Work Sans"/>
              <a:ea typeface="Work Sans"/>
              <a:cs typeface="Work Sans"/>
              <a:sym typeface="Work Sans"/>
            </a:endParaRPr>
          </a:p>
          <a:p>
            <a:pPr indent="0" lvl="0" marL="0" rtl="0" algn="l">
              <a:lnSpc>
                <a:spcPct val="115000"/>
              </a:lnSpc>
              <a:spcBef>
                <a:spcPts val="1100"/>
              </a:spcBef>
              <a:spcAft>
                <a:spcPts val="0"/>
              </a:spcAft>
              <a:buSzPts val="4800"/>
              <a:buNone/>
            </a:pPr>
            <a:r>
              <a:rPr lang="it" sz="2700">
                <a:highlight>
                  <a:srgbClr val="FFFFFF"/>
                </a:highlight>
                <a:latin typeface="Work Sans"/>
                <a:ea typeface="Work Sans"/>
                <a:cs typeface="Work Sans"/>
                <a:sym typeface="Work Sans"/>
              </a:rPr>
              <a:t>Si ricorda, infine, che dall'1.1.2020 la detrazione fiscale viene riconosciuta al paziente solamente se l'onere </a:t>
            </a:r>
            <a:r>
              <a:rPr b="1" lang="it" sz="2700" u="sng">
                <a:highlight>
                  <a:srgbClr val="FFFFFF"/>
                </a:highlight>
                <a:latin typeface="Work Sans"/>
                <a:ea typeface="Work Sans"/>
                <a:cs typeface="Work Sans"/>
                <a:sym typeface="Work Sans"/>
              </a:rPr>
              <a:t>risulta pagato</a:t>
            </a:r>
            <a:r>
              <a:rPr lang="it" sz="2700">
                <a:highlight>
                  <a:srgbClr val="FFFFFF"/>
                </a:highlight>
                <a:latin typeface="Work Sans"/>
                <a:ea typeface="Work Sans"/>
                <a:cs typeface="Work Sans"/>
                <a:sym typeface="Work Sans"/>
              </a:rPr>
              <a:t> </a:t>
            </a:r>
            <a:r>
              <a:rPr b="1" lang="it" sz="2700" u="sng">
                <a:highlight>
                  <a:srgbClr val="FFFFFF"/>
                </a:highlight>
                <a:latin typeface="Work Sans"/>
                <a:ea typeface="Work Sans"/>
                <a:cs typeface="Work Sans"/>
                <a:sym typeface="Work Sans"/>
              </a:rPr>
              <a:t>tramite versamento bancario, postale o mediante altri strumenti di pagamento elettronico (bancomat, carte di credito ecc.).</a:t>
            </a:r>
            <a:endParaRPr b="1" sz="2700" u="sng">
              <a:highlight>
                <a:srgbClr val="FFFFFF"/>
              </a:highlight>
              <a:latin typeface="Work Sans"/>
              <a:ea typeface="Work Sans"/>
              <a:cs typeface="Work Sans"/>
              <a:sym typeface="Work Sans"/>
            </a:endParaRPr>
          </a:p>
          <a:p>
            <a:pPr indent="0" lvl="0" marL="0" rtl="0" algn="l">
              <a:lnSpc>
                <a:spcPct val="115000"/>
              </a:lnSpc>
              <a:spcBef>
                <a:spcPts val="1100"/>
              </a:spcBef>
              <a:spcAft>
                <a:spcPts val="0"/>
              </a:spcAft>
              <a:buSzPts val="4800"/>
              <a:buNone/>
            </a:pPr>
            <a:r>
              <a:rPr b="1" lang="it" sz="2700">
                <a:highlight>
                  <a:srgbClr val="FFFFFF"/>
                </a:highlight>
                <a:latin typeface="Work Sans"/>
                <a:ea typeface="Work Sans"/>
                <a:cs typeface="Work Sans"/>
                <a:sym typeface="Work Sans"/>
              </a:rPr>
              <a:t>Solamente per le spese di acquisto</a:t>
            </a:r>
            <a:r>
              <a:rPr lang="it" sz="2700">
                <a:highlight>
                  <a:srgbClr val="FFFFFF"/>
                </a:highlight>
                <a:latin typeface="Work Sans"/>
                <a:ea typeface="Work Sans"/>
                <a:cs typeface="Work Sans"/>
                <a:sym typeface="Work Sans"/>
              </a:rPr>
              <a:t> di medicinali, dispositivi medici o prestazioni sanitarie rese da strutture pubbliche o private accreditate al SSN </a:t>
            </a:r>
            <a:r>
              <a:rPr b="1" lang="it" sz="2700">
                <a:highlight>
                  <a:srgbClr val="FFFFFF"/>
                </a:highlight>
                <a:latin typeface="Work Sans"/>
                <a:ea typeface="Work Sans"/>
                <a:cs typeface="Work Sans"/>
                <a:sym typeface="Work Sans"/>
              </a:rPr>
              <a:t>non è necessario</a:t>
            </a:r>
            <a:r>
              <a:rPr lang="it" sz="2700">
                <a:highlight>
                  <a:srgbClr val="FFFFFF"/>
                </a:highlight>
                <a:latin typeface="Work Sans"/>
                <a:ea typeface="Work Sans"/>
                <a:cs typeface="Work Sans"/>
                <a:sym typeface="Work Sans"/>
              </a:rPr>
              <a:t> avere sostenuto il relativo costo mediante strumenti di pagamento tracciabili.</a:t>
            </a:r>
            <a:endParaRPr sz="2700">
              <a:highlight>
                <a:srgbClr val="FFFFFF"/>
              </a:highlight>
              <a:latin typeface="Work Sans"/>
              <a:ea typeface="Work Sans"/>
              <a:cs typeface="Work Sans"/>
              <a:sym typeface="Work Sans"/>
            </a:endParaRPr>
          </a:p>
          <a:p>
            <a:pPr indent="0" lvl="0" marL="0" rtl="0" algn="l">
              <a:lnSpc>
                <a:spcPct val="115000"/>
              </a:lnSpc>
              <a:spcBef>
                <a:spcPts val="1100"/>
              </a:spcBef>
              <a:spcAft>
                <a:spcPts val="0"/>
              </a:spcAft>
              <a:buSzPts val="4800"/>
              <a:buNone/>
            </a:pPr>
            <a:r>
              <a:t/>
            </a:r>
            <a:endParaRPr sz="2700">
              <a:highlight>
                <a:srgbClr val="FFFFFF"/>
              </a:highlight>
              <a:latin typeface="Work Sans"/>
              <a:ea typeface="Work Sans"/>
              <a:cs typeface="Work Sans"/>
              <a:sym typeface="Work Sans"/>
            </a:endParaRPr>
          </a:p>
          <a:p>
            <a:pPr indent="-400050" lvl="0" marL="457200" rtl="0" algn="l">
              <a:lnSpc>
                <a:spcPct val="115000"/>
              </a:lnSpc>
              <a:spcBef>
                <a:spcPts val="1100"/>
              </a:spcBef>
              <a:spcAft>
                <a:spcPts val="0"/>
              </a:spcAft>
              <a:buClr>
                <a:schemeClr val="dk1"/>
              </a:buClr>
              <a:buSzPts val="2700"/>
              <a:buFont typeface="Work Sans"/>
              <a:buChar char="➢"/>
            </a:pPr>
            <a:r>
              <a:rPr b="1" lang="it" sz="2700">
                <a:highlight>
                  <a:srgbClr val="FFFFFF"/>
                </a:highlight>
                <a:latin typeface="Work Sans"/>
                <a:ea typeface="Work Sans"/>
                <a:cs typeface="Work Sans"/>
                <a:sym typeface="Work Sans"/>
              </a:rPr>
              <a:t>REGIME SANZIONATORIO</a:t>
            </a:r>
            <a:endParaRPr b="1" sz="2700">
              <a:highlight>
                <a:srgbClr val="FFFFFF"/>
              </a:highlight>
              <a:latin typeface="Work Sans"/>
              <a:ea typeface="Work Sans"/>
              <a:cs typeface="Work Sans"/>
              <a:sym typeface="Work Sans"/>
            </a:endParaRPr>
          </a:p>
          <a:p>
            <a:pPr indent="-400050" lvl="1" marL="914400" rtl="0" algn="l">
              <a:lnSpc>
                <a:spcPct val="115000"/>
              </a:lnSpc>
              <a:spcBef>
                <a:spcPts val="0"/>
              </a:spcBef>
              <a:spcAft>
                <a:spcPts val="0"/>
              </a:spcAft>
              <a:buClr>
                <a:schemeClr val="dk1"/>
              </a:buClr>
              <a:buSzPts val="2700"/>
              <a:buFont typeface="Work Sans"/>
              <a:buChar char="○"/>
            </a:pPr>
            <a:r>
              <a:rPr lang="it" sz="2700">
                <a:highlight>
                  <a:srgbClr val="FFFFFF"/>
                </a:highlight>
                <a:latin typeface="Work Sans"/>
                <a:ea typeface="Work Sans"/>
                <a:cs typeface="Work Sans"/>
                <a:sym typeface="Work Sans"/>
              </a:rPr>
              <a:t>In relazione agli obblighi di trasmissione telematica dei dati relativi agli oneri deducibili e detraibili, è previsto che in caso di omessa, tardiva o errata trasmissione dei dati si applica una sanzione di 100,00 euro per ogni comunicazione (documento):</a:t>
            </a:r>
            <a:endParaRPr sz="2700">
              <a:highlight>
                <a:srgbClr val="FFFFFF"/>
              </a:highlight>
              <a:latin typeface="Work Sans"/>
              <a:ea typeface="Work Sans"/>
              <a:cs typeface="Work Sans"/>
              <a:sym typeface="Work Sans"/>
            </a:endParaRPr>
          </a:p>
          <a:p>
            <a:pPr indent="-400050" lvl="0" marL="1371600" rtl="0" algn="l">
              <a:lnSpc>
                <a:spcPct val="115000"/>
              </a:lnSpc>
              <a:spcBef>
                <a:spcPts val="0"/>
              </a:spcBef>
              <a:spcAft>
                <a:spcPts val="0"/>
              </a:spcAft>
              <a:buClr>
                <a:schemeClr val="dk1"/>
              </a:buClr>
              <a:buSzPts val="2700"/>
              <a:buChar char="●"/>
            </a:pPr>
            <a:r>
              <a:rPr lang="it" sz="2700">
                <a:highlight>
                  <a:srgbClr val="FFFFFF"/>
                </a:highlight>
                <a:latin typeface="Work Sans"/>
                <a:ea typeface="Work Sans"/>
                <a:cs typeface="Work Sans"/>
                <a:sym typeface="Work Sans"/>
              </a:rPr>
              <a:t>senza possibilità, in caso di violazioni plurime, di applicare il "cumulo giuridico";</a:t>
            </a:r>
            <a:endParaRPr sz="2700">
              <a:highlight>
                <a:srgbClr val="FFFFFF"/>
              </a:highlight>
              <a:latin typeface="Work Sans"/>
              <a:ea typeface="Work Sans"/>
              <a:cs typeface="Work Sans"/>
              <a:sym typeface="Work Sans"/>
            </a:endParaRPr>
          </a:p>
          <a:p>
            <a:pPr indent="-400050" lvl="0" marL="1371600" rtl="0" algn="l">
              <a:lnSpc>
                <a:spcPct val="115000"/>
              </a:lnSpc>
              <a:spcBef>
                <a:spcPts val="0"/>
              </a:spcBef>
              <a:spcAft>
                <a:spcPts val="0"/>
              </a:spcAft>
              <a:buClr>
                <a:schemeClr val="dk1"/>
              </a:buClr>
              <a:buSzPts val="2700"/>
              <a:buFont typeface="Work Sans"/>
              <a:buChar char="●"/>
            </a:pPr>
            <a:r>
              <a:rPr lang="it" sz="2700">
                <a:highlight>
                  <a:srgbClr val="FFFFFF"/>
                </a:highlight>
                <a:latin typeface="Work Sans"/>
                <a:ea typeface="Work Sans"/>
                <a:cs typeface="Work Sans"/>
                <a:sym typeface="Work Sans"/>
              </a:rPr>
              <a:t>con un massimo di 50.000,00 euro.</a:t>
            </a:r>
            <a:endParaRPr sz="2700">
              <a:highlight>
                <a:srgbClr val="FFFFFF"/>
              </a:highlight>
              <a:latin typeface="Work Sans"/>
              <a:ea typeface="Work Sans"/>
              <a:cs typeface="Work Sans"/>
              <a:sym typeface="Work Sans"/>
            </a:endParaRPr>
          </a:p>
          <a:p>
            <a:pPr indent="0" lvl="0" marL="1371600" rtl="0" algn="l">
              <a:lnSpc>
                <a:spcPct val="115000"/>
              </a:lnSpc>
              <a:spcBef>
                <a:spcPts val="0"/>
              </a:spcBef>
              <a:spcAft>
                <a:spcPts val="0"/>
              </a:spcAft>
              <a:buSzPts val="4800"/>
              <a:buNone/>
            </a:pPr>
            <a:r>
              <a:t/>
            </a:r>
            <a:endParaRPr sz="2700">
              <a:highlight>
                <a:srgbClr val="FFFFFF"/>
              </a:highlight>
              <a:latin typeface="Work Sans"/>
              <a:ea typeface="Work Sans"/>
              <a:cs typeface="Work Sans"/>
              <a:sym typeface="Work Sans"/>
            </a:endParaRPr>
          </a:p>
          <a:p>
            <a:pPr indent="-400050" lvl="0" marL="457200" rtl="0" algn="l">
              <a:lnSpc>
                <a:spcPct val="115000"/>
              </a:lnSpc>
              <a:spcBef>
                <a:spcPts val="0"/>
              </a:spcBef>
              <a:spcAft>
                <a:spcPts val="0"/>
              </a:spcAft>
              <a:buClr>
                <a:schemeClr val="dk1"/>
              </a:buClr>
              <a:buSzPts val="2700"/>
              <a:buFont typeface="Work Sans"/>
              <a:buChar char="➢"/>
            </a:pPr>
            <a:r>
              <a:rPr b="1" lang="it" sz="2700">
                <a:latin typeface="Work Sans"/>
                <a:ea typeface="Work Sans"/>
                <a:cs typeface="Work Sans"/>
                <a:sym typeface="Work Sans"/>
              </a:rPr>
              <a:t>RAVVEDIMENTO</a:t>
            </a:r>
            <a:endParaRPr b="1" sz="2700">
              <a:latin typeface="Work Sans"/>
              <a:ea typeface="Work Sans"/>
              <a:cs typeface="Work Sans"/>
              <a:sym typeface="Work Sans"/>
            </a:endParaRPr>
          </a:p>
          <a:p>
            <a:pPr indent="-441449" lvl="1" marL="899999" rtl="0" algn="l">
              <a:lnSpc>
                <a:spcPct val="115000"/>
              </a:lnSpc>
              <a:spcBef>
                <a:spcPts val="0"/>
              </a:spcBef>
              <a:spcAft>
                <a:spcPts val="0"/>
              </a:spcAft>
              <a:buClr>
                <a:schemeClr val="dk1"/>
              </a:buClr>
              <a:buSzPts val="2700"/>
              <a:buFont typeface="Work Sans"/>
              <a:buChar char="○"/>
            </a:pPr>
            <a:r>
              <a:rPr lang="it" sz="2700">
                <a:latin typeface="Work Sans"/>
                <a:ea typeface="Work Sans"/>
                <a:cs typeface="Work Sans"/>
                <a:sym typeface="Work Sans"/>
              </a:rPr>
              <a:t>In caso di omessa, tardiva o errata comunicazione al sistema tessera sanitaria sanzione è possibile il ravvedimento operoso se l'invio avviene entro 60 gg dalla scadenza prevista. Sanzione ridotta di 1/3 con max 20.000 euro. Codice tributo 8912 e sanzione minima (1/3x100)= 33,33 euro per documento (fattura), su tale sanzione ridotta può essere applicato il ravvedimento.</a:t>
            </a:r>
            <a:endParaRPr sz="2700">
              <a:latin typeface="Work Sans"/>
              <a:ea typeface="Work Sans"/>
              <a:cs typeface="Work Sans"/>
              <a:sym typeface="Work Sans"/>
            </a:endParaRPr>
          </a:p>
          <a:p>
            <a:pPr indent="0" lvl="0" marL="0" rtl="0" algn="l">
              <a:lnSpc>
                <a:spcPct val="115000"/>
              </a:lnSpc>
              <a:spcBef>
                <a:spcPts val="0"/>
              </a:spcBef>
              <a:spcAft>
                <a:spcPts val="0"/>
              </a:spcAft>
              <a:buSzPts val="4800"/>
              <a:buNone/>
            </a:pPr>
            <a:r>
              <a:t/>
            </a:r>
            <a:endParaRPr sz="2400">
              <a:solidFill>
                <a:srgbClr val="000000"/>
              </a:solidFill>
              <a:highlight>
                <a:srgbClr val="FFFFFF"/>
              </a:highlight>
              <a:latin typeface="Work Sans"/>
              <a:ea typeface="Work Sans"/>
              <a:cs typeface="Work Sans"/>
              <a:sym typeface="Work Sans"/>
            </a:endParaRPr>
          </a:p>
          <a:p>
            <a:pPr indent="0" lvl="0" marL="914400" rtl="0" algn="l">
              <a:lnSpc>
                <a:spcPct val="115000"/>
              </a:lnSpc>
              <a:spcBef>
                <a:spcPts val="1100"/>
              </a:spcBef>
              <a:spcAft>
                <a:spcPts val="0"/>
              </a:spcAft>
              <a:buSzPts val="4800"/>
              <a:buNone/>
            </a:pPr>
            <a:r>
              <a:t/>
            </a:r>
            <a:endParaRPr sz="2400">
              <a:solidFill>
                <a:srgbClr val="000000"/>
              </a:solidFill>
              <a:highlight>
                <a:srgbClr val="FFFFFF"/>
              </a:highlight>
              <a:latin typeface="Work Sans"/>
              <a:ea typeface="Work Sans"/>
              <a:cs typeface="Work Sans"/>
              <a:sym typeface="Work Sans"/>
            </a:endParaRPr>
          </a:p>
          <a:p>
            <a:pPr indent="0" lvl="0" marL="0" rtl="0" algn="l">
              <a:lnSpc>
                <a:spcPct val="115000"/>
              </a:lnSpc>
              <a:spcBef>
                <a:spcPts val="1100"/>
              </a:spcBef>
              <a:spcAft>
                <a:spcPts val="800"/>
              </a:spcAft>
              <a:buSzPts val="4800"/>
              <a:buNone/>
            </a:pPr>
            <a:r>
              <a:t/>
            </a:r>
            <a:endParaRPr sz="2500">
              <a:solidFill>
                <a:srgbClr val="000000"/>
              </a:solidFill>
              <a:highlight>
                <a:srgbClr val="FFFFFF"/>
              </a:highlight>
              <a:latin typeface="Work Sans"/>
              <a:ea typeface="Work Sans"/>
              <a:cs typeface="Work Sans"/>
              <a:sym typeface="Work Sans"/>
            </a:endParaRPr>
          </a:p>
        </p:txBody>
      </p:sp>
      <p:sp>
        <p:nvSpPr>
          <p:cNvPr id="553" name="Google Shape;553;p46"/>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7"/>
          <p:cNvSpPr txBox="1"/>
          <p:nvPr>
            <p:ph type="title"/>
          </p:nvPr>
        </p:nvSpPr>
        <p:spPr>
          <a:xfrm>
            <a:off x="334200" y="914400"/>
            <a:ext cx="23715600" cy="1107600"/>
          </a:xfrm>
          <a:prstGeom prst="rect">
            <a:avLst/>
          </a:prstGeom>
          <a:noFill/>
          <a:ln>
            <a:noFill/>
          </a:ln>
        </p:spPr>
        <p:txBody>
          <a:bodyPr anchorCtr="0" anchor="t" bIns="91400" lIns="182875" spcFirstLastPara="1" rIns="182875" wrap="square" tIns="91400">
            <a:noAutofit/>
          </a:bodyPr>
          <a:lstStyle/>
          <a:p>
            <a:pPr indent="0" lvl="0" marL="0" rtl="0" algn="ctr">
              <a:lnSpc>
                <a:spcPct val="90000"/>
              </a:lnSpc>
              <a:spcBef>
                <a:spcPts val="0"/>
              </a:spcBef>
              <a:spcAft>
                <a:spcPts val="0"/>
              </a:spcAft>
              <a:buSzPts val="6400"/>
              <a:buNone/>
            </a:pPr>
            <a:r>
              <a:rPr lang="it" sz="3800">
                <a:solidFill>
                  <a:schemeClr val="accent2"/>
                </a:solidFill>
                <a:latin typeface="Work Sans"/>
                <a:ea typeface="Work Sans"/>
                <a:cs typeface="Work Sans"/>
                <a:sym typeface="Work Sans"/>
              </a:rPr>
              <a:t>COME FUNZIONA L’INVIO AL STS</a:t>
            </a:r>
            <a:endParaRPr sz="3800">
              <a:solidFill>
                <a:schemeClr val="accent2"/>
              </a:solidFill>
              <a:latin typeface="Work Sans"/>
              <a:ea typeface="Work Sans"/>
              <a:cs typeface="Work Sans"/>
              <a:sym typeface="Work Sans"/>
            </a:endParaRPr>
          </a:p>
        </p:txBody>
      </p:sp>
      <p:sp>
        <p:nvSpPr>
          <p:cNvPr id="560" name="Google Shape;560;p47"/>
          <p:cNvSpPr txBox="1"/>
          <p:nvPr>
            <p:ph idx="12" type="sldNum"/>
          </p:nvPr>
        </p:nvSpPr>
        <p:spPr>
          <a:xfrm>
            <a:off x="61441922" y="33333939"/>
            <a:ext cx="2287200" cy="19479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61" name="Google Shape;561;p47"/>
          <p:cNvSpPr txBox="1"/>
          <p:nvPr>
            <p:ph idx="1" type="body"/>
          </p:nvPr>
        </p:nvSpPr>
        <p:spPr>
          <a:xfrm>
            <a:off x="1341750" y="2022000"/>
            <a:ext cx="21693600" cy="9739500"/>
          </a:xfrm>
          <a:prstGeom prst="rect">
            <a:avLst/>
          </a:prstGeom>
          <a:noFill/>
          <a:ln>
            <a:noFill/>
          </a:ln>
        </p:spPr>
        <p:txBody>
          <a:bodyPr anchorCtr="0" anchor="t" bIns="91400" lIns="182875" spcFirstLastPara="1" rIns="182875" wrap="square" tIns="91400">
            <a:noAutofit/>
          </a:bodyPr>
          <a:lstStyle/>
          <a:p>
            <a:pPr indent="0" lvl="0" marL="914400" rtl="0" algn="l">
              <a:lnSpc>
                <a:spcPct val="90000"/>
              </a:lnSpc>
              <a:spcBef>
                <a:spcPts val="2100"/>
              </a:spcBef>
              <a:spcAft>
                <a:spcPts val="0"/>
              </a:spcAft>
              <a:buSzPts val="4800"/>
              <a:buNone/>
            </a:pPr>
            <a:r>
              <a:t/>
            </a:r>
            <a:endParaRPr>
              <a:solidFill>
                <a:srgbClr val="000000"/>
              </a:solidFill>
            </a:endParaRPr>
          </a:p>
          <a:p>
            <a:pPr indent="-666750" lvl="0" marL="914400" rtl="0" algn="l">
              <a:lnSpc>
                <a:spcPct val="90000"/>
              </a:lnSpc>
              <a:spcBef>
                <a:spcPts val="2100"/>
              </a:spcBef>
              <a:spcAft>
                <a:spcPts val="0"/>
              </a:spcAft>
              <a:buClr>
                <a:srgbClr val="000000"/>
              </a:buClr>
              <a:buSzPts val="3500"/>
              <a:buFont typeface="Work Sans"/>
              <a:buChar char="➢"/>
            </a:pPr>
            <a:r>
              <a:rPr lang="it" sz="3500">
                <a:solidFill>
                  <a:srgbClr val="000000"/>
                </a:solidFill>
                <a:latin typeface="Work Sans"/>
                <a:ea typeface="Work Sans"/>
                <a:cs typeface="Work Sans"/>
                <a:sym typeface="Work Sans"/>
              </a:rPr>
              <a:t>A SECONDA DEL TIPO DI OPERATORE, OCCORRE RICHIEDERE LE CREDENZIALI AL STS </a:t>
            </a:r>
            <a:r>
              <a:rPr lang="it" sz="3500" u="sng">
                <a:solidFill>
                  <a:schemeClr val="hlink"/>
                </a:solidFill>
                <a:latin typeface="Work Sans"/>
                <a:ea typeface="Work Sans"/>
                <a:cs typeface="Work Sans"/>
                <a:sym typeface="Work Sans"/>
                <a:hlinkClick r:id="rId3"/>
              </a:rPr>
              <a:t>Link</a:t>
            </a:r>
            <a:r>
              <a:rPr lang="it" sz="3500">
                <a:solidFill>
                  <a:srgbClr val="000000"/>
                </a:solidFill>
                <a:latin typeface="Work Sans"/>
                <a:ea typeface="Work Sans"/>
                <a:cs typeface="Work Sans"/>
                <a:sym typeface="Work Sans"/>
              </a:rPr>
              <a:t> </a:t>
            </a:r>
            <a:endParaRPr sz="3500">
              <a:solidFill>
                <a:srgbClr val="000000"/>
              </a:solidFill>
              <a:latin typeface="Work Sans"/>
              <a:ea typeface="Work Sans"/>
              <a:cs typeface="Work Sans"/>
              <a:sym typeface="Work Sans"/>
            </a:endParaRPr>
          </a:p>
          <a:p>
            <a:pPr indent="0" lvl="0" marL="914400" rtl="0" algn="l">
              <a:lnSpc>
                <a:spcPct val="90000"/>
              </a:lnSpc>
              <a:spcBef>
                <a:spcPts val="2100"/>
              </a:spcBef>
              <a:spcAft>
                <a:spcPts val="0"/>
              </a:spcAft>
              <a:buSzPts val="4800"/>
              <a:buNone/>
            </a:pPr>
            <a:r>
              <a:t/>
            </a:r>
            <a:endParaRPr sz="3500">
              <a:solidFill>
                <a:srgbClr val="000000"/>
              </a:solidFill>
              <a:latin typeface="Work Sans"/>
              <a:ea typeface="Work Sans"/>
              <a:cs typeface="Work Sans"/>
              <a:sym typeface="Work Sans"/>
            </a:endParaRPr>
          </a:p>
          <a:p>
            <a:pPr indent="-666750" lvl="0" marL="914400" rtl="0" algn="l">
              <a:lnSpc>
                <a:spcPct val="90000"/>
              </a:lnSpc>
              <a:spcBef>
                <a:spcPts val="2100"/>
              </a:spcBef>
              <a:spcAft>
                <a:spcPts val="0"/>
              </a:spcAft>
              <a:buClr>
                <a:srgbClr val="000000"/>
              </a:buClr>
              <a:buSzPts val="3500"/>
              <a:buFont typeface="Work Sans"/>
              <a:buChar char="➢"/>
            </a:pPr>
            <a:r>
              <a:rPr lang="it" sz="3500">
                <a:solidFill>
                  <a:srgbClr val="000000"/>
                </a:solidFill>
                <a:latin typeface="Work Sans"/>
                <a:ea typeface="Work Sans"/>
                <a:cs typeface="Work Sans"/>
                <a:sym typeface="Work Sans"/>
              </a:rPr>
              <a:t>UNA VOLTA OTTENUTE LE CREDENZIALI, ACCEDERE ALLA PROPRIA AREA RISERVATA E:</a:t>
            </a:r>
            <a:endParaRPr sz="3500">
              <a:solidFill>
                <a:srgbClr val="000000"/>
              </a:solidFill>
              <a:latin typeface="Work Sans"/>
              <a:ea typeface="Work Sans"/>
              <a:cs typeface="Work Sans"/>
              <a:sym typeface="Work Sans"/>
            </a:endParaRPr>
          </a:p>
          <a:p>
            <a:pPr indent="-666750" lvl="1" marL="1828800" rtl="0" algn="l">
              <a:lnSpc>
                <a:spcPct val="90000"/>
              </a:lnSpc>
              <a:spcBef>
                <a:spcPts val="0"/>
              </a:spcBef>
              <a:spcAft>
                <a:spcPts val="0"/>
              </a:spcAft>
              <a:buClr>
                <a:srgbClr val="000000"/>
              </a:buClr>
              <a:buSzPts val="3500"/>
              <a:buFont typeface="Work Sans"/>
              <a:buChar char="○"/>
            </a:pPr>
            <a:r>
              <a:rPr lang="it" sz="3500">
                <a:solidFill>
                  <a:srgbClr val="000000"/>
                </a:solidFill>
                <a:latin typeface="Work Sans"/>
                <a:ea typeface="Work Sans"/>
                <a:cs typeface="Work Sans"/>
                <a:sym typeface="Work Sans"/>
              </a:rPr>
              <a:t>DELEGARE UN INTERMEDIARIO ALL’INVIO (Fiscozen non lo fa ma automatizza l’invio)</a:t>
            </a:r>
            <a:endParaRPr sz="3500">
              <a:solidFill>
                <a:srgbClr val="000000"/>
              </a:solidFill>
              <a:latin typeface="Work Sans"/>
              <a:ea typeface="Work Sans"/>
              <a:cs typeface="Work Sans"/>
              <a:sym typeface="Work Sans"/>
            </a:endParaRPr>
          </a:p>
          <a:p>
            <a:pPr indent="-666750" lvl="1" marL="1828800" rtl="0" algn="l">
              <a:lnSpc>
                <a:spcPct val="90000"/>
              </a:lnSpc>
              <a:spcBef>
                <a:spcPts val="0"/>
              </a:spcBef>
              <a:spcAft>
                <a:spcPts val="0"/>
              </a:spcAft>
              <a:buClr>
                <a:srgbClr val="000000"/>
              </a:buClr>
              <a:buSzPts val="3500"/>
              <a:buFont typeface="Work Sans"/>
              <a:buChar char="○"/>
            </a:pPr>
            <a:r>
              <a:rPr lang="it" sz="3500">
                <a:solidFill>
                  <a:srgbClr val="000000"/>
                </a:solidFill>
                <a:latin typeface="Work Sans"/>
                <a:ea typeface="Work Sans"/>
                <a:cs typeface="Work Sans"/>
                <a:sym typeface="Work Sans"/>
              </a:rPr>
              <a:t>PROCEDERE A CARICARE LA SINGOLA FATTURA SUL NEL STS</a:t>
            </a:r>
            <a:endParaRPr sz="3500">
              <a:solidFill>
                <a:srgbClr val="000000"/>
              </a:solidFill>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000">
              <a:solidFill>
                <a:srgbClr val="000000"/>
              </a:solidFill>
              <a:latin typeface="Work Sans"/>
              <a:ea typeface="Work Sans"/>
              <a:cs typeface="Work Sans"/>
              <a:sym typeface="Work Sans"/>
            </a:endParaRPr>
          </a:p>
          <a:p>
            <a:pPr indent="0" lvl="0" marL="0" rtl="0" algn="l">
              <a:lnSpc>
                <a:spcPct val="90000"/>
              </a:lnSpc>
              <a:spcBef>
                <a:spcPts val="0"/>
              </a:spcBef>
              <a:spcAft>
                <a:spcPts val="0"/>
              </a:spcAft>
              <a:buSzPts val="4800"/>
              <a:buNone/>
            </a:pPr>
            <a:r>
              <a:t/>
            </a:r>
            <a:endParaRPr sz="3000">
              <a:solidFill>
                <a:srgbClr val="000000"/>
              </a:solidFill>
              <a:latin typeface="Work Sans"/>
              <a:ea typeface="Work Sans"/>
              <a:cs typeface="Work Sans"/>
              <a:sym typeface="Work Sans"/>
            </a:endParaRPr>
          </a:p>
          <a:p>
            <a:pPr indent="-762248" lvl="0" marL="899999" rtl="0" algn="l">
              <a:lnSpc>
                <a:spcPct val="90000"/>
              </a:lnSpc>
              <a:spcBef>
                <a:spcPts val="0"/>
              </a:spcBef>
              <a:spcAft>
                <a:spcPts val="0"/>
              </a:spcAft>
              <a:buClr>
                <a:srgbClr val="000000"/>
              </a:buClr>
              <a:buSzPts val="3500"/>
              <a:buFont typeface="Work Sans"/>
              <a:buChar char="➢"/>
            </a:pPr>
            <a:r>
              <a:rPr lang="it" sz="3500">
                <a:solidFill>
                  <a:srgbClr val="000000"/>
                </a:solidFill>
                <a:latin typeface="Work Sans"/>
                <a:ea typeface="Work Sans"/>
                <a:cs typeface="Work Sans"/>
                <a:sym typeface="Work Sans"/>
              </a:rPr>
              <a:t>IN FISCOZEN IL CLIENTE PROCEDE ATTRAVERSO LA SEZIONE ADEMPIMENTI DEL SUO PROFILO FISCOZEN ALL’INVIO DEI DATI. QUINDI FISCOZEN CONSENTE AL CLIENTE DI EFFETTUARE L’INVIO MASSIVO DELLE FATTURE DA INVIARE A FISCOZEN, MA SARA’ IL CLIENTE IN AUTONOMIA AD EFFETTUARE L’INVIO.</a:t>
            </a:r>
            <a:endParaRPr sz="3500">
              <a:solidFill>
                <a:srgbClr val="000000"/>
              </a:solidFill>
              <a:latin typeface="Work Sans"/>
              <a:ea typeface="Work Sans"/>
              <a:cs typeface="Work Sans"/>
              <a:sym typeface="Work Sans"/>
            </a:endParaRPr>
          </a:p>
          <a:p>
            <a:pPr indent="0" lvl="0" marL="457200" rtl="0" algn="l">
              <a:lnSpc>
                <a:spcPct val="90000"/>
              </a:lnSpc>
              <a:spcBef>
                <a:spcPts val="0"/>
              </a:spcBef>
              <a:spcAft>
                <a:spcPts val="0"/>
              </a:spcAft>
              <a:buSzPts val="4800"/>
              <a:buNone/>
            </a:pPr>
            <a:r>
              <a:rPr lang="it" sz="3500">
                <a:solidFill>
                  <a:srgbClr val="000000"/>
                </a:solidFill>
                <a:latin typeface="Work Sans"/>
                <a:ea typeface="Work Sans"/>
                <a:cs typeface="Work Sans"/>
                <a:sym typeface="Work Sans"/>
              </a:rPr>
              <a:t> </a:t>
            </a:r>
            <a:endParaRPr sz="3500">
              <a:solidFill>
                <a:srgbClr val="000000"/>
              </a:solidFill>
              <a:latin typeface="Work Sans"/>
              <a:ea typeface="Work Sans"/>
              <a:cs typeface="Work Sans"/>
              <a:sym typeface="Work Sans"/>
            </a:endParaRPr>
          </a:p>
          <a:p>
            <a:pPr indent="-762248" lvl="0" marL="899999" rtl="0" algn="l">
              <a:lnSpc>
                <a:spcPct val="90000"/>
              </a:lnSpc>
              <a:spcBef>
                <a:spcPts val="0"/>
              </a:spcBef>
              <a:spcAft>
                <a:spcPts val="0"/>
              </a:spcAft>
              <a:buClr>
                <a:srgbClr val="000000"/>
              </a:buClr>
              <a:buSzPts val="3500"/>
              <a:buFont typeface="Work Sans"/>
              <a:buChar char="➢"/>
            </a:pPr>
            <a:r>
              <a:rPr lang="it" sz="3500">
                <a:solidFill>
                  <a:srgbClr val="000000"/>
                </a:solidFill>
                <a:latin typeface="Work Sans"/>
                <a:ea typeface="Work Sans"/>
                <a:cs typeface="Work Sans"/>
                <a:sym typeface="Work Sans"/>
              </a:rPr>
              <a:t>IL CLIENTE NELLA SUA DASHBOARD GLI VIENE RICORDATO L’ADEMPIMENTO DELL’INVIO AL STS E GLI VIENE PREDISPOSTA UNA GUIDA PER PROCEDERE TRAMITE FISCOZEN.</a:t>
            </a:r>
            <a:endParaRPr sz="3500">
              <a:solidFill>
                <a:srgbClr val="000000"/>
              </a:solidFill>
              <a:latin typeface="Work Sans"/>
              <a:ea typeface="Work Sans"/>
              <a:cs typeface="Work Sans"/>
              <a:sym typeface="Work Sans"/>
            </a:endParaRPr>
          </a:p>
          <a:p>
            <a:pPr indent="0" lvl="0" marL="914400" rtl="0" algn="l">
              <a:lnSpc>
                <a:spcPct val="90000"/>
              </a:lnSpc>
              <a:spcBef>
                <a:spcPts val="2100"/>
              </a:spcBef>
              <a:spcAft>
                <a:spcPts val="0"/>
              </a:spcAft>
              <a:buSzPts val="4800"/>
              <a:buNone/>
            </a:pPr>
            <a:r>
              <a:t/>
            </a:r>
            <a:endParaRPr sz="4000">
              <a:solidFill>
                <a:srgbClr val="000000"/>
              </a:solidFill>
              <a:latin typeface="Calibri"/>
              <a:ea typeface="Calibri"/>
              <a:cs typeface="Calibri"/>
              <a:sym typeface="Calibri"/>
            </a:endParaRPr>
          </a:p>
          <a:p>
            <a:pPr indent="0" lvl="0" marL="914400" rtl="0" algn="l">
              <a:lnSpc>
                <a:spcPct val="90000"/>
              </a:lnSpc>
              <a:spcBef>
                <a:spcPts val="2100"/>
              </a:spcBef>
              <a:spcAft>
                <a:spcPts val="0"/>
              </a:spcAft>
              <a:buSzPts val="4800"/>
              <a:buNone/>
            </a:pPr>
            <a:r>
              <a:t/>
            </a:r>
            <a:endParaRPr sz="4000">
              <a:solidFill>
                <a:srgbClr val="000000"/>
              </a:solidFill>
              <a:latin typeface="Calibri"/>
              <a:ea typeface="Calibri"/>
              <a:cs typeface="Calibri"/>
              <a:sym typeface="Calibri"/>
            </a:endParaRPr>
          </a:p>
        </p:txBody>
      </p:sp>
      <p:sp>
        <p:nvSpPr>
          <p:cNvPr id="562" name="Google Shape;562;p47"/>
          <p:cNvSpPr/>
          <p:nvPr/>
        </p:nvSpPr>
        <p:spPr>
          <a:xfrm>
            <a:off x="-3450" y="12436000"/>
            <a:ext cx="24384000" cy="365700"/>
          </a:xfrm>
          <a:prstGeom prst="rect">
            <a:avLst/>
          </a:prstGeom>
          <a:solidFill>
            <a:srgbClr val="B491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Studio individuale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66" name="Shape 566"/>
        <p:cNvGrpSpPr/>
        <p:nvPr/>
      </p:nvGrpSpPr>
      <p:grpSpPr>
        <a:xfrm>
          <a:off x="0" y="0"/>
          <a:ext cx="0" cy="0"/>
          <a:chOff x="0" y="0"/>
          <a:chExt cx="0" cy="0"/>
        </a:xfrm>
      </p:grpSpPr>
      <p:sp>
        <p:nvSpPr>
          <p:cNvPr id="567" name="Google Shape;567;p48"/>
          <p:cNvSpPr txBox="1"/>
          <p:nvPr>
            <p:ph type="title"/>
          </p:nvPr>
        </p:nvSpPr>
        <p:spPr>
          <a:xfrm>
            <a:off x="1595875" y="990600"/>
            <a:ext cx="218652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t/>
            </a:r>
            <a:endParaRPr sz="12000">
              <a:solidFill>
                <a:srgbClr val="FFFFFF"/>
              </a:solidFill>
            </a:endParaRPr>
          </a:p>
          <a:p>
            <a:pPr indent="0" lvl="0" marL="0" rtl="0" algn="ctr">
              <a:lnSpc>
                <a:spcPct val="100000"/>
              </a:lnSpc>
              <a:spcBef>
                <a:spcPts val="0"/>
              </a:spcBef>
              <a:spcAft>
                <a:spcPts val="0"/>
              </a:spcAft>
              <a:buSzPts val="6000"/>
              <a:buNone/>
            </a:pPr>
            <a:r>
              <a:rPr lang="it" sz="12000">
                <a:solidFill>
                  <a:srgbClr val="FFFFFF"/>
                </a:solidFill>
              </a:rPr>
              <a:t>Immobili</a:t>
            </a:r>
            <a:endParaRPr sz="12000">
              <a:solidFill>
                <a:srgbClr val="FFFFFF"/>
              </a:solidFill>
            </a:endParaRPr>
          </a:p>
        </p:txBody>
      </p:sp>
      <p:sp>
        <p:nvSpPr>
          <p:cNvPr id="568" name="Google Shape;568;p4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2fb8ab4176a_0_8"/>
          <p:cNvSpPr txBox="1"/>
          <p:nvPr/>
        </p:nvSpPr>
        <p:spPr>
          <a:xfrm>
            <a:off x="10947775" y="2341125"/>
            <a:ext cx="12297600" cy="10810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Nel catasto compaiono gli immobili terreni/fabbricati/aree fabbricabili dei soggetti che li possiedono a titolo di:</a:t>
            </a:r>
            <a:endParaRPr b="0" i="0" sz="3600" u="none" cap="none" strike="noStrike">
              <a:solidFill>
                <a:schemeClr val="dk1"/>
              </a:solidFill>
              <a:latin typeface="Work Sans"/>
              <a:ea typeface="Work Sans"/>
              <a:cs typeface="Work Sans"/>
              <a:sym typeface="Work Sans"/>
            </a:endParaRPr>
          </a:p>
          <a:p>
            <a:pPr indent="-457200" lvl="0" marL="914400" marR="0" rtl="0" algn="just">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Proprietà</a:t>
            </a:r>
            <a:endParaRPr b="0" i="0" sz="3600" u="none" cap="none" strike="noStrike">
              <a:solidFill>
                <a:schemeClr val="dk1"/>
              </a:solidFill>
              <a:latin typeface="Work Sans"/>
              <a:ea typeface="Work Sans"/>
              <a:cs typeface="Work Sans"/>
              <a:sym typeface="Work Sans"/>
            </a:endParaRPr>
          </a:p>
          <a:p>
            <a:pPr indent="-457200" lvl="0" marL="914400" marR="0" rtl="0" algn="just">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Altro diritto reale come l’usufrutto (solo usufruttuario)</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t/>
            </a:r>
            <a:endParaRPr b="1"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chemeClr val="dk1"/>
                </a:solidFill>
                <a:latin typeface="Work Sans"/>
                <a:ea typeface="Work Sans"/>
                <a:cs typeface="Work Sans"/>
                <a:sym typeface="Work Sans"/>
              </a:rPr>
              <a:t>Il cliente può diventare proprietario dell’immobile per:</a:t>
            </a:r>
            <a:endParaRPr b="1"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100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atto di acquisto </a:t>
            </a:r>
            <a:endParaRPr b="1"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successione</a:t>
            </a:r>
            <a:r>
              <a:rPr b="0" i="0" lang="it" sz="3600" u="none" cap="none" strike="noStrike">
                <a:solidFill>
                  <a:schemeClr val="dk1"/>
                </a:solidFill>
                <a:latin typeface="Work Sans"/>
                <a:ea typeface="Work Sans"/>
                <a:cs typeface="Work Sans"/>
                <a:sym typeface="Work Sans"/>
              </a:rPr>
              <a:t>: bisogna presentare una dichiarazione di successione presso l’Agenzia delle Entrate entro e non oltre un anno dall’avvenuto decesso </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0" i="0" lang="it" sz="3600" u="none" cap="none" strike="noStrike">
                <a:solidFill>
                  <a:schemeClr val="dk1"/>
                </a:solidFill>
                <a:highlight>
                  <a:srgbClr val="FFF2CC"/>
                </a:highlight>
                <a:latin typeface="Work Sans"/>
                <a:ea typeface="Work Sans"/>
                <a:cs typeface="Work Sans"/>
                <a:sym typeface="Work Sans"/>
              </a:rPr>
              <a:t>N.B. possiamo recuperarli anche dal cassetto fiscale del cliente su BO nelle sezioni Atti e Successioni</a:t>
            </a:r>
            <a:endParaRPr b="0" i="0" sz="3600" u="none" cap="none" strike="noStrike">
              <a:solidFill>
                <a:schemeClr val="dk1"/>
              </a:solidFill>
              <a:latin typeface="Work Sans"/>
              <a:ea typeface="Work Sans"/>
              <a:cs typeface="Work Sans"/>
              <a:sym typeface="Work Sans"/>
            </a:endParaRPr>
          </a:p>
          <a:p>
            <a:pPr indent="0" lvl="0" marL="0" marR="0" rtl="0" algn="just">
              <a:lnSpc>
                <a:spcPct val="115000"/>
              </a:lnSpc>
              <a:spcBef>
                <a:spcPts val="0"/>
              </a:spcBef>
              <a:spcAft>
                <a:spcPts val="0"/>
              </a:spcAft>
              <a:buClr>
                <a:srgbClr val="000000"/>
              </a:buClr>
              <a:buSzPts val="3600"/>
              <a:buFont typeface="Arial"/>
              <a:buNone/>
            </a:pPr>
            <a:r>
              <a:t/>
            </a:r>
            <a:endParaRPr b="0" i="0" sz="3600" u="none" cap="none" strike="noStrike">
              <a:solidFill>
                <a:schemeClr val="dk1"/>
              </a:solidFill>
              <a:latin typeface="Work Sans"/>
              <a:ea typeface="Work Sans"/>
              <a:cs typeface="Work Sans"/>
              <a:sym typeface="Work Sans"/>
            </a:endParaRPr>
          </a:p>
        </p:txBody>
      </p:sp>
      <p:sp>
        <p:nvSpPr>
          <p:cNvPr id="574" name="Google Shape;574;g2fb8ab4176a_0_8"/>
          <p:cNvSpPr txBox="1"/>
          <p:nvPr>
            <p:ph type="title"/>
          </p:nvPr>
        </p:nvSpPr>
        <p:spPr>
          <a:xfrm>
            <a:off x="966450" y="838200"/>
            <a:ext cx="217548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800"/>
              <a:t>Chi è il titolare degli immobili e come si diventa proprietari</a:t>
            </a:r>
            <a:endParaRPr sz="5800"/>
          </a:p>
        </p:txBody>
      </p:sp>
      <p:sp>
        <p:nvSpPr>
          <p:cNvPr id="575" name="Google Shape;575;g2fb8ab4176a_0_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pic>
        <p:nvPicPr>
          <p:cNvPr id="576" name="Google Shape;576;g2fb8ab4176a_0_8"/>
          <p:cNvPicPr preferRelativeResize="0"/>
          <p:nvPr/>
        </p:nvPicPr>
        <p:blipFill rotWithShape="1">
          <a:blip r:embed="rId3">
            <a:alphaModFix/>
          </a:blip>
          <a:srcRect b="0" l="0" r="0" t="0"/>
          <a:stretch/>
        </p:blipFill>
        <p:spPr>
          <a:xfrm>
            <a:off x="966450" y="3137700"/>
            <a:ext cx="9666702" cy="3955399"/>
          </a:xfrm>
          <a:prstGeom prst="rect">
            <a:avLst/>
          </a:prstGeom>
          <a:noFill/>
          <a:ln>
            <a:noFill/>
          </a:ln>
        </p:spPr>
      </p:pic>
      <p:pic>
        <p:nvPicPr>
          <p:cNvPr id="577" name="Google Shape;577;g2fb8ab4176a_0_8"/>
          <p:cNvPicPr preferRelativeResize="0"/>
          <p:nvPr/>
        </p:nvPicPr>
        <p:blipFill rotWithShape="1">
          <a:blip r:embed="rId4">
            <a:alphaModFix/>
          </a:blip>
          <a:srcRect b="0" l="0" r="0" t="0"/>
          <a:stretch/>
        </p:blipFill>
        <p:spPr>
          <a:xfrm>
            <a:off x="966450" y="8109500"/>
            <a:ext cx="9666699" cy="19021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2fb8ab4176a_0_16"/>
          <p:cNvSpPr txBox="1"/>
          <p:nvPr/>
        </p:nvSpPr>
        <p:spPr>
          <a:xfrm>
            <a:off x="10947775" y="2341125"/>
            <a:ext cx="12297600" cy="9536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chemeClr val="dk1"/>
                </a:solidFill>
                <a:latin typeface="Work Sans"/>
                <a:ea typeface="Work Sans"/>
                <a:cs typeface="Work Sans"/>
                <a:sym typeface="Work Sans"/>
              </a:rPr>
              <a:t>Tutti gli immobili che compaiono su Front e Back office li scarichiamo direttamente dal catasto del cliente</a:t>
            </a:r>
            <a:endParaRPr b="1"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t/>
            </a:r>
            <a:endParaRPr b="1"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sng" cap="none" strike="noStrike">
                <a:solidFill>
                  <a:schemeClr val="dk1"/>
                </a:solidFill>
                <a:latin typeface="Work Sans"/>
                <a:ea typeface="Work Sans"/>
                <a:cs typeface="Work Sans"/>
                <a:sym typeface="Work Sans"/>
              </a:rPr>
              <a:t>Immobili acquistati/venduti in corso d’anno</a:t>
            </a:r>
            <a:r>
              <a:rPr b="0" i="0" lang="it" sz="3600" u="none" cap="none" strike="noStrike">
                <a:solidFill>
                  <a:schemeClr val="dk1"/>
                </a:solidFill>
                <a:latin typeface="Work Sans"/>
                <a:ea typeface="Work Sans"/>
                <a:cs typeface="Work Sans"/>
                <a:sym typeface="Work Sans"/>
              </a:rPr>
              <a:t>:</a:t>
            </a:r>
            <a:endParaRPr b="0" i="0" sz="3600" u="none" cap="none" strike="noStrike">
              <a:solidFill>
                <a:schemeClr val="dk1"/>
              </a:solidFill>
              <a:latin typeface="Work Sans"/>
              <a:ea typeface="Work Sans"/>
              <a:cs typeface="Work Sans"/>
              <a:sym typeface="Work Sans"/>
            </a:endParaRPr>
          </a:p>
          <a:p>
            <a:pPr indent="-457200" lvl="0" marL="914400" marR="0" rtl="0" algn="l">
              <a:lnSpc>
                <a:spcPct val="115000"/>
              </a:lnSpc>
              <a:spcBef>
                <a:spcPts val="1000"/>
              </a:spcBef>
              <a:spcAft>
                <a:spcPts val="0"/>
              </a:spcAft>
              <a:buClr>
                <a:schemeClr val="dk1"/>
              </a:buClr>
              <a:buSzPts val="3600"/>
              <a:buFont typeface="Work Sans"/>
              <a:buChar char="●"/>
            </a:pPr>
            <a:r>
              <a:rPr b="0" i="0" lang="it" sz="3600" u="none" cap="none" strike="noStrike">
                <a:solidFill>
                  <a:schemeClr val="dk1"/>
                </a:solidFill>
                <a:highlight>
                  <a:srgbClr val="FFE599"/>
                </a:highlight>
                <a:latin typeface="Work Sans"/>
                <a:ea typeface="Work Sans"/>
                <a:cs typeface="Work Sans"/>
                <a:sym typeface="Work Sans"/>
              </a:rPr>
              <a:t>il catasto non sempre è aggiornato: se l’immobile è acquistato in data 5.3.24 non avremo direttamente l’immobile su FZ</a:t>
            </a:r>
            <a:r>
              <a:rPr b="0" i="0" lang="it" sz="3600" u="none" cap="none" strike="noStrike">
                <a:solidFill>
                  <a:schemeClr val="dk1"/>
                </a:solidFill>
                <a:latin typeface="Work Sans"/>
                <a:ea typeface="Work Sans"/>
                <a:cs typeface="Work Sans"/>
                <a:sym typeface="Work Sans"/>
              </a:rPr>
              <a:t> </a:t>
            </a:r>
            <a:endParaRPr b="0" i="0" sz="3600" u="none" cap="none" strike="noStrike">
              <a:solidFill>
                <a:schemeClr val="dk1"/>
              </a:solidFill>
              <a:latin typeface="Work Sans"/>
              <a:ea typeface="Work Sans"/>
              <a:cs typeface="Work Sans"/>
              <a:sym typeface="Work Sans"/>
            </a:endParaRPr>
          </a:p>
          <a:p>
            <a:pPr indent="-457200" lvl="0" marL="9144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l’immobile scrapato da catasto non avrà indicazione della data di acquisto. </a:t>
            </a:r>
            <a:r>
              <a:rPr b="0" i="0" lang="it" sz="3600" u="none" cap="none" strike="noStrike">
                <a:solidFill>
                  <a:schemeClr val="dk1"/>
                </a:solidFill>
                <a:highlight>
                  <a:srgbClr val="FFE599"/>
                </a:highlight>
                <a:latin typeface="Work Sans"/>
                <a:ea typeface="Work Sans"/>
                <a:cs typeface="Work Sans"/>
                <a:sym typeface="Work Sans"/>
              </a:rPr>
              <a:t>Il cliente deve fornirci:</a:t>
            </a:r>
            <a:endParaRPr b="0" i="0" sz="3600" u="none" cap="none" strike="noStrike">
              <a:solidFill>
                <a:schemeClr val="dk1"/>
              </a:solidFill>
              <a:highlight>
                <a:srgbClr val="FFE599"/>
              </a:highlight>
              <a:latin typeface="Work Sans"/>
              <a:ea typeface="Work Sans"/>
              <a:cs typeface="Work Sans"/>
              <a:sym typeface="Work Sans"/>
            </a:endParaRPr>
          </a:p>
          <a:p>
            <a:pPr indent="-457200" lvl="1" marL="13716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highlight>
                  <a:srgbClr val="FFE599"/>
                </a:highlight>
                <a:latin typeface="Work Sans"/>
                <a:ea typeface="Work Sans"/>
                <a:cs typeface="Work Sans"/>
                <a:sym typeface="Work Sans"/>
              </a:rPr>
              <a:t>atto notarile di acquisto/vendita</a:t>
            </a:r>
            <a:endParaRPr b="0" i="0" sz="3600" u="none" cap="none" strike="noStrike">
              <a:solidFill>
                <a:schemeClr val="dk1"/>
              </a:solidFill>
              <a:highlight>
                <a:srgbClr val="FFE599"/>
              </a:highlight>
              <a:latin typeface="Work Sans"/>
              <a:ea typeface="Work Sans"/>
              <a:cs typeface="Work Sans"/>
              <a:sym typeface="Work Sans"/>
            </a:endParaRPr>
          </a:p>
          <a:p>
            <a:pPr indent="-457200" lvl="1" marL="13716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highlight>
                  <a:srgbClr val="FFE599"/>
                </a:highlight>
                <a:latin typeface="Work Sans"/>
                <a:ea typeface="Work Sans"/>
                <a:cs typeface="Work Sans"/>
                <a:sym typeface="Work Sans"/>
              </a:rPr>
              <a:t>dichiarazione di successione</a:t>
            </a:r>
            <a:endParaRPr b="0" i="0" sz="3600" u="none" cap="none" strike="noStrike">
              <a:solidFill>
                <a:schemeClr val="dk1"/>
              </a:solidFill>
              <a:highlight>
                <a:srgbClr val="FFE599"/>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t/>
            </a:r>
            <a:endParaRPr b="0" i="0" sz="3600" u="none" cap="none" strike="noStrike">
              <a:solidFill>
                <a:schemeClr val="dk1"/>
              </a:solidFill>
              <a:highlight>
                <a:srgbClr val="FFE599"/>
              </a:highlight>
              <a:latin typeface="Work Sans"/>
              <a:ea typeface="Work Sans"/>
              <a:cs typeface="Work Sans"/>
              <a:sym typeface="Work Sans"/>
            </a:endParaRPr>
          </a:p>
        </p:txBody>
      </p:sp>
      <p:sp>
        <p:nvSpPr>
          <p:cNvPr id="583" name="Google Shape;583;g2fb8ab4176a_0_16"/>
          <p:cNvSpPr txBox="1"/>
          <p:nvPr>
            <p:ph type="title"/>
          </p:nvPr>
        </p:nvSpPr>
        <p:spPr>
          <a:xfrm>
            <a:off x="1143475" y="8382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600"/>
              <a:t>Lo scraping da castato è il modo per recuperare gli immobili dei clienti</a:t>
            </a:r>
            <a:endParaRPr sz="5600"/>
          </a:p>
        </p:txBody>
      </p:sp>
      <p:sp>
        <p:nvSpPr>
          <p:cNvPr id="584" name="Google Shape;584;g2fb8ab4176a_0_1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pic>
        <p:nvPicPr>
          <p:cNvPr id="585" name="Google Shape;585;g2fb8ab4176a_0_16"/>
          <p:cNvPicPr preferRelativeResize="0"/>
          <p:nvPr/>
        </p:nvPicPr>
        <p:blipFill rotWithShape="1">
          <a:blip r:embed="rId3">
            <a:alphaModFix/>
          </a:blip>
          <a:srcRect b="0" l="0" r="0" t="0"/>
          <a:stretch/>
        </p:blipFill>
        <p:spPr>
          <a:xfrm>
            <a:off x="1266425" y="3058325"/>
            <a:ext cx="8879251" cy="5296301"/>
          </a:xfrm>
          <a:prstGeom prst="rect">
            <a:avLst/>
          </a:prstGeom>
          <a:noFill/>
          <a:ln>
            <a:noFill/>
          </a:ln>
        </p:spPr>
      </p:pic>
      <p:pic>
        <p:nvPicPr>
          <p:cNvPr id="586" name="Google Shape;586;g2fb8ab4176a_0_16"/>
          <p:cNvPicPr preferRelativeResize="0"/>
          <p:nvPr/>
        </p:nvPicPr>
        <p:blipFill rotWithShape="1">
          <a:blip r:embed="rId4">
            <a:alphaModFix/>
          </a:blip>
          <a:srcRect b="0" l="0" r="0" t="0"/>
          <a:stretch/>
        </p:blipFill>
        <p:spPr>
          <a:xfrm>
            <a:off x="1475725" y="6753875"/>
            <a:ext cx="8669952" cy="52963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g2fb8ab4176a_0_24"/>
          <p:cNvSpPr txBox="1"/>
          <p:nvPr/>
        </p:nvSpPr>
        <p:spPr>
          <a:xfrm>
            <a:off x="10947775" y="2341125"/>
            <a:ext cx="12297600" cy="10297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Gli immobili con sede nelle province di Trento e Bolzano non rientrano nello</a:t>
            </a:r>
            <a:r>
              <a:rPr b="1" i="0" lang="it" sz="3600" u="none" cap="none" strike="noStrike">
                <a:solidFill>
                  <a:schemeClr val="dk1"/>
                </a:solidFill>
                <a:latin typeface="Work Sans"/>
                <a:ea typeface="Work Sans"/>
                <a:cs typeface="Work Sans"/>
                <a:sym typeface="Work Sans"/>
              </a:rPr>
              <a:t> scraping e non risultano su FZ. In questi casi</a:t>
            </a:r>
            <a:r>
              <a:rPr b="0" i="0" lang="it" sz="3600" u="none" cap="none" strike="noStrike">
                <a:solidFill>
                  <a:schemeClr val="dk1"/>
                </a:solidFill>
                <a:latin typeface="Work Sans"/>
                <a:ea typeface="Work Sans"/>
                <a:cs typeface="Work Sans"/>
                <a:sym typeface="Work Sans"/>
              </a:rPr>
              <a:t>:</a:t>
            </a:r>
            <a:endParaRPr b="0" i="0" sz="3600" u="none" cap="none" strike="noStrike">
              <a:solidFill>
                <a:schemeClr val="dk1"/>
              </a:solidFill>
              <a:latin typeface="Work Sans"/>
              <a:ea typeface="Work Sans"/>
              <a:cs typeface="Work Sans"/>
              <a:sym typeface="Work Sans"/>
            </a:endParaRPr>
          </a:p>
          <a:p>
            <a:pPr indent="-457200" lvl="0" marL="457200" marR="0" rtl="0" algn="just">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 clienti devono verificare il numero di immobili che compaiono nel FO</a:t>
            </a:r>
            <a:endParaRPr b="0" i="0" sz="3600" u="none" cap="none" strike="noStrike">
              <a:solidFill>
                <a:schemeClr val="dk1"/>
              </a:solidFill>
              <a:latin typeface="Work Sans"/>
              <a:ea typeface="Work Sans"/>
              <a:cs typeface="Work Sans"/>
              <a:sym typeface="Work Sans"/>
            </a:endParaRPr>
          </a:p>
          <a:p>
            <a:pPr indent="-457200" lvl="0" marL="457200" marR="0" rtl="0" algn="just">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se mancano immobili occorre </a:t>
            </a:r>
            <a:r>
              <a:rPr b="1" i="0" lang="it" sz="3600" u="none" cap="none" strike="noStrike">
                <a:solidFill>
                  <a:schemeClr val="dk1"/>
                </a:solidFill>
                <a:latin typeface="Work Sans"/>
                <a:ea typeface="Work Sans"/>
                <a:cs typeface="Work Sans"/>
                <a:sym typeface="Work Sans"/>
              </a:rPr>
              <a:t>fare Task al Tax perché devono essere inseriti a mano</a:t>
            </a:r>
            <a:r>
              <a:rPr b="0" i="0" lang="it" sz="3600" u="none" cap="none" strike="noStrike">
                <a:solidFill>
                  <a:schemeClr val="dk1"/>
                </a:solidFill>
                <a:latin typeface="Work Sans"/>
                <a:ea typeface="Work Sans"/>
                <a:cs typeface="Work Sans"/>
                <a:sym typeface="Work Sans"/>
              </a:rPr>
              <a:t>. I documenti che servono:</a:t>
            </a:r>
            <a:endParaRPr b="0" i="0" sz="3600" u="none" cap="none" strike="noStrike">
              <a:solidFill>
                <a:schemeClr val="dk1"/>
              </a:solidFill>
              <a:latin typeface="Work Sans"/>
              <a:ea typeface="Work Sans"/>
              <a:cs typeface="Work Sans"/>
              <a:sym typeface="Work Sans"/>
            </a:endParaRPr>
          </a:p>
          <a:p>
            <a:pPr indent="-457200" lvl="1" marL="914400" marR="0" rtl="0" algn="just">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visura catastale dell’immobile</a:t>
            </a:r>
            <a:endParaRPr b="0" i="0" sz="3600" u="none" cap="none" strike="noStrike">
              <a:solidFill>
                <a:schemeClr val="dk1"/>
              </a:solidFill>
              <a:latin typeface="Work Sans"/>
              <a:ea typeface="Work Sans"/>
              <a:cs typeface="Work Sans"/>
              <a:sym typeface="Work Sans"/>
            </a:endParaRPr>
          </a:p>
          <a:p>
            <a:pPr indent="-457200" lvl="1" marL="914400" marR="0" rtl="0" algn="just">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se acquistato/venduto in corso d’anno &gt; atto notarile</a:t>
            </a:r>
            <a:endParaRPr b="0" i="0" sz="3600" u="none" cap="none" strike="noStrike">
              <a:solidFill>
                <a:schemeClr val="dk1"/>
              </a:solidFill>
              <a:latin typeface="Work Sans"/>
              <a:ea typeface="Work Sans"/>
              <a:cs typeface="Work Sans"/>
              <a:sym typeface="Work Sans"/>
            </a:endParaRPr>
          </a:p>
          <a:p>
            <a:pPr indent="0" lvl="0" marL="0" marR="0" rtl="0" algn="just">
              <a:lnSpc>
                <a:spcPct val="115000"/>
              </a:lnSpc>
              <a:spcBef>
                <a:spcPts val="0"/>
              </a:spcBef>
              <a:spcAft>
                <a:spcPts val="0"/>
              </a:spcAft>
              <a:buClr>
                <a:srgbClr val="000000"/>
              </a:buClr>
              <a:buSzPts val="3600"/>
              <a:buFont typeface="Arial"/>
              <a:buNone/>
            </a:pPr>
            <a:r>
              <a:t/>
            </a:r>
            <a:endParaRPr b="0" i="0" sz="3600" u="none" cap="none" strike="noStrike">
              <a:solidFill>
                <a:schemeClr val="dk1"/>
              </a:solidFill>
              <a:latin typeface="Work Sans"/>
              <a:ea typeface="Work Sans"/>
              <a:cs typeface="Work Sans"/>
              <a:sym typeface="Work Sans"/>
            </a:endParaRPr>
          </a:p>
          <a:p>
            <a:pPr indent="0" lvl="0" marL="0" marR="0" rtl="0" algn="just">
              <a:lnSpc>
                <a:spcPct val="115000"/>
              </a:lnSpc>
              <a:spcBef>
                <a:spcPts val="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N.B</a:t>
            </a:r>
            <a:r>
              <a:rPr b="0" i="0" lang="it" sz="3600" u="none" cap="none" strike="noStrike">
                <a:solidFill>
                  <a:schemeClr val="dk1"/>
                </a:solidFill>
                <a:highlight>
                  <a:srgbClr val="FFF2CC"/>
                </a:highlight>
                <a:latin typeface="Work Sans"/>
                <a:ea typeface="Work Sans"/>
                <a:cs typeface="Work Sans"/>
                <a:sym typeface="Work Sans"/>
              </a:rPr>
              <a:t>. In caso di dubbi sugli immobili in suo possesso il cliente può verificare dalla precedente dichiarazione dei redditi, se non ci sono state variazioni (acquisto/vendita)</a:t>
            </a:r>
            <a:endParaRPr b="0" i="0" sz="3600" u="none" cap="none" strike="noStrike">
              <a:solidFill>
                <a:schemeClr val="dk1"/>
              </a:solidFill>
              <a:latin typeface="Work Sans"/>
              <a:ea typeface="Work Sans"/>
              <a:cs typeface="Work Sans"/>
              <a:sym typeface="Work Sans"/>
            </a:endParaRPr>
          </a:p>
        </p:txBody>
      </p:sp>
      <p:sp>
        <p:nvSpPr>
          <p:cNvPr id="592" name="Google Shape;592;g2fb8ab4176a_0_24"/>
          <p:cNvSpPr txBox="1"/>
          <p:nvPr>
            <p:ph type="title"/>
          </p:nvPr>
        </p:nvSpPr>
        <p:spPr>
          <a:xfrm>
            <a:off x="1143475" y="8382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600"/>
              <a:t>Gli immobili di Trento e Bolzano non rientrano nel catasto nazionale</a:t>
            </a:r>
            <a:endParaRPr sz="5600"/>
          </a:p>
        </p:txBody>
      </p:sp>
      <p:sp>
        <p:nvSpPr>
          <p:cNvPr id="593" name="Google Shape;593;g2fb8ab4176a_0_24"/>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pic>
        <p:nvPicPr>
          <p:cNvPr id="594" name="Google Shape;594;g2fb8ab4176a_0_24"/>
          <p:cNvPicPr preferRelativeResize="0"/>
          <p:nvPr/>
        </p:nvPicPr>
        <p:blipFill rotWithShape="1">
          <a:blip r:embed="rId3">
            <a:alphaModFix/>
          </a:blip>
          <a:srcRect b="0" l="0" r="0" t="0"/>
          <a:stretch/>
        </p:blipFill>
        <p:spPr>
          <a:xfrm>
            <a:off x="900600" y="3481150"/>
            <a:ext cx="9368174" cy="2721550"/>
          </a:xfrm>
          <a:prstGeom prst="rect">
            <a:avLst/>
          </a:prstGeom>
          <a:noFill/>
          <a:ln>
            <a:noFill/>
          </a:ln>
        </p:spPr>
      </p:pic>
      <p:pic>
        <p:nvPicPr>
          <p:cNvPr id="595" name="Google Shape;595;g2fb8ab4176a_0_24"/>
          <p:cNvPicPr preferRelativeResize="0"/>
          <p:nvPr/>
        </p:nvPicPr>
        <p:blipFill rotWithShape="1">
          <a:blip r:embed="rId4">
            <a:alphaModFix/>
          </a:blip>
          <a:srcRect b="0" l="0" r="0" t="0"/>
          <a:stretch/>
        </p:blipFill>
        <p:spPr>
          <a:xfrm>
            <a:off x="1387000" y="6202700"/>
            <a:ext cx="9368174" cy="60172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g2fb8ab4176a_0_48"/>
          <p:cNvSpPr txBox="1"/>
          <p:nvPr/>
        </p:nvSpPr>
        <p:spPr>
          <a:xfrm>
            <a:off x="10947775" y="2409500"/>
            <a:ext cx="12297600" cy="1030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Per gli immobili concessi in locazione è fondamentale che il cliente:</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100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inserisce l’utilizzo dell’immobile in dashboard</a:t>
            </a:r>
            <a:endParaRPr b="1"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carica il contratto di affitto registrato: </a:t>
            </a:r>
            <a:r>
              <a:rPr b="0" i="0" lang="it" sz="3600" u="none" cap="none" strike="noStrike">
                <a:solidFill>
                  <a:schemeClr val="dk1"/>
                </a:solidFill>
                <a:latin typeface="Work Sans"/>
                <a:ea typeface="Work Sans"/>
                <a:cs typeface="Work Sans"/>
                <a:sym typeface="Work Sans"/>
              </a:rPr>
              <a:t>per individuare la tassazione applicabile</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0" i="0" lang="it" sz="3600" u="none" cap="none" strike="noStrike">
                <a:solidFill>
                  <a:schemeClr val="dk1"/>
                </a:solidFill>
                <a:highlight>
                  <a:srgbClr val="FFE599"/>
                </a:highlight>
                <a:latin typeface="Work Sans"/>
                <a:ea typeface="Work Sans"/>
                <a:cs typeface="Work Sans"/>
                <a:sym typeface="Work Sans"/>
              </a:rPr>
              <a:t>Nella sezione Atti &gt; Cassetto fiscale troviamo l’elenco dei contratti di locazione.</a:t>
            </a:r>
            <a:r>
              <a:rPr b="0" i="0" lang="it" sz="3600" u="none" cap="none" strike="noStrike">
                <a:solidFill>
                  <a:schemeClr val="dk1"/>
                </a:solidFill>
                <a:latin typeface="Work Sans"/>
                <a:ea typeface="Work Sans"/>
                <a:cs typeface="Work Sans"/>
                <a:sym typeface="Work Sans"/>
              </a:rPr>
              <a:t> Nell’atto troviamo: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100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la data di inizio del contratto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il canone di locazione annuo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se è stata richiesta l’applicazione delle cedolare secca</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0" i="0" lang="it" sz="3600" u="none" cap="none" strike="noStrike">
                <a:solidFill>
                  <a:schemeClr val="dk1"/>
                </a:solidFill>
                <a:highlight>
                  <a:srgbClr val="FFF2CC"/>
                </a:highlight>
                <a:latin typeface="Work Sans"/>
                <a:ea typeface="Work Sans"/>
                <a:cs typeface="Work Sans"/>
                <a:sym typeface="Work Sans"/>
              </a:rPr>
              <a:t>N.B.  In questa sezione vediamo tutti i contratti del cliente sia quelli nei quali è il locatore (proprietario immobile) sia quelli nei quali è affittuario</a:t>
            </a:r>
            <a:endParaRPr b="0" i="0" sz="3600" u="none" cap="none" strike="noStrike">
              <a:solidFill>
                <a:schemeClr val="dk1"/>
              </a:solidFill>
              <a:highlight>
                <a:srgbClr val="FFF2CC"/>
              </a:highlight>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t/>
            </a:r>
            <a:endParaRPr b="0" i="0" sz="3600" u="none" cap="none" strike="noStrike">
              <a:solidFill>
                <a:schemeClr val="dk1"/>
              </a:solidFill>
              <a:latin typeface="Work Sans"/>
              <a:ea typeface="Work Sans"/>
              <a:cs typeface="Work Sans"/>
              <a:sym typeface="Work Sans"/>
            </a:endParaRPr>
          </a:p>
        </p:txBody>
      </p:sp>
      <p:sp>
        <p:nvSpPr>
          <p:cNvPr id="601" name="Google Shape;601;g2fb8ab4176a_0_48"/>
          <p:cNvSpPr txBox="1"/>
          <p:nvPr>
            <p:ph type="title"/>
          </p:nvPr>
        </p:nvSpPr>
        <p:spPr>
          <a:xfrm>
            <a:off x="1143475" y="8382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Gli immobili concessi in locazione </a:t>
            </a:r>
            <a:endParaRPr/>
          </a:p>
        </p:txBody>
      </p:sp>
      <p:sp>
        <p:nvSpPr>
          <p:cNvPr id="602" name="Google Shape;602;g2fb8ab4176a_0_4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pic>
        <p:nvPicPr>
          <p:cNvPr id="603" name="Google Shape;603;g2fb8ab4176a_0_48"/>
          <p:cNvPicPr preferRelativeResize="0"/>
          <p:nvPr/>
        </p:nvPicPr>
        <p:blipFill rotWithShape="1">
          <a:blip r:embed="rId3">
            <a:alphaModFix/>
          </a:blip>
          <a:srcRect b="0" l="0" r="0" t="0"/>
          <a:stretch/>
        </p:blipFill>
        <p:spPr>
          <a:xfrm>
            <a:off x="832700" y="7882350"/>
            <a:ext cx="9843601" cy="4190449"/>
          </a:xfrm>
          <a:prstGeom prst="rect">
            <a:avLst/>
          </a:prstGeom>
          <a:noFill/>
          <a:ln>
            <a:noFill/>
          </a:ln>
        </p:spPr>
      </p:pic>
      <p:pic>
        <p:nvPicPr>
          <p:cNvPr id="604" name="Google Shape;604;g2fb8ab4176a_0_48"/>
          <p:cNvPicPr preferRelativeResize="0"/>
          <p:nvPr/>
        </p:nvPicPr>
        <p:blipFill rotWithShape="1">
          <a:blip r:embed="rId4">
            <a:alphaModFix/>
          </a:blip>
          <a:srcRect b="0" l="0" r="0" t="0"/>
          <a:stretch/>
        </p:blipFill>
        <p:spPr>
          <a:xfrm>
            <a:off x="832700" y="2121300"/>
            <a:ext cx="9668475" cy="59227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g2fb8ab4176a_0_56"/>
          <p:cNvSpPr txBox="1"/>
          <p:nvPr/>
        </p:nvSpPr>
        <p:spPr>
          <a:xfrm>
            <a:off x="1143475" y="2409500"/>
            <a:ext cx="22101900" cy="9563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00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I canoni di locazione sono tassati:</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50000"/>
              </a:lnSpc>
              <a:spcBef>
                <a:spcPts val="100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IRPEF</a:t>
            </a:r>
            <a:r>
              <a:rPr b="0" i="0" lang="it" sz="3600" u="none" cap="none" strike="noStrike">
                <a:solidFill>
                  <a:schemeClr val="dk1"/>
                </a:solidFill>
                <a:latin typeface="Work Sans"/>
                <a:ea typeface="Work Sans"/>
                <a:cs typeface="Work Sans"/>
                <a:sym typeface="Work Sans"/>
              </a:rPr>
              <a:t>, oppure</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50000"/>
              </a:lnSpc>
              <a:spcBef>
                <a:spcPts val="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Cedolare Secca</a:t>
            </a:r>
            <a:endParaRPr b="1" i="0" sz="3600" u="none" cap="none" strike="noStrike">
              <a:solidFill>
                <a:schemeClr val="dk1"/>
              </a:solidFill>
              <a:latin typeface="Work Sans"/>
              <a:ea typeface="Work Sans"/>
              <a:cs typeface="Work Sans"/>
              <a:sym typeface="Work Sans"/>
            </a:endParaRPr>
          </a:p>
          <a:p>
            <a:pPr indent="-457200" lvl="1" marL="914400" marR="0" rtl="0" algn="l">
              <a:lnSpc>
                <a:spcPct val="15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10%</a:t>
            </a:r>
            <a:endParaRPr b="0" i="0" sz="3600" u="none" cap="none" strike="noStrike">
              <a:solidFill>
                <a:schemeClr val="dk1"/>
              </a:solidFill>
              <a:latin typeface="Work Sans"/>
              <a:ea typeface="Work Sans"/>
              <a:cs typeface="Work Sans"/>
              <a:sym typeface="Work Sans"/>
            </a:endParaRPr>
          </a:p>
          <a:p>
            <a:pPr indent="-457200" lvl="1" marL="914400" marR="0" rtl="0" algn="l">
              <a:lnSpc>
                <a:spcPct val="15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21%</a:t>
            </a:r>
            <a:endParaRPr b="0" i="0" sz="3600" u="none" cap="none" strike="noStrike">
              <a:solidFill>
                <a:schemeClr val="dk1"/>
              </a:solidFill>
              <a:latin typeface="Work Sans"/>
              <a:ea typeface="Work Sans"/>
              <a:cs typeface="Work Sans"/>
              <a:sym typeface="Work Sans"/>
            </a:endParaRPr>
          </a:p>
          <a:p>
            <a:pPr indent="0" lvl="0" marL="0" marR="0" rtl="0" algn="l">
              <a:lnSpc>
                <a:spcPct val="150000"/>
              </a:lnSpc>
              <a:spcBef>
                <a:spcPts val="100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I presupposti per applicare la cedolare secca sono: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50000"/>
              </a:lnSpc>
              <a:spcBef>
                <a:spcPts val="100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Il proprietario dell’immobile è un privato (no società/enti)</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5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l’immobile deve essere abitativo (categoria A, escluso gli A10) e deve essere affittato per uso abitativo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50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l’inquilino deve essere un privato (no società). Escluso quindi l’uso promiscuo.</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t/>
            </a:r>
            <a:endParaRPr b="0" i="0" sz="3600" u="none" cap="none" strike="noStrike">
              <a:solidFill>
                <a:schemeClr val="dk1"/>
              </a:solidFill>
              <a:latin typeface="Work Sans"/>
              <a:ea typeface="Work Sans"/>
              <a:cs typeface="Work Sans"/>
              <a:sym typeface="Work Sans"/>
            </a:endParaRPr>
          </a:p>
        </p:txBody>
      </p:sp>
      <p:sp>
        <p:nvSpPr>
          <p:cNvPr id="610" name="Google Shape;610;g2fb8ab4176a_0_56"/>
          <p:cNvSpPr txBox="1"/>
          <p:nvPr>
            <p:ph type="title"/>
          </p:nvPr>
        </p:nvSpPr>
        <p:spPr>
          <a:xfrm>
            <a:off x="832700" y="9144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800"/>
              <a:t>La tassazione dei canoni di locazione: Irpef e cedolare secca</a:t>
            </a:r>
            <a:endParaRPr/>
          </a:p>
        </p:txBody>
      </p:sp>
      <p:sp>
        <p:nvSpPr>
          <p:cNvPr id="611" name="Google Shape;611;g2fb8ab4176a_0_5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g2fb8ab4176a_0_62"/>
          <p:cNvSpPr txBox="1"/>
          <p:nvPr/>
        </p:nvSpPr>
        <p:spPr>
          <a:xfrm>
            <a:off x="12306575" y="3326150"/>
            <a:ext cx="10939200" cy="8935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4000"/>
              <a:buFont typeface="Arial"/>
              <a:buNone/>
            </a:pPr>
            <a:r>
              <a:rPr b="0" i="0" lang="it" sz="4000" u="none" cap="none" strike="noStrike">
                <a:solidFill>
                  <a:srgbClr val="000000"/>
                </a:solidFill>
                <a:latin typeface="Work Sans"/>
                <a:ea typeface="Work Sans"/>
                <a:cs typeface="Work Sans"/>
                <a:sym typeface="Work Sans"/>
              </a:rPr>
              <a:t>La </a:t>
            </a:r>
            <a:r>
              <a:rPr b="1" i="0" lang="it" sz="4000" u="none" cap="none" strike="noStrike">
                <a:solidFill>
                  <a:srgbClr val="000000"/>
                </a:solidFill>
                <a:latin typeface="Work Sans"/>
                <a:ea typeface="Work Sans"/>
                <a:cs typeface="Work Sans"/>
                <a:sym typeface="Work Sans"/>
              </a:rPr>
              <a:t>cedolare secca 10 % si applica solo ai contratti a canone concordato</a:t>
            </a:r>
            <a:r>
              <a:rPr b="0" i="0" lang="it" sz="4000" u="none" cap="none" strike="noStrike">
                <a:solidFill>
                  <a:srgbClr val="000000"/>
                </a:solidFill>
                <a:latin typeface="Work Sans"/>
                <a:ea typeface="Work Sans"/>
                <a:cs typeface="Work Sans"/>
                <a:sym typeface="Work Sans"/>
              </a:rPr>
              <a:t>:</a:t>
            </a:r>
            <a:endParaRPr b="0" i="0" sz="40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rgbClr val="000000"/>
              </a:buClr>
              <a:buSzPts val="3900"/>
              <a:buFont typeface="Work Sans"/>
              <a:buChar char="●"/>
            </a:pPr>
            <a:r>
              <a:rPr b="0" i="0" lang="it" sz="3900" u="none" cap="none" strike="noStrike">
                <a:solidFill>
                  <a:srgbClr val="000000"/>
                </a:solidFill>
                <a:latin typeface="Work Sans"/>
                <a:ea typeface="Work Sans"/>
                <a:cs typeface="Work Sans"/>
                <a:sym typeface="Work Sans"/>
              </a:rPr>
              <a:t>in Comuni con mancanza di soluzioni abitative o densamente popolati (vedi </a:t>
            </a:r>
            <a:r>
              <a:rPr b="0" i="0" lang="it" sz="3900" u="sng" cap="none" strike="noStrike">
                <a:solidFill>
                  <a:schemeClr val="hlink"/>
                </a:solidFill>
                <a:latin typeface="Work Sans"/>
                <a:ea typeface="Work Sans"/>
                <a:cs typeface="Work Sans"/>
                <a:sym typeface="Work Sans"/>
                <a:hlinkClick r:id="rId3"/>
              </a:rPr>
              <a:t>l’elenco</a:t>
            </a:r>
            <a:r>
              <a:rPr b="0" i="0" lang="it" sz="3900" u="none" cap="none" strike="noStrike">
                <a:solidFill>
                  <a:srgbClr val="000000"/>
                </a:solidFill>
                <a:latin typeface="Work Sans"/>
                <a:ea typeface="Work Sans"/>
                <a:cs typeface="Work Sans"/>
                <a:sym typeface="Work Sans"/>
              </a:rPr>
              <a:t>)</a:t>
            </a:r>
            <a:endParaRPr b="0" i="0" sz="39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rgbClr val="000000"/>
              </a:buClr>
              <a:buSzPts val="3900"/>
              <a:buFont typeface="Work Sans"/>
              <a:buChar char="●"/>
            </a:pPr>
            <a:r>
              <a:rPr b="0" i="0" lang="it" sz="3900" u="none" cap="none" strike="noStrike">
                <a:solidFill>
                  <a:srgbClr val="000000"/>
                </a:solidFill>
                <a:latin typeface="Work Sans"/>
                <a:ea typeface="Work Sans"/>
                <a:cs typeface="Work Sans"/>
                <a:sym typeface="Work Sans"/>
              </a:rPr>
              <a:t>ai contratti d’affitto a studenti universitari</a:t>
            </a:r>
            <a:endParaRPr b="0" i="0" sz="39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rgbClr val="000000"/>
              </a:buClr>
              <a:buSzPts val="3900"/>
              <a:buFont typeface="Work Sans"/>
              <a:buChar char="●"/>
            </a:pPr>
            <a:r>
              <a:rPr b="0" i="0" lang="it" sz="3900" u="none" cap="none" strike="noStrike">
                <a:solidFill>
                  <a:srgbClr val="000000"/>
                </a:solidFill>
                <a:latin typeface="Work Sans"/>
                <a:ea typeface="Work Sans"/>
                <a:cs typeface="Work Sans"/>
                <a:sym typeface="Work Sans"/>
              </a:rPr>
              <a:t>nei Comuni in cui vi sono state calamità naturali</a:t>
            </a:r>
            <a:endParaRPr b="0" i="0" sz="39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rgbClr val="000000"/>
              </a:buClr>
              <a:buSzPts val="3900"/>
              <a:buFont typeface="Work Sans"/>
              <a:buChar char="●"/>
            </a:pPr>
            <a:r>
              <a:rPr b="0" i="0" lang="it" sz="3900" u="none" cap="none" strike="noStrike">
                <a:solidFill>
                  <a:srgbClr val="000000"/>
                </a:solidFill>
                <a:latin typeface="Work Sans"/>
                <a:ea typeface="Work Sans"/>
                <a:cs typeface="Work Sans"/>
                <a:sym typeface="Work Sans"/>
              </a:rPr>
              <a:t>agli affitti transitori di durata da 1 ai 18 mesi </a:t>
            </a:r>
            <a:endParaRPr b="0" i="0" sz="3500" u="none" cap="none" strike="noStrike">
              <a:solidFill>
                <a:srgbClr val="000000"/>
              </a:solidFill>
              <a:latin typeface="Work Sans"/>
              <a:ea typeface="Work Sans"/>
              <a:cs typeface="Work Sans"/>
              <a:sym typeface="Work Sans"/>
            </a:endParaRPr>
          </a:p>
        </p:txBody>
      </p:sp>
      <p:sp>
        <p:nvSpPr>
          <p:cNvPr id="617" name="Google Shape;617;g2fb8ab4176a_0_62"/>
          <p:cNvSpPr txBox="1"/>
          <p:nvPr>
            <p:ph type="title"/>
          </p:nvPr>
        </p:nvSpPr>
        <p:spPr>
          <a:xfrm>
            <a:off x="832700" y="9144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800"/>
              <a:t>Le condizioni per applicare la cedolare secca </a:t>
            </a:r>
            <a:r>
              <a:rPr lang="it"/>
              <a:t>al 10% o al 21%</a:t>
            </a:r>
            <a:endParaRPr/>
          </a:p>
        </p:txBody>
      </p:sp>
      <p:sp>
        <p:nvSpPr>
          <p:cNvPr id="618" name="Google Shape;618;g2fb8ab4176a_0_62"/>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619" name="Google Shape;619;g2fb8ab4176a_0_62"/>
          <p:cNvSpPr txBox="1"/>
          <p:nvPr/>
        </p:nvSpPr>
        <p:spPr>
          <a:xfrm>
            <a:off x="832700" y="3326150"/>
            <a:ext cx="10760400" cy="92190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3800"/>
              <a:buFont typeface="Arial"/>
              <a:buNone/>
            </a:pPr>
            <a:r>
              <a:rPr b="1" i="0" lang="it" sz="3800" u="none" cap="none" strike="noStrike">
                <a:solidFill>
                  <a:srgbClr val="000000"/>
                </a:solidFill>
                <a:latin typeface="Work Sans"/>
                <a:ea typeface="Work Sans"/>
                <a:cs typeface="Work Sans"/>
                <a:sym typeface="Work Sans"/>
              </a:rPr>
              <a:t>Casi nei quali è possibile applicare la cedolare secca al 21%</a:t>
            </a:r>
            <a:endParaRPr b="1" i="0" sz="38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rgbClr val="000000"/>
              </a:buClr>
              <a:buSzPts val="3800"/>
              <a:buFont typeface="Work Sans"/>
              <a:buChar char="●"/>
            </a:pPr>
            <a:r>
              <a:rPr b="0" i="0" lang="it" sz="3800" u="none" cap="none" strike="noStrike">
                <a:solidFill>
                  <a:srgbClr val="000000"/>
                </a:solidFill>
                <a:latin typeface="Work Sans"/>
                <a:ea typeface="Work Sans"/>
                <a:cs typeface="Work Sans"/>
                <a:sym typeface="Work Sans"/>
              </a:rPr>
              <a:t>affitti a canone libero 4+4</a:t>
            </a:r>
            <a:endParaRPr b="0" i="0" sz="38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rgbClr val="000000"/>
              </a:buClr>
              <a:buSzPts val="3800"/>
              <a:buFont typeface="Work Sans"/>
              <a:buChar char="●"/>
            </a:pPr>
            <a:r>
              <a:rPr b="0" i="0" lang="it" sz="3800" u="none" cap="none" strike="noStrike">
                <a:solidFill>
                  <a:srgbClr val="000000"/>
                </a:solidFill>
                <a:latin typeface="Work Sans"/>
                <a:ea typeface="Work Sans"/>
                <a:cs typeface="Work Sans"/>
                <a:sym typeface="Work Sans"/>
              </a:rPr>
              <a:t>affitti brevi (inferiori o pari ai 30 giorni)</a:t>
            </a:r>
            <a:endParaRPr b="0" i="0" sz="38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rgbClr val="000000"/>
              </a:buClr>
              <a:buSzPts val="3800"/>
              <a:buFont typeface="Work Sans"/>
              <a:buChar char="●"/>
            </a:pPr>
            <a:r>
              <a:rPr b="0" i="0" lang="it" sz="3800" u="none" cap="none" strike="noStrike">
                <a:solidFill>
                  <a:srgbClr val="000000"/>
                </a:solidFill>
                <a:latin typeface="Work Sans"/>
                <a:ea typeface="Work Sans"/>
                <a:cs typeface="Work Sans"/>
                <a:sym typeface="Work Sans"/>
              </a:rPr>
              <a:t>No rivalutazione ISTAT</a:t>
            </a:r>
            <a:endParaRPr b="0" i="0" sz="3800" u="none" cap="none" strike="noStrike">
              <a:solidFill>
                <a:srgbClr val="000000"/>
              </a:solidFill>
              <a:latin typeface="Work Sans"/>
              <a:ea typeface="Work Sans"/>
              <a:cs typeface="Work Sans"/>
              <a:sym typeface="Work Sans"/>
            </a:endParaRPr>
          </a:p>
          <a:p>
            <a:pPr indent="0" lvl="0" marL="457200" marR="0" rtl="0" algn="l">
              <a:lnSpc>
                <a:spcPct val="115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457200" marR="0" rtl="0" algn="l">
              <a:lnSpc>
                <a:spcPct val="115000"/>
              </a:lnSpc>
              <a:spcBef>
                <a:spcPts val="0"/>
              </a:spcBef>
              <a:spcAft>
                <a:spcPts val="0"/>
              </a:spcAft>
              <a:buClr>
                <a:srgbClr val="000000"/>
              </a:buClr>
              <a:buSzPts val="3800"/>
              <a:buFont typeface="Arial"/>
              <a:buNone/>
            </a:pPr>
            <a:r>
              <a:t/>
            </a:r>
            <a:endParaRPr b="0" i="0" sz="3800" u="none" cap="none" strike="noStrike">
              <a:solidFill>
                <a:srgbClr val="000000"/>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800"/>
              <a:buFont typeface="Arial"/>
              <a:buNone/>
            </a:pPr>
            <a:r>
              <a:rPr b="0" i="0" lang="it" sz="3800" u="none" cap="none" strike="noStrike">
                <a:solidFill>
                  <a:srgbClr val="000000"/>
                </a:solidFill>
                <a:latin typeface="Work Sans"/>
                <a:ea typeface="Work Sans"/>
                <a:cs typeface="Work Sans"/>
                <a:sym typeface="Work Sans"/>
              </a:rPr>
              <a:t>N.B. Dal 2024 se il cliente ha più immobili concessi in locazione breve dal secondo ( a sua scelta) applica la cedolare secca al 26%</a:t>
            </a:r>
            <a:endParaRPr b="0" i="0" sz="3800" u="none" cap="none" strike="noStrike">
              <a:solidFill>
                <a:srgbClr val="000000"/>
              </a:solidFill>
              <a:latin typeface="Work Sans"/>
              <a:ea typeface="Work Sans"/>
              <a:cs typeface="Work Sans"/>
              <a:sym typeface="Work Sans"/>
            </a:endParaRPr>
          </a:p>
          <a:p>
            <a:pPr indent="0" lvl="0" marL="457200" marR="0" rtl="0" algn="l">
              <a:lnSpc>
                <a:spcPct val="115000"/>
              </a:lnSpc>
              <a:spcBef>
                <a:spcPts val="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2fb8ab4176a_0_81"/>
          <p:cNvSpPr txBox="1"/>
          <p:nvPr/>
        </p:nvSpPr>
        <p:spPr>
          <a:xfrm>
            <a:off x="996625" y="2976600"/>
            <a:ext cx="22101900" cy="9283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Il pagamento è suddiviso sempre in:</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100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saldo e primo acconto:</a:t>
            </a:r>
            <a:r>
              <a:rPr b="0" i="0" lang="it" sz="3600" u="none" cap="none" strike="noStrike">
                <a:solidFill>
                  <a:schemeClr val="dk1"/>
                </a:solidFill>
                <a:latin typeface="Work Sans"/>
                <a:ea typeface="Work Sans"/>
                <a:cs typeface="Work Sans"/>
                <a:sym typeface="Work Sans"/>
              </a:rPr>
              <a:t> giugno/luglio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0"/>
              </a:spcBef>
              <a:spcAft>
                <a:spcPts val="0"/>
              </a:spcAft>
              <a:buClr>
                <a:schemeClr val="dk1"/>
              </a:buClr>
              <a:buSzPts val="3600"/>
              <a:buFont typeface="Work Sans"/>
              <a:buChar char="●"/>
            </a:pPr>
            <a:r>
              <a:rPr b="1" i="0" lang="it" sz="3600" u="none" cap="none" strike="noStrike">
                <a:solidFill>
                  <a:schemeClr val="dk1"/>
                </a:solidFill>
                <a:latin typeface="Work Sans"/>
                <a:ea typeface="Work Sans"/>
                <a:cs typeface="Work Sans"/>
                <a:sym typeface="Work Sans"/>
              </a:rPr>
              <a:t>secondo acconto:</a:t>
            </a:r>
            <a:r>
              <a:rPr b="0" i="0" lang="it" sz="3600" u="none" cap="none" strike="noStrike">
                <a:solidFill>
                  <a:schemeClr val="dk1"/>
                </a:solidFill>
                <a:latin typeface="Work Sans"/>
                <a:ea typeface="Work Sans"/>
                <a:cs typeface="Work Sans"/>
                <a:sym typeface="Work Sans"/>
              </a:rPr>
              <a:t> a novembre</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1" i="0" lang="it" sz="3600" u="none" cap="none" strike="noStrike">
                <a:solidFill>
                  <a:schemeClr val="accent2"/>
                </a:solidFill>
                <a:latin typeface="Work Sans"/>
                <a:ea typeface="Work Sans"/>
                <a:cs typeface="Work Sans"/>
                <a:sym typeface="Work Sans"/>
              </a:rPr>
              <a:t>I codici tributo</a:t>
            </a:r>
            <a:r>
              <a:rPr b="0" i="0" lang="it" sz="3600" u="none" cap="none" strike="noStrike">
                <a:solidFill>
                  <a:schemeClr val="dk1"/>
                </a:solidFill>
                <a:latin typeface="Work Sans"/>
                <a:ea typeface="Work Sans"/>
                <a:cs typeface="Work Sans"/>
                <a:sym typeface="Work Sans"/>
              </a:rPr>
              <a:t> per la cedolare secca (Modello F24 - sezione Erario):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100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1842: Saldo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1840: Primo acconto </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1841: Secondo acconto </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000"/>
              </a:spcBef>
              <a:spcAft>
                <a:spcPts val="0"/>
              </a:spcAft>
              <a:buClr>
                <a:srgbClr val="000000"/>
              </a:buClr>
              <a:buSzPts val="3600"/>
              <a:buFont typeface="Arial"/>
              <a:buNone/>
            </a:pPr>
            <a:r>
              <a:rPr b="0" i="0" lang="it" sz="3600" u="none" cap="none" strike="noStrike">
                <a:solidFill>
                  <a:schemeClr val="dk1"/>
                </a:solidFill>
                <a:latin typeface="Work Sans"/>
                <a:ea typeface="Work Sans"/>
                <a:cs typeface="Work Sans"/>
                <a:sym typeface="Work Sans"/>
              </a:rPr>
              <a:t>Per l’IRPEF i classici codici tributo, ossia:</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100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4001 : Saldo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4033: Primo acconto</a:t>
            </a:r>
            <a:endParaRPr b="0" i="0" sz="3600" u="none" cap="none" strike="noStrike">
              <a:solidFill>
                <a:schemeClr val="dk1"/>
              </a:solidFill>
              <a:latin typeface="Work Sans"/>
              <a:ea typeface="Work Sans"/>
              <a:cs typeface="Work Sans"/>
              <a:sym typeface="Work Sans"/>
            </a:endParaRPr>
          </a:p>
          <a:p>
            <a:pPr indent="-457200" lvl="0" marL="4572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4034: Secondo Acconto</a:t>
            </a:r>
            <a:endParaRPr b="0" i="0" sz="3600" u="none" cap="none" strike="noStrike">
              <a:solidFill>
                <a:schemeClr val="dk1"/>
              </a:solidFill>
              <a:latin typeface="Work Sans"/>
              <a:ea typeface="Work Sans"/>
              <a:cs typeface="Work Sans"/>
              <a:sym typeface="Work Sans"/>
            </a:endParaRPr>
          </a:p>
        </p:txBody>
      </p:sp>
      <p:sp>
        <p:nvSpPr>
          <p:cNvPr id="625" name="Google Shape;625;g2fb8ab4176a_0_81"/>
          <p:cNvSpPr txBox="1"/>
          <p:nvPr>
            <p:ph type="title"/>
          </p:nvPr>
        </p:nvSpPr>
        <p:spPr>
          <a:xfrm>
            <a:off x="730850" y="9144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sz="5800"/>
              <a:t>Quando e come si versano le imposte sui canoni di locazione</a:t>
            </a:r>
            <a:endParaRPr/>
          </a:p>
        </p:txBody>
      </p:sp>
      <p:sp>
        <p:nvSpPr>
          <p:cNvPr id="626" name="Google Shape;626;g2fb8ab4176a_0_81"/>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5"/>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73" name="Google Shape;73;p5"/>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it"/>
              <a:t>La scelta della causale nelle fatture passive</a:t>
            </a:r>
            <a:endParaRPr/>
          </a:p>
        </p:txBody>
      </p:sp>
      <p:sp>
        <p:nvSpPr>
          <p:cNvPr id="74" name="Google Shape;74;p5"/>
          <p:cNvSpPr txBox="1"/>
          <p:nvPr>
            <p:ph idx="1" type="body"/>
          </p:nvPr>
        </p:nvSpPr>
        <p:spPr>
          <a:xfrm>
            <a:off x="11898525" y="1892700"/>
            <a:ext cx="11344500" cy="973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3000"/>
              <a:buNone/>
            </a:pPr>
            <a:r>
              <a:rPr b="1" lang="it" sz="3700"/>
              <a:t>Numero documento, data fattura</a:t>
            </a:r>
            <a:r>
              <a:rPr lang="it" sz="3700"/>
              <a:t>: </a:t>
            </a:r>
            <a:endParaRPr sz="3700"/>
          </a:p>
          <a:p>
            <a:pPr indent="-457200" lvl="0" marL="457200" rtl="0" algn="l">
              <a:lnSpc>
                <a:spcPct val="115000"/>
              </a:lnSpc>
              <a:spcBef>
                <a:spcPts val="0"/>
              </a:spcBef>
              <a:spcAft>
                <a:spcPts val="0"/>
              </a:spcAft>
              <a:buSzPts val="3700"/>
              <a:buChar char="-"/>
            </a:pPr>
            <a:r>
              <a:rPr lang="it" sz="3700"/>
              <a:t>Fornitore Italiano precompilati in caso di xml</a:t>
            </a:r>
            <a:endParaRPr sz="3700"/>
          </a:p>
          <a:p>
            <a:pPr indent="-457200" lvl="0" marL="457200" rtl="0" algn="l">
              <a:lnSpc>
                <a:spcPct val="115000"/>
              </a:lnSpc>
              <a:spcBef>
                <a:spcPts val="0"/>
              </a:spcBef>
              <a:spcAft>
                <a:spcPts val="0"/>
              </a:spcAft>
              <a:buSzPts val="3700"/>
              <a:buChar char="-"/>
            </a:pPr>
            <a:r>
              <a:rPr lang="it" sz="3700"/>
              <a:t>Fornitore estero: da inserire a mano</a:t>
            </a:r>
            <a:endParaRPr sz="3700"/>
          </a:p>
          <a:p>
            <a:pPr indent="0" lvl="0" marL="0" rtl="0" algn="l">
              <a:lnSpc>
                <a:spcPct val="115000"/>
              </a:lnSpc>
              <a:spcBef>
                <a:spcPts val="0"/>
              </a:spcBef>
              <a:spcAft>
                <a:spcPts val="0"/>
              </a:spcAft>
              <a:buSzPts val="3000"/>
              <a:buNone/>
            </a:pPr>
            <a:r>
              <a:t/>
            </a:r>
            <a:endParaRPr sz="3700"/>
          </a:p>
          <a:p>
            <a:pPr indent="0" lvl="0" marL="0" rtl="0" algn="l">
              <a:lnSpc>
                <a:spcPct val="115000"/>
              </a:lnSpc>
              <a:spcBef>
                <a:spcPts val="0"/>
              </a:spcBef>
              <a:spcAft>
                <a:spcPts val="0"/>
              </a:spcAft>
              <a:buSzPts val="3000"/>
              <a:buNone/>
            </a:pPr>
            <a:r>
              <a:t/>
            </a:r>
            <a:endParaRPr sz="3700"/>
          </a:p>
          <a:p>
            <a:pPr indent="0" lvl="0" marL="0" rtl="0" algn="l">
              <a:lnSpc>
                <a:spcPct val="115000"/>
              </a:lnSpc>
              <a:spcBef>
                <a:spcPts val="0"/>
              </a:spcBef>
              <a:spcAft>
                <a:spcPts val="0"/>
              </a:spcAft>
              <a:buSzPts val="3000"/>
              <a:buNone/>
            </a:pPr>
            <a:r>
              <a:rPr b="1" lang="it" sz="3700"/>
              <a:t>Causale</a:t>
            </a:r>
            <a:r>
              <a:rPr lang="it" sz="3700"/>
              <a:t>: </a:t>
            </a:r>
            <a:endParaRPr sz="3700"/>
          </a:p>
          <a:p>
            <a:pPr indent="-457200" lvl="0" marL="457200" rtl="0" algn="l">
              <a:lnSpc>
                <a:spcPct val="115000"/>
              </a:lnSpc>
              <a:spcBef>
                <a:spcPts val="0"/>
              </a:spcBef>
              <a:spcAft>
                <a:spcPts val="0"/>
              </a:spcAft>
              <a:buSzPts val="3700"/>
              <a:buChar char="-"/>
            </a:pPr>
            <a:r>
              <a:rPr lang="it" sz="3700"/>
              <a:t>Analizziamo la fattura ricevuta e scegliamo dall’elenco</a:t>
            </a:r>
            <a:endParaRPr sz="3700"/>
          </a:p>
          <a:p>
            <a:pPr indent="-457200" lvl="0" marL="457200" rtl="0" algn="l">
              <a:lnSpc>
                <a:spcPct val="115000"/>
              </a:lnSpc>
              <a:spcBef>
                <a:spcPts val="0"/>
              </a:spcBef>
              <a:spcAft>
                <a:spcPts val="0"/>
              </a:spcAft>
              <a:buSzPts val="3700"/>
              <a:buChar char="-"/>
            </a:pPr>
            <a:r>
              <a:rPr lang="it" sz="3700"/>
              <a:t>Per la fattura passiva in reverse, scegliendo la causale, viene automaticamente suggerita la tipologia documento dell’autofattura nella select in fondo al form di approvazione spesa</a:t>
            </a:r>
            <a:endParaRPr sz="3700"/>
          </a:p>
          <a:p>
            <a:pPr indent="0" lvl="0" marL="0" rtl="0" algn="l">
              <a:lnSpc>
                <a:spcPct val="115000"/>
              </a:lnSpc>
              <a:spcBef>
                <a:spcPts val="0"/>
              </a:spcBef>
              <a:spcAft>
                <a:spcPts val="0"/>
              </a:spcAft>
              <a:buSzPts val="3000"/>
              <a:buNone/>
            </a:pPr>
            <a:r>
              <a:t/>
            </a:r>
            <a:endParaRPr/>
          </a:p>
          <a:p>
            <a:pPr indent="0" lvl="0" marL="0" rtl="0" algn="l">
              <a:lnSpc>
                <a:spcPct val="115000"/>
              </a:lnSpc>
              <a:spcBef>
                <a:spcPts val="0"/>
              </a:spcBef>
              <a:spcAft>
                <a:spcPts val="0"/>
              </a:spcAft>
              <a:buSzPts val="3000"/>
              <a:buNone/>
            </a:pPr>
            <a:r>
              <a:t/>
            </a:r>
            <a:endParaRPr sz="3800"/>
          </a:p>
        </p:txBody>
      </p:sp>
      <p:sp>
        <p:nvSpPr>
          <p:cNvPr id="75" name="Google Shape;75;p5"/>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pic>
        <p:nvPicPr>
          <p:cNvPr id="76" name="Google Shape;76;p5"/>
          <p:cNvPicPr preferRelativeResize="0"/>
          <p:nvPr/>
        </p:nvPicPr>
        <p:blipFill rotWithShape="1">
          <a:blip r:embed="rId3">
            <a:alphaModFix/>
          </a:blip>
          <a:srcRect b="0" l="0" r="0" t="0"/>
          <a:stretch/>
        </p:blipFill>
        <p:spPr>
          <a:xfrm>
            <a:off x="1138675" y="2295638"/>
            <a:ext cx="9191625" cy="89249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630" name="Shape 630"/>
        <p:cNvGrpSpPr/>
        <p:nvPr/>
      </p:nvGrpSpPr>
      <p:grpSpPr>
        <a:xfrm>
          <a:off x="0" y="0"/>
          <a:ext cx="0" cy="0"/>
          <a:chOff x="0" y="0"/>
          <a:chExt cx="0" cy="0"/>
        </a:xfrm>
      </p:grpSpPr>
      <p:sp>
        <p:nvSpPr>
          <p:cNvPr id="631" name="Google Shape;631;g2fb8ab4176a_0_116"/>
          <p:cNvSpPr txBox="1"/>
          <p:nvPr>
            <p:ph type="title"/>
          </p:nvPr>
        </p:nvSpPr>
        <p:spPr>
          <a:xfrm>
            <a:off x="1595875" y="990600"/>
            <a:ext cx="21865200" cy="128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t/>
            </a:r>
            <a:endParaRPr sz="12000">
              <a:solidFill>
                <a:srgbClr val="FFFFFF"/>
              </a:solidFill>
            </a:endParaRPr>
          </a:p>
          <a:p>
            <a:pPr indent="0" lvl="0" marL="0" rtl="0" algn="ctr">
              <a:lnSpc>
                <a:spcPct val="100000"/>
              </a:lnSpc>
              <a:spcBef>
                <a:spcPts val="0"/>
              </a:spcBef>
              <a:spcAft>
                <a:spcPts val="0"/>
              </a:spcAft>
              <a:buSzPts val="6000"/>
              <a:buNone/>
            </a:pPr>
            <a:r>
              <a:rPr lang="it" sz="12000">
                <a:solidFill>
                  <a:srgbClr val="FFFFFF"/>
                </a:solidFill>
              </a:rPr>
              <a:t>Link di approfondimento</a:t>
            </a:r>
            <a:endParaRPr sz="12000">
              <a:solidFill>
                <a:srgbClr val="FFFFFF"/>
              </a:solidFill>
            </a:endParaRPr>
          </a:p>
        </p:txBody>
      </p:sp>
      <p:sp>
        <p:nvSpPr>
          <p:cNvPr id="632" name="Google Shape;632;g2fb8ab4176a_0_11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g2fb8ab4176a_0_110"/>
          <p:cNvSpPr txBox="1"/>
          <p:nvPr/>
        </p:nvSpPr>
        <p:spPr>
          <a:xfrm>
            <a:off x="827900" y="1241000"/>
            <a:ext cx="22101900" cy="738900"/>
          </a:xfrm>
          <a:prstGeom prst="rect">
            <a:avLst/>
          </a:prstGeom>
          <a:noFill/>
          <a:ln>
            <a:noFill/>
          </a:ln>
        </p:spPr>
        <p:txBody>
          <a:bodyPr anchorCtr="0" anchor="t" bIns="91425" lIns="91425" spcFirstLastPara="1" rIns="91425" wrap="square" tIns="91425">
            <a:spAutoFit/>
          </a:bodyPr>
          <a:lstStyle/>
          <a:p>
            <a:pPr indent="0" lvl="0" marL="457200" marR="0" rtl="0" algn="l">
              <a:lnSpc>
                <a:spcPct val="115000"/>
              </a:lnSpc>
              <a:spcBef>
                <a:spcPts val="1000"/>
              </a:spcBef>
              <a:spcAft>
                <a:spcPts val="0"/>
              </a:spcAft>
              <a:buClr>
                <a:srgbClr val="000000"/>
              </a:buClr>
              <a:buSzPts val="3600"/>
              <a:buFont typeface="Arial"/>
              <a:buNone/>
            </a:pPr>
            <a:r>
              <a:rPr b="0" i="0" lang="it" sz="3600" u="sng" cap="none" strike="noStrike">
                <a:solidFill>
                  <a:schemeClr val="hlink"/>
                </a:solidFill>
                <a:latin typeface="Work Sans"/>
                <a:ea typeface="Work Sans"/>
                <a:cs typeface="Work Sans"/>
                <a:sym typeface="Work Sans"/>
                <a:hlinkClick r:id="rId3"/>
              </a:rPr>
              <a:t>Formazione sull’IMU</a:t>
            </a:r>
            <a:endParaRPr b="0" i="0" sz="3600" u="none" cap="none" strike="noStrike">
              <a:solidFill>
                <a:schemeClr val="dk1"/>
              </a:solidFill>
              <a:latin typeface="Work Sans"/>
              <a:ea typeface="Work Sans"/>
              <a:cs typeface="Work Sans"/>
              <a:sym typeface="Work Sans"/>
            </a:endParaRPr>
          </a:p>
        </p:txBody>
      </p:sp>
      <p:sp>
        <p:nvSpPr>
          <p:cNvPr id="638" name="Google Shape;638;g2fb8ab4176a_0_11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642" name="Shape 642"/>
        <p:cNvGrpSpPr/>
        <p:nvPr/>
      </p:nvGrpSpPr>
      <p:grpSpPr>
        <a:xfrm>
          <a:off x="0" y="0"/>
          <a:ext cx="0" cy="0"/>
          <a:chOff x="0" y="0"/>
          <a:chExt cx="0" cy="0"/>
        </a:xfrm>
      </p:grpSpPr>
      <p:sp>
        <p:nvSpPr>
          <p:cNvPr id="643" name="Google Shape;643;p66"/>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Esercizi</a:t>
            </a:r>
            <a:endParaRPr/>
          </a:p>
          <a:p>
            <a:pPr indent="0" lvl="0" marL="0" rtl="0" algn="ctr">
              <a:lnSpc>
                <a:spcPct val="100000"/>
              </a:lnSpc>
              <a:spcBef>
                <a:spcPts val="0"/>
              </a:spcBef>
              <a:spcAft>
                <a:spcPts val="0"/>
              </a:spcAft>
              <a:buSzPts val="13600"/>
              <a:buNone/>
            </a:pPr>
            <a:r>
              <a:t/>
            </a:r>
            <a:endParaRPr sz="125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7"/>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100000"/>
              </a:lnSpc>
              <a:spcBef>
                <a:spcPts val="0"/>
              </a:spcBef>
              <a:spcAft>
                <a:spcPts val="0"/>
              </a:spcAft>
              <a:buSzPts val="6400"/>
              <a:buNone/>
            </a:pPr>
            <a:r>
              <a:rPr lang="it" sz="6000">
                <a:solidFill>
                  <a:schemeClr val="accent2"/>
                </a:solidFill>
                <a:latin typeface="Work Sans"/>
                <a:ea typeface="Work Sans"/>
                <a:cs typeface="Work Sans"/>
                <a:sym typeface="Work Sans"/>
              </a:rPr>
              <a:t>Esercizi </a:t>
            </a:r>
            <a:endParaRPr/>
          </a:p>
        </p:txBody>
      </p:sp>
      <p:sp>
        <p:nvSpPr>
          <p:cNvPr id="649" name="Google Shape;649;p67"/>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650" name="Google Shape;650;p67"/>
          <p:cNvSpPr txBox="1"/>
          <p:nvPr>
            <p:ph idx="1" type="body"/>
          </p:nvPr>
        </p:nvSpPr>
        <p:spPr>
          <a:xfrm>
            <a:off x="712100" y="1927225"/>
            <a:ext cx="23030400" cy="10260600"/>
          </a:xfrm>
          <a:prstGeom prst="rect">
            <a:avLst/>
          </a:prstGeom>
          <a:noFill/>
          <a:ln>
            <a:noFill/>
          </a:ln>
        </p:spPr>
        <p:txBody>
          <a:bodyPr anchorCtr="0" anchor="t" bIns="91400" lIns="182875" spcFirstLastPara="1" rIns="182875" wrap="square" tIns="91400">
            <a:noAutofit/>
          </a:bodyPr>
          <a:lstStyle/>
          <a:p>
            <a:pPr indent="-438150" lvl="0" marL="457200" rtl="0" algn="l">
              <a:lnSpc>
                <a:spcPct val="100000"/>
              </a:lnSpc>
              <a:spcBef>
                <a:spcPts val="2100"/>
              </a:spcBef>
              <a:spcAft>
                <a:spcPts val="0"/>
              </a:spcAft>
              <a:buClr>
                <a:schemeClr val="dk1"/>
              </a:buClr>
              <a:buSzPts val="3300"/>
              <a:buFont typeface="Work Sans"/>
              <a:buAutoNum type="arabicPeriod"/>
            </a:pPr>
            <a:r>
              <a:rPr lang="it" sz="3300">
                <a:latin typeface="Work Sans"/>
                <a:ea typeface="Work Sans"/>
                <a:cs typeface="Work Sans"/>
                <a:sym typeface="Work Sans"/>
              </a:rPr>
              <a:t>come valutate l’user experience per TA: approvazione fattura passiva di un semplificato &gt; se dobbiamo modificare il conto e questo non incide sull’esterometro non riusciamo a modificare la fattura e dobbiamo gestirla su helpdesk</a:t>
            </a:r>
            <a:endParaRPr sz="3300">
              <a:latin typeface="Work Sans"/>
              <a:ea typeface="Work Sans"/>
              <a:cs typeface="Work Sans"/>
              <a:sym typeface="Work Sans"/>
            </a:endParaRPr>
          </a:p>
          <a:p>
            <a:pPr indent="-438150" lvl="0" marL="457200" rtl="0" algn="l">
              <a:lnSpc>
                <a:spcPct val="100000"/>
              </a:lnSpc>
              <a:spcBef>
                <a:spcPts val="2100"/>
              </a:spcBef>
              <a:spcAft>
                <a:spcPts val="0"/>
              </a:spcAft>
              <a:buClr>
                <a:schemeClr val="dk1"/>
              </a:buClr>
              <a:buSzPts val="3300"/>
              <a:buFont typeface="Work Sans"/>
              <a:buAutoNum type="arabicPeriod"/>
            </a:pPr>
            <a:r>
              <a:rPr lang="it" sz="3300">
                <a:latin typeface="Work Sans"/>
                <a:ea typeface="Work Sans"/>
                <a:cs typeface="Work Sans"/>
                <a:sym typeface="Work Sans"/>
              </a:rPr>
              <a:t>Approviamo insieme un immobile (Sandra Bucciolini), con contratto di locazione. E’ chiara la sezione? Possiamo renderla più fruibile</a:t>
            </a:r>
            <a:endParaRPr sz="3300">
              <a:latin typeface="Work Sans"/>
              <a:ea typeface="Work Sans"/>
              <a:cs typeface="Work Sans"/>
              <a:sym typeface="Work Sans"/>
            </a:endParaRPr>
          </a:p>
          <a:p>
            <a:pPr indent="-438150" lvl="0" marL="457200" rtl="0" algn="l">
              <a:lnSpc>
                <a:spcPct val="100000"/>
              </a:lnSpc>
              <a:spcBef>
                <a:spcPts val="2100"/>
              </a:spcBef>
              <a:spcAft>
                <a:spcPts val="0"/>
              </a:spcAft>
              <a:buClr>
                <a:schemeClr val="dk1"/>
              </a:buClr>
              <a:buSzPts val="3300"/>
              <a:buFont typeface="Work Sans"/>
              <a:buAutoNum type="arabicPeriod"/>
            </a:pPr>
            <a:r>
              <a:rPr lang="it" sz="3300">
                <a:latin typeface="Work Sans"/>
                <a:ea typeface="Work Sans"/>
                <a:cs typeface="Work Sans"/>
                <a:sym typeface="Work Sans"/>
              </a:rPr>
              <a:t>I contratti di locazione registrati. Come possiamo migliore l’US per il TA? Soprattutto per evitare errori in dichiarazione</a:t>
            </a:r>
            <a:endParaRPr sz="3300">
              <a:latin typeface="Work Sans"/>
              <a:ea typeface="Work Sans"/>
              <a:cs typeface="Work Sans"/>
              <a:sym typeface="Work Sans"/>
            </a:endParaRPr>
          </a:p>
          <a:p>
            <a:pPr indent="-438150" lvl="0" marL="457200" rtl="0" algn="l">
              <a:lnSpc>
                <a:spcPct val="100000"/>
              </a:lnSpc>
              <a:spcBef>
                <a:spcPts val="2100"/>
              </a:spcBef>
              <a:spcAft>
                <a:spcPts val="0"/>
              </a:spcAft>
              <a:buClr>
                <a:schemeClr val="dk1"/>
              </a:buClr>
              <a:buSzPts val="3300"/>
              <a:buFont typeface="Work Sans"/>
              <a:buAutoNum type="arabicPeriod"/>
            </a:pPr>
            <a:r>
              <a:rPr lang="it" sz="3300">
                <a:latin typeface="Work Sans"/>
                <a:ea typeface="Work Sans"/>
                <a:cs typeface="Work Sans"/>
                <a:sym typeface="Work Sans"/>
              </a:rPr>
              <a:t>Approviamo insieme una fattura passiva (Maurizio Farina). E’ intuitivo?</a:t>
            </a:r>
            <a:endParaRPr sz="3300">
              <a:latin typeface="Work Sans"/>
              <a:ea typeface="Work Sans"/>
              <a:cs typeface="Work Sans"/>
              <a:sym typeface="Work Sans"/>
            </a:endParaRPr>
          </a:p>
          <a:p>
            <a:pPr indent="-438150" lvl="0" marL="457200" rtl="0" algn="l">
              <a:lnSpc>
                <a:spcPct val="100000"/>
              </a:lnSpc>
              <a:spcBef>
                <a:spcPts val="2100"/>
              </a:spcBef>
              <a:spcAft>
                <a:spcPts val="0"/>
              </a:spcAft>
              <a:buClr>
                <a:schemeClr val="dk1"/>
              </a:buClr>
              <a:buSzPts val="3300"/>
              <a:buFont typeface="Work Sans"/>
              <a:buAutoNum type="arabicPeriod"/>
            </a:pPr>
            <a:r>
              <a:rPr lang="it" sz="3300">
                <a:latin typeface="Work Sans"/>
                <a:ea typeface="Work Sans"/>
                <a:cs typeface="Work Sans"/>
                <a:sym typeface="Work Sans"/>
              </a:rPr>
              <a:t>Il cliente su FO deve inserire le informazioni relative agli immobili che sono in suo possesso. Soprattutto i contratti di locazione. Sono sono chiare le informazioni? Perchè non inserire i contratti che scarichiamo da Cassetto fiscale? E’ l’unica sezione che non utilizziamo del cassetto fiscale </a:t>
            </a:r>
            <a:endParaRPr sz="3300">
              <a:latin typeface="Work Sans"/>
              <a:ea typeface="Work Sans"/>
              <a:cs typeface="Work Sans"/>
              <a:sym typeface="Work Sans"/>
            </a:endParaRPr>
          </a:p>
          <a:p>
            <a:pPr indent="-438150" lvl="0" marL="457200" rtl="0" algn="l">
              <a:lnSpc>
                <a:spcPct val="100000"/>
              </a:lnSpc>
              <a:spcBef>
                <a:spcPts val="2100"/>
              </a:spcBef>
              <a:spcAft>
                <a:spcPts val="0"/>
              </a:spcAft>
              <a:buClr>
                <a:schemeClr val="dk1"/>
              </a:buClr>
              <a:buSzPts val="3300"/>
              <a:buFont typeface="Work Sans"/>
              <a:buAutoNum type="arabicPeriod"/>
            </a:pPr>
            <a:r>
              <a:rPr lang="it" sz="3300">
                <a:latin typeface="Work Sans"/>
                <a:ea typeface="Work Sans"/>
                <a:cs typeface="Work Sans"/>
                <a:sym typeface="Work Sans"/>
              </a:rPr>
              <a:t>Quali fatture prendiamo per l’invio ad STS? </a:t>
            </a:r>
            <a:endParaRPr sz="3300">
              <a:latin typeface="Work Sans"/>
              <a:ea typeface="Work Sans"/>
              <a:cs typeface="Work Sans"/>
              <a:sym typeface="Work Sans"/>
            </a:endParaRPr>
          </a:p>
          <a:p>
            <a:pPr indent="-438150" lvl="0" marL="457200" rtl="0" algn="l">
              <a:lnSpc>
                <a:spcPct val="100000"/>
              </a:lnSpc>
              <a:spcBef>
                <a:spcPts val="2100"/>
              </a:spcBef>
              <a:spcAft>
                <a:spcPts val="0"/>
              </a:spcAft>
              <a:buClr>
                <a:schemeClr val="dk1"/>
              </a:buClr>
              <a:buSzPts val="3300"/>
              <a:buFont typeface="Work Sans"/>
              <a:buAutoNum type="arabicPeriod"/>
            </a:pPr>
            <a:r>
              <a:rPr lang="it" sz="3300">
                <a:latin typeface="Work Sans"/>
                <a:ea typeface="Work Sans"/>
                <a:cs typeface="Work Sans"/>
                <a:sym typeface="Work Sans"/>
              </a:rPr>
              <a:t>Il problema degli immobili scaricati da catasto a caso&gt; senza indicazioni di date e il tax non arriva un task e se li trova a caso in BO</a:t>
            </a:r>
            <a:endParaRPr sz="3300">
              <a:latin typeface="Work Sans"/>
              <a:ea typeface="Work Sans"/>
              <a:cs typeface="Work Sans"/>
              <a:sym typeface="Work Sans"/>
            </a:endParaRPr>
          </a:p>
          <a:p>
            <a:pPr indent="0" lvl="0" marL="0" rtl="0" algn="l">
              <a:lnSpc>
                <a:spcPct val="100000"/>
              </a:lnSpc>
              <a:spcBef>
                <a:spcPts val="2100"/>
              </a:spcBef>
              <a:spcAft>
                <a:spcPts val="0"/>
              </a:spcAft>
              <a:buSzPts val="4800"/>
              <a:buNone/>
            </a:pPr>
            <a:r>
              <a:t/>
            </a:r>
            <a:endParaRPr sz="3300">
              <a:latin typeface="Work Sans"/>
              <a:ea typeface="Work Sans"/>
              <a:cs typeface="Work Sans"/>
              <a:sym typeface="Work Sans"/>
            </a:endParaRPr>
          </a:p>
          <a:p>
            <a:pPr indent="0" lvl="0" marL="0" rtl="0" algn="l">
              <a:lnSpc>
                <a:spcPct val="100000"/>
              </a:lnSpc>
              <a:spcBef>
                <a:spcPts val="2100"/>
              </a:spcBef>
              <a:spcAft>
                <a:spcPts val="1000"/>
              </a:spcAft>
              <a:buSzPts val="4800"/>
              <a:buNone/>
            </a:pPr>
            <a:r>
              <a:t/>
            </a:r>
            <a:endParaRPr sz="3000">
              <a:latin typeface="Work Sans"/>
              <a:ea typeface="Work Sans"/>
              <a:cs typeface="Work Sans"/>
              <a:sym typeface="Work Sans"/>
            </a:endParaRPr>
          </a:p>
        </p:txBody>
      </p:sp>
      <p:sp>
        <p:nvSpPr>
          <p:cNvPr id="651" name="Google Shape;651;p67"/>
          <p:cNvSpPr/>
          <p:nvPr/>
        </p:nvSpPr>
        <p:spPr>
          <a:xfrm>
            <a:off x="-3450" y="12436000"/>
            <a:ext cx="24384000" cy="365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Esercizi a coppie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6"/>
          <p:cNvSpPr txBox="1"/>
          <p:nvPr>
            <p:ph idx="12" type="sldNum"/>
          </p:nvPr>
        </p:nvSpPr>
        <p:spPr>
          <a:xfrm>
            <a:off x="58617912" y="34771200"/>
            <a:ext cx="4131300" cy="318000"/>
          </a:xfrm>
          <a:prstGeom prst="rect">
            <a:avLst/>
          </a:prstGeom>
          <a:noFill/>
          <a:ln>
            <a:noFill/>
          </a:ln>
        </p:spPr>
        <p:txBody>
          <a:bodyPr anchorCtr="0" anchor="t" bIns="50800" lIns="50800" spcFirstLastPara="1" rIns="50800" wrap="square" tIns="50800">
            <a:spAutoFit/>
          </a:bodyPr>
          <a:lstStyle/>
          <a:p>
            <a:pPr indent="0" lvl="0" marL="0" rtl="0" algn="l">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82" name="Google Shape;82;p6"/>
          <p:cNvSpPr txBox="1"/>
          <p:nvPr/>
        </p:nvSpPr>
        <p:spPr>
          <a:xfrm>
            <a:off x="1153029" y="2743200"/>
            <a:ext cx="10573500" cy="83100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4200"/>
              <a:buFont typeface="Arial"/>
              <a:buNone/>
            </a:pPr>
            <a:r>
              <a:rPr b="1" i="0" lang="it" sz="4200" u="none" cap="none" strike="noStrike">
                <a:solidFill>
                  <a:schemeClr val="dk1"/>
                </a:solidFill>
                <a:latin typeface="Work Sans"/>
                <a:ea typeface="Work Sans"/>
                <a:cs typeface="Work Sans"/>
                <a:sym typeface="Work Sans"/>
              </a:rPr>
              <a:t>Causale Fattura Ricevuta</a:t>
            </a:r>
            <a:endParaRPr b="1" i="0" sz="4200" u="none" cap="none" strike="noStrike">
              <a:solidFill>
                <a:schemeClr val="dk1"/>
              </a:solidFill>
              <a:latin typeface="Work Sans"/>
              <a:ea typeface="Work Sans"/>
              <a:cs typeface="Work Sans"/>
              <a:sym typeface="Work Sans"/>
            </a:endParaRPr>
          </a:p>
        </p:txBody>
      </p:sp>
      <p:graphicFrame>
        <p:nvGraphicFramePr>
          <p:cNvPr id="83" name="Google Shape;83;p6"/>
          <p:cNvGraphicFramePr/>
          <p:nvPr/>
        </p:nvGraphicFramePr>
        <p:xfrm>
          <a:off x="1299683" y="8410356"/>
          <a:ext cx="3000000" cy="3000000"/>
        </p:xfrm>
        <a:graphic>
          <a:graphicData uri="http://schemas.openxmlformats.org/drawingml/2006/table">
            <a:tbl>
              <a:tblPr>
                <a:noFill/>
                <a:tableStyleId>{0EB3F9C8-DF73-4901-A538-F3C87D598EE6}</a:tableStyleId>
              </a:tblPr>
              <a:tblGrid>
                <a:gridCol w="10573275"/>
              </a:tblGrid>
              <a:tr h="8534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BENI UE INTRA (TD</a:t>
                      </a:r>
                      <a:r>
                        <a:rPr b="1" lang="it" sz="2400" u="none" cap="none" strike="noStrike">
                          <a:latin typeface="Montserrat"/>
                          <a:ea typeface="Montserrat"/>
                          <a:cs typeface="Montserrat"/>
                          <a:sym typeface="Montserrat"/>
                        </a:rPr>
                        <a:t>17</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bl>
          </a:graphicData>
        </a:graphic>
      </p:graphicFrame>
      <p:graphicFrame>
        <p:nvGraphicFramePr>
          <p:cNvPr id="84" name="Google Shape;84;p6"/>
          <p:cNvGraphicFramePr/>
          <p:nvPr/>
        </p:nvGraphicFramePr>
        <p:xfrm>
          <a:off x="1299683" y="10490015"/>
          <a:ext cx="3000000" cy="3000000"/>
        </p:xfrm>
        <a:graphic>
          <a:graphicData uri="http://schemas.openxmlformats.org/drawingml/2006/table">
            <a:tbl>
              <a:tblPr>
                <a:noFill/>
                <a:tableStyleId>{0EB3F9C8-DF73-4901-A538-F3C87D598EE6}</a:tableStyleId>
              </a:tblPr>
              <a:tblGrid>
                <a:gridCol w="10573275"/>
              </a:tblGrid>
              <a:tr h="8534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BENI EXTRA UE ART. 17 C.2 (TD</a:t>
                      </a:r>
                      <a:r>
                        <a:rPr b="1" lang="it" sz="2400" u="none" cap="none" strike="noStrike">
                          <a:latin typeface="Montserrat"/>
                          <a:ea typeface="Montserrat"/>
                          <a:cs typeface="Montserrat"/>
                          <a:sym typeface="Montserrat"/>
                        </a:rPr>
                        <a:t>19</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8534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BENI UE ART. 17 C.2 (TD</a:t>
                      </a:r>
                      <a:r>
                        <a:rPr b="1" lang="it" sz="2400" u="none" cap="none" strike="noStrike">
                          <a:latin typeface="Montserrat"/>
                          <a:ea typeface="Montserrat"/>
                          <a:cs typeface="Montserrat"/>
                          <a:sym typeface="Montserrat"/>
                        </a:rPr>
                        <a:t>19</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bl>
          </a:graphicData>
        </a:graphic>
      </p:graphicFrame>
      <p:graphicFrame>
        <p:nvGraphicFramePr>
          <p:cNvPr id="85" name="Google Shape;85;p6"/>
          <p:cNvGraphicFramePr/>
          <p:nvPr/>
        </p:nvGraphicFramePr>
        <p:xfrm>
          <a:off x="13277908" y="5358315"/>
          <a:ext cx="3000000" cy="3000000"/>
        </p:xfrm>
        <a:graphic>
          <a:graphicData uri="http://schemas.openxmlformats.org/drawingml/2006/table">
            <a:tbl>
              <a:tblPr>
                <a:noFill/>
                <a:tableStyleId>{0EB3F9C8-DF73-4901-A538-F3C87D598EE6}</a:tableStyleId>
              </a:tblPr>
              <a:tblGrid>
                <a:gridCol w="9967950"/>
              </a:tblGrid>
              <a:tr h="8534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INTEGRAZIONE/AUTOFATTURA - REV. CHARGE - </a:t>
                      </a:r>
                      <a:endParaRPr sz="24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SERVIZI UE/EXTRA UE (TD</a:t>
                      </a:r>
                      <a:r>
                        <a:rPr b="1" lang="it" sz="2400" u="none" cap="none" strike="noStrike">
                          <a:latin typeface="Montserrat"/>
                          <a:ea typeface="Montserrat"/>
                          <a:cs typeface="Montserrat"/>
                          <a:sym typeface="Montserrat"/>
                        </a:rPr>
                        <a:t>17</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785A">
                        <a:alpha val="12549"/>
                      </a:srgbClr>
                    </a:solidFill>
                  </a:tcPr>
                </a:tc>
              </a:tr>
            </a:tbl>
          </a:graphicData>
        </a:graphic>
      </p:graphicFrame>
      <p:sp>
        <p:nvSpPr>
          <p:cNvPr id="86" name="Google Shape;86;p6"/>
          <p:cNvSpPr txBox="1"/>
          <p:nvPr/>
        </p:nvSpPr>
        <p:spPr>
          <a:xfrm>
            <a:off x="12860675" y="2743200"/>
            <a:ext cx="10385100" cy="83100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4200"/>
              <a:buFont typeface="Arial"/>
              <a:buNone/>
            </a:pPr>
            <a:r>
              <a:rPr b="1" i="0" lang="it" sz="4200" u="none" cap="none" strike="noStrike">
                <a:solidFill>
                  <a:schemeClr val="dk1"/>
                </a:solidFill>
                <a:latin typeface="Work Sans"/>
                <a:ea typeface="Work Sans"/>
                <a:cs typeface="Work Sans"/>
                <a:sym typeface="Work Sans"/>
              </a:rPr>
              <a:t>Causale Fattura Emessa</a:t>
            </a:r>
            <a:endParaRPr b="1" i="0" sz="4200" u="none" cap="none" strike="noStrike">
              <a:solidFill>
                <a:schemeClr val="dk1"/>
              </a:solidFill>
              <a:latin typeface="Work Sans"/>
              <a:ea typeface="Work Sans"/>
              <a:cs typeface="Work Sans"/>
              <a:sym typeface="Work Sans"/>
            </a:endParaRPr>
          </a:p>
        </p:txBody>
      </p:sp>
      <p:graphicFrame>
        <p:nvGraphicFramePr>
          <p:cNvPr id="87" name="Google Shape;87;p6"/>
          <p:cNvGraphicFramePr/>
          <p:nvPr/>
        </p:nvGraphicFramePr>
        <p:xfrm>
          <a:off x="13130058" y="8496362"/>
          <a:ext cx="3000000" cy="3000000"/>
        </p:xfrm>
        <a:graphic>
          <a:graphicData uri="http://schemas.openxmlformats.org/drawingml/2006/table">
            <a:tbl>
              <a:tblPr>
                <a:noFill/>
                <a:tableStyleId>{0EB3F9C8-DF73-4901-A538-F3C87D598EE6}</a:tableStyleId>
              </a:tblPr>
              <a:tblGrid>
                <a:gridCol w="10115800"/>
              </a:tblGrid>
              <a:tr h="8534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INTEGRAZIONE - REV. CHARGE - BENI UE INTRA (TD</a:t>
                      </a:r>
                      <a:r>
                        <a:rPr b="1" lang="it" sz="2400" u="none" cap="none" strike="noStrike">
                          <a:latin typeface="Montserrat"/>
                          <a:ea typeface="Montserrat"/>
                          <a:cs typeface="Montserrat"/>
                          <a:sym typeface="Montserrat"/>
                        </a:rPr>
                        <a:t>18</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785A">
                        <a:alpha val="12549"/>
                      </a:srgbClr>
                    </a:solidFill>
                  </a:tcPr>
                </a:tc>
              </a:tr>
            </a:tbl>
          </a:graphicData>
        </a:graphic>
      </p:graphicFrame>
      <p:graphicFrame>
        <p:nvGraphicFramePr>
          <p:cNvPr id="88" name="Google Shape;88;p6"/>
          <p:cNvGraphicFramePr/>
          <p:nvPr/>
        </p:nvGraphicFramePr>
        <p:xfrm>
          <a:off x="13130058" y="10987895"/>
          <a:ext cx="3000000" cy="3000000"/>
        </p:xfrm>
        <a:graphic>
          <a:graphicData uri="http://schemas.openxmlformats.org/drawingml/2006/table">
            <a:tbl>
              <a:tblPr>
                <a:noFill/>
                <a:tableStyleId>{0EB3F9C8-DF73-4901-A538-F3C87D598EE6}</a:tableStyleId>
              </a:tblPr>
              <a:tblGrid>
                <a:gridCol w="10115800"/>
              </a:tblGrid>
              <a:tr h="8534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INTEGRAZIONE/AUTOFATTURA - REV. CHARGE - </a:t>
                      </a:r>
                      <a:endParaRPr sz="24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BENI UE ART. 17 C.2 (TD</a:t>
                      </a:r>
                      <a:r>
                        <a:rPr b="1" lang="it" sz="2400" u="none" cap="none" strike="noStrike">
                          <a:latin typeface="Montserrat"/>
                          <a:ea typeface="Montserrat"/>
                          <a:cs typeface="Montserrat"/>
                          <a:sym typeface="Montserrat"/>
                        </a:rPr>
                        <a:t>19</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785A">
                        <a:alpha val="12549"/>
                      </a:srgbClr>
                    </a:solidFill>
                  </a:tcPr>
                </a:tc>
              </a:tr>
            </a:tbl>
          </a:graphicData>
        </a:graphic>
      </p:graphicFrame>
      <p:graphicFrame>
        <p:nvGraphicFramePr>
          <p:cNvPr id="89" name="Google Shape;89;p6"/>
          <p:cNvGraphicFramePr/>
          <p:nvPr/>
        </p:nvGraphicFramePr>
        <p:xfrm>
          <a:off x="1153158" y="4381306"/>
          <a:ext cx="3000000" cy="3000000"/>
        </p:xfrm>
        <a:graphic>
          <a:graphicData uri="http://schemas.openxmlformats.org/drawingml/2006/table">
            <a:tbl>
              <a:tblPr>
                <a:noFill/>
                <a:tableStyleId>{0EB3F9C8-DF73-4901-A538-F3C87D598EE6}</a:tableStyleId>
              </a:tblPr>
              <a:tblGrid>
                <a:gridCol w="10573275"/>
              </a:tblGrid>
              <a:tr h="5780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SERVIZI UE INTRA (TD</a:t>
                      </a:r>
                      <a:r>
                        <a:rPr b="1" lang="it" sz="2400" u="none" cap="none" strike="noStrike">
                          <a:latin typeface="Montserrat"/>
                          <a:ea typeface="Montserrat"/>
                          <a:cs typeface="Montserrat"/>
                          <a:sym typeface="Montserrat"/>
                        </a:rPr>
                        <a:t>17</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58432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SERVIZI UE (TD</a:t>
                      </a:r>
                      <a:r>
                        <a:rPr b="1" lang="it" sz="2400" u="none" cap="none" strike="noStrike">
                          <a:latin typeface="Montserrat"/>
                          <a:ea typeface="Montserrat"/>
                          <a:cs typeface="Montserrat"/>
                          <a:sym typeface="Montserrat"/>
                        </a:rPr>
                        <a:t>17</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4050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SERVIZI EXTRA UE (TD</a:t>
                      </a:r>
                      <a:r>
                        <a:rPr b="1" lang="it" sz="2400" u="none" cap="none" strike="noStrike">
                          <a:latin typeface="Montserrat"/>
                          <a:ea typeface="Montserrat"/>
                          <a:cs typeface="Montserrat"/>
                          <a:sym typeface="Montserrat"/>
                        </a:rPr>
                        <a:t>17</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4350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SERVIZI SAN MARINO (TD</a:t>
                      </a:r>
                      <a:r>
                        <a:rPr b="1" lang="it" sz="2400" u="none" cap="none" strike="noStrike">
                          <a:latin typeface="Montserrat"/>
                          <a:ea typeface="Montserrat"/>
                          <a:cs typeface="Montserrat"/>
                          <a:sym typeface="Montserrat"/>
                        </a:rPr>
                        <a:t>17</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bl>
          </a:graphicData>
        </a:graphic>
      </p:graphicFrame>
      <p:sp>
        <p:nvSpPr>
          <p:cNvPr id="90" name="Google Shape;90;p6"/>
          <p:cNvSpPr/>
          <p:nvPr/>
        </p:nvSpPr>
        <p:spPr>
          <a:xfrm>
            <a:off x="1153150" y="3963875"/>
            <a:ext cx="11976900" cy="4008000"/>
          </a:xfrm>
          <a:prstGeom prst="homePlate">
            <a:avLst>
              <a:gd fmla="val 32995" name="adj"/>
            </a:avLst>
          </a:prstGeom>
          <a:noFill/>
          <a:ln cap="flat" cmpd="sng" w="9525">
            <a:solidFill>
              <a:srgbClr val="B491FF"/>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6"/>
          <p:cNvSpPr/>
          <p:nvPr/>
        </p:nvSpPr>
        <p:spPr>
          <a:xfrm>
            <a:off x="1153150" y="8227450"/>
            <a:ext cx="11976900" cy="1219200"/>
          </a:xfrm>
          <a:prstGeom prst="homePlate">
            <a:avLst>
              <a:gd fmla="val 92788" name="adj"/>
            </a:avLst>
          </a:prstGeom>
          <a:noFill/>
          <a:ln cap="flat" cmpd="sng" w="9525">
            <a:solidFill>
              <a:srgbClr val="B491FF"/>
            </a:solidFill>
            <a:prstDash val="solid"/>
            <a:round/>
            <a:headEnd len="sm" w="sm" type="none"/>
            <a:tailEnd len="sm" w="sm" type="none"/>
          </a:ln>
        </p:spPr>
        <p:txBody>
          <a:bodyPr anchorCtr="0" anchor="ctr" bIns="243800" lIns="243800" spcFirstLastPara="1" rIns="243800" wrap="square" tIns="243800">
            <a:noAutofit/>
          </a:bodyPr>
          <a:lstStyle/>
          <a:p>
            <a:pPr indent="-317500" lvl="0" marL="457200" marR="0" rtl="0" algn="l">
              <a:lnSpc>
                <a:spcPct val="100000"/>
              </a:lnSpc>
              <a:spcBef>
                <a:spcPts val="0"/>
              </a:spcBef>
              <a:spcAft>
                <a:spcPts val="0"/>
              </a:spcAft>
              <a:buClr>
                <a:srgbClr val="000000"/>
              </a:buClr>
              <a:buSzPts val="1400"/>
              <a:buFont typeface="Arial"/>
              <a:buChar char="-"/>
            </a:pPr>
            <a:r>
              <a:rPr b="0" i="0" lang="it"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6"/>
          <p:cNvSpPr/>
          <p:nvPr/>
        </p:nvSpPr>
        <p:spPr>
          <a:xfrm>
            <a:off x="1153150" y="10372625"/>
            <a:ext cx="11976900" cy="2307300"/>
          </a:xfrm>
          <a:prstGeom prst="homePlate">
            <a:avLst>
              <a:gd fmla="val 56192" name="adj"/>
            </a:avLst>
          </a:prstGeom>
          <a:noFill/>
          <a:ln cap="flat" cmpd="sng" w="9525">
            <a:solidFill>
              <a:srgbClr val="B491FF"/>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6"/>
          <p:cNvSpPr txBox="1"/>
          <p:nvPr/>
        </p:nvSpPr>
        <p:spPr>
          <a:xfrm>
            <a:off x="1138250" y="914400"/>
            <a:ext cx="221076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Associazioni Causale Spesa &gt; Autofattura</a:t>
            </a:r>
            <a:endParaRPr b="0" i="0" sz="2300" u="none" cap="none" strike="noStrike">
              <a:solidFill>
                <a:srgbClr val="000000"/>
              </a:solidFill>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7"/>
          <p:cNvSpPr/>
          <p:nvPr/>
        </p:nvSpPr>
        <p:spPr>
          <a:xfrm>
            <a:off x="1204542" y="3808600"/>
            <a:ext cx="12151200" cy="8924700"/>
          </a:xfrm>
          <a:prstGeom prst="homePlate">
            <a:avLst>
              <a:gd fmla="val 14835" name="adj"/>
            </a:avLst>
          </a:prstGeom>
          <a:noFill/>
          <a:ln cap="flat" cmpd="sng" w="9525">
            <a:solidFill>
              <a:srgbClr val="B491FF"/>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7"/>
          <p:cNvSpPr txBox="1"/>
          <p:nvPr>
            <p:ph idx="12" type="sldNum"/>
          </p:nvPr>
        </p:nvSpPr>
        <p:spPr>
          <a:xfrm>
            <a:off x="58617912" y="34771200"/>
            <a:ext cx="4131300" cy="318000"/>
          </a:xfrm>
          <a:prstGeom prst="rect">
            <a:avLst/>
          </a:prstGeom>
          <a:noFill/>
          <a:ln>
            <a:noFill/>
          </a:ln>
        </p:spPr>
        <p:txBody>
          <a:bodyPr anchorCtr="0" anchor="t" bIns="50800" lIns="50800" spcFirstLastPara="1" rIns="50800" wrap="square" tIns="50800">
            <a:spAutoFit/>
          </a:bodyPr>
          <a:lstStyle/>
          <a:p>
            <a:pPr indent="0" lvl="0" marL="0" rtl="0" algn="l">
              <a:lnSpc>
                <a:spcPct val="100000"/>
              </a:lnSpc>
              <a:spcBef>
                <a:spcPts val="0"/>
              </a:spcBef>
              <a:spcAft>
                <a:spcPts val="0"/>
              </a:spcAft>
              <a:buClr>
                <a:srgbClr val="FFFFFF"/>
              </a:buClr>
              <a:buSzPts val="2400"/>
              <a:buFont typeface="Arial"/>
              <a:buNone/>
            </a:pPr>
            <a:fld id="{00000000-1234-1234-1234-123412341234}" type="slidenum">
              <a:rPr lang="it"/>
              <a:t>‹#›</a:t>
            </a:fld>
            <a:endParaRPr/>
          </a:p>
        </p:txBody>
      </p:sp>
      <p:graphicFrame>
        <p:nvGraphicFramePr>
          <p:cNvPr id="100" name="Google Shape;100;p7"/>
          <p:cNvGraphicFramePr/>
          <p:nvPr/>
        </p:nvGraphicFramePr>
        <p:xfrm>
          <a:off x="13355758" y="7844265"/>
          <a:ext cx="3000000" cy="3000000"/>
        </p:xfrm>
        <a:graphic>
          <a:graphicData uri="http://schemas.openxmlformats.org/drawingml/2006/table">
            <a:tbl>
              <a:tblPr>
                <a:noFill/>
                <a:tableStyleId>{0EB3F9C8-DF73-4901-A538-F3C87D598EE6}</a:tableStyleId>
              </a:tblPr>
              <a:tblGrid>
                <a:gridCol w="9890025"/>
              </a:tblGrid>
              <a:tr h="30472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INTEGRAZIONE - REV. CHARGE INTERNO (TD</a:t>
                      </a:r>
                      <a:r>
                        <a:rPr b="1" lang="it" sz="2400" u="none" cap="none" strike="noStrike">
                          <a:latin typeface="Montserrat"/>
                          <a:ea typeface="Montserrat"/>
                          <a:cs typeface="Montserrat"/>
                          <a:sym typeface="Montserrat"/>
                        </a:rPr>
                        <a:t>16</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785A">
                        <a:alpha val="12549"/>
                      </a:srgbClr>
                    </a:solidFill>
                  </a:tcPr>
                </a:tc>
              </a:tr>
            </a:tbl>
          </a:graphicData>
        </a:graphic>
      </p:graphicFrame>
      <p:graphicFrame>
        <p:nvGraphicFramePr>
          <p:cNvPr id="101" name="Google Shape;101;p7"/>
          <p:cNvGraphicFramePr/>
          <p:nvPr/>
        </p:nvGraphicFramePr>
        <p:xfrm>
          <a:off x="1276258" y="4199606"/>
          <a:ext cx="3000000" cy="3000000"/>
        </p:xfrm>
        <a:graphic>
          <a:graphicData uri="http://schemas.openxmlformats.org/drawingml/2006/table">
            <a:tbl>
              <a:tblPr>
                <a:noFill/>
                <a:tableStyleId>{0EB3F9C8-DF73-4901-A538-F3C87D598EE6}</a:tableStyleId>
              </a:tblPr>
              <a:tblGrid>
                <a:gridCol w="10573275"/>
              </a:tblGrid>
              <a:tr h="58432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CESSIONE DI FABBRICATI (TD</a:t>
                      </a:r>
                      <a:r>
                        <a:rPr b="1" lang="it" sz="2400" u="none" cap="none" strike="noStrike">
                          <a:latin typeface="Montserrat"/>
                          <a:ea typeface="Montserrat"/>
                          <a:cs typeface="Montserrat"/>
                          <a:sym typeface="Montserrat"/>
                        </a:rPr>
                        <a:t>16</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4050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a:t>
                      </a:r>
                      <a:endParaRPr sz="24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ORO E ARGENTO PURO ITALIA (TD</a:t>
                      </a:r>
                      <a:r>
                        <a:rPr b="1" lang="it" sz="2400" u="none" cap="none" strike="noStrike">
                          <a:latin typeface="Montserrat"/>
                          <a:ea typeface="Montserrat"/>
                          <a:cs typeface="Montserrat"/>
                          <a:sym typeface="Montserrat"/>
                        </a:rPr>
                        <a:t>16</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4350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ORO E ARGENTO PURO UE (TD</a:t>
                      </a:r>
                      <a:r>
                        <a:rPr b="1" lang="it" sz="2400" u="none" cap="none" strike="noStrike">
                          <a:latin typeface="Montserrat"/>
                          <a:ea typeface="Montserrat"/>
                          <a:cs typeface="Montserrat"/>
                          <a:sym typeface="Montserrat"/>
                        </a:rPr>
                        <a:t>16</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4350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a:t>
                      </a:r>
                      <a:endParaRPr sz="24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ORO E ARGENTO PURO EXTRA UE (TD</a:t>
                      </a:r>
                      <a:r>
                        <a:rPr b="1" lang="it" sz="2400" u="none" cap="none" strike="noStrike">
                          <a:latin typeface="Montserrat"/>
                          <a:ea typeface="Montserrat"/>
                          <a:cs typeface="Montserrat"/>
                          <a:sym typeface="Montserrat"/>
                        </a:rPr>
                        <a:t>16</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4350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PRODOTTI ELETTRONICI (TD</a:t>
                      </a:r>
                      <a:r>
                        <a:rPr b="1" lang="it" sz="2400" u="none" cap="none" strike="noStrike">
                          <a:latin typeface="Montserrat"/>
                          <a:ea typeface="Montserrat"/>
                          <a:cs typeface="Montserrat"/>
                          <a:sym typeface="Montserrat"/>
                        </a:rPr>
                        <a:t>16</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4350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a:t>
                      </a:r>
                      <a:endParaRPr sz="24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SERV. PULIZIA/COMPARTO EDILE (TD</a:t>
                      </a:r>
                      <a:r>
                        <a:rPr b="1" lang="it" sz="2400" u="none" cap="none" strike="noStrike">
                          <a:latin typeface="Montserrat"/>
                          <a:ea typeface="Montserrat"/>
                          <a:cs typeface="Montserrat"/>
                          <a:sym typeface="Montserrat"/>
                        </a:rPr>
                        <a:t>16</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r h="4350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TELEFONI CELLULARI (TD</a:t>
                      </a:r>
                      <a:r>
                        <a:rPr b="1" lang="it" sz="2400" u="none" cap="none" strike="noStrike">
                          <a:latin typeface="Montserrat"/>
                          <a:ea typeface="Montserrat"/>
                          <a:cs typeface="Montserrat"/>
                          <a:sym typeface="Montserrat"/>
                        </a:rPr>
                        <a:t>16</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bl>
          </a:graphicData>
        </a:graphic>
      </p:graphicFrame>
      <p:sp>
        <p:nvSpPr>
          <p:cNvPr id="102" name="Google Shape;102;p7"/>
          <p:cNvSpPr txBox="1"/>
          <p:nvPr/>
        </p:nvSpPr>
        <p:spPr>
          <a:xfrm>
            <a:off x="1153029" y="2743200"/>
            <a:ext cx="10573500" cy="83100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4200"/>
              <a:buFont typeface="Arial"/>
              <a:buNone/>
            </a:pPr>
            <a:r>
              <a:rPr b="1" i="0" lang="it" sz="4200" u="none" cap="none" strike="noStrike">
                <a:solidFill>
                  <a:schemeClr val="dk1"/>
                </a:solidFill>
                <a:latin typeface="Work Sans"/>
                <a:ea typeface="Work Sans"/>
                <a:cs typeface="Work Sans"/>
                <a:sym typeface="Work Sans"/>
              </a:rPr>
              <a:t>Causale Fattura Ricevuta</a:t>
            </a:r>
            <a:endParaRPr b="1" i="0" sz="4200" u="none" cap="none" strike="noStrike">
              <a:solidFill>
                <a:schemeClr val="dk1"/>
              </a:solidFill>
              <a:latin typeface="Work Sans"/>
              <a:ea typeface="Work Sans"/>
              <a:cs typeface="Work Sans"/>
              <a:sym typeface="Work Sans"/>
            </a:endParaRPr>
          </a:p>
        </p:txBody>
      </p:sp>
      <p:sp>
        <p:nvSpPr>
          <p:cNvPr id="103" name="Google Shape;103;p7"/>
          <p:cNvSpPr txBox="1"/>
          <p:nvPr/>
        </p:nvSpPr>
        <p:spPr>
          <a:xfrm>
            <a:off x="12860675" y="2743200"/>
            <a:ext cx="10385100" cy="83100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4200"/>
              <a:buFont typeface="Arial"/>
              <a:buNone/>
            </a:pPr>
            <a:r>
              <a:rPr b="1" i="0" lang="it" sz="4200" u="none" cap="none" strike="noStrike">
                <a:solidFill>
                  <a:schemeClr val="dk1"/>
                </a:solidFill>
                <a:latin typeface="Work Sans"/>
                <a:ea typeface="Work Sans"/>
                <a:cs typeface="Work Sans"/>
                <a:sym typeface="Work Sans"/>
              </a:rPr>
              <a:t>Causale Fattura Emessa</a:t>
            </a:r>
            <a:endParaRPr b="1" i="0" sz="4200" u="none" cap="none" strike="noStrike">
              <a:solidFill>
                <a:schemeClr val="dk1"/>
              </a:solidFill>
              <a:latin typeface="Work Sans"/>
              <a:ea typeface="Work Sans"/>
              <a:cs typeface="Work Sans"/>
              <a:sym typeface="Work Sans"/>
            </a:endParaRPr>
          </a:p>
        </p:txBody>
      </p:sp>
      <p:sp>
        <p:nvSpPr>
          <p:cNvPr id="104" name="Google Shape;104;p7"/>
          <p:cNvSpPr txBox="1"/>
          <p:nvPr/>
        </p:nvSpPr>
        <p:spPr>
          <a:xfrm>
            <a:off x="1138250" y="914400"/>
            <a:ext cx="221076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1" i="0" lang="it" sz="6000" u="none" cap="none" strike="noStrike">
                <a:solidFill>
                  <a:schemeClr val="accent2"/>
                </a:solidFill>
                <a:latin typeface="Work Sans"/>
                <a:ea typeface="Work Sans"/>
                <a:cs typeface="Work Sans"/>
                <a:sym typeface="Work Sans"/>
              </a:rPr>
              <a:t>Associazioni Causale Spesa &gt; Autofattura</a:t>
            </a:r>
            <a:endParaRPr b="0" i="0" sz="6000" u="none" cap="none" strike="noStrike">
              <a:solidFill>
                <a:srgbClr val="000000"/>
              </a:solidFill>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idx="12" type="sldNum"/>
          </p:nvPr>
        </p:nvSpPr>
        <p:spPr>
          <a:xfrm>
            <a:off x="58617912" y="34771200"/>
            <a:ext cx="4131300" cy="318000"/>
          </a:xfrm>
          <a:prstGeom prst="rect">
            <a:avLst/>
          </a:prstGeom>
          <a:noFill/>
          <a:ln>
            <a:noFill/>
          </a:ln>
        </p:spPr>
        <p:txBody>
          <a:bodyPr anchorCtr="0" anchor="t" bIns="50800" lIns="50800" spcFirstLastPara="1" rIns="50800" wrap="square" tIns="50800">
            <a:spAutoFit/>
          </a:bodyPr>
          <a:lstStyle/>
          <a:p>
            <a:pPr indent="0" lvl="0" marL="0" rtl="0" algn="l">
              <a:lnSpc>
                <a:spcPct val="100000"/>
              </a:lnSpc>
              <a:spcBef>
                <a:spcPts val="0"/>
              </a:spcBef>
              <a:spcAft>
                <a:spcPts val="0"/>
              </a:spcAft>
              <a:buClr>
                <a:srgbClr val="FFFFFF"/>
              </a:buClr>
              <a:buSzPts val="2400"/>
              <a:buFont typeface="Arial"/>
              <a:buNone/>
            </a:pPr>
            <a:fld id="{00000000-1234-1234-1234-123412341234}" type="slidenum">
              <a:rPr lang="it"/>
              <a:t>‹#›</a:t>
            </a:fld>
            <a:endParaRPr/>
          </a:p>
        </p:txBody>
      </p:sp>
      <p:graphicFrame>
        <p:nvGraphicFramePr>
          <p:cNvPr id="110" name="Google Shape;110;p8"/>
          <p:cNvGraphicFramePr/>
          <p:nvPr/>
        </p:nvGraphicFramePr>
        <p:xfrm>
          <a:off x="13061033" y="5127681"/>
          <a:ext cx="3000000" cy="3000000"/>
        </p:xfrm>
        <a:graphic>
          <a:graphicData uri="http://schemas.openxmlformats.org/drawingml/2006/table">
            <a:tbl>
              <a:tblPr>
                <a:noFill/>
                <a:tableStyleId>{0EB3F9C8-DF73-4901-A538-F3C87D598EE6}</a:tableStyleId>
              </a:tblPr>
              <a:tblGrid>
                <a:gridCol w="10260950"/>
              </a:tblGrid>
              <a:tr h="8534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INTEGRAZIONE/AUTOFATTURA - REV. CHARGE -</a:t>
                      </a:r>
                      <a:endParaRPr sz="24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BENI UE ART. 17 C.2 (TD</a:t>
                      </a:r>
                      <a:r>
                        <a:rPr b="1" lang="it" sz="2400" u="none" cap="none" strike="noStrike">
                          <a:latin typeface="Montserrat"/>
                          <a:ea typeface="Montserrat"/>
                          <a:cs typeface="Montserrat"/>
                          <a:sym typeface="Montserrat"/>
                        </a:rPr>
                        <a:t>19</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FF785A">
                        <a:alpha val="12549"/>
                      </a:srgbClr>
                    </a:solidFill>
                  </a:tcPr>
                </a:tc>
              </a:tr>
            </a:tbl>
          </a:graphicData>
        </a:graphic>
      </p:graphicFrame>
      <p:graphicFrame>
        <p:nvGraphicFramePr>
          <p:cNvPr id="111" name="Google Shape;111;p8"/>
          <p:cNvGraphicFramePr/>
          <p:nvPr/>
        </p:nvGraphicFramePr>
        <p:xfrm>
          <a:off x="1302633" y="5310548"/>
          <a:ext cx="3000000" cy="3000000"/>
        </p:xfrm>
        <a:graphic>
          <a:graphicData uri="http://schemas.openxmlformats.org/drawingml/2006/table">
            <a:tbl>
              <a:tblPr>
                <a:noFill/>
                <a:tableStyleId>{0EB3F9C8-DF73-4901-A538-F3C87D598EE6}</a:tableStyleId>
              </a:tblPr>
              <a:tblGrid>
                <a:gridCol w="10573275"/>
              </a:tblGrid>
              <a:tr h="5780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BENI SAN MARINO (TD</a:t>
                      </a:r>
                      <a:r>
                        <a:rPr b="1" lang="it" sz="2400" u="none" cap="none" strike="noStrike">
                          <a:latin typeface="Montserrat"/>
                          <a:ea typeface="Montserrat"/>
                          <a:cs typeface="Montserrat"/>
                          <a:sym typeface="Montserrat"/>
                        </a:rPr>
                        <a:t>19</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bl>
          </a:graphicData>
        </a:graphic>
      </p:graphicFrame>
      <p:graphicFrame>
        <p:nvGraphicFramePr>
          <p:cNvPr id="112" name="Google Shape;112;p8"/>
          <p:cNvGraphicFramePr/>
          <p:nvPr/>
        </p:nvGraphicFramePr>
        <p:xfrm>
          <a:off x="13061033" y="8589948"/>
          <a:ext cx="3000000" cy="3000000"/>
        </p:xfrm>
        <a:graphic>
          <a:graphicData uri="http://schemas.openxmlformats.org/drawingml/2006/table">
            <a:tbl>
              <a:tblPr>
                <a:noFill/>
                <a:tableStyleId>{0EB3F9C8-DF73-4901-A538-F3C87D598EE6}</a:tableStyleId>
              </a:tblPr>
              <a:tblGrid>
                <a:gridCol w="10573275"/>
              </a:tblGrid>
              <a:tr h="853400">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Nessun movimento contabile, solo invio ad esterometro - </a:t>
                      </a:r>
                      <a:endParaRPr sz="2400" u="none" cap="none" strike="noStrike">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XML con TD</a:t>
                      </a:r>
                      <a:r>
                        <a:rPr b="1" lang="it" sz="2400" u="none" cap="none" strike="noStrike">
                          <a:latin typeface="Montserrat"/>
                          <a:ea typeface="Montserrat"/>
                          <a:cs typeface="Montserrat"/>
                          <a:sym typeface="Montserrat"/>
                        </a:rPr>
                        <a:t>28</a:t>
                      </a:r>
                      <a:endParaRPr b="1" sz="2400" u="none" cap="none" strike="noStrike">
                        <a:latin typeface="Montserrat"/>
                        <a:ea typeface="Montserrat"/>
                        <a:cs typeface="Montserrat"/>
                        <a:sym typeface="Montserrat"/>
                      </a:endParaRPr>
                    </a:p>
                  </a:txBody>
                  <a:tcPr marT="243800" marB="243800" marR="243800" marL="243800">
                    <a:lnL cap="flat" cmpd="sng" w="9525">
                      <a:solidFill>
                        <a:srgbClr val="FFEFEB"/>
                      </a:solidFill>
                      <a:prstDash val="solid"/>
                      <a:round/>
                      <a:headEnd len="sm" w="sm" type="none"/>
                      <a:tailEnd len="sm" w="sm" type="none"/>
                    </a:lnL>
                    <a:lnR cap="flat" cmpd="sng" w="9525">
                      <a:solidFill>
                        <a:srgbClr val="FFEFEB"/>
                      </a:solidFill>
                      <a:prstDash val="solid"/>
                      <a:round/>
                      <a:headEnd len="sm" w="sm" type="none"/>
                      <a:tailEnd len="sm" w="sm" type="none"/>
                    </a:lnR>
                    <a:lnT cap="flat" cmpd="sng" w="9525">
                      <a:solidFill>
                        <a:srgbClr val="FFEFEB"/>
                      </a:solidFill>
                      <a:prstDash val="solid"/>
                      <a:round/>
                      <a:headEnd len="sm" w="sm" type="none"/>
                      <a:tailEnd len="sm" w="sm" type="none"/>
                    </a:lnT>
                    <a:lnB cap="flat" cmpd="sng" w="9525">
                      <a:solidFill>
                        <a:srgbClr val="FFEFEB"/>
                      </a:solidFill>
                      <a:prstDash val="solid"/>
                      <a:round/>
                      <a:headEnd len="sm" w="sm" type="none"/>
                      <a:tailEnd len="sm" w="sm" type="none"/>
                    </a:lnB>
                  </a:tcPr>
                </a:tc>
              </a:tr>
            </a:tbl>
          </a:graphicData>
        </a:graphic>
      </p:graphicFrame>
      <p:graphicFrame>
        <p:nvGraphicFramePr>
          <p:cNvPr id="113" name="Google Shape;113;p8"/>
          <p:cNvGraphicFramePr/>
          <p:nvPr/>
        </p:nvGraphicFramePr>
        <p:xfrm>
          <a:off x="1302633" y="8589948"/>
          <a:ext cx="3000000" cy="3000000"/>
        </p:xfrm>
        <a:graphic>
          <a:graphicData uri="http://schemas.openxmlformats.org/drawingml/2006/table">
            <a:tbl>
              <a:tblPr>
                <a:noFill/>
                <a:tableStyleId>{0EB3F9C8-DF73-4901-A538-F3C87D598EE6}</a:tableStyleId>
              </a:tblPr>
              <a:tblGrid>
                <a:gridCol w="10573275"/>
              </a:tblGrid>
              <a:tr h="578075">
                <a:tc>
                  <a:txBody>
                    <a:bodyPr/>
                    <a:lstStyle/>
                    <a:p>
                      <a:pPr indent="0" lvl="0" marL="0" marR="0" rtl="0" algn="l">
                        <a:lnSpc>
                          <a:spcPct val="100000"/>
                        </a:lnSpc>
                        <a:spcBef>
                          <a:spcPts val="0"/>
                        </a:spcBef>
                        <a:spcAft>
                          <a:spcPts val="0"/>
                        </a:spcAft>
                        <a:buClr>
                          <a:srgbClr val="000000"/>
                        </a:buClr>
                        <a:buSzPts val="2400"/>
                        <a:buFont typeface="Arial"/>
                        <a:buNone/>
                      </a:pPr>
                      <a:r>
                        <a:rPr lang="it" sz="2400" u="none" cap="none" strike="noStrike">
                          <a:latin typeface="Montserrat"/>
                          <a:ea typeface="Montserrat"/>
                          <a:cs typeface="Montserrat"/>
                          <a:sym typeface="Montserrat"/>
                        </a:rPr>
                        <a:t>FATTURA RICEVUTA - REV. CHARGE - BENI SAN MARINO (cartacea con IVA) (TD</a:t>
                      </a:r>
                      <a:r>
                        <a:rPr b="1" lang="it" sz="2400" u="none" cap="none" strike="noStrike">
                          <a:latin typeface="Montserrat"/>
                          <a:ea typeface="Montserrat"/>
                          <a:cs typeface="Montserrat"/>
                          <a:sym typeface="Montserrat"/>
                        </a:rPr>
                        <a:t>28</a:t>
                      </a:r>
                      <a:r>
                        <a:rPr lang="it" sz="2400" u="none" cap="none" strike="noStrike">
                          <a:latin typeface="Montserrat"/>
                          <a:ea typeface="Montserrat"/>
                          <a:cs typeface="Montserrat"/>
                          <a:sym typeface="Montserrat"/>
                        </a:rPr>
                        <a:t>)</a:t>
                      </a:r>
                      <a:endParaRPr sz="2400" u="none" cap="none" strike="noStrike">
                        <a:latin typeface="Montserrat"/>
                        <a:ea typeface="Montserrat"/>
                        <a:cs typeface="Montserrat"/>
                        <a:sym typeface="Montserrat"/>
                      </a:endParaRPr>
                    </a:p>
                  </a:txBody>
                  <a:tcPr marT="243800" marB="243800" marR="243800" marL="24380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B491FF">
                        <a:alpha val="9019"/>
                      </a:srgbClr>
                    </a:solidFill>
                  </a:tcPr>
                </a:tc>
              </a:tr>
            </a:tbl>
          </a:graphicData>
        </a:graphic>
      </p:graphicFrame>
      <p:sp>
        <p:nvSpPr>
          <p:cNvPr id="114" name="Google Shape;114;p8"/>
          <p:cNvSpPr/>
          <p:nvPr/>
        </p:nvSpPr>
        <p:spPr>
          <a:xfrm>
            <a:off x="1113667" y="5127667"/>
            <a:ext cx="12151200" cy="1219200"/>
          </a:xfrm>
          <a:prstGeom prst="homePlate">
            <a:avLst>
              <a:gd fmla="val 14835" name="adj"/>
            </a:avLst>
          </a:prstGeom>
          <a:noFill/>
          <a:ln cap="flat" cmpd="sng" w="9525">
            <a:solidFill>
              <a:srgbClr val="B491FF"/>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8"/>
          <p:cNvSpPr txBox="1"/>
          <p:nvPr/>
        </p:nvSpPr>
        <p:spPr>
          <a:xfrm>
            <a:off x="1302667" y="4594073"/>
            <a:ext cx="10573500" cy="72330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3500"/>
              <a:buFont typeface="Arial"/>
              <a:buNone/>
            </a:pPr>
            <a:r>
              <a:rPr b="0" i="0" lang="it" sz="3500" u="none" cap="none" strike="noStrike">
                <a:solidFill>
                  <a:srgbClr val="B491FF"/>
                </a:solidFill>
                <a:latin typeface="Work Sans Medium"/>
                <a:ea typeface="Work Sans Medium"/>
                <a:cs typeface="Work Sans Medium"/>
                <a:sym typeface="Work Sans Medium"/>
              </a:rPr>
              <a:t>Per fattura elettronica senza IVA</a:t>
            </a:r>
            <a:endParaRPr b="0" i="0" sz="3500" u="none" cap="none" strike="noStrike">
              <a:solidFill>
                <a:srgbClr val="B491FF"/>
              </a:solidFill>
              <a:latin typeface="Work Sans Medium"/>
              <a:ea typeface="Work Sans Medium"/>
              <a:cs typeface="Work Sans Medium"/>
              <a:sym typeface="Work Sans Medium"/>
            </a:endParaRPr>
          </a:p>
        </p:txBody>
      </p:sp>
      <p:sp>
        <p:nvSpPr>
          <p:cNvPr id="116" name="Google Shape;116;p8"/>
          <p:cNvSpPr/>
          <p:nvPr/>
        </p:nvSpPr>
        <p:spPr>
          <a:xfrm>
            <a:off x="1113667" y="8433905"/>
            <a:ext cx="12151200" cy="1531200"/>
          </a:xfrm>
          <a:prstGeom prst="homePlate">
            <a:avLst>
              <a:gd fmla="val 14835" name="adj"/>
            </a:avLst>
          </a:prstGeom>
          <a:noFill/>
          <a:ln cap="flat" cmpd="sng" w="9525">
            <a:solidFill>
              <a:srgbClr val="B491FF"/>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8"/>
          <p:cNvSpPr txBox="1"/>
          <p:nvPr/>
        </p:nvSpPr>
        <p:spPr>
          <a:xfrm>
            <a:off x="1302667" y="7906412"/>
            <a:ext cx="10573500" cy="72330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3500"/>
              <a:buFont typeface="Arial"/>
              <a:buNone/>
            </a:pPr>
            <a:r>
              <a:rPr b="0" i="0" lang="it" sz="3500" u="none" cap="none" strike="noStrike">
                <a:solidFill>
                  <a:srgbClr val="B491FF"/>
                </a:solidFill>
                <a:latin typeface="Work Sans Medium"/>
                <a:ea typeface="Work Sans Medium"/>
                <a:cs typeface="Work Sans Medium"/>
                <a:sym typeface="Work Sans Medium"/>
              </a:rPr>
              <a:t>Per fattura cartacea con IVA</a:t>
            </a:r>
            <a:endParaRPr b="0" i="0" sz="3500" u="none" cap="none" strike="noStrike">
              <a:solidFill>
                <a:srgbClr val="B491FF"/>
              </a:solidFill>
              <a:latin typeface="Work Sans Medium"/>
              <a:ea typeface="Work Sans Medium"/>
              <a:cs typeface="Work Sans Medium"/>
              <a:sym typeface="Work Sans Medium"/>
            </a:endParaRPr>
          </a:p>
        </p:txBody>
      </p:sp>
      <p:sp>
        <p:nvSpPr>
          <p:cNvPr id="118" name="Google Shape;118;p8"/>
          <p:cNvSpPr txBox="1"/>
          <p:nvPr/>
        </p:nvSpPr>
        <p:spPr>
          <a:xfrm>
            <a:off x="658625" y="592400"/>
            <a:ext cx="22107600" cy="1828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5700"/>
              <a:buFont typeface="Arial"/>
              <a:buNone/>
            </a:pPr>
            <a:r>
              <a:rPr b="1" i="0" lang="it" sz="5700" u="none" cap="none" strike="noStrike">
                <a:solidFill>
                  <a:schemeClr val="accent2"/>
                </a:solidFill>
                <a:latin typeface="Work Sans"/>
                <a:ea typeface="Work Sans"/>
                <a:cs typeface="Work Sans"/>
                <a:sym typeface="Work Sans"/>
              </a:rPr>
              <a:t>Associazioni Causale Spesa &gt; Autofattura San Marino</a:t>
            </a:r>
            <a:endParaRPr b="0" i="0" sz="2000" u="none" cap="none" strike="noStrike">
              <a:solidFill>
                <a:srgbClr val="000000"/>
              </a:solidFill>
              <a:latin typeface="Work Sans"/>
              <a:ea typeface="Work Sans"/>
              <a:cs typeface="Work Sans"/>
              <a:sym typeface="Work Sans"/>
            </a:endParaRPr>
          </a:p>
        </p:txBody>
      </p:sp>
      <p:sp>
        <p:nvSpPr>
          <p:cNvPr id="119" name="Google Shape;119;p8"/>
          <p:cNvSpPr txBox="1"/>
          <p:nvPr/>
        </p:nvSpPr>
        <p:spPr>
          <a:xfrm>
            <a:off x="1153029" y="2743200"/>
            <a:ext cx="10573500" cy="83100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4200"/>
              <a:buFont typeface="Arial"/>
              <a:buNone/>
            </a:pPr>
            <a:r>
              <a:rPr b="1" i="0" lang="it" sz="4200" u="none" cap="none" strike="noStrike">
                <a:solidFill>
                  <a:schemeClr val="dk1"/>
                </a:solidFill>
                <a:latin typeface="Work Sans"/>
                <a:ea typeface="Work Sans"/>
                <a:cs typeface="Work Sans"/>
                <a:sym typeface="Work Sans"/>
              </a:rPr>
              <a:t>Causale Fattura Ricevuta</a:t>
            </a:r>
            <a:endParaRPr b="1" i="0" sz="4200" u="none" cap="none" strike="noStrike">
              <a:solidFill>
                <a:schemeClr val="dk1"/>
              </a:solidFill>
              <a:latin typeface="Work Sans"/>
              <a:ea typeface="Work Sans"/>
              <a:cs typeface="Work Sans"/>
              <a:sym typeface="Work Sans"/>
            </a:endParaRPr>
          </a:p>
        </p:txBody>
      </p:sp>
      <p:sp>
        <p:nvSpPr>
          <p:cNvPr id="120" name="Google Shape;120;p8"/>
          <p:cNvSpPr txBox="1"/>
          <p:nvPr/>
        </p:nvSpPr>
        <p:spPr>
          <a:xfrm>
            <a:off x="12860675" y="2743200"/>
            <a:ext cx="10385100" cy="831000"/>
          </a:xfrm>
          <a:prstGeom prst="rect">
            <a:avLst/>
          </a:prstGeom>
          <a:noFill/>
          <a:ln>
            <a:noFill/>
          </a:ln>
        </p:spPr>
        <p:txBody>
          <a:bodyPr anchorCtr="0" anchor="t" bIns="91400" lIns="91400" spcFirstLastPara="1" rIns="91400" wrap="square" tIns="91400">
            <a:spAutoFit/>
          </a:bodyPr>
          <a:lstStyle/>
          <a:p>
            <a:pPr indent="0" lvl="0" marL="0" marR="0" rtl="0" algn="ctr">
              <a:lnSpc>
                <a:spcPct val="100000"/>
              </a:lnSpc>
              <a:spcBef>
                <a:spcPts val="0"/>
              </a:spcBef>
              <a:spcAft>
                <a:spcPts val="0"/>
              </a:spcAft>
              <a:buClr>
                <a:srgbClr val="000000"/>
              </a:buClr>
              <a:buSzPts val="4200"/>
              <a:buFont typeface="Arial"/>
              <a:buNone/>
            </a:pPr>
            <a:r>
              <a:rPr b="1" i="0" lang="it" sz="4200" u="none" cap="none" strike="noStrike">
                <a:solidFill>
                  <a:schemeClr val="dk1"/>
                </a:solidFill>
                <a:latin typeface="Work Sans"/>
                <a:ea typeface="Work Sans"/>
                <a:cs typeface="Work Sans"/>
                <a:sym typeface="Work Sans"/>
              </a:rPr>
              <a:t>Causale Fattura Emessa</a:t>
            </a:r>
            <a:endParaRPr b="1" i="0" sz="4200" u="none" cap="none" strike="noStrike">
              <a:solidFill>
                <a:schemeClr val="dk1"/>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xmlns:r="http://schemas.openxmlformats.org/officeDocument/2006/relationships" name="Fiscozen - template presentazione">
  <a:themeElements>
    <a:clrScheme name="Black">
      <a:dk1>
        <a:srgbClr val="00001E"/>
      </a:dk1>
      <a:lt1>
        <a:srgbClr val="FFFAF5"/>
      </a:lt1>
      <a:dk2>
        <a:srgbClr val="B491FF"/>
      </a:dk2>
      <a:lt2>
        <a:srgbClr val="FF9696"/>
      </a:lt2>
      <a:accent1>
        <a:srgbClr val="00001E"/>
      </a:accent1>
      <a:accent2>
        <a:srgbClr val="5A6EFF"/>
      </a:accent2>
      <a:accent3>
        <a:srgbClr val="FFD791"/>
      </a:accent3>
      <a:accent4>
        <a:srgbClr val="FF785A"/>
      </a:accent4>
      <a:accent5>
        <a:srgbClr val="FF9696"/>
      </a:accent5>
      <a:accent6>
        <a:srgbClr val="141414"/>
      </a:accent6>
      <a:hlink>
        <a:srgbClr val="5A6E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