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Garamon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ihHajL/2BOK3zO0sn/ky4wxW/H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0A366D-26E8-49B3-A0C9-BED33061A71F}">
  <a:tblStyle styleId="{B30A366D-26E8-49B3-A0C9-BED33061A7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fill>
          <a:solidFill>
            <a:srgbClr val="D1D5E5"/>
          </a:solidFill>
        </a:fill>
      </a:tcStyle>
    </a:band1H>
    <a:band2H>
      <a:tcTxStyle/>
    </a:band2H>
    <a:band1V>
      <a:tcTxStyle/>
      <a:tcStyle>
        <a:fill>
          <a:solidFill>
            <a:srgbClr val="D1D5E5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5B0C982-8803-4566-BBA9-0CE8932B593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7F229313-DEE7-43DB-9081-A55D0816581D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aramon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aramond-boldItalic.fntdata"/><Relationship Id="rId30" Type="http://schemas.openxmlformats.org/officeDocument/2006/relationships/font" Target="fonts/Garamon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</a:rPr>
              <a:t>Ver el proyecto en la ubicación en disco y las carpetas que tiene. </a:t>
            </a:r>
            <a:endParaRPr/>
          </a:p>
        </p:txBody>
      </p:sp>
      <p:sp>
        <p:nvSpPr>
          <p:cNvPr id="191" name="Google Shape;19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2"/>
                </a:solidFill>
              </a:rPr>
              <a:t>Pueden leer acerca del case (switch en java) desde: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2"/>
                </a:solidFill>
              </a:rPr>
              <a:t>http://docs.oracle.com/javase/tutorial/java/nutsandbolts/switch.html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Demo06IteracionPrePoscondicional.java</a:t>
            </a:r>
            <a:endParaRPr/>
          </a:p>
        </p:txBody>
      </p:sp>
      <p:sp>
        <p:nvSpPr>
          <p:cNvPr id="258" name="Google Shape;25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db02e739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db02e73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5db02e739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Las variables locales a método NO se inicializan por defecto.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 una constante local a método anteponer final a la declaración.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final double PI =3.1416; /* Declara una constante*/</a:t>
            </a:r>
            <a:endParaRPr/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Expresiones del estilo i++  o ++i pueden aparecer en expresiones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 = ++i;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No lo veremos.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Leer acerca de operadores unarios en: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https://docs.oracle.com/javase/tutorial/java/nutsandbolts/op1.html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Ejecutar DemoOperadoresAvanzado de clase1Adicionales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285MB. Gratuito.</a:t>
            </a:r>
            <a:endParaRPr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3" name="Google Shape;23;p22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24"/>
          <p:cNvSpPr txBox="1"/>
          <p:nvPr>
            <p:ph idx="3" type="body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4"/>
          <p:cNvSpPr txBox="1"/>
          <p:nvPr>
            <p:ph idx="4" type="body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9" name="Google Shape;39;p24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722313" y="1771650"/>
            <a:ext cx="7772400" cy="16502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722313" y="347014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46" name="Google Shape;46;p25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26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9"/>
          <p:cNvSpPr txBox="1"/>
          <p:nvPr>
            <p:ph idx="2" type="body"/>
          </p:nvPr>
        </p:nvSpPr>
        <p:spPr>
          <a:xfrm>
            <a:off x="457201" y="1597914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9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70" name="Google Shape;70;p29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/>
          <p:nvPr>
            <p:ph idx="2" type="pic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685800" y="411510"/>
            <a:ext cx="7848600" cy="2062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br>
              <a:rPr lang="es-ES" sz="3200"/>
            </a:br>
            <a:r>
              <a:rPr i="1" lang="es-ES" sz="3200"/>
              <a:t>PROGRAMACIÓN II</a:t>
            </a:r>
            <a:br>
              <a:rPr i="1" lang="es-ES" sz="3200"/>
            </a:br>
            <a:r>
              <a:rPr i="1" lang="es-ES" sz="3200"/>
              <a:t>MÓDULO 2 - PROGRAMACIÓN ORIENTADA A OBJETOS</a:t>
            </a:r>
            <a:br>
              <a:rPr i="1" lang="es-ES" sz="3200"/>
            </a:br>
            <a:endParaRPr sz="2800"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547664" y="2787774"/>
            <a:ext cx="6400800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b="1" lang="es-ES" sz="3600"/>
              <a:t>Clase 1 – POO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3060"/>
              <a:buFont typeface="Arial"/>
              <a:buChar char="•"/>
            </a:pPr>
            <a:r>
              <a:rPr b="1" lang="es-ES" sz="3600"/>
              <a:t>Introducción a Java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3060"/>
              <a:buFont typeface="Arial"/>
              <a:buChar char="•"/>
            </a:pPr>
            <a:r>
              <a:rPr b="1" lang="es-ES" sz="3600"/>
              <a:t>Matrices</a:t>
            </a:r>
            <a:endParaRPr b="1"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b="1" sz="3600"/>
          </a:p>
        </p:txBody>
      </p: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BlueJ. Uso. </a:t>
            </a:r>
            <a:endParaRPr/>
          </a:p>
        </p:txBody>
      </p: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C:\Program Files\Microsoft Office\MEDIA\CAGCAT10\j0292982.wmf" id="195" name="Google Shape;1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400" y="407491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Programación 2 - 2018 - Módulo POO</a:t>
            </a:r>
            <a:endParaRPr/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38" y="1059582"/>
            <a:ext cx="4656617" cy="380587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/>
          <p:nvPr/>
        </p:nvSpPr>
        <p:spPr>
          <a:xfrm>
            <a:off x="240608" y="1325018"/>
            <a:ext cx="1106091" cy="389186"/>
          </a:xfrm>
          <a:prstGeom prst="ellipse">
            <a:avLst/>
          </a:prstGeom>
          <a:noFill/>
          <a:ln cap="flat" cmpd="sng" w="264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558C"/>
              </a:solidFill>
              <a:highlight>
                <a:srgbClr val="00008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1763688" y="1747915"/>
            <a:ext cx="25830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 click en Proyecto🡪Nuevo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9"/>
          <p:cNvCxnSpPr>
            <a:stCxn id="199" idx="1"/>
            <a:endCxn id="198" idx="5"/>
          </p:cNvCxnSpPr>
          <p:nvPr/>
        </p:nvCxnSpPr>
        <p:spPr>
          <a:xfrm rot="10800000">
            <a:off x="1184688" y="1657081"/>
            <a:ext cx="5790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8334" y="1325018"/>
            <a:ext cx="4958162" cy="337216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/>
          <p:nvPr/>
        </p:nvSpPr>
        <p:spPr>
          <a:xfrm>
            <a:off x="4957763" y="5608389"/>
            <a:ext cx="1106091" cy="389185"/>
          </a:xfrm>
          <a:prstGeom prst="ellipse">
            <a:avLst/>
          </a:prstGeom>
          <a:noFill/>
          <a:ln cap="flat" cmpd="sng" w="26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6324934" y="2567059"/>
            <a:ext cx="23289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la carpeta que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contiene el nuevo proyecto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9"/>
          <p:cNvCxnSpPr/>
          <p:nvPr/>
        </p:nvCxnSpPr>
        <p:spPr>
          <a:xfrm flipH="1">
            <a:off x="6588226" y="3767388"/>
            <a:ext cx="144014" cy="46054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BlueJ. Uso.</a:t>
            </a:r>
            <a:endParaRPr sz="2800"/>
          </a:p>
        </p:txBody>
      </p:sp>
      <p:sp>
        <p:nvSpPr>
          <p:cNvPr id="210" name="Google Shape;210;p1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C:\Program Files\Microsoft Office\MEDIA\CAGCAT10\j0292982.wmf"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400" y="407491"/>
            <a:ext cx="806508" cy="79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0017" y="1122139"/>
            <a:ext cx="4803749" cy="3903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10"/>
          <p:cNvGrpSpPr/>
          <p:nvPr/>
        </p:nvGrpSpPr>
        <p:grpSpPr>
          <a:xfrm>
            <a:off x="344231" y="1538749"/>
            <a:ext cx="3039303" cy="1387950"/>
            <a:chOff x="-9369482" y="3615581"/>
            <a:chExt cx="5062148" cy="1825791"/>
          </a:xfrm>
        </p:grpSpPr>
        <p:sp>
          <p:nvSpPr>
            <p:cNvPr id="214" name="Google Shape;214;p10"/>
            <p:cNvSpPr/>
            <p:nvPr/>
          </p:nvSpPr>
          <p:spPr>
            <a:xfrm>
              <a:off x="-5566082" y="3615581"/>
              <a:ext cx="1258748" cy="369289"/>
            </a:xfrm>
            <a:prstGeom prst="ellipse">
              <a:avLst/>
            </a:prstGeom>
            <a:noFill/>
            <a:ln cap="flat" cmpd="sng" w="264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42558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 txBox="1"/>
            <p:nvPr/>
          </p:nvSpPr>
          <p:spPr>
            <a:xfrm>
              <a:off x="-9369482" y="4591150"/>
              <a:ext cx="3607251" cy="850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Hacer click en Nueva clase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" name="Google Shape;216;p10"/>
            <p:cNvCxnSpPr>
              <a:stCxn id="215" idx="0"/>
              <a:endCxn id="214" idx="2"/>
            </p:cNvCxnSpPr>
            <p:nvPr/>
          </p:nvCxnSpPr>
          <p:spPr>
            <a:xfrm flipH="1" rot="10800000">
              <a:off x="-7565856" y="3800350"/>
              <a:ext cx="1999800" cy="79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7" name="Google Shape;217;p10"/>
          <p:cNvGrpSpPr/>
          <p:nvPr/>
        </p:nvGrpSpPr>
        <p:grpSpPr>
          <a:xfrm>
            <a:off x="4925540" y="2327695"/>
            <a:ext cx="4196267" cy="1477328"/>
            <a:chOff x="6172916" y="2748769"/>
            <a:chExt cx="6989049" cy="1945674"/>
          </a:xfrm>
        </p:grpSpPr>
        <p:sp>
          <p:nvSpPr>
            <p:cNvPr id="218" name="Google Shape;218;p10"/>
            <p:cNvSpPr txBox="1"/>
            <p:nvPr/>
          </p:nvSpPr>
          <p:spPr>
            <a:xfrm>
              <a:off x="8112716" y="2748769"/>
              <a:ext cx="5049249" cy="1945674"/>
            </a:xfrm>
            <a:prstGeom prst="rect">
              <a:avLst/>
            </a:prstGeom>
            <a:gradFill>
              <a:gsLst>
                <a:gs pos="0">
                  <a:srgbClr val="5A8A03"/>
                </a:gs>
                <a:gs pos="34000">
                  <a:srgbClr val="598607"/>
                </a:gs>
                <a:gs pos="70000">
                  <a:srgbClr val="639608"/>
                </a:gs>
                <a:gs pos="100000">
                  <a:srgbClr val="63891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Definir: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-"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Nombre de la clase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-"/>
              </a:pPr>
              <a:r>
                <a:rPr lang="es-E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Tipo de Clase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(generalmente utilizaremos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Class)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p10"/>
            <p:cNvCxnSpPr>
              <a:stCxn id="218" idx="1"/>
            </p:cNvCxnSpPr>
            <p:nvPr/>
          </p:nvCxnSpPr>
          <p:spPr>
            <a:xfrm rot="10800000">
              <a:off x="6172916" y="3351706"/>
              <a:ext cx="1939800" cy="36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457200" y="1257300"/>
            <a:ext cx="2926334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/>
              <a:t>Crear Clases	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BlueJ. Uso.</a:t>
            </a:r>
            <a:endParaRPr sz="2800"/>
          </a:p>
        </p:txBody>
      </p:sp>
      <p:sp>
        <p:nvSpPr>
          <p:cNvPr id="226" name="Google Shape;226;p11"/>
          <p:cNvSpPr txBox="1"/>
          <p:nvPr>
            <p:ph idx="1" type="body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/>
              <a:t>Compilar</a:t>
            </a:r>
            <a:endParaRPr/>
          </a:p>
        </p:txBody>
      </p:sp>
      <p:sp>
        <p:nvSpPr>
          <p:cNvPr id="227" name="Google Shape;227;p11"/>
          <p:cNvSpPr txBox="1"/>
          <p:nvPr>
            <p:ph idx="2" type="body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Compilar desde el botón (para todas las clases)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rPr lang="es-ES" sz="1800"/>
              <a:t>	ó </a:t>
            </a:r>
            <a:endParaRPr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Pararse sobre la clase y click derecho y compilar</a:t>
            </a:r>
            <a:endParaRPr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Pararse sobre la clase que contiene el </a:t>
            </a:r>
            <a:r>
              <a:rPr i="1" lang="es-ES" sz="1800"/>
              <a:t>main</a:t>
            </a:r>
            <a:r>
              <a:rPr lang="es-ES" sz="1800"/>
              <a:t>. </a:t>
            </a:r>
            <a:endParaRPr/>
          </a:p>
          <a:p>
            <a:pPr indent="-182880" lvl="1" marL="457200" rtl="0" algn="l">
              <a:spcBef>
                <a:spcPts val="296"/>
              </a:spcBef>
              <a:spcAft>
                <a:spcPts val="0"/>
              </a:spcAft>
              <a:buSzPct val="85000"/>
              <a:buChar char="•"/>
            </a:pPr>
            <a:r>
              <a:rPr lang="es-ES" sz="1600"/>
              <a:t>Ej: Demo04Salida.java</a:t>
            </a:r>
            <a:endParaRPr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Click derecho y seleccionar el método.</a:t>
            </a:r>
            <a:endParaRPr/>
          </a:p>
          <a:p>
            <a:pPr indent="-83026" lvl="1" marL="457200" rtl="0" algn="l">
              <a:spcBef>
                <a:spcPts val="37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63055" lvl="0" marL="18288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228" name="Google Shape;228;p1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C:\Program Files\Microsoft Office\MEDIA\CAGCAT10\j0292982.wmf" id="229" name="Google Shape;2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400" y="407491"/>
            <a:ext cx="806508" cy="79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4">
            <a:alphaModFix/>
          </a:blip>
          <a:srcRect b="32271" l="-1" r="45626" t="6149"/>
          <a:stretch/>
        </p:blipFill>
        <p:spPr>
          <a:xfrm>
            <a:off x="4669512" y="843557"/>
            <a:ext cx="3646904" cy="338437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31" name="Google Shape;231;p11"/>
          <p:cNvSpPr/>
          <p:nvPr/>
        </p:nvSpPr>
        <p:spPr>
          <a:xfrm>
            <a:off x="4846669" y="1923678"/>
            <a:ext cx="936104" cy="288032"/>
          </a:xfrm>
          <a:prstGeom prst="ellipse">
            <a:avLst/>
          </a:prstGeom>
          <a:noFill/>
          <a:ln cap="flat" cmpd="sng" w="264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5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6990377" y="1779662"/>
            <a:ext cx="936104" cy="288032"/>
          </a:xfrm>
          <a:prstGeom prst="ellipse">
            <a:avLst/>
          </a:prstGeom>
          <a:noFill/>
          <a:ln cap="flat" cmpd="sng" w="264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5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0535" y="2586476"/>
            <a:ext cx="3061168" cy="2422136"/>
          </a:xfrm>
          <a:prstGeom prst="rect">
            <a:avLst/>
          </a:prstGeom>
          <a:noFill/>
          <a:ln cap="flat" cmpd="sng" w="9525">
            <a:solidFill>
              <a:srgbClr val="56729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11"/>
          <p:cNvSpPr/>
          <p:nvPr/>
        </p:nvSpPr>
        <p:spPr>
          <a:xfrm>
            <a:off x="6300192" y="3455639"/>
            <a:ext cx="1985198" cy="288032"/>
          </a:xfrm>
          <a:prstGeom prst="ellipse">
            <a:avLst/>
          </a:prstGeom>
          <a:noFill/>
          <a:ln cap="flat" cmpd="sng" w="264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5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1379976" y="3073550"/>
            <a:ext cx="20778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Correr programa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>
            <p:ph type="title"/>
          </p:nvPr>
        </p:nvSpPr>
        <p:spPr>
          <a:xfrm>
            <a:off x="245608" y="52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Ingreso de datos desde entrada estándar</a:t>
            </a:r>
            <a:endParaRPr/>
          </a:p>
        </p:txBody>
      </p:sp>
      <p:sp>
        <p:nvSpPr>
          <p:cNvPr id="241" name="Google Shape;241;p12"/>
          <p:cNvSpPr txBox="1"/>
          <p:nvPr>
            <p:ph idx="1" type="body"/>
          </p:nvPr>
        </p:nvSpPr>
        <p:spPr>
          <a:xfrm>
            <a:off x="188896" y="562351"/>
            <a:ext cx="856895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i="1" lang="es-ES" sz="1800"/>
              <a:t>Scanner</a:t>
            </a:r>
            <a:r>
              <a:rPr lang="es-ES" sz="1800"/>
              <a:t> permite tomar datos desde una entrada (ej: System.in = teclado). </a:t>
            </a:r>
            <a:endParaRPr/>
          </a:p>
          <a:p>
            <a:pPr indent="0" lvl="1" marL="27432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5" lvl="1" marL="45720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242" name="Google Shape;242;p1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243" name="Google Shape;243;p12"/>
          <p:cNvGraphicFramePr/>
          <p:nvPr/>
        </p:nvGraphicFramePr>
        <p:xfrm>
          <a:off x="1403648" y="15355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{7F229313-DEE7-43DB-9081-A55D0816581D}</a:tableStyleId>
              </a:tblPr>
              <a:tblGrid>
                <a:gridCol w="3168350"/>
                <a:gridCol w="3168350"/>
              </a:tblGrid>
              <a:tr h="48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Lee y devuelve un </a:t>
                      </a:r>
                      <a:r>
                        <a:rPr b="1" lang="es-ES" sz="1600" u="none" cap="none" strike="noStrike"/>
                        <a:t>int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in.</a:t>
                      </a:r>
                      <a:r>
                        <a:rPr b="1" lang="es-ES" sz="1600" u="none" cap="none" strike="noStrike"/>
                        <a:t>nextInt()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</a:tr>
              <a:tr h="49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Lee y devuelve un </a:t>
                      </a:r>
                      <a:r>
                        <a:rPr b="1" lang="es-ES" sz="1600" u="none" cap="none" strike="noStrike"/>
                        <a:t>double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in.</a:t>
                      </a:r>
                      <a:r>
                        <a:rPr b="1" lang="es-ES" sz="1600" u="none" cap="none" strike="noStrike"/>
                        <a:t>nextDouble()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</a:tr>
              <a:tr h="6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Lee y devuelve un </a:t>
                      </a:r>
                      <a:r>
                        <a:rPr b="1" lang="es-ES" sz="1600" u="none" cap="none" strike="noStrike"/>
                        <a:t>boolean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in.</a:t>
                      </a:r>
                      <a:r>
                        <a:rPr b="1" lang="es-ES" sz="1600" u="none" cap="none" strike="noStrike"/>
                        <a:t>nextBoolean()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</a:tr>
              <a:tr h="67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Lee y devuelve sec. </a:t>
                      </a:r>
                      <a:r>
                        <a:rPr b="1" lang="es-ES" sz="1600" u="none" cap="none" strike="noStrike"/>
                        <a:t>caracteres hasta </a:t>
                      </a:r>
                      <a:r>
                        <a:rPr b="1" lang="es-ES" sz="1600" u="none" cap="none" strike="sngStrike"/>
                        <a:t>b</a:t>
                      </a:r>
                      <a:r>
                        <a:rPr b="1" lang="es-ES" sz="1600" u="none" cap="none" strike="noStrike"/>
                        <a:t>/ </a:t>
                      </a:r>
                      <a:r>
                        <a:rPr b="1" lang="es-ES" sz="1600" u="none" cap="none" strike="sngStrike"/>
                        <a:t>t</a:t>
                      </a:r>
                      <a:r>
                        <a:rPr b="1" lang="es-ES" sz="1600" u="none" cap="none" strike="noStrike"/>
                        <a:t> / </a:t>
                      </a:r>
                      <a:r>
                        <a:rPr b="1" lang="es-ES" sz="1600" u="none" cap="none" strike="sngStrike"/>
                        <a:t>cr</a:t>
                      </a:r>
                      <a:r>
                        <a:rPr b="1" lang="es-ES" sz="1600" u="none" cap="none" strike="noStrike"/>
                        <a:t> 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in.</a:t>
                      </a:r>
                      <a:r>
                        <a:rPr b="1" lang="es-ES" sz="1600" u="none" cap="none" strike="noStrike"/>
                        <a:t>next()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</a:tr>
              <a:tr h="68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Lee y devuelve sec. </a:t>
                      </a:r>
                      <a:r>
                        <a:rPr b="1" lang="es-ES" sz="1600" u="none" cap="none" strike="noStrike"/>
                        <a:t>caracteres</a:t>
                      </a:r>
                      <a:r>
                        <a:rPr lang="es-ES" sz="1600" u="none" cap="none" strike="noStrike"/>
                        <a:t> hasta </a:t>
                      </a:r>
                      <a:r>
                        <a:rPr b="1" lang="es-ES" sz="1600" u="none" cap="none" strike="sngStrike"/>
                        <a:t>cr</a:t>
                      </a:r>
                      <a:r>
                        <a:rPr b="1" lang="es-ES" sz="1600" u="none" cap="none" strike="noStrike"/>
                        <a:t> 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in.</a:t>
                      </a:r>
                      <a:r>
                        <a:rPr b="1" lang="es-ES" sz="1600" u="none" cap="none" strike="noStrike"/>
                        <a:t>nextLine()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>
            <p:ph type="title"/>
          </p:nvPr>
        </p:nvSpPr>
        <p:spPr>
          <a:xfrm>
            <a:off x="245608" y="52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Ingreso de datos desde entrada estándar</a:t>
            </a:r>
            <a:endParaRPr/>
          </a:p>
        </p:txBody>
      </p:sp>
      <p:sp>
        <p:nvSpPr>
          <p:cNvPr id="249" name="Google Shape;249;p13"/>
          <p:cNvSpPr txBox="1"/>
          <p:nvPr>
            <p:ph idx="1" type="body"/>
          </p:nvPr>
        </p:nvSpPr>
        <p:spPr>
          <a:xfrm>
            <a:off x="188896" y="562351"/>
            <a:ext cx="856895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i="1" lang="es-ES" sz="1800"/>
              <a:t>Scanner</a:t>
            </a:r>
            <a:r>
              <a:rPr lang="es-ES" sz="1800"/>
              <a:t> permite tomar datos desde una entrada (ej: System.in = teclado). </a:t>
            </a:r>
            <a:endParaRPr/>
          </a:p>
          <a:p>
            <a:pPr indent="0" lvl="1" marL="27432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5" lvl="1" marL="45720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1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209604" y="827406"/>
            <a:ext cx="864096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 java.util.Scanner; </a:t>
            </a: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 Importar funcionalidad para entrada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class Demo05Entrada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Scanner in = new Scanner(System.in);      // Declarar el scanner e indicar que se leerá desde teclado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System.out.print("Ingrese edad: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int edad = in.nextInt();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System.out.print("Ingrese peso: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double peso = in.nextDouble();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System.out.print("Ingrese true o false: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boolean tieneDueño = in.nextBoolean();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System.out.print("Ingrese nombre: 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 nombre = in.next();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in.nextLine(); </a:t>
            </a:r>
            <a:r>
              <a:rPr lang="es-ES" sz="1400">
                <a:solidFill>
                  <a:srgbClr val="3BC105"/>
                </a:solidFill>
                <a:latin typeface="Arial"/>
                <a:ea typeface="Arial"/>
                <a:cs typeface="Arial"/>
                <a:sym typeface="Arial"/>
              </a:rPr>
              <a:t>//Para que lea el Enter del ingreso anterior y luego usar lectura por oración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System.out.print("Ingrese descripción: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 descripcion = in.nextLine();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in.close();   </a:t>
            </a: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 Cerrar el scanner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3"/>
          <p:cNvGrpSpPr/>
          <p:nvPr/>
        </p:nvGrpSpPr>
        <p:grpSpPr>
          <a:xfrm>
            <a:off x="5089024" y="2676733"/>
            <a:ext cx="3096344" cy="1202924"/>
            <a:chOff x="5089024" y="2676733"/>
            <a:chExt cx="3096344" cy="1202924"/>
          </a:xfrm>
        </p:grpSpPr>
        <p:sp>
          <p:nvSpPr>
            <p:cNvPr id="253" name="Google Shape;253;p13"/>
            <p:cNvSpPr/>
            <p:nvPr/>
          </p:nvSpPr>
          <p:spPr>
            <a:xfrm>
              <a:off x="6133140" y="3159577"/>
              <a:ext cx="504056" cy="720080"/>
            </a:xfrm>
            <a:prstGeom prst="downArrow">
              <a:avLst>
                <a:gd fmla="val 50000" name="adj1"/>
                <a:gd fmla="val 51129" name="adj2"/>
              </a:avLst>
            </a:prstGeom>
            <a:solidFill>
              <a:srgbClr val="3BC105"/>
            </a:solidFill>
            <a:ln cap="flat" cmpd="sng" w="26425">
              <a:solidFill>
                <a:srgbClr val="4656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 txBox="1"/>
            <p:nvPr/>
          </p:nvSpPr>
          <p:spPr>
            <a:xfrm>
              <a:off x="5089024" y="2676733"/>
              <a:ext cx="3096344" cy="338554"/>
            </a:xfrm>
            <a:prstGeom prst="rect">
              <a:avLst/>
            </a:prstGeom>
            <a:gradFill>
              <a:gsLst>
                <a:gs pos="0">
                  <a:srgbClr val="5A8A03"/>
                </a:gs>
                <a:gs pos="34000">
                  <a:srgbClr val="598607"/>
                </a:gs>
                <a:gs pos="70000">
                  <a:srgbClr val="639608"/>
                </a:gs>
                <a:gs pos="100000">
                  <a:srgbClr val="63891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Más en: https://bit.ly/3ch7fNF 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Estructuras de control</a:t>
            </a:r>
            <a:endParaRPr/>
          </a:p>
        </p:txBody>
      </p:sp>
      <p:sp>
        <p:nvSpPr>
          <p:cNvPr id="261" name="Google Shape;261;p1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241897" y="1059582"/>
            <a:ext cx="11993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Selección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286521" y="1275606"/>
            <a:ext cx="2978097" cy="1578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(condición)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acción(es) a realizar cuando </a:t>
            </a: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condición es true 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acción(es) a realizar cuando </a:t>
            </a: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condición es false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179512" y="2870638"/>
            <a:ext cx="2626040" cy="351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Iteración pre-condicional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286521" y="3147814"/>
            <a:ext cx="2736304" cy="83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(condición)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acción(es) a realizar cuando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condición es true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2969507" y="1126254"/>
            <a:ext cx="3735667" cy="1121172"/>
          </a:xfrm>
          <a:prstGeom prst="rect">
            <a:avLst/>
          </a:prstGeom>
          <a:gradFill>
            <a:gsLst>
              <a:gs pos="0">
                <a:srgbClr val="C9B0B0"/>
              </a:gs>
              <a:gs pos="45000">
                <a:srgbClr val="DABFBF"/>
              </a:gs>
              <a:gs pos="100000">
                <a:srgbClr val="EADCD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Encerrar entre {} en caso de incluir varias sentencias.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sólo incluye una sentencia, finalizarla con ;</a:t>
            </a:r>
            <a:endParaRPr sz="1400"/>
          </a:p>
        </p:txBody>
      </p:sp>
      <p:sp>
        <p:nvSpPr>
          <p:cNvPr id="267" name="Google Shape;267;p14"/>
          <p:cNvSpPr/>
          <p:nvPr/>
        </p:nvSpPr>
        <p:spPr>
          <a:xfrm>
            <a:off x="251520" y="4025095"/>
            <a:ext cx="2880657" cy="351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Iteración post-condicional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301246" y="4313127"/>
            <a:ext cx="4572000" cy="83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acción(es)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while (condición)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2987824" y="4339197"/>
            <a:ext cx="5760640" cy="824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 acción(es) y luego evalúa condición </a:t>
            </a:r>
            <a:endParaRPr/>
          </a:p>
          <a:p>
            <a:pPr indent="-182880" lvl="0" marL="1828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condición es true =&gt; ejecuta otra vez acción(es)</a:t>
            </a:r>
            <a:endParaRPr/>
          </a:p>
          <a:p>
            <a:pPr indent="-182880" lvl="0" marL="1828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condición es false =&gt; finaliza do</a:t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3115885" y="4077896"/>
            <a:ext cx="30593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Diferencia  do-while y while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5200331" y="2640100"/>
            <a:ext cx="3547435" cy="1384995"/>
          </a:xfrm>
          <a:prstGeom prst="rect">
            <a:avLst/>
          </a:prstGeom>
          <a:solidFill>
            <a:srgbClr val="CEDBF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Adicional: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 leer acerca del </a:t>
            </a:r>
            <a:r>
              <a:rPr b="1"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java) 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http://docs.oracle.com/javase/tutorial/java/nutsandbolts/switch.html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Estructuras de control</a:t>
            </a:r>
            <a:endParaRPr/>
          </a:p>
        </p:txBody>
      </p:sp>
      <p:sp>
        <p:nvSpPr>
          <p:cNvPr id="277" name="Google Shape;277;p1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338024" y="1238701"/>
            <a:ext cx="12330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Repetición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1706176" y="1215899"/>
            <a:ext cx="5112568" cy="658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(inicialización; condición;  expresión)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acción(es)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179512" y="1923678"/>
            <a:ext cx="6192440" cy="166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Inicialización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expresión que se ejecuta una vez al comienzo y da valor inicial a la variable índice.</a:t>
            </a:r>
            <a:endParaRPr/>
          </a:p>
          <a:p>
            <a:pPr indent="-182880" lvl="0" marL="18288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expresión lógica, se evalúa antes de comenzar una nueva iteración del for; cuando da false termina el for. </a:t>
            </a:r>
            <a:endParaRPr/>
          </a:p>
          <a:p>
            <a:pPr indent="-182880" lvl="0" marL="18288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Expresión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expresión que se ejecuta al finalizar cada iteración del for (incr. o decr. del índice). </a:t>
            </a: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6876256" y="1349829"/>
            <a:ext cx="1354471" cy="510198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Inicialización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15"/>
          <p:cNvCxnSpPr/>
          <p:nvPr/>
        </p:nvCxnSpPr>
        <p:spPr>
          <a:xfrm>
            <a:off x="7553491" y="1874541"/>
            <a:ext cx="0" cy="3516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3" name="Google Shape;283;p15"/>
          <p:cNvSpPr/>
          <p:nvPr/>
        </p:nvSpPr>
        <p:spPr>
          <a:xfrm>
            <a:off x="6696235" y="2260105"/>
            <a:ext cx="1714511" cy="753063"/>
          </a:xfrm>
          <a:prstGeom prst="diamond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15"/>
          <p:cNvCxnSpPr>
            <a:endCxn id="285" idx="0"/>
          </p:cNvCxnSpPr>
          <p:nvPr/>
        </p:nvCxnSpPr>
        <p:spPr>
          <a:xfrm>
            <a:off x="7553356" y="3003928"/>
            <a:ext cx="0" cy="44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5" name="Google Shape;285;p15"/>
          <p:cNvSpPr/>
          <p:nvPr/>
        </p:nvSpPr>
        <p:spPr>
          <a:xfrm>
            <a:off x="6876120" y="3452728"/>
            <a:ext cx="1354471" cy="510198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Acción(es)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15"/>
          <p:cNvCxnSpPr/>
          <p:nvPr/>
        </p:nvCxnSpPr>
        <p:spPr>
          <a:xfrm>
            <a:off x="7553491" y="3962926"/>
            <a:ext cx="0" cy="4489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7" name="Google Shape;287;p15"/>
          <p:cNvSpPr/>
          <p:nvPr/>
        </p:nvSpPr>
        <p:spPr>
          <a:xfrm>
            <a:off x="6876119" y="4411856"/>
            <a:ext cx="1354471" cy="510198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Expresión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15"/>
          <p:cNvCxnSpPr/>
          <p:nvPr/>
        </p:nvCxnSpPr>
        <p:spPr>
          <a:xfrm>
            <a:off x="6228184" y="2652142"/>
            <a:ext cx="46946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9" name="Google Shape;289;p15"/>
          <p:cNvCxnSpPr/>
          <p:nvPr/>
        </p:nvCxnSpPr>
        <p:spPr>
          <a:xfrm>
            <a:off x="6228184" y="2652142"/>
            <a:ext cx="0" cy="20148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15"/>
          <p:cNvCxnSpPr>
            <a:endCxn id="287" idx="1"/>
          </p:cNvCxnSpPr>
          <p:nvPr/>
        </p:nvCxnSpPr>
        <p:spPr>
          <a:xfrm>
            <a:off x="6228119" y="4666955"/>
            <a:ext cx="648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15"/>
          <p:cNvCxnSpPr/>
          <p:nvPr/>
        </p:nvCxnSpPr>
        <p:spPr>
          <a:xfrm>
            <a:off x="8410746" y="2636636"/>
            <a:ext cx="52469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2" name="Google Shape;292;p15"/>
          <p:cNvSpPr txBox="1"/>
          <p:nvPr/>
        </p:nvSpPr>
        <p:spPr>
          <a:xfrm>
            <a:off x="8410746" y="2226224"/>
            <a:ext cx="733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7677492" y="3014879"/>
            <a:ext cx="733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270992" y="3651870"/>
            <a:ext cx="2683520" cy="94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i;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(i=1; i&lt;= 10;  i++)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System.out.println(i);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270992" y="4804946"/>
            <a:ext cx="32208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¿Modificar para imprimir pares?</a:t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237680" y="4524068"/>
            <a:ext cx="32208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imprime? </a:t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3483732" y="3651870"/>
            <a:ext cx="3032484" cy="94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i;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(i=10; i &gt; 0;  i=i-1)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System.out.println(i);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3431930" y="4524068"/>
            <a:ext cx="36603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imprime?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¿Es lo mismo poner i-- 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</a:t>
            </a: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110807" y="1200150"/>
            <a:ext cx="9033193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Almacenan un número fijo de valores primitivos // </a:t>
            </a:r>
            <a:r>
              <a:rPr i="1" lang="es-ES" sz="1800"/>
              <a:t>objetos  (del mismo tipo)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Dimensión física: se establece al crearlo.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Índice: entero, comenzando desde 0.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Acceso en forma </a:t>
            </a:r>
            <a:r>
              <a:rPr i="1" lang="es-ES" sz="1800"/>
              <a:t>directa </a:t>
            </a:r>
            <a:r>
              <a:rPr lang="es-ES" sz="1800"/>
              <a:t>a las posiciones. </a:t>
            </a:r>
            <a:endParaRPr sz="1800"/>
          </a:p>
        </p:txBody>
      </p:sp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6" name="Google Shape;306;p16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16"/>
          <p:cNvGrpSpPr/>
          <p:nvPr/>
        </p:nvGrpSpPr>
        <p:grpSpPr>
          <a:xfrm>
            <a:off x="141982" y="2830979"/>
            <a:ext cx="4718050" cy="1254443"/>
            <a:chOff x="2429" y="1426"/>
            <a:chExt cx="7430" cy="2195"/>
          </a:xfrm>
        </p:grpSpPr>
        <p:cxnSp>
          <p:nvCxnSpPr>
            <p:cNvPr id="308" name="Google Shape;308;p16"/>
            <p:cNvCxnSpPr/>
            <p:nvPr/>
          </p:nvCxnSpPr>
          <p:spPr>
            <a:xfrm>
              <a:off x="7415" y="2357"/>
              <a:ext cx="423" cy="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" name="Google Shape;309;p16"/>
            <p:cNvSpPr txBox="1"/>
            <p:nvPr/>
          </p:nvSpPr>
          <p:spPr>
            <a:xfrm>
              <a:off x="7765" y="2136"/>
              <a:ext cx="1481" cy="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Índices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 txBox="1"/>
            <p:nvPr/>
          </p:nvSpPr>
          <p:spPr>
            <a:xfrm>
              <a:off x="4936" y="3105"/>
              <a:ext cx="1495" cy="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Tamaño 9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p16"/>
            <p:cNvCxnSpPr/>
            <p:nvPr/>
          </p:nvCxnSpPr>
          <p:spPr>
            <a:xfrm rot="10800000">
              <a:off x="3659" y="3281"/>
              <a:ext cx="1327" cy="0"/>
            </a:xfrm>
            <a:prstGeom prst="straightConnector1">
              <a:avLst/>
            </a:prstGeom>
            <a:noFill/>
            <a:ln cap="flat" cmpd="sng" w="12700">
              <a:solidFill>
                <a:srgbClr val="1F497D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16"/>
            <p:cNvCxnSpPr/>
            <p:nvPr/>
          </p:nvCxnSpPr>
          <p:spPr>
            <a:xfrm>
              <a:off x="6152" y="3281"/>
              <a:ext cx="1240" cy="0"/>
            </a:xfrm>
            <a:prstGeom prst="straightConnector1">
              <a:avLst/>
            </a:prstGeom>
            <a:noFill/>
            <a:ln cap="flat" cmpd="sng" w="12700">
              <a:solidFill>
                <a:srgbClr val="1F497D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313" name="Google Shape;313;p16"/>
            <p:cNvGrpSpPr/>
            <p:nvPr/>
          </p:nvGrpSpPr>
          <p:grpSpPr>
            <a:xfrm>
              <a:off x="2429" y="1426"/>
              <a:ext cx="7430" cy="1567"/>
              <a:chOff x="2473" y="8245"/>
              <a:chExt cx="7430" cy="1567"/>
            </a:xfrm>
          </p:grpSpPr>
          <p:grpSp>
            <p:nvGrpSpPr>
              <p:cNvPr id="314" name="Google Shape;314;p16"/>
              <p:cNvGrpSpPr/>
              <p:nvPr/>
            </p:nvGrpSpPr>
            <p:grpSpPr>
              <a:xfrm>
                <a:off x="3631" y="8681"/>
                <a:ext cx="3784" cy="1131"/>
                <a:chOff x="3631" y="8165"/>
                <a:chExt cx="3784" cy="1131"/>
              </a:xfrm>
            </p:grpSpPr>
            <p:sp>
              <p:nvSpPr>
                <p:cNvPr id="315" name="Google Shape;315;p16"/>
                <p:cNvSpPr/>
                <p:nvPr/>
              </p:nvSpPr>
              <p:spPr>
                <a:xfrm>
                  <a:off x="3631" y="8436"/>
                  <a:ext cx="3784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900"/>
                    <a:buFont typeface="Calibri"/>
                    <a:buNone/>
                  </a:pPr>
                  <a:r>
                    <a:rPr b="0" i="0" lang="es-ES" sz="9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b="0" i="0" lang="es-ES" sz="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0         1          2          3         4         5          6        7         8    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16"/>
                <p:cNvSpPr/>
                <p:nvPr/>
              </p:nvSpPr>
              <p:spPr>
                <a:xfrm>
                  <a:off x="4889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16"/>
                <p:cNvSpPr/>
                <p:nvPr/>
              </p:nvSpPr>
              <p:spPr>
                <a:xfrm>
                  <a:off x="5310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16"/>
                <p:cNvSpPr/>
                <p:nvPr/>
              </p:nvSpPr>
              <p:spPr>
                <a:xfrm>
                  <a:off x="5731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16"/>
                <p:cNvSpPr/>
                <p:nvPr/>
              </p:nvSpPr>
              <p:spPr>
                <a:xfrm>
                  <a:off x="3631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16"/>
                <p:cNvSpPr/>
                <p:nvPr/>
              </p:nvSpPr>
              <p:spPr>
                <a:xfrm>
                  <a:off x="40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16"/>
                <p:cNvSpPr/>
                <p:nvPr/>
              </p:nvSpPr>
              <p:spPr>
                <a:xfrm>
                  <a:off x="44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16"/>
                <p:cNvSpPr/>
                <p:nvPr/>
              </p:nvSpPr>
              <p:spPr>
                <a:xfrm>
                  <a:off x="61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16"/>
                <p:cNvSpPr/>
                <p:nvPr/>
              </p:nvSpPr>
              <p:spPr>
                <a:xfrm>
                  <a:off x="65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16"/>
                <p:cNvSpPr/>
                <p:nvPr/>
              </p:nvSpPr>
              <p:spPr>
                <a:xfrm>
                  <a:off x="6994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16"/>
                <p:cNvSpPr/>
                <p:nvPr/>
              </p:nvSpPr>
              <p:spPr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6" name="Google Shape;326;p16"/>
                <p:cNvCxnSpPr/>
                <p:nvPr/>
              </p:nvCxnSpPr>
              <p:spPr>
                <a:xfrm rot="10800000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7" name="Google Shape;327;p16"/>
              <p:cNvSpPr txBox="1"/>
              <p:nvPr/>
            </p:nvSpPr>
            <p:spPr>
              <a:xfrm>
                <a:off x="3478" y="8287"/>
                <a:ext cx="1946" cy="3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Primer índice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8" name="Google Shape;328;p16"/>
              <p:cNvCxnSpPr/>
              <p:nvPr/>
            </p:nvCxnSpPr>
            <p:spPr>
              <a:xfrm flipH="1" rot="10800000">
                <a:off x="6466" y="8681"/>
                <a:ext cx="259" cy="654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9" name="Google Shape;329;p16"/>
              <p:cNvSpPr txBox="1"/>
              <p:nvPr/>
            </p:nvSpPr>
            <p:spPr>
              <a:xfrm>
                <a:off x="6152" y="8245"/>
                <a:ext cx="3751" cy="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Elemento (en posición 7)</a:t>
                </a:r>
                <a:b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vector[6]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rPr b="0" i="0" lang="es-ES" sz="11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6"/>
              <p:cNvSpPr txBox="1"/>
              <p:nvPr/>
            </p:nvSpPr>
            <p:spPr>
              <a:xfrm>
                <a:off x="2473" y="9337"/>
                <a:ext cx="896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1" i="1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vector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1" name="Google Shape;331;p16"/>
          <p:cNvSpPr/>
          <p:nvPr/>
        </p:nvSpPr>
        <p:spPr>
          <a:xfrm>
            <a:off x="110807" y="429070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unidimensionales - Vector</a:t>
            </a:r>
            <a:endParaRPr/>
          </a:p>
        </p:txBody>
      </p:sp>
      <p:sp>
        <p:nvSpPr>
          <p:cNvPr id="337" name="Google Shape;337;p17"/>
          <p:cNvSpPr txBox="1"/>
          <p:nvPr>
            <p:ph idx="2" type="body"/>
          </p:nvPr>
        </p:nvSpPr>
        <p:spPr>
          <a:xfrm>
            <a:off x="251520" y="1474084"/>
            <a:ext cx="4392488" cy="33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Declaración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i="1" lang="es-ES" sz="1400"/>
              <a:t>TipoElemento [] </a:t>
            </a:r>
            <a:r>
              <a:rPr lang="es-ES" sz="1400"/>
              <a:t>nombreVariable</a:t>
            </a:r>
            <a:r>
              <a:rPr i="1" lang="es-ES" sz="1400"/>
              <a:t>; </a:t>
            </a:r>
            <a:endParaRPr i="1"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i="1" sz="1400"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Creación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= new TipoElemento[DIMF];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Acceso a elemento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[posición]</a:t>
            </a:r>
            <a:endParaRPr/>
          </a:p>
        </p:txBody>
      </p:sp>
      <p:sp>
        <p:nvSpPr>
          <p:cNvPr id="338" name="Google Shape;338;p1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4572000" y="1275606"/>
            <a:ext cx="45720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[] contador = new int[10];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(i=0;i&lt;10;i++) contador[i]=i;</a:t>
            </a: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System.out.println("La Pos. 1 tiene " +contador[1]);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bidimensionales - Matrices</a:t>
            </a:r>
            <a:endParaRPr/>
          </a:p>
        </p:txBody>
      </p:sp>
      <p:sp>
        <p:nvSpPr>
          <p:cNvPr id="345" name="Google Shape;345;p1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8"/>
          <p:cNvSpPr txBox="1"/>
          <p:nvPr>
            <p:ph idx="1" type="body"/>
          </p:nvPr>
        </p:nvSpPr>
        <p:spPr>
          <a:xfrm>
            <a:off x="111125" y="1200150"/>
            <a:ext cx="903287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Colección ordenada e indexada de elementos.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estructura de datos compuesta permite acceder a cada componente utilizando </a:t>
            </a:r>
            <a:r>
              <a:rPr b="1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 índices (fila y columna) </a:t>
            </a: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permiten ubicar un elemento dentro de la estructura</a:t>
            </a:r>
            <a:endParaRPr/>
          </a:p>
          <a:p>
            <a:pPr indent="-85724" lvl="0" marL="1828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000000"/>
                </a:solidFill>
              </a:rPr>
              <a:t>Características :</a:t>
            </a:r>
            <a:endParaRPr sz="1800"/>
          </a:p>
          <a:p>
            <a:pPr indent="-182880" lvl="1" marL="457200" rtl="0" algn="just">
              <a:spcBef>
                <a:spcPts val="598"/>
              </a:spcBef>
              <a:spcAft>
                <a:spcPts val="0"/>
              </a:spcAft>
              <a:buSzPts val="1190"/>
              <a:buChar char="•"/>
            </a:pPr>
            <a:r>
              <a:rPr lang="es-ES" sz="1400">
                <a:solidFill>
                  <a:srgbClr val="000000"/>
                </a:solidFill>
              </a:rPr>
              <a:t> Homogénea</a:t>
            </a:r>
            <a:endParaRPr sz="1400"/>
          </a:p>
          <a:p>
            <a:pPr indent="-182880" lvl="1" marL="457200" rtl="0" algn="just">
              <a:spcBef>
                <a:spcPts val="598"/>
              </a:spcBef>
              <a:spcAft>
                <a:spcPts val="0"/>
              </a:spcAft>
              <a:buSzPts val="1190"/>
              <a:buChar char="•"/>
            </a:pPr>
            <a:r>
              <a:rPr lang="es-ES" sz="1400">
                <a:solidFill>
                  <a:srgbClr val="000000"/>
                </a:solidFill>
              </a:rPr>
              <a:t> Estática</a:t>
            </a:r>
            <a:endParaRPr sz="1400"/>
          </a:p>
          <a:p>
            <a:pPr indent="-182880" lvl="1" marL="457200" rtl="0" algn="just">
              <a:spcBef>
                <a:spcPts val="598"/>
              </a:spcBef>
              <a:spcAft>
                <a:spcPts val="0"/>
              </a:spcAft>
              <a:buSzPts val="1190"/>
              <a:buChar char="•"/>
            </a:pPr>
            <a:r>
              <a:rPr lang="es-ES" sz="1400">
                <a:solidFill>
                  <a:srgbClr val="000000"/>
                </a:solidFill>
              </a:rPr>
              <a:t> Indexada</a:t>
            </a:r>
            <a:endParaRPr sz="1400"/>
          </a:p>
          <a:p>
            <a:pPr indent="-182880" lvl="1" marL="457200" rtl="0" algn="just">
              <a:spcBef>
                <a:spcPts val="598"/>
              </a:spcBef>
              <a:spcAft>
                <a:spcPts val="0"/>
              </a:spcAft>
              <a:buSzPts val="1190"/>
              <a:buChar char="•"/>
            </a:pPr>
            <a:r>
              <a:rPr lang="es-ES" sz="1400">
                <a:solidFill>
                  <a:srgbClr val="000000"/>
                </a:solidFill>
              </a:rPr>
              <a:t> Lineal</a:t>
            </a:r>
            <a:endParaRPr sz="1400"/>
          </a:p>
          <a:p>
            <a:pPr indent="-85724" lvl="0" marL="1828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5864065" y="2521509"/>
            <a:ext cx="3275856" cy="2427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Java, cada </a:t>
            </a:r>
            <a:r>
              <a:rPr b="1" lang="es-E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b="0" lang="es-E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b="1" lang="es-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entero </a:t>
            </a:r>
            <a:r>
              <a:rPr lang="es-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s-E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comienzan desde 0.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matriz pueden ser int, double, char, boolean u objetos (mismo tipo).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598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¿Otros lenguajes?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18"/>
          <p:cNvGrpSpPr/>
          <p:nvPr/>
        </p:nvGrpSpPr>
        <p:grpSpPr>
          <a:xfrm>
            <a:off x="2322572" y="2883270"/>
            <a:ext cx="4337685" cy="1601343"/>
            <a:chOff x="2226" y="1468"/>
            <a:chExt cx="6831" cy="2802"/>
          </a:xfrm>
        </p:grpSpPr>
        <p:sp>
          <p:nvSpPr>
            <p:cNvPr id="350" name="Google Shape;350;p18"/>
            <p:cNvSpPr txBox="1"/>
            <p:nvPr/>
          </p:nvSpPr>
          <p:spPr>
            <a:xfrm>
              <a:off x="3517" y="3754"/>
              <a:ext cx="1495" cy="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Tamaño 2x3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1" name="Google Shape;351;p18"/>
            <p:cNvGrpSpPr/>
            <p:nvPr/>
          </p:nvGrpSpPr>
          <p:grpSpPr>
            <a:xfrm>
              <a:off x="2226" y="1468"/>
              <a:ext cx="6831" cy="2000"/>
              <a:chOff x="2270" y="8287"/>
              <a:chExt cx="6831" cy="2000"/>
            </a:xfrm>
          </p:grpSpPr>
          <p:grpSp>
            <p:nvGrpSpPr>
              <p:cNvPr id="352" name="Google Shape;352;p18"/>
              <p:cNvGrpSpPr/>
              <p:nvPr/>
            </p:nvGrpSpPr>
            <p:grpSpPr>
              <a:xfrm>
                <a:off x="3626" y="8681"/>
                <a:ext cx="1268" cy="1606"/>
                <a:chOff x="3626" y="8165"/>
                <a:chExt cx="1268" cy="1606"/>
              </a:xfrm>
            </p:grpSpPr>
            <p:sp>
              <p:nvSpPr>
                <p:cNvPr id="353" name="Google Shape;353;p18"/>
                <p:cNvSpPr/>
                <p:nvPr/>
              </p:nvSpPr>
              <p:spPr>
                <a:xfrm>
                  <a:off x="3631" y="8436"/>
                  <a:ext cx="1263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900"/>
                    <a:buFont typeface="Calibri"/>
                    <a:buNone/>
                  </a:pPr>
                  <a:r>
                    <a:rPr b="0" i="0" lang="es-ES" sz="9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b="0" i="0" lang="es-ES" sz="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0         1          2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18"/>
                <p:cNvSpPr/>
                <p:nvPr/>
              </p:nvSpPr>
              <p:spPr>
                <a:xfrm>
                  <a:off x="3626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18"/>
                <p:cNvSpPr/>
                <p:nvPr/>
              </p:nvSpPr>
              <p:spPr>
                <a:xfrm>
                  <a:off x="4047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8"/>
                <p:cNvSpPr/>
                <p:nvPr/>
              </p:nvSpPr>
              <p:spPr>
                <a:xfrm>
                  <a:off x="4468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8"/>
                <p:cNvSpPr/>
                <p:nvPr/>
              </p:nvSpPr>
              <p:spPr>
                <a:xfrm>
                  <a:off x="3631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8"/>
                <p:cNvSpPr/>
                <p:nvPr/>
              </p:nvSpPr>
              <p:spPr>
                <a:xfrm>
                  <a:off x="40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8"/>
                <p:cNvSpPr/>
                <p:nvPr/>
              </p:nvSpPr>
              <p:spPr>
                <a:xfrm>
                  <a:off x="44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18"/>
                <p:cNvSpPr/>
                <p:nvPr/>
              </p:nvSpPr>
              <p:spPr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1" name="Google Shape;361;p18"/>
                <p:cNvCxnSpPr/>
                <p:nvPr/>
              </p:nvCxnSpPr>
              <p:spPr>
                <a:xfrm rot="10800000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62" name="Google Shape;362;p18"/>
              <p:cNvSpPr txBox="1"/>
              <p:nvPr/>
            </p:nvSpPr>
            <p:spPr>
              <a:xfrm>
                <a:off x="3478" y="8287"/>
                <a:ext cx="2439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Primer índice columna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3" name="Google Shape;363;p18"/>
              <p:cNvCxnSpPr/>
              <p:nvPr/>
            </p:nvCxnSpPr>
            <p:spPr>
              <a:xfrm flipH="1" rot="10800000">
                <a:off x="4764" y="9559"/>
                <a:ext cx="586" cy="438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8"/>
              <p:cNvSpPr txBox="1"/>
              <p:nvPr/>
            </p:nvSpPr>
            <p:spPr>
              <a:xfrm>
                <a:off x="5350" y="9243"/>
                <a:ext cx="3751" cy="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Elemento (fila</a:t>
                </a: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1, columna 2</a:t>
                </a: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b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matriz[1][2]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rPr b="0" i="0" lang="es-ES" sz="11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8"/>
              <p:cNvSpPr txBox="1"/>
              <p:nvPr/>
            </p:nvSpPr>
            <p:spPr>
              <a:xfrm>
                <a:off x="2270" y="9338"/>
                <a:ext cx="896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1" i="1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matriz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6" name="Google Shape;366;p18"/>
          <p:cNvSpPr/>
          <p:nvPr/>
        </p:nvSpPr>
        <p:spPr>
          <a:xfrm>
            <a:off x="2891819" y="3462022"/>
            <a:ext cx="257235" cy="573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0" i="0" lang="es-E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2893437" y="3520832"/>
            <a:ext cx="196215" cy="17888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18"/>
          <p:cNvCxnSpPr/>
          <p:nvPr/>
        </p:nvCxnSpPr>
        <p:spPr>
          <a:xfrm rot="10800000">
            <a:off x="2990649" y="3347615"/>
            <a:ext cx="0" cy="154877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18"/>
          <p:cNvSpPr txBox="1"/>
          <p:nvPr/>
        </p:nvSpPr>
        <p:spPr>
          <a:xfrm>
            <a:off x="2337265" y="3154447"/>
            <a:ext cx="1548765" cy="2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índice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fila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Java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Lenguaje de propósito gral. Paradigmas: Imperativo/OO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Permite generar aplicaciones multiplataforma.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Plataforma Java: </a:t>
            </a:r>
            <a:endParaRPr/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/>
              <a:t>Plataforma de desarrollo (JDK): incluye compilador, depurador, generador de documentación,</a:t>
            </a:r>
            <a:endParaRPr/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/>
              <a:t>Plataforma de ejecución (JRE): incluye componentes requeridas para ejecutar aplicaciones Java, entre ellas la JVM.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Codificación y ejecución de app. java:</a:t>
            </a:r>
            <a:endParaRPr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2"/>
          <p:cNvSpPr txBox="1"/>
          <p:nvPr/>
        </p:nvSpPr>
        <p:spPr>
          <a:xfrm>
            <a:off x="229155" y="3799956"/>
            <a:ext cx="2484276" cy="861774"/>
          </a:xfrm>
          <a:prstGeom prst="rect">
            <a:avLst/>
          </a:prstGeom>
          <a:gradFill>
            <a:gsLst>
              <a:gs pos="0">
                <a:srgbClr val="EC7000"/>
              </a:gs>
              <a:gs pos="34000">
                <a:srgbClr val="E47000"/>
              </a:gs>
              <a:gs pos="70000">
                <a:srgbClr val="FF7C00"/>
              </a:gs>
              <a:gs pos="100000">
                <a:srgbClr val="E6842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HolaMundoApp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System.out.println("Hola Mundo!");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07504" y="3535763"/>
            <a:ext cx="28297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Fuente: HolaMundoApp.java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800011" y="3994378"/>
            <a:ext cx="274393" cy="3240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107940" y="3929571"/>
            <a:ext cx="815989" cy="4536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EBF"/>
              </a:gs>
              <a:gs pos="45000">
                <a:srgbClr val="CACED0"/>
              </a:gs>
              <a:gs pos="100000">
                <a:srgbClr val="E1E4E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javac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970456" y="3550658"/>
            <a:ext cx="10909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Compilador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4061411" y="3990228"/>
            <a:ext cx="274393" cy="3240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418562" y="3702985"/>
            <a:ext cx="1089543" cy="1323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061410" y="3258905"/>
            <a:ext cx="22990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compilado (bytecode) HolaMundoApp.class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5607626" y="3744022"/>
            <a:ext cx="144016" cy="1109018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797668" y="3660411"/>
            <a:ext cx="274393" cy="3240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812871" y="4117458"/>
            <a:ext cx="274393" cy="3240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830626" y="4584739"/>
            <a:ext cx="274393" cy="3240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105018" y="3605535"/>
            <a:ext cx="1419310" cy="3888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EBF"/>
              </a:gs>
              <a:gs pos="45000">
                <a:srgbClr val="CACED0"/>
              </a:gs>
              <a:gs pos="100000">
                <a:srgbClr val="E1E4E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 para android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123109" y="4052650"/>
            <a:ext cx="1419310" cy="3888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EBF"/>
              </a:gs>
              <a:gs pos="45000">
                <a:srgbClr val="CACED0"/>
              </a:gs>
              <a:gs pos="100000">
                <a:srgbClr val="E1E4E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 para win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6125967" y="4527997"/>
            <a:ext cx="1419310" cy="3888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EBF"/>
              </a:gs>
              <a:gs pos="45000">
                <a:srgbClr val="CACED0"/>
              </a:gs>
              <a:gs pos="100000">
                <a:srgbClr val="E1E4E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 para linux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3075806"/>
            <a:ext cx="576064" cy="69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 b="-6492" l="0" r="0" t="-6493"/>
          <a:stretch/>
        </p:blipFill>
        <p:spPr>
          <a:xfrm>
            <a:off x="7628750" y="3844390"/>
            <a:ext cx="1396032" cy="805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bidimensionales - Matrices</a:t>
            </a:r>
            <a:endParaRPr/>
          </a:p>
        </p:txBody>
      </p:sp>
      <p:sp>
        <p:nvSpPr>
          <p:cNvPr id="375" name="Google Shape;375;p1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9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s-ES"/>
              <a:t>Ejemplo de situaciones de uso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Representar sala de un teatro (30 filas, 20 butacas por fila) </a:t>
            </a:r>
            <a:endParaRPr/>
          </a:p>
          <a:p>
            <a:pPr indent="0" lvl="1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/>
              <a:t>   para  saber si cada butaca se encuentra vendida o no.</a:t>
            </a:r>
            <a:endParaRPr/>
          </a:p>
          <a:p>
            <a:pPr indent="-80009" lvl="2" marL="731520" rtl="0" algn="l"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Representar una tabla que indique la cantidad de lluvia caída para cada provincia de Argentina y cada mes del año actual. 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Representar un cartón del BINGO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…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1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descr="Resultado de imagen para bingo" id="378" name="Google Shape;3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42859">
            <a:off x="5395932" y="3582684"/>
            <a:ext cx="1232831" cy="123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bidimensionales - Matrices</a:t>
            </a:r>
            <a:endParaRPr/>
          </a:p>
        </p:txBody>
      </p:sp>
      <p:sp>
        <p:nvSpPr>
          <p:cNvPr id="384" name="Google Shape;384;p2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5" name="Google Shape;385;p20"/>
          <p:cNvSpPr txBox="1"/>
          <p:nvPr>
            <p:ph idx="4" type="body"/>
          </p:nvPr>
        </p:nvSpPr>
        <p:spPr>
          <a:xfrm>
            <a:off x="35496" y="1347614"/>
            <a:ext cx="4464496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Declaración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i="1" lang="es-ES" sz="1400"/>
              <a:t>TipoElemento [][] </a:t>
            </a:r>
            <a:r>
              <a:rPr lang="es-ES" sz="1400"/>
              <a:t>nombreVariable;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Creación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= new T</a:t>
            </a:r>
            <a:r>
              <a:rPr i="1" lang="es-ES" sz="1400"/>
              <a:t>ipoElemento [DIMF][DIMC];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Acceso a elemento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[posFil] [posCol]</a:t>
            </a:r>
            <a:endParaRPr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i="1" sz="1400"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Ejemplo: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int [][] tabla = new int[3][4];</a:t>
            </a:r>
            <a:br>
              <a:rPr lang="es-ES" sz="1400"/>
            </a:br>
            <a:r>
              <a:rPr lang="es-ES" sz="1400"/>
              <a:t>    int i, j;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for (i=0;i&lt;3;i++)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     for (j=0;j&lt;4;j++) 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          tabla[i][j]=i*j;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System.out.println("La Pos. 1,2 tiene " +tabla[1][2]);</a:t>
            </a:r>
            <a:endParaRPr i="1"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86" name="Google Shape;386;p20"/>
          <p:cNvSpPr/>
          <p:nvPr/>
        </p:nvSpPr>
        <p:spPr>
          <a:xfrm>
            <a:off x="6094110" y="3129876"/>
            <a:ext cx="948600" cy="29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Tamaño 3x4</a:t>
            </a:r>
            <a:endParaRPr b="0" sz="1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6138390" y="1909476"/>
            <a:ext cx="1065240" cy="17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s-ES" sz="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0         1          2         3</a:t>
            </a:r>
            <a:endParaRPr b="0" sz="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61355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640263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66701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13839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40587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667335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6156390" y="1909476"/>
            <a:ext cx="195480" cy="1782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5274390" y="2130156"/>
            <a:ext cx="568080" cy="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endParaRPr b="0" sz="1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5843550" y="2121764"/>
            <a:ext cx="256680" cy="9570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2</a:t>
            </a:r>
            <a:endParaRPr b="0" sz="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5845350" y="2231596"/>
            <a:ext cx="195480" cy="1782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614370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641118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667866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6936870" y="240681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6940110" y="212775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6945426" y="2707520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5884560" y="1308307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Gráficamente</a:t>
            </a: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4669750" y="3579862"/>
            <a:ext cx="4306372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Pensar las operaciones: </a:t>
            </a:r>
            <a:endParaRPr/>
          </a:p>
          <a:p>
            <a:pPr indent="-285750" lvl="0" marL="285750" marR="0" rtl="0" algn="l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Imprimir el contenido de la matriz</a:t>
            </a:r>
            <a:endParaRPr/>
          </a:p>
          <a:p>
            <a:pPr indent="-285750" lvl="0" marL="285750" marR="0" rtl="0" algn="l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Imprimir el contenido de una columna específica</a:t>
            </a:r>
            <a:endParaRPr/>
          </a:p>
          <a:p>
            <a:pPr indent="-285750" lvl="0" marL="285750" marR="0" rtl="0" algn="l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Sumar los elementos de una fila específica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El “programa principal”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57200" y="2636557"/>
            <a:ext cx="8229600" cy="222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Main = “Programa principal”. { } delimita el cuerpo.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Sentencias de código separadas por punto y coma (;).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Se recomienda indentar el código para facilitar su lectura.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Comentarios:</a:t>
            </a:r>
            <a:endParaRPr/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/>
              <a:t>De líneas múltiples /* Esto es un comentario */.  </a:t>
            </a:r>
            <a:endParaRPr/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/>
              <a:t>De línea única        // Este es un comentario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Case-sensitive</a:t>
            </a:r>
            <a:r>
              <a:rPr i="1" lang="es-ES" sz="1800"/>
              <a:t> </a:t>
            </a:r>
            <a:r>
              <a:rPr lang="es-ES" sz="1800"/>
              <a:t>(sensible a las mayúsculas y minúsculas)</a:t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3"/>
          <p:cNvSpPr/>
          <p:nvPr/>
        </p:nvSpPr>
        <p:spPr>
          <a:xfrm>
            <a:off x="467544" y="1210799"/>
            <a:ext cx="4104456" cy="1323439"/>
          </a:xfrm>
          <a:prstGeom prst="rect">
            <a:avLst/>
          </a:prstGeom>
          <a:gradFill>
            <a:gsLst>
              <a:gs pos="0">
                <a:srgbClr val="EC7000"/>
              </a:gs>
              <a:gs pos="34000">
                <a:srgbClr val="E47000"/>
              </a:gs>
              <a:gs pos="70000">
                <a:srgbClr val="FF7C00"/>
              </a:gs>
              <a:gs pos="100000">
                <a:srgbClr val="E6842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NombreAplicacion {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public static void main(String[] args) {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/* Código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28" name="Google Shape;128;p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db02e7399_0_0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5db02e7399_0_0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5db02e7399_0_0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variables locales a método (main u otro)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251520" y="1210799"/>
            <a:ext cx="9145016" cy="395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Se declaran en zona de </a:t>
            </a:r>
            <a:r>
              <a:rPr i="1" lang="es-ES" sz="1800"/>
              <a:t>código (no toman valor por defecto).</a:t>
            </a:r>
            <a:endParaRPr/>
          </a:p>
          <a:p>
            <a:pPr indent="0" lvl="0" marL="0" rtl="0" algn="l">
              <a:spcBef>
                <a:spcPts val="314"/>
              </a:spcBef>
              <a:spcAft>
                <a:spcPts val="0"/>
              </a:spcAft>
              <a:buSzPct val="85000"/>
              <a:buNone/>
            </a:pPr>
            <a:r>
              <a:rPr lang="es-ES" sz="1600"/>
              <a:t>		</a:t>
            </a:r>
            <a:r>
              <a:rPr lang="es-ES" sz="1700"/>
              <a:t>Tipo nombreVariable;        (Opcional: dar valor inicial)</a:t>
            </a:r>
            <a:endParaRPr/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SzPct val="85000"/>
              <a:buNone/>
            </a:pPr>
            <a:r>
              <a:rPr lang="es-ES" sz="1600"/>
              <a:t>				         </a:t>
            </a:r>
            <a:endParaRPr sz="1600"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Convención de nombres: comenzar con minúscula, luego cada palabra en mayúscula.</a:t>
            </a:r>
            <a:endParaRPr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Asignación:  nombreVariable = valor;</a:t>
            </a:r>
            <a:endParaRPr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Tipos primitivos: la variable almacena un valor </a:t>
            </a:r>
            <a:endParaRPr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i="1" lang="es-ES" sz="1800"/>
              <a:t>String</a:t>
            </a:r>
            <a:r>
              <a:rPr lang="es-ES" sz="1800"/>
              <a:t> para manipular cadenas. Ejemplo “esto es un string”. </a:t>
            </a:r>
            <a:endParaRPr/>
          </a:p>
        </p:txBody>
      </p:sp>
      <p:graphicFrame>
        <p:nvGraphicFramePr>
          <p:cNvPr id="144" name="Google Shape;144;p4"/>
          <p:cNvGraphicFramePr/>
          <p:nvPr/>
        </p:nvGraphicFramePr>
        <p:xfrm>
          <a:off x="5220072" y="30037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{B30A366D-26E8-49B3-A0C9-BED33061A71F}</a:tableStyleId>
              </a:tblPr>
              <a:tblGrid>
                <a:gridCol w="1349225"/>
                <a:gridCol w="1344725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</a:rPr>
                        <a:t>Tipo Primitivo</a:t>
                      </a:r>
                      <a:endParaRPr b="1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</a:t>
                      </a:r>
                      <a:endParaRPr/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true    false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</a:tr>
              <a:tr h="2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char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‘a’  ‘0’ ‘*’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102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double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6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123,4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Manipulación de variables </a:t>
            </a:r>
            <a:endParaRPr/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457200" y="987574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Operadores para tipos primitivos y String</a:t>
            </a:r>
            <a:endParaRPr sz="2000"/>
          </a:p>
        </p:txBody>
      </p:sp>
      <p:graphicFrame>
        <p:nvGraphicFramePr>
          <p:cNvPr id="153" name="Google Shape;153;p5"/>
          <p:cNvGraphicFramePr/>
          <p:nvPr/>
        </p:nvGraphicFramePr>
        <p:xfrm>
          <a:off x="89756" y="128244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{A5B0C982-8803-4566-BBA9-0CE8932B593C}</a:tableStyleId>
              </a:tblPr>
              <a:tblGrid>
                <a:gridCol w="4137450"/>
                <a:gridCol w="4827025"/>
              </a:tblGrid>
              <a:tr h="146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Operadores aritméticos (tipos de datos numéricos)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+       operador suma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-        operador resta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*        operador multiplicación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/        operador división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%      operador resto</a:t>
                      </a:r>
                      <a:endParaRPr b="0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</a:rPr>
                        <a:t>Operadores unarios  aritméticos (tipos de datos numéricos)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++    operador de incremento; incrementa un valor en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--      operador de decremento; decrementa un valor en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3878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Operadores relacionales (tipos de datos primitivos)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==      Igual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!=       Distinto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&gt;        Mayor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&gt;=      Mayor o igual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&lt;        Menor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&lt;=      Menor o igual </a:t>
                      </a:r>
                      <a:endParaRPr b="0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/>
                        <a:t>Operadores Condicionales 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&amp;&amp;       AND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||          OR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!           NOT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578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</a:rPr>
                        <a:t>Operador de concatenación para String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+        Operador de concatenación de Strings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 variables. Ejemplos.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194160" y="1185355"/>
            <a:ext cx="4784978" cy="1938992"/>
          </a:xfrm>
          <a:prstGeom prst="rect">
            <a:avLst/>
          </a:prstGeom>
          <a:gradFill>
            <a:gsLst>
              <a:gs pos="0">
                <a:srgbClr val="EC7000"/>
              </a:gs>
              <a:gs pos="34000">
                <a:srgbClr val="E47000"/>
              </a:gs>
              <a:gs pos="70000">
                <a:srgbClr val="FF7C00"/>
              </a:gs>
              <a:gs pos="100000">
                <a:srgbClr val="E6842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Demo01DeclaracionVariables {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boolean encontre=false;                                //1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int miDNI =11222333, tuDNI = 10555444;    //2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char sexo, inicial='C';                                    //3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sexo = ‘F';                                                     //4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double miSueldo=1000,30;                          //5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String miNombre="Pepe";                            //6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5227879" y="1419622"/>
            <a:ext cx="3888432" cy="1384995"/>
          </a:xfrm>
          <a:prstGeom prst="rect">
            <a:avLst/>
          </a:prstGeom>
          <a:gradFill>
            <a:gsLst>
              <a:gs pos="0">
                <a:srgbClr val="7C5530"/>
              </a:gs>
              <a:gs pos="34000">
                <a:srgbClr val="7A5532"/>
              </a:gs>
              <a:gs pos="70000">
                <a:srgbClr val="886138"/>
              </a:gs>
              <a:gs pos="100000">
                <a:srgbClr val="84664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Demo02OperadoresUnarios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int i = 3;   // i vale 3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i++;         // i vale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i--;           // i vale 3   		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63" name="Google Shape;163;p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395536" y="3248960"/>
            <a:ext cx="3888975" cy="1754326"/>
          </a:xfrm>
          <a:prstGeom prst="rect">
            <a:avLst/>
          </a:prstGeom>
          <a:gradFill>
            <a:gsLst>
              <a:gs pos="0">
                <a:srgbClr val="3F5BAB"/>
              </a:gs>
              <a:gs pos="34000">
                <a:srgbClr val="425DA7"/>
              </a:gs>
              <a:gs pos="70000">
                <a:srgbClr val="4A68BB"/>
              </a:gs>
              <a:gs pos="100000">
                <a:schemeClr val="accen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Demo03CalculoAritmeticoA{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static void main 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int result = 1 + 2;        // result es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result = result - 1;       // result es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result = result * 2;       // result es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result = result / 2;       // result es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result = result % 2;     // result es 0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4571999" y="3248960"/>
            <a:ext cx="4248473" cy="1384995"/>
          </a:xfrm>
          <a:prstGeom prst="rect">
            <a:avLst/>
          </a:prstGeom>
          <a:gradFill>
            <a:gsLst>
              <a:gs pos="0">
                <a:srgbClr val="933535"/>
              </a:gs>
              <a:gs pos="34000">
                <a:srgbClr val="903838"/>
              </a:gs>
              <a:gs pos="70000">
                <a:srgbClr val="A24040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Demo04CalculoAritmeticoB{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static void main 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int i = 4/3;                         // División entera    i es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double d1 = 4,0/3,0;         // División real       d1es 1,3333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double d2 = 4/3;               // División entera   d2 es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double d3 = (double) 4/3; // División real       d3=1,333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166" name="Google Shape;166;p6"/>
          <p:cNvCxnSpPr/>
          <p:nvPr/>
        </p:nvCxnSpPr>
        <p:spPr>
          <a:xfrm>
            <a:off x="6012160" y="4371950"/>
            <a:ext cx="144016" cy="4320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7" name="Google Shape;167;p6"/>
          <p:cNvSpPr txBox="1"/>
          <p:nvPr/>
        </p:nvSpPr>
        <p:spPr>
          <a:xfrm>
            <a:off x="4788024" y="4803998"/>
            <a:ext cx="33843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Conversión explícita del op1 a double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Mostrar datos en la salida estándar</a:t>
            </a:r>
            <a:endParaRPr/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Sentencias que permiten mostrar datos en consola: </a:t>
            </a:r>
            <a:endParaRPr/>
          </a:p>
          <a:p>
            <a:pPr indent="-182880" lvl="2" marL="45720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800"/>
              <a:t>System.out.print</a:t>
            </a:r>
            <a:r>
              <a:rPr lang="es-ES" sz="1600"/>
              <a:t>(….)          NO realiza salto de línea</a:t>
            </a:r>
            <a:endParaRPr sz="1800"/>
          </a:p>
          <a:p>
            <a:pPr indent="-182880" lvl="2" marL="45720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800"/>
              <a:t>System.out.println(…)</a:t>
            </a:r>
            <a:r>
              <a:rPr lang="es-ES" sz="1600"/>
              <a:t>         Realiza salto de línea</a:t>
            </a:r>
            <a:endParaRPr/>
          </a:p>
          <a:p>
            <a:pPr indent="-91440" lvl="2" marL="457200" rtl="0" algn="l">
              <a:spcBef>
                <a:spcPts val="32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600"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Ejemplo</a:t>
            </a:r>
            <a:endParaRPr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4355976" y="3387096"/>
            <a:ext cx="453650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mostrar varios datos, unirlos con +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año=2016;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 (</a:t>
            </a:r>
            <a:r>
              <a:rPr lang="es-ES" sz="1600">
                <a:solidFill>
                  <a:srgbClr val="B16314"/>
                </a:solidFill>
                <a:latin typeface="Arial"/>
                <a:ea typeface="Arial"/>
                <a:cs typeface="Arial"/>
                <a:sym typeface="Arial"/>
              </a:rPr>
              <a:t>"Hola Mundo " 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año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s-ES" sz="1600">
                <a:solidFill>
                  <a:srgbClr val="B16314"/>
                </a:solidFill>
                <a:latin typeface="Arial"/>
                <a:ea typeface="Arial"/>
                <a:cs typeface="Arial"/>
                <a:sym typeface="Arial"/>
              </a:rPr>
              <a:t>"!"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539552" y="3017764"/>
            <a:ext cx="3528392" cy="1815882"/>
          </a:xfrm>
          <a:prstGeom prst="rect">
            <a:avLst/>
          </a:prstGeom>
          <a:gradFill>
            <a:gsLst>
              <a:gs pos="0">
                <a:srgbClr val="EC7000"/>
              </a:gs>
              <a:gs pos="34000">
                <a:srgbClr val="E47000"/>
              </a:gs>
              <a:gs pos="70000">
                <a:srgbClr val="FF7C00"/>
              </a:gs>
              <a:gs pos="100000">
                <a:srgbClr val="E6842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Demo04Salida{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public static void main(String[] args)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System.out.print("Hola Mundo! ");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System.out.println("Hola Mundo! ");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System.out.println(1234);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System.out.println(true);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4718336" y="2447550"/>
            <a:ext cx="2903560" cy="7433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F5BAB"/>
              </a:gs>
              <a:gs pos="34000">
                <a:srgbClr val="425DA7"/>
              </a:gs>
              <a:gs pos="70000">
                <a:srgbClr val="4A68BB"/>
              </a:gs>
              <a:gs pos="100000">
                <a:schemeClr val="accen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Vamos a probar este ejemplo en BlueJ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BlueJ (www.bluej.org)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9" lvl="0" marL="18288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85" name="Google Shape;185;p8"/>
          <p:cNvSpPr txBox="1"/>
          <p:nvPr/>
        </p:nvSpPr>
        <p:spPr>
          <a:xfrm>
            <a:off x="1763688" y="1059582"/>
            <a:ext cx="7490792" cy="3938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</a:pP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Entrar al sitio y descargar el instalador.</a:t>
            </a:r>
            <a:endParaRPr/>
          </a:p>
          <a:p>
            <a:pPr indent="-74929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801" y="1465262"/>
            <a:ext cx="6764398" cy="355476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dad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2015-05-21T14:00:56Z</dcterms:created>
  <dc:creator>Victoria Sanz</dc:creator>
</cp:coreProperties>
</file>