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 SemiBold"/>
      <p:regular r:id="rId21"/>
      <p:bold r:id="rId22"/>
      <p:italic r:id="rId23"/>
      <p:boldItalic r:id="rId24"/>
    </p:embeddedFont>
    <p:embeddedFont>
      <p:font typeface="Raleway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gY+kem5t0RdG00lDUP/dUKZ63S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SemiBold-bold.fntdata"/><Relationship Id="rId21" Type="http://schemas.openxmlformats.org/officeDocument/2006/relationships/font" Target="fonts/RalewaySemiBold-regular.fntdata"/><Relationship Id="rId24" Type="http://schemas.openxmlformats.org/officeDocument/2006/relationships/font" Target="fonts/RalewaySemiBold-boldItalic.fntdata"/><Relationship Id="rId23" Type="http://schemas.openxmlformats.org/officeDocument/2006/relationships/font" Target="fonts/Raleway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90" name="Google Shape;190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f3ad9af9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f3ad9a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0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s-ES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843180" y="159610"/>
            <a:ext cx="4962600" cy="3757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4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CONSTRUCTORES</a:t>
            </a: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RELACIONES ENTRE OBJETOS</a:t>
            </a: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CLAUSULA THIS</a:t>
            </a:r>
            <a:endParaRPr/>
          </a:p>
        </p:txBody>
      </p:sp>
      <p:grpSp>
        <p:nvGrpSpPr>
          <p:cNvPr id="34" name="Google Shape;34;p1"/>
          <p:cNvGrpSpPr/>
          <p:nvPr/>
        </p:nvGrpSpPr>
        <p:grpSpPr>
          <a:xfrm>
            <a:off x="5081156" y="493725"/>
            <a:ext cx="3761508" cy="4057494"/>
            <a:chOff x="2183550" y="65875"/>
            <a:chExt cx="4483981" cy="4807045"/>
          </a:xfrm>
        </p:grpSpPr>
        <p:sp>
          <p:nvSpPr>
            <p:cNvPr id="35" name="Google Shape;35;p1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1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58" name="Google Shape;58;p1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59" name="Google Shape;59;p1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1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1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" name="Google Shape;62;p1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3" name="Google Shape;63;p1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64;p1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5" name="Google Shape;65;p1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1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1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1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1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1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1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1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1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1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1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1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1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1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1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1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1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1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" name="Google Shape;129;p1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30" name="Google Shape;130;p1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31" name="Google Shape;131;p1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1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" name="Google Shape;133;p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" name="Google Shape;134;p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1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6" name="Google Shape;136;p1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9" name="Google Shape;139;p1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168;p1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69" name="Google Shape;169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Interacción entre objetos. Ejemplo</a:t>
            </a:r>
            <a:endParaRPr/>
          </a:p>
        </p:txBody>
      </p:sp>
      <p:sp>
        <p:nvSpPr>
          <p:cNvPr id="269" name="Google Shape;269;p9"/>
          <p:cNvSpPr txBox="1"/>
          <p:nvPr>
            <p:ph idx="1" type="body"/>
          </p:nvPr>
        </p:nvSpPr>
        <p:spPr>
          <a:xfrm>
            <a:off x="385676" y="954803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Los objetos </a:t>
            </a:r>
            <a:r>
              <a:rPr b="1" lang="es-ES" sz="1800">
                <a:solidFill>
                  <a:srgbClr val="1D1F28"/>
                </a:solidFill>
              </a:rPr>
              <a:t>cooperan</a:t>
            </a:r>
            <a:r>
              <a:rPr lang="es-ES" sz="1800">
                <a:solidFill>
                  <a:srgbClr val="1D1F28"/>
                </a:solidFill>
              </a:rPr>
              <a:t> (</a:t>
            </a:r>
            <a:r>
              <a:rPr lang="es-ES" sz="1800">
                <a:solidFill>
                  <a:srgbClr val="FF0000"/>
                </a:solidFill>
              </a:rPr>
              <a:t>enviándose mensajes</a:t>
            </a:r>
            <a:r>
              <a:rPr lang="es-ES" sz="1800">
                <a:solidFill>
                  <a:srgbClr val="1D1F28"/>
                </a:solidFill>
              </a:rPr>
              <a:t>) para llevar a cabo una tarea común …</a:t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Ej: Hasta ahora nuestros libros consideran al primer autor como un String.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</a:t>
            </a:r>
            <a:r>
              <a:rPr b="1" lang="es-ES" sz="1800">
                <a:solidFill>
                  <a:srgbClr val="FF0000"/>
                </a:solidFill>
              </a:rPr>
              <a:t> ¿Y si el autor fuese un objeto instancia de la clase Autor?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 ¿Qué modificaciones debo hacer en el código?</a:t>
            </a:r>
            <a:endParaRPr/>
          </a:p>
        </p:txBody>
      </p:sp>
      <p:sp>
        <p:nvSpPr>
          <p:cNvPr id="270" name="Google Shape;270;p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9"/>
          <p:cNvGrpSpPr/>
          <p:nvPr/>
        </p:nvGrpSpPr>
        <p:grpSpPr>
          <a:xfrm>
            <a:off x="174394" y="3353156"/>
            <a:ext cx="4325598" cy="1371600"/>
            <a:chOff x="0" y="0"/>
            <a:chExt cx="3968115" cy="1371600"/>
          </a:xfrm>
        </p:grpSpPr>
        <p:sp>
          <p:nvSpPr>
            <p:cNvPr id="273" name="Google Shape;273;p9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9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75" name="Google Shape;275;p9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Libro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titulo, </a:t>
                </a:r>
                <a:r>
                  <a:rPr b="1" i="1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primerAutor</a:t>
                </a:r>
                <a:r>
                  <a:rPr b="0" i="1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editorial, añoEdicion,  ISBN, precio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getTitulo()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setTitulo(String unTitulo)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toString()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8" name="Google Shape;278;p9"/>
            <p:cNvCxnSpPr/>
            <p:nvPr/>
          </p:nvCxnSpPr>
          <p:spPr>
            <a:xfrm flipH="1" rot="10800000">
              <a:off x="1742536" y="562638"/>
              <a:ext cx="508958" cy="1"/>
            </a:xfrm>
            <a:prstGeom prst="straightConnector1">
              <a:avLst/>
            </a:prstGeom>
            <a:noFill/>
            <a:ln cap="flat" cmpd="sng" w="9525">
              <a:solidFill>
                <a:srgbClr val="00B3DC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79" name="Google Shape;279;p9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" name="Google Shape;280;p9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281" name="Google Shape;281;p9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rgbClr val="7C9A1D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Autor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rgbClr val="7C9A1D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nombre, biografia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rgbClr val="7C9A1D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getNombre()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setNombre(String unNombre)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" name="Google Shape;284;p9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E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primerAutor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9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1059566" y="2972440"/>
            <a:ext cx="22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>
            <a:off x="5076056" y="3592829"/>
            <a:ext cx="2016224" cy="149920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 = “ABC”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editorial = “zzz”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 txBox="1"/>
          <p:nvPr/>
        </p:nvSpPr>
        <p:spPr>
          <a:xfrm>
            <a:off x="4499992" y="2972440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de un objeto libro</a:t>
            </a:r>
            <a:endParaRPr/>
          </a:p>
        </p:txBody>
      </p:sp>
      <p:cxnSp>
        <p:nvCxnSpPr>
          <p:cNvPr id="289" name="Google Shape;289;p9"/>
          <p:cNvCxnSpPr/>
          <p:nvPr/>
        </p:nvCxnSpPr>
        <p:spPr>
          <a:xfrm flipH="1" rot="10800000">
            <a:off x="6588224" y="3782041"/>
            <a:ext cx="1008112" cy="37652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0" name="Google Shape;290;p9"/>
          <p:cNvSpPr/>
          <p:nvPr/>
        </p:nvSpPr>
        <p:spPr>
          <a:xfrm>
            <a:off x="4631432" y="3557062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miLibro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7596336" y="3157106"/>
            <a:ext cx="1512168" cy="1481386"/>
          </a:xfrm>
          <a:prstGeom prst="ellipse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7926730" y="3543452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biografía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Interacción entre objetos</a:t>
            </a:r>
            <a:endParaRPr/>
          </a:p>
        </p:txBody>
      </p:sp>
      <p:sp>
        <p:nvSpPr>
          <p:cNvPr id="298" name="Google Shape;298;p10"/>
          <p:cNvSpPr txBox="1"/>
          <p:nvPr>
            <p:ph idx="1" type="body"/>
          </p:nvPr>
        </p:nvSpPr>
        <p:spPr>
          <a:xfrm>
            <a:off x="457200" y="1209651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Ejemplo: ¿qué pasos seguiría en el prog. ppal. para imprimir el nombre del autor del libro?</a:t>
            </a:r>
            <a:endParaRPr/>
          </a:p>
        </p:txBody>
      </p:sp>
      <p:sp>
        <p:nvSpPr>
          <p:cNvPr id="299" name="Google Shape;299;p1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0"/>
          <p:cNvGrpSpPr/>
          <p:nvPr/>
        </p:nvGrpSpPr>
        <p:grpSpPr>
          <a:xfrm>
            <a:off x="174394" y="2385694"/>
            <a:ext cx="4325598" cy="1594858"/>
            <a:chOff x="0" y="0"/>
            <a:chExt cx="3968115" cy="1371600"/>
          </a:xfrm>
        </p:grpSpPr>
        <p:sp>
          <p:nvSpPr>
            <p:cNvPr id="302" name="Google Shape;302;p10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" name="Google Shape;303;p10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304" name="Google Shape;304;p10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Libro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titulo, </a:t>
                </a:r>
                <a:r>
                  <a:rPr b="1" i="1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primerAutor</a:t>
                </a:r>
                <a:r>
                  <a:rPr b="0" i="1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editorial, añoEdicion, ISBN, precio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getTitulo()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setTitulo(String unTitulo)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ES" sz="800" u="none" cap="none" strike="noStrike">
                    <a:solidFill>
                      <a:srgbClr val="9EA2C5"/>
                    </a:solidFill>
                    <a:latin typeface="Arial"/>
                    <a:ea typeface="Arial"/>
                    <a:cs typeface="Arial"/>
                    <a:sym typeface="Arial"/>
                  </a:rPr>
                  <a:t>Autor getAutor()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ES" sz="800" u="none" cap="none" strike="noStrike">
                    <a:solidFill>
                      <a:srgbClr val="9EA2C5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1" i="0" sz="1200" u="none" cap="none" strike="noStrike">
                  <a:solidFill>
                    <a:srgbClr val="9EA2C5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toString()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7" name="Google Shape;307;p10"/>
            <p:cNvCxnSpPr/>
            <p:nvPr/>
          </p:nvCxnSpPr>
          <p:spPr>
            <a:xfrm flipH="1" rot="10800000">
              <a:off x="1742536" y="562638"/>
              <a:ext cx="508958" cy="1"/>
            </a:xfrm>
            <a:prstGeom prst="straightConnector1">
              <a:avLst/>
            </a:prstGeom>
            <a:noFill/>
            <a:ln cap="flat" cmpd="sng" w="9525">
              <a:solidFill>
                <a:srgbClr val="00B3DC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08" name="Google Shape;308;p10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" name="Google Shape;309;p10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310" name="Google Shape;310;p10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Autor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0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nombre, biografia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getNombre()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setNombre(String unNombre)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" name="Google Shape;313;p10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E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primerAutor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10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1059566" y="2004978"/>
            <a:ext cx="22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</p:txBody>
      </p:sp>
      <p:sp>
        <p:nvSpPr>
          <p:cNvPr id="316" name="Google Shape;316;p10"/>
          <p:cNvSpPr/>
          <p:nvPr/>
        </p:nvSpPr>
        <p:spPr>
          <a:xfrm>
            <a:off x="5076056" y="2656725"/>
            <a:ext cx="2016224" cy="149920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 = “ABC”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editorial = “zzz”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499992" y="2036336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de un objeto libro</a:t>
            </a:r>
            <a:endParaRPr/>
          </a:p>
        </p:txBody>
      </p:sp>
      <p:cxnSp>
        <p:nvCxnSpPr>
          <p:cNvPr id="318" name="Google Shape;318;p10"/>
          <p:cNvCxnSpPr/>
          <p:nvPr/>
        </p:nvCxnSpPr>
        <p:spPr>
          <a:xfrm flipH="1" rot="10800000">
            <a:off x="6588224" y="2845937"/>
            <a:ext cx="1008112" cy="37652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10"/>
          <p:cNvSpPr/>
          <p:nvPr/>
        </p:nvSpPr>
        <p:spPr>
          <a:xfrm>
            <a:off x="4631432" y="2620958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miLibro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7596336" y="2221002"/>
            <a:ext cx="1512168" cy="1481386"/>
          </a:xfrm>
          <a:prstGeom prst="ellipse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 cap="flat" cmpd="sng" w="9525">
            <a:solidFill>
              <a:srgbClr val="8649F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7975719" y="2682873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biografía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610818" y="4220170"/>
            <a:ext cx="82355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– Pedirle al objeto libro que me devuelva el autor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– Una vez que obtengo el autor le pido a ese objeto que me devuelva su nombre</a:t>
            </a:r>
            <a:endParaRPr/>
          </a:p>
        </p:txBody>
      </p:sp>
      <p:sp>
        <p:nvSpPr>
          <p:cNvPr id="323" name="Google Shape;323;p10"/>
          <p:cNvSpPr txBox="1"/>
          <p:nvPr/>
        </p:nvSpPr>
        <p:spPr>
          <a:xfrm>
            <a:off x="6754288" y="3974308"/>
            <a:ext cx="2442861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 ejemplo en carpeta RelacionesEntreObjetos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</a:pPr>
            <a:r>
              <a:rPr lang="es-ES"/>
              <a:t>Referencia “this”</a:t>
            </a:r>
            <a:endParaRPr/>
          </a:p>
        </p:txBody>
      </p:sp>
      <p:sp>
        <p:nvSpPr>
          <p:cNvPr id="329" name="Google Shape;329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330" name="Google Shape;330;p11"/>
          <p:cNvGrpSpPr/>
          <p:nvPr/>
        </p:nvGrpSpPr>
        <p:grpSpPr>
          <a:xfrm>
            <a:off x="5421855" y="1302368"/>
            <a:ext cx="2583587" cy="3031814"/>
            <a:chOff x="2152750" y="190500"/>
            <a:chExt cx="4293756" cy="4762499"/>
          </a:xfrm>
        </p:grpSpPr>
        <p:sp>
          <p:nvSpPr>
            <p:cNvPr id="331" name="Google Shape;331;p11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rgbClr val="2C2F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rgbClr val="FF93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5" name="Google Shape;405;p11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406" name="Google Shape;406;p11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1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416" name="Google Shape;416;p1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1" name="Google Shape;421;p11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rgbClr val="7C9A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La referencia this</a:t>
            </a:r>
            <a:endParaRPr sz="2800"/>
          </a:p>
        </p:txBody>
      </p:sp>
      <p:sp>
        <p:nvSpPr>
          <p:cNvPr id="444" name="Google Shape;444;p12"/>
          <p:cNvSpPr txBox="1"/>
          <p:nvPr>
            <p:ph idx="1" type="body"/>
          </p:nvPr>
        </p:nvSpPr>
        <p:spPr>
          <a:xfrm>
            <a:off x="328109" y="958974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Dentro de un </a:t>
            </a:r>
            <a:r>
              <a:rPr i="1" lang="es-ES" sz="1600">
                <a:solidFill>
                  <a:srgbClr val="1D1F28"/>
                </a:solidFill>
              </a:rPr>
              <a:t>método de instancia </a:t>
            </a:r>
            <a:r>
              <a:rPr lang="es-ES" sz="1600">
                <a:solidFill>
                  <a:srgbClr val="1D1F28"/>
                </a:solidFill>
              </a:rPr>
              <a:t>o de un </a:t>
            </a:r>
            <a:r>
              <a:rPr i="1" lang="es-ES" sz="1600">
                <a:solidFill>
                  <a:srgbClr val="1D1F28"/>
                </a:solidFill>
              </a:rPr>
              <a:t>constructor, </a:t>
            </a:r>
            <a:r>
              <a:rPr lang="es-ES" sz="1600">
                <a:solidFill>
                  <a:srgbClr val="1D1F28"/>
                </a:solidFill>
              </a:rPr>
              <a:t>la referencia </a:t>
            </a:r>
            <a:r>
              <a:rPr i="1" lang="es-ES" sz="1600">
                <a:solidFill>
                  <a:srgbClr val="1D1F28"/>
                </a:solidFill>
              </a:rPr>
              <a:t>this</a:t>
            </a:r>
            <a:r>
              <a:rPr lang="es-ES" sz="1600">
                <a:solidFill>
                  <a:srgbClr val="1D1F28"/>
                </a:solidFill>
              </a:rPr>
              <a:t> representa al objeto que recibió el mensaje o el objeto que está siendo instanciado respectivamente. </a:t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/>
            </a:pPr>
            <a:r>
              <a:rPr lang="es-ES" sz="1400">
                <a:solidFill>
                  <a:srgbClr val="1D1F28"/>
                </a:solidFill>
              </a:rPr>
              <a:t>Los parámetros del método/constructor que se ejecuta actualmente tienen el mismo nombre que las variables de instancia del objeto. Para referirse a las variables de la instancia se utiliza </a:t>
            </a:r>
            <a:r>
              <a:rPr b="1" i="1" lang="es-ES" sz="1400">
                <a:solidFill>
                  <a:srgbClr val="3900A7"/>
                </a:solidFill>
              </a:rPr>
              <a:t>this.nombreVariableInstancia</a:t>
            </a:r>
            <a:endParaRPr b="1" i="1" sz="1400">
              <a:solidFill>
                <a:srgbClr val="3900A7"/>
              </a:solidFill>
            </a:endParaRPr>
          </a:p>
        </p:txBody>
      </p:sp>
      <p:sp>
        <p:nvSpPr>
          <p:cNvPr id="445" name="Google Shape;445;p1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6" name="Google Shape;446;p12"/>
          <p:cNvSpPr/>
          <p:nvPr/>
        </p:nvSpPr>
        <p:spPr>
          <a:xfrm>
            <a:off x="0" y="2968372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</a:t>
            </a:r>
            <a:r>
              <a:rPr b="0" i="0" lang="es-E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int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editorial;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int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idioma;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Autor primerAutor;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ISBN;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double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int cantidadEnStock;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7" name="Google Shape;447;p12"/>
          <p:cNvSpPr/>
          <p:nvPr/>
        </p:nvSpPr>
        <p:spPr>
          <a:xfrm>
            <a:off x="2286000" y="2787774"/>
            <a:ext cx="4572000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int paginas,  String 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añoEdicion, String idioma,  Autor primerAutor,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s-ES" sz="11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this.paginas=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this.editorial= 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this.añoEdicion=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this.idioma= idioma;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this.primerAutor= 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this.ISBN= 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this.precio=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this.cantidadEnStock= cantidadEnStock;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48" name="Google Shape;448;p12"/>
          <p:cNvSpPr/>
          <p:nvPr/>
        </p:nvSpPr>
        <p:spPr>
          <a:xfrm>
            <a:off x="5940152" y="2643758"/>
            <a:ext cx="30243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setTitulo(String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s-ES" sz="11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1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this.titulo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49" name="Google Shape;449;p12"/>
          <p:cNvSpPr/>
          <p:nvPr/>
        </p:nvSpPr>
        <p:spPr>
          <a:xfrm>
            <a:off x="5700331" y="3614702"/>
            <a:ext cx="2749471" cy="116955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Ver en carpeta=&gt; UsandoThis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  =&gt; Autor.java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  =&gt; Libro.java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  =&gt; DemoUsandoThis.java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/>
              <a:t>La referencia this</a:t>
            </a:r>
            <a:endParaRPr/>
          </a:p>
        </p:txBody>
      </p:sp>
      <p:sp>
        <p:nvSpPr>
          <p:cNvPr id="456" name="Google Shape;456;p13"/>
          <p:cNvSpPr txBox="1"/>
          <p:nvPr>
            <p:ph idx="1" type="body"/>
          </p:nvPr>
        </p:nvSpPr>
        <p:spPr>
          <a:xfrm>
            <a:off x="457200" y="1143000"/>
            <a:ext cx="850728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 startAt="2"/>
            </a:pPr>
            <a:r>
              <a:rPr lang="es-ES" sz="1400">
                <a:solidFill>
                  <a:srgbClr val="1D1F28"/>
                </a:solidFill>
              </a:rPr>
              <a:t>El objeto receptor del mensaje o el objeto que está siendo construido debe enviarse mensajes a sí mismo, ej. para desencadenar la ejecución de métodos más simples. Para enviarse un mensaje a sí mismo hacer  </a:t>
            </a:r>
            <a:r>
              <a:rPr b="1" lang="es-ES" sz="1400">
                <a:solidFill>
                  <a:srgbClr val="3900A7"/>
                </a:solidFill>
              </a:rPr>
              <a:t>this.nombreMetodo(parámetros)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8" name="Google Shape;458;p13"/>
          <p:cNvSpPr/>
          <p:nvPr/>
        </p:nvSpPr>
        <p:spPr>
          <a:xfrm>
            <a:off x="683568" y="2383016"/>
            <a:ext cx="698477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Libro(  String titulo, int paginas,  String editorial, int añoEdicion, String idioma,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Autor primerAutor,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this.setTitulo(titulo);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this.setPaginas(paginas);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String toString(){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return (</a:t>
            </a: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this.getTitulo()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s-ES" sz="12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" por "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this.getPrimerAutor().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getNombre() + </a:t>
            </a:r>
            <a:r>
              <a:rPr b="0" i="0" lang="es-ES" sz="12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" - "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          this.getAñoEdicion()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s-ES" sz="12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" -  ISBN: "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this.getISBN()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/>
              <a:t>La referencia this</a:t>
            </a:r>
            <a:endParaRPr/>
          </a:p>
        </p:txBody>
      </p:sp>
      <p:sp>
        <p:nvSpPr>
          <p:cNvPr id="464" name="Google Shape;464;p14"/>
          <p:cNvSpPr txBox="1"/>
          <p:nvPr>
            <p:ph idx="1" type="body"/>
          </p:nvPr>
        </p:nvSpPr>
        <p:spPr>
          <a:xfrm>
            <a:off x="395536" y="1143000"/>
            <a:ext cx="836327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chemeClr val="dk1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 startAt="3"/>
            </a:pPr>
            <a:r>
              <a:rPr lang="es-ES" sz="1400">
                <a:solidFill>
                  <a:schemeClr val="dk1"/>
                </a:solidFill>
              </a:rPr>
              <a:t>Invocar desde un constructor a otro, ej. para evitar repetir código. Para invocar a un segundo constructor  hacer     </a:t>
            </a:r>
            <a:r>
              <a:rPr b="1" lang="es-ES" sz="1400">
                <a:solidFill>
                  <a:srgbClr val="3900A7"/>
                </a:solidFill>
              </a:rPr>
              <a:t>this(parámetros)</a:t>
            </a:r>
            <a:endParaRPr/>
          </a:p>
        </p:txBody>
      </p:sp>
      <p:sp>
        <p:nvSpPr>
          <p:cNvPr id="465" name="Google Shape;465;p1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6" name="Google Shape;466;p14"/>
          <p:cNvSpPr txBox="1"/>
          <p:nvPr/>
        </p:nvSpPr>
        <p:spPr>
          <a:xfrm>
            <a:off x="4104456" y="4659982"/>
            <a:ext cx="4860032" cy="307777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 cap="flat" cmpd="sng" w="9525">
            <a:solidFill>
              <a:srgbClr val="FD464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 repetido: sería mejor invocar al 1er constructor</a:t>
            </a:r>
            <a:endParaRPr/>
          </a:p>
        </p:txBody>
      </p:sp>
      <p:sp>
        <p:nvSpPr>
          <p:cNvPr id="467" name="Google Shape;467;p14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añoEdicion, String idioma,  Autor primerAutor,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this.titulo=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this.paginas=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this.editorial= 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this.añoEdicion=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this.idioma= idioma;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this.primerAutor= 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this.ISBN= 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this.precio=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this.cantidadEnStock= cantidadEnStock;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68" name="Google Shape;468;p14"/>
          <p:cNvSpPr/>
          <p:nvPr/>
        </p:nvSpPr>
        <p:spPr>
          <a:xfrm>
            <a:off x="4427984" y="2279650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Autor primerAutor,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this.titulo =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this.paginas =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this.editorial = 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this.añoEdicion= 2015;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this.idioma= "Inglés";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this.primerAutor = 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this.ISBN =  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this.precio =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this.cantidadEnStock = cantidadEnStock;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/>
              <a:t>La referencia this</a:t>
            </a:r>
            <a:endParaRPr/>
          </a:p>
        </p:txBody>
      </p:sp>
      <p:sp>
        <p:nvSpPr>
          <p:cNvPr id="474" name="Google Shape;474;p15"/>
          <p:cNvSpPr txBox="1"/>
          <p:nvPr>
            <p:ph idx="1" type="body"/>
          </p:nvPr>
        </p:nvSpPr>
        <p:spPr>
          <a:xfrm>
            <a:off x="457200" y="1200150"/>
            <a:ext cx="836327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 startAt="3"/>
            </a:pPr>
            <a:r>
              <a:rPr lang="es-ES" sz="1400">
                <a:solidFill>
                  <a:srgbClr val="1D1F28"/>
                </a:solidFill>
              </a:rPr>
              <a:t>Invocar desde un constructor a otro, ej. para evitar repetir código. Para invocar a un segundo constructor  hacer     </a:t>
            </a:r>
            <a:r>
              <a:rPr b="1" lang="es-ES" sz="1400">
                <a:solidFill>
                  <a:srgbClr val="3900A7"/>
                </a:solidFill>
              </a:rPr>
              <a:t>this(parámetros)</a:t>
            </a:r>
            <a:endParaRPr/>
          </a:p>
        </p:txBody>
      </p:sp>
      <p:sp>
        <p:nvSpPr>
          <p:cNvPr id="475" name="Google Shape;475;p1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6" name="Google Shape;476;p15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añoEdicion, String idioma,  Autor primerAutor,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this.titulo=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this.paginas=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this.editorial= 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this.añoEdicion=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this.idioma= idioma;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this.primerAutor= 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this.ISBN= 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this.precio=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this.cantidadEnStock= cantidadEnStock;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77" name="Google Shape;477;p15"/>
          <p:cNvSpPr/>
          <p:nvPr/>
        </p:nvSpPr>
        <p:spPr>
          <a:xfrm>
            <a:off x="4427984" y="2283718"/>
            <a:ext cx="49685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Autor primerAutor,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 this( titulo, paginas,  editorial, 2015, "inglés",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        primerAutor, ISBN, precio, cantidadEnStock);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8" name="Google Shape;478;p15"/>
          <p:cNvSpPr txBox="1"/>
          <p:nvPr/>
        </p:nvSpPr>
        <p:spPr>
          <a:xfrm>
            <a:off x="4427984" y="4007553"/>
            <a:ext cx="4283968" cy="523220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 cap="flat" cmpd="sng" w="9525">
            <a:solidFill>
              <a:srgbClr val="FD464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Restricción!!!: la invocación a otro constructor debe ser la primera línea de código</a:t>
            </a:r>
            <a:endParaRPr/>
          </a:p>
        </p:txBody>
      </p:sp>
      <p:cxnSp>
        <p:nvCxnSpPr>
          <p:cNvPr id="479" name="Google Shape;479;p15"/>
          <p:cNvCxnSpPr/>
          <p:nvPr/>
        </p:nvCxnSpPr>
        <p:spPr>
          <a:xfrm>
            <a:off x="6713984" y="3291830"/>
            <a:ext cx="378296" cy="715723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Instanciar e iniciar objeto</a:t>
            </a:r>
            <a:endParaRPr/>
          </a:p>
        </p:txBody>
      </p:sp>
      <p:sp>
        <p:nvSpPr>
          <p:cNvPr id="179" name="Google Shape;179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0" name="Google Shape;180;p2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/>
              <a:t>Hasta ahora, nuestro main …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899592" y="1644511"/>
            <a:ext cx="698477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DemoLibro 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 libro = new Libro();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libro.setTitulo("Java: A Beginner's Guide");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libro.setEditorial("Mcgraw-Hill");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libro.setAñoEdicion(2014);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libro.setPrimerAutor("Herbert Schildt");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libro.setISBN("978-0071809252");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libro.setPrecio(21.72);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una clase para representar libros. Un Libro se caracteriza por: título, nombre del primer autor, editorial, año de edición, ISBN, precio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libro debe saber: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el valor de cada atributo.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el valor de cada atributo.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su representación en formato String.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Repr. </a:t>
            </a:r>
            <a:r>
              <a:rPr b="0" i="1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“Java: A Beginner's Guide por Herbert Schildt - 2014 -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ISBN: 978-0071809252”</a:t>
            </a:r>
            <a:endParaRPr/>
          </a:p>
        </p:txBody>
      </p:sp>
      <p:grpSp>
        <p:nvGrpSpPr>
          <p:cNvPr id="183" name="Google Shape;183;p2"/>
          <p:cNvGrpSpPr/>
          <p:nvPr/>
        </p:nvGrpSpPr>
        <p:grpSpPr>
          <a:xfrm>
            <a:off x="6132819" y="2324565"/>
            <a:ext cx="2306494" cy="2153123"/>
            <a:chOff x="5104010" y="1779662"/>
            <a:chExt cx="2448750" cy="3138450"/>
          </a:xfrm>
        </p:grpSpPr>
        <p:sp>
          <p:nvSpPr>
            <p:cNvPr id="184" name="Google Shape;184;p2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gradFill>
              <a:gsLst>
                <a:gs pos="0">
                  <a:srgbClr val="FF3232"/>
                </a:gs>
                <a:gs pos="100000">
                  <a:srgbClr val="FF7171"/>
                </a:gs>
              </a:gsLst>
              <a:lin ang="16200000" scaled="0"/>
            </a:gradFill>
            <a:ln cap="flat" cmpd="sng" w="9525">
              <a:solidFill>
                <a:srgbClr val="FD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Libro</a:t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gradFill>
              <a:gsLst>
                <a:gs pos="0">
                  <a:srgbClr val="FF3232"/>
                </a:gs>
                <a:gs pos="100000">
                  <a:srgbClr val="FF7171"/>
                </a:gs>
              </a:gsLst>
              <a:lin ang="16200000" scaled="0"/>
            </a:gradFill>
            <a:ln cap="flat" cmpd="sng" w="9525">
              <a:solidFill>
                <a:srgbClr val="FD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titulo, primerAutor, editorial, añoEdicion, ISBN, precio</a:t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gradFill>
              <a:gsLst>
                <a:gs pos="0">
                  <a:srgbClr val="FF3232"/>
                </a:gs>
                <a:gs pos="100000">
                  <a:srgbClr val="FF7171"/>
                </a:gs>
              </a:gsLst>
              <a:lin ang="16200000" scaled="0"/>
            </a:gradFill>
            <a:ln cap="flat" cmpd="sng" w="9525">
              <a:solidFill>
                <a:srgbClr val="FD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String getTitulo()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double getPrecio()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void setTitulo(String unTitulo)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void setPrecio(double unPrecio)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BB9804"/>
                  </a:solidFill>
                  <a:latin typeface="Arial"/>
                  <a:ea typeface="Arial"/>
                  <a:cs typeface="Arial"/>
                  <a:sym typeface="Arial"/>
                </a:rPr>
                <a:t>String toString()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>
            <p:ph type="title"/>
          </p:nvPr>
        </p:nvSpPr>
        <p:spPr>
          <a:xfrm>
            <a:off x="416162" y="6846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Declaración de constructores.</a:t>
            </a:r>
            <a:endParaRPr/>
          </a:p>
        </p:txBody>
      </p:sp>
      <p:sp>
        <p:nvSpPr>
          <p:cNvPr id="193" name="Google Shape;193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4" name="Google Shape;194;p3"/>
          <p:cNvSpPr txBox="1"/>
          <p:nvPr>
            <p:ph idx="4294967295" type="body"/>
          </p:nvPr>
        </p:nvSpPr>
        <p:spPr>
          <a:xfrm>
            <a:off x="416162" y="511559"/>
            <a:ext cx="842486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Se </a:t>
            </a:r>
            <a:r>
              <a:rPr b="1" lang="es-ES" sz="1700">
                <a:solidFill>
                  <a:srgbClr val="1D1F28"/>
                </a:solidFill>
              </a:rPr>
              <a:t>ejecuta</a:t>
            </a:r>
            <a:r>
              <a:rPr lang="es-ES" sz="1700">
                <a:solidFill>
                  <a:srgbClr val="1D1F28"/>
                </a:solidFill>
              </a:rPr>
              <a:t> tras alocar el objeto e inicializar las v.i. (por defecto o explícitamente).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Objetivo: </a:t>
            </a:r>
            <a:r>
              <a:rPr b="1" lang="es-ES" sz="1700">
                <a:solidFill>
                  <a:srgbClr val="1D1F28"/>
                </a:solidFill>
              </a:rPr>
              <a:t>inicialización de v.i.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Sintaxis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             public </a:t>
            </a:r>
            <a:r>
              <a:rPr b="1" lang="es-ES" sz="1700">
                <a:solidFill>
                  <a:srgbClr val="1D1F28"/>
                </a:solidFill>
              </a:rPr>
              <a:t>NombreClase</a:t>
            </a:r>
            <a:r>
              <a:rPr lang="es-ES" sz="1700">
                <a:solidFill>
                  <a:srgbClr val="1D1F28"/>
                </a:solidFill>
              </a:rPr>
              <a:t>( lista de parámetros formales ) {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                       /* Código */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             }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700">
                <a:solidFill>
                  <a:srgbClr val="1D1F28"/>
                </a:solidFill>
              </a:rPr>
              <a:t>Si la clase </a:t>
            </a:r>
            <a:r>
              <a:rPr b="1" lang="es-ES" sz="1700" u="sng">
                <a:solidFill>
                  <a:srgbClr val="1D1F28"/>
                </a:solidFill>
              </a:rPr>
              <a:t>no</a:t>
            </a:r>
            <a:r>
              <a:rPr b="1" lang="es-ES" sz="1700">
                <a:solidFill>
                  <a:srgbClr val="1D1F28"/>
                </a:solidFill>
              </a:rPr>
              <a:t> declara </a:t>
            </a:r>
            <a:r>
              <a:rPr lang="es-ES" sz="1700">
                <a:solidFill>
                  <a:srgbClr val="1D1F28"/>
                </a:solidFill>
              </a:rPr>
              <a:t>ningún constructor, Java incluye uno sin parámetros y sin código (</a:t>
            </a:r>
            <a:r>
              <a:rPr i="1" lang="es-ES" sz="1700">
                <a:solidFill>
                  <a:srgbClr val="1D1F28"/>
                </a:solidFill>
              </a:rPr>
              <a:t>constructor nulo</a:t>
            </a:r>
            <a:r>
              <a:rPr lang="es-ES" sz="1700">
                <a:solidFill>
                  <a:srgbClr val="1D1F28"/>
                </a:solidFill>
              </a:rPr>
              <a:t>).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Instanciación de objeto: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NombreClase objeto= new NombreClase(lista de parámetros actuales);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i="1" sz="17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i="1" sz="17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700">
              <a:solidFill>
                <a:srgbClr val="1D1F28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1D1F28"/>
              </a:solidFill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416088" y="4249041"/>
            <a:ext cx="8424936" cy="36933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Ejemplo (Hasta ahora)   Libro miLibro = new Libro();  //Invoca al </a:t>
            </a:r>
            <a:r>
              <a:rPr b="0" i="1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constructor nulo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 constructores. Ejemplo. </a:t>
            </a:r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251520" y="1264455"/>
            <a:ext cx="96308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202" name="Google Shape;202;p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3" name="Google Shape;203;p4"/>
          <p:cNvSpPr/>
          <p:nvPr/>
        </p:nvSpPr>
        <p:spPr>
          <a:xfrm>
            <a:off x="240887" y="1245234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primerAutor;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editorial;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ISBN;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double precio;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…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3347864" y="1059582"/>
            <a:ext cx="5679504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1" i="0" lang="es-E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 String unTitulo,  String unaEditorial,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int unAñoEdicion,  String unPrimerAutor,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String unISBN, double unPrecio){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añoEdicion= unAñoEdicion;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precio = unPrecio;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 constructores. Ejemplo.</a:t>
            </a:r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Ejemplo instanciación (en main)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Libro libro1= new  </a:t>
            </a:r>
            <a:r>
              <a:rPr b="1" lang="es-ES" sz="1800">
                <a:solidFill>
                  <a:srgbClr val="FF0000"/>
                </a:solidFill>
              </a:rPr>
              <a:t>Libro</a:t>
            </a:r>
            <a:r>
              <a:rPr lang="es-ES" sz="1800">
                <a:solidFill>
                  <a:srgbClr val="1D1F28"/>
                </a:solidFill>
              </a:rPr>
              <a:t>( "Java: A Beginner's Guide",  "Mcgraw-Hill",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                                       2014,  "Herbert Schildt",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                                       "978-0071809252", 21.72);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800">
                <a:solidFill>
                  <a:srgbClr val="FF0000"/>
                </a:solidFill>
              </a:rPr>
              <a:t>¿Funciona ahora? Libro libro = new Libro();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467544" y="4083918"/>
            <a:ext cx="8352928" cy="646331"/>
          </a:xfrm>
          <a:prstGeom prst="rect">
            <a:avLst/>
          </a:prstGeom>
          <a:solidFill>
            <a:srgbClr val="003D5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el programador generó un constructor,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b="0" i="0" lang="es-E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incluye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 constructor nulo.</a:t>
            </a:r>
            <a:endParaRPr/>
          </a:p>
        </p:txBody>
      </p:sp>
      <p:sp>
        <p:nvSpPr>
          <p:cNvPr id="212" name="Google Shape;212;p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f3ad9af93_0_0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5f3ad9af93_0_0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5f3ad9af93_0_0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/>
          <p:nvPr/>
        </p:nvSpPr>
        <p:spPr>
          <a:xfrm>
            <a:off x="4746848" y="2281178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public </a:t>
            </a:r>
            <a:r>
              <a:rPr b="1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  String unTitulo,  String unaEditorial, String unPrimerAutor, String unISBN){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añoEdicion= 2015;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precio = 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200" u="none" cap="none" strike="noStrike">
              <a:solidFill>
                <a:srgbClr val="BB980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1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b="0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6" name="Google Shape;226;p6"/>
          <p:cNvSpPr txBox="1"/>
          <p:nvPr>
            <p:ph type="title"/>
          </p:nvPr>
        </p:nvSpPr>
        <p:spPr>
          <a:xfrm>
            <a:off x="457200" y="400050"/>
            <a:ext cx="8579296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1428"/>
              <a:buNone/>
            </a:pPr>
            <a:r>
              <a:rPr lang="es-ES" sz="2800"/>
              <a:t>Declaración de constructores. Sobrecarga. Ejemplo.</a:t>
            </a:r>
            <a:endParaRPr/>
          </a:p>
        </p:txBody>
      </p:sp>
      <p:sp>
        <p:nvSpPr>
          <p:cNvPr id="227" name="Google Shape;227;p6"/>
          <p:cNvSpPr txBox="1"/>
          <p:nvPr>
            <p:ph idx="1" type="body"/>
          </p:nvPr>
        </p:nvSpPr>
        <p:spPr>
          <a:xfrm>
            <a:off x="169168" y="900847"/>
            <a:ext cx="886732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Puede haber varios constructores para la clase (sobrecarga). </a:t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Java identifica cuál está siendo invocado por el número y tipo de sus parámetros.</a:t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i="1" lang="es-ES" sz="1600">
                <a:solidFill>
                  <a:srgbClr val="1D1F28"/>
                </a:solidFill>
              </a:rPr>
              <a:t>Por defecto quiero que el libro  tenga año de edición 2015 y precio 100 =&gt; Otro constructor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</p:txBody>
      </p:sp>
      <p:sp>
        <p:nvSpPr>
          <p:cNvPr id="228" name="Google Shape;228;p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p6"/>
          <p:cNvSpPr/>
          <p:nvPr/>
        </p:nvSpPr>
        <p:spPr>
          <a:xfrm>
            <a:off x="6165711" y="4373781"/>
            <a:ext cx="2319866" cy="3077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constructores distintos</a:t>
            </a:r>
            <a:endParaRPr/>
          </a:p>
        </p:txBody>
      </p:sp>
      <p:sp>
        <p:nvSpPr>
          <p:cNvPr id="230" name="Google Shape;230;p6"/>
          <p:cNvSpPr/>
          <p:nvPr/>
        </p:nvSpPr>
        <p:spPr>
          <a:xfrm>
            <a:off x="83845" y="2053665"/>
            <a:ext cx="756084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primerAutor;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editorial;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ISBN;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double precio;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1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 String unTitulo,  String unaEditorial,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int unAñoEdicion,  String unPrimerAutor, String unISBN, double unPrecio){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añoEdicion= unAñoEdicion;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precio = unPrecio;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type="title"/>
          </p:nvPr>
        </p:nvSpPr>
        <p:spPr>
          <a:xfrm>
            <a:off x="457200" y="400050"/>
            <a:ext cx="8507288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 constructores. Sobrecarga. Ejemplo. </a:t>
            </a:r>
            <a:endParaRPr/>
          </a:p>
        </p:txBody>
      </p:sp>
      <p:cxnSp>
        <p:nvCxnSpPr>
          <p:cNvPr id="236" name="Google Shape;236;p7"/>
          <p:cNvCxnSpPr/>
          <p:nvPr/>
        </p:nvCxnSpPr>
        <p:spPr>
          <a:xfrm>
            <a:off x="2120824" y="3939902"/>
            <a:ext cx="293839" cy="31160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7" name="Google Shape;237;p7"/>
          <p:cNvSpPr/>
          <p:nvPr/>
        </p:nvSpPr>
        <p:spPr>
          <a:xfrm>
            <a:off x="2381000" y="4251507"/>
            <a:ext cx="1196161" cy="3077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¿Funciona?</a:t>
            </a:r>
            <a:endParaRPr/>
          </a:p>
        </p:txBody>
      </p:sp>
      <p:sp>
        <p:nvSpPr>
          <p:cNvPr id="238" name="Google Shape;238;p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4819426" y="4511495"/>
            <a:ext cx="3929038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Probar ejemplo en carpeta Cosntructores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251520" y="1203598"/>
            <a:ext cx="849694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DemoConstructoresLibro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Libro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libro1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new  Libro( "Java: A Beginner's Guide",  "Mcgraw-Hill", 2014,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"Herbert Schildt", "978-0071809252", 21.72);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Libro </a:t>
            </a:r>
            <a:r>
              <a:rPr b="1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libro2</a:t>
            </a: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 new Libro("Learning Java by Building Android Games",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             "CreateSpace Independent Publishing",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             "John Horton", "978-1512108347");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System.out.println(libro1.toString());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System.out.println(libro2.toString());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System.out.println("Precio del libro2: " +libro2.getPrecio());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System.out.println("Año edición del libro2: " +libro2.getAñoEdicion());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     Libro </a:t>
            </a:r>
            <a:r>
              <a:rPr b="1" i="0" lang="es-ES" sz="14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libro3</a:t>
            </a:r>
            <a:r>
              <a:rPr b="0" i="0" lang="es-ES" sz="14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= new Libro();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</a:pPr>
            <a:r>
              <a:rPr lang="es-ES"/>
              <a:t>Interacción entre objetos</a:t>
            </a:r>
            <a:endParaRPr/>
          </a:p>
        </p:txBody>
      </p:sp>
      <p:sp>
        <p:nvSpPr>
          <p:cNvPr id="246" name="Google Shape;246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47" name="Google Shape;247;p8"/>
          <p:cNvGrpSpPr/>
          <p:nvPr/>
        </p:nvGrpSpPr>
        <p:grpSpPr>
          <a:xfrm>
            <a:off x="6433157" y="1263068"/>
            <a:ext cx="1041945" cy="2747812"/>
            <a:chOff x="2217389" y="2145281"/>
            <a:chExt cx="771754" cy="2035265"/>
          </a:xfrm>
        </p:grpSpPr>
        <p:sp>
          <p:nvSpPr>
            <p:cNvPr id="248" name="Google Shape;248;p8"/>
            <p:cNvSpPr/>
            <p:nvPr/>
          </p:nvSpPr>
          <p:spPr>
            <a:xfrm>
              <a:off x="2315715" y="3791112"/>
              <a:ext cx="673428" cy="389434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657140" y="3935803"/>
              <a:ext cx="195329" cy="151148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658204" y="3985466"/>
              <a:ext cx="194361" cy="1015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457350" y="3860101"/>
              <a:ext cx="195204" cy="145599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457756" y="3906656"/>
              <a:ext cx="194361" cy="1015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506461" y="2987362"/>
              <a:ext cx="335774" cy="964424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582229" y="2387101"/>
              <a:ext cx="214978" cy="209526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243240" y="2453762"/>
              <a:ext cx="324369" cy="463332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217389" y="2839467"/>
              <a:ext cx="154799" cy="101310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221873" y="2861121"/>
              <a:ext cx="101078" cy="8425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2506235" y="2416390"/>
              <a:ext cx="349666" cy="70398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90960" y="2560359"/>
              <a:ext cx="135498" cy="621896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573358" y="2169926"/>
              <a:ext cx="231959" cy="2829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582180" y="2145281"/>
              <a:ext cx="245225" cy="242272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73661" y="2522433"/>
              <a:ext cx="151929" cy="206815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2459309" y="2417031"/>
              <a:ext cx="123448" cy="199057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