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h7UUvKlqGVcO8Eqyi3prTJOvMj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B866F7-1EA2-4F43-85CD-0D6537E38166}">
  <a:tblStyle styleId="{77B866F7-1EA2-4F43-85CD-0D6537E381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981D66-DC9A-4505-B4B7-CED556BD80F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9"/>
          </a:solidFill>
        </a:fill>
      </a:tcStyle>
    </a:wholeTbl>
    <a:band1H>
      <a:tcTxStyle/>
      <a:tcStyle>
        <a:fill>
          <a:solidFill>
            <a:srgbClr val="CAE5F2"/>
          </a:solidFill>
        </a:fill>
      </a:tcStyle>
    </a:band1H>
    <a:band2H>
      <a:tcTxStyle/>
    </a:band2H>
    <a:band1V>
      <a:tcTxStyle/>
      <a:tcStyle>
        <a:fill>
          <a:solidFill>
            <a:srgbClr val="CAE5F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1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3eda74e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3eda74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uaces-novo.es/polimorfismo-en-java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518535" y="245099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5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Herencia y polimorfismo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5455228" y="665018"/>
            <a:ext cx="3491344" cy="4083627"/>
            <a:chOff x="2152750" y="190500"/>
            <a:chExt cx="4293756" cy="4762499"/>
          </a:xfrm>
        </p:grpSpPr>
        <p:sp>
          <p:nvSpPr>
            <p:cNvPr id="42" name="Google Shape;42;p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374531" y="339226"/>
            <a:ext cx="8530936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(2)</a:t>
            </a:r>
            <a:endParaRPr/>
          </a:p>
        </p:txBody>
      </p:sp>
      <p:sp>
        <p:nvSpPr>
          <p:cNvPr id="288" name="Google Shape;288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9" name="Google Shape;289;p10"/>
          <p:cNvSpPr txBox="1"/>
          <p:nvPr>
            <p:ph idx="4294967295" type="body"/>
          </p:nvPr>
        </p:nvSpPr>
        <p:spPr>
          <a:xfrm>
            <a:off x="781050" y="1200150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Los métodos </a:t>
            </a:r>
            <a:r>
              <a:rPr i="1" lang="es-ES" sz="2000">
                <a:solidFill>
                  <a:srgbClr val="1D1F28"/>
                </a:solidFill>
              </a:rPr>
              <a:t>dibujar</a:t>
            </a:r>
            <a:r>
              <a:rPr lang="es-ES" sz="2000">
                <a:solidFill>
                  <a:srgbClr val="1D1F28"/>
                </a:solidFill>
              </a:rPr>
              <a:t> de Triángulo y Círculo replican código.</a:t>
            </a:r>
            <a:endParaRPr/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rgbClr val="1D1F28"/>
                </a:solidFill>
              </a:rPr>
              <a:t> </a:t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979897" y="4129796"/>
            <a:ext cx="75608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1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291" name="Google Shape;291;p10"/>
          <p:cNvSpPr txBox="1"/>
          <p:nvPr/>
        </p:nvSpPr>
        <p:spPr>
          <a:xfrm>
            <a:off x="2771800" y="4597266"/>
            <a:ext cx="2736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4525120" y="3340061"/>
            <a:ext cx="458080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System.out.println (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 	  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“Punto: “ + this.getPunto().toString()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this.getRadio());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59194" y="1816793"/>
            <a:ext cx="458080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Triangulo{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“Color de Línea ” + this.getColorLinea()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“Punto: “ + this.getPunto().toString()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”Lados:  “ this.getLado1()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this.getLado2() 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this.getLado3());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495950" y="472225"/>
            <a:ext cx="7421922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(3)</a:t>
            </a:r>
            <a:endParaRPr/>
          </a:p>
        </p:txBody>
      </p:sp>
      <p:sp>
        <p:nvSpPr>
          <p:cNvPr id="300" name="Google Shape;300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1" name="Google Shape;301;p11"/>
          <p:cNvSpPr txBox="1"/>
          <p:nvPr>
            <p:ph idx="4294967295" type="body"/>
          </p:nvPr>
        </p:nvSpPr>
        <p:spPr>
          <a:xfrm>
            <a:off x="377175" y="1030773"/>
            <a:ext cx="8229600" cy="2518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Ahora añadiremos el comportamiento para que las figuras </a:t>
            </a:r>
            <a:r>
              <a:rPr i="1" lang="es-ES" sz="1800">
                <a:solidFill>
                  <a:srgbClr val="1D1F28"/>
                </a:solidFill>
              </a:rPr>
              <a:t>se dibujen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i="1" lang="es-ES" sz="1800">
                <a:solidFill>
                  <a:srgbClr val="1D1F28"/>
                </a:solidFill>
              </a:rPr>
              <a:t>		</a:t>
            </a:r>
            <a:r>
              <a:rPr lang="es-ES" sz="1800">
                <a:solidFill>
                  <a:srgbClr val="1D1F28"/>
                </a:solidFill>
              </a:rPr>
              <a:t>     </a:t>
            </a:r>
            <a:r>
              <a:rPr b="1" i="1" lang="es-ES" sz="1800">
                <a:solidFill>
                  <a:srgbClr val="1D1F28"/>
                </a:solidFill>
              </a:rPr>
              <a:t>void dibujar()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i="1" lang="es-ES" sz="1800">
                <a:solidFill>
                  <a:srgbClr val="1D1F28"/>
                </a:solidFill>
              </a:rPr>
              <a:t>Todas las figuras </a:t>
            </a:r>
            <a:r>
              <a:rPr i="1" lang="es-ES" sz="1800" u="sng">
                <a:solidFill>
                  <a:srgbClr val="1D1F28"/>
                </a:solidFill>
              </a:rPr>
              <a:t>se dibujan armando un string </a:t>
            </a:r>
            <a:r>
              <a:rPr i="1" lang="es-ES" sz="1800">
                <a:solidFill>
                  <a:srgbClr val="1D1F28"/>
                </a:solidFill>
              </a:rPr>
              <a:t>con su color de línea, su color de relleno y la ubicación en el plano. Además:</a:t>
            </a:r>
            <a:endParaRPr sz="1800">
              <a:solidFill>
                <a:srgbClr val="1D1F28"/>
              </a:solidFill>
            </a:endParaRPr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triángulos se dibujan con el tamaño de sus lados.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>
                <a:solidFill>
                  <a:srgbClr val="1D1F28"/>
                </a:solidFill>
              </a:rPr>
              <a:t>Los círculos se dibujan con el radio.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/>
          <p:nvPr/>
        </p:nvSpPr>
        <p:spPr>
          <a:xfrm>
            <a:off x="6016067" y="3764614"/>
            <a:ext cx="2285929" cy="1169551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5916216" y="3137723"/>
            <a:ext cx="2552302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641035" y="3504912"/>
            <a:ext cx="2736304" cy="160043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06" name="Google Shape;306;p11"/>
          <p:cNvSpPr/>
          <p:nvPr/>
        </p:nvSpPr>
        <p:spPr>
          <a:xfrm>
            <a:off x="2211671" y="3123953"/>
            <a:ext cx="2716898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Triángulo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>
            <p:ph type="title"/>
          </p:nvPr>
        </p:nvSpPr>
        <p:spPr>
          <a:xfrm>
            <a:off x="383398" y="22626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 </a:t>
            </a:r>
            <a:endParaRPr/>
          </a:p>
        </p:txBody>
      </p:sp>
      <p:sp>
        <p:nvSpPr>
          <p:cNvPr id="313" name="Google Shape;313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4" name="Google Shape;314;p12"/>
          <p:cNvSpPr txBox="1"/>
          <p:nvPr>
            <p:ph idx="4294967295" type="body"/>
          </p:nvPr>
        </p:nvSpPr>
        <p:spPr>
          <a:xfrm>
            <a:off x="325066" y="710284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 u="sng">
                <a:solidFill>
                  <a:srgbClr val="1D1F28"/>
                </a:solidFill>
              </a:rPr>
              <a:t>Los constructores </a:t>
            </a:r>
            <a:r>
              <a:rPr lang="es-ES" sz="2000">
                <a:solidFill>
                  <a:srgbClr val="1D1F28"/>
                </a:solidFill>
              </a:rPr>
              <a:t>de Triángulo y Círculo </a:t>
            </a:r>
            <a:r>
              <a:rPr lang="es-ES" sz="2000" u="sng">
                <a:solidFill>
                  <a:srgbClr val="1D1F28"/>
                </a:solidFill>
              </a:rPr>
              <a:t>replican código </a:t>
            </a:r>
            <a:r>
              <a:rPr lang="es-ES" sz="2000">
                <a:solidFill>
                  <a:srgbClr val="1D1F28"/>
                </a:solidFill>
              </a:rPr>
              <a:t>de inicialización de atributos comunes a todas las Figuras.</a:t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0" y="1632881"/>
            <a:ext cx="63367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Triangulo(double lado1, double lado2, double lado3,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this.setLado1(lado1);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this.setLado2(lado2);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this.setLado3(lado3);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</p:txBody>
      </p:sp>
      <p:sp>
        <p:nvSpPr>
          <p:cNvPr id="316" name="Google Shape;316;p12"/>
          <p:cNvSpPr/>
          <p:nvPr/>
        </p:nvSpPr>
        <p:spPr>
          <a:xfrm>
            <a:off x="4824536" y="1632881"/>
            <a:ext cx="45365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7" name="Google Shape;317;p12"/>
          <p:cNvSpPr txBox="1"/>
          <p:nvPr/>
        </p:nvSpPr>
        <p:spPr>
          <a:xfrm>
            <a:off x="1184414" y="4121662"/>
            <a:ext cx="6345694" cy="30777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0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318" name="Google Shape;318;p12"/>
          <p:cNvSpPr txBox="1"/>
          <p:nvPr/>
        </p:nvSpPr>
        <p:spPr>
          <a:xfrm>
            <a:off x="2771800" y="4597266"/>
            <a:ext cx="1800200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/>
          <p:nvPr>
            <p:ph type="title"/>
          </p:nvPr>
        </p:nvSpPr>
        <p:spPr>
          <a:xfrm>
            <a:off x="497020" y="11143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25" name="Google Shape;325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6" name="Google Shape;326;p13"/>
          <p:cNvSpPr txBox="1"/>
          <p:nvPr>
            <p:ph idx="4294967295" type="body"/>
          </p:nvPr>
        </p:nvSpPr>
        <p:spPr>
          <a:xfrm>
            <a:off x="317500" y="703914"/>
            <a:ext cx="871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i="1" lang="es-ES" sz="1600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i="1" lang="es-ES" sz="1600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i="1" lang="es-ES" sz="1600">
                <a:solidFill>
                  <a:srgbClr val="1D1F28"/>
                </a:solidFill>
              </a:rPr>
              <a:t>super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indent="-182880" lvl="1" marL="18288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Dentro de un </a:t>
            </a:r>
            <a:r>
              <a:rPr b="1" lang="es-ES" sz="1400">
                <a:solidFill>
                  <a:srgbClr val="1D1F28"/>
                </a:solidFill>
              </a:rPr>
              <a:t>constructor </a:t>
            </a:r>
            <a:r>
              <a:rPr lang="es-ES" sz="1400">
                <a:solidFill>
                  <a:srgbClr val="1D1F28"/>
                </a:solidFill>
              </a:rPr>
              <a:t>se puede invocar al constructor de la </a:t>
            </a:r>
            <a:r>
              <a:rPr b="1" lang="es-ES" sz="1400">
                <a:solidFill>
                  <a:srgbClr val="1D1F28"/>
                </a:solidFill>
              </a:rPr>
              <a:t>superclase</a:t>
            </a:r>
            <a:r>
              <a:rPr lang="es-ES" sz="1400">
                <a:solidFill>
                  <a:srgbClr val="1D1F28"/>
                </a:solidFill>
              </a:rPr>
              <a:t>.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1D1F28"/>
                </a:solidFill>
              </a:rPr>
              <a:t>       Sintaxis: super(parámetros)           </a:t>
            </a:r>
            <a:r>
              <a:rPr i="1" lang="es-ES" sz="1400" u="sng">
                <a:solidFill>
                  <a:srgbClr val="1D1F28"/>
                </a:solidFill>
              </a:rPr>
              <a:t>Diferencia con this(…)</a:t>
            </a:r>
            <a:endParaRPr sz="1400">
              <a:solidFill>
                <a:srgbClr val="1D1F28"/>
              </a:solidFill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…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String colorLinea,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28" name="Google Shape;328;p13"/>
          <p:cNvSpPr txBox="1"/>
          <p:nvPr/>
        </p:nvSpPr>
        <p:spPr>
          <a:xfrm>
            <a:off x="3995935" y="4517707"/>
            <a:ext cx="5115197" cy="64633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se construye un objeto?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Desde el constructor, en caso de no existir invocación explicita, Java invoca i</a:t>
            </a: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mplícitamente </a:t>
            </a: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al constructor sin parámetros de la superclase.  </a:t>
            </a:r>
            <a:endParaRPr/>
          </a:p>
        </p:txBody>
      </p:sp>
      <p:sp>
        <p:nvSpPr>
          <p:cNvPr id="329" name="Google Shape;329;p13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Recomendación: </a:t>
            </a:r>
            <a:r>
              <a:rPr b="0" i="0" lang="es-ES" sz="12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Siempre definir en las clases el constructor sin parámetros</a:t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31" name="Google Shape;331;p13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332" name="Google Shape;332;p13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34" name="Google Shape;334;p13"/>
          <p:cNvSpPr/>
          <p:nvPr/>
        </p:nvSpPr>
        <p:spPr>
          <a:xfrm>
            <a:off x="4370434" y="3715166"/>
            <a:ext cx="2702486" cy="5847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super(colorRelleno, colorLinea, punto);  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7223486" y="3519466"/>
            <a:ext cx="1662176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 realizamos invocación explícita a un constructor de la superclase debe ser la primera línea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42" name="Google Shape;342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3" name="Google Shape;343;p14"/>
          <p:cNvSpPr txBox="1"/>
          <p:nvPr>
            <p:ph idx="4294967295" type="body"/>
          </p:nvPr>
        </p:nvSpPr>
        <p:spPr>
          <a:xfrm>
            <a:off x="169168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Uso: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 startAt="2"/>
            </a:pPr>
            <a:r>
              <a:rPr lang="es-ES" sz="1400"/>
              <a:t>Dentro de un método de instancia, el objeto puede enviarse un mensaje a sí mismo. </a:t>
            </a:r>
            <a:r>
              <a:rPr lang="es-ES" sz="1400">
                <a:solidFill>
                  <a:srgbClr val="1D1F28"/>
                </a:solidFill>
              </a:rPr>
              <a:t>El método es </a:t>
            </a:r>
            <a:r>
              <a:rPr b="1" lang="es-ES" sz="1400">
                <a:solidFill>
                  <a:srgbClr val="1D1F28"/>
                </a:solidFill>
              </a:rPr>
              <a:t>buscado a partir de la superclase </a:t>
            </a:r>
            <a:r>
              <a:rPr b="1" i="1" lang="es-ES" sz="1400">
                <a:solidFill>
                  <a:srgbClr val="1D1F28"/>
                </a:solidFill>
              </a:rPr>
              <a:t>actual</a:t>
            </a:r>
            <a:r>
              <a:rPr b="1" lang="es-ES" sz="1400">
                <a:solidFill>
                  <a:srgbClr val="1D1F28"/>
                </a:solidFill>
              </a:rPr>
              <a:t>.       </a:t>
            </a:r>
            <a:r>
              <a:rPr i="1" lang="es-ES" sz="1400" u="sng"/>
              <a:t>Diferencia con this.nombreMetodo(…)</a:t>
            </a:r>
            <a:endParaRPr sz="1400"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lt2"/>
                </a:solidFill>
              </a:rPr>
              <a:t>       </a:t>
            </a:r>
            <a:r>
              <a:rPr lang="es-ES" sz="1400"/>
              <a:t>Sintaxis: super.nombreMetodo(parametros). 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System.out.println (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“Color de Relleno” +  this.getColorRelleno + 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“Punto: “ + this.getPunto().toString()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3671900" y="3184396"/>
            <a:ext cx="543660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System.out.println("Circulo: "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System.out.println("Color de Linea: " + this.getColorLinea()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System.out.println("Color de Relleno: " + this.getColorRelleno()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System.out.println("Ubicación: " + this.getPunto().toString() );            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System.out.println("Radio: " + radio 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6" name="Google Shape;346;p14"/>
          <p:cNvSpPr/>
          <p:nvPr/>
        </p:nvSpPr>
        <p:spPr>
          <a:xfrm>
            <a:off x="7570676" y="2027992"/>
            <a:ext cx="1656184" cy="938719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47" name="Google Shape;347;p14"/>
          <p:cNvSpPr/>
          <p:nvPr/>
        </p:nvSpPr>
        <p:spPr>
          <a:xfrm>
            <a:off x="5837312" y="1935324"/>
            <a:ext cx="1656184" cy="127727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539552" y="3984161"/>
            <a:ext cx="31323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 </a:t>
            </a:r>
            <a:r>
              <a:rPr b="0" i="1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redefine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dibujar: modifica el comportamiento del método heredado</a:t>
            </a:r>
            <a:endParaRPr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4283968" y="4011910"/>
            <a:ext cx="3456384" cy="440759"/>
            <a:chOff x="4644008" y="3435846"/>
            <a:chExt cx="1872208" cy="584775"/>
          </a:xfrm>
        </p:grpSpPr>
        <p:cxnSp>
          <p:nvCxnSpPr>
            <p:cNvPr id="350" name="Google Shape;350;p14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51" name="Google Shape;351;p14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52" name="Google Shape;352;p14"/>
          <p:cNvSpPr/>
          <p:nvPr/>
        </p:nvSpPr>
        <p:spPr>
          <a:xfrm>
            <a:off x="4042284" y="3995529"/>
            <a:ext cx="4464496" cy="537034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4000" lIns="91425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super.dibujar();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488373" y="298512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La referencia super. Ejercicio </a:t>
            </a:r>
            <a:endParaRPr sz="3200"/>
          </a:p>
        </p:txBody>
      </p:sp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9" name="Google Shape;359;p15"/>
          <p:cNvSpPr txBox="1"/>
          <p:nvPr>
            <p:ph idx="4294967295" type="body"/>
          </p:nvPr>
        </p:nvSpPr>
        <p:spPr>
          <a:xfrm>
            <a:off x="72396" y="96652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constructor en la clase Figura, invóquelo desde los constructores de las clases Triangulo y Circulo.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método dibujar en la clase Figura, utilícelo en los métodos dibujar de las clases Triángulo y Círculo.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60" name="Google Shape;3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5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 String colorLinea,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void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“Color de Relleno” +  this.getColorRelleno +                     	                     “Punto: “ + this.getPunto().toString()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457199" y="268213"/>
            <a:ext cx="728402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Clase abstracta características</a:t>
            </a:r>
            <a:endParaRPr sz="3200"/>
          </a:p>
        </p:txBody>
      </p:sp>
      <p:sp>
        <p:nvSpPr>
          <p:cNvPr id="368" name="Google Shape;368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9" name="Google Shape;369;p16"/>
          <p:cNvSpPr txBox="1"/>
          <p:nvPr>
            <p:ph idx="4294967295" type="body"/>
          </p:nvPr>
        </p:nvSpPr>
        <p:spPr>
          <a:xfrm>
            <a:off x="259772" y="11994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puede heredar o extender cualquier clase (independientemente de que esta sea 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heredar de una sola clase </a:t>
            </a:r>
            <a:r>
              <a:rPr lang="es-ES" sz="1600">
                <a:solidFill>
                  <a:srgbClr val="1D1F28"/>
                </a:solidFill>
              </a:rPr>
              <a:t>(abstracta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tener métodos que sean abstractos </a:t>
            </a:r>
            <a:r>
              <a:rPr lang="es-ES" sz="1600">
                <a:solidFill>
                  <a:srgbClr val="1D1F28"/>
                </a:solidFill>
              </a:rPr>
              <a:t>o que no lo sean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java concretamente en las clases abstractas la palabra </a:t>
            </a:r>
            <a:r>
              <a:rPr b="1" lang="es-ES" sz="1600">
                <a:solidFill>
                  <a:srgbClr val="1D1F28"/>
                </a:solidFill>
              </a:rPr>
              <a:t>abstract</a:t>
            </a:r>
            <a:r>
              <a:rPr lang="es-ES" sz="1600">
                <a:solidFill>
                  <a:srgbClr val="1D1F28"/>
                </a:solidFill>
              </a:rPr>
              <a:t> es obligatoria para definir un método abstracto (así como la clase). 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una clase abstracta pueden existir variables static con cualquier modificador de acceso (public, private). </a:t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70" name="Google Shape;3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467590" y="188900"/>
            <a:ext cx="777761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Clases y métodos </a:t>
            </a:r>
            <a:r>
              <a:rPr lang="es-ES">
                <a:solidFill>
                  <a:srgbClr val="FF0000"/>
                </a:solidFill>
              </a:rPr>
              <a:t>abstractos</a:t>
            </a:r>
            <a:endParaRPr/>
          </a:p>
        </p:txBody>
      </p:sp>
      <p:sp>
        <p:nvSpPr>
          <p:cNvPr id="376" name="Google Shape;376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7" name="Google Shape;377;p17"/>
          <p:cNvSpPr txBox="1"/>
          <p:nvPr>
            <p:ph idx="4294967295" type="body"/>
          </p:nvPr>
        </p:nvSpPr>
        <p:spPr>
          <a:xfrm>
            <a:off x="15608" y="1182459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Clase abstracta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Clase de la cual </a:t>
            </a:r>
            <a:r>
              <a:rPr b="1" lang="es-ES" sz="1600" u="sng">
                <a:solidFill>
                  <a:srgbClr val="FF0000"/>
                </a:solidFill>
              </a:rPr>
              <a:t>no se crearán instancias</a:t>
            </a:r>
            <a:r>
              <a:rPr b="1" lang="es-ES" sz="1600"/>
              <a:t>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Ejemplos: la clase Figura.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anteponer </a:t>
            </a:r>
            <a:r>
              <a:rPr i="1" lang="es-ES" sz="1400">
                <a:solidFill>
                  <a:srgbClr val="FF0000"/>
                </a:solidFill>
              </a:rPr>
              <a:t>abstract </a:t>
            </a:r>
            <a:r>
              <a:rPr lang="es-ES" sz="1400"/>
              <a:t>a la palabra class.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Método abstracto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u="sng">
                <a:solidFill>
                  <a:srgbClr val="FF0000"/>
                </a:solidFill>
              </a:rPr>
              <a:t>Métodos </a:t>
            </a:r>
            <a:r>
              <a:rPr b="1" lang="es-ES" sz="1600" u="sng">
                <a:solidFill>
                  <a:srgbClr val="FF0000"/>
                </a:solidFill>
              </a:rPr>
              <a:t>sin implementación </a:t>
            </a:r>
            <a:r>
              <a:rPr lang="es-ES" sz="1600" u="sng">
                <a:solidFill>
                  <a:srgbClr val="FF0000"/>
                </a:solidFill>
              </a:rPr>
              <a:t>en la clase que lo declara</a:t>
            </a:r>
            <a:r>
              <a:rPr lang="es-ES" sz="1600"/>
              <a:t>. Las </a:t>
            </a:r>
            <a:r>
              <a:rPr lang="es-ES" sz="1600">
                <a:solidFill>
                  <a:srgbClr val="FF0000"/>
                </a:solidFill>
              </a:rPr>
              <a:t>subclases</a:t>
            </a:r>
            <a:r>
              <a:rPr lang="es-ES" sz="1600"/>
              <a:t> </a:t>
            </a:r>
            <a:r>
              <a:rPr b="1" lang="es-ES" sz="1600">
                <a:solidFill>
                  <a:srgbClr val="00B050"/>
                </a:solidFill>
              </a:rPr>
              <a:t>tienen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b="1" lang="es-ES" sz="1600">
                <a:solidFill>
                  <a:srgbClr val="00B050"/>
                </a:solidFill>
              </a:rPr>
              <a:t>obligación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/>
              <a:t>de implementarlos.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Ejemplo:  calcularArea y calcularPerimetro de Figura.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encabezado del método anteponiendo </a:t>
            </a:r>
            <a:r>
              <a:rPr i="1" lang="es-ES" sz="1400"/>
              <a:t>abstract </a:t>
            </a:r>
            <a:r>
              <a:rPr lang="es-ES" sz="1400"/>
              <a:t>al tipo de retorno. </a:t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5056754" y="1182459"/>
            <a:ext cx="364043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491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NombreClase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atributos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/* Definir constructores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métodos no abstractos */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/* Definir métodos abstractos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1829913" y="4794585"/>
            <a:ext cx="5616624" cy="2923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4492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TipoRetorno nombreMetodo(lista parámetros);</a:t>
            </a: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457200" y="63698"/>
            <a:ext cx="8686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Conversión ascendente (</a:t>
            </a:r>
            <a:r>
              <a:rPr i="1" lang="es-ES"/>
              <a:t>Upcasting)</a:t>
            </a:r>
            <a:r>
              <a:rPr lang="es-ES"/>
              <a:t>. </a:t>
            </a:r>
            <a:endParaRPr/>
          </a:p>
        </p:txBody>
      </p:sp>
      <p:sp>
        <p:nvSpPr>
          <p:cNvPr id="385" name="Google Shape;385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6" name="Google Shape;386;p18"/>
          <p:cNvSpPr txBox="1"/>
          <p:nvPr>
            <p:ph idx="4294967295" type="body"/>
          </p:nvPr>
        </p:nvSpPr>
        <p:spPr>
          <a:xfrm>
            <a:off x="261764" y="1146398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Cualquier objeto instancia de una </a:t>
            </a:r>
            <a:r>
              <a:rPr i="1" lang="es-ES" sz="1600">
                <a:solidFill>
                  <a:srgbClr val="A60000"/>
                </a:solidFill>
              </a:rPr>
              <a:t>clase derivada </a:t>
            </a:r>
            <a:r>
              <a:rPr lang="es-ES" sz="1600">
                <a:solidFill>
                  <a:srgbClr val="1D1F28"/>
                </a:solidFill>
              </a:rPr>
              <a:t>puede ser referenciado por una variable cuyo tipo es la </a:t>
            </a:r>
            <a:r>
              <a:rPr i="1" lang="es-ES" sz="1600">
                <a:solidFill>
                  <a:srgbClr val="1D1F28"/>
                </a:solidFill>
              </a:rPr>
              <a:t>clase base </a:t>
            </a:r>
            <a:r>
              <a:rPr lang="es-ES" sz="1600">
                <a:solidFill>
                  <a:srgbClr val="1D1F28"/>
                </a:solidFill>
              </a:rPr>
              <a:t>(conversión ascendente)</a:t>
            </a:r>
            <a:endParaRPr/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Siempre es posible: la herencia establece una relación “es-un”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Pueden existir variables cuyo tipo es una clase abstracta que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 referencien a instancias de clases derivadas de esta.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Al objeto sólo se le puede enviar mensajes definidos en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la interfaz de la </a:t>
            </a:r>
            <a:r>
              <a:rPr i="1" lang="es-ES" sz="1600">
                <a:solidFill>
                  <a:srgbClr val="1D1F28"/>
                </a:solidFill>
              </a:rPr>
              <a:t>clase usada como tipo</a:t>
            </a:r>
            <a:r>
              <a:rPr lang="es-ES" sz="1600">
                <a:solidFill>
                  <a:srgbClr val="1D1F28"/>
                </a:solidFill>
              </a:rPr>
              <a:t> para la variable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referencia (</a:t>
            </a:r>
            <a:r>
              <a:rPr i="1" lang="es-ES" sz="1600">
                <a:solidFill>
                  <a:srgbClr val="1D1F28"/>
                </a:solidFill>
              </a:rPr>
              <a:t>clase base</a:t>
            </a:r>
            <a:r>
              <a:rPr lang="es-ES" sz="1600">
                <a:solidFill>
                  <a:srgbClr val="1D1F28"/>
                </a:solidFill>
              </a:rPr>
              <a:t>).</a:t>
            </a:r>
            <a:r>
              <a:rPr i="1" lang="es-ES" sz="1600">
                <a:solidFill>
                  <a:srgbClr val="1D1F28"/>
                </a:solidFill>
              </a:rPr>
              <a:t>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La búsqueda del método a ejecutar comienza siempre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desde la clase instanciada.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fig1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 </a:t>
            </a:r>
            <a:endParaRPr/>
          </a:p>
        </p:txBody>
      </p:sp>
      <p:graphicFrame>
        <p:nvGraphicFramePr>
          <p:cNvPr id="388" name="Google Shape;388;p18"/>
          <p:cNvGraphicFramePr/>
          <p:nvPr/>
        </p:nvGraphicFramePr>
        <p:xfrm>
          <a:off x="6588224" y="15756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{77B866F7-1EA2-4F43-85CD-0D6537E38166}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void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9" name="Google Shape;389;p18"/>
          <p:cNvGraphicFramePr/>
          <p:nvPr/>
        </p:nvGraphicFramePr>
        <p:xfrm>
          <a:off x="7527905" y="33433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dibujar():void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0" name="Google Shape;390;p18"/>
          <p:cNvGraphicFramePr/>
          <p:nvPr/>
        </p:nvGraphicFramePr>
        <p:xfrm>
          <a:off x="5868144" y="33168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dibujar():void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391" name="Google Shape;391;p18"/>
          <p:cNvCxnSpPr/>
          <p:nvPr/>
        </p:nvCxnSpPr>
        <p:spPr>
          <a:xfrm>
            <a:off x="6381348" y="3191289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7419893" y="3013817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18"/>
          <p:cNvCxnSpPr/>
          <p:nvPr/>
        </p:nvCxnSpPr>
        <p:spPr>
          <a:xfrm>
            <a:off x="6381348" y="3191289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8"/>
          <p:cNvCxnSpPr/>
          <p:nvPr/>
        </p:nvCxnSpPr>
        <p:spPr>
          <a:xfrm>
            <a:off x="8437121" y="3195615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18"/>
          <p:cNvSpPr txBox="1"/>
          <p:nvPr/>
        </p:nvSpPr>
        <p:spPr>
          <a:xfrm>
            <a:off x="2358833" y="4786173"/>
            <a:ext cx="3024336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Utilidad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401" name="Google Shape;401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2" name="Google Shape;402;p19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Figura [] figuras = new Figura[10];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/* cargar arreglo con círculos y triángulos */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for (i=0; i&lt;10; i++)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 	figuras[i].dibujar();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403" name="Google Shape;403;p19"/>
          <p:cNvSpPr txBox="1"/>
          <p:nvPr>
            <p:ph idx="11" type="ftr"/>
          </p:nvPr>
        </p:nvSpPr>
        <p:spPr>
          <a:xfrm>
            <a:off x="5029200" y="14288"/>
            <a:ext cx="41148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2 - 2019 - Módulo POO</a:t>
            </a:r>
            <a:endParaRPr/>
          </a:p>
        </p:txBody>
      </p:sp>
      <p:sp>
        <p:nvSpPr>
          <p:cNvPr id="404" name="Google Shape;404;p19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método dibujar() a ejecutar dependerá de  la clase de figura geométrica. </a:t>
            </a:r>
            <a:endParaRPr/>
          </a:p>
        </p:txBody>
      </p:sp>
      <p:cxnSp>
        <p:nvCxnSpPr>
          <p:cNvPr id="405" name="Google Shape;405;p19"/>
          <p:cNvCxnSpPr>
            <a:endCxn id="404" idx="1"/>
          </p:cNvCxnSpPr>
          <p:nvPr/>
        </p:nvCxnSpPr>
        <p:spPr>
          <a:xfrm>
            <a:off x="3203864" y="3795798"/>
            <a:ext cx="972600" cy="50850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4294967295" type="body"/>
          </p:nvPr>
        </p:nvSpPr>
        <p:spPr>
          <a:xfrm>
            <a:off x="683593" y="2293938"/>
            <a:ext cx="2808288" cy="278765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lado1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lado2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lado3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"/>
          <p:cNvSpPr txBox="1"/>
          <p:nvPr>
            <p:ph idx="4294967295" type="body"/>
          </p:nvPr>
        </p:nvSpPr>
        <p:spPr>
          <a:xfrm>
            <a:off x="5598247" y="2360613"/>
            <a:ext cx="2735262" cy="2654300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radio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"/>
          <p:cNvSpPr txBox="1"/>
          <p:nvPr>
            <p:ph idx="11" type="ftr"/>
          </p:nvPr>
        </p:nvSpPr>
        <p:spPr>
          <a:xfrm>
            <a:off x="5029200" y="14288"/>
            <a:ext cx="41148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2272333" y="1757996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6213749" y="1757995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3eda74e5d_0_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83eda74e5d_0_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417" name="Google Shape;417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8" name="Google Shape;418;p20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Más sobre polimorfismo en: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u="sng">
                <a:solidFill>
                  <a:srgbClr val="1D1F2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https://www.luaces-novo.es/polimorfismo-en-java/</a:t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</p:txBody>
      </p:sp>
      <p:sp>
        <p:nvSpPr>
          <p:cNvPr id="419" name="Google Shape;419;p20"/>
          <p:cNvSpPr txBox="1"/>
          <p:nvPr>
            <p:ph idx="11" type="ftr"/>
          </p:nvPr>
        </p:nvSpPr>
        <p:spPr>
          <a:xfrm>
            <a:off x="5029200" y="14288"/>
            <a:ext cx="41148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Programación 2 - 2019 - Módulo POO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/>
          <p:nvPr>
            <p:ph type="title"/>
          </p:nvPr>
        </p:nvSpPr>
        <p:spPr>
          <a:xfrm>
            <a:off x="488372" y="26821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Clases, métodos abstractos y Upcasting. Ejercitación. </a:t>
            </a:r>
            <a:endParaRPr/>
          </a:p>
        </p:txBody>
      </p:sp>
      <p:sp>
        <p:nvSpPr>
          <p:cNvPr id="426" name="Google Shape;426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7" name="Google Shape;427;p21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la clase Figura como abstracta.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en Figura los métodos abstractos calcularArea y calcularPerimetro.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Analizar qué hace el siguiente programa: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Responder: ¿Qué mensajes le puedo enviar al objeto a través de la referencia circ? ¿Qué mensajes a través de la referencia fig? </a:t>
            </a:r>
            <a:endParaRPr/>
          </a:p>
        </p:txBody>
      </p:sp>
      <p:pic>
        <p:nvPicPr>
          <p:cNvPr descr="C:\Program Files\Microsoft Office\MEDIA\CAGCAT10\j0292982.wmf" id="428" name="Google Shape;4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1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 class DemoFiguras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 circ =new Circulo(5, "amarillo", "negro", new Punto (100,100));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System.out.println(circ.getRadio());  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fig= circ;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System.out.println(fig.getRadio());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System.out.println("Color linea: " + fig.getColorLinea());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529084" y="24128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35" name="Google Shape;43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6" name="Google Shape;436;p22"/>
          <p:cNvSpPr txBox="1"/>
          <p:nvPr>
            <p:ph idx="4294967295" type="body"/>
          </p:nvPr>
        </p:nvSpPr>
        <p:spPr>
          <a:xfrm>
            <a:off x="0" y="96064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Utilizando la jerarquía de figuras, generar una aplicación que permita realizar el dibujo mostrado.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 dibujo se caracteriza por su </a:t>
            </a:r>
            <a:r>
              <a:rPr i="1" lang="es-ES" sz="1600">
                <a:solidFill>
                  <a:srgbClr val="1D1F28"/>
                </a:solidFill>
              </a:rPr>
              <a:t>título</a:t>
            </a:r>
            <a:r>
              <a:rPr lang="es-ES" sz="1600">
                <a:solidFill>
                  <a:srgbClr val="1D1F28"/>
                </a:solidFill>
              </a:rPr>
              <a:t>, el </a:t>
            </a:r>
            <a:r>
              <a:rPr i="1" lang="es-ES" sz="1600">
                <a:solidFill>
                  <a:srgbClr val="1D1F28"/>
                </a:solidFill>
              </a:rPr>
              <a:t>nombre</a:t>
            </a:r>
            <a:r>
              <a:rPr lang="es-ES" sz="1600">
                <a:solidFill>
                  <a:srgbClr val="1D1F28"/>
                </a:solidFill>
              </a:rPr>
              <a:t> de su autor, y las </a:t>
            </a:r>
            <a:r>
              <a:rPr i="1" lang="es-ES" sz="1600">
                <a:solidFill>
                  <a:srgbClr val="1D1F28"/>
                </a:solidFill>
              </a:rPr>
              <a:t>figuras</a:t>
            </a:r>
            <a:r>
              <a:rPr lang="es-ES" sz="1600">
                <a:solidFill>
                  <a:srgbClr val="1D1F28"/>
                </a:solidFill>
              </a:rPr>
              <a:t> que lo componen (el máximo es establecido en la creación del dibujo).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El dibujo debe saber </a:t>
            </a:r>
            <a:r>
              <a:rPr i="1" lang="es-ES" sz="1600">
                <a:solidFill>
                  <a:srgbClr val="1D1F28"/>
                </a:solidFill>
              </a:rPr>
              <a:t>mostrarse</a:t>
            </a:r>
            <a:r>
              <a:rPr lang="es-ES" sz="1600">
                <a:solidFill>
                  <a:srgbClr val="1D1F28"/>
                </a:solidFill>
              </a:rPr>
              <a:t> en consola, a través de dibujar las figuras que lo componen; responder si </a:t>
            </a:r>
            <a:r>
              <a:rPr i="1" lang="es-ES" sz="1600">
                <a:solidFill>
                  <a:srgbClr val="1D1F28"/>
                </a:solidFill>
              </a:rPr>
              <a:t>está completo</a:t>
            </a:r>
            <a:r>
              <a:rPr lang="es-ES" sz="1600">
                <a:solidFill>
                  <a:srgbClr val="1D1F28"/>
                </a:solidFill>
              </a:rPr>
              <a:t>, es decir si contiene el máximo de figuras admitidas; permitir </a:t>
            </a:r>
            <a:r>
              <a:rPr i="1" lang="es-ES" sz="1600">
                <a:solidFill>
                  <a:srgbClr val="1D1F28"/>
                </a:solidFill>
              </a:rPr>
              <a:t>agregar</a:t>
            </a:r>
            <a:r>
              <a:rPr lang="es-ES" sz="1600">
                <a:solidFill>
                  <a:srgbClr val="1D1F28"/>
                </a:solidFill>
              </a:rPr>
              <a:t> una nueva figura.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Ayuda: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Agregar la clase Cuadrado a la jerarquía de figuras.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la clase Dibujo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62162"/>
              <a:buChar char="▹"/>
            </a:pPr>
            <a:r>
              <a:rPr lang="es-ES" sz="1200">
                <a:solidFill>
                  <a:srgbClr val="1D1F28"/>
                </a:solidFill>
              </a:rPr>
              <a:t>¿Atributos? ¿Métodos?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el programa que instancie el dibujo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None/>
            </a:pPr>
            <a:r>
              <a:rPr lang="es-ES" sz="1400">
                <a:solidFill>
                  <a:srgbClr val="1D1F28"/>
                </a:solidFill>
              </a:rPr>
              <a:t>de la imagen y lo muestre. </a:t>
            </a:r>
            <a:endParaRPr/>
          </a:p>
        </p:txBody>
      </p:sp>
      <p:pic>
        <p:nvPicPr>
          <p:cNvPr descr="C:\Program Files\Microsoft Office\MEDIA\CAGCAT10\j0292982.wmf" id="437" name="Google Shape;4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2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pared: 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puerta: 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Lados techo: 71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sol: 32</a:t>
            </a:r>
            <a:endParaRPr/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40" name="Google Shape;440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41" name="Google Shape;441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42" name="Google Shape;442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fmla="val 2495" name="adj1"/>
            </a:avLst>
          </a:prstGeom>
          <a:gradFill>
            <a:gsLst>
              <a:gs pos="0">
                <a:srgbClr val="00CAFE"/>
              </a:gs>
              <a:gs pos="100000">
                <a:srgbClr val="77F5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>
            <p:ph type="title"/>
          </p:nvPr>
        </p:nvSpPr>
        <p:spPr>
          <a:xfrm>
            <a:off x="284502" y="751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49" name="Google Shape;449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50" name="Google Shape;450;p23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/>
              <a:t>Diagrama de clases</a:t>
            </a:r>
            <a:endParaRPr/>
          </a:p>
        </p:txBody>
      </p:sp>
      <p:graphicFrame>
        <p:nvGraphicFramePr>
          <p:cNvPr id="451" name="Google Shape;451;p23"/>
          <p:cNvGraphicFramePr/>
          <p:nvPr/>
        </p:nvGraphicFramePr>
        <p:xfrm>
          <a:off x="4237360" y="179168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{77B866F7-1EA2-4F43-85CD-0D6537E38166}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punto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String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2" name="Google Shape;452;p23"/>
          <p:cNvGraphicFramePr/>
          <p:nvPr/>
        </p:nvGraphicFramePr>
        <p:xfrm>
          <a:off x="6015737" y="3559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Google Shape;453;p23"/>
          <p:cNvGraphicFramePr/>
          <p:nvPr/>
        </p:nvGraphicFramePr>
        <p:xfrm>
          <a:off x="4355976" y="35328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454" name="Google Shape;454;p23"/>
          <p:cNvCxnSpPr/>
          <p:nvPr/>
        </p:nvCxnSpPr>
        <p:spPr>
          <a:xfrm>
            <a:off x="3347864" y="3407313"/>
            <a:ext cx="3567259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3"/>
          <p:cNvCxnSpPr/>
          <p:nvPr/>
        </p:nvCxnSpPr>
        <p:spPr>
          <a:xfrm>
            <a:off x="5069029" y="322984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3"/>
          <p:cNvCxnSpPr/>
          <p:nvPr/>
        </p:nvCxnSpPr>
        <p:spPr>
          <a:xfrm>
            <a:off x="5076056" y="340731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3"/>
          <p:cNvCxnSpPr/>
          <p:nvPr/>
        </p:nvCxnSpPr>
        <p:spPr>
          <a:xfrm>
            <a:off x="6924953" y="341163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8" name="Google Shape;458;p23"/>
          <p:cNvGraphicFramePr/>
          <p:nvPr/>
        </p:nvGraphicFramePr>
        <p:xfrm>
          <a:off x="2627784" y="3526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lado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459" name="Google Shape;459;p23"/>
          <p:cNvCxnSpPr/>
          <p:nvPr/>
        </p:nvCxnSpPr>
        <p:spPr>
          <a:xfrm>
            <a:off x="3347864" y="3410446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60" name="Google Shape;460;p23"/>
          <p:cNvGraphicFramePr/>
          <p:nvPr/>
        </p:nvGraphicFramePr>
        <p:xfrm>
          <a:off x="1403648" y="17780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{77B866F7-1EA2-4F43-85CD-0D6537E38166}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titulo, autor, cantFiguras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añadirFigura(Figura f);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estaLleno():boolean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mostrar(): void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cxnSp>
        <p:nvCxnSpPr>
          <p:cNvPr id="461" name="Google Shape;461;p23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2" name="Google Shape;462;p23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63" name="Google Shape;463;p23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endParaRPr/>
          </a:p>
        </p:txBody>
      </p:sp>
      <p:pic>
        <p:nvPicPr>
          <p:cNvPr descr="C:\Program Files\Microsoft Office\MEDIA\CAGCAT10\j0292982.wmf" id="464" name="Google Shape;46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440113" y="23017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1" name="Google Shape;171;p3"/>
          <p:cNvSpPr txBox="1"/>
          <p:nvPr>
            <p:ph idx="4294967295" type="body"/>
          </p:nvPr>
        </p:nvSpPr>
        <p:spPr>
          <a:xfrm>
            <a:off x="719827" y="1774055"/>
            <a:ext cx="2808288" cy="328405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lado1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lado2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lado3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"/>
          <p:cNvSpPr txBox="1"/>
          <p:nvPr>
            <p:ph idx="4294967295" type="body"/>
          </p:nvPr>
        </p:nvSpPr>
        <p:spPr>
          <a:xfrm>
            <a:off x="5795674" y="2009586"/>
            <a:ext cx="2735262" cy="3039578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radio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</p:txBody>
      </p:sp>
      <p:sp>
        <p:nvSpPr>
          <p:cNvPr id="173" name="Google Shape;173;p3"/>
          <p:cNvSpPr txBox="1"/>
          <p:nvPr>
            <p:ph idx="11" type="ftr"/>
          </p:nvPr>
        </p:nvSpPr>
        <p:spPr>
          <a:xfrm>
            <a:off x="5029200" y="14288"/>
            <a:ext cx="41148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440113" y="822107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3"/>
          <p:cNvSpPr/>
          <p:nvPr/>
        </p:nvSpPr>
        <p:spPr>
          <a:xfrm>
            <a:off x="2211516" y="1350251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787241" y="1615901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363682" y="1889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Inconvenientes hasta ahora</a:t>
            </a:r>
            <a:br>
              <a:rPr lang="es-ES" sz="3200"/>
            </a:br>
            <a:r>
              <a:rPr lang="es-ES" sz="3200"/>
              <a:t>Herencia como solución </a:t>
            </a:r>
            <a:endParaRPr sz="3200"/>
          </a:p>
        </p:txBody>
      </p:sp>
      <p:sp>
        <p:nvSpPr>
          <p:cNvPr id="183" name="Google Shape;183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4" name="Google Shape;184;p4"/>
          <p:cNvSpPr txBox="1"/>
          <p:nvPr>
            <p:ph idx="4294967295" type="body"/>
          </p:nvPr>
        </p:nvSpPr>
        <p:spPr>
          <a:xfrm>
            <a:off x="176646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Esquema de trabajo hasta ahora: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Definimos las clases Triángulo y Circulo.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Problemas: </a:t>
            </a:r>
            <a:r>
              <a:rPr lang="es-ES" sz="1800" u="sng">
                <a:solidFill>
                  <a:srgbClr val="1D1F28"/>
                </a:solidFill>
              </a:rPr>
              <a:t>Replicación de características y comportamiento común</a:t>
            </a:r>
            <a:r>
              <a:rPr lang="es-ES" sz="1800">
                <a:solidFill>
                  <a:srgbClr val="1D1F28"/>
                </a:solidFill>
              </a:rPr>
              <a:t>.</a:t>
            </a:r>
            <a:endParaRPr/>
          </a:p>
          <a:p>
            <a:pPr indent="0" lvl="1" marL="5715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r>
              <a:rPr lang="es-ES" sz="1800">
                <a:solidFill>
                  <a:srgbClr val="1D1F28"/>
                </a:solidFill>
              </a:rPr>
              <a:t> 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Char char="▸"/>
            </a:pPr>
            <a:r>
              <a:rPr b="1" lang="es-ES" sz="2000">
                <a:solidFill>
                  <a:srgbClr val="1D1F28"/>
                </a:solidFill>
              </a:rPr>
              <a:t>Solución 🡪 Herencia	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Permite que la clase </a:t>
            </a:r>
            <a:r>
              <a:rPr b="1" i="1" lang="es-ES" sz="1800">
                <a:solidFill>
                  <a:srgbClr val="1D1F28"/>
                </a:solidFill>
              </a:rPr>
              <a:t>herede</a:t>
            </a:r>
            <a:r>
              <a:rPr lang="es-ES" sz="1800">
                <a:solidFill>
                  <a:srgbClr val="1D1F28"/>
                </a:solidFill>
              </a:rPr>
              <a:t> características y comportamiento (atributos y métodos)  de otra clase (clase padre o superclase). A su vez, la clase define características y comportamiento propio.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Potencia la </a:t>
            </a:r>
            <a:r>
              <a:rPr lang="es-ES" sz="1800" u="sng">
                <a:solidFill>
                  <a:srgbClr val="1D1F28"/>
                </a:solidFill>
              </a:rPr>
              <a:t>reutilización</a:t>
            </a:r>
            <a:r>
              <a:rPr lang="es-ES" sz="1800">
                <a:solidFill>
                  <a:srgbClr val="1D1F28"/>
                </a:solidFill>
              </a:rPr>
              <a:t>. Este mecanismo no se encuentra en lenguajes imperativos.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Char char="▹"/>
            </a:pPr>
            <a:r>
              <a:rPr lang="es-ES" sz="1800">
                <a:solidFill>
                  <a:srgbClr val="1D1F28"/>
                </a:solidFill>
              </a:rPr>
              <a:t>Ejemplo. Se define lo común en una </a:t>
            </a:r>
            <a:r>
              <a:rPr b="1" lang="es-ES" sz="1800" u="sng">
                <a:solidFill>
                  <a:srgbClr val="1D1F28"/>
                </a:solidFill>
              </a:rPr>
              <a:t>clase Figura </a:t>
            </a:r>
            <a:r>
              <a:rPr lang="es-ES" sz="1800">
                <a:solidFill>
                  <a:srgbClr val="1D1F28"/>
                </a:solidFill>
              </a:rPr>
              <a:t>y las clases Triángulo y Círculo lo heredan.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8452"/>
              <a:buFont typeface="Barlow Light"/>
              <a:buNone/>
            </a:pPr>
            <a:r>
              <a:t/>
            </a:r>
            <a:endParaRPr sz="22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Barlow Light"/>
              <a:buNone/>
            </a:pPr>
            <a:r>
              <a:t/>
            </a:r>
            <a:endParaRPr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Herencia. Ejemplo.</a:t>
            </a:r>
            <a:endParaRPr/>
          </a:p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2" name="Google Shape;192;p5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Diagrama de clases.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pic>
        <p:nvPicPr>
          <p:cNvPr descr="C:\Program Files\Microsoft Office\MEDIA\CAGCAT10\j0292982.wmf" id="193" name="Google Shape;1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56" y="165670"/>
            <a:ext cx="806508" cy="796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5"/>
          <p:cNvGraphicFramePr/>
          <p:nvPr/>
        </p:nvGraphicFramePr>
        <p:xfrm>
          <a:off x="3308679" y="11864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{77B866F7-1EA2-4F43-85CD-0D6537E38166}</a:tableStyleId>
              </a:tblPr>
              <a:tblGrid>
                <a:gridCol w="176730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Figura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colorRelleno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colorLinea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1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5"/>
          <p:cNvGraphicFramePr/>
          <p:nvPr/>
        </p:nvGraphicFramePr>
        <p:xfrm>
          <a:off x="4499919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800200"/>
              </a:tblGrid>
              <a:tr h="2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50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80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5"/>
          <p:cNvGraphicFramePr/>
          <p:nvPr/>
        </p:nvGraphicFramePr>
        <p:xfrm>
          <a:off x="2018736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905125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5"/>
          <p:cNvSpPr/>
          <p:nvPr/>
        </p:nvSpPr>
        <p:spPr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5"/>
          <p:cNvCxnSpPr/>
          <p:nvPr/>
        </p:nvCxnSpPr>
        <p:spPr>
          <a:xfrm>
            <a:off x="3242242" y="3014712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5"/>
          <p:cNvCxnSpPr/>
          <p:nvPr/>
        </p:nvCxnSpPr>
        <p:spPr>
          <a:xfrm>
            <a:off x="4202109" y="2670683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5"/>
          <p:cNvCxnSpPr/>
          <p:nvPr/>
        </p:nvCxnSpPr>
        <p:spPr>
          <a:xfrm>
            <a:off x="3242242" y="3014712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5"/>
          <p:cNvCxnSpPr/>
          <p:nvPr/>
        </p:nvCxnSpPr>
        <p:spPr>
          <a:xfrm>
            <a:off x="5298015" y="3019038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5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es la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(clase padre o base) de Triángulo y Círculo.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 y Círculo son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(clases hijas o derivadas) de Figura.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métodos de Figura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6390743" y="3723878"/>
            <a:ext cx="291516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atributos y métodos propios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comportamiento común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6361079" y="4162306"/>
            <a:ext cx="2933784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constructores (no heredables,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si “</a:t>
            </a: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invocables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10775" y="2803015"/>
            <a:ext cx="17281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Ambos deben implementar calcularArea()  y calcularPerimetro pero de manera diferente</a:t>
            </a:r>
            <a:endParaRPr b="1" i="0" sz="1200" u="none" cap="none" strike="noStrike">
              <a:solidFill>
                <a:srgbClr val="5367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5"/>
          <p:cNvCxnSpPr/>
          <p:nvPr/>
        </p:nvCxnSpPr>
        <p:spPr>
          <a:xfrm rot="10800000">
            <a:off x="688736" y="3893484"/>
            <a:ext cx="1404314" cy="74749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5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simple: sólo una superclase directa.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2093050" y="1995686"/>
            <a:ext cx="931258" cy="713487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4" name="Google Shape;214;p5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forman una jerarquía. </a:t>
            </a:r>
            <a:endParaRPr/>
          </a:p>
        </p:txBody>
      </p:sp>
      <p:cxnSp>
        <p:nvCxnSpPr>
          <p:cNvPr id="215" name="Google Shape;215;p5"/>
          <p:cNvCxnSpPr/>
          <p:nvPr/>
        </p:nvCxnSpPr>
        <p:spPr>
          <a:xfrm rot="10800000">
            <a:off x="1408416" y="2493190"/>
            <a:ext cx="1245443" cy="510608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type="title"/>
          </p:nvPr>
        </p:nvSpPr>
        <p:spPr>
          <a:xfrm>
            <a:off x="292575" y="14868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Búsqueda de método en la jerarquía de clases. </a:t>
            </a:r>
            <a:endParaRPr/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Google Shape;222;p6"/>
          <p:cNvSpPr txBox="1"/>
          <p:nvPr>
            <p:ph idx="4294967295" type="body"/>
          </p:nvPr>
        </p:nvSpPr>
        <p:spPr>
          <a:xfrm>
            <a:off x="374824" y="79800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Ejemplo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/>
              <a:t>Triangulo t = new Triangulo(…);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System.out.println(t.calcularArea());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System.out.println(t.getColorRelleno());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6"/>
          <p:cNvGrpSpPr/>
          <p:nvPr/>
        </p:nvGrpSpPr>
        <p:grpSpPr>
          <a:xfrm>
            <a:off x="5417852" y="1259651"/>
            <a:ext cx="3456360" cy="3646190"/>
            <a:chOff x="-531" y="-2268"/>
            <a:chExt cx="34564" cy="36472"/>
          </a:xfrm>
        </p:grpSpPr>
        <p:cxnSp>
          <p:nvCxnSpPr>
            <p:cNvPr id="225" name="Google Shape;225;p6"/>
            <p:cNvCxnSpPr/>
            <p:nvPr/>
          </p:nvCxnSpPr>
          <p:spPr>
            <a:xfrm>
              <a:off x="19927" y="31400"/>
              <a:ext cx="5654" cy="0"/>
            </a:xfrm>
            <a:prstGeom prst="straightConnector1">
              <a:avLst/>
            </a:prstGeom>
            <a:noFill/>
            <a:ln cap="flat" cmpd="sng" w="9525">
              <a:solidFill>
                <a:srgbClr val="4579B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26" name="Google Shape;226;p6"/>
            <p:cNvGrpSpPr/>
            <p:nvPr/>
          </p:nvGrpSpPr>
          <p:grpSpPr>
            <a:xfrm>
              <a:off x="-531" y="-2268"/>
              <a:ext cx="34564" cy="36472"/>
              <a:chOff x="-531" y="-2268"/>
              <a:chExt cx="34564" cy="36472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30" name="Google Shape;230;p6"/>
              <p:cNvSpPr txBox="1"/>
              <p:nvPr/>
            </p:nvSpPr>
            <p:spPr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 txBox="1"/>
              <p:nvPr/>
            </p:nvSpPr>
            <p:spPr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2" name="Google Shape;232;p6"/>
              <p:cNvCxnSpPr/>
              <p:nvPr/>
            </p:nvCxnSpPr>
            <p:spPr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233" name="Google Shape;233;p6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34" name="Google Shape;234;p6"/>
                <p:cNvCxnSpPr/>
                <p:nvPr/>
              </p:nvCxnSpPr>
              <p:spPr>
                <a:xfrm rot="10800000">
                  <a:off x="264" y="8199"/>
                  <a:ext cx="483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5" name="Google Shape;235;p6"/>
                <p:cNvCxnSpPr/>
                <p:nvPr/>
              </p:nvCxnSpPr>
              <p:spPr>
                <a:xfrm rot="10800000">
                  <a:off x="0" y="0"/>
                  <a:ext cx="0" cy="81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6" name="Google Shape;236;p6"/>
                <p:cNvCxnSpPr/>
                <p:nvPr/>
              </p:nvCxnSpPr>
              <p:spPr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  <p:sp>
            <p:nvSpPr>
              <p:cNvPr id="237" name="Google Shape;237;p6"/>
              <p:cNvSpPr txBox="1"/>
              <p:nvPr/>
            </p:nvSpPr>
            <p:spPr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 txBox="1"/>
              <p:nvPr/>
            </p:nvSpPr>
            <p:spPr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2" name="Google Shape;242;p6"/>
              <p:cNvCxnSpPr/>
              <p:nvPr/>
            </p:nvCxnSpPr>
            <p:spPr>
              <a:xfrm>
                <a:off x="19837" y="21522"/>
                <a:ext cx="927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 rot="10800000">
                <a:off x="29107" y="6537"/>
                <a:ext cx="0" cy="149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4" name="Google Shape;244;p6"/>
              <p:cNvSpPr txBox="1"/>
              <p:nvPr/>
            </p:nvSpPr>
            <p:spPr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5" name="Google Shape;245;p6"/>
              <p:cNvCxnSpPr/>
              <p:nvPr/>
            </p:nvCxnSpPr>
            <p:spPr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6" name="Google Shape;246;p6"/>
              <p:cNvSpPr/>
              <p:nvPr/>
            </p:nvSpPr>
            <p:spPr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b="0" i="0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"/>
              <p:cNvSpPr txBox="1"/>
              <p:nvPr/>
            </p:nvSpPr>
            <p:spPr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"/>
              <p:cNvSpPr txBox="1"/>
              <p:nvPr/>
            </p:nvSpPr>
            <p:spPr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 txBox="1"/>
              <p:nvPr/>
            </p:nvSpPr>
            <p:spPr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0" name="Google Shape;250;p6"/>
          <p:cNvSpPr/>
          <p:nvPr/>
        </p:nvSpPr>
        <p:spPr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3875674" y="1211207"/>
            <a:ext cx="1769735" cy="73866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mensajes le puedo enviar a un objeto triángulo?</a:t>
            </a:r>
            <a:endParaRPr/>
          </a:p>
        </p:txBody>
      </p:sp>
      <p:graphicFrame>
        <p:nvGraphicFramePr>
          <p:cNvPr id="252" name="Google Shape;252;p6"/>
          <p:cNvGraphicFramePr/>
          <p:nvPr/>
        </p:nvGraphicFramePr>
        <p:xfrm>
          <a:off x="1832603" y="23557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{77B866F7-1EA2-4F43-85CD-0D6537E38166}</a:tableStyleId>
              </a:tblPr>
              <a:tblGrid>
                <a:gridCol w="1368150"/>
              </a:tblGrid>
              <a:tr h="13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6"/>
          <p:cNvGraphicFramePr/>
          <p:nvPr/>
        </p:nvGraphicFramePr>
        <p:xfrm>
          <a:off x="2847385" y="37882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2175"/>
              </a:tblGrid>
              <a:tr h="17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6"/>
          <p:cNvGraphicFramePr/>
          <p:nvPr/>
        </p:nvGraphicFramePr>
        <p:xfrm>
          <a:off x="755576" y="37617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{8C981D66-DC9A-4505-B4B7-CED556BD80F7}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55" name="Google Shape;255;p6"/>
          <p:cNvCxnSpPr/>
          <p:nvPr/>
        </p:nvCxnSpPr>
        <p:spPr>
          <a:xfrm>
            <a:off x="1556812" y="3636173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6"/>
          <p:cNvCxnSpPr/>
          <p:nvPr/>
        </p:nvCxnSpPr>
        <p:spPr>
          <a:xfrm>
            <a:off x="2516679" y="345870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6"/>
          <p:cNvCxnSpPr/>
          <p:nvPr/>
        </p:nvCxnSpPr>
        <p:spPr>
          <a:xfrm>
            <a:off x="1556812" y="363617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6"/>
          <p:cNvCxnSpPr/>
          <p:nvPr/>
        </p:nvCxnSpPr>
        <p:spPr>
          <a:xfrm>
            <a:off x="3612585" y="364049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4" name="Google Shape;264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5" name="Google Shape;265;p7"/>
          <p:cNvSpPr txBox="1"/>
          <p:nvPr>
            <p:ph idx="4294967295" type="body"/>
          </p:nvPr>
        </p:nvSpPr>
        <p:spPr>
          <a:xfrm>
            <a:off x="166256" y="1051886"/>
            <a:ext cx="8728362" cy="35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400">
                <a:solidFill>
                  <a:srgbClr val="1D1F28"/>
                </a:solidFill>
              </a:rPr>
              <a:t>Definición de relación de herencia. Palabra clave </a:t>
            </a:r>
            <a:r>
              <a:rPr b="1" i="1" lang="es-ES" sz="2400">
                <a:solidFill>
                  <a:srgbClr val="1D1F28"/>
                </a:solidFill>
              </a:rPr>
              <a:t>extends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public class NombreSubclase </a:t>
            </a:r>
            <a:r>
              <a:rPr b="1" lang="es-ES" sz="2400">
                <a:solidFill>
                  <a:srgbClr val="1D1F28"/>
                </a:solidFill>
              </a:rPr>
              <a:t>extends</a:t>
            </a:r>
            <a:r>
              <a:rPr lang="es-ES" sz="2400">
                <a:solidFill>
                  <a:srgbClr val="1D1F28"/>
                </a:solidFill>
              </a:rPr>
              <a:t> </a:t>
            </a:r>
            <a:r>
              <a:rPr b="1" lang="es-ES" sz="2400">
                <a:solidFill>
                  <a:srgbClr val="1D1F28"/>
                </a:solidFill>
              </a:rPr>
              <a:t>NombreSuperclase{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atributos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constructores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métodos propios */</a:t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s-ES" sz="2400">
                <a:solidFill>
                  <a:srgbClr val="1D1F28"/>
                </a:solidFill>
              </a:rPr>
              <a:t>}</a:t>
            </a:r>
            <a:endParaRPr b="1" sz="2400"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71" name="Google Shape;271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2" name="Google Shape;272;p8"/>
          <p:cNvSpPr txBox="1"/>
          <p:nvPr>
            <p:ph idx="4294967295" type="body"/>
          </p:nvPr>
        </p:nvSpPr>
        <p:spPr>
          <a:xfrm>
            <a:off x="565150" y="979150"/>
            <a:ext cx="85788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 u="sng">
                <a:solidFill>
                  <a:srgbClr val="00B050"/>
                </a:solidFill>
              </a:rPr>
              <a:t>Si no se especifica </a:t>
            </a:r>
            <a:r>
              <a:rPr lang="es-ES" sz="1800">
                <a:solidFill>
                  <a:srgbClr val="00B050"/>
                </a:solidFill>
              </a:rPr>
              <a:t>una superclase con </a:t>
            </a:r>
            <a:r>
              <a:rPr i="1" lang="es-ES" sz="1800">
                <a:solidFill>
                  <a:srgbClr val="00B050"/>
                </a:solidFill>
              </a:rPr>
              <a:t>extends</a:t>
            </a:r>
            <a:r>
              <a:rPr lang="es-ES" sz="1800">
                <a:solidFill>
                  <a:srgbClr val="00B050"/>
                </a:solidFill>
              </a:rPr>
              <a:t>, </a:t>
            </a:r>
            <a:r>
              <a:rPr i="1" lang="es-ES" sz="1800">
                <a:solidFill>
                  <a:srgbClr val="00B050"/>
                </a:solidFill>
              </a:rPr>
              <a:t>extiende </a:t>
            </a:r>
            <a:r>
              <a:rPr lang="es-ES" sz="1800">
                <a:solidFill>
                  <a:srgbClr val="00B050"/>
                </a:solidFill>
              </a:rPr>
              <a:t>por defecto la clase Object.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Los atributos declarados en la superclase los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la subclase, pero al ser </a:t>
            </a:r>
            <a:r>
              <a:rPr i="1" lang="es-ES" sz="1800">
                <a:solidFill>
                  <a:srgbClr val="1D1F28"/>
                </a:solidFill>
              </a:rPr>
              <a:t>privados </a:t>
            </a:r>
            <a:r>
              <a:rPr lang="es-ES" sz="1800">
                <a:solidFill>
                  <a:srgbClr val="1D1F28"/>
                </a:solidFill>
              </a:rPr>
              <a:t>son accesibles sólo en métodos de la clase que los declara. En la subclase accederlos a través de getters y setters públicos heredados.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métodos de instancia.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atributos. 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métodos.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constructores propios</a:t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/>
          <p:nvPr>
            <p:ph type="title"/>
          </p:nvPr>
        </p:nvSpPr>
        <p:spPr>
          <a:xfrm>
            <a:off x="441500" y="288670"/>
            <a:ext cx="7117773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(1)</a:t>
            </a:r>
            <a:endParaRPr/>
          </a:p>
        </p:txBody>
      </p:sp>
      <p:sp>
        <p:nvSpPr>
          <p:cNvPr id="279" name="Google Shape;279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0" name="Google Shape;280;p9"/>
          <p:cNvSpPr txBox="1"/>
          <p:nvPr>
            <p:ph idx="4294967295" type="body"/>
          </p:nvPr>
        </p:nvSpPr>
        <p:spPr>
          <a:xfrm>
            <a:off x="441500" y="1192031"/>
            <a:ext cx="8435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una </a:t>
            </a:r>
            <a:r>
              <a:rPr b="1" lang="es-ES" sz="1800" u="sng">
                <a:solidFill>
                  <a:srgbClr val="1D1F28"/>
                </a:solidFill>
              </a:rPr>
              <a:t>jerarquía de clases </a:t>
            </a:r>
            <a:r>
              <a:rPr lang="es-ES" sz="1800">
                <a:solidFill>
                  <a:srgbClr val="1D1F28"/>
                </a:solidFill>
              </a:rPr>
              <a:t>para representar Figuras Geométricas (triángulo y círculo).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tienen las siguientes características comunes: color de relleno, color de línea y su ubicación en el plano. Sin embargo, cada una tiene características propias: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triángulo se caracteriza por el tamaño de sus tres lados.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círculo se caracteriza por el radio.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poseen comportamiento común: deben saber responder cual es el color de relleno y línea, cuál es su punto de origen. Sin embargo, cada una debe calcular su área y perímetro de forma distinta, y además devolver/modificar el valor de sus atributos propios. </a:t>
            </a:r>
            <a:endParaRPr sz="1800">
              <a:solidFill>
                <a:srgbClr val="1D1F28"/>
              </a:solidFill>
            </a:endParaRPr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17647"/>
              <a:buNone/>
            </a:pPr>
            <a:r>
              <a:rPr lang="es-ES" sz="1800">
                <a:solidFill>
                  <a:srgbClr val="1D1F28"/>
                </a:solidFill>
              </a:rPr>
              <a:t>Se pide: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ES" sz="1800"/>
              <a:t>. </a:t>
            </a:r>
            <a:r>
              <a:rPr b="1" i="1" lang="es-ES" sz="1800"/>
              <a:t>No </a:t>
            </a:r>
            <a:r>
              <a:rPr i="1" lang="es-ES" sz="1800"/>
              <a:t>defina constructores en Figura.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Realice un programa que instancie un triángulo y un círculo e imprima el área y perímetro de cada uno en consola.</a:t>
            </a:r>
            <a:endParaRPr/>
          </a:p>
        </p:txBody>
      </p:sp>
      <p:pic>
        <p:nvPicPr>
          <p:cNvPr descr="C:\Program Files\Microsoft Office\MEDIA\CAGCAT10\j0292982.wmf" id="281" name="Google Shape;2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