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 SemiBold"/>
      <p:regular r:id="rId31"/>
      <p:bold r:id="rId32"/>
      <p:italic r:id="rId33"/>
      <p:boldItalic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g49mTlSHEYGAyZVeiK75GL7jb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6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8.xml"/><Relationship Id="rId44" Type="http://schemas.openxmlformats.org/officeDocument/2006/relationships/font" Target="fonts/Barlow-bold.fntdata"/><Relationship Id="rId21" Type="http://schemas.openxmlformats.org/officeDocument/2006/relationships/slide" Target="slides/slide17.xml"/><Relationship Id="rId43" Type="http://schemas.openxmlformats.org/officeDocument/2006/relationships/font" Target="fonts/Barlow-regular.fntdata"/><Relationship Id="rId24" Type="http://schemas.openxmlformats.org/officeDocument/2006/relationships/slide" Target="slides/slide20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9.xml"/><Relationship Id="rId45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SemiBold-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bold.fntdata"/><Relationship Id="rId13" Type="http://schemas.openxmlformats.org/officeDocument/2006/relationships/slide" Target="slides/slide9.xml"/><Relationship Id="rId35" Type="http://schemas.openxmlformats.org/officeDocument/2006/relationships/font" Target="fonts/Raleway-regular.fntdata"/><Relationship Id="rId12" Type="http://schemas.openxmlformats.org/officeDocument/2006/relationships/slide" Target="slides/slide8.xml"/><Relationship Id="rId34" Type="http://schemas.openxmlformats.org/officeDocument/2006/relationships/font" Target="fonts/Raleway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-italic.fntdata"/><Relationship Id="rId14" Type="http://schemas.openxmlformats.org/officeDocument/2006/relationships/slide" Target="slides/slide10.xml"/><Relationship Id="rId36" Type="http://schemas.openxmlformats.org/officeDocument/2006/relationships/font" Target="fonts/Raleway-bold.fntdata"/><Relationship Id="rId17" Type="http://schemas.openxmlformats.org/officeDocument/2006/relationships/slide" Target="slides/slide13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0" name="Google Shape;102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0" name="Google Shape;10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9" name="Google Shape;106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05" name="Google Shape;110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17" name="Google Shape;11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4" name="Google Shape;11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5" name="Google Shape;112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1" name="Google Shape;119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8" name="Google Shape;1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9" name="Google Shape;12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9" name="Google Shape;12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6" name="Google Shape;130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5" name="Google Shape;13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db16461b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db1646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30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4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35"/>
          <p:cNvSpPr txBox="1"/>
          <p:nvPr/>
        </p:nvSpPr>
        <p:spPr>
          <a:xfrm>
            <a:off x="3581400" y="2060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 2 - POO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.gl/XNSU6S" TargetMode="External"/><Relationship Id="rId4" Type="http://schemas.openxmlformats.org/officeDocument/2006/relationships/hyperlink" Target="https://www.youtube.com/watch?v=yIeHtnwTN_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7.png"/><Relationship Id="rId13" Type="http://schemas.openxmlformats.org/officeDocument/2006/relationships/image" Target="../media/image19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5" Type="http://schemas.openxmlformats.org/officeDocument/2006/relationships/image" Target="../media/image6.jpg"/><Relationship Id="rId1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2" name="Google Shape;62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3" name="Google Shape;63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2" name="Google Shape;202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0" name="Google Shape;220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88" name="Google Shape;288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4" name="Google Shape;294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2" name="Google Shape;302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8" name="Google Shape;328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29" name="Google Shape;329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4" name="Google Shape;334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6" name="Google Shape;336;p1"/>
          <p:cNvSpPr txBox="1"/>
          <p:nvPr>
            <p:ph type="ctrTitle"/>
          </p:nvPr>
        </p:nvSpPr>
        <p:spPr>
          <a:xfrm>
            <a:off x="890400" y="793225"/>
            <a:ext cx="4962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2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INTRODUCCIÓN A POO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OBJETOS EN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"/>
          <p:cNvSpPr txBox="1"/>
          <p:nvPr>
            <p:ph idx="4294967295" type="ctrTitle"/>
          </p:nvPr>
        </p:nvSpPr>
        <p:spPr>
          <a:xfrm>
            <a:off x="115675" y="0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s-ES" sz="6000" u="none" cap="none" strike="noStrike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Objeto</a:t>
            </a:r>
            <a:endParaRPr b="0" i="0" sz="6000" u="none" cap="none" strike="noStrik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86" name="Google Shape;786;p9"/>
          <p:cNvSpPr txBox="1"/>
          <p:nvPr>
            <p:ph idx="4294967295" type="subTitle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Objeto: entidad que combina en una unidad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7" name="Google Shape;787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88" name="Google Shape;788;p9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Comportamiento: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acciones o servicios a los que sabe responder el objeto. Se implementan a través de </a:t>
            </a:r>
            <a:r>
              <a:rPr b="1" i="0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métodos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 instancia que operan sobre el estado interno. Los servicios que ofrece al exterior constituyen </a:t>
            </a:r>
            <a:r>
              <a:rPr b="0" i="1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la interfaz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789" name="Google Shape;789;p9"/>
          <p:cNvGrpSpPr/>
          <p:nvPr/>
        </p:nvGrpSpPr>
        <p:grpSpPr>
          <a:xfrm>
            <a:off x="5813677" y="933441"/>
            <a:ext cx="2948736" cy="3276616"/>
            <a:chOff x="2533225" y="322726"/>
            <a:chExt cx="3925890" cy="4762523"/>
          </a:xfrm>
        </p:grpSpPr>
        <p:sp>
          <p:nvSpPr>
            <p:cNvPr id="790" name="Google Shape;790;p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3" name="Google Shape;833;p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834" name="Google Shape;834;p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2" name="Google Shape;842;p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3" name="Google Shape;893;p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94" name="Google Shape;894;p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0"/>
          <p:cNvSpPr/>
          <p:nvPr/>
        </p:nvSpPr>
        <p:spPr>
          <a:xfrm>
            <a:off x="4437050" y="49575"/>
            <a:ext cx="4707000" cy="4587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0"/>
          <p:cNvSpPr txBox="1"/>
          <p:nvPr>
            <p:ph type="title"/>
          </p:nvPr>
        </p:nvSpPr>
        <p:spPr>
          <a:xfrm>
            <a:off x="457200" y="136475"/>
            <a:ext cx="4041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Encapsulamiento</a:t>
            </a:r>
            <a:endParaRPr sz="3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1800"/>
              <a:t>(ocultamiento de la información)</a:t>
            </a:r>
            <a:endParaRPr sz="1800"/>
          </a:p>
        </p:txBody>
      </p:sp>
      <p:sp>
        <p:nvSpPr>
          <p:cNvPr id="927" name="Google Shape;927;p10"/>
          <p:cNvSpPr txBox="1"/>
          <p:nvPr>
            <p:ph idx="1" type="body"/>
          </p:nvPr>
        </p:nvSpPr>
        <p:spPr>
          <a:xfrm>
            <a:off x="382850" y="970725"/>
            <a:ext cx="3667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Se oculta la implementación del objeto hacia el exterior.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Desde el exterior sólo se conoce la interfaz del objeto.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Facilita el mantenimiento y evolución del sistema ya que no hay dependencias entre las partes del mismo.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8" name="Google Shape;928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929" name="Google Shape;929;p10"/>
          <p:cNvGrpSpPr/>
          <p:nvPr/>
        </p:nvGrpSpPr>
        <p:grpSpPr>
          <a:xfrm>
            <a:off x="4877721" y="1390485"/>
            <a:ext cx="3706345" cy="2234321"/>
            <a:chOff x="4716016" y="1910008"/>
            <a:chExt cx="3706345" cy="2482579"/>
          </a:xfrm>
        </p:grpSpPr>
        <p:grpSp>
          <p:nvGrpSpPr>
            <p:cNvPr id="930" name="Google Shape;930;p10"/>
            <p:cNvGrpSpPr/>
            <p:nvPr/>
          </p:nvGrpSpPr>
          <p:grpSpPr>
            <a:xfrm>
              <a:off x="4716016" y="1910008"/>
              <a:ext cx="3706345" cy="2482579"/>
              <a:chOff x="2817" y="12037"/>
              <a:chExt cx="5554" cy="2562"/>
            </a:xfrm>
          </p:grpSpPr>
          <p:grpSp>
            <p:nvGrpSpPr>
              <p:cNvPr id="931" name="Google Shape;931;p10"/>
              <p:cNvGrpSpPr/>
              <p:nvPr/>
            </p:nvGrpSpPr>
            <p:grpSpPr>
              <a:xfrm>
                <a:off x="4101" y="12037"/>
                <a:ext cx="4270" cy="2562"/>
                <a:chOff x="4101" y="10318"/>
                <a:chExt cx="3773" cy="3300"/>
              </a:xfrm>
            </p:grpSpPr>
            <p:grpSp>
              <p:nvGrpSpPr>
                <p:cNvPr id="932" name="Google Shape;932;p10"/>
                <p:cNvGrpSpPr/>
                <p:nvPr/>
              </p:nvGrpSpPr>
              <p:grpSpPr>
                <a:xfrm>
                  <a:off x="4101" y="10318"/>
                  <a:ext cx="3773" cy="3300"/>
                  <a:chOff x="6243" y="10230"/>
                  <a:chExt cx="3773" cy="3300"/>
                </a:xfrm>
              </p:grpSpPr>
              <p:sp>
                <p:nvSpPr>
                  <p:cNvPr id="933" name="Google Shape;933;p10"/>
                  <p:cNvSpPr/>
                  <p:nvPr/>
                </p:nvSpPr>
                <p:spPr>
                  <a:xfrm>
                    <a:off x="6243" y="10230"/>
                    <a:ext cx="3600" cy="33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200"/>
                      <a:buFont typeface="Arial"/>
                      <a:buNone/>
                    </a:pPr>
                    <a:r>
                      <a:t/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4" name="Google Shape;934;p10"/>
                  <p:cNvSpPr/>
                  <p:nvPr/>
                </p:nvSpPr>
                <p:spPr>
                  <a:xfrm>
                    <a:off x="6626" y="11070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Método1(…)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5" name="Google Shape;935;p10"/>
                  <p:cNvSpPr/>
                  <p:nvPr/>
                </p:nvSpPr>
                <p:spPr>
                  <a:xfrm>
                    <a:off x="6626" y="1166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Método2(…)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6" name="Google Shape;936;p10"/>
                  <p:cNvSpPr/>
                  <p:nvPr/>
                </p:nvSpPr>
                <p:spPr>
                  <a:xfrm>
                    <a:off x="6626" y="1245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MétodoN(…)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7" name="Google Shape;937;p10"/>
                  <p:cNvSpPr txBox="1"/>
                  <p:nvPr/>
                </p:nvSpPr>
                <p:spPr>
                  <a:xfrm>
                    <a:off x="6614" y="10694"/>
                    <a:ext cx="18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Comportamiento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8" name="Google Shape;938;p10"/>
                  <p:cNvSpPr txBox="1"/>
                  <p:nvPr/>
                </p:nvSpPr>
                <p:spPr>
                  <a:xfrm>
                    <a:off x="7916" y="10703"/>
                    <a:ext cx="15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Estado Interno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9" name="Google Shape;939;p10"/>
                  <p:cNvSpPr/>
                  <p:nvPr/>
                </p:nvSpPr>
                <p:spPr>
                  <a:xfrm>
                    <a:off x="8234" y="11259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v.i.1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0" name="Google Shape;940;p10"/>
                  <p:cNvSpPr/>
                  <p:nvPr/>
                </p:nvSpPr>
                <p:spPr>
                  <a:xfrm>
                    <a:off x="8234" y="11675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v.i.2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1" name="Google Shape;941;p10"/>
                  <p:cNvSpPr/>
                  <p:nvPr/>
                </p:nvSpPr>
                <p:spPr>
                  <a:xfrm>
                    <a:off x="8234" y="12452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v.i.N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2" name="Google Shape;942;p10"/>
                  <p:cNvSpPr txBox="1"/>
                  <p:nvPr/>
                </p:nvSpPr>
                <p:spPr>
                  <a:xfrm>
                    <a:off x="7052" y="11984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3" name="Google Shape;943;p10"/>
                  <p:cNvSpPr txBox="1"/>
                  <p:nvPr/>
                </p:nvSpPr>
                <p:spPr>
                  <a:xfrm>
                    <a:off x="8516" y="11986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44" name="Google Shape;944;p10"/>
                <p:cNvSpPr txBox="1"/>
                <p:nvPr/>
              </p:nvSpPr>
              <p:spPr>
                <a:xfrm>
                  <a:off x="5408" y="10322"/>
                  <a:ext cx="12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1" i="0" lang="es-ES" sz="1800" u="sng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Objeto</a:t>
                  </a:r>
                  <a:endParaRPr b="0" i="0" sz="4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0"/>
              <p:cNvSpPr/>
              <p:nvPr/>
            </p:nvSpPr>
            <p:spPr>
              <a:xfrm>
                <a:off x="3695" y="12688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411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3695" y="13762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411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7" name="Google Shape;947;p10"/>
              <p:cNvCxnSpPr/>
              <p:nvPr/>
            </p:nvCxnSpPr>
            <p:spPr>
              <a:xfrm>
                <a:off x="2817" y="12835"/>
                <a:ext cx="9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48" name="Google Shape;948;p10"/>
              <p:cNvCxnSpPr/>
              <p:nvPr/>
            </p:nvCxnSpPr>
            <p:spPr>
              <a:xfrm>
                <a:off x="2833" y="13943"/>
                <a:ext cx="9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49" name="Google Shape;949;p10"/>
              <p:cNvSpPr txBox="1"/>
              <p:nvPr/>
            </p:nvSpPr>
            <p:spPr>
              <a:xfrm>
                <a:off x="3507" y="1227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1" i="1" lang="es-ES" sz="14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Interfaz</a:t>
                </a:r>
                <a:endParaRPr b="1" i="0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0" name="Google Shape;950;p10"/>
            <p:cNvSpPr/>
            <p:nvPr/>
          </p:nvSpPr>
          <p:spPr>
            <a:xfrm>
              <a:off x="5301926" y="2985999"/>
              <a:ext cx="529200" cy="353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12" scaled="0"/>
            </a:gradFill>
            <a:ln cap="flat" cmpd="sng" w="12700">
              <a:solidFill>
                <a:srgbClr val="95B3D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243F60">
                  <a:alpha val="4941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1" name="Google Shape;951;p10"/>
            <p:cNvCxnSpPr/>
            <p:nvPr/>
          </p:nvCxnSpPr>
          <p:spPr>
            <a:xfrm>
              <a:off x="4716016" y="3128417"/>
              <a:ext cx="553200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1"/>
          <p:cNvSpPr txBox="1"/>
          <p:nvPr>
            <p:ph idx="1" type="body"/>
          </p:nvPr>
        </p:nvSpPr>
        <p:spPr>
          <a:xfrm>
            <a:off x="6423325" y="2060250"/>
            <a:ext cx="2682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¿Cómo le pido al objeto que calcule el perímetro y me lo devuelva?</a:t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57" name="Google Shape;957;p11"/>
          <p:cNvSpPr txBox="1"/>
          <p:nvPr>
            <p:ph type="title"/>
          </p:nvPr>
        </p:nvSpPr>
        <p:spPr>
          <a:xfrm>
            <a:off x="268075" y="0"/>
            <a:ext cx="8466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Todo cómputo en la aplicación es realizado por objetos</a:t>
            </a:r>
            <a:endParaRPr sz="3600"/>
          </a:p>
        </p:txBody>
      </p:sp>
      <p:sp>
        <p:nvSpPr>
          <p:cNvPr id="958" name="Google Shape;9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9" name="Google Shape;959;p11"/>
          <p:cNvSpPr/>
          <p:nvPr/>
        </p:nvSpPr>
        <p:spPr>
          <a:xfrm>
            <a:off x="1177426" y="1082700"/>
            <a:ext cx="1765800" cy="13782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0" name="Google Shape;960;p11"/>
          <p:cNvGrpSpPr/>
          <p:nvPr/>
        </p:nvGrpSpPr>
        <p:grpSpPr>
          <a:xfrm>
            <a:off x="2483768" y="1735604"/>
            <a:ext cx="4035202" cy="3062805"/>
            <a:chOff x="-217" y="10409"/>
            <a:chExt cx="6007" cy="4153"/>
          </a:xfrm>
        </p:grpSpPr>
        <p:grpSp>
          <p:nvGrpSpPr>
            <p:cNvPr id="961" name="Google Shape;961;p11"/>
            <p:cNvGrpSpPr/>
            <p:nvPr/>
          </p:nvGrpSpPr>
          <p:grpSpPr>
            <a:xfrm>
              <a:off x="212" y="10409"/>
              <a:ext cx="5578" cy="4153"/>
              <a:chOff x="212" y="8790"/>
              <a:chExt cx="5578" cy="4153"/>
            </a:xfrm>
          </p:grpSpPr>
          <p:sp>
            <p:nvSpPr>
              <p:cNvPr id="962" name="Google Shape;962;p11"/>
              <p:cNvSpPr txBox="1"/>
              <p:nvPr/>
            </p:nvSpPr>
            <p:spPr>
              <a:xfrm>
                <a:off x="4165" y="8790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 triángulo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1"/>
              <p:cNvSpPr/>
              <p:nvPr/>
            </p:nvSpPr>
            <p:spPr>
              <a:xfrm>
                <a:off x="212" y="9043"/>
                <a:ext cx="5400" cy="39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1"/>
              <p:cNvSpPr/>
              <p:nvPr/>
            </p:nvSpPr>
            <p:spPr>
              <a:xfrm>
                <a:off x="1243" y="9883"/>
                <a:ext cx="1800" cy="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calcularArea()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1"/>
              <p:cNvSpPr/>
              <p:nvPr/>
            </p:nvSpPr>
            <p:spPr>
              <a:xfrm>
                <a:off x="1243" y="10475"/>
                <a:ext cx="2100" cy="600"/>
              </a:xfrm>
              <a:prstGeom prst="rect">
                <a:avLst/>
              </a:prstGeom>
              <a:gradFill>
                <a:gsLst>
                  <a:gs pos="0">
                    <a:srgbClr val="C0DF59"/>
                  </a:gs>
                  <a:gs pos="100000">
                    <a:srgbClr val="789224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calcularPerimetro()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1"/>
              <p:cNvSpPr txBox="1"/>
              <p:nvPr/>
            </p:nvSpPr>
            <p:spPr>
              <a:xfrm>
                <a:off x="1466" y="9497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Métodos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1"/>
              <p:cNvSpPr txBox="1"/>
              <p:nvPr/>
            </p:nvSpPr>
            <p:spPr>
              <a:xfrm>
                <a:off x="2951" y="9330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1"/>
              <p:cNvSpPr/>
              <p:nvPr/>
            </p:nvSpPr>
            <p:spPr>
              <a:xfrm>
                <a:off x="3320" y="9885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lado1: 10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1"/>
              <p:cNvSpPr/>
              <p:nvPr/>
            </p:nvSpPr>
            <p:spPr>
              <a:xfrm>
                <a:off x="3320" y="10301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lado2: 10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1"/>
              <p:cNvSpPr/>
              <p:nvPr/>
            </p:nvSpPr>
            <p:spPr>
              <a:xfrm>
                <a:off x="3320" y="11265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colorRelleno: </a:t>
                </a:r>
                <a:b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amarillo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1"/>
              <p:cNvSpPr txBox="1"/>
              <p:nvPr/>
            </p:nvSpPr>
            <p:spPr>
              <a:xfrm>
                <a:off x="954" y="11046"/>
                <a:ext cx="24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entre otras</a:t>
                </a:r>
                <a:endParaRPr b="0" i="0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1"/>
              <p:cNvSpPr txBox="1"/>
              <p:nvPr/>
            </p:nvSpPr>
            <p:spPr>
              <a:xfrm>
                <a:off x="3990" y="10799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3" name="Google Shape;973;p11"/>
            <p:cNvCxnSpPr/>
            <p:nvPr/>
          </p:nvCxnSpPr>
          <p:spPr>
            <a:xfrm>
              <a:off x="-217" y="1178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4" name="Google Shape;974;p11"/>
            <p:cNvCxnSpPr/>
            <p:nvPr/>
          </p:nvCxnSpPr>
          <p:spPr>
            <a:xfrm>
              <a:off x="-217" y="1230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75" name="Google Shape;975;p11"/>
          <p:cNvSpPr/>
          <p:nvPr/>
        </p:nvSpPr>
        <p:spPr>
          <a:xfrm>
            <a:off x="184731" y="4443956"/>
            <a:ext cx="3085800" cy="52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05353" y="-25356"/>
                </a:moveTo>
                <a:lnTo>
                  <a:pt x="151484" y="-247186"/>
                </a:lnTo>
              </a:path>
            </a:pathLst>
          </a:custGeom>
          <a:gradFill>
            <a:gsLst>
              <a:gs pos="0">
                <a:srgbClr val="C0DF59"/>
              </a:gs>
              <a:gs pos="100000">
                <a:srgbClr val="78922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"/>
          <p:cNvSpPr txBox="1"/>
          <p:nvPr>
            <p:ph idx="1" type="body"/>
          </p:nvPr>
        </p:nvSpPr>
        <p:spPr>
          <a:xfrm>
            <a:off x="268075" y="535800"/>
            <a:ext cx="5146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>
                <a:latin typeface="Barlow"/>
                <a:ea typeface="Barlow"/>
                <a:cs typeface="Barlow"/>
                <a:sym typeface="Barlow"/>
              </a:rPr>
              <a:t>Envío de Mensaje:</a:t>
            </a:r>
            <a:r>
              <a:rPr b="1" lang="es-ES"/>
              <a:t> provoca la ejecución del método indicado por el nombre del mensaje.</a:t>
            </a:r>
            <a:endParaRPr b="1"/>
          </a:p>
          <a:p>
            <a:pPr indent="-342900" lvl="0" marL="45720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s-ES"/>
              <a:t>Puede llevar datos (parámetros del método)</a:t>
            </a:r>
            <a:endParaRPr b="1"/>
          </a:p>
          <a:p>
            <a:pPr indent="-342900" lvl="0" marL="4572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s-ES"/>
              <a:t>Puede devolver un dato (resultado del método)</a:t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81" name="Google Shape;981;p12"/>
          <p:cNvSpPr txBox="1"/>
          <p:nvPr>
            <p:ph type="title"/>
          </p:nvPr>
        </p:nvSpPr>
        <p:spPr>
          <a:xfrm>
            <a:off x="268075" y="-5250"/>
            <a:ext cx="3757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Mensaje</a:t>
            </a:r>
            <a:endParaRPr sz="3600"/>
          </a:p>
        </p:txBody>
      </p:sp>
      <p:sp>
        <p:nvSpPr>
          <p:cNvPr id="982" name="Google Shape;982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83" name="Google Shape;983;p12"/>
          <p:cNvSpPr txBox="1"/>
          <p:nvPr/>
        </p:nvSpPr>
        <p:spPr>
          <a:xfrm>
            <a:off x="6327559" y="1311029"/>
            <a:ext cx="98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 triángulo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2"/>
          <p:cNvSpPr/>
          <p:nvPr/>
        </p:nvSpPr>
        <p:spPr>
          <a:xfrm>
            <a:off x="5114256" y="1769790"/>
            <a:ext cx="3600000" cy="284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2"/>
          <p:cNvSpPr/>
          <p:nvPr/>
        </p:nvSpPr>
        <p:spPr>
          <a:xfrm>
            <a:off x="5806830" y="2389283"/>
            <a:ext cx="13053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calcularArea()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2"/>
          <p:cNvSpPr/>
          <p:nvPr/>
        </p:nvSpPr>
        <p:spPr>
          <a:xfrm>
            <a:off x="5806829" y="2825878"/>
            <a:ext cx="15438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calcularPerimetro()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2"/>
          <p:cNvSpPr/>
          <p:nvPr/>
        </p:nvSpPr>
        <p:spPr>
          <a:xfrm>
            <a:off x="5761151" y="3408497"/>
            <a:ext cx="15894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obtenerColorRelleno()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2"/>
          <p:cNvSpPr txBox="1"/>
          <p:nvPr/>
        </p:nvSpPr>
        <p:spPr>
          <a:xfrm>
            <a:off x="5956630" y="2104611"/>
            <a:ext cx="103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2"/>
          <p:cNvSpPr txBox="1"/>
          <p:nvPr/>
        </p:nvSpPr>
        <p:spPr>
          <a:xfrm>
            <a:off x="7098605" y="1981450"/>
            <a:ext cx="1328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Interno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2"/>
          <p:cNvSpPr/>
          <p:nvPr/>
        </p:nvSpPr>
        <p:spPr>
          <a:xfrm>
            <a:off x="7419030" y="2390758"/>
            <a:ext cx="1004400" cy="2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lado1: 10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2"/>
          <p:cNvSpPr/>
          <p:nvPr/>
        </p:nvSpPr>
        <p:spPr>
          <a:xfrm>
            <a:off x="7419030" y="2697555"/>
            <a:ext cx="1004400" cy="2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lado2: 10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2"/>
          <p:cNvSpPr/>
          <p:nvPr/>
        </p:nvSpPr>
        <p:spPr>
          <a:xfrm>
            <a:off x="7419030" y="3408497"/>
            <a:ext cx="11856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colorR: amarillo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2"/>
          <p:cNvSpPr txBox="1"/>
          <p:nvPr/>
        </p:nvSpPr>
        <p:spPr>
          <a:xfrm>
            <a:off x="6180995" y="3063351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2"/>
          <p:cNvSpPr txBox="1"/>
          <p:nvPr/>
        </p:nvSpPr>
        <p:spPr>
          <a:xfrm>
            <a:off x="7652127" y="3064826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5" name="Google Shape;995;p12"/>
          <p:cNvCxnSpPr/>
          <p:nvPr/>
        </p:nvCxnSpPr>
        <p:spPr>
          <a:xfrm>
            <a:off x="4826075" y="2599468"/>
            <a:ext cx="980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6" name="Google Shape;996;p12"/>
          <p:cNvCxnSpPr/>
          <p:nvPr/>
        </p:nvCxnSpPr>
        <p:spPr>
          <a:xfrm>
            <a:off x="4826075" y="2982964"/>
            <a:ext cx="980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7" name="Google Shape;997;p12"/>
          <p:cNvCxnSpPr/>
          <p:nvPr/>
        </p:nvCxnSpPr>
        <p:spPr>
          <a:xfrm>
            <a:off x="4826075" y="3597295"/>
            <a:ext cx="93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8" name="Google Shape;998;p12"/>
          <p:cNvSpPr/>
          <p:nvPr/>
        </p:nvSpPr>
        <p:spPr>
          <a:xfrm>
            <a:off x="5760946" y="3875723"/>
            <a:ext cx="24114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establecerColorRelleno(nColor)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9" name="Google Shape;999;p12"/>
          <p:cNvCxnSpPr/>
          <p:nvPr/>
        </p:nvCxnSpPr>
        <p:spPr>
          <a:xfrm>
            <a:off x="4871754" y="4048621"/>
            <a:ext cx="93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0" name="Google Shape;1000;p12"/>
          <p:cNvSpPr/>
          <p:nvPr/>
        </p:nvSpPr>
        <p:spPr>
          <a:xfrm>
            <a:off x="3006669" y="2459461"/>
            <a:ext cx="1910400" cy="16038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2"/>
          <p:cNvSpPr/>
          <p:nvPr/>
        </p:nvSpPr>
        <p:spPr>
          <a:xfrm>
            <a:off x="291081" y="1965147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calcularPerímetro()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2"/>
          <p:cNvSpPr/>
          <p:nvPr/>
        </p:nvSpPr>
        <p:spPr>
          <a:xfrm>
            <a:off x="6867768" y="4685891"/>
            <a:ext cx="1789774" cy="4150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6739" y="-325427"/>
                </a:lnTo>
              </a:path>
            </a:pathLst>
          </a:custGeom>
          <a:noFill/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colorR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2"/>
          <p:cNvSpPr/>
          <p:nvPr/>
        </p:nvSpPr>
        <p:spPr>
          <a:xfrm>
            <a:off x="7342848" y="342685"/>
            <a:ext cx="1309255" cy="779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9333" y="40543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2"/>
          <p:cNvSpPr/>
          <p:nvPr/>
        </p:nvSpPr>
        <p:spPr>
          <a:xfrm>
            <a:off x="3604928" y="4655359"/>
            <a:ext cx="1809947" cy="564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166188" y="-11459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colorR=nColor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2"/>
          <p:cNvSpPr/>
          <p:nvPr/>
        </p:nvSpPr>
        <p:spPr>
          <a:xfrm>
            <a:off x="2072768" y="2242147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2"/>
          <p:cNvSpPr/>
          <p:nvPr/>
        </p:nvSpPr>
        <p:spPr>
          <a:xfrm>
            <a:off x="2178275" y="3261361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2"/>
          <p:cNvSpPr/>
          <p:nvPr/>
        </p:nvSpPr>
        <p:spPr>
          <a:xfrm>
            <a:off x="2902358" y="4182196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2"/>
          <p:cNvSpPr/>
          <p:nvPr/>
        </p:nvSpPr>
        <p:spPr>
          <a:xfrm>
            <a:off x="46429" y="3209513"/>
            <a:ext cx="1944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obtenerColorRelleno()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2"/>
          <p:cNvSpPr/>
          <p:nvPr/>
        </p:nvSpPr>
        <p:spPr>
          <a:xfrm>
            <a:off x="-15959" y="4155533"/>
            <a:ext cx="26404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establecerColorRelleno("rosa")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0" name="Google Shape;1010;p12"/>
          <p:cNvGrpSpPr/>
          <p:nvPr/>
        </p:nvGrpSpPr>
        <p:grpSpPr>
          <a:xfrm>
            <a:off x="1930165" y="2542051"/>
            <a:ext cx="988717" cy="570359"/>
            <a:chOff x="1930165" y="2542051"/>
            <a:chExt cx="988717" cy="570359"/>
          </a:xfrm>
        </p:grpSpPr>
        <p:sp>
          <p:nvSpPr>
            <p:cNvPr id="1011" name="Google Shape;1011;p12"/>
            <p:cNvSpPr/>
            <p:nvPr/>
          </p:nvSpPr>
          <p:spPr>
            <a:xfrm rot="10800000">
              <a:off x="1930165" y="2542051"/>
              <a:ext cx="812950" cy="57035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C9A1D"/>
            </a:solidFill>
            <a:ln cap="flat" cmpd="sng" w="25400">
              <a:solidFill>
                <a:srgbClr val="008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2"/>
            <p:cNvSpPr txBox="1"/>
            <p:nvPr/>
          </p:nvSpPr>
          <p:spPr>
            <a:xfrm>
              <a:off x="2210157" y="2690996"/>
              <a:ext cx="7087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12"/>
          <p:cNvGrpSpPr/>
          <p:nvPr/>
        </p:nvGrpSpPr>
        <p:grpSpPr>
          <a:xfrm>
            <a:off x="897798" y="3546830"/>
            <a:ext cx="1608463" cy="570359"/>
            <a:chOff x="897798" y="3546830"/>
            <a:chExt cx="1608463" cy="570359"/>
          </a:xfrm>
        </p:grpSpPr>
        <p:sp>
          <p:nvSpPr>
            <p:cNvPr id="1014" name="Google Shape;1014;p12"/>
            <p:cNvSpPr/>
            <p:nvPr/>
          </p:nvSpPr>
          <p:spPr>
            <a:xfrm rot="10800000">
              <a:off x="897798" y="3546830"/>
              <a:ext cx="1608463" cy="57035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C9A1D"/>
            </a:solidFill>
            <a:ln cap="flat" cmpd="sng" w="25400">
              <a:solidFill>
                <a:srgbClr val="008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2"/>
            <p:cNvSpPr txBox="1"/>
            <p:nvPr/>
          </p:nvSpPr>
          <p:spPr>
            <a:xfrm>
              <a:off x="1388357" y="3678121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amarillo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12"/>
          <p:cNvSpPr/>
          <p:nvPr/>
        </p:nvSpPr>
        <p:spPr>
          <a:xfrm>
            <a:off x="2999455" y="2442726"/>
            <a:ext cx="1910400" cy="1603800"/>
          </a:xfrm>
          <a:prstGeom prst="triangle">
            <a:avLst>
              <a:gd fmla="val 50000" name="adj"/>
            </a:avLst>
          </a:prstGeom>
          <a:solidFill>
            <a:srgbClr val="FF9394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>Conceptos básicos de POO. Clase.</a:t>
            </a:r>
            <a:endParaRPr/>
          </a:p>
        </p:txBody>
      </p:sp>
      <p:sp>
        <p:nvSpPr>
          <p:cNvPr id="1023" name="Google Shape;1023;p1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1428"/>
              <a:buChar char="•"/>
            </a:pPr>
            <a:r>
              <a:rPr lang="es-ES" sz="2000"/>
              <a:t>Una </a:t>
            </a:r>
            <a:r>
              <a:rPr i="1" lang="es-ES" sz="2000"/>
              <a:t>clase</a:t>
            </a:r>
            <a:r>
              <a:rPr lang="es-ES" sz="2000"/>
              <a:t> describe un conjunto de objetos comunes (mismo tipo). Consta de: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ct val="121428"/>
              <a:buChar char="•"/>
            </a:pPr>
            <a:r>
              <a:rPr lang="es-ES" sz="1600"/>
              <a:t>La declaración de las v.i. que implementan el estado del objeto. 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ct val="121428"/>
              <a:buChar char="•"/>
            </a:pPr>
            <a:r>
              <a:rPr lang="es-ES" sz="1600"/>
              <a:t>La codificación de los métodos que implementan su comportamiento. 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21428"/>
              <a:buChar char="•"/>
            </a:pPr>
            <a:r>
              <a:rPr lang="es-ES" sz="2000"/>
              <a:t>Un objeto se crea a partir de una clase (el objeto</a:t>
            </a:r>
            <a:r>
              <a:rPr i="1" lang="es-ES" sz="2000"/>
              <a:t> </a:t>
            </a:r>
            <a:r>
              <a:rPr lang="es-ES" sz="2000"/>
              <a:t>es</a:t>
            </a:r>
            <a:r>
              <a:rPr i="1" lang="es-ES" sz="2000"/>
              <a:t> instancia </a:t>
            </a:r>
            <a:r>
              <a:rPr lang="es-ES" sz="2000"/>
              <a:t>de una clase). </a:t>
            </a:r>
            <a:endParaRPr/>
          </a:p>
          <a:p>
            <a:pPr indent="-31750" lvl="0" marL="18288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ct val="188888"/>
              <a:buNone/>
            </a:pPr>
            <a:r>
              <a:t/>
            </a:r>
            <a:endParaRPr/>
          </a:p>
          <a:p>
            <a:pPr indent="-31750" lvl="0" marL="18288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ct val="188888"/>
              <a:buNone/>
            </a:pPr>
            <a:r>
              <a:t/>
            </a:r>
            <a:endParaRPr/>
          </a:p>
        </p:txBody>
      </p:sp>
      <p:sp>
        <p:nvSpPr>
          <p:cNvPr id="1024" name="Google Shape;1024;p13"/>
          <p:cNvSpPr txBox="1"/>
          <p:nvPr>
            <p:ph idx="2" type="body"/>
          </p:nvPr>
        </p:nvSpPr>
        <p:spPr>
          <a:xfrm>
            <a:off x="2525842" y="1296906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Representación gráfica de una clase</a:t>
            </a:r>
            <a:endParaRPr/>
          </a:p>
        </p:txBody>
      </p:sp>
      <p:sp>
        <p:nvSpPr>
          <p:cNvPr id="1025" name="Google Shape;1025;p13"/>
          <p:cNvSpPr txBox="1"/>
          <p:nvPr>
            <p:ph idx="12" type="sldNum"/>
          </p:nvPr>
        </p:nvSpPr>
        <p:spPr>
          <a:xfrm>
            <a:off x="8915550" y="477036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026" name="Google Shape;1026;p13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1027" name="Google Shape;1027;p13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1028" name="Google Shape;1028;p13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Triángulo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lado1,lado2,lado3,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colorLinea,colorRelleno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calcularArea() double calcularPerimetro()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obtener valores de las v.i.*/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establecer valores de las v.i. */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1" name="Google Shape;1031;p13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 (mayúscula)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3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v.i.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3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Encabezado de métodos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"/>
          <p:cNvSpPr txBox="1"/>
          <p:nvPr>
            <p:ph idx="12" type="sldNum"/>
          </p:nvPr>
        </p:nvSpPr>
        <p:spPr>
          <a:xfrm>
            <a:off x="8915550" y="47942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43" name="Google Shape;1043;p14"/>
          <p:cNvSpPr txBox="1"/>
          <p:nvPr>
            <p:ph idx="4294967295" type="title"/>
          </p:nvPr>
        </p:nvSpPr>
        <p:spPr>
          <a:xfrm>
            <a:off x="276225" y="400050"/>
            <a:ext cx="8867775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s-ES" sz="2600"/>
              <a:t>Conceptos básicos de POO. Instanciación (creación de objeto)</a:t>
            </a:r>
            <a:endParaRPr/>
          </a:p>
        </p:txBody>
      </p:sp>
      <p:sp>
        <p:nvSpPr>
          <p:cNvPr id="1044" name="Google Shape;1044;p14"/>
          <p:cNvSpPr txBox="1"/>
          <p:nvPr>
            <p:ph idx="4294967295" type="body"/>
          </p:nvPr>
        </p:nvSpPr>
        <p:spPr>
          <a:xfrm>
            <a:off x="0" y="1255713"/>
            <a:ext cx="4114800" cy="353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La </a:t>
            </a:r>
            <a:r>
              <a:rPr i="1" lang="es-ES" sz="2000"/>
              <a:t>instanciación </a:t>
            </a:r>
            <a:r>
              <a:rPr lang="es-ES" sz="2000"/>
              <a:t>se realiza enviando un mensaje de creación a la clase. 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Reserva de espacio para el objeto.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Ejecución el código inicializador o </a:t>
            </a:r>
            <a:r>
              <a:rPr i="1" lang="es-ES" sz="1600">
                <a:solidFill>
                  <a:srgbClr val="00B050"/>
                </a:solidFill>
              </a:rPr>
              <a:t>constructor</a:t>
            </a:r>
            <a:endParaRPr sz="1600"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Devuelve la referencia al objeto.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Asociar la referencia a una variable (a través de ella podemos enviarle mensajes al objeto).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grpSp>
        <p:nvGrpSpPr>
          <p:cNvPr id="1045" name="Google Shape;1045;p14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1046" name="Google Shape;1046;p14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lado1,lado2,lado3,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colorLinea,colorRelleno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calcularArea()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calcularPerimetro()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obtener valores de las v.i. */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establecer valores de las v.i. */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14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1050" name="Google Shape;1050;p14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Triangulo (</a:t>
              </a:r>
              <a:r>
                <a:rPr b="0" i="0" lang="es-ES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10,10,10, "amarillo","violeta"</a:t>
              </a: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051;p14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</p:grpSp>
      <p:sp>
        <p:nvSpPr>
          <p:cNvPr id="1052" name="Google Shape;1052;p14"/>
          <p:cNvSpPr/>
          <p:nvPr/>
        </p:nvSpPr>
        <p:spPr>
          <a:xfrm>
            <a:off x="5536299" y="3507854"/>
            <a:ext cx="1151447" cy="1008112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3" name="Google Shape;1053;p14"/>
          <p:cNvCxnSpPr/>
          <p:nvPr/>
        </p:nvCxnSpPr>
        <p:spPr>
          <a:xfrm rot="10800000">
            <a:off x="4663474" y="2925409"/>
            <a:ext cx="1636718" cy="0"/>
          </a:xfrm>
          <a:prstGeom prst="straightConnector1">
            <a:avLst/>
          </a:prstGeom>
          <a:noFill/>
          <a:ln cap="flat" cmpd="sng" w="26425">
            <a:solidFill>
              <a:srgbClr val="3F3F3F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054" name="Google Shape;1054;p14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4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6" name="Google Shape;1056;p14"/>
          <p:cNvCxnSpPr/>
          <p:nvPr/>
        </p:nvCxnSpPr>
        <p:spPr>
          <a:xfrm flipH="1" rot="10800000">
            <a:off x="2195736" y="2584610"/>
            <a:ext cx="2376300" cy="340800"/>
          </a:xfrm>
          <a:prstGeom prst="curvedConnector3">
            <a:avLst>
              <a:gd fmla="val 84632" name="adj1"/>
            </a:avLst>
          </a:prstGeom>
          <a:noFill/>
          <a:ln cap="flat" cmpd="sng" w="2642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7" name="Google Shape;1057;p14"/>
          <p:cNvSpPr txBox="1"/>
          <p:nvPr/>
        </p:nvSpPr>
        <p:spPr>
          <a:xfrm>
            <a:off x="4661539" y="828692"/>
            <a:ext cx="1638653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Constructor: puede tomar valores pasados en el mensaje de creación. Inicializa el objeto (vi.s) con valores recibidos.</a:t>
            </a:r>
            <a:endParaRPr b="0" i="0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5"/>
          <p:cNvSpPr txBox="1"/>
          <p:nvPr>
            <p:ph idx="12" type="sldNum"/>
          </p:nvPr>
        </p:nvSpPr>
        <p:spPr>
          <a:xfrm>
            <a:off x="8820471" y="4771832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3" name="Google Shape;1063;p15"/>
          <p:cNvSpPr txBox="1"/>
          <p:nvPr>
            <p:ph idx="4294967295" type="title"/>
          </p:nvPr>
        </p:nvSpPr>
        <p:spPr>
          <a:xfrm>
            <a:off x="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Desarrollo de SW Orientado a Objetos</a:t>
            </a:r>
            <a:endParaRPr/>
          </a:p>
        </p:txBody>
      </p:sp>
      <p:sp>
        <p:nvSpPr>
          <p:cNvPr id="1064" name="Google Shape;1064;p15"/>
          <p:cNvSpPr txBox="1"/>
          <p:nvPr>
            <p:ph idx="4294967295" type="body"/>
          </p:nvPr>
        </p:nvSpPr>
        <p:spPr>
          <a:xfrm>
            <a:off x="636588" y="1200150"/>
            <a:ext cx="85074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Pasos: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Identificar los objetos a abstraer en nuestra aplicación. 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i="1" lang="es-ES" sz="2000"/>
              <a:t> 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Identificar las características relevantes de los objetos</a:t>
            </a:r>
            <a:endParaRPr sz="1800"/>
          </a:p>
          <a:p>
            <a:pPr indent="-182880" lvl="1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Identificar las acciones relevantes que realizan los objetos  </a:t>
            </a:r>
            <a:endParaRPr sz="18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Los objetos con características y comportamiento similar serán instancia de una misma </a:t>
            </a:r>
            <a:r>
              <a:rPr i="1" lang="es-ES" sz="2000"/>
              <a:t>clase</a:t>
            </a:r>
            <a:r>
              <a:rPr lang="es-ES" sz="2000"/>
              <a:t>.</a:t>
            </a:r>
            <a:endParaRPr sz="20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065" name="Google Shape;1065;p15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 las especificaciones del sistema que desea construir.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Subraye los </a:t>
            </a:r>
            <a:r>
              <a:rPr b="0" i="1" lang="es-E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sustantivos</a:t>
            </a: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su objetivo es un programa orientado a objetos”.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Grady Booch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Objetos en Java.</a:t>
            </a:r>
            <a:endParaRPr/>
          </a:p>
        </p:txBody>
      </p:sp>
      <p:sp>
        <p:nvSpPr>
          <p:cNvPr id="1072" name="Google Shape;1072;p16"/>
          <p:cNvSpPr txBox="1"/>
          <p:nvPr>
            <p:ph idx="1" type="body"/>
          </p:nvPr>
        </p:nvSpPr>
        <p:spPr>
          <a:xfrm>
            <a:off x="132774" y="1314540"/>
            <a:ext cx="5889993" cy="373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Ej.  clase </a:t>
            </a:r>
            <a:r>
              <a:rPr i="1" lang="es-ES" sz="2000"/>
              <a:t>Scanner</a:t>
            </a:r>
            <a:r>
              <a:rPr lang="es-ES" sz="2000"/>
              <a:t>, clase </a:t>
            </a:r>
            <a:r>
              <a:rPr i="1" lang="es-ES" sz="2000"/>
              <a:t>String</a:t>
            </a:r>
            <a:r>
              <a:rPr lang="es-ES" sz="2000"/>
              <a:t>, clase </a:t>
            </a:r>
            <a:r>
              <a:rPr i="1" lang="es-ES" sz="2000"/>
              <a:t>Point2D.Double</a:t>
            </a:r>
            <a:r>
              <a:rPr lang="es-ES" sz="2000"/>
              <a:t> , colecciones, …</a:t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En general se crean enviando un mensaje de creación a la clase (new).</a:t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¿Qué es un string? Es un objeto!!!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/>
              <a:t>String saludo = "hola";   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/>
              <a:t>Otra forma: </a:t>
            </a:r>
            <a:endParaRPr sz="2000"/>
          </a:p>
          <a:p>
            <a:pPr indent="-182879" lvl="2" marL="73152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2000"/>
              <a:t>String saludo = </a:t>
            </a:r>
            <a:r>
              <a:rPr i="1" lang="es-ES" sz="2000">
                <a:solidFill>
                  <a:schemeClr val="dk2"/>
                </a:solidFill>
              </a:rPr>
              <a:t>new</a:t>
            </a:r>
            <a:r>
              <a:rPr lang="es-ES" sz="2000">
                <a:solidFill>
                  <a:schemeClr val="dk2"/>
                </a:solidFill>
              </a:rPr>
              <a:t> </a:t>
            </a:r>
            <a:r>
              <a:rPr lang="es-ES" sz="2000">
                <a:solidFill>
                  <a:srgbClr val="FF0000"/>
                </a:solidFill>
              </a:rPr>
              <a:t>String</a:t>
            </a:r>
            <a:r>
              <a:rPr lang="es-ES" sz="2000"/>
              <a:t>(</a:t>
            </a:r>
            <a:r>
              <a:rPr lang="es-ES" sz="2000">
                <a:solidFill>
                  <a:srgbClr val="00B050"/>
                </a:solidFill>
              </a:rPr>
              <a:t>"hola"</a:t>
            </a:r>
            <a:r>
              <a:rPr lang="es-ES" sz="2000"/>
              <a:t>);</a:t>
            </a:r>
            <a:endParaRPr sz="2000"/>
          </a:p>
          <a:p>
            <a:pPr indent="-96518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</p:txBody>
      </p:sp>
      <p:sp>
        <p:nvSpPr>
          <p:cNvPr id="1073" name="Google Shape;1073;p16"/>
          <p:cNvSpPr txBox="1"/>
          <p:nvPr>
            <p:ph idx="12" type="sldNum"/>
          </p:nvPr>
        </p:nvSpPr>
        <p:spPr>
          <a:xfrm>
            <a:off x="8872458" y="4785721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074" name="Google Shape;1074;p16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1075" name="Google Shape;1075;p16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1076" name="Google Shape;1076;p1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6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16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16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16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16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16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16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16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6" name="Google Shape;1086;p16"/>
              <p:cNvCxnSpPr>
                <a:endCxn id="1085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087" name="Google Shape;1087;p16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16"/>
            <p:cNvCxnSpPr>
              <a:endCxn id="1088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0" name="Google Shape;1090;p16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2" name="Google Shape;1092;p16"/>
            <p:cNvCxnSpPr>
              <a:endCxn id="1091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3" name="Google Shape;1093;p16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5" name="Google Shape;1095;p16"/>
            <p:cNvCxnSpPr>
              <a:endCxn id="1094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6" name="Google Shape;1096;p16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8" name="Google Shape;1098;p16"/>
            <p:cNvCxnSpPr>
              <a:endCxn id="1097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9" name="Google Shape;1099;p16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p16"/>
          <p:cNvSpPr/>
          <p:nvPr/>
        </p:nvSpPr>
        <p:spPr>
          <a:xfrm>
            <a:off x="5184576" y="4896911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https://docs.oracle.com/javase/7/docs/api/java/lang/String.html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6"/>
          <p:cNvSpPr/>
          <p:nvPr/>
        </p:nvSpPr>
        <p:spPr>
          <a:xfrm>
            <a:off x="4030343" y="343847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Java incluye bibliotecas de clases que permiten crear objetos de uso común.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7"/>
          <p:cNvSpPr txBox="1"/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Objetos en Java. Instanciación (creación de objeto)</a:t>
            </a:r>
            <a:endParaRPr/>
          </a:p>
        </p:txBody>
      </p:sp>
      <p:sp>
        <p:nvSpPr>
          <p:cNvPr id="1108" name="Google Shape;1108;p17"/>
          <p:cNvSpPr txBox="1"/>
          <p:nvPr>
            <p:ph idx="1" type="body"/>
          </p:nvPr>
        </p:nvSpPr>
        <p:spPr>
          <a:xfrm>
            <a:off x="511639" y="1400734"/>
            <a:ext cx="4413651" cy="30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Declarar variable para mantener la referencia</a:t>
            </a:r>
            <a:r>
              <a:rPr lang="es-ES" sz="1600"/>
              <a:t>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NombreDeClase miVariable;            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400"/>
              <a:t>        </a:t>
            </a:r>
            <a:endParaRPr sz="1400"/>
          </a:p>
          <a:p>
            <a:pPr indent="-182880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Enviar a la clase el mensaje de creación y guardar referencia: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miVariable= new NombreDeClase(valores para inicialización);     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1400"/>
          </a:p>
          <a:p>
            <a:pPr indent="-182880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Se puede unir los dos pasos anteriores: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  NombreDeClase miVariable= new NombreDeClase(…);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-96518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</p:txBody>
      </p:sp>
      <p:sp>
        <p:nvSpPr>
          <p:cNvPr id="1109" name="Google Shape;1109;p17"/>
          <p:cNvSpPr txBox="1"/>
          <p:nvPr>
            <p:ph idx="12" type="sldNum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0" name="Google Shape;1110;p17"/>
          <p:cNvSpPr txBox="1"/>
          <p:nvPr/>
        </p:nvSpPr>
        <p:spPr>
          <a:xfrm>
            <a:off x="5480381" y="1608813"/>
            <a:ext cx="2232248" cy="369332"/>
          </a:xfrm>
          <a:prstGeom prst="rect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saludo;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7"/>
          <p:cNvSpPr txBox="1"/>
          <p:nvPr/>
        </p:nvSpPr>
        <p:spPr>
          <a:xfrm>
            <a:off x="5279896" y="2612701"/>
            <a:ext cx="3108528" cy="369332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saludo= new String("hola");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7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7"/>
          <p:cNvSpPr txBox="1"/>
          <p:nvPr/>
        </p:nvSpPr>
        <p:spPr>
          <a:xfrm>
            <a:off x="4634541" y="3676536"/>
            <a:ext cx="3923928" cy="369332"/>
          </a:xfrm>
          <a:prstGeom prst="rect">
            <a:avLst/>
          </a:prstGeom>
          <a:gradFill>
            <a:gsLst>
              <a:gs pos="0">
                <a:srgbClr val="B2E60F"/>
              </a:gs>
              <a:gs pos="100000">
                <a:srgbClr val="E7FF8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saludo = new String ("hola");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8"/>
          <p:cNvSpPr txBox="1"/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s-ES" sz="2800"/>
              <a:t>Secuencia de pasos  para la Instanciación (creación de objeto)</a:t>
            </a:r>
            <a:endParaRPr/>
          </a:p>
        </p:txBody>
      </p:sp>
      <p:sp>
        <p:nvSpPr>
          <p:cNvPr id="1120" name="Google Shape;1120;p18"/>
          <p:cNvSpPr txBox="1"/>
          <p:nvPr>
            <p:ph idx="12" type="sldNum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394572" y="1259784"/>
            <a:ext cx="8032454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Reserva de Memoria.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Las variables de instancia se inicializan a valores por defecto o explícito (si hubiese).</a:t>
            </a:r>
            <a:endParaRPr/>
          </a:p>
          <a:p>
            <a:pPr indent="-107315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Ejecución del Constructor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(código para inicializar variables de instancia con los valores que enviamos en el mensaje de creación).</a:t>
            </a:r>
            <a:endParaRPr/>
          </a:p>
          <a:p>
            <a:pPr indent="-107315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Asignación de la referencia a la variable. </a:t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"/>
          <p:cNvSpPr txBox="1"/>
          <p:nvPr>
            <p:ph type="title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Paradigmas de programación</a:t>
            </a:r>
            <a:endParaRPr sz="3600"/>
          </a:p>
        </p:txBody>
      </p:sp>
      <p:sp>
        <p:nvSpPr>
          <p:cNvPr id="342" name="Google Shape;342;p2"/>
          <p:cNvSpPr txBox="1"/>
          <p:nvPr>
            <p:ph idx="2" type="body"/>
          </p:nvPr>
        </p:nvSpPr>
        <p:spPr>
          <a:xfrm>
            <a:off x="3728425" y="1507800"/>
            <a:ext cx="5133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Indica la manera de estructurar y organizar las tareas de nuestro programa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Los lenguajes de programación suelen ser multiparadigma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Hasta ahora: Imperativo 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Este curso: POO</a:t>
            </a:r>
            <a:endParaRPr b="1" sz="2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44" name="Google Shape;344;p2"/>
          <p:cNvGrpSpPr/>
          <p:nvPr/>
        </p:nvGrpSpPr>
        <p:grpSpPr>
          <a:xfrm>
            <a:off x="6230172" y="61975"/>
            <a:ext cx="2706354" cy="1604434"/>
            <a:chOff x="6986665" y="3298709"/>
            <a:chExt cx="1817809" cy="1077669"/>
          </a:xfrm>
        </p:grpSpPr>
        <p:sp>
          <p:nvSpPr>
            <p:cNvPr id="345" name="Google Shape;345;p2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2"/>
          <p:cNvGrpSpPr/>
          <p:nvPr/>
        </p:nvGrpSpPr>
        <p:grpSpPr>
          <a:xfrm>
            <a:off x="1018002" y="1307394"/>
            <a:ext cx="1856904" cy="3667568"/>
            <a:chOff x="1090806" y="278"/>
            <a:chExt cx="1856904" cy="3667568"/>
          </a:xfrm>
        </p:grpSpPr>
        <p:sp>
          <p:nvSpPr>
            <p:cNvPr id="372" name="Google Shape;372;p2"/>
            <p:cNvSpPr/>
            <p:nvPr/>
          </p:nvSpPr>
          <p:spPr>
            <a:xfrm>
              <a:off x="1090806" y="278"/>
              <a:ext cx="1746900" cy="645000"/>
            </a:xfrm>
            <a:prstGeom prst="roundRect">
              <a:avLst>
                <a:gd fmla="val 10000" name="adj"/>
              </a:avLst>
            </a:prstGeom>
            <a:solidFill>
              <a:srgbClr val="6076B4"/>
            </a:solidFill>
            <a:ln cap="flat" cmpd="sng" w="264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 txBox="1"/>
            <p:nvPr/>
          </p:nvSpPr>
          <p:spPr>
            <a:xfrm>
              <a:off x="1109695" y="19167"/>
              <a:ext cx="17091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Paradigma de programación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265508" y="645208"/>
              <a:ext cx="174600" cy="36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1440210" y="766115"/>
              <a:ext cx="1426200" cy="483600"/>
            </a:xfrm>
            <a:prstGeom prst="roundRect">
              <a:avLst>
                <a:gd fmla="val 10000" name="adj"/>
              </a:avLst>
            </a:prstGeom>
            <a:solidFill>
              <a:srgbClr val="C6D1DD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 txBox="1"/>
            <p:nvPr/>
          </p:nvSpPr>
          <p:spPr>
            <a:xfrm>
              <a:off x="1454375" y="780280"/>
              <a:ext cx="13980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Imperativo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265508" y="645208"/>
              <a:ext cx="174600" cy="967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1440210" y="1370648"/>
              <a:ext cx="1507500" cy="483600"/>
            </a:xfrm>
            <a:prstGeom prst="roundRect">
              <a:avLst>
                <a:gd fmla="val 10000" name="adj"/>
              </a:avLst>
            </a:prstGeom>
            <a:solidFill>
              <a:srgbClr val="6F95D2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 txBox="1"/>
            <p:nvPr/>
          </p:nvSpPr>
          <p:spPr>
            <a:xfrm>
              <a:off x="1454375" y="1384813"/>
              <a:ext cx="14793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Orientado a Objetos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265508" y="645208"/>
              <a:ext cx="174600" cy="1571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440210" y="1975181"/>
              <a:ext cx="14991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 txBox="1"/>
            <p:nvPr/>
          </p:nvSpPr>
          <p:spPr>
            <a:xfrm>
              <a:off x="1454375" y="1989346"/>
              <a:ext cx="1470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265508" y="645208"/>
              <a:ext cx="174600" cy="217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1440210" y="2579714"/>
              <a:ext cx="14739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 txBox="1"/>
            <p:nvPr/>
          </p:nvSpPr>
          <p:spPr>
            <a:xfrm>
              <a:off x="1454375" y="2593879"/>
              <a:ext cx="1445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265508" y="645208"/>
              <a:ext cx="174600" cy="2781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" name="Google Shape;387;p2"/>
            <p:cNvSpPr/>
            <p:nvPr/>
          </p:nvSpPr>
          <p:spPr>
            <a:xfrm>
              <a:off x="1440210" y="3184246"/>
              <a:ext cx="14886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 txBox="1"/>
            <p:nvPr/>
          </p:nvSpPr>
          <p:spPr>
            <a:xfrm>
              <a:off x="1454375" y="3198411"/>
              <a:ext cx="1460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s-ES" sz="2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9"/>
          <p:cNvSpPr txBox="1"/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Referencias a objetos</a:t>
            </a:r>
            <a:endParaRPr/>
          </a:p>
        </p:txBody>
      </p:sp>
      <p:sp>
        <p:nvSpPr>
          <p:cNvPr id="1128" name="Google Shape;1128;p19"/>
          <p:cNvSpPr txBox="1"/>
          <p:nvPr>
            <p:ph idx="1" type="body"/>
          </p:nvPr>
        </p:nvSpPr>
        <p:spPr>
          <a:xfrm>
            <a:off x="10036" y="1027545"/>
            <a:ext cx="5172352" cy="108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/>
              <a:t>La referencia aun objeto es su ubicación en memoria RAM</a:t>
            </a:r>
            <a:endParaRPr/>
          </a:p>
          <a:p>
            <a:pPr indent="-93027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/>
              <a:t>El valor por defecto es NUL</a:t>
            </a:r>
            <a:endParaRPr/>
          </a:p>
          <a:p>
            <a:pPr indent="-102997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9" name="Google Shape;1129;p19"/>
          <p:cNvSpPr txBox="1"/>
          <p:nvPr>
            <p:ph idx="12" type="sldNum"/>
          </p:nvPr>
        </p:nvSpPr>
        <p:spPr>
          <a:xfrm>
            <a:off x="8839282" y="476650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30" name="Google Shape;1130;p19"/>
          <p:cNvGrpSpPr/>
          <p:nvPr/>
        </p:nvGrpSpPr>
        <p:grpSpPr>
          <a:xfrm>
            <a:off x="5950283" y="3441018"/>
            <a:ext cx="3014206" cy="1723019"/>
            <a:chOff x="5792167" y="3067573"/>
            <a:chExt cx="2984362" cy="2075927"/>
          </a:xfrm>
        </p:grpSpPr>
        <p:grpSp>
          <p:nvGrpSpPr>
            <p:cNvPr id="1131" name="Google Shape;1131;p19"/>
            <p:cNvGrpSpPr/>
            <p:nvPr/>
          </p:nvGrpSpPr>
          <p:grpSpPr>
            <a:xfrm>
              <a:off x="5796127" y="3067573"/>
              <a:ext cx="2980402" cy="2075927"/>
              <a:chOff x="5652111" y="1059582"/>
              <a:chExt cx="2980402" cy="2075927"/>
            </a:xfrm>
          </p:grpSpPr>
          <p:sp>
            <p:nvSpPr>
              <p:cNvPr id="1132" name="Google Shape;1132;p1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9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9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9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19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19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19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19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1" name="Google Shape;1141;p19"/>
              <p:cNvCxnSpPr>
                <a:endCxn id="1140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142" name="Google Shape;1142;p19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4" name="Google Shape;1144;p19"/>
            <p:cNvCxnSpPr>
              <a:endCxn id="1143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5" name="Google Shape;1145;p19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7" name="Google Shape;1147;p19"/>
            <p:cNvCxnSpPr>
              <a:endCxn id="1146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8" name="Google Shape;1148;p19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0" name="Google Shape;1150;p19"/>
            <p:cNvCxnSpPr>
              <a:endCxn id="1149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1" name="Google Shape;1151;p19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3" name="Google Shape;1153;p19"/>
            <p:cNvCxnSpPr>
              <a:endCxn id="1152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4" name="Google Shape;1154;p19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p19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9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9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8" name="Google Shape;1158;p19"/>
          <p:cNvGrpSpPr/>
          <p:nvPr/>
        </p:nvGrpSpPr>
        <p:grpSpPr>
          <a:xfrm>
            <a:off x="5514396" y="1595167"/>
            <a:ext cx="868985" cy="416345"/>
            <a:chOff x="5528736" y="1615647"/>
            <a:chExt cx="868985" cy="416345"/>
          </a:xfrm>
        </p:grpSpPr>
        <p:cxnSp>
          <p:nvCxnSpPr>
            <p:cNvPr id="1159" name="Google Shape;1159;p19"/>
            <p:cNvCxnSpPr/>
            <p:nvPr/>
          </p:nvCxnSpPr>
          <p:spPr>
            <a:xfrm flipH="1" rot="10800000">
              <a:off x="5528736" y="1615647"/>
              <a:ext cx="843696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0" name="Google Shape;1160;p19"/>
            <p:cNvCxnSpPr/>
            <p:nvPr/>
          </p:nvCxnSpPr>
          <p:spPr>
            <a:xfrm>
              <a:off x="5528736" y="1615647"/>
              <a:ext cx="868985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1" name="Google Shape;1161;p19"/>
          <p:cNvGrpSpPr/>
          <p:nvPr/>
        </p:nvGrpSpPr>
        <p:grpSpPr>
          <a:xfrm>
            <a:off x="5868135" y="1491630"/>
            <a:ext cx="3102840" cy="1906347"/>
            <a:chOff x="5792167" y="3067573"/>
            <a:chExt cx="2936932" cy="2075927"/>
          </a:xfrm>
        </p:grpSpPr>
        <p:grpSp>
          <p:nvGrpSpPr>
            <p:cNvPr id="1162" name="Google Shape;1162;p19"/>
            <p:cNvGrpSpPr/>
            <p:nvPr/>
          </p:nvGrpSpPr>
          <p:grpSpPr>
            <a:xfrm>
              <a:off x="5796127" y="3067573"/>
              <a:ext cx="2932972" cy="2075927"/>
              <a:chOff x="5652111" y="1059582"/>
              <a:chExt cx="2932972" cy="2075927"/>
            </a:xfrm>
          </p:grpSpPr>
          <p:sp>
            <p:nvSpPr>
              <p:cNvPr id="1163" name="Google Shape;1163;p1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9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9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9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9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9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9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9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2" name="Google Shape;1172;p19"/>
              <p:cNvCxnSpPr>
                <a:endCxn id="1171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173" name="Google Shape;1173;p19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5" name="Google Shape;1175;p19"/>
            <p:cNvCxnSpPr>
              <a:endCxn id="1174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6" name="Google Shape;1176;p19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8" name="Google Shape;1178;p19"/>
            <p:cNvCxnSpPr>
              <a:endCxn id="1177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9" name="Google Shape;1179;p19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19"/>
            <p:cNvCxnSpPr>
              <a:endCxn id="1180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82" name="Google Shape;1182;p19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4" name="Google Shape;1184;p19"/>
            <p:cNvCxnSpPr>
              <a:endCxn id="1183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85" name="Google Shape;1185;p19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6" name="Google Shape;1186;p19"/>
          <p:cNvSpPr/>
          <p:nvPr/>
        </p:nvSpPr>
        <p:spPr>
          <a:xfrm>
            <a:off x="134585" y="3454927"/>
            <a:ext cx="4572000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Asignación de objetos: copia referencias!!!!</a:t>
            </a:r>
            <a:endParaRPr/>
          </a:p>
          <a:p>
            <a:pPr indent="-93027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String saludo2 =  "chau";</a:t>
            </a:r>
            <a:endParaRPr/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saludo1 = saludo2;    </a:t>
            </a:r>
            <a:endParaRPr/>
          </a:p>
        </p:txBody>
      </p:sp>
      <p:sp>
        <p:nvSpPr>
          <p:cNvPr id="1187" name="Google Shape;1187;p19"/>
          <p:cNvSpPr/>
          <p:nvPr/>
        </p:nvSpPr>
        <p:spPr>
          <a:xfrm>
            <a:off x="186020" y="2323609"/>
            <a:ext cx="3003989" cy="57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997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String saludo1 = "hola";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0"/>
          <p:cNvSpPr txBox="1"/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Referencias a objetos</a:t>
            </a:r>
            <a:endParaRPr/>
          </a:p>
        </p:txBody>
      </p:sp>
      <p:sp>
        <p:nvSpPr>
          <p:cNvPr id="1194" name="Google Shape;1194;p20"/>
          <p:cNvSpPr/>
          <p:nvPr/>
        </p:nvSpPr>
        <p:spPr>
          <a:xfrm>
            <a:off x="621918" y="1137097"/>
            <a:ext cx="6973835" cy="3730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Recolector de basura (garbage collector): 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libera memoria de objetos no referenciados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Comparación de objetos con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== y != </a:t>
            </a:r>
            <a:endParaRPr/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Comparan </a:t>
            </a:r>
            <a:r>
              <a:rPr b="0" i="1" lang="es-ES" sz="18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referencias</a:t>
            </a: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1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Comparación </a:t>
            </a:r>
            <a:r>
              <a:rPr b="1" i="0" lang="es-ES" sz="18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del contenido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de objetos</a:t>
            </a:r>
            <a:endParaRPr/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Enviar mensaje </a:t>
            </a:r>
            <a:r>
              <a:rPr b="1" i="1" lang="es-ES" sz="24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equals</a:t>
            </a: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al objeto, pasando como </a:t>
            </a:r>
            <a:b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argumento el objeto a comparar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95" name="Google Shape;1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312" y="332510"/>
            <a:ext cx="2850320" cy="263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</a:t>
            </a:r>
            <a:endParaRPr/>
          </a:p>
        </p:txBody>
      </p:sp>
      <p:sp>
        <p:nvSpPr>
          <p:cNvPr id="1202" name="Google Shape;1202;p21"/>
          <p:cNvSpPr txBox="1"/>
          <p:nvPr>
            <p:ph idx="1" type="body"/>
          </p:nvPr>
        </p:nvSpPr>
        <p:spPr>
          <a:xfrm>
            <a:off x="457199" y="1145992"/>
            <a:ext cx="8293911" cy="79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/>
              <a:t>¿Cuántos objetos ves?</a:t>
            </a:r>
            <a:endParaRPr/>
          </a:p>
        </p:txBody>
      </p:sp>
      <p:sp>
        <p:nvSpPr>
          <p:cNvPr id="1203" name="Google Shape;1203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4" name="Google Shape;1204;p21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1"/>
          <p:cNvSpPr/>
          <p:nvPr/>
        </p:nvSpPr>
        <p:spPr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6" name="Google Shape;1206;p21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1207" name="Google Shape;1207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1208" name="Google Shape;1208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1209" name="Google Shape;1209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21"/>
                <p:cNvSpPr/>
                <p:nvPr/>
              </p:nvSpPr>
              <p:spPr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21"/>
                <p:cNvSpPr/>
                <p:nvPr/>
              </p:nvSpPr>
              <p:spPr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21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20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21"/>
                <p:cNvSpPr/>
                <p:nvPr/>
              </p:nvSpPr>
              <p:spPr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azul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20" name="Google Shape;1220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21" name="Google Shape;1221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22" name="Google Shape;1222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223" name="Google Shape;1223;p21"/>
            <p:cNvSpPr/>
            <p:nvPr/>
          </p:nvSpPr>
          <p:spPr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4" name="Google Shape;1224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225" name="Google Shape;1225;p21"/>
          <p:cNvSpPr/>
          <p:nvPr/>
        </p:nvSpPr>
        <p:spPr>
          <a:xfrm>
            <a:off x="1460006" y="1597293"/>
            <a:ext cx="912359" cy="539110"/>
          </a:xfrm>
          <a:prstGeom prst="triangle">
            <a:avLst>
              <a:gd fmla="val 69968" name="adj"/>
            </a:avLst>
          </a:prstGeom>
          <a:solidFill>
            <a:srgbClr val="4BACC6"/>
          </a:solidFill>
          <a:ln cap="flat" cmpd="sng" w="38100">
            <a:solidFill>
              <a:srgbClr val="97470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05867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21"/>
          <p:cNvSpPr/>
          <p:nvPr/>
        </p:nvSpPr>
        <p:spPr>
          <a:xfrm>
            <a:off x="4935106" y="1455041"/>
            <a:ext cx="1008112" cy="704356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21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1228" name="Google Shape;1228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1229" name="Google Shape;1229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1230" name="Google Shape;1230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21"/>
                <p:cNvSpPr/>
                <p:nvPr/>
              </p:nvSpPr>
              <p:spPr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21"/>
                <p:cNvSpPr/>
                <p:nvPr/>
              </p:nvSpPr>
              <p:spPr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21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21"/>
                <p:cNvSpPr/>
                <p:nvPr/>
              </p:nvSpPr>
              <p:spPr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amarillo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41" name="Google Shape;1241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42" name="Google Shape;1242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43" name="Google Shape;1243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244" name="Google Shape;1244;p21"/>
            <p:cNvSpPr/>
            <p:nvPr/>
          </p:nvSpPr>
          <p:spPr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5" name="Google Shape;1245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2"/>
          <p:cNvSpPr txBox="1"/>
          <p:nvPr>
            <p:ph type="title"/>
          </p:nvPr>
        </p:nvSpPr>
        <p:spPr>
          <a:xfrm>
            <a:off x="383398" y="-1780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Envío de mensaje al objeto</a:t>
            </a:r>
            <a:endParaRPr sz="2800"/>
          </a:p>
        </p:txBody>
      </p:sp>
      <p:sp>
        <p:nvSpPr>
          <p:cNvPr id="1252" name="Google Shape;1252;p22"/>
          <p:cNvSpPr txBox="1"/>
          <p:nvPr>
            <p:ph idx="1" type="body"/>
          </p:nvPr>
        </p:nvSpPr>
        <p:spPr>
          <a:xfrm>
            <a:off x="477210" y="1079360"/>
            <a:ext cx="5759264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Sintaxis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/>
              <a:t>	objeto</a:t>
            </a:r>
            <a:r>
              <a:rPr b="1" lang="es-ES" sz="2800"/>
              <a:t>.</a:t>
            </a:r>
            <a:r>
              <a:rPr lang="es-ES" sz="2000"/>
              <a:t>nombreMétodo(…);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253" name="Google Shape;1253;p22"/>
          <p:cNvSpPr txBox="1"/>
          <p:nvPr>
            <p:ph idx="12" type="sldNum"/>
          </p:nvPr>
        </p:nvSpPr>
        <p:spPr>
          <a:xfrm>
            <a:off x="8796284" y="476903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4" name="Google Shape;1254;p22"/>
          <p:cNvSpPr/>
          <p:nvPr/>
        </p:nvSpPr>
        <p:spPr>
          <a:xfrm>
            <a:off x="-63117" y="2664777"/>
            <a:ext cx="776059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Demo01EnvioMensaje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saludo1 = "hola";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System.out.println(saludo1.length());     //Imprime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System.out.println(saludo1.charAt(0));   //Imprime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System.out.println(saludo1.toUpperCase().equals("HOLA"));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5" name="Google Shape;1255;p22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6" name="Google Shape;1256;p22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receptor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mensaje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7" name="Google Shape;1257;p22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8" name="Google Shape;1258;p22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del mensaje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9" name="Google Shape;1259;p22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0" name="Google Shape;1260;p22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devolver resultado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1" name="Google Shape;1261;p22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2" name="Google Shape;1262;p22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2"/>
          <p:cNvSpPr/>
          <p:nvPr/>
        </p:nvSpPr>
        <p:spPr>
          <a:xfrm rot="5400000">
            <a:off x="3100972" y="3153474"/>
            <a:ext cx="227456" cy="213853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2"/>
          <p:cNvSpPr txBox="1"/>
          <p:nvPr/>
        </p:nvSpPr>
        <p:spPr>
          <a:xfrm>
            <a:off x="2011589" y="4277556"/>
            <a:ext cx="2994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de msg toUpperCase a 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Devuelve un objecto String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22"/>
          <p:cNvSpPr/>
          <p:nvPr/>
        </p:nvSpPr>
        <p:spPr>
          <a:xfrm rot="5400000">
            <a:off x="3900828" y="2821244"/>
            <a:ext cx="181061" cy="36702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22"/>
          <p:cNvSpPr txBox="1"/>
          <p:nvPr/>
        </p:nvSpPr>
        <p:spPr>
          <a:xfrm>
            <a:off x="2845993" y="4766890"/>
            <a:ext cx="3354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Envio msg equals al objeto retornado por saludo1.toUppercase()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7" name="Google Shape;1267;p22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1268" name="Google Shape;1268;p22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1269" name="Google Shape;1269;p22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2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2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2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2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2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2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2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2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9" name="Google Shape;1279;p22"/>
              <p:cNvCxnSpPr>
                <a:endCxn id="1278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280" name="Google Shape;1280;p22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2" name="Google Shape;1282;p22"/>
            <p:cNvCxnSpPr>
              <a:endCxn id="1281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83" name="Google Shape;1283;p22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5" name="Google Shape;1285;p22"/>
            <p:cNvCxnSpPr>
              <a:endCxn id="1284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86" name="Google Shape;1286;p22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8" name="Google Shape;1288;p22"/>
            <p:cNvCxnSpPr>
              <a:endCxn id="1287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89" name="Google Shape;1289;p22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1" name="Google Shape;1291;p22"/>
            <p:cNvCxnSpPr>
              <a:endCxn id="1290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92" name="Google Shape;1292;p22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Google Shape;1293;p22"/>
          <p:cNvSpPr/>
          <p:nvPr/>
        </p:nvSpPr>
        <p:spPr>
          <a:xfrm>
            <a:off x="5389243" y="518973"/>
            <a:ext cx="37461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https://docs.oracle.com/javase/7/docs/api/java/lang/String.html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2"/>
          <p:cNvSpPr/>
          <p:nvPr/>
        </p:nvSpPr>
        <p:spPr>
          <a:xfrm>
            <a:off x="6066033" y="3983036"/>
            <a:ext cx="1454244" cy="338554"/>
          </a:xfrm>
          <a:prstGeom prst="rect">
            <a:avLst/>
          </a:prstGeom>
          <a:gradFill>
            <a:gsLst>
              <a:gs pos="0">
                <a:srgbClr val="B2E60F"/>
              </a:gs>
              <a:gs pos="100000">
                <a:srgbClr val="E7FF8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//Imprime true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22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 de precedencia: los mensajes se ejecutan de izq a der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6" name="Google Shape;1296;p22"/>
          <p:cNvCxnSpPr>
            <a:stCxn id="1295" idx="1"/>
          </p:cNvCxnSpPr>
          <p:nvPr/>
        </p:nvCxnSpPr>
        <p:spPr>
          <a:xfrm flipH="1">
            <a:off x="5843447" y="3559404"/>
            <a:ext cx="903300" cy="4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3"/>
          <p:cNvSpPr txBox="1"/>
          <p:nvPr>
            <p:ph type="title"/>
          </p:nvPr>
        </p:nvSpPr>
        <p:spPr>
          <a:xfrm>
            <a:off x="319350" y="15879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Programa orientado a objetos</a:t>
            </a:r>
            <a:endParaRPr/>
          </a:p>
        </p:txBody>
      </p:sp>
      <p:sp>
        <p:nvSpPr>
          <p:cNvPr id="1302" name="Google Shape;1302;p23"/>
          <p:cNvSpPr txBox="1"/>
          <p:nvPr>
            <p:ph idx="1" type="body"/>
          </p:nvPr>
        </p:nvSpPr>
        <p:spPr>
          <a:xfrm>
            <a:off x="477981" y="1070959"/>
            <a:ext cx="8489373" cy="387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Los programas se organizan como una colección de </a:t>
            </a:r>
            <a:r>
              <a:rPr b="1" i="1" lang="es-ES"/>
              <a:t>objetos</a:t>
            </a:r>
            <a:r>
              <a:rPr lang="es-ES"/>
              <a:t> que cooperan entre sí enviándose mensajes.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Cada objeto es instancia de una </a:t>
            </a:r>
            <a:r>
              <a:rPr b="1" i="1" lang="es-ES"/>
              <a:t>clase</a:t>
            </a:r>
            <a:r>
              <a:rPr lang="es-ES"/>
              <a:t>.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Los objetos se crean a medida que se necesitan.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El usuario le envía un mensaje a un objeto, en caso de que un objeto conozca a otro puede enviarle un mensaje, así los mensajes fluyen por el sistema.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Cuando los objetos ya no son necesarios se borran de la memoria. 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303" name="Google Shape;1303;p23"/>
          <p:cNvSpPr txBox="1"/>
          <p:nvPr>
            <p:ph idx="12" type="sldNum"/>
          </p:nvPr>
        </p:nvSpPr>
        <p:spPr>
          <a:xfrm>
            <a:off x="8794497" y="4813395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2592"/>
              <a:buFont typeface="Arial"/>
              <a:buNone/>
            </a:pPr>
            <a:r>
              <a:rPr lang="es-ES"/>
              <a:t>Repaso de métodos</a:t>
            </a:r>
            <a:endParaRPr/>
          </a:p>
        </p:txBody>
      </p:sp>
      <p:sp>
        <p:nvSpPr>
          <p:cNvPr id="1309" name="Google Shape;1309;p24"/>
          <p:cNvSpPr txBox="1"/>
          <p:nvPr>
            <p:ph idx="1" type="body"/>
          </p:nvPr>
        </p:nvSpPr>
        <p:spPr>
          <a:xfrm>
            <a:off x="457200" y="1600302"/>
            <a:ext cx="5101936" cy="59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 u="sng">
                <a:solidFill>
                  <a:schemeClr val="hlink"/>
                </a:solidFill>
                <a:hlinkClick r:id="rId3"/>
              </a:rPr>
              <a:t>https://goo.gl/XNSU6S</a:t>
            </a:r>
            <a:endParaRPr sz="2400"/>
          </a:p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1310" name="Google Shape;1310;p24"/>
          <p:cNvSpPr txBox="1"/>
          <p:nvPr>
            <p:ph idx="12" type="sldNum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1" name="Google Shape;1311;p24"/>
          <p:cNvSpPr txBox="1"/>
          <p:nvPr/>
        </p:nvSpPr>
        <p:spPr>
          <a:xfrm>
            <a:off x="323528" y="2444874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repasar el concepto de Clase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4"/>
          <p:cNvSpPr txBox="1"/>
          <p:nvPr/>
        </p:nvSpPr>
        <p:spPr>
          <a:xfrm>
            <a:off x="188447" y="3261920"/>
            <a:ext cx="8229600" cy="496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https://www.youtube.com/watch?v=yIeHtnwTN_M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38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2592"/>
              <a:buFont typeface="Arial"/>
              <a:buNone/>
            </a:pPr>
            <a:r>
              <a:rPr lang="es-ES"/>
              <a:t>Para practicar los conceptos</a:t>
            </a:r>
            <a:endParaRPr/>
          </a:p>
        </p:txBody>
      </p:sp>
      <p:sp>
        <p:nvSpPr>
          <p:cNvPr id="1318" name="Google Shape;1318;p25"/>
          <p:cNvSpPr txBox="1"/>
          <p:nvPr>
            <p:ph idx="1" type="body"/>
          </p:nvPr>
        </p:nvSpPr>
        <p:spPr>
          <a:xfrm>
            <a:off x="457199" y="1600302"/>
            <a:ext cx="7055427" cy="59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 sz="2400"/>
              <a:t>Descargar esta APP al celular y practicar</a:t>
            </a:r>
            <a:endParaRPr sz="2400"/>
          </a:p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1319" name="Google Shape;1319;p25"/>
          <p:cNvSpPr txBox="1"/>
          <p:nvPr>
            <p:ph idx="12" type="sldNum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20" name="Google Shape;13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73" y="2331893"/>
            <a:ext cx="7239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db16461b3_0_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5db16461b3_0_0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5db16461b3_0_0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5db16461b3_0_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2" name="Google Shape;402;p3"/>
          <p:cNvSpPr txBox="1"/>
          <p:nvPr>
            <p:ph idx="4294967295" type="title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Paradigmas de programación</a:t>
            </a:r>
            <a:endParaRPr sz="3600"/>
          </a:p>
        </p:txBody>
      </p:sp>
      <p:sp>
        <p:nvSpPr>
          <p:cNvPr id="403" name="Google Shape;403;p3"/>
          <p:cNvSpPr txBox="1"/>
          <p:nvPr/>
        </p:nvSpPr>
        <p:spPr>
          <a:xfrm>
            <a:off x="179512" y="1189732"/>
            <a:ext cx="436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Desarrollo estructurado</a:t>
            </a:r>
            <a:endParaRPr b="0" i="0" sz="2000" u="none" cap="none" strike="noStrike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"/>
          <p:cNvSpPr txBox="1"/>
          <p:nvPr/>
        </p:nvSpPr>
        <p:spPr>
          <a:xfrm>
            <a:off x="4754880" y="1173827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Desarrollo Orientado a Objetos</a:t>
            </a:r>
            <a:endParaRPr b="0" i="0" sz="2000" u="none" cap="none" strike="noStrike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"/>
          <p:cNvSpPr txBox="1"/>
          <p:nvPr/>
        </p:nvSpPr>
        <p:spPr>
          <a:xfrm>
            <a:off x="2954281" y="4731990"/>
            <a:ext cx="32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¿Qué paradigma utilizar?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fmla="val 50000" name="adj"/>
            </a:avLst>
          </a:prstGeom>
          <a:solidFill>
            <a:srgbClr val="6076B4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1771385" y="1977684"/>
            <a:ext cx="1584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 y Per. de un Triángulo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212560" y="2785002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1339806" y="2776889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"/>
          <p:cNvSpPr/>
          <p:nvPr/>
        </p:nvSpPr>
        <p:spPr>
          <a:xfrm>
            <a:off x="2507217" y="2778689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"/>
          <p:cNvSpPr/>
          <p:nvPr/>
        </p:nvSpPr>
        <p:spPr>
          <a:xfrm>
            <a:off x="3648124" y="2767803"/>
            <a:ext cx="8520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3"/>
          <p:cNvCxnSpPr>
            <a:stCxn id="407" idx="2"/>
          </p:cNvCxnSpPr>
          <p:nvPr/>
        </p:nvCxnSpPr>
        <p:spPr>
          <a:xfrm>
            <a:off x="2563535" y="2463684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"/>
          <p:cNvCxnSpPr/>
          <p:nvPr/>
        </p:nvCxnSpPr>
        <p:spPr>
          <a:xfrm>
            <a:off x="716667" y="2612994"/>
            <a:ext cx="34551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3"/>
          <p:cNvCxnSpPr>
            <a:endCxn id="408" idx="0"/>
          </p:cNvCxnSpPr>
          <p:nvPr/>
        </p:nvCxnSpPr>
        <p:spPr>
          <a:xfrm>
            <a:off x="728560" y="2605902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3"/>
          <p:cNvCxnSpPr/>
          <p:nvPr/>
        </p:nvCxnSpPr>
        <p:spPr>
          <a:xfrm>
            <a:off x="1855828" y="262575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3"/>
          <p:cNvCxnSpPr/>
          <p:nvPr/>
        </p:nvCxnSpPr>
        <p:spPr>
          <a:xfrm>
            <a:off x="3067529" y="2616671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3"/>
          <p:cNvCxnSpPr/>
          <p:nvPr/>
        </p:nvCxnSpPr>
        <p:spPr>
          <a:xfrm>
            <a:off x="4179350" y="2605785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3"/>
          <p:cNvCxnSpPr/>
          <p:nvPr/>
        </p:nvCxnSpPr>
        <p:spPr>
          <a:xfrm>
            <a:off x="764488" y="3262943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3"/>
          <p:cNvCxnSpPr/>
          <p:nvPr/>
        </p:nvCxnSpPr>
        <p:spPr>
          <a:xfrm>
            <a:off x="307290" y="3430826"/>
            <a:ext cx="31146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"/>
          <p:cNvCxnSpPr/>
          <p:nvPr/>
        </p:nvCxnSpPr>
        <p:spPr>
          <a:xfrm>
            <a:off x="305976" y="3421120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3"/>
          <p:cNvCxnSpPr/>
          <p:nvPr/>
        </p:nvCxnSpPr>
        <p:spPr>
          <a:xfrm>
            <a:off x="1249344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"/>
          <p:cNvSpPr/>
          <p:nvPr/>
        </p:nvSpPr>
        <p:spPr>
          <a:xfrm>
            <a:off x="151716" y="3611121"/>
            <a:ext cx="6477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"/>
          <p:cNvSpPr/>
          <p:nvPr/>
        </p:nvSpPr>
        <p:spPr>
          <a:xfrm>
            <a:off x="907289" y="3611726"/>
            <a:ext cx="6444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3"/>
          <p:cNvCxnSpPr/>
          <p:nvPr/>
        </p:nvCxnSpPr>
        <p:spPr>
          <a:xfrm>
            <a:off x="1981825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3"/>
          <p:cNvSpPr/>
          <p:nvPr/>
        </p:nvSpPr>
        <p:spPr>
          <a:xfrm>
            <a:off x="165428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"/>
          <p:cNvCxnSpPr/>
          <p:nvPr/>
        </p:nvCxnSpPr>
        <p:spPr>
          <a:xfrm>
            <a:off x="2689504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3"/>
          <p:cNvSpPr/>
          <p:nvPr/>
        </p:nvSpPr>
        <p:spPr>
          <a:xfrm>
            <a:off x="2347449" y="3611726"/>
            <a:ext cx="6759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relleno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3"/>
          <p:cNvCxnSpPr/>
          <p:nvPr/>
        </p:nvCxnSpPr>
        <p:spPr>
          <a:xfrm>
            <a:off x="3421985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3"/>
          <p:cNvSpPr/>
          <p:nvPr/>
        </p:nvSpPr>
        <p:spPr>
          <a:xfrm>
            <a:off x="309444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Línea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fmla="val 50000" name="adj"/>
            </a:avLst>
          </a:prstGeom>
          <a:solidFill>
            <a:srgbClr val="6076B4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"/>
          <p:cNvSpPr/>
          <p:nvPr/>
        </p:nvSpPr>
        <p:spPr>
          <a:xfrm>
            <a:off x="5907451" y="2259453"/>
            <a:ext cx="464700" cy="3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8085"/>
          </a:solidFill>
          <a:ln cap="flat" cmpd="sng" w="26425">
            <a:solidFill>
              <a:srgbClr val="555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vsanz\AppData\Local\Microsoft\Windows\Temporary Internet Files\Content.IE5\F28CWJ7I\ajedrez-carta-al-director[1].jpg" id="432" name="Google Shape;4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45399">
            <a:off x="5339120" y="2729322"/>
            <a:ext cx="1890318" cy="140920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"/>
          <p:cNvSpPr txBox="1"/>
          <p:nvPr/>
        </p:nvSpPr>
        <p:spPr>
          <a:xfrm rot="2639174">
            <a:off x="5712995" y="3144359"/>
            <a:ext cx="1031123" cy="461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calcular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Perímetro()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3"/>
          <p:cNvGrpSpPr/>
          <p:nvPr/>
        </p:nvGrpSpPr>
        <p:grpSpPr>
          <a:xfrm>
            <a:off x="6578511" y="1567262"/>
            <a:ext cx="2589712" cy="1706551"/>
            <a:chOff x="6012160" y="3727571"/>
            <a:chExt cx="2589712" cy="2275401"/>
          </a:xfrm>
        </p:grpSpPr>
        <p:sp>
          <p:nvSpPr>
            <p:cNvPr id="435" name="Google Shape;435;p3"/>
            <p:cNvSpPr/>
            <p:nvPr/>
          </p:nvSpPr>
          <p:spPr>
            <a:xfrm>
              <a:off x="6012160" y="4037372"/>
              <a:ext cx="2035500" cy="1965600"/>
            </a:xfrm>
            <a:prstGeom prst="ellipse">
              <a:avLst/>
            </a:prstGeom>
            <a:solidFill>
              <a:srgbClr val="E4E9EF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 txBox="1"/>
            <p:nvPr/>
          </p:nvSpPr>
          <p:spPr>
            <a:xfrm>
              <a:off x="7257572" y="3727571"/>
              <a:ext cx="1344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347522" y="4372966"/>
              <a:ext cx="1424100" cy="471900"/>
            </a:xfrm>
            <a:prstGeom prst="flowChartAlternateProcess">
              <a:avLst/>
            </a:prstGeom>
            <a:solidFill>
              <a:srgbClr val="6076B4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Lado1,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Lado2, Lado3 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269042" y="4909310"/>
              <a:ext cx="1502400" cy="694800"/>
            </a:xfrm>
            <a:prstGeom prst="flowChartAlternateProcess">
              <a:avLst/>
            </a:prstGeom>
            <a:solidFill>
              <a:srgbClr val="6076B4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calcularPerimetro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calcularSuperficie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….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Conceptos Básicos</a:t>
            </a:r>
            <a:endParaRPr/>
          </a:p>
        </p:txBody>
      </p:sp>
      <p:sp>
        <p:nvSpPr>
          <p:cNvPr id="444" name="Google Shape;444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Objeto</a:t>
            </a:r>
            <a:endParaRPr/>
          </a:p>
        </p:txBody>
      </p:sp>
      <p:sp>
        <p:nvSpPr>
          <p:cNvPr id="445" name="Google Shape;445;p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46" name="Google Shape;446;p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47" name="Google Shape;447;p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" name="Google Shape;468;p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69" name="Google Shape;469;p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9" name="Google Shape;509;p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39" name="Google Shape;539;p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5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57" name="Google Shape;557;p5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7" name="Google Shape;587;p5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88" name="Google Shape;588;p5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8" name="Google Shape;608;p5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6" name="Google Shape;626;p5"/>
          <p:cNvSpPr txBox="1"/>
          <p:nvPr>
            <p:ph idx="1" type="body"/>
          </p:nvPr>
        </p:nvSpPr>
        <p:spPr>
          <a:xfrm>
            <a:off x="780825" y="309475"/>
            <a:ext cx="57477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1" lang="es-ES" u="sng">
                <a:latin typeface="Barlow"/>
                <a:ea typeface="Barlow"/>
                <a:cs typeface="Barlow"/>
                <a:sym typeface="Barlow"/>
              </a:rPr>
              <a:t>Objeto:</a:t>
            </a:r>
            <a:r>
              <a:rPr lang="es-ES"/>
              <a:t> abstracción de un objeto del mundo real, definiendo qué lo caracteriza (estado interno) y qué acciones sabe realizar (comportamiento).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ES"/>
              <a:t>¿Qué cosas son objetos? “Todo es un objeto”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27" name="Google Shape;6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sanz\AppData\Local\Microsoft\Windows\Temporary Internet Files\Content.IE5\EMYVPFQ1\img[1].jpg" id="632" name="Google Shape;6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23" y="2695843"/>
            <a:ext cx="1668900" cy="16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"/>
          <p:cNvSpPr txBox="1"/>
          <p:nvPr>
            <p:ph type="title"/>
          </p:nvPr>
        </p:nvSpPr>
        <p:spPr>
          <a:xfrm>
            <a:off x="469575" y="2355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Objeto</a:t>
            </a:r>
            <a:endParaRPr sz="3600"/>
          </a:p>
        </p:txBody>
      </p:sp>
      <p:sp>
        <p:nvSpPr>
          <p:cNvPr id="634" name="Google Shape;6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5" name="Google Shape;6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2995" y="2185112"/>
            <a:ext cx="1486325" cy="11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"/>
          <p:cNvSpPr txBox="1"/>
          <p:nvPr/>
        </p:nvSpPr>
        <p:spPr>
          <a:xfrm>
            <a:off x="2230050" y="857150"/>
            <a:ext cx="13935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Elementos de interfaces gráficas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6"/>
          <p:cNvSpPr txBox="1"/>
          <p:nvPr/>
        </p:nvSpPr>
        <p:spPr>
          <a:xfrm>
            <a:off x="4096744" y="875931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Estructuras de datos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6"/>
          <p:cNvSpPr txBox="1"/>
          <p:nvPr/>
        </p:nvSpPr>
        <p:spPr>
          <a:xfrm>
            <a:off x="5891129" y="937765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Seres vivos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6"/>
          <p:cNvSpPr txBox="1"/>
          <p:nvPr/>
        </p:nvSpPr>
        <p:spPr>
          <a:xfrm>
            <a:off x="365000" y="914400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Objetos 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Físicos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C:\Users\vsanz\AppData\Local\Microsoft\Windows\Temporary Internet Files\Content.IE5\H5SAZM1C\elautoperfecto.net_-_Bravado_Banshee[1].jpg" id="640" name="Google Shape;6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126" y="1753098"/>
            <a:ext cx="1668897" cy="105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dibujo[1].jpg" id="641" name="Google Shape;64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525" y="3887265"/>
            <a:ext cx="1295275" cy="119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2997" y="3489702"/>
            <a:ext cx="1306675" cy="43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7724" y="4119425"/>
            <a:ext cx="1149969" cy="9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92808" y="1927428"/>
            <a:ext cx="1486311" cy="10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48154" y="3413728"/>
            <a:ext cx="1775625" cy="113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GTAS9W3O\jackieChan[1].jpg" id="646" name="Google Shape;64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22348" y="3235745"/>
            <a:ext cx="1295275" cy="1400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consejos-salud-bucal-bulldog-frances-2[1].jpg" id="647" name="Google Shape;64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66896" y="1883055"/>
            <a:ext cx="1916020" cy="10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"/>
          <p:cNvSpPr txBox="1"/>
          <p:nvPr/>
        </p:nvSpPr>
        <p:spPr>
          <a:xfrm>
            <a:off x="7579977" y="961236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Roles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C:\Users\vsanz\AppData\Local\Microsoft\Windows\Temporary Internet Files\Content.IE5\GTAS9W3O\pal[1].jpg" id="649" name="Google Shape;64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06536" y="2110936"/>
            <a:ext cx="1142642" cy="898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dentista-con-paciente-profesiones-dentistas-pintado-por-mian-9803560[1].jpg" id="650" name="Google Shape;650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06536" y="3096080"/>
            <a:ext cx="1091277" cy="84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A_Man_Yelling_At_His_Employee_Royalty_Free_Clipart_Picture_090315-231540-823009[1].jpg" id="651" name="Google Shape;651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75959" y="3936631"/>
            <a:ext cx="1003795" cy="10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"/>
          <p:cNvSpPr txBox="1"/>
          <p:nvPr>
            <p:ph type="title"/>
          </p:nvPr>
        </p:nvSpPr>
        <p:spPr>
          <a:xfrm>
            <a:off x="395225" y="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Objetos: ejemplos</a:t>
            </a:r>
            <a:endParaRPr sz="3600"/>
          </a:p>
        </p:txBody>
      </p:sp>
      <p:sp>
        <p:nvSpPr>
          <p:cNvPr id="657" name="Google Shape;657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http://animalesmascotas.com/wp-content/uploads/2009/03/tipos-de-bulldogs-frances-ingls-y-americano-bulldog-ingles-e1389363595472.jpg" id="658" name="Google Shape;6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25" y="897530"/>
            <a:ext cx="1723992" cy="1214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elautoperfecto.net_-_Bravado_Banshee[1].jpg" id="659" name="Google Shape;6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123" y="763242"/>
            <a:ext cx="2193148" cy="1331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F28CWJ7I\220px-Triangle_illustration.svg[1].png" id="660" name="Google Shape;6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8035" y="691400"/>
            <a:ext cx="1545215" cy="16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"/>
          <p:cNvSpPr txBox="1"/>
          <p:nvPr/>
        </p:nvSpPr>
        <p:spPr>
          <a:xfrm>
            <a:off x="395237" y="2832641"/>
            <a:ext cx="1922400" cy="17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Raza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 en años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pelaje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ladrar / gruñir / aullar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7"/>
          <p:cNvSpPr txBox="1"/>
          <p:nvPr/>
        </p:nvSpPr>
        <p:spPr>
          <a:xfrm>
            <a:off x="3430800" y="2931790"/>
            <a:ext cx="2282400" cy="18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arrancar / frenar / acelerar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"/>
          <p:cNvSpPr txBox="1"/>
          <p:nvPr/>
        </p:nvSpPr>
        <p:spPr>
          <a:xfrm>
            <a:off x="6826371" y="2779991"/>
            <a:ext cx="2113500" cy="218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área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perímetro 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"/>
          <p:cNvSpPr txBox="1"/>
          <p:nvPr>
            <p:ph idx="4294967295" type="ctrTitle"/>
          </p:nvPr>
        </p:nvSpPr>
        <p:spPr>
          <a:xfrm>
            <a:off x="115675" y="0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s-ES" sz="6000" u="none" cap="none" strike="noStrike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Objeto</a:t>
            </a:r>
            <a:endParaRPr b="0" i="0" sz="6000" u="none" cap="none" strike="noStrik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69" name="Google Shape;669;p8"/>
          <p:cNvSpPr txBox="1"/>
          <p:nvPr>
            <p:ph idx="4294967295" type="subTitle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Objeto: entidad que combina en una unidad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0" name="Google Shape;670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671" name="Google Shape;671;p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72" name="Google Shape;672;p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6" name="Google Shape;746;p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47" name="Google Shape;747;p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6" name="Google Shape;756;p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57" name="Google Shape;757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2" name="Google Shape;762;p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8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Estado interno: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compuesto por datos/atributos que caracterizan al objeto y relaciones con otros objetos con los cuales colabora. Se implementan a través de </a:t>
            </a:r>
            <a:r>
              <a:rPr b="0" i="1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variables de instancia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