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7"/>
  </p:notesMasterIdLst>
  <p:sldIdLst>
    <p:sldId id="256" r:id="rId2"/>
    <p:sldId id="265" r:id="rId3"/>
    <p:sldId id="261" r:id="rId4"/>
    <p:sldId id="274" r:id="rId5"/>
    <p:sldId id="275" r:id="rId6"/>
    <p:sldId id="262" r:id="rId7"/>
    <p:sldId id="269" r:id="rId8"/>
    <p:sldId id="273" r:id="rId9"/>
    <p:sldId id="270" r:id="rId10"/>
    <p:sldId id="271" r:id="rId11"/>
    <p:sldId id="266" r:id="rId12"/>
    <p:sldId id="268" r:id="rId13"/>
    <p:sldId id="263" r:id="rId14"/>
    <p:sldId id="264" r:id="rId15"/>
    <p:sldId id="267" r:id="rId16"/>
    <p:sldId id="276" r:id="rId17"/>
    <p:sldId id="258" r:id="rId18"/>
    <p:sldId id="277" r:id="rId19"/>
    <p:sldId id="278" r:id="rId20"/>
    <p:sldId id="279" r:id="rId21"/>
    <p:sldId id="259" r:id="rId22"/>
    <p:sldId id="280" r:id="rId23"/>
    <p:sldId id="281" r:id="rId24"/>
    <p:sldId id="282" r:id="rId25"/>
    <p:sldId id="283" r:id="rId26"/>
    <p:sldId id="287" r:id="rId27"/>
    <p:sldId id="260" r:id="rId28"/>
    <p:sldId id="284" r:id="rId29"/>
    <p:sldId id="285" r:id="rId30"/>
    <p:sldId id="286" r:id="rId31"/>
    <p:sldId id="288" r:id="rId32"/>
    <p:sldId id="289" r:id="rId33"/>
    <p:sldId id="292" r:id="rId34"/>
    <p:sldId id="290" r:id="rId35"/>
    <p:sldId id="29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12" autoAdjust="0"/>
    <p:restoredTop sz="94249" autoAdjust="0"/>
  </p:normalViewPr>
  <p:slideViewPr>
    <p:cSldViewPr snapToGrid="0">
      <p:cViewPr varScale="1">
        <p:scale>
          <a:sx n="68" d="100"/>
          <a:sy n="68" d="100"/>
        </p:scale>
        <p:origin x="840"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132812-89E0-4E4A-BE1D-01FF740B541E}" type="datetimeFigureOut">
              <a:rPr lang="en-US" smtClean="0"/>
              <a:t>10/20/2022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5D5D8B-5D87-4DF3-B84D-6CE920516950}" type="slidenum">
              <a:rPr lang="en-US" smtClean="0"/>
              <a:t>‹#›</a:t>
            </a:fld>
            <a:endParaRPr lang="en-US"/>
          </a:p>
        </p:txBody>
      </p:sp>
    </p:spTree>
    <p:extLst>
      <p:ext uri="{BB962C8B-B14F-4D97-AF65-F5344CB8AC3E}">
        <p14:creationId xmlns:p14="http://schemas.microsoft.com/office/powerpoint/2010/main" val="267215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5D5D8B-5D87-4DF3-B84D-6CE920516950}" type="slidenum">
              <a:rPr lang="en-US" smtClean="0"/>
              <a:t>1</a:t>
            </a:fld>
            <a:endParaRPr lang="en-US"/>
          </a:p>
        </p:txBody>
      </p:sp>
    </p:spTree>
    <p:extLst>
      <p:ext uri="{BB962C8B-B14F-4D97-AF65-F5344CB8AC3E}">
        <p14:creationId xmlns:p14="http://schemas.microsoft.com/office/powerpoint/2010/main" val="1440643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525225-21FD-4A24-92AC-4329FC66DA42}"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5223F-2315-458A-A863-18290E6170D7}" type="slidenum">
              <a:rPr lang="en-US" smtClean="0"/>
              <a:t>‹#›</a:t>
            </a:fld>
            <a:endParaRPr lang="en-US"/>
          </a:p>
        </p:txBody>
      </p:sp>
    </p:spTree>
    <p:extLst>
      <p:ext uri="{BB962C8B-B14F-4D97-AF65-F5344CB8AC3E}">
        <p14:creationId xmlns:p14="http://schemas.microsoft.com/office/powerpoint/2010/main" val="3870631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525225-21FD-4A24-92AC-4329FC66DA42}"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5223F-2315-458A-A863-18290E6170D7}" type="slidenum">
              <a:rPr lang="en-US" smtClean="0"/>
              <a:t>‹#›</a:t>
            </a:fld>
            <a:endParaRPr lang="en-US"/>
          </a:p>
        </p:txBody>
      </p:sp>
    </p:spTree>
    <p:extLst>
      <p:ext uri="{BB962C8B-B14F-4D97-AF65-F5344CB8AC3E}">
        <p14:creationId xmlns:p14="http://schemas.microsoft.com/office/powerpoint/2010/main" val="27541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525225-21FD-4A24-92AC-4329FC66DA42}"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5223F-2315-458A-A863-18290E6170D7}" type="slidenum">
              <a:rPr lang="en-US" smtClean="0"/>
              <a:t>‹#›</a:t>
            </a:fld>
            <a:endParaRPr lang="en-US"/>
          </a:p>
        </p:txBody>
      </p:sp>
    </p:spTree>
    <p:extLst>
      <p:ext uri="{BB962C8B-B14F-4D97-AF65-F5344CB8AC3E}">
        <p14:creationId xmlns:p14="http://schemas.microsoft.com/office/powerpoint/2010/main" val="263468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525225-21FD-4A24-92AC-4329FC66DA42}"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5223F-2315-458A-A863-18290E6170D7}" type="slidenum">
              <a:rPr lang="en-US" smtClean="0"/>
              <a:t>‹#›</a:t>
            </a:fld>
            <a:endParaRPr lang="en-US"/>
          </a:p>
        </p:txBody>
      </p:sp>
    </p:spTree>
    <p:extLst>
      <p:ext uri="{BB962C8B-B14F-4D97-AF65-F5344CB8AC3E}">
        <p14:creationId xmlns:p14="http://schemas.microsoft.com/office/powerpoint/2010/main" val="2977798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525225-21FD-4A24-92AC-4329FC66DA42}"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5223F-2315-458A-A863-18290E6170D7}" type="slidenum">
              <a:rPr lang="en-US" smtClean="0"/>
              <a:t>‹#›</a:t>
            </a:fld>
            <a:endParaRPr lang="en-US"/>
          </a:p>
        </p:txBody>
      </p:sp>
    </p:spTree>
    <p:extLst>
      <p:ext uri="{BB962C8B-B14F-4D97-AF65-F5344CB8AC3E}">
        <p14:creationId xmlns:p14="http://schemas.microsoft.com/office/powerpoint/2010/main" val="3532914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525225-21FD-4A24-92AC-4329FC66DA42}" type="datetimeFigureOut">
              <a:rPr lang="en-US" smtClean="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B5223F-2315-458A-A863-18290E6170D7}" type="slidenum">
              <a:rPr lang="en-US" smtClean="0"/>
              <a:t>‹#›</a:t>
            </a:fld>
            <a:endParaRPr lang="en-US"/>
          </a:p>
        </p:txBody>
      </p:sp>
    </p:spTree>
    <p:extLst>
      <p:ext uri="{BB962C8B-B14F-4D97-AF65-F5344CB8AC3E}">
        <p14:creationId xmlns:p14="http://schemas.microsoft.com/office/powerpoint/2010/main" val="2400044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525225-21FD-4A24-92AC-4329FC66DA42}" type="datetimeFigureOut">
              <a:rPr lang="en-US" smtClean="0"/>
              <a:t>10/20/2022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B5223F-2315-458A-A863-18290E6170D7}" type="slidenum">
              <a:rPr lang="en-US" smtClean="0"/>
              <a:t>‹#›</a:t>
            </a:fld>
            <a:endParaRPr lang="en-US"/>
          </a:p>
        </p:txBody>
      </p:sp>
    </p:spTree>
    <p:extLst>
      <p:ext uri="{BB962C8B-B14F-4D97-AF65-F5344CB8AC3E}">
        <p14:creationId xmlns:p14="http://schemas.microsoft.com/office/powerpoint/2010/main" val="1250347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525225-21FD-4A24-92AC-4329FC66DA42}" type="datetimeFigureOut">
              <a:rPr lang="en-US" smtClean="0"/>
              <a:t>10/20/2022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B5223F-2315-458A-A863-18290E6170D7}" type="slidenum">
              <a:rPr lang="en-US" smtClean="0"/>
              <a:t>‹#›</a:t>
            </a:fld>
            <a:endParaRPr lang="en-US"/>
          </a:p>
        </p:txBody>
      </p:sp>
    </p:spTree>
    <p:extLst>
      <p:ext uri="{BB962C8B-B14F-4D97-AF65-F5344CB8AC3E}">
        <p14:creationId xmlns:p14="http://schemas.microsoft.com/office/powerpoint/2010/main" val="4171834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25225-21FD-4A24-92AC-4329FC66DA42}" type="datetimeFigureOut">
              <a:rPr lang="en-US" smtClean="0"/>
              <a:t>10/20/2022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B5223F-2315-458A-A863-18290E6170D7}" type="slidenum">
              <a:rPr lang="en-US" smtClean="0"/>
              <a:t>‹#›</a:t>
            </a:fld>
            <a:endParaRPr lang="en-US"/>
          </a:p>
        </p:txBody>
      </p:sp>
    </p:spTree>
    <p:extLst>
      <p:ext uri="{BB962C8B-B14F-4D97-AF65-F5344CB8AC3E}">
        <p14:creationId xmlns:p14="http://schemas.microsoft.com/office/powerpoint/2010/main" val="45725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525225-21FD-4A24-92AC-4329FC66DA42}" type="datetimeFigureOut">
              <a:rPr lang="en-US" smtClean="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B5223F-2315-458A-A863-18290E6170D7}" type="slidenum">
              <a:rPr lang="en-US" smtClean="0"/>
              <a:t>‹#›</a:t>
            </a:fld>
            <a:endParaRPr lang="en-US"/>
          </a:p>
        </p:txBody>
      </p:sp>
    </p:spTree>
    <p:extLst>
      <p:ext uri="{BB962C8B-B14F-4D97-AF65-F5344CB8AC3E}">
        <p14:creationId xmlns:p14="http://schemas.microsoft.com/office/powerpoint/2010/main" val="1104892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525225-21FD-4A24-92AC-4329FC66DA42}" type="datetimeFigureOut">
              <a:rPr lang="en-US" smtClean="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B5223F-2315-458A-A863-18290E6170D7}" type="slidenum">
              <a:rPr lang="en-US" smtClean="0"/>
              <a:t>‹#›</a:t>
            </a:fld>
            <a:endParaRPr lang="en-US"/>
          </a:p>
        </p:txBody>
      </p:sp>
    </p:spTree>
    <p:extLst>
      <p:ext uri="{BB962C8B-B14F-4D97-AF65-F5344CB8AC3E}">
        <p14:creationId xmlns:p14="http://schemas.microsoft.com/office/powerpoint/2010/main" val="171286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525225-21FD-4A24-92AC-4329FC66DA42}" type="datetimeFigureOut">
              <a:rPr lang="en-US" smtClean="0"/>
              <a:t>10/20/2022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B5223F-2315-458A-A863-18290E6170D7}" type="slidenum">
              <a:rPr lang="en-US" smtClean="0"/>
              <a:t>‹#›</a:t>
            </a:fld>
            <a:endParaRPr lang="en-US"/>
          </a:p>
        </p:txBody>
      </p:sp>
    </p:spTree>
    <p:extLst>
      <p:ext uri="{BB962C8B-B14F-4D97-AF65-F5344CB8AC3E}">
        <p14:creationId xmlns:p14="http://schemas.microsoft.com/office/powerpoint/2010/main" val="4025194122"/>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60CEBA9-AD2A-635D-E246-D86E18FC36C6}"/>
              </a:ext>
            </a:extLst>
          </p:cNvPr>
          <p:cNvSpPr>
            <a:spLocks noGrp="1"/>
          </p:cNvSpPr>
          <p:nvPr>
            <p:ph type="subTitle" idx="1"/>
          </p:nvPr>
        </p:nvSpPr>
        <p:spPr>
          <a:xfrm>
            <a:off x="1" y="10548"/>
            <a:ext cx="12192000" cy="1639224"/>
          </a:xfrm>
          <a:solidFill>
            <a:schemeClr val="tx1">
              <a:lumMod val="50000"/>
            </a:schemeClr>
          </a:solidFill>
        </p:spPr>
        <p:txBody>
          <a:bodyPr>
            <a:noAutofit/>
          </a:bodyPr>
          <a:lstStyle/>
          <a:p>
            <a:r>
              <a:rPr lang="el-GR" sz="2800" dirty="0">
                <a:solidFill>
                  <a:srgbClr val="FFFFFF"/>
                </a:solidFill>
                <a:latin typeface="+mj-lt"/>
              </a:rPr>
              <a:t>Διπλωματική Εργασία</a:t>
            </a:r>
          </a:p>
          <a:p>
            <a:r>
              <a:rPr lang="en-US" sz="2000" dirty="0">
                <a:solidFill>
                  <a:srgbClr val="FFFFFF"/>
                </a:solidFill>
              </a:rPr>
              <a:t>Few-Shot Image Classification with CNNs </a:t>
            </a:r>
          </a:p>
          <a:p>
            <a:r>
              <a:rPr lang="el-GR" sz="2800" dirty="0">
                <a:solidFill>
                  <a:srgbClr val="FFFFFF"/>
                </a:solidFill>
              </a:rPr>
              <a:t>Λεπίδας Γεώργιος</a:t>
            </a:r>
          </a:p>
        </p:txBody>
      </p:sp>
      <p:sp>
        <p:nvSpPr>
          <p:cNvPr id="2" name="Rectangle 1">
            <a:extLst>
              <a:ext uri="{FF2B5EF4-FFF2-40B4-BE49-F238E27FC236}">
                <a16:creationId xmlns:a16="http://schemas.microsoft.com/office/drawing/2014/main" id="{DB76F733-E031-D7D6-8C65-68C9D5AD0363}"/>
              </a:ext>
            </a:extLst>
          </p:cNvPr>
          <p:cNvSpPr/>
          <p:nvPr/>
        </p:nvSpPr>
        <p:spPr>
          <a:xfrm>
            <a:off x="1" y="1649772"/>
            <a:ext cx="12191999" cy="519768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DA18AB9-20E3-5A19-8A1E-5550774741DB}"/>
              </a:ext>
            </a:extLst>
          </p:cNvPr>
          <p:cNvSpPr txBox="1"/>
          <p:nvPr/>
        </p:nvSpPr>
        <p:spPr>
          <a:xfrm>
            <a:off x="-1" y="2023023"/>
            <a:ext cx="4409768" cy="1661993"/>
          </a:xfrm>
          <a:prstGeom prst="rect">
            <a:avLst/>
          </a:prstGeom>
          <a:noFill/>
        </p:spPr>
        <p:txBody>
          <a:bodyPr wrap="square" rtlCol="0">
            <a:spAutoFit/>
          </a:bodyPr>
          <a:lstStyle/>
          <a:p>
            <a:r>
              <a:rPr lang="el-GR" sz="1700" dirty="0"/>
              <a:t>Επιβλέπων:</a:t>
            </a:r>
          </a:p>
          <a:p>
            <a:r>
              <a:rPr lang="el-GR" sz="1700" dirty="0"/>
              <a:t>Καθηγητής Ιωάννης </a:t>
            </a:r>
            <a:r>
              <a:rPr lang="el-GR" sz="1700" dirty="0" err="1"/>
              <a:t>Μπούταλης</a:t>
            </a:r>
            <a:endParaRPr lang="el-GR" sz="1700" dirty="0"/>
          </a:p>
          <a:p>
            <a:endParaRPr lang="el-GR" sz="1700" dirty="0"/>
          </a:p>
          <a:p>
            <a:r>
              <a:rPr lang="el-GR" sz="1700" dirty="0"/>
              <a:t>Επιτροπή:</a:t>
            </a:r>
          </a:p>
          <a:p>
            <a:r>
              <a:rPr lang="el-GR" sz="1700" dirty="0"/>
              <a:t>Καθηγητής Ιωάννης Ανδρεάδης</a:t>
            </a:r>
          </a:p>
          <a:p>
            <a:r>
              <a:rPr lang="el-GR" sz="1700" dirty="0"/>
              <a:t>Αναπληρωτής Καθηγητής Ιωάννης </a:t>
            </a:r>
            <a:r>
              <a:rPr lang="el-GR" sz="1700" dirty="0" err="1"/>
              <a:t>Καρναβάς</a:t>
            </a:r>
            <a:endParaRPr lang="en-US" sz="1700" dirty="0"/>
          </a:p>
        </p:txBody>
      </p:sp>
      <p:sp>
        <p:nvSpPr>
          <p:cNvPr id="8" name="TextBox 7">
            <a:extLst>
              <a:ext uri="{FF2B5EF4-FFF2-40B4-BE49-F238E27FC236}">
                <a16:creationId xmlns:a16="http://schemas.microsoft.com/office/drawing/2014/main" id="{B283FC02-3124-2EC0-E869-9DBC37C37679}"/>
              </a:ext>
            </a:extLst>
          </p:cNvPr>
          <p:cNvSpPr txBox="1"/>
          <p:nvPr/>
        </p:nvSpPr>
        <p:spPr>
          <a:xfrm>
            <a:off x="685113" y="3848986"/>
            <a:ext cx="2713703" cy="353943"/>
          </a:xfrm>
          <a:prstGeom prst="rect">
            <a:avLst/>
          </a:prstGeom>
          <a:noFill/>
        </p:spPr>
        <p:txBody>
          <a:bodyPr wrap="square" rtlCol="0">
            <a:spAutoFit/>
          </a:bodyPr>
          <a:lstStyle/>
          <a:p>
            <a:r>
              <a:rPr lang="el-GR" sz="1700" dirty="0"/>
              <a:t>Ξάνθη, Οκτώβριος 2022</a:t>
            </a:r>
            <a:endParaRPr lang="en-US" sz="1700" dirty="0"/>
          </a:p>
        </p:txBody>
      </p:sp>
      <p:pic>
        <p:nvPicPr>
          <p:cNvPr id="12" name="Picture 11" descr="A picture containing graphical user interface&#10;&#10;Description automatically generated">
            <a:extLst>
              <a:ext uri="{FF2B5EF4-FFF2-40B4-BE49-F238E27FC236}">
                <a16:creationId xmlns:a16="http://schemas.microsoft.com/office/drawing/2014/main" id="{61ABCF88-9C2E-6D9C-712C-C3769CB208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777" y="1674387"/>
            <a:ext cx="8068224" cy="5176585"/>
          </a:xfrm>
          <a:prstGeom prst="rect">
            <a:avLst/>
          </a:prstGeom>
        </p:spPr>
      </p:pic>
      <p:pic>
        <p:nvPicPr>
          <p:cNvPr id="14" name="Picture 13" descr="Text&#10;&#10;Description automatically generated">
            <a:extLst>
              <a:ext uri="{FF2B5EF4-FFF2-40B4-BE49-F238E27FC236}">
                <a16:creationId xmlns:a16="http://schemas.microsoft.com/office/drawing/2014/main" id="{01A5A566-E4F4-20E7-70ED-3862196FE592}"/>
              </a:ext>
            </a:extLst>
          </p:cNvPr>
          <p:cNvPicPr>
            <a:picLocks noChangeAspect="1"/>
          </p:cNvPicPr>
          <p:nvPr/>
        </p:nvPicPr>
        <p:blipFill rotWithShape="1">
          <a:blip r:embed="rId4">
            <a:extLst>
              <a:ext uri="{28A0092B-C50C-407E-A947-70E740481C1C}">
                <a14:useLocalDpi xmlns:a14="http://schemas.microsoft.com/office/drawing/2010/main" val="0"/>
              </a:ext>
            </a:extLst>
          </a:blip>
          <a:srcRect t="13633" b="31117"/>
          <a:stretch/>
        </p:blipFill>
        <p:spPr>
          <a:xfrm>
            <a:off x="-1" y="5391219"/>
            <a:ext cx="2673857" cy="1477328"/>
          </a:xfrm>
          <a:prstGeom prst="rect">
            <a:avLst/>
          </a:prstGeom>
        </p:spPr>
      </p:pic>
    </p:spTree>
    <p:extLst>
      <p:ext uri="{BB962C8B-B14F-4D97-AF65-F5344CB8AC3E}">
        <p14:creationId xmlns:p14="http://schemas.microsoft.com/office/powerpoint/2010/main" val="82913140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FA4D6-E996-15A3-A8B2-F5D029E5F738}"/>
              </a:ext>
            </a:extLst>
          </p:cNvPr>
          <p:cNvSpPr>
            <a:spLocks noGrp="1"/>
          </p:cNvSpPr>
          <p:nvPr>
            <p:ph type="title"/>
          </p:nvPr>
        </p:nvSpPr>
        <p:spPr>
          <a:xfrm>
            <a:off x="229772" y="358092"/>
            <a:ext cx="5590735" cy="774358"/>
          </a:xfrm>
        </p:spPr>
        <p:txBody>
          <a:bodyPr/>
          <a:lstStyle/>
          <a:p>
            <a:r>
              <a:rPr lang="el-GR" sz="2400" dirty="0"/>
              <a:t>Συνελικτικά Νευρωνικά Δίκτυα (</a:t>
            </a:r>
            <a:r>
              <a:rPr lang="en-US" sz="2400" dirty="0"/>
              <a:t>CNNs</a:t>
            </a:r>
            <a:r>
              <a:rPr lang="el-GR" sz="2400" dirty="0"/>
              <a:t>) (</a:t>
            </a:r>
            <a:r>
              <a:rPr lang="en-US" sz="2400" dirty="0"/>
              <a:t>5</a:t>
            </a:r>
            <a:r>
              <a:rPr lang="el-GR" sz="2400" dirty="0"/>
              <a:t>)</a:t>
            </a:r>
            <a:endParaRPr lang="en-US" sz="2400" dirty="0"/>
          </a:p>
        </p:txBody>
      </p:sp>
      <p:sp>
        <p:nvSpPr>
          <p:cNvPr id="3" name="Content Placeholder 2">
            <a:extLst>
              <a:ext uri="{FF2B5EF4-FFF2-40B4-BE49-F238E27FC236}">
                <a16:creationId xmlns:a16="http://schemas.microsoft.com/office/drawing/2014/main" id="{8432870C-AC22-F6E8-1686-0BADF9513CC2}"/>
              </a:ext>
            </a:extLst>
          </p:cNvPr>
          <p:cNvSpPr>
            <a:spLocks noGrp="1"/>
          </p:cNvSpPr>
          <p:nvPr>
            <p:ph idx="1"/>
          </p:nvPr>
        </p:nvSpPr>
        <p:spPr>
          <a:xfrm>
            <a:off x="253254" y="1311520"/>
            <a:ext cx="8322487" cy="2661119"/>
          </a:xfrm>
        </p:spPr>
        <p:txBody>
          <a:bodyPr>
            <a:normAutofit/>
          </a:bodyPr>
          <a:lstStyle/>
          <a:p>
            <a:pPr marL="0" indent="0">
              <a:buNone/>
            </a:pPr>
            <a:r>
              <a:rPr lang="el-GR" sz="2400" dirty="0"/>
              <a:t>Πλεονεκτήματα Συνελικτικών Νευρωνικών Δικτύων:</a:t>
            </a:r>
          </a:p>
          <a:p>
            <a:r>
              <a:rPr lang="el-GR" sz="2000" dirty="0">
                <a:effectLst/>
                <a:latin typeface="Calibri" panose="020F0502020204030204" pitchFamily="34" charset="0"/>
                <a:ea typeface="Times New Roman" panose="02020603050405020304" pitchFamily="18" charset="0"/>
                <a:cs typeface="Times New Roman" panose="02020603050405020304" pitchFamily="18" charset="0"/>
              </a:rPr>
              <a:t>η πράξη της συνέλιξης αντικαθιστά τον όρο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wx </a:t>
            </a:r>
            <a:r>
              <a:rPr lang="el-GR" sz="2000" dirty="0">
                <a:effectLst/>
                <a:latin typeface="Calibri" panose="020F0502020204030204" pitchFamily="34" charset="0"/>
                <a:ea typeface="Times New Roman" panose="02020603050405020304" pitchFamily="18" charset="0"/>
                <a:cs typeface="Times New Roman" panose="02020603050405020304" pitchFamily="18" charset="0"/>
              </a:rPr>
              <a:t>του γραμμικού μετασχηματισμού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wx</a:t>
            </a:r>
            <a:r>
              <a:rPr lang="el-GR" sz="20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b</a:t>
            </a:r>
            <a:r>
              <a:rPr lang="el-GR" sz="2000" dirty="0">
                <a:effectLst/>
                <a:latin typeface="Calibri" panose="020F0502020204030204" pitchFamily="34" charset="0"/>
                <a:ea typeface="Times New Roman" panose="02020603050405020304" pitchFamily="18" charset="0"/>
                <a:cs typeface="Times New Roman" panose="02020603050405020304" pitchFamily="18" charset="0"/>
              </a:rPr>
              <a:t> και η είσοδος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x</a:t>
            </a:r>
            <a:r>
              <a:rPr lang="en-US" sz="2000" baseline="-25000" dirty="0">
                <a:effectLst/>
                <a:latin typeface="Calibri" panose="020F0502020204030204" pitchFamily="34" charset="0"/>
                <a:ea typeface="Times New Roman" panose="02020603050405020304" pitchFamily="18" charset="0"/>
                <a:cs typeface="Times New Roman" panose="02020603050405020304" pitchFamily="18" charset="0"/>
              </a:rPr>
              <a:t>i</a:t>
            </a:r>
            <a:r>
              <a:rPr lang="el-GR" sz="2000" dirty="0">
                <a:effectLst/>
                <a:latin typeface="Calibri" panose="020F0502020204030204" pitchFamily="34" charset="0"/>
                <a:ea typeface="Times New Roman" panose="02020603050405020304" pitchFamily="18" charset="0"/>
                <a:cs typeface="Times New Roman" panose="02020603050405020304" pitchFamily="18" charset="0"/>
              </a:rPr>
              <a:t> σε έναν νευρώνα είναι για τα συνελικτικά δίκτυα το εκάστοτε πεδίο υποδοχής που συνιστά μία ολόκληρη περιοχή της εικόνας. </a:t>
            </a:r>
          </a:p>
          <a:p>
            <a:pPr lvl="1">
              <a:buFont typeface="Courier New" panose="02070309020205020404" pitchFamily="49" charset="0"/>
              <a:buChar char="o"/>
            </a:pPr>
            <a:r>
              <a:rPr lang="el-GR" sz="1800" dirty="0">
                <a:latin typeface="Calibri" panose="020F0502020204030204" pitchFamily="34" charset="0"/>
                <a:ea typeface="Times New Roman" panose="02020603050405020304" pitchFamily="18" charset="0"/>
                <a:cs typeface="Times New Roman" panose="02020603050405020304" pitchFamily="18" charset="0"/>
              </a:rPr>
              <a:t>Μείωση παραμέτρων.</a:t>
            </a:r>
          </a:p>
          <a:p>
            <a:pPr lvl="1">
              <a:buFont typeface="Courier New" panose="02070309020205020404" pitchFamily="49" charset="0"/>
              <a:buChar char="o"/>
            </a:pPr>
            <a:r>
              <a:rPr lang="el-GR" sz="1800" dirty="0">
                <a:effectLst/>
                <a:latin typeface="Calibri" panose="020F0502020204030204" pitchFamily="34" charset="0"/>
                <a:ea typeface="Times New Roman" panose="02020603050405020304" pitchFamily="18" charset="0"/>
                <a:cs typeface="Times New Roman" panose="02020603050405020304" pitchFamily="18" charset="0"/>
              </a:rPr>
              <a:t>Αξιοποίηση συσχέτισης γειτονικών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Pixels </a:t>
            </a:r>
            <a:r>
              <a:rPr lang="el-GR" sz="1800" dirty="0">
                <a:effectLst/>
                <a:latin typeface="Calibri" panose="020F0502020204030204" pitchFamily="34" charset="0"/>
                <a:ea typeface="Times New Roman" panose="02020603050405020304" pitchFamily="18" charset="0"/>
                <a:cs typeface="Times New Roman" panose="02020603050405020304" pitchFamily="18" charset="0"/>
              </a:rPr>
              <a:t>και εντοπισμός τοπικής πληροφο</a:t>
            </a:r>
            <a:r>
              <a:rPr lang="el-GR" sz="1800" dirty="0">
                <a:latin typeface="Calibri" panose="020F0502020204030204" pitchFamily="34" charset="0"/>
                <a:ea typeface="Times New Roman" panose="02020603050405020304" pitchFamily="18" charset="0"/>
                <a:cs typeface="Times New Roman" panose="02020603050405020304" pitchFamily="18" charset="0"/>
              </a:rPr>
              <a:t>ρίας.</a:t>
            </a:r>
          </a:p>
        </p:txBody>
      </p:sp>
      <p:pic>
        <p:nvPicPr>
          <p:cNvPr id="1028" name="Picture 4">
            <a:extLst>
              <a:ext uri="{FF2B5EF4-FFF2-40B4-BE49-F238E27FC236}">
                <a16:creationId xmlns:a16="http://schemas.microsoft.com/office/drawing/2014/main" id="{40DA0ED0-31FB-7E46-F62F-4252A31D63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8515"/>
          <a:stretch/>
        </p:blipFill>
        <p:spPr bwMode="auto">
          <a:xfrm>
            <a:off x="9057145" y="1484896"/>
            <a:ext cx="2881601" cy="235334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1A9DD8D-1E08-1E49-CED2-48892DD4E851}"/>
              </a:ext>
            </a:extLst>
          </p:cNvPr>
          <p:cNvSpPr txBox="1"/>
          <p:nvPr/>
        </p:nvSpPr>
        <p:spPr>
          <a:xfrm>
            <a:off x="202878" y="3838239"/>
            <a:ext cx="9257645" cy="1815882"/>
          </a:xfrm>
          <a:prstGeom prst="rect">
            <a:avLst/>
          </a:prstGeom>
          <a:noFill/>
        </p:spPr>
        <p:txBody>
          <a:bodyPr wrap="square" rtlCol="0">
            <a:spAutoFit/>
          </a:bodyPr>
          <a:lstStyle/>
          <a:p>
            <a:pPr marL="342900" indent="-342900">
              <a:buFont typeface="Arial" panose="020B0604020202020204" pitchFamily="34" charset="0"/>
              <a:buChar char="•"/>
            </a:pPr>
            <a:r>
              <a:rPr lang="el-GR" sz="2000" dirty="0">
                <a:latin typeface="Calibri" panose="020F0502020204030204" pitchFamily="34" charset="0"/>
                <a:ea typeface="Times New Roman" panose="02020603050405020304" pitchFamily="18" charset="0"/>
                <a:cs typeface="Times New Roman" panose="02020603050405020304" pitchFamily="18" charset="0"/>
              </a:rPr>
              <a:t>υ</a:t>
            </a:r>
            <a:r>
              <a:rPr lang="el-GR" sz="2000" dirty="0">
                <a:effectLst/>
                <a:latin typeface="Calibri" panose="020F0502020204030204" pitchFamily="34" charset="0"/>
                <a:ea typeface="Times New Roman" panose="02020603050405020304" pitchFamily="18" charset="0"/>
                <a:cs typeface="Times New Roman" panose="02020603050405020304" pitchFamily="18" charset="0"/>
              </a:rPr>
              <a:t>πάρχει </a:t>
            </a:r>
            <a:r>
              <a:rPr lang="el-GR" sz="2000" u="sng" dirty="0">
                <a:effectLst/>
                <a:latin typeface="Calibri" panose="020F0502020204030204" pitchFamily="34" charset="0"/>
                <a:ea typeface="Times New Roman" panose="02020603050405020304" pitchFamily="18" charset="0"/>
                <a:cs typeface="Times New Roman" panose="02020603050405020304" pitchFamily="18" charset="0"/>
              </a:rPr>
              <a:t>διαμοιρασμός παραμέτρων (</a:t>
            </a:r>
            <a:r>
              <a:rPr lang="en-US" sz="2000" u="sng" dirty="0" err="1">
                <a:effectLst/>
                <a:latin typeface="Calibri" panose="020F0502020204030204" pitchFamily="34" charset="0"/>
                <a:ea typeface="Times New Roman" panose="02020603050405020304" pitchFamily="18" charset="0"/>
                <a:cs typeface="Times New Roman" panose="02020603050405020304" pitchFamily="18" charset="0"/>
              </a:rPr>
              <a:t>Paremeter</a:t>
            </a:r>
            <a:r>
              <a:rPr lang="en-US" sz="2000" u="sng" dirty="0">
                <a:effectLst/>
                <a:latin typeface="Calibri" panose="020F0502020204030204" pitchFamily="34" charset="0"/>
                <a:ea typeface="Times New Roman" panose="02020603050405020304" pitchFamily="18" charset="0"/>
                <a:cs typeface="Times New Roman" panose="02020603050405020304" pitchFamily="18" charset="0"/>
              </a:rPr>
              <a:t> Sharing</a:t>
            </a:r>
            <a:r>
              <a:rPr lang="el-GR" sz="2000" u="sng" dirty="0">
                <a:effectLst/>
                <a:latin typeface="Calibri" panose="020F0502020204030204" pitchFamily="34" charset="0"/>
                <a:ea typeface="Times New Roman" panose="02020603050405020304" pitchFamily="18" charset="0"/>
                <a:cs typeface="Times New Roman" panose="02020603050405020304" pitchFamily="18" charset="0"/>
              </a:rPr>
              <a:t>),</a:t>
            </a:r>
            <a:r>
              <a:rPr lang="el-GR" sz="2000" dirty="0">
                <a:effectLst/>
                <a:latin typeface="Calibri" panose="020F0502020204030204" pitchFamily="34" charset="0"/>
                <a:ea typeface="Times New Roman" panose="02020603050405020304" pitchFamily="18" charset="0"/>
                <a:cs typeface="Times New Roman" panose="02020603050405020304" pitchFamily="18" charset="0"/>
              </a:rPr>
              <a:t> καθώς τα ίδια φίλτρα επαναχρησιμοποιούνται</a:t>
            </a:r>
          </a:p>
          <a:p>
            <a:pPr lvl="1">
              <a:buFont typeface="Courier New" panose="02070309020205020404" pitchFamily="49" charset="0"/>
              <a:buChar char="o"/>
            </a:pPr>
            <a:r>
              <a:rPr lang="el-GR" sz="1800" dirty="0">
                <a:latin typeface="Calibri" panose="020F0502020204030204" pitchFamily="34" charset="0"/>
                <a:ea typeface="Times New Roman" panose="02020603050405020304" pitchFamily="18" charset="0"/>
                <a:cs typeface="Times New Roman" panose="02020603050405020304" pitchFamily="18" charset="0"/>
              </a:rPr>
              <a:t>Περαιτέρω μείωση παραμέτρων.</a:t>
            </a:r>
          </a:p>
          <a:p>
            <a:pPr lvl="1">
              <a:buFont typeface="Courier New" panose="02070309020205020404" pitchFamily="49" charset="0"/>
              <a:buChar char="o"/>
            </a:pPr>
            <a:r>
              <a:rPr lang="el-GR" sz="1800" dirty="0">
                <a:effectLst/>
                <a:latin typeface="Calibri" panose="020F0502020204030204" pitchFamily="34" charset="0"/>
                <a:ea typeface="Times New Roman" panose="02020603050405020304" pitchFamily="18" charset="0"/>
                <a:cs typeface="Times New Roman" panose="02020603050405020304" pitchFamily="18" charset="0"/>
              </a:rPr>
              <a:t>Λιγότερη απαιτούμενη μνήμη.</a:t>
            </a:r>
          </a:p>
          <a:p>
            <a:pPr lvl="1">
              <a:buFont typeface="Courier New" panose="02070309020205020404" pitchFamily="49" charset="0"/>
              <a:buChar char="o"/>
            </a:pPr>
            <a:r>
              <a:rPr lang="el-GR" sz="1800" dirty="0">
                <a:latin typeface="Calibri" panose="020F0502020204030204" pitchFamily="34" charset="0"/>
                <a:ea typeface="Times New Roman" panose="02020603050405020304" pitchFamily="18" charset="0"/>
                <a:cs typeface="Times New Roman" panose="02020603050405020304" pitchFamily="18" charset="0"/>
              </a:rPr>
              <a:t>Ταχύτερη σύγκλιση στο επιθυμητό σημείο κατά την διαδικασία της εκπαίδευσης.</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8" name="TextBox 7">
            <a:extLst>
              <a:ext uri="{FF2B5EF4-FFF2-40B4-BE49-F238E27FC236}">
                <a16:creationId xmlns:a16="http://schemas.microsoft.com/office/drawing/2014/main" id="{2B584007-C26A-FEAD-9627-1CE51159924E}"/>
              </a:ext>
            </a:extLst>
          </p:cNvPr>
          <p:cNvSpPr txBox="1"/>
          <p:nvPr/>
        </p:nvSpPr>
        <p:spPr>
          <a:xfrm>
            <a:off x="9006771" y="3992128"/>
            <a:ext cx="2982351" cy="123110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400" b="0" i="0" u="none" strike="noStrike" kern="1200" cap="none" spc="0" normalizeH="0" baseline="0" noProof="0" dirty="0">
                <a:ln>
                  <a:noFill/>
                </a:ln>
                <a:solidFill>
                  <a:prstClr val="white"/>
                </a:solidFill>
                <a:effectLst/>
                <a:uLnTx/>
                <a:uFillTx/>
                <a:latin typeface="Calibri" panose="020F0502020204030204"/>
                <a:ea typeface="+mn-ea"/>
                <a:cs typeface="+mn-cs"/>
              </a:rPr>
              <a:t>Απεικόνιση </a:t>
            </a:r>
            <a:r>
              <a:rPr lang="el-GR" sz="1400" dirty="0">
                <a:solidFill>
                  <a:prstClr val="white"/>
                </a:solidFill>
                <a:latin typeface="Calibri" panose="020F0502020204030204"/>
              </a:rPr>
              <a:t>αξιοποίησης της τοπικής πληροφορίας μίας συγκεκριμένης περιοχής της εικόνας.</a:t>
            </a:r>
            <a:endParaRPr kumimoji="0" lang="el-GR"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400" b="0" i="1" u="none"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Times New Roman" panose="02020603050405020304" pitchFamily="18" charset="0"/>
              </a:rPr>
              <a:t>Πηγή: </a:t>
            </a:r>
            <a:r>
              <a:rPr kumimoji="0" lang="en-US" sz="1400" b="0" i="1" u="none" strike="noStrike" kern="1200" cap="none" spc="0" normalizeH="0" baseline="0" noProof="0" dirty="0">
                <a:ln>
                  <a:noFill/>
                </a:ln>
                <a:solidFill>
                  <a:prstClr val="white"/>
                </a:solidFill>
                <a:effectLst/>
                <a:uLnTx/>
                <a:uFillTx/>
                <a:latin typeface="Calibri" panose="020F0502020204030204" pitchFamily="34" charset="0"/>
                <a:ea typeface="Times New Roman" panose="02020603050405020304" pitchFamily="18" charset="0"/>
                <a:cs typeface="Times New Roman" panose="02020603050405020304" pitchFamily="18" charset="0"/>
              </a:rPr>
              <a:t>perclass.com</a:t>
            </a:r>
          </a:p>
          <a:p>
            <a:endParaRPr lang="en-US" dirty="0"/>
          </a:p>
        </p:txBody>
      </p:sp>
    </p:spTree>
    <p:extLst>
      <p:ext uri="{BB962C8B-B14F-4D97-AF65-F5344CB8AC3E}">
        <p14:creationId xmlns:p14="http://schemas.microsoft.com/office/powerpoint/2010/main" val="1069418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15FC9-4F6D-25A2-77D7-277FF71DF97B}"/>
              </a:ext>
            </a:extLst>
          </p:cNvPr>
          <p:cNvSpPr>
            <a:spLocks noGrp="1"/>
          </p:cNvSpPr>
          <p:nvPr>
            <p:ph type="title"/>
          </p:nvPr>
        </p:nvSpPr>
        <p:spPr>
          <a:xfrm>
            <a:off x="394855" y="505803"/>
            <a:ext cx="6434797" cy="770948"/>
          </a:xfrm>
        </p:spPr>
        <p:txBody>
          <a:bodyPr>
            <a:normAutofit/>
          </a:bodyPr>
          <a:lstStyle/>
          <a:p>
            <a:r>
              <a:rPr lang="el-GR" sz="2400" dirty="0"/>
              <a:t>Προσέγγιση του βασικού στόχου της Εργασίας (1)</a:t>
            </a:r>
            <a:endParaRPr lang="en-US" sz="2400" dirty="0"/>
          </a:p>
        </p:txBody>
      </p:sp>
      <p:sp>
        <p:nvSpPr>
          <p:cNvPr id="3" name="Content Placeholder 2">
            <a:extLst>
              <a:ext uri="{FF2B5EF4-FFF2-40B4-BE49-F238E27FC236}">
                <a16:creationId xmlns:a16="http://schemas.microsoft.com/office/drawing/2014/main" id="{5B49F4A4-7972-7C92-88E0-11BBD75B41DA}"/>
              </a:ext>
            </a:extLst>
          </p:cNvPr>
          <p:cNvSpPr>
            <a:spLocks noGrp="1"/>
          </p:cNvSpPr>
          <p:nvPr>
            <p:ph idx="1"/>
          </p:nvPr>
        </p:nvSpPr>
        <p:spPr>
          <a:xfrm>
            <a:off x="501161" y="1798981"/>
            <a:ext cx="11203159" cy="4095381"/>
          </a:xfrm>
        </p:spPr>
        <p:txBody>
          <a:bodyPr>
            <a:normAutofit/>
          </a:bodyPr>
          <a:lstStyle/>
          <a:p>
            <a:pPr marL="0" indent="0">
              <a:buNone/>
            </a:pPr>
            <a:r>
              <a:rPr lang="el-GR" sz="2400" dirty="0"/>
              <a:t>Για την καταγραφή και την σύγκριση των επιδόσεων διάφορων Συνελικτικών Νευρωνικών Δικτύων αλλά και την ανάπτυξη νέων ταξινομητών, στην διεργασία κατηγοριοποίησης εικόνων μέσα από ελάχιστα παραδείγματα, χρησιμοποιήθηκε ως βάση η εργασία των </a:t>
            </a:r>
            <a:r>
              <a:rPr lang="en-US" sz="2400" dirty="0"/>
              <a:t>Jathushan Rajasegaran et al. “Self-supervised Knowledge Distillation for Few-shot Learning” </a:t>
            </a:r>
            <a:r>
              <a:rPr lang="el-GR" sz="2400" dirty="0"/>
              <a:t>και συγκεκριμένα ο αλγόριθμος </a:t>
            </a:r>
            <a:r>
              <a:rPr lang="en-US" sz="2400" dirty="0"/>
              <a:t>Generation-0.</a:t>
            </a:r>
          </a:p>
          <a:p>
            <a:pPr marL="0" indent="0">
              <a:buNone/>
            </a:pPr>
            <a:r>
              <a:rPr lang="el-GR" sz="2400" dirty="0"/>
              <a:t>Στον αλγόριθμο Generation-0, συνδυάζεται ο «παραδοσιακός» τρόπος μάθησης με την επίλυση μίας επιπλέον βοηθητικής διεργασίας κατά την εκπαίδευση του μοντέλου, της οποίας τα δεδομένα δημιουργούνται με την χρήση αύτο-εποπτευόμενης μάθησης (Self-supervised Learning). Μέσω αυτής της προσέγγισης, οι Jathushan Rajasegaran et al. , κατάφεραν να δημιουργήσουν ισχυρότερα μοντέλα για την διεργασία του Few-Shot Image Classification.</a:t>
            </a:r>
            <a:endParaRPr lang="en-US" sz="2400" dirty="0"/>
          </a:p>
        </p:txBody>
      </p:sp>
    </p:spTree>
    <p:extLst>
      <p:ext uri="{BB962C8B-B14F-4D97-AF65-F5344CB8AC3E}">
        <p14:creationId xmlns:p14="http://schemas.microsoft.com/office/powerpoint/2010/main" val="318859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8BDAF-99C3-033E-0F92-8C66C76C9B60}"/>
              </a:ext>
            </a:extLst>
          </p:cNvPr>
          <p:cNvSpPr>
            <a:spLocks noGrp="1"/>
          </p:cNvSpPr>
          <p:nvPr>
            <p:ph type="title"/>
          </p:nvPr>
        </p:nvSpPr>
        <p:spPr>
          <a:xfrm>
            <a:off x="261425" y="308854"/>
            <a:ext cx="6324600" cy="964911"/>
          </a:xfrm>
        </p:spPr>
        <p:txBody>
          <a:bodyPr/>
          <a:lstStyle/>
          <a:p>
            <a:r>
              <a:rPr lang="el-GR" sz="2400" dirty="0"/>
              <a:t>Προσέγγιση του βασικού στόχου της Εργασίας (2)</a:t>
            </a:r>
            <a:endParaRPr lang="en-US" sz="2400" dirty="0"/>
          </a:p>
        </p:txBody>
      </p:sp>
      <p:sp>
        <p:nvSpPr>
          <p:cNvPr id="3" name="Content Placeholder 2">
            <a:extLst>
              <a:ext uri="{FF2B5EF4-FFF2-40B4-BE49-F238E27FC236}">
                <a16:creationId xmlns:a16="http://schemas.microsoft.com/office/drawing/2014/main" id="{C7DE035F-AF3F-4AA0-54EE-CF3B61546611}"/>
              </a:ext>
            </a:extLst>
          </p:cNvPr>
          <p:cNvSpPr>
            <a:spLocks noGrp="1"/>
          </p:cNvSpPr>
          <p:nvPr>
            <p:ph idx="1"/>
          </p:nvPr>
        </p:nvSpPr>
        <p:spPr>
          <a:xfrm>
            <a:off x="381586" y="1273765"/>
            <a:ext cx="11428828" cy="4680684"/>
          </a:xfrm>
        </p:spPr>
        <p:txBody>
          <a:bodyPr>
            <a:normAutofit/>
          </a:bodyPr>
          <a:lstStyle/>
          <a:p>
            <a:pPr marL="0" indent="0">
              <a:lnSpc>
                <a:spcPct val="107000"/>
              </a:lnSpc>
              <a:spcAft>
                <a:spcPts val="800"/>
              </a:spcAft>
              <a:buNone/>
            </a:pPr>
            <a:r>
              <a:rPr lang="el-GR" sz="2400" dirty="0">
                <a:latin typeface="Calibri" panose="020F0502020204030204" pitchFamily="34" charset="0"/>
                <a:ea typeface="Times New Roman" panose="02020603050405020304" pitchFamily="18" charset="0"/>
                <a:cs typeface="Times New Roman" panose="02020603050405020304" pitchFamily="18" charset="0"/>
              </a:rPr>
              <a:t>Επομένως, για την διερεύνηση, δ</a:t>
            </a:r>
            <a:r>
              <a:rPr lang="el-GR" sz="2400" dirty="0">
                <a:effectLst/>
                <a:latin typeface="Calibri" panose="020F0502020204030204" pitchFamily="34" charset="0"/>
                <a:ea typeface="Times New Roman" panose="02020603050405020304" pitchFamily="18" charset="0"/>
                <a:cs typeface="Times New Roman" panose="02020603050405020304" pitchFamily="18" charset="0"/>
              </a:rPr>
              <a:t>ιενεργήθηκαν τρεις βασικές περιπτώσεις συγκρίσεων όπου μελετώνται: </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Wingdings" panose="05000000000000000000" pitchFamily="2" charset="2"/>
              <a:buChar char=""/>
            </a:pPr>
            <a:r>
              <a:rPr lang="el-GR" sz="2400" dirty="0">
                <a:effectLst/>
                <a:latin typeface="Calibri" panose="020F0502020204030204" pitchFamily="34" charset="0"/>
                <a:ea typeface="Times New Roman" panose="02020603050405020304" pitchFamily="18" charset="0"/>
                <a:cs typeface="Times New Roman" panose="02020603050405020304" pitchFamily="18" charset="0"/>
              </a:rPr>
              <a:t>ποια είναι η επίδραση του βάθους των συνελικτικών δικτύων </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ResNets</a:t>
            </a:r>
            <a:r>
              <a:rPr lang="el-GR" sz="2400" dirty="0">
                <a:effectLst/>
                <a:latin typeface="Calibri" panose="020F0502020204030204" pitchFamily="34" charset="0"/>
                <a:ea typeface="Times New Roman" panose="02020603050405020304" pitchFamily="18" charset="0"/>
                <a:cs typeface="Times New Roman" panose="02020603050405020304" pitchFamily="18" charset="0"/>
              </a:rPr>
              <a:t> στις επιδόσεις του αλγορίθμου </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Generation</a:t>
            </a:r>
            <a:r>
              <a:rPr lang="el-GR" sz="2400" dirty="0">
                <a:effectLst/>
                <a:latin typeface="Calibri" panose="020F0502020204030204" pitchFamily="34" charset="0"/>
                <a:ea typeface="Times New Roman" panose="02020603050405020304" pitchFamily="18" charset="0"/>
                <a:cs typeface="Times New Roman" panose="02020603050405020304" pitchFamily="18" charset="0"/>
              </a:rPr>
              <a:t>-0 στο </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Few</a:t>
            </a:r>
            <a:r>
              <a:rPr lang="el-GR" sz="24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Shot Image Classification Task</a:t>
            </a:r>
            <a:r>
              <a:rPr lang="el-GR" sz="24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Wingdings" panose="05000000000000000000" pitchFamily="2" charset="2"/>
              <a:buChar char=""/>
            </a:pPr>
            <a:r>
              <a:rPr lang="el-GR" sz="2400" dirty="0">
                <a:effectLst/>
                <a:latin typeface="Calibri" panose="020F0502020204030204" pitchFamily="34" charset="0"/>
                <a:ea typeface="Times New Roman" panose="02020603050405020304" pitchFamily="18" charset="0"/>
                <a:cs typeface="Times New Roman" panose="02020603050405020304" pitchFamily="18" charset="0"/>
              </a:rPr>
              <a:t>ποια είναι η αντίστοιχη επίδραση του πλάτους των δικτύων, και η εξέταση της υπόθεσης για το αν θα επέλθει βελτίωση με την προσθήκη ενός </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SE block</a:t>
            </a:r>
            <a:r>
              <a:rPr lang="el-GR" sz="2400" dirty="0">
                <a:effectLst/>
                <a:latin typeface="Calibri" panose="020F0502020204030204" pitchFamily="34" charset="0"/>
                <a:ea typeface="Times New Roman" panose="02020603050405020304" pitchFamily="18" charset="0"/>
                <a:cs typeface="Times New Roman" panose="02020603050405020304" pitchFamily="18" charset="0"/>
              </a:rPr>
              <a:t> στο δίκτυο,</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l-GR" sz="2400" dirty="0">
                <a:effectLst/>
                <a:latin typeface="Calibri" panose="020F0502020204030204" pitchFamily="34" charset="0"/>
                <a:ea typeface="Times New Roman" panose="02020603050405020304" pitchFamily="18" charset="0"/>
                <a:cs typeface="Times New Roman" panose="02020603050405020304" pitchFamily="18" charset="0"/>
              </a:rPr>
              <a:t>η υπόθεση για το αν μία διαφορετική βοηθητική διεργασία και προσέγγιση αύτο-εποπτευόμενης μάθησης, και ειδικότερα με την χρησιμοποίηση ενός Στοχαστικού Αυτοκωδικοποιητή (</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Variational Autoencoder</a:t>
            </a:r>
            <a:r>
              <a:rPr lang="el-GR" sz="2400" dirty="0">
                <a:effectLst/>
                <a:latin typeface="Calibri" panose="020F0502020204030204" pitchFamily="34" charset="0"/>
                <a:ea typeface="Times New Roman" panose="02020603050405020304" pitchFamily="18" charset="0"/>
                <a:cs typeface="Times New Roman" panose="02020603050405020304" pitchFamily="18" charset="0"/>
              </a:rPr>
              <a:t>), θα επιφέρει βελτιώσεις στο </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Few</a:t>
            </a:r>
            <a:r>
              <a:rPr lang="el-GR" sz="24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Shot Image Classification</a:t>
            </a:r>
            <a:r>
              <a:rPr lang="el-GR" sz="24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10139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8006B-2B07-029D-41BD-964F3395FC5D}"/>
              </a:ext>
            </a:extLst>
          </p:cNvPr>
          <p:cNvSpPr>
            <a:spLocks noGrp="1"/>
          </p:cNvSpPr>
          <p:nvPr>
            <p:ph type="title"/>
          </p:nvPr>
        </p:nvSpPr>
        <p:spPr>
          <a:xfrm>
            <a:off x="248528" y="505803"/>
            <a:ext cx="4029222" cy="1041644"/>
          </a:xfrm>
        </p:spPr>
        <p:txBody>
          <a:bodyPr>
            <a:normAutofit/>
          </a:bodyPr>
          <a:lstStyle/>
          <a:p>
            <a:r>
              <a:rPr lang="el-GR" sz="2400" dirty="0"/>
              <a:t>Αύτο-Εποπτευόμενη Μάθηση</a:t>
            </a:r>
            <a:endParaRPr lang="en-US" sz="2400" dirty="0"/>
          </a:p>
        </p:txBody>
      </p:sp>
      <p:sp>
        <p:nvSpPr>
          <p:cNvPr id="3" name="Content Placeholder 2">
            <a:extLst>
              <a:ext uri="{FF2B5EF4-FFF2-40B4-BE49-F238E27FC236}">
                <a16:creationId xmlns:a16="http://schemas.microsoft.com/office/drawing/2014/main" id="{7CF4FAA7-79C2-DABF-58FE-E34B122D1009}"/>
              </a:ext>
            </a:extLst>
          </p:cNvPr>
          <p:cNvSpPr>
            <a:spLocks noGrp="1"/>
          </p:cNvSpPr>
          <p:nvPr>
            <p:ph idx="1"/>
          </p:nvPr>
        </p:nvSpPr>
        <p:spPr>
          <a:xfrm>
            <a:off x="248528" y="2022573"/>
            <a:ext cx="11105271" cy="4068738"/>
          </a:xfrm>
        </p:spPr>
        <p:txBody>
          <a:bodyPr>
            <a:noAutofit/>
          </a:bodyPr>
          <a:lstStyle/>
          <a:p>
            <a:pPr marL="0" indent="0">
              <a:buNone/>
            </a:pPr>
            <a:r>
              <a:rPr lang="en-US" u="sng" dirty="0">
                <a:effectLst/>
                <a:latin typeface="Calibri" panose="020F0502020204030204" pitchFamily="34" charset="0"/>
                <a:ea typeface="Times New Roman" panose="02020603050405020304" pitchFamily="18" charset="0"/>
                <a:cs typeface="Times New Roman" panose="02020603050405020304" pitchFamily="18" charset="0"/>
              </a:rPr>
              <a:t>H</a:t>
            </a:r>
            <a:r>
              <a:rPr lang="el-GR" u="sng" dirty="0">
                <a:effectLst/>
                <a:latin typeface="Calibri" panose="020F0502020204030204" pitchFamily="34" charset="0"/>
                <a:ea typeface="Times New Roman" panose="02020603050405020304" pitchFamily="18" charset="0"/>
                <a:cs typeface="Times New Roman" panose="02020603050405020304" pitchFamily="18" charset="0"/>
              </a:rPr>
              <a:t> αύτο-εποπτευόμενη μάθηση (</a:t>
            </a:r>
            <a:r>
              <a:rPr lang="en-US" u="sng" dirty="0">
                <a:effectLst/>
                <a:latin typeface="Calibri" panose="020F0502020204030204" pitchFamily="34" charset="0"/>
                <a:ea typeface="Times New Roman" panose="02020603050405020304" pitchFamily="18" charset="0"/>
                <a:cs typeface="Times New Roman" panose="02020603050405020304" pitchFamily="18" charset="0"/>
              </a:rPr>
              <a:t>Self</a:t>
            </a:r>
            <a:r>
              <a:rPr lang="el-GR" u="sng" dirty="0">
                <a:effectLst/>
                <a:latin typeface="Calibri" panose="020F0502020204030204" pitchFamily="34" charset="0"/>
                <a:ea typeface="Times New Roman" panose="02020603050405020304" pitchFamily="18" charset="0"/>
                <a:cs typeface="Times New Roman" panose="02020603050405020304" pitchFamily="18" charset="0"/>
              </a:rPr>
              <a:t>-</a:t>
            </a:r>
            <a:r>
              <a:rPr lang="en-US" u="sng" dirty="0">
                <a:effectLst/>
                <a:latin typeface="Calibri" panose="020F0502020204030204" pitchFamily="34" charset="0"/>
                <a:ea typeface="Times New Roman" panose="02020603050405020304" pitchFamily="18" charset="0"/>
                <a:cs typeface="Times New Roman" panose="02020603050405020304" pitchFamily="18" charset="0"/>
              </a:rPr>
              <a:t>supervised Learning</a:t>
            </a:r>
            <a:r>
              <a:rPr lang="el-GR" u="sng" dirty="0">
                <a:effectLst/>
                <a:latin typeface="Calibri" panose="020F0502020204030204" pitchFamily="34" charset="0"/>
                <a:ea typeface="Times New Roman" panose="02020603050405020304" pitchFamily="18" charset="0"/>
                <a:cs typeface="Times New Roman" panose="02020603050405020304" pitchFamily="18" charset="0"/>
              </a:rPr>
              <a:t>) αποτελεί έναν συνδυασμό της εποπτευόμενης και της μη-εποπτευόμενης μάθησης.</a:t>
            </a:r>
            <a:r>
              <a:rPr lang="el-GR" dirty="0">
                <a:effectLst/>
                <a:latin typeface="Calibri" panose="020F0502020204030204" pitchFamily="34" charset="0"/>
                <a:ea typeface="Times New Roman" panose="02020603050405020304" pitchFamily="18" charset="0"/>
                <a:cs typeface="Times New Roman" panose="02020603050405020304" pitchFamily="18" charset="0"/>
              </a:rPr>
              <a:t> Αφορά έναν αποτελεσματικό τρόπο προσέγγισης, σε περιπτώσεις όπου τα κατηγοριοποιημένα δεδομένα είναι δυσεύρετα. Το μεγάλο προτέρημα της λειτουργίας της είναι η ανεξάρτητη δημιουργία ετικετών για αυτά τα δεδομένα, μέσα από τα ίδια τα δεδομένα (σύμφωνα με την δομή και τα χαρακτηριστικά τους), τις οποίες εν συνεχεία μπορεί να αξιοποιήσει με τον συνήθη εποπτευόμενο τρόπο μάθησης, για την αντιμετώπιση του εκάστοτε προβλήματος.</a:t>
            </a:r>
            <a:endParaRPr lang="en-US" dirty="0"/>
          </a:p>
        </p:txBody>
      </p:sp>
    </p:spTree>
    <p:extLst>
      <p:ext uri="{BB962C8B-B14F-4D97-AF65-F5344CB8AC3E}">
        <p14:creationId xmlns:p14="http://schemas.microsoft.com/office/powerpoint/2010/main" val="3120332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2B81A-5982-B6A0-913D-CFF2FB1928E3}"/>
              </a:ext>
            </a:extLst>
          </p:cNvPr>
          <p:cNvSpPr>
            <a:spLocks noGrp="1"/>
          </p:cNvSpPr>
          <p:nvPr>
            <p:ph type="title"/>
          </p:nvPr>
        </p:nvSpPr>
        <p:spPr>
          <a:xfrm>
            <a:off x="240665" y="286799"/>
            <a:ext cx="4626757" cy="675885"/>
          </a:xfrm>
        </p:spPr>
        <p:txBody>
          <a:bodyPr>
            <a:normAutofit/>
          </a:bodyPr>
          <a:lstStyle/>
          <a:p>
            <a:r>
              <a:rPr lang="el-GR" sz="2400" dirty="0"/>
              <a:t>Αλγόριθμος </a:t>
            </a:r>
            <a:r>
              <a:rPr lang="en-US" sz="2400" dirty="0"/>
              <a:t>Generation-0</a:t>
            </a:r>
          </a:p>
        </p:txBody>
      </p:sp>
      <p:sp>
        <p:nvSpPr>
          <p:cNvPr id="3" name="Content Placeholder 2">
            <a:extLst>
              <a:ext uri="{FF2B5EF4-FFF2-40B4-BE49-F238E27FC236}">
                <a16:creationId xmlns:a16="http://schemas.microsoft.com/office/drawing/2014/main" id="{13D5BBE9-DEB9-F26A-76F0-4CAF02E3A932}"/>
              </a:ext>
            </a:extLst>
          </p:cNvPr>
          <p:cNvSpPr>
            <a:spLocks noGrp="1"/>
          </p:cNvSpPr>
          <p:nvPr>
            <p:ph idx="1"/>
          </p:nvPr>
        </p:nvSpPr>
        <p:spPr>
          <a:xfrm>
            <a:off x="618748" y="1054139"/>
            <a:ext cx="10954503" cy="2090004"/>
          </a:xfrm>
        </p:spPr>
        <p:txBody>
          <a:bodyPr>
            <a:normAutofit fontScale="92500" lnSpcReduction="20000"/>
          </a:bodyPr>
          <a:lstStyle/>
          <a:p>
            <a:pPr marL="0" indent="0">
              <a:lnSpc>
                <a:spcPct val="107000"/>
              </a:lnSpc>
              <a:spcAft>
                <a:spcPts val="800"/>
              </a:spcAft>
              <a:buNone/>
            </a:pPr>
            <a:r>
              <a:rPr lang="el-GR" sz="1900" dirty="0">
                <a:effectLst/>
                <a:latin typeface="Calibri" panose="020F0502020204030204" pitchFamily="34" charset="0"/>
                <a:ea typeface="Times New Roman" panose="02020603050405020304" pitchFamily="18" charset="0"/>
                <a:cs typeface="Times New Roman" panose="02020603050405020304" pitchFamily="18" charset="0"/>
              </a:rPr>
              <a:t>Στον </a:t>
            </a:r>
            <a:r>
              <a:rPr lang="el-GR" sz="1900" dirty="0">
                <a:latin typeface="Calibri" panose="020F0502020204030204" pitchFamily="34" charset="0"/>
                <a:ea typeface="Times New Roman" panose="02020603050405020304" pitchFamily="18" charset="0"/>
                <a:cs typeface="Times New Roman" panose="02020603050405020304" pitchFamily="18" charset="0"/>
              </a:rPr>
              <a:t>Αλγόριθμο </a:t>
            </a:r>
            <a:r>
              <a:rPr lang="en-US" sz="1900" dirty="0">
                <a:latin typeface="Calibri" panose="020F0502020204030204" pitchFamily="34" charset="0"/>
                <a:ea typeface="Times New Roman" panose="02020603050405020304" pitchFamily="18" charset="0"/>
                <a:cs typeface="Times New Roman" panose="02020603050405020304" pitchFamily="18" charset="0"/>
              </a:rPr>
              <a:t>Generation-0 </a:t>
            </a:r>
            <a:r>
              <a:rPr lang="el-GR" sz="1900" dirty="0">
                <a:latin typeface="Calibri" panose="020F0502020204030204" pitchFamily="34" charset="0"/>
                <a:ea typeface="Times New Roman" panose="02020603050405020304" pitchFamily="18" charset="0"/>
                <a:cs typeface="Times New Roman" panose="02020603050405020304" pitchFamily="18" charset="0"/>
              </a:rPr>
              <a:t>των </a:t>
            </a:r>
            <a:r>
              <a:rPr lang="en-US" sz="1900" dirty="0"/>
              <a:t>Jathushan Rajasegaran et al.</a:t>
            </a:r>
            <a:r>
              <a:rPr lang="el-GR" sz="1900" dirty="0"/>
              <a:t>, κατά την εκπαίδευση των μοντέλων</a:t>
            </a:r>
            <a:r>
              <a:rPr lang="el-GR" sz="1900" dirty="0">
                <a:latin typeface="Calibri" panose="020F0502020204030204" pitchFamily="34" charset="0"/>
                <a:ea typeface="Times New Roman" panose="02020603050405020304" pitchFamily="18" charset="0"/>
                <a:cs typeface="Times New Roman" panose="02020603050405020304" pitchFamily="18" charset="0"/>
              </a:rPr>
              <a:t> </a:t>
            </a:r>
            <a:r>
              <a:rPr lang="el-GR" sz="1900" dirty="0">
                <a:effectLst/>
                <a:latin typeface="Calibri" panose="020F0502020204030204" pitchFamily="34" charset="0"/>
                <a:ea typeface="Times New Roman" panose="02020603050405020304" pitchFamily="18" charset="0"/>
                <a:cs typeface="Times New Roman" panose="02020603050405020304" pitchFamily="18" charset="0"/>
              </a:rPr>
              <a:t>συμπεριλαμβάνεται μία επιπλέον βοηθητική διεργασία. Δηλαδή, η εκπαίδευση αποτελείται από δύο διαφορετικές διεργασίες, </a:t>
            </a:r>
            <a:endParaRPr lang="en-US" sz="19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Courier New" panose="02070309020205020404" pitchFamily="49" charset="0"/>
              <a:buChar char="o"/>
            </a:pPr>
            <a:r>
              <a:rPr lang="el-GR" sz="1900" dirty="0">
                <a:effectLst/>
                <a:latin typeface="Calibri" panose="020F0502020204030204" pitchFamily="34" charset="0"/>
                <a:ea typeface="Times New Roman" panose="02020603050405020304" pitchFamily="18" charset="0"/>
                <a:cs typeface="Times New Roman" panose="02020603050405020304" pitchFamily="18" charset="0"/>
              </a:rPr>
              <a:t>την βασική η οποία είναι η συνήθης, δηλαδή αυτή της ορθής κατηγοριοποίησης της εκάστοτε εικόνας στην αντίστοιχη ετικέτα της, </a:t>
            </a:r>
            <a:endParaRPr lang="en-US" sz="19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l-GR" sz="1900" dirty="0">
                <a:effectLst/>
                <a:latin typeface="Calibri" panose="020F0502020204030204" pitchFamily="34" charset="0"/>
                <a:ea typeface="Times New Roman" panose="02020603050405020304" pitchFamily="18" charset="0"/>
                <a:cs typeface="Times New Roman" panose="02020603050405020304" pitchFamily="18" charset="0"/>
              </a:rPr>
              <a:t>και την βοηθητική, η οποία είναι μία διεργασία αύτο-εποπτευόμενης μάθησης. </a:t>
            </a:r>
            <a:endParaRPr lang="en-US" sz="19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sz="1800" dirty="0">
              <a:latin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7DB80BF7-D0AF-230B-2722-3535597ED61D}"/>
              </a:ext>
            </a:extLst>
          </p:cNvPr>
          <p:cNvSpPr txBox="1"/>
          <p:nvPr/>
        </p:nvSpPr>
        <p:spPr>
          <a:xfrm>
            <a:off x="6265461" y="3509890"/>
            <a:ext cx="5600111" cy="1496564"/>
          </a:xfrm>
          <a:prstGeom prst="rect">
            <a:avLst/>
          </a:prstGeom>
          <a:noFill/>
        </p:spPr>
        <p:txBody>
          <a:bodyPr wrap="square" rtlCol="0">
            <a:spAutoFit/>
          </a:bodyPr>
          <a:lstStyle/>
          <a:p>
            <a:pPr>
              <a:lnSpc>
                <a:spcPct val="107000"/>
              </a:lnSpc>
              <a:spcAft>
                <a:spcPts val="800"/>
              </a:spcAft>
            </a:pPr>
            <a:r>
              <a:rPr lang="el-GR" sz="1400" dirty="0">
                <a:effectLst/>
                <a:latin typeface="Calibri" panose="020F0502020204030204" pitchFamily="34" charset="0"/>
                <a:ea typeface="Times New Roman" panose="02020603050405020304" pitchFamily="18" charset="0"/>
                <a:cs typeface="Times New Roman" panose="02020603050405020304" pitchFamily="18" charset="0"/>
              </a:rPr>
              <a:t>Απεικόνιση της βοηθητικής διεργασίας αύτο-εποπτευόμενης μάθησης του Αλγορίθμου </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Generation-0.</a:t>
            </a:r>
          </a:p>
          <a:p>
            <a:pPr>
              <a:lnSpc>
                <a:spcPct val="107000"/>
              </a:lnSpc>
              <a:spcAft>
                <a:spcPts val="800"/>
              </a:spcAft>
            </a:pPr>
            <a:r>
              <a:rPr lang="el-GR" sz="1400" i="1" dirty="0">
                <a:effectLst/>
                <a:latin typeface="Calibri" panose="020F0502020204030204" pitchFamily="34" charset="0"/>
                <a:ea typeface="Times New Roman" panose="02020603050405020304" pitchFamily="18" charset="0"/>
                <a:cs typeface="Times New Roman" panose="02020603050405020304" pitchFamily="18" charset="0"/>
              </a:rPr>
              <a:t>Πηγή</a:t>
            </a:r>
            <a:r>
              <a:rPr lang="en-US" sz="1400" i="1" dirty="0">
                <a:effectLst/>
                <a:latin typeface="Calibri" panose="020F0502020204030204" pitchFamily="34" charset="0"/>
                <a:ea typeface="Times New Roman" panose="02020603050405020304" pitchFamily="18" charset="0"/>
                <a:cs typeface="Times New Roman" panose="02020603050405020304" pitchFamily="18" charset="0"/>
              </a:rPr>
              <a:t>: Survey on Self-Supervised Learning: Auxiliary Pretext Tasks and Contrastive Learning Methods in Imaging - Saleh Albelwi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2082D22-DDBA-9975-BB40-B20FAE6E0FC0}"/>
                  </a:ext>
                </a:extLst>
              </p:cNvPr>
              <p:cNvSpPr txBox="1"/>
              <p:nvPr/>
            </p:nvSpPr>
            <p:spPr>
              <a:xfrm>
                <a:off x="5902954" y="5097909"/>
                <a:ext cx="6325124" cy="1236085"/>
              </a:xfrm>
              <a:prstGeom prst="rect">
                <a:avLst/>
              </a:prstGeom>
              <a:noFill/>
            </p:spPr>
            <p:txBody>
              <a:bodyPr wrap="square" rtlCol="0">
                <a:spAutoFit/>
              </a:bodyPr>
              <a:lstStyle/>
              <a:p>
                <a:pPr marL="0" indent="0">
                  <a:buNone/>
                </a:pPr>
                <a:r>
                  <a:rPr lang="el-GR" sz="1800" dirty="0">
                    <a:latin typeface="Calibri" panose="020F0502020204030204" pitchFamily="34" charset="0"/>
                    <a:cs typeface="Times New Roman" panose="02020603050405020304" pitchFamily="18" charset="0"/>
                  </a:rPr>
                  <a:t>Έτσι, η Συνάρτηση Κόστους αποτελείται από δύο συνιστώσες, μία για την κάθε διεργασία, δηλαδή:</a:t>
                </a:r>
                <a:endParaRPr lang="en-US" sz="1800" dirty="0">
                  <a:latin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𝐿</m:t>
                          </m:r>
                        </m:e>
                        <m:sub>
                          <m:r>
                            <a:rPr lang="en-US" sz="1800" b="0" i="1" smtClean="0">
                              <a:latin typeface="Cambria Math" panose="02040503050406030204" pitchFamily="18" charset="0"/>
                              <a:cs typeface="Times New Roman" panose="02020603050405020304" pitchFamily="18" charset="0"/>
                            </a:rPr>
                            <m:t>𝐺𝑒𝑛𝑒𝑟𝑎𝑡𝑖𝑜𝑛</m:t>
                          </m:r>
                          <m:r>
                            <a:rPr lang="en-US" sz="1800" b="0" i="1" smtClean="0">
                              <a:latin typeface="Cambria Math" panose="02040503050406030204" pitchFamily="18" charset="0"/>
                              <a:cs typeface="Times New Roman" panose="02020603050405020304" pitchFamily="18" charset="0"/>
                            </a:rPr>
                            <m:t>−0</m:t>
                          </m:r>
                        </m:sub>
                      </m:sSub>
                      <m:r>
                        <a:rPr lang="en-US" sz="1800" b="0" i="1" smtClean="0">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𝐿</m:t>
                          </m:r>
                        </m:e>
                        <m:sub>
                          <m:r>
                            <a:rPr lang="en-US" sz="1800" b="0" i="1" smtClean="0">
                              <a:latin typeface="Cambria Math" panose="02040503050406030204" pitchFamily="18" charset="0"/>
                              <a:cs typeface="Times New Roman" panose="02020603050405020304" pitchFamily="18" charset="0"/>
                            </a:rPr>
                            <m:t>𝐼𝑚𝑎𝑔𝑒</m:t>
                          </m:r>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𝐶𝑙𝑎𝑠𝑠𝑖𝑓𝑖𝑐𝑎𝑡𝑖𝑜𝑛</m:t>
                          </m:r>
                        </m:sub>
                      </m:sSub>
                      <m:r>
                        <a:rPr lang="en-US" sz="1800" b="0" i="0" smtClean="0">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𝐿</m:t>
                          </m:r>
                        </m:e>
                        <m:sub>
                          <m:r>
                            <a:rPr lang="en-US" sz="1800" b="0" i="1" smtClean="0">
                              <a:latin typeface="Cambria Math" panose="02040503050406030204" pitchFamily="18" charset="0"/>
                              <a:cs typeface="Times New Roman" panose="02020603050405020304" pitchFamily="18" charset="0"/>
                            </a:rPr>
                            <m:t>𝑅𝑜𝑡𝑎𝑡𝑖𝑜𝑛</m:t>
                          </m:r>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𝐶𝑙𝑎𝑠𝑠𝑖𝑓𝑖𝑐𝑎𝑡𝑖𝑜𝑛</m:t>
                          </m:r>
                        </m:sub>
                      </m:sSub>
                    </m:oMath>
                  </m:oMathPara>
                </a14:m>
                <a:endParaRPr lang="el-GR" sz="1800" dirty="0">
                  <a:latin typeface="Calibri" panose="020F0502020204030204" pitchFamily="34" charset="0"/>
                  <a:cs typeface="Times New Roman" panose="02020603050405020304" pitchFamily="18" charset="0"/>
                </a:endParaRPr>
              </a:p>
              <a:p>
                <a:pPr marL="0" indent="0">
                  <a:buNone/>
                </a:pPr>
                <a:endParaRPr lang="el-GR" sz="1800" dirty="0">
                  <a:latin typeface="Calibri" panose="020F0502020204030204" pitchFamily="34"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52082D22-DDBA-9975-BB40-B20FAE6E0FC0}"/>
                  </a:ext>
                </a:extLst>
              </p:cNvPr>
              <p:cNvSpPr txBox="1">
                <a:spLocks noRot="1" noChangeAspect="1" noMove="1" noResize="1" noEditPoints="1" noAdjustHandles="1" noChangeArrowheads="1" noChangeShapeType="1" noTextEdit="1"/>
              </p:cNvSpPr>
              <p:nvPr/>
            </p:nvSpPr>
            <p:spPr>
              <a:xfrm>
                <a:off x="5902954" y="5097909"/>
                <a:ext cx="6325124" cy="1236085"/>
              </a:xfrm>
              <a:prstGeom prst="rect">
                <a:avLst/>
              </a:prstGeom>
              <a:blipFill>
                <a:blip r:embed="rId3"/>
                <a:stretch>
                  <a:fillRect l="-771" t="-2463"/>
                </a:stretch>
              </a:blipFill>
            </p:spPr>
            <p:txBody>
              <a:bodyPr/>
              <a:lstStyle/>
              <a:p>
                <a:r>
                  <a:rPr lang="en-US">
                    <a:noFill/>
                  </a:rPr>
                  <a:t> </a:t>
                </a:r>
              </a:p>
            </p:txBody>
          </p:sp>
        </mc:Fallback>
      </mc:AlternateContent>
      <p:pic>
        <p:nvPicPr>
          <p:cNvPr id="7" name="Εικόνα 37">
            <a:extLst>
              <a:ext uri="{FF2B5EF4-FFF2-40B4-BE49-F238E27FC236}">
                <a16:creationId xmlns:a16="http://schemas.microsoft.com/office/drawing/2014/main" id="{D255AC3B-A692-1CF8-60D9-58FAD99319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118" y="3263861"/>
            <a:ext cx="5201262" cy="2936602"/>
          </a:xfrm>
          <a:prstGeom prst="rect">
            <a:avLst/>
          </a:prstGeom>
        </p:spPr>
      </p:pic>
    </p:spTree>
    <p:extLst>
      <p:ext uri="{BB962C8B-B14F-4D97-AF65-F5344CB8AC3E}">
        <p14:creationId xmlns:p14="http://schemas.microsoft.com/office/powerpoint/2010/main" val="1168098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1753D-B1B1-0643-649E-111D9B712C90}"/>
              </a:ext>
            </a:extLst>
          </p:cNvPr>
          <p:cNvSpPr>
            <a:spLocks noGrp="1"/>
          </p:cNvSpPr>
          <p:nvPr>
            <p:ph type="title"/>
          </p:nvPr>
        </p:nvSpPr>
        <p:spPr>
          <a:xfrm>
            <a:off x="162951" y="497521"/>
            <a:ext cx="3466514" cy="647749"/>
          </a:xfrm>
        </p:spPr>
        <p:txBody>
          <a:bodyPr>
            <a:normAutofit/>
          </a:bodyPr>
          <a:lstStyle/>
          <a:p>
            <a:r>
              <a:rPr lang="el-GR" sz="2400" dirty="0"/>
              <a:t>Δόμηση Πειραμάτων</a:t>
            </a:r>
            <a:r>
              <a:rPr lang="en-US" sz="2400" dirty="0"/>
              <a:t> (1)</a:t>
            </a:r>
          </a:p>
        </p:txBody>
      </p:sp>
      <p:sp>
        <p:nvSpPr>
          <p:cNvPr id="3" name="Content Placeholder 2">
            <a:extLst>
              <a:ext uri="{FF2B5EF4-FFF2-40B4-BE49-F238E27FC236}">
                <a16:creationId xmlns:a16="http://schemas.microsoft.com/office/drawing/2014/main" id="{299829F7-21A9-9C39-BDBC-DD0F8DA74E7C}"/>
              </a:ext>
            </a:extLst>
          </p:cNvPr>
          <p:cNvSpPr>
            <a:spLocks noGrp="1"/>
          </p:cNvSpPr>
          <p:nvPr>
            <p:ph idx="1"/>
          </p:nvPr>
        </p:nvSpPr>
        <p:spPr>
          <a:xfrm>
            <a:off x="162951" y="1361392"/>
            <a:ext cx="10515600" cy="4351338"/>
          </a:xfrm>
        </p:spPr>
        <p:txBody>
          <a:bodyPr>
            <a:normAutofit lnSpcReduction="10000"/>
          </a:bodyPr>
          <a:lstStyle/>
          <a:p>
            <a:pPr marL="0" indent="0">
              <a:buNone/>
            </a:pPr>
            <a:r>
              <a:rPr lang="el-GR" dirty="0"/>
              <a:t>Όλες οι περιπτώσεις συγκρίσεων της παρούσας διπλωματικής έλαβαν χώρα:</a:t>
            </a:r>
          </a:p>
          <a:p>
            <a:pPr>
              <a:buFont typeface="Wingdings" panose="05000000000000000000" pitchFamily="2" charset="2"/>
              <a:buChar char="Ø"/>
            </a:pPr>
            <a:r>
              <a:rPr lang="el-GR" dirty="0"/>
              <a:t>Για τα δύο πιο δημοφιλή προβλήματα </a:t>
            </a:r>
            <a:r>
              <a:rPr lang="en-US" dirty="0"/>
              <a:t>Few-Shot Learning,</a:t>
            </a:r>
            <a:r>
              <a:rPr lang="el-GR" dirty="0"/>
              <a:t> δηλαδή το 5-</a:t>
            </a:r>
            <a:r>
              <a:rPr lang="en-US" dirty="0"/>
              <a:t>ways – 1-shot </a:t>
            </a:r>
            <a:r>
              <a:rPr lang="el-GR" dirty="0"/>
              <a:t>και το 5-</a:t>
            </a:r>
            <a:r>
              <a:rPr lang="en-US" dirty="0"/>
              <a:t>ways – 5-shot.</a:t>
            </a:r>
          </a:p>
          <a:p>
            <a:pPr>
              <a:buFont typeface="Wingdings" panose="05000000000000000000" pitchFamily="2" charset="2"/>
              <a:buChar char="Ø"/>
            </a:pPr>
            <a:r>
              <a:rPr lang="el-GR" dirty="0"/>
              <a:t>Στα </a:t>
            </a:r>
            <a:r>
              <a:rPr lang="en-US" dirty="0"/>
              <a:t>Datasets CIFAR-FS </a:t>
            </a:r>
            <a:r>
              <a:rPr lang="el-GR" dirty="0"/>
              <a:t>και </a:t>
            </a:r>
            <a:r>
              <a:rPr lang="en-US" dirty="0"/>
              <a:t>FC100.</a:t>
            </a:r>
            <a:endParaRPr lang="el-GR" dirty="0"/>
          </a:p>
          <a:p>
            <a:pPr>
              <a:buFont typeface="Wingdings" panose="05000000000000000000" pitchFamily="2" charset="2"/>
              <a:buChar char="Ø"/>
            </a:pPr>
            <a:r>
              <a:rPr lang="el-GR" dirty="0"/>
              <a:t>Όλα τα χαρακτηριστικά και υπερπαράμετροι των πειραμάτων είναι ευθυγραμμισμένα με την βασική εργασία των </a:t>
            </a:r>
            <a:r>
              <a:rPr lang="en-US" sz="2800" dirty="0"/>
              <a:t>Jathushan Rajasegaran et al. </a:t>
            </a:r>
          </a:p>
          <a:p>
            <a:pPr>
              <a:buFont typeface="Wingdings" panose="05000000000000000000" pitchFamily="2" charset="2"/>
              <a:buChar char="Ø"/>
            </a:pPr>
            <a:r>
              <a:rPr lang="el-GR" dirty="0"/>
              <a:t>Η βάση των συνελικτικών μοντέλων που χρησιμοποιήθηκε είναι η αρχιτεκτονική των </a:t>
            </a:r>
            <a:r>
              <a:rPr lang="en-US" dirty="0"/>
              <a:t>ResNets.</a:t>
            </a:r>
          </a:p>
        </p:txBody>
      </p:sp>
    </p:spTree>
    <p:extLst>
      <p:ext uri="{BB962C8B-B14F-4D97-AF65-F5344CB8AC3E}">
        <p14:creationId xmlns:p14="http://schemas.microsoft.com/office/powerpoint/2010/main" val="3767092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FBC9D-4F05-93A5-9FA7-51048FBD4E6F}"/>
              </a:ext>
            </a:extLst>
          </p:cNvPr>
          <p:cNvSpPr>
            <a:spLocks noGrp="1"/>
          </p:cNvSpPr>
          <p:nvPr>
            <p:ph type="title"/>
          </p:nvPr>
        </p:nvSpPr>
        <p:spPr>
          <a:xfrm>
            <a:off x="162951" y="232117"/>
            <a:ext cx="3466514" cy="689952"/>
          </a:xfrm>
        </p:spPr>
        <p:txBody>
          <a:bodyPr>
            <a:normAutofit/>
          </a:bodyPr>
          <a:lstStyle/>
          <a:p>
            <a:r>
              <a:rPr lang="el-GR" sz="2400" dirty="0"/>
              <a:t>Δόμηση Πειραμάτων</a:t>
            </a:r>
            <a:r>
              <a:rPr lang="en-US" sz="2400" dirty="0"/>
              <a:t> (2)</a:t>
            </a:r>
          </a:p>
        </p:txBody>
      </p:sp>
      <p:sp>
        <p:nvSpPr>
          <p:cNvPr id="3" name="Content Placeholder 2">
            <a:extLst>
              <a:ext uri="{FF2B5EF4-FFF2-40B4-BE49-F238E27FC236}">
                <a16:creationId xmlns:a16="http://schemas.microsoft.com/office/drawing/2014/main" id="{66E13604-7A22-7D5C-4FE8-F276A43F3517}"/>
              </a:ext>
            </a:extLst>
          </p:cNvPr>
          <p:cNvSpPr>
            <a:spLocks noGrp="1"/>
          </p:cNvSpPr>
          <p:nvPr>
            <p:ph idx="1"/>
          </p:nvPr>
        </p:nvSpPr>
        <p:spPr>
          <a:xfrm>
            <a:off x="162950" y="676184"/>
            <a:ext cx="11866098" cy="1835200"/>
          </a:xfrm>
        </p:spPr>
        <p:txBody>
          <a:bodyPr>
            <a:normAutofit fontScale="25000" lnSpcReduction="20000"/>
          </a:bodyPr>
          <a:lstStyle/>
          <a:p>
            <a:pPr marL="0" indent="0" algn="ctr">
              <a:buNone/>
            </a:pPr>
            <a:r>
              <a:rPr lang="el-GR" sz="8000" dirty="0">
                <a:latin typeface="Calibri" panose="020F0502020204030204" pitchFamily="34" charset="0"/>
                <a:cs typeface="Times New Roman" panose="02020603050405020304" pitchFamily="18" charset="0"/>
              </a:rPr>
              <a:t>Συνελικτικά Μοντέλα </a:t>
            </a:r>
            <a:r>
              <a:rPr lang="en-US" sz="8000" dirty="0">
                <a:latin typeface="Calibri" panose="020F0502020204030204" pitchFamily="34" charset="0"/>
                <a:cs typeface="Times New Roman" panose="02020603050405020304" pitchFamily="18" charset="0"/>
              </a:rPr>
              <a:t>ResNets</a:t>
            </a:r>
          </a:p>
          <a:p>
            <a:pPr>
              <a:buFont typeface="Wingdings" panose="05000000000000000000" pitchFamily="2" charset="2"/>
              <a:buChar char="Ø"/>
            </a:pPr>
            <a:r>
              <a:rPr lang="el-GR" sz="7200" dirty="0">
                <a:latin typeface="Calibri" panose="020F0502020204030204" pitchFamily="34" charset="0"/>
                <a:cs typeface="Times New Roman" panose="02020603050405020304" pitchFamily="18" charset="0"/>
              </a:rPr>
              <a:t>Αρχιτεκτονικές οι οποίες αναπτύχθηκαν από τους </a:t>
            </a:r>
            <a:r>
              <a:rPr lang="en-US" sz="7200" dirty="0">
                <a:latin typeface="Calibri" panose="020F0502020204030204" pitchFamily="34" charset="0"/>
                <a:cs typeface="Times New Roman" panose="02020603050405020304" pitchFamily="18" charset="0"/>
              </a:rPr>
              <a:t>Kaiming He et al. </a:t>
            </a:r>
            <a:r>
              <a:rPr lang="el-GR" sz="7200" dirty="0">
                <a:latin typeface="Calibri" panose="020F0502020204030204" pitchFamily="34" charset="0"/>
                <a:cs typeface="Times New Roman" panose="02020603050405020304" pitchFamily="18" charset="0"/>
              </a:rPr>
              <a:t>ερευνητές της </a:t>
            </a:r>
            <a:r>
              <a:rPr lang="en-US" sz="7200" dirty="0">
                <a:latin typeface="Calibri" panose="020F0502020204030204" pitchFamily="34" charset="0"/>
                <a:cs typeface="Times New Roman" panose="02020603050405020304" pitchFamily="18" charset="0"/>
              </a:rPr>
              <a:t>Microsoft</a:t>
            </a:r>
            <a:r>
              <a:rPr lang="el-GR" sz="7200" dirty="0">
                <a:latin typeface="Calibri" panose="020F0502020204030204" pitchFamily="34" charset="0"/>
                <a:cs typeface="Times New Roman" panose="02020603050405020304" pitchFamily="18" charset="0"/>
              </a:rPr>
              <a:t>.</a:t>
            </a:r>
            <a:endParaRPr lang="en-US" sz="7200" dirty="0">
              <a:latin typeface="Calibri" panose="020F0502020204030204" pitchFamily="34" charset="0"/>
              <a:cs typeface="Times New Roman" panose="02020603050405020304" pitchFamily="18" charset="0"/>
            </a:endParaRPr>
          </a:p>
          <a:p>
            <a:pPr>
              <a:buFont typeface="Wingdings" panose="05000000000000000000" pitchFamily="2" charset="2"/>
              <a:buChar char="Ø"/>
            </a:pPr>
            <a:r>
              <a:rPr lang="el-GR" sz="7200" dirty="0">
                <a:latin typeface="Calibri" panose="020F0502020204030204" pitchFamily="34" charset="0"/>
                <a:cs typeface="Times New Roman" panose="02020603050405020304" pitchFamily="18" charset="0"/>
              </a:rPr>
              <a:t>Η σημαντική τους ιδιαιτερότητα είναι ότι πλην της σειριακής τοποθέτησης των πολλαπλών επιπέδων λειτουργίας παρεμβάλλονται σε αυτές και οι λεγόμενες εσωτερικές συνδέσεις «παράλειψης» (</a:t>
            </a:r>
            <a:r>
              <a:rPr lang="en-US" sz="7200" dirty="0">
                <a:latin typeface="Calibri" panose="020F0502020204030204" pitchFamily="34" charset="0"/>
                <a:cs typeface="Times New Roman" panose="02020603050405020304" pitchFamily="18" charset="0"/>
              </a:rPr>
              <a:t>residual</a:t>
            </a:r>
            <a:r>
              <a:rPr lang="el-GR" sz="7200" dirty="0">
                <a:latin typeface="Calibri" panose="020F0502020204030204" pitchFamily="34" charset="0"/>
                <a:cs typeface="Times New Roman" panose="02020603050405020304" pitchFamily="18" charset="0"/>
              </a:rPr>
              <a:t>-</a:t>
            </a:r>
            <a:r>
              <a:rPr lang="en-US" sz="7200" dirty="0">
                <a:latin typeface="Calibri" panose="020F0502020204030204" pitchFamily="34" charset="0"/>
                <a:cs typeface="Times New Roman" panose="02020603050405020304" pitchFamily="18" charset="0"/>
              </a:rPr>
              <a:t>shortcut connections</a:t>
            </a:r>
            <a:r>
              <a:rPr lang="el-GR" sz="7200" dirty="0">
                <a:latin typeface="Calibri" panose="020F0502020204030204" pitchFamily="34" charset="0"/>
                <a:cs typeface="Times New Roman" panose="02020603050405020304" pitchFamily="18" charset="0"/>
              </a:rPr>
              <a:t>),</a:t>
            </a:r>
          </a:p>
          <a:p>
            <a:pPr>
              <a:buFont typeface="Wingdings" panose="05000000000000000000" pitchFamily="2" charset="2"/>
              <a:buChar char="Ø"/>
            </a:pPr>
            <a:r>
              <a:rPr lang="el-GR" sz="7200" dirty="0">
                <a:latin typeface="Calibri" panose="020F0502020204030204" pitchFamily="34" charset="0"/>
                <a:cs typeface="Times New Roman" panose="02020603050405020304" pitchFamily="18" charset="0"/>
              </a:rPr>
              <a:t>Εντονότερη χρήση Κανονικοποίησης Παρτίδων (</a:t>
            </a:r>
            <a:r>
              <a:rPr lang="en-US" sz="7200" dirty="0">
                <a:latin typeface="Calibri" panose="020F0502020204030204" pitchFamily="34" charset="0"/>
                <a:cs typeface="Times New Roman" panose="02020603050405020304" pitchFamily="18" charset="0"/>
              </a:rPr>
              <a:t>Batch Normalization</a:t>
            </a:r>
            <a:r>
              <a:rPr lang="el-GR" sz="7200" dirty="0">
                <a:latin typeface="Calibri" panose="020F0502020204030204" pitchFamily="34" charset="0"/>
                <a:cs typeface="Times New Roman" panose="02020603050405020304" pitchFamily="18" charset="0"/>
              </a:rPr>
              <a:t>) και ελάττωση των Πλήρως Συνδεδεμένων Επίπεδων (</a:t>
            </a:r>
            <a:r>
              <a:rPr lang="en-US" sz="7200" dirty="0">
                <a:latin typeface="Calibri" panose="020F0502020204030204" pitchFamily="34" charset="0"/>
                <a:cs typeface="Times New Roman" panose="02020603050405020304" pitchFamily="18" charset="0"/>
              </a:rPr>
              <a:t>Fully Connected Layer</a:t>
            </a:r>
            <a:r>
              <a:rPr lang="el-GR" sz="7200" dirty="0">
                <a:latin typeface="Calibri" panose="020F0502020204030204" pitchFamily="34" charset="0"/>
                <a:cs typeface="Times New Roman" panose="02020603050405020304" pitchFamily="18" charset="0"/>
              </a:rPr>
              <a:t>) στο τέλος των δικτύων. </a:t>
            </a:r>
          </a:p>
          <a:p>
            <a:pPr>
              <a:buFont typeface="Wingdings" panose="05000000000000000000" pitchFamily="2" charset="2"/>
              <a:buChar char="Ø"/>
            </a:pPr>
            <a:endParaRPr lang="el-GR" sz="7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l-GR" sz="72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14B574E1-BDCE-99CE-31D5-0CC696BFD7C5}"/>
              </a:ext>
            </a:extLst>
          </p:cNvPr>
          <p:cNvSpPr txBox="1"/>
          <p:nvPr/>
        </p:nvSpPr>
        <p:spPr>
          <a:xfrm rot="10800000" flipH="1" flipV="1">
            <a:off x="162949" y="2378952"/>
            <a:ext cx="7111713" cy="4330866"/>
          </a:xfrm>
          <a:prstGeom prst="rect">
            <a:avLst/>
          </a:prstGeom>
          <a:noFill/>
        </p:spPr>
        <p:txBody>
          <a:bodyPr wrap="square" rtlCol="0">
            <a:spAutoFit/>
          </a:bodyPr>
          <a:lstStyle/>
          <a:p>
            <a:pPr marL="285750" indent="-285750">
              <a:lnSpc>
                <a:spcPct val="107000"/>
              </a:lnSpc>
              <a:buFont typeface="Wingdings" panose="05000000000000000000" pitchFamily="2" charset="2"/>
              <a:buChar char="Ø"/>
            </a:pPr>
            <a:r>
              <a:rPr lang="el-GR" dirty="0">
                <a:latin typeface="Calibri" panose="020F0502020204030204" pitchFamily="34" charset="0"/>
                <a:cs typeface="Times New Roman" panose="02020603050405020304" pitchFamily="18" charset="0"/>
              </a:rPr>
              <a:t>Η ιδιόμορφη αυτή αρχιτεκτονική</a:t>
            </a:r>
            <a:r>
              <a:rPr lang="en-US" dirty="0">
                <a:latin typeface="Calibri" panose="020F0502020204030204" pitchFamily="34" charset="0"/>
                <a:cs typeface="Times New Roman" panose="02020603050405020304" pitchFamily="18" charset="0"/>
              </a:rPr>
              <a:t>:</a:t>
            </a:r>
            <a:endParaRPr lang="el-GR" dirty="0">
              <a:latin typeface="Calibri" panose="020F0502020204030204" pitchFamily="34" charset="0"/>
              <a:cs typeface="Times New Roman" panose="02020603050405020304" pitchFamily="18" charset="0"/>
            </a:endParaRPr>
          </a:p>
          <a:p>
            <a:pPr marL="342900" indent="-342900">
              <a:lnSpc>
                <a:spcPct val="107000"/>
              </a:lnSpc>
              <a:buFont typeface="Courier New" panose="02070309020205020404" pitchFamily="49" charset="0"/>
              <a:buChar char="o"/>
            </a:pPr>
            <a:r>
              <a:rPr lang="el-GR" dirty="0">
                <a:latin typeface="Calibri" panose="020F0502020204030204" pitchFamily="34" charset="0"/>
                <a:cs typeface="Times New Roman" panose="02020603050405020304" pitchFamily="18" charset="0"/>
              </a:rPr>
              <a:t>Μείωσε το φαινόμενο των Εξαφανιζόμενων και Εκτινασσόμενων Παραγώγων (</a:t>
            </a:r>
            <a:r>
              <a:rPr lang="en-US" dirty="0">
                <a:latin typeface="Calibri" panose="020F0502020204030204" pitchFamily="34" charset="0"/>
                <a:cs typeface="Times New Roman" panose="02020603050405020304" pitchFamily="18" charset="0"/>
              </a:rPr>
              <a:t>Vanishing and Exploding Gradients Problem</a:t>
            </a:r>
            <a:r>
              <a:rPr lang="el-GR" dirty="0">
                <a:latin typeface="Calibri" panose="020F0502020204030204" pitchFamily="34" charset="0"/>
                <a:cs typeface="Times New Roman" panose="02020603050405020304" pitchFamily="18" charset="0"/>
              </a:rPr>
              <a:t>)</a:t>
            </a:r>
          </a:p>
          <a:p>
            <a:pPr marL="342900" lvl="0" indent="-342900">
              <a:lnSpc>
                <a:spcPct val="107000"/>
              </a:lnSpc>
              <a:buFont typeface="Courier New" panose="02070309020205020404" pitchFamily="49" charset="0"/>
              <a:buChar char="o"/>
            </a:pPr>
            <a:r>
              <a:rPr lang="el-GR" dirty="0">
                <a:effectLst/>
                <a:latin typeface="Calibri" panose="020F0502020204030204" pitchFamily="34" charset="0"/>
                <a:ea typeface="Times New Roman" panose="02020603050405020304" pitchFamily="18" charset="0"/>
                <a:cs typeface="Times New Roman" panose="02020603050405020304" pitchFamily="18" charset="0"/>
              </a:rPr>
              <a:t>Διευκόλυνε</a:t>
            </a:r>
            <a:r>
              <a:rPr lang="el-GR" sz="1800" dirty="0">
                <a:effectLst/>
                <a:latin typeface="Calibri" panose="020F0502020204030204" pitchFamily="34" charset="0"/>
                <a:ea typeface="Times New Roman" panose="02020603050405020304" pitchFamily="18" charset="0"/>
                <a:cs typeface="Times New Roman" panose="02020603050405020304" pitchFamily="18" charset="0"/>
              </a:rPr>
              <a:t> την διαδικασία της εκπαίδευσης, προσδίδοντας ευκολότερη βελτιστοποίηση και ταχύτερη σύγκλιση, </a:t>
            </a:r>
          </a:p>
          <a:p>
            <a:pPr marL="342900" lvl="0" indent="-342900">
              <a:lnSpc>
                <a:spcPct val="107000"/>
              </a:lnSpc>
              <a:buFont typeface="Courier New" panose="02070309020205020404" pitchFamily="49" charset="0"/>
              <a:buChar char="o"/>
            </a:pPr>
            <a:r>
              <a:rPr lang="el-GR" dirty="0">
                <a:latin typeface="Calibri" panose="020F0502020204030204" pitchFamily="34" charset="0"/>
                <a:ea typeface="Times New Roman" panose="02020603050405020304" pitchFamily="18" charset="0"/>
                <a:cs typeface="Times New Roman" panose="02020603050405020304" pitchFamily="18" charset="0"/>
              </a:rPr>
              <a:t>Ελάττωσε την</a:t>
            </a:r>
            <a:r>
              <a:rPr lang="el-GR" sz="1800" dirty="0">
                <a:latin typeface="Calibri" panose="020F0502020204030204" pitchFamily="34" charset="0"/>
                <a:ea typeface="Times New Roman" panose="02020603050405020304" pitchFamily="18" charset="0"/>
                <a:cs typeface="Times New Roman" panose="02020603050405020304" pitchFamily="18" charset="0"/>
              </a:rPr>
              <a:t> </a:t>
            </a:r>
            <a:r>
              <a:rPr lang="el-GR" sz="1800" dirty="0">
                <a:effectLst/>
                <a:latin typeface="Calibri" panose="020F0502020204030204" pitchFamily="34" charset="0"/>
                <a:ea typeface="Times New Roman" panose="02020603050405020304" pitchFamily="18" charset="0"/>
                <a:cs typeface="Times New Roman" panose="02020603050405020304" pitchFamily="18" charset="0"/>
              </a:rPr>
              <a:t>υπολογιστική πολυπλοκότητα συγκριτικά ακόμη και με πιο ρηχά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plain</a:t>
            </a:r>
            <a:r>
              <a:rPr lang="el-GR" sz="1800" dirty="0">
                <a:effectLst/>
                <a:latin typeface="Calibri" panose="020F0502020204030204" pitchFamily="34" charset="0"/>
                <a:ea typeface="Times New Roman" panose="02020603050405020304" pitchFamily="18" charset="0"/>
                <a:cs typeface="Times New Roman" panose="02020603050405020304" pitchFamily="18" charset="0"/>
              </a:rPr>
              <a:t>” δίκτυα (χωρίς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shortcut connections</a:t>
            </a:r>
            <a:r>
              <a:rPr lang="el-GR" sz="18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Courier New" panose="02070309020205020404" pitchFamily="49" charset="0"/>
              <a:buChar char="o"/>
            </a:pPr>
            <a:r>
              <a:rPr lang="el-GR" dirty="0">
                <a:latin typeface="Calibri" panose="020F0502020204030204" pitchFamily="34" charset="0"/>
                <a:ea typeface="Times New Roman" panose="02020603050405020304" pitchFamily="18" charset="0"/>
                <a:cs typeface="Times New Roman" panose="02020603050405020304" pitchFamily="18" charset="0"/>
              </a:rPr>
              <a:t>Κατάφερε την επίτευξη</a:t>
            </a:r>
            <a:r>
              <a:rPr lang="el-GR" sz="1800" dirty="0">
                <a:effectLst/>
                <a:latin typeface="Calibri" panose="020F0502020204030204" pitchFamily="34" charset="0"/>
                <a:ea typeface="Times New Roman" panose="02020603050405020304" pitchFamily="18" charset="0"/>
                <a:cs typeface="Times New Roman" panose="02020603050405020304" pitchFamily="18" charset="0"/>
              </a:rPr>
              <a:t> βαθιών αρχιτεκτονικών και επέφερε σημαντική αύξηση στις επιδόσεις των μοντέλων με την αύξηση του βάθους, σε αντίθεση με τα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plain</a:t>
            </a:r>
            <a:r>
              <a:rPr lang="el-GR" sz="1800" dirty="0">
                <a:effectLst/>
                <a:latin typeface="Calibri" panose="020F0502020204030204" pitchFamily="34" charset="0"/>
                <a:ea typeface="Times New Roman" panose="02020603050405020304" pitchFamily="18" charset="0"/>
                <a:cs typeface="Times New Roman" panose="02020603050405020304" pitchFamily="18" charset="0"/>
              </a:rPr>
              <a:t>” δίκτυα και το πρόβλημα του κορεσμού που εμφανιζόταν σε προηγούμενες μελέτες.</a:t>
            </a:r>
          </a:p>
          <a:p>
            <a:pPr marL="342900" lvl="0" indent="-342900">
              <a:lnSpc>
                <a:spcPct val="107000"/>
              </a:lnSpc>
              <a:spcAft>
                <a:spcPts val="800"/>
              </a:spcAft>
              <a:buFont typeface="Courier New" panose="02070309020205020404" pitchFamily="49" charset="0"/>
              <a:buChar char="o"/>
            </a:pPr>
            <a:r>
              <a:rPr lang="el-GR" sz="1800" dirty="0">
                <a:latin typeface="Calibri" panose="020F0502020204030204" pitchFamily="34" charset="0"/>
                <a:ea typeface="Times New Roman" panose="02020603050405020304" pitchFamily="18" charset="0"/>
                <a:cs typeface="Times New Roman" panose="02020603050405020304" pitchFamily="18" charset="0"/>
              </a:rPr>
              <a:t>Σημείωσε σημαντικές βελτιώσεις και κατέγραψε επιδόσεις που αποτέλεσαν διακρίσεις σε προβλήματα Όρασης, σε δημοφιλείς </a:t>
            </a:r>
            <a:r>
              <a:rPr lang="el-GR" dirty="0">
                <a:latin typeface="Calibri" panose="020F0502020204030204" pitchFamily="34" charset="0"/>
                <a:ea typeface="Times New Roman" panose="02020603050405020304" pitchFamily="18" charset="0"/>
                <a:cs typeface="Times New Roman" panose="02020603050405020304" pitchFamily="18" charset="0"/>
              </a:rPr>
              <a:t>συλλογές αναφορά</a:t>
            </a:r>
            <a:r>
              <a:rPr lang="el-GR" sz="1800" dirty="0">
                <a:latin typeface="Calibri" panose="020F0502020204030204" pitchFamily="34" charset="0"/>
                <a:ea typeface="Times New Roman" panose="02020603050405020304" pitchFamily="18" charset="0"/>
                <a:cs typeface="Times New Roman" panose="02020603050405020304" pitchFamily="18" charset="0"/>
              </a:rPr>
              <a:t>ς &amp; διαγωνισμούς όπως η </a:t>
            </a:r>
            <a:r>
              <a:rPr lang="en-US" sz="1800" dirty="0">
                <a:latin typeface="Calibri" panose="020F0502020204030204" pitchFamily="34" charset="0"/>
                <a:ea typeface="Times New Roman" panose="02020603050405020304" pitchFamily="18" charset="0"/>
                <a:cs typeface="Times New Roman" panose="02020603050405020304" pitchFamily="18" charset="0"/>
              </a:rPr>
              <a:t>ILSVRC </a:t>
            </a:r>
            <a:r>
              <a:rPr lang="el-GR" sz="1800" dirty="0">
                <a:latin typeface="Calibri" panose="020F0502020204030204" pitchFamily="34" charset="0"/>
                <a:ea typeface="Times New Roman" panose="02020603050405020304" pitchFamily="18" charset="0"/>
                <a:cs typeface="Times New Roman" panose="02020603050405020304" pitchFamily="18" charset="0"/>
              </a:rPr>
              <a:t>και η </a:t>
            </a:r>
            <a:r>
              <a:rPr lang="en-US" sz="1800" dirty="0">
                <a:latin typeface="Calibri" panose="020F0502020204030204" pitchFamily="34" charset="0"/>
                <a:ea typeface="Times New Roman" panose="02020603050405020304" pitchFamily="18" charset="0"/>
                <a:cs typeface="Times New Roman" panose="02020603050405020304" pitchFamily="18" charset="0"/>
              </a:rPr>
              <a:t>COCO 2015</a:t>
            </a:r>
            <a:r>
              <a:rPr lang="el-GR" sz="1800" dirty="0">
                <a:latin typeface="Calibri" panose="020F050202020403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722F1C6-8C9B-57D4-3A31-A5FD34F50306}"/>
              </a:ext>
            </a:extLst>
          </p:cNvPr>
          <p:cNvSpPr txBox="1"/>
          <p:nvPr/>
        </p:nvSpPr>
        <p:spPr>
          <a:xfrm>
            <a:off x="7457323" y="4900413"/>
            <a:ext cx="4389066" cy="1957587"/>
          </a:xfrm>
          <a:prstGeom prst="rect">
            <a:avLst/>
          </a:prstGeom>
          <a:noFill/>
        </p:spPr>
        <p:txBody>
          <a:bodyPr wrap="square" rtlCol="0">
            <a:spAutoFit/>
          </a:bodyPr>
          <a:lstStyle/>
          <a:p>
            <a:pPr>
              <a:lnSpc>
                <a:spcPct val="107000"/>
              </a:lnSpc>
              <a:spcAft>
                <a:spcPts val="800"/>
              </a:spcAft>
            </a:pPr>
            <a:r>
              <a:rPr lang="el-GR" sz="1400" dirty="0">
                <a:effectLst/>
                <a:latin typeface="Calibri" panose="020F0502020204030204" pitchFamily="34" charset="0"/>
                <a:ea typeface="Times New Roman" panose="02020603050405020304" pitchFamily="18" charset="0"/>
                <a:cs typeface="Times New Roman" panose="02020603050405020304" pitchFamily="18" charset="0"/>
              </a:rPr>
              <a:t>Απεικόνιση των ειδικών συνδέσεων (Residual Connections) των Συνελικτικών Νευρωνικών Δικτύων Res</a:t>
            </a:r>
            <a:r>
              <a:rPr lang="en-US" sz="1400" dirty="0">
                <a:latin typeface="Calibri" panose="020F0502020204030204" pitchFamily="34" charset="0"/>
                <a:ea typeface="Times New Roman" panose="02020603050405020304" pitchFamily="18" charset="0"/>
                <a:cs typeface="Times New Roman" panose="02020603050405020304" pitchFamily="18" charset="0"/>
              </a:rPr>
              <a:t>N</a:t>
            </a:r>
            <a:r>
              <a:rPr lang="el-GR" sz="1400" dirty="0">
                <a:effectLst/>
                <a:latin typeface="Calibri" panose="020F0502020204030204" pitchFamily="34" charset="0"/>
                <a:ea typeface="Times New Roman" panose="02020603050405020304" pitchFamily="18" charset="0"/>
                <a:cs typeface="Times New Roman" panose="02020603050405020304" pitchFamily="18" charset="0"/>
              </a:rPr>
              <a:t>ets.</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l-GR" sz="1400" i="1" dirty="0">
                <a:effectLst/>
                <a:latin typeface="Calibri" panose="020F0502020204030204" pitchFamily="34" charset="0"/>
                <a:ea typeface="Times New Roman" panose="02020603050405020304" pitchFamily="18" charset="0"/>
                <a:cs typeface="Times New Roman" panose="02020603050405020304" pitchFamily="18" charset="0"/>
              </a:rPr>
              <a:t>Πηγή</a:t>
            </a:r>
            <a:r>
              <a:rPr lang="en-US" sz="1400" i="1" dirty="0">
                <a:effectLst/>
                <a:latin typeface="Calibri" panose="020F0502020204030204" pitchFamily="34" charset="0"/>
                <a:ea typeface="Times New Roman" panose="02020603050405020304" pitchFamily="18" charset="0"/>
                <a:cs typeface="Times New Roman" panose="02020603050405020304" pitchFamily="18" charset="0"/>
              </a:rPr>
              <a:t>: Deep Residual Learning for Image Recognition - Kaiming He, Xiangyu Zhang, Shaoqing Ren, Jian Sun - Microsoft Research</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pic>
        <p:nvPicPr>
          <p:cNvPr id="7" name="Εικόνα 38">
            <a:extLst>
              <a:ext uri="{FF2B5EF4-FFF2-40B4-BE49-F238E27FC236}">
                <a16:creationId xmlns:a16="http://schemas.microsoft.com/office/drawing/2014/main" id="{54469A31-8B3B-0738-A1BF-DA66DECB1A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57323" y="2511384"/>
            <a:ext cx="4117632" cy="2322074"/>
          </a:xfrm>
          <a:prstGeom prst="rect">
            <a:avLst/>
          </a:prstGeom>
        </p:spPr>
      </p:pic>
    </p:spTree>
    <p:extLst>
      <p:ext uri="{BB962C8B-B14F-4D97-AF65-F5344CB8AC3E}">
        <p14:creationId xmlns:p14="http://schemas.microsoft.com/office/powerpoint/2010/main" val="3440949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091FB-3745-9878-5B81-8D1FFE271BA9}"/>
              </a:ext>
            </a:extLst>
          </p:cNvPr>
          <p:cNvSpPr>
            <a:spLocks noGrp="1"/>
          </p:cNvSpPr>
          <p:nvPr>
            <p:ph type="title"/>
          </p:nvPr>
        </p:nvSpPr>
        <p:spPr>
          <a:xfrm>
            <a:off x="219222" y="365125"/>
            <a:ext cx="10515600" cy="1325563"/>
          </a:xfrm>
        </p:spPr>
        <p:txBody>
          <a:bodyPr>
            <a:normAutofit/>
          </a:bodyPr>
          <a:lstStyle/>
          <a:p>
            <a:r>
              <a:rPr lang="el-GR" sz="2400" dirty="0"/>
              <a:t>Σύγκριση</a:t>
            </a:r>
            <a:r>
              <a:rPr lang="en-US" sz="2400" dirty="0"/>
              <a:t> 1</a:t>
            </a:r>
            <a:r>
              <a:rPr lang="el-GR" sz="2400" baseline="30000" dirty="0"/>
              <a:t>η</a:t>
            </a:r>
            <a:r>
              <a:rPr lang="el-GR" sz="2400" dirty="0"/>
              <a:t> (1)</a:t>
            </a:r>
            <a:endParaRPr lang="en-US" sz="2400" dirty="0"/>
          </a:p>
        </p:txBody>
      </p:sp>
      <p:sp>
        <p:nvSpPr>
          <p:cNvPr id="3" name="Content Placeholder 2">
            <a:extLst>
              <a:ext uri="{FF2B5EF4-FFF2-40B4-BE49-F238E27FC236}">
                <a16:creationId xmlns:a16="http://schemas.microsoft.com/office/drawing/2014/main" id="{12DA0CE8-C66B-398B-DA27-06423A8DC0EE}"/>
              </a:ext>
            </a:extLst>
          </p:cNvPr>
          <p:cNvSpPr>
            <a:spLocks noGrp="1"/>
          </p:cNvSpPr>
          <p:nvPr>
            <p:ph idx="1"/>
          </p:nvPr>
        </p:nvSpPr>
        <p:spPr>
          <a:xfrm>
            <a:off x="219222" y="1690688"/>
            <a:ext cx="10852052" cy="3134530"/>
          </a:xfrm>
        </p:spPr>
        <p:txBody>
          <a:bodyPr>
            <a:normAutofit/>
          </a:bodyPr>
          <a:lstStyle/>
          <a:p>
            <a:pPr>
              <a:buFont typeface="Wingdings" panose="05000000000000000000" pitchFamily="2" charset="2"/>
              <a:buChar char="Ø"/>
            </a:pPr>
            <a:r>
              <a:rPr lang="el-GR" dirty="0"/>
              <a:t>Στην παρούσα σύγκριση, εξετάζεται ποια είναι η επίδραση του βάθους των συνελικτικών δικτύων Res</a:t>
            </a:r>
            <a:r>
              <a:rPr lang="en-US" dirty="0"/>
              <a:t>N</a:t>
            </a:r>
            <a:r>
              <a:rPr lang="el-GR" dirty="0"/>
              <a:t>ets στο πρόβλημα του Few-Shot Image Classification για τον αλγόριθμο Generation-0. </a:t>
            </a:r>
          </a:p>
          <a:p>
            <a:pPr>
              <a:buFont typeface="Wingdings" panose="05000000000000000000" pitchFamily="2" charset="2"/>
              <a:buChar char="Ø"/>
            </a:pPr>
            <a:r>
              <a:rPr lang="el-GR" dirty="0"/>
              <a:t>Τα μοντέλα που χρησιμοποιήθηκαν είναι:</a:t>
            </a:r>
          </a:p>
          <a:p>
            <a:pPr lvl="1"/>
            <a:r>
              <a:rPr lang="el-GR" dirty="0"/>
              <a:t>Το </a:t>
            </a:r>
            <a:r>
              <a:rPr lang="en-US" dirty="0"/>
              <a:t>Resnet12</a:t>
            </a:r>
          </a:p>
          <a:p>
            <a:pPr lvl="1"/>
            <a:r>
              <a:rPr lang="en-US" dirty="0"/>
              <a:t>To Resnet50</a:t>
            </a:r>
          </a:p>
          <a:p>
            <a:pPr lvl="1"/>
            <a:r>
              <a:rPr lang="en-US" dirty="0"/>
              <a:t>To Resnet101</a:t>
            </a:r>
            <a:endParaRPr lang="el-GR" dirty="0"/>
          </a:p>
          <a:p>
            <a:pPr marL="0" indent="0">
              <a:buNone/>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892080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B1452-C859-E44B-017B-FF4670B6AEA7}"/>
              </a:ext>
            </a:extLst>
          </p:cNvPr>
          <p:cNvSpPr>
            <a:spLocks noGrp="1"/>
          </p:cNvSpPr>
          <p:nvPr>
            <p:ph type="title"/>
          </p:nvPr>
        </p:nvSpPr>
        <p:spPr>
          <a:xfrm>
            <a:off x="180929" y="140042"/>
            <a:ext cx="2942099" cy="1011899"/>
          </a:xfrm>
        </p:spPr>
        <p:txBody>
          <a:bodyPr>
            <a:normAutofit/>
          </a:bodyPr>
          <a:lstStyle/>
          <a:p>
            <a:r>
              <a:rPr lang="el-GR" sz="2400" dirty="0"/>
              <a:t>Σύγκριση</a:t>
            </a:r>
            <a:r>
              <a:rPr lang="en-US" sz="2400" dirty="0"/>
              <a:t> 1</a:t>
            </a:r>
            <a:r>
              <a:rPr lang="el-GR" sz="2400" baseline="30000" dirty="0"/>
              <a:t>η</a:t>
            </a:r>
            <a:r>
              <a:rPr lang="el-GR" sz="2400" dirty="0"/>
              <a:t> (</a:t>
            </a:r>
            <a:r>
              <a:rPr lang="en-US" sz="2400" dirty="0"/>
              <a:t>2</a:t>
            </a:r>
            <a:r>
              <a:rPr lang="el-GR" sz="2400" dirty="0"/>
              <a:t>)</a:t>
            </a:r>
            <a:endParaRPr lang="en-US" sz="2400" dirty="0"/>
          </a:p>
        </p:txBody>
      </p:sp>
      <p:sp>
        <p:nvSpPr>
          <p:cNvPr id="3" name="Content Placeholder 2">
            <a:extLst>
              <a:ext uri="{FF2B5EF4-FFF2-40B4-BE49-F238E27FC236}">
                <a16:creationId xmlns:a16="http://schemas.microsoft.com/office/drawing/2014/main" id="{AB3D6D2A-8E9E-9EF2-7F98-A6D13306BE22}"/>
              </a:ext>
            </a:extLst>
          </p:cNvPr>
          <p:cNvSpPr>
            <a:spLocks noGrp="1"/>
          </p:cNvSpPr>
          <p:nvPr>
            <p:ph idx="1"/>
          </p:nvPr>
        </p:nvSpPr>
        <p:spPr>
          <a:xfrm>
            <a:off x="1302434" y="1254977"/>
            <a:ext cx="8938846" cy="383003"/>
          </a:xfrm>
        </p:spPr>
        <p:txBody>
          <a:bodyPr>
            <a:noAutofit/>
          </a:bodyPr>
          <a:lstStyle/>
          <a:p>
            <a:pPr marL="0" indent="0" algn="ctr">
              <a:buNone/>
            </a:pPr>
            <a:r>
              <a:rPr lang="el-GR" sz="2600" dirty="0"/>
              <a:t>Αποτελέσματα </a:t>
            </a:r>
            <a:r>
              <a:rPr lang="en-US" sz="2600" dirty="0"/>
              <a:t>CIFAR-FS Dataset</a:t>
            </a:r>
          </a:p>
        </p:txBody>
      </p:sp>
      <p:pic>
        <p:nvPicPr>
          <p:cNvPr id="4" name="Εικόνα 5">
            <a:extLst>
              <a:ext uri="{FF2B5EF4-FFF2-40B4-BE49-F238E27FC236}">
                <a16:creationId xmlns:a16="http://schemas.microsoft.com/office/drawing/2014/main" id="{F8B7C23F-29FD-FAEB-44E5-BFB3797C13B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480" t="3662" r="3632" b="4757"/>
          <a:stretch/>
        </p:blipFill>
        <p:spPr>
          <a:xfrm>
            <a:off x="111565" y="2315007"/>
            <a:ext cx="5923475" cy="3067903"/>
          </a:xfrm>
          <a:prstGeom prst="rect">
            <a:avLst/>
          </a:prstGeom>
        </p:spPr>
      </p:pic>
      <p:pic>
        <p:nvPicPr>
          <p:cNvPr id="6" name="Εικόνα 3">
            <a:extLst>
              <a:ext uri="{FF2B5EF4-FFF2-40B4-BE49-F238E27FC236}">
                <a16:creationId xmlns:a16="http://schemas.microsoft.com/office/drawing/2014/main" id="{EC8AFE72-B4E6-D72C-F8FF-DE8003B14D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611" t="5798" r="4898" b="4937"/>
          <a:stretch/>
        </p:blipFill>
        <p:spPr>
          <a:xfrm>
            <a:off x="6156962" y="2315007"/>
            <a:ext cx="5950969" cy="3049108"/>
          </a:xfrm>
          <a:prstGeom prst="rect">
            <a:avLst/>
          </a:prstGeom>
        </p:spPr>
      </p:pic>
      <p:sp>
        <p:nvSpPr>
          <p:cNvPr id="8" name="TextBox 7">
            <a:extLst>
              <a:ext uri="{FF2B5EF4-FFF2-40B4-BE49-F238E27FC236}">
                <a16:creationId xmlns:a16="http://schemas.microsoft.com/office/drawing/2014/main" id="{7E79742A-FD21-CC86-175B-653454C1CB1D}"/>
              </a:ext>
            </a:extLst>
          </p:cNvPr>
          <p:cNvSpPr txBox="1"/>
          <p:nvPr/>
        </p:nvSpPr>
        <p:spPr>
          <a:xfrm>
            <a:off x="111565" y="5490646"/>
            <a:ext cx="6302817" cy="702436"/>
          </a:xfrm>
          <a:prstGeom prst="rect">
            <a:avLst/>
          </a:prstGeom>
          <a:noFill/>
        </p:spPr>
        <p:txBody>
          <a:bodyPr wrap="square" rtlCol="0">
            <a:spAutoFit/>
          </a:bodyPr>
          <a:lstStyle/>
          <a:p>
            <a:pPr>
              <a:lnSpc>
                <a:spcPct val="107000"/>
              </a:lnSpc>
              <a:spcAft>
                <a:spcPts val="800"/>
              </a:spcAft>
            </a:pPr>
            <a:r>
              <a:rPr lang="el-GR" sz="1400" dirty="0">
                <a:latin typeface="Calibri" panose="020F0502020204030204" pitchFamily="34" charset="0"/>
                <a:cs typeface="Times New Roman" panose="02020603050405020304" pitchFamily="18" charset="0"/>
              </a:rPr>
              <a:t>Σύγκριση επίδρασης βάθους δικτύων 5-</a:t>
            </a:r>
            <a:r>
              <a:rPr lang="en-US" sz="1400" dirty="0">
                <a:latin typeface="Calibri" panose="020F0502020204030204" pitchFamily="34" charset="0"/>
                <a:cs typeface="Times New Roman" panose="02020603050405020304" pitchFamily="18" charset="0"/>
              </a:rPr>
              <a:t>ways </a:t>
            </a:r>
            <a:r>
              <a:rPr lang="el-GR" sz="1400" dirty="0">
                <a:latin typeface="Calibri" panose="020F0502020204030204" pitchFamily="34" charset="0"/>
                <a:cs typeface="Times New Roman" panose="02020603050405020304" pitchFamily="18" charset="0"/>
              </a:rPr>
              <a:t>– 1-</a:t>
            </a:r>
            <a:r>
              <a:rPr lang="en-US" sz="1400" dirty="0">
                <a:latin typeface="Calibri" panose="020F0502020204030204" pitchFamily="34" charset="0"/>
                <a:cs typeface="Times New Roman" panose="02020603050405020304" pitchFamily="18" charset="0"/>
              </a:rPr>
              <a:t>shot </a:t>
            </a:r>
            <a:r>
              <a:rPr lang="el-GR" sz="1400" dirty="0">
                <a:latin typeface="Calibri" panose="020F0502020204030204" pitchFamily="34" charset="0"/>
                <a:cs typeface="Times New Roman" panose="02020603050405020304" pitchFamily="18" charset="0"/>
              </a:rPr>
              <a:t>για το </a:t>
            </a:r>
            <a:r>
              <a:rPr lang="en-US" sz="1400" dirty="0">
                <a:latin typeface="Calibri" panose="020F0502020204030204" pitchFamily="34" charset="0"/>
                <a:cs typeface="Times New Roman" panose="02020603050405020304" pitchFamily="18" charset="0"/>
              </a:rPr>
              <a:t>CIFAR</a:t>
            </a:r>
            <a:r>
              <a:rPr lang="el-GR" sz="1400" dirty="0">
                <a:latin typeface="Calibri" panose="020F0502020204030204" pitchFamily="34" charset="0"/>
                <a:cs typeface="Times New Roman" panose="02020603050405020304" pitchFamily="18" charset="0"/>
              </a:rPr>
              <a:t>-</a:t>
            </a:r>
            <a:r>
              <a:rPr lang="en-US" sz="1400" dirty="0">
                <a:latin typeface="Calibri" panose="020F0502020204030204" pitchFamily="34" charset="0"/>
                <a:cs typeface="Times New Roman" panose="02020603050405020304" pitchFamily="18" charset="0"/>
              </a:rPr>
              <a:t>FS dataset</a:t>
            </a:r>
            <a:r>
              <a:rPr lang="el-GR" sz="1400" dirty="0">
                <a:latin typeface="Calibri" panose="020F0502020204030204" pitchFamily="34" charset="0"/>
                <a:cs typeface="Times New Roman" panose="02020603050405020304" pitchFamily="18" charset="0"/>
              </a:rPr>
              <a:t>.</a:t>
            </a:r>
            <a:endParaRPr lang="en-US" sz="1400" dirty="0">
              <a:latin typeface="Calibri" panose="020F0502020204030204" pitchFamily="34" charset="0"/>
              <a:cs typeface="Times New Roman" panose="02020603050405020304" pitchFamily="18" charset="0"/>
            </a:endParaRPr>
          </a:p>
          <a:p>
            <a:endParaRPr lang="en-US" dirty="0"/>
          </a:p>
        </p:txBody>
      </p:sp>
      <p:sp>
        <p:nvSpPr>
          <p:cNvPr id="9" name="TextBox 8">
            <a:extLst>
              <a:ext uri="{FF2B5EF4-FFF2-40B4-BE49-F238E27FC236}">
                <a16:creationId xmlns:a16="http://schemas.microsoft.com/office/drawing/2014/main" id="{75D0594F-4DF6-1EB0-1ECA-51415EC1EE5D}"/>
              </a:ext>
            </a:extLst>
          </p:cNvPr>
          <p:cNvSpPr txBox="1"/>
          <p:nvPr/>
        </p:nvSpPr>
        <p:spPr>
          <a:xfrm>
            <a:off x="6302817" y="5496414"/>
            <a:ext cx="5889183" cy="702436"/>
          </a:xfrm>
          <a:prstGeom prst="rect">
            <a:avLst/>
          </a:prstGeom>
          <a:noFill/>
        </p:spPr>
        <p:txBody>
          <a:bodyPr wrap="square" rtlCol="0">
            <a:spAutoFit/>
          </a:bodyPr>
          <a:lstStyle/>
          <a:p>
            <a:pPr marR="0" lvl="0" indent="0" fontAlgn="auto">
              <a:lnSpc>
                <a:spcPct val="107000"/>
              </a:lnSpc>
              <a:spcBef>
                <a:spcPts val="0"/>
              </a:spcBef>
              <a:spcAft>
                <a:spcPts val="800"/>
              </a:spcAft>
              <a:buClrTx/>
              <a:buSzTx/>
              <a:buFontTx/>
              <a:buNone/>
              <a:tabLst/>
              <a:defRPr/>
            </a:pPr>
            <a:r>
              <a:rPr lang="el-GR" sz="1400" dirty="0">
                <a:latin typeface="Calibri" panose="020F0502020204030204" pitchFamily="34" charset="0"/>
                <a:cs typeface="Times New Roman" panose="02020603050405020304" pitchFamily="18" charset="0"/>
              </a:rPr>
              <a:t>Σύγκριση επίδρασης βάθους δικτύων 5-</a:t>
            </a:r>
            <a:r>
              <a:rPr lang="en-US" sz="1400" dirty="0">
                <a:latin typeface="Calibri" panose="020F0502020204030204" pitchFamily="34" charset="0"/>
                <a:cs typeface="Times New Roman" panose="02020603050405020304" pitchFamily="18" charset="0"/>
              </a:rPr>
              <a:t>ways </a:t>
            </a:r>
            <a:r>
              <a:rPr lang="el-GR" sz="1400" dirty="0">
                <a:latin typeface="Calibri" panose="020F0502020204030204" pitchFamily="34" charset="0"/>
                <a:cs typeface="Times New Roman" panose="02020603050405020304" pitchFamily="18" charset="0"/>
              </a:rPr>
              <a:t>– </a:t>
            </a:r>
            <a:r>
              <a:rPr lang="en-US" sz="1400" dirty="0">
                <a:latin typeface="Calibri" panose="020F0502020204030204" pitchFamily="34" charset="0"/>
                <a:cs typeface="Times New Roman" panose="02020603050405020304" pitchFamily="18" charset="0"/>
              </a:rPr>
              <a:t>5</a:t>
            </a:r>
            <a:r>
              <a:rPr lang="el-GR" sz="1400" dirty="0">
                <a:latin typeface="Calibri" panose="020F0502020204030204" pitchFamily="34" charset="0"/>
                <a:cs typeface="Times New Roman" panose="02020603050405020304" pitchFamily="18" charset="0"/>
              </a:rPr>
              <a:t>-</a:t>
            </a:r>
            <a:r>
              <a:rPr lang="en-US" sz="1400" dirty="0">
                <a:latin typeface="Calibri" panose="020F0502020204030204" pitchFamily="34" charset="0"/>
                <a:cs typeface="Times New Roman" panose="02020603050405020304" pitchFamily="18" charset="0"/>
              </a:rPr>
              <a:t>shot </a:t>
            </a:r>
            <a:r>
              <a:rPr lang="el-GR" sz="1400" dirty="0">
                <a:latin typeface="Calibri" panose="020F0502020204030204" pitchFamily="34" charset="0"/>
                <a:cs typeface="Times New Roman" panose="02020603050405020304" pitchFamily="18" charset="0"/>
              </a:rPr>
              <a:t>για το </a:t>
            </a:r>
            <a:r>
              <a:rPr lang="en-US" sz="1400" dirty="0">
                <a:latin typeface="Calibri" panose="020F0502020204030204" pitchFamily="34" charset="0"/>
                <a:cs typeface="Times New Roman" panose="02020603050405020304" pitchFamily="18" charset="0"/>
              </a:rPr>
              <a:t>CIFAR</a:t>
            </a:r>
            <a:r>
              <a:rPr lang="el-GR" sz="1400" dirty="0">
                <a:latin typeface="Calibri" panose="020F0502020204030204" pitchFamily="34" charset="0"/>
                <a:cs typeface="Times New Roman" panose="02020603050405020304" pitchFamily="18" charset="0"/>
              </a:rPr>
              <a:t>-</a:t>
            </a:r>
            <a:r>
              <a:rPr lang="en-US" sz="1400" dirty="0">
                <a:latin typeface="Calibri" panose="020F0502020204030204" pitchFamily="34" charset="0"/>
                <a:cs typeface="Times New Roman" panose="02020603050405020304" pitchFamily="18" charset="0"/>
              </a:rPr>
              <a:t>FS dataset</a:t>
            </a:r>
            <a:r>
              <a:rPr lang="el-GR" sz="1400" dirty="0">
                <a:latin typeface="Calibri" panose="020F0502020204030204" pitchFamily="34" charset="0"/>
                <a:cs typeface="Times New Roman" panose="02020603050405020304" pitchFamily="18" charset="0"/>
              </a:rPr>
              <a:t>.</a:t>
            </a:r>
            <a:endParaRPr lang="en-US" sz="1400" dirty="0">
              <a:latin typeface="Calibri" panose="020F0502020204030204" pitchFamily="34" charset="0"/>
              <a:cs typeface="Times New Roman" panose="02020603050405020304" pitchFamily="18" charset="0"/>
            </a:endParaRPr>
          </a:p>
          <a:p>
            <a:endParaRPr lang="en-US" dirty="0"/>
          </a:p>
        </p:txBody>
      </p:sp>
      <p:pic>
        <p:nvPicPr>
          <p:cNvPr id="10" name="Εικόνα 21">
            <a:extLst>
              <a:ext uri="{FF2B5EF4-FFF2-40B4-BE49-F238E27FC236}">
                <a16:creationId xmlns:a16="http://schemas.microsoft.com/office/drawing/2014/main" id="{4848C420-C3D5-4795-DD4C-38B7A23344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4324" y="3813473"/>
            <a:ext cx="2330715" cy="877921"/>
          </a:xfrm>
          <a:prstGeom prst="rect">
            <a:avLst/>
          </a:prstGeom>
        </p:spPr>
      </p:pic>
      <p:pic>
        <p:nvPicPr>
          <p:cNvPr id="11" name="Εικόνα 7">
            <a:extLst>
              <a:ext uri="{FF2B5EF4-FFF2-40B4-BE49-F238E27FC236}">
                <a16:creationId xmlns:a16="http://schemas.microsoft.com/office/drawing/2014/main" id="{6A946530-2D66-A81B-F284-858DA66FACD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54540" y="3810595"/>
            <a:ext cx="2453391" cy="880799"/>
          </a:xfrm>
          <a:prstGeom prst="rect">
            <a:avLst/>
          </a:prstGeom>
        </p:spPr>
      </p:pic>
    </p:spTree>
    <p:extLst>
      <p:ext uri="{BB962C8B-B14F-4D97-AF65-F5344CB8AC3E}">
        <p14:creationId xmlns:p14="http://schemas.microsoft.com/office/powerpoint/2010/main" val="147837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EED1C-6453-2685-A674-4E48513D94CB}"/>
              </a:ext>
            </a:extLst>
          </p:cNvPr>
          <p:cNvSpPr>
            <a:spLocks noGrp="1"/>
          </p:cNvSpPr>
          <p:nvPr>
            <p:ph type="title"/>
          </p:nvPr>
        </p:nvSpPr>
        <p:spPr>
          <a:xfrm>
            <a:off x="205154" y="256761"/>
            <a:ext cx="3761935" cy="774358"/>
          </a:xfrm>
        </p:spPr>
        <p:txBody>
          <a:bodyPr>
            <a:normAutofit/>
          </a:bodyPr>
          <a:lstStyle/>
          <a:p>
            <a:r>
              <a:rPr lang="el-GR" sz="2400" dirty="0"/>
              <a:t>Σύγκριση</a:t>
            </a:r>
            <a:r>
              <a:rPr lang="en-US" sz="2400" dirty="0"/>
              <a:t> 1</a:t>
            </a:r>
            <a:r>
              <a:rPr lang="el-GR" sz="2400" baseline="30000" dirty="0"/>
              <a:t>η</a:t>
            </a:r>
            <a:r>
              <a:rPr lang="el-GR" sz="2400" dirty="0"/>
              <a:t> (</a:t>
            </a:r>
            <a:r>
              <a:rPr lang="en-US" sz="2400" dirty="0"/>
              <a:t>3</a:t>
            </a:r>
            <a:r>
              <a:rPr lang="el-GR" sz="2400" dirty="0"/>
              <a:t>)</a:t>
            </a:r>
            <a:endParaRPr lang="en-US" sz="2400" dirty="0"/>
          </a:p>
        </p:txBody>
      </p:sp>
      <p:sp>
        <p:nvSpPr>
          <p:cNvPr id="3" name="Content Placeholder 2">
            <a:extLst>
              <a:ext uri="{FF2B5EF4-FFF2-40B4-BE49-F238E27FC236}">
                <a16:creationId xmlns:a16="http://schemas.microsoft.com/office/drawing/2014/main" id="{0AF03A68-11F2-6B63-4D75-A9264F72EA9F}"/>
              </a:ext>
            </a:extLst>
          </p:cNvPr>
          <p:cNvSpPr>
            <a:spLocks noGrp="1"/>
          </p:cNvSpPr>
          <p:nvPr>
            <p:ph idx="1"/>
          </p:nvPr>
        </p:nvSpPr>
        <p:spPr>
          <a:xfrm>
            <a:off x="992944" y="1216589"/>
            <a:ext cx="9642231" cy="495544"/>
          </a:xfrm>
        </p:spPr>
        <p:txBody>
          <a:bodyPr/>
          <a:lstStyle/>
          <a:p>
            <a:pPr marL="0" indent="0" algn="ctr">
              <a:buNone/>
            </a:pPr>
            <a:r>
              <a:rPr lang="el-GR" sz="2600" dirty="0"/>
              <a:t>Αποτελέσματα </a:t>
            </a:r>
            <a:r>
              <a:rPr lang="en-US" sz="2600" dirty="0"/>
              <a:t>FC100 Dataset</a:t>
            </a:r>
          </a:p>
          <a:p>
            <a:endParaRPr lang="en-US" dirty="0"/>
          </a:p>
        </p:txBody>
      </p:sp>
      <p:pic>
        <p:nvPicPr>
          <p:cNvPr id="4" name="Εικόνα 10">
            <a:extLst>
              <a:ext uri="{FF2B5EF4-FFF2-40B4-BE49-F238E27FC236}">
                <a16:creationId xmlns:a16="http://schemas.microsoft.com/office/drawing/2014/main" id="{07F82060-0491-CF44-2D6F-5B664EED618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439" t="2524" r="3452" b="5739"/>
          <a:stretch/>
        </p:blipFill>
        <p:spPr>
          <a:xfrm>
            <a:off x="149468" y="2357292"/>
            <a:ext cx="5880295" cy="3010486"/>
          </a:xfrm>
          <a:prstGeom prst="rect">
            <a:avLst/>
          </a:prstGeom>
        </p:spPr>
      </p:pic>
      <p:pic>
        <p:nvPicPr>
          <p:cNvPr id="6" name="Εικόνα 9">
            <a:extLst>
              <a:ext uri="{FF2B5EF4-FFF2-40B4-BE49-F238E27FC236}">
                <a16:creationId xmlns:a16="http://schemas.microsoft.com/office/drawing/2014/main" id="{F19E4F4E-55DC-AC86-2263-B051245E8F9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317" t="3494" r="4451" b="4627"/>
          <a:stretch/>
        </p:blipFill>
        <p:spPr>
          <a:xfrm>
            <a:off x="6233159" y="2357291"/>
            <a:ext cx="5753687" cy="3010487"/>
          </a:xfrm>
          <a:prstGeom prst="rect">
            <a:avLst/>
          </a:prstGeom>
        </p:spPr>
      </p:pic>
      <p:sp>
        <p:nvSpPr>
          <p:cNvPr id="8" name="TextBox 7">
            <a:extLst>
              <a:ext uri="{FF2B5EF4-FFF2-40B4-BE49-F238E27FC236}">
                <a16:creationId xmlns:a16="http://schemas.microsoft.com/office/drawing/2014/main" id="{F6138737-0FA2-4480-BDF1-6E95500DDC63}"/>
              </a:ext>
            </a:extLst>
          </p:cNvPr>
          <p:cNvSpPr txBox="1"/>
          <p:nvPr/>
        </p:nvSpPr>
        <p:spPr>
          <a:xfrm>
            <a:off x="205154" y="5542654"/>
            <a:ext cx="576892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400" dirty="0">
                <a:latin typeface="Calibri" panose="020F0502020204030204" pitchFamily="34" charset="0"/>
                <a:cs typeface="Times New Roman" panose="02020603050405020304" pitchFamily="18" charset="0"/>
              </a:rPr>
              <a:t>Σύγκριση επίδρασης βάθους δικτύων 5-</a:t>
            </a:r>
            <a:r>
              <a:rPr lang="en-US" sz="1400" dirty="0">
                <a:latin typeface="Calibri" panose="020F0502020204030204" pitchFamily="34" charset="0"/>
                <a:cs typeface="Times New Roman" panose="02020603050405020304" pitchFamily="18" charset="0"/>
              </a:rPr>
              <a:t>ways </a:t>
            </a:r>
            <a:r>
              <a:rPr lang="el-GR" sz="1400" dirty="0">
                <a:latin typeface="Calibri" panose="020F0502020204030204" pitchFamily="34" charset="0"/>
                <a:cs typeface="Times New Roman" panose="02020603050405020304" pitchFamily="18" charset="0"/>
              </a:rPr>
              <a:t>– 1-</a:t>
            </a:r>
            <a:r>
              <a:rPr lang="en-US" sz="1400" dirty="0">
                <a:latin typeface="Calibri" panose="020F0502020204030204" pitchFamily="34" charset="0"/>
                <a:cs typeface="Times New Roman" panose="02020603050405020304" pitchFamily="18" charset="0"/>
              </a:rPr>
              <a:t>shot </a:t>
            </a:r>
            <a:r>
              <a:rPr lang="el-GR" sz="1400" dirty="0">
                <a:latin typeface="Calibri" panose="020F0502020204030204" pitchFamily="34" charset="0"/>
                <a:cs typeface="Times New Roman" panose="02020603050405020304" pitchFamily="18" charset="0"/>
              </a:rPr>
              <a:t>για το </a:t>
            </a:r>
            <a:r>
              <a:rPr lang="en-US" sz="1400" dirty="0">
                <a:latin typeface="Calibri" panose="020F0502020204030204" pitchFamily="34" charset="0"/>
                <a:cs typeface="Times New Roman" panose="02020603050405020304" pitchFamily="18" charset="0"/>
              </a:rPr>
              <a:t>FC100 dataset</a:t>
            </a:r>
            <a:r>
              <a:rPr kumimoji="0" lang="el-GR" sz="1400" b="0" i="0" u="none" strike="noStrike" kern="1200" cap="none" spc="0" normalizeH="0" baseline="0" noProof="0" dirty="0">
                <a:ln>
                  <a:noFill/>
                </a:ln>
                <a:solidFill>
                  <a:srgbClr val="4472C4"/>
                </a:solidFill>
                <a:effectLst/>
                <a:uLnTx/>
                <a:uFillTx/>
                <a:latin typeface="Calibri" panose="020F0502020204030204" pitchFamily="34" charset="0"/>
                <a:ea typeface="Times New Roman" panose="02020603050405020304" pitchFamily="18" charset="0"/>
                <a:cs typeface="Times New Roman" panose="02020603050405020304" pitchFamily="18" charset="0"/>
              </a:rPr>
              <a:t>.</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9" name="TextBox 8">
            <a:extLst>
              <a:ext uri="{FF2B5EF4-FFF2-40B4-BE49-F238E27FC236}">
                <a16:creationId xmlns:a16="http://schemas.microsoft.com/office/drawing/2014/main" id="{D7224DFE-4DCB-0C5C-EF5B-88D13F51B79B}"/>
              </a:ext>
            </a:extLst>
          </p:cNvPr>
          <p:cNvSpPr txBox="1"/>
          <p:nvPr/>
        </p:nvSpPr>
        <p:spPr>
          <a:xfrm>
            <a:off x="6217923" y="5542654"/>
            <a:ext cx="575368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400" dirty="0">
                <a:latin typeface="Calibri" panose="020F0502020204030204" pitchFamily="34" charset="0"/>
                <a:cs typeface="Times New Roman" panose="02020603050405020304" pitchFamily="18" charset="0"/>
              </a:rPr>
              <a:t>Σύγκριση επίδρασης βάθους δικτύων 5-</a:t>
            </a:r>
            <a:r>
              <a:rPr lang="en-US" sz="1400" dirty="0">
                <a:latin typeface="Calibri" panose="020F0502020204030204" pitchFamily="34" charset="0"/>
                <a:cs typeface="Times New Roman" panose="02020603050405020304" pitchFamily="18" charset="0"/>
              </a:rPr>
              <a:t>ways </a:t>
            </a:r>
            <a:r>
              <a:rPr lang="el-GR" sz="1400" dirty="0">
                <a:latin typeface="Calibri" panose="020F0502020204030204" pitchFamily="34" charset="0"/>
                <a:cs typeface="Times New Roman" panose="02020603050405020304" pitchFamily="18" charset="0"/>
              </a:rPr>
              <a:t>– </a:t>
            </a:r>
            <a:r>
              <a:rPr lang="en-US" sz="1400" dirty="0">
                <a:latin typeface="Calibri" panose="020F0502020204030204" pitchFamily="34" charset="0"/>
                <a:cs typeface="Times New Roman" panose="02020603050405020304" pitchFamily="18" charset="0"/>
              </a:rPr>
              <a:t>5</a:t>
            </a:r>
            <a:r>
              <a:rPr lang="el-GR" sz="1400" dirty="0">
                <a:latin typeface="Calibri" panose="020F0502020204030204" pitchFamily="34" charset="0"/>
                <a:cs typeface="Times New Roman" panose="02020603050405020304" pitchFamily="18" charset="0"/>
              </a:rPr>
              <a:t>-</a:t>
            </a:r>
            <a:r>
              <a:rPr lang="en-US" sz="1400" dirty="0">
                <a:latin typeface="Calibri" panose="020F0502020204030204" pitchFamily="34" charset="0"/>
                <a:cs typeface="Times New Roman" panose="02020603050405020304" pitchFamily="18" charset="0"/>
              </a:rPr>
              <a:t>shot </a:t>
            </a:r>
            <a:r>
              <a:rPr lang="el-GR" sz="1400" dirty="0">
                <a:latin typeface="Calibri" panose="020F0502020204030204" pitchFamily="34" charset="0"/>
                <a:cs typeface="Times New Roman" panose="02020603050405020304" pitchFamily="18" charset="0"/>
              </a:rPr>
              <a:t>για το </a:t>
            </a:r>
            <a:r>
              <a:rPr lang="en-US" sz="1400" dirty="0">
                <a:latin typeface="Calibri" panose="020F0502020204030204" pitchFamily="34" charset="0"/>
                <a:cs typeface="Times New Roman" panose="02020603050405020304" pitchFamily="18" charset="0"/>
              </a:rPr>
              <a:t>FC100 dataset</a:t>
            </a:r>
            <a:r>
              <a:rPr lang="el-GR" sz="1400" dirty="0">
                <a:latin typeface="Calibri" panose="020F0502020204030204" pitchFamily="34" charset="0"/>
                <a:cs typeface="Times New Roman" panose="02020603050405020304" pitchFamily="18" charset="0"/>
              </a:rPr>
              <a:t>.</a:t>
            </a:r>
            <a:endParaRPr lang="en-US" sz="1400" dirty="0">
              <a:latin typeface="Calibri" panose="020F0502020204030204" pitchFamily="34" charset="0"/>
              <a:cs typeface="Times New Roman" panose="02020603050405020304" pitchFamily="18" charset="0"/>
            </a:endParaRPr>
          </a:p>
          <a:p>
            <a:endParaRPr lang="en-US" dirty="0"/>
          </a:p>
        </p:txBody>
      </p:sp>
      <p:pic>
        <p:nvPicPr>
          <p:cNvPr id="10" name="Εικόνα 11">
            <a:extLst>
              <a:ext uri="{FF2B5EF4-FFF2-40B4-BE49-F238E27FC236}">
                <a16:creationId xmlns:a16="http://schemas.microsoft.com/office/drawing/2014/main" id="{FE38DF9F-015D-87E3-8073-239063DF16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9891" y="3724239"/>
            <a:ext cx="2399872" cy="897950"/>
          </a:xfrm>
          <a:prstGeom prst="rect">
            <a:avLst/>
          </a:prstGeom>
        </p:spPr>
      </p:pic>
      <p:pic>
        <p:nvPicPr>
          <p:cNvPr id="11" name="Εικόνα 13">
            <a:extLst>
              <a:ext uri="{FF2B5EF4-FFF2-40B4-BE49-F238E27FC236}">
                <a16:creationId xmlns:a16="http://schemas.microsoft.com/office/drawing/2014/main" id="{7BB0F82C-A5C5-E323-7A38-E728C79485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85312" y="3783852"/>
            <a:ext cx="2301534" cy="838337"/>
          </a:xfrm>
          <a:prstGeom prst="rect">
            <a:avLst/>
          </a:prstGeom>
        </p:spPr>
      </p:pic>
    </p:spTree>
    <p:extLst>
      <p:ext uri="{BB962C8B-B14F-4D97-AF65-F5344CB8AC3E}">
        <p14:creationId xmlns:p14="http://schemas.microsoft.com/office/powerpoint/2010/main" val="17543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B5BC5-1C44-9644-A16E-14752276EB08}"/>
              </a:ext>
            </a:extLst>
          </p:cNvPr>
          <p:cNvSpPr>
            <a:spLocks noGrp="1"/>
          </p:cNvSpPr>
          <p:nvPr>
            <p:ph type="title"/>
          </p:nvPr>
        </p:nvSpPr>
        <p:spPr>
          <a:xfrm>
            <a:off x="284018" y="150163"/>
            <a:ext cx="5493327" cy="743239"/>
          </a:xfrm>
        </p:spPr>
        <p:txBody>
          <a:bodyPr>
            <a:normAutofit/>
          </a:bodyPr>
          <a:lstStyle/>
          <a:p>
            <a:r>
              <a:rPr lang="el-GR" sz="2400" dirty="0"/>
              <a:t>Κεντρικές Έννοιες και Στόχος της Εργασίας</a:t>
            </a:r>
            <a:endParaRPr lang="en-US" sz="2400" dirty="0"/>
          </a:p>
        </p:txBody>
      </p:sp>
      <p:sp>
        <p:nvSpPr>
          <p:cNvPr id="3" name="Content Placeholder 2">
            <a:extLst>
              <a:ext uri="{FF2B5EF4-FFF2-40B4-BE49-F238E27FC236}">
                <a16:creationId xmlns:a16="http://schemas.microsoft.com/office/drawing/2014/main" id="{8BE8EC16-4214-6034-197A-1933C6CE5684}"/>
              </a:ext>
            </a:extLst>
          </p:cNvPr>
          <p:cNvSpPr>
            <a:spLocks noGrp="1"/>
          </p:cNvSpPr>
          <p:nvPr>
            <p:ph idx="1"/>
          </p:nvPr>
        </p:nvSpPr>
        <p:spPr>
          <a:xfrm>
            <a:off x="117763" y="978983"/>
            <a:ext cx="6407728" cy="5728854"/>
          </a:xfrm>
        </p:spPr>
        <p:txBody>
          <a:bodyPr>
            <a:noAutofit/>
          </a:bodyPr>
          <a:lstStyle/>
          <a:p>
            <a:pPr marL="0" indent="0">
              <a:buNone/>
            </a:pPr>
            <a:r>
              <a:rPr lang="el-GR" sz="2000" dirty="0"/>
              <a:t>Πυρήνα διερεύνησης της παρούσας εργασίας αποτελούν:</a:t>
            </a:r>
          </a:p>
          <a:p>
            <a:pPr>
              <a:buFont typeface="Wingdings" panose="05000000000000000000" pitchFamily="2" charset="2"/>
              <a:buChar char="Ø"/>
            </a:pPr>
            <a:r>
              <a:rPr lang="el-GR" sz="2000" dirty="0"/>
              <a:t>Το </a:t>
            </a:r>
            <a:r>
              <a:rPr lang="en-US" sz="2000" dirty="0"/>
              <a:t>Few-Shot Learning</a:t>
            </a:r>
            <a:r>
              <a:rPr lang="el-GR" sz="2000" dirty="0"/>
              <a:t> (Μάθηση Λίγων Λήψεων)</a:t>
            </a:r>
            <a:r>
              <a:rPr lang="en-US" sz="2000" dirty="0"/>
              <a:t>, </a:t>
            </a:r>
            <a:r>
              <a:rPr lang="el-GR" sz="2000" dirty="0"/>
              <a:t>το οποίο υπάγεται στην ευρύτερη περιοχή του </a:t>
            </a:r>
            <a:r>
              <a:rPr lang="en-US" sz="2000" dirty="0"/>
              <a:t>Machine Learning</a:t>
            </a:r>
            <a:r>
              <a:rPr lang="el-GR" sz="2000" dirty="0"/>
              <a:t> (Μηχανική Μάθηση), το οποίο αποτελεί βασικό και αναπόσπαστο κομμάτι της Τεχνητής Νοημοσύνης</a:t>
            </a:r>
            <a:r>
              <a:rPr lang="en-US" sz="2000" dirty="0"/>
              <a:t>.</a:t>
            </a:r>
          </a:p>
          <a:p>
            <a:pPr>
              <a:buFont typeface="Wingdings" panose="05000000000000000000" pitchFamily="2" charset="2"/>
              <a:buChar char="Ø"/>
            </a:pPr>
            <a:r>
              <a:rPr lang="el-GR" sz="2000" dirty="0"/>
              <a:t>Τα Συνελικτικά Νευρωνικά Δίκτυα (</a:t>
            </a:r>
            <a:r>
              <a:rPr lang="en-US" sz="2000" dirty="0"/>
              <a:t>Convolutional Neural Networks -  CNNs) </a:t>
            </a:r>
            <a:r>
              <a:rPr lang="el-GR" sz="2000" dirty="0"/>
              <a:t>τα οποία εντάσσονται στο επιστημονικό πεδίο του </a:t>
            </a:r>
            <a:r>
              <a:rPr lang="en-US" sz="2000" dirty="0"/>
              <a:t>Deep Learning</a:t>
            </a:r>
            <a:r>
              <a:rPr lang="el-GR" sz="2000" dirty="0"/>
              <a:t> (Βαθιά Μάθηση), υπό-πεδίο του </a:t>
            </a:r>
            <a:r>
              <a:rPr lang="en-US" sz="2000" dirty="0"/>
              <a:t>Machine Learning, </a:t>
            </a:r>
            <a:r>
              <a:rPr lang="el-GR" sz="2000" dirty="0"/>
              <a:t>και χρησιμοποιούνται κατά κόρον σε προβλήματα Μηχανικής Όρασης (</a:t>
            </a:r>
            <a:r>
              <a:rPr lang="en-US" sz="2000" dirty="0"/>
              <a:t>Computer Vision)</a:t>
            </a:r>
            <a:r>
              <a:rPr lang="el-GR" sz="2000" dirty="0"/>
              <a:t>.</a:t>
            </a:r>
          </a:p>
          <a:p>
            <a:pPr marL="0" indent="0">
              <a:buNone/>
            </a:pPr>
            <a:r>
              <a:rPr lang="el-GR" sz="2000" dirty="0"/>
              <a:t>Σκοπός της παρούσας διπλωματικής, είναι η καταγραφή και η σύγκριση των επιδόσεων διάφορων Συνελικτικών Νευρωνικών Δικτύων αλλά και η ανάπτυξη νέων ταξινομητών (classifiers), </a:t>
            </a:r>
            <a:r>
              <a:rPr lang="el-GR" sz="2000" u="sng" dirty="0"/>
              <a:t>για ένα πρόβλημα Μηχανικής Όρασης</a:t>
            </a:r>
            <a:r>
              <a:rPr lang="el-GR" sz="2000" dirty="0"/>
              <a:t> και συγκεκριμένα το πρόβλημα της κατηγοριοποίησης εικόνων μέσα από ελάχιστα παραδείγματα (Few-shot Image Classification).</a:t>
            </a:r>
            <a:endParaRPr lang="en-US" sz="2000" dirty="0"/>
          </a:p>
        </p:txBody>
      </p:sp>
      <p:pic>
        <p:nvPicPr>
          <p:cNvPr id="1026" name="Picture 2">
            <a:extLst>
              <a:ext uri="{FF2B5EF4-FFF2-40B4-BE49-F238E27FC236}">
                <a16:creationId xmlns:a16="http://schemas.microsoft.com/office/drawing/2014/main" id="{519F857C-7342-CF65-51AD-D4CE1FE84B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6492368" y="1084759"/>
            <a:ext cx="5614925" cy="40994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550538B-B733-C3FA-1D02-8B7358B51621}"/>
              </a:ext>
            </a:extLst>
          </p:cNvPr>
          <p:cNvSpPr txBox="1"/>
          <p:nvPr/>
        </p:nvSpPr>
        <p:spPr>
          <a:xfrm>
            <a:off x="6363947" y="5289989"/>
            <a:ext cx="5828053" cy="523220"/>
          </a:xfrm>
          <a:prstGeom prst="rect">
            <a:avLst/>
          </a:prstGeom>
          <a:noFill/>
        </p:spPr>
        <p:txBody>
          <a:bodyPr wrap="square" rtlCol="0">
            <a:spAutoFit/>
          </a:bodyPr>
          <a:lstStyle/>
          <a:p>
            <a:r>
              <a:rPr lang="el-GR" sz="1400" dirty="0"/>
              <a:t>Απεικόνιση ευρύτερων επιστημονικών πεδίων των εννοιών ενασχόλησης της παρούσας διπλωματικής εργασίας και της ακριβούς περιοχής εστίασης της</a:t>
            </a:r>
            <a:r>
              <a:rPr lang="en-US" sz="1400" dirty="0"/>
              <a:t>.</a:t>
            </a:r>
            <a:endParaRPr lang="el-GR" sz="1400" dirty="0"/>
          </a:p>
        </p:txBody>
      </p:sp>
    </p:spTree>
    <p:extLst>
      <p:ext uri="{BB962C8B-B14F-4D97-AF65-F5344CB8AC3E}">
        <p14:creationId xmlns:p14="http://schemas.microsoft.com/office/powerpoint/2010/main" val="2545016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AF98-42DB-EB69-AA10-E706541EEC02}"/>
              </a:ext>
            </a:extLst>
          </p:cNvPr>
          <p:cNvSpPr>
            <a:spLocks noGrp="1"/>
          </p:cNvSpPr>
          <p:nvPr>
            <p:ph type="title"/>
          </p:nvPr>
        </p:nvSpPr>
        <p:spPr>
          <a:xfrm>
            <a:off x="148884" y="228624"/>
            <a:ext cx="3691597" cy="830629"/>
          </a:xfrm>
        </p:spPr>
        <p:txBody>
          <a:bodyPr>
            <a:normAutofit/>
          </a:bodyPr>
          <a:lstStyle/>
          <a:p>
            <a:r>
              <a:rPr lang="el-GR" sz="2400" dirty="0"/>
              <a:t>Σύγκριση</a:t>
            </a:r>
            <a:r>
              <a:rPr lang="en-US" sz="2400" dirty="0"/>
              <a:t> 1</a:t>
            </a:r>
            <a:r>
              <a:rPr lang="el-GR" sz="2400" baseline="30000" dirty="0"/>
              <a:t>η</a:t>
            </a:r>
            <a:r>
              <a:rPr lang="el-GR" sz="2400" dirty="0"/>
              <a:t> (</a:t>
            </a:r>
            <a:r>
              <a:rPr lang="en-US" sz="2400" dirty="0"/>
              <a:t>4</a:t>
            </a:r>
            <a:r>
              <a:rPr lang="el-GR" sz="2400" dirty="0"/>
              <a:t>)</a:t>
            </a:r>
            <a:endParaRPr lang="en-US" sz="2400" dirty="0"/>
          </a:p>
        </p:txBody>
      </p:sp>
      <p:sp>
        <p:nvSpPr>
          <p:cNvPr id="3" name="Content Placeholder 2">
            <a:extLst>
              <a:ext uri="{FF2B5EF4-FFF2-40B4-BE49-F238E27FC236}">
                <a16:creationId xmlns:a16="http://schemas.microsoft.com/office/drawing/2014/main" id="{B6C5335B-8580-C66D-744C-244FDE7FF5CD}"/>
              </a:ext>
            </a:extLst>
          </p:cNvPr>
          <p:cNvSpPr>
            <a:spLocks noGrp="1"/>
          </p:cNvSpPr>
          <p:nvPr>
            <p:ph idx="1"/>
          </p:nvPr>
        </p:nvSpPr>
        <p:spPr>
          <a:xfrm>
            <a:off x="613117" y="1059253"/>
            <a:ext cx="10515600" cy="551815"/>
          </a:xfrm>
        </p:spPr>
        <p:txBody>
          <a:bodyPr/>
          <a:lstStyle/>
          <a:p>
            <a:pPr marL="0" indent="0" algn="ctr">
              <a:buNone/>
            </a:pPr>
            <a:r>
              <a:rPr lang="el-GR" dirty="0"/>
              <a:t>Παρατηρήσεις-Συμπεράσματα</a:t>
            </a: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AF51B7F-2408-2920-CA04-B6DD94CC28EA}"/>
                  </a:ext>
                </a:extLst>
              </p:cNvPr>
              <p:cNvSpPr txBox="1"/>
              <p:nvPr/>
            </p:nvSpPr>
            <p:spPr>
              <a:xfrm>
                <a:off x="0" y="1545330"/>
                <a:ext cx="12309231" cy="6740307"/>
              </a:xfrm>
              <a:prstGeom prst="rect">
                <a:avLst/>
              </a:prstGeom>
              <a:noFill/>
            </p:spPr>
            <p:txBody>
              <a:bodyPr wrap="square" rtlCol="0">
                <a:spAutoFit/>
              </a:bodyPr>
              <a:lstStyle/>
              <a:p>
                <a:pPr marL="285750" indent="-285750">
                  <a:buFont typeface="Wingdings" panose="05000000000000000000" pitchFamily="2" charset="2"/>
                  <a:buChar char="Ø"/>
                </a:pPr>
                <a:r>
                  <a:rPr lang="el-GR" dirty="0"/>
                  <a:t>Σύμφωνα με τα πειραματικά ευρήματα, </a:t>
                </a:r>
                <a:r>
                  <a:rPr lang="el-GR" sz="1800" u="sng" dirty="0">
                    <a:effectLst/>
                    <a:latin typeface="Calibri" panose="020F0502020204030204" pitchFamily="34" charset="0"/>
                    <a:ea typeface="Times New Roman" panose="02020603050405020304" pitchFamily="18" charset="0"/>
                    <a:cs typeface="Times New Roman" panose="02020603050405020304" pitchFamily="18" charset="0"/>
                  </a:rPr>
                  <a:t>φαίνεται πως η αύξηση του βάθους του δικτύου </a:t>
                </a:r>
                <a:r>
                  <a:rPr lang="en-US" sz="1800" u="sng" dirty="0">
                    <a:effectLst/>
                    <a:latin typeface="Calibri" panose="020F0502020204030204" pitchFamily="34" charset="0"/>
                    <a:ea typeface="Times New Roman" panose="02020603050405020304" pitchFamily="18" charset="0"/>
                    <a:cs typeface="Times New Roman" panose="02020603050405020304" pitchFamily="18" charset="0"/>
                  </a:rPr>
                  <a:t>Resnet</a:t>
                </a:r>
                <a:r>
                  <a:rPr lang="el-GR" sz="1800" u="sng" dirty="0">
                    <a:effectLst/>
                    <a:latin typeface="Calibri" panose="020F0502020204030204" pitchFamily="34" charset="0"/>
                    <a:ea typeface="Times New Roman" panose="02020603050405020304" pitchFamily="18" charset="0"/>
                    <a:cs typeface="Times New Roman" panose="02020603050405020304" pitchFamily="18" charset="0"/>
                  </a:rPr>
                  <a:t> έχει αρνητική επίδραση στις επιδόσεις του </a:t>
                </a:r>
                <a:r>
                  <a:rPr lang="en-US" sz="1800" u="sng" dirty="0">
                    <a:effectLst/>
                    <a:latin typeface="Calibri" panose="020F0502020204030204" pitchFamily="34" charset="0"/>
                    <a:ea typeface="Times New Roman" panose="02020603050405020304" pitchFamily="18" charset="0"/>
                    <a:cs typeface="Times New Roman" panose="02020603050405020304" pitchFamily="18" charset="0"/>
                  </a:rPr>
                  <a:t>Few</a:t>
                </a:r>
                <a:r>
                  <a:rPr lang="el-GR" sz="1800" u="sng"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1800" u="sng" dirty="0">
                    <a:effectLst/>
                    <a:latin typeface="Calibri" panose="020F0502020204030204" pitchFamily="34" charset="0"/>
                    <a:ea typeface="Times New Roman" panose="02020603050405020304" pitchFamily="18" charset="0"/>
                    <a:cs typeface="Times New Roman" panose="02020603050405020304" pitchFamily="18" charset="0"/>
                  </a:rPr>
                  <a:t>Shot Image Classification</a:t>
                </a:r>
                <a:r>
                  <a:rPr lang="el-GR" sz="1800" u="sng" dirty="0">
                    <a:effectLst/>
                    <a:latin typeface="Calibri" panose="020F0502020204030204" pitchFamily="34" charset="0"/>
                    <a:ea typeface="Times New Roman" panose="02020603050405020304" pitchFamily="18" charset="0"/>
                    <a:cs typeface="Times New Roman" panose="02020603050405020304" pitchFamily="18" charset="0"/>
                  </a:rPr>
                  <a:t> για τον αλγόριθμο </a:t>
                </a:r>
                <a:r>
                  <a:rPr lang="en-US" sz="1800" u="sng" dirty="0">
                    <a:effectLst/>
                    <a:latin typeface="Calibri" panose="020F0502020204030204" pitchFamily="34" charset="0"/>
                    <a:ea typeface="Times New Roman" panose="02020603050405020304" pitchFamily="18" charset="0"/>
                    <a:cs typeface="Times New Roman" panose="02020603050405020304" pitchFamily="18" charset="0"/>
                  </a:rPr>
                  <a:t>Generation-0</a:t>
                </a:r>
                <a:r>
                  <a:rPr lang="el-GR" sz="1800" u="sng" dirty="0">
                    <a:effectLst/>
                    <a:latin typeface="Calibri" panose="020F0502020204030204" pitchFamily="34" charset="0"/>
                    <a:ea typeface="Times New Roman" panose="02020603050405020304" pitchFamily="18" charset="0"/>
                    <a:cs typeface="Times New Roman" panose="02020603050405020304" pitchFamily="18" charset="0"/>
                  </a:rPr>
                  <a:t>.</a:t>
                </a:r>
                <a:r>
                  <a:rPr lang="el-GR"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Calibri" panose="020F0502020204030204" pitchFamily="34" charset="0"/>
                    <a:cs typeface="Times New Roman" panose="02020603050405020304" pitchFamily="18" charset="0"/>
                  </a:rPr>
                  <a:t>To FC100 Dataset </a:t>
                </a:r>
                <a:r>
                  <a:rPr lang="el-GR" dirty="0">
                    <a:latin typeface="Calibri" panose="020F0502020204030204" pitchFamily="34" charset="0"/>
                    <a:cs typeface="Times New Roman" panose="02020603050405020304" pitchFamily="18" charset="0"/>
                  </a:rPr>
                  <a:t>φαίνεται να είναι αρκετά ευαίσθητο στις μεταβολές (άρα και στον θόρυβο), </a:t>
                </a:r>
                <a:r>
                  <a:rPr lang="el-GR" sz="1800" u="sng" dirty="0">
                    <a:effectLst/>
                    <a:latin typeface="Calibri" panose="020F0502020204030204" pitchFamily="34" charset="0"/>
                    <a:ea typeface="Times New Roman" panose="02020603050405020304" pitchFamily="18" charset="0"/>
                    <a:cs typeface="Times New Roman" panose="02020603050405020304" pitchFamily="18" charset="0"/>
                  </a:rPr>
                  <a:t>γεγονός που δεν θα το καθιστούσε καλή επιλογή για την εξαγωγή συμπερασμάτων εφόσον κάποιος βασιστεί μόνο σε αυτό. Επομένως, ο ρόλος του για αυτήν αλλά και τις επόμενες συγκρίσεις είναι κυρίως επικουρικός.</a:t>
                </a:r>
              </a:p>
              <a:p>
                <a:pPr marL="742950" lvl="1" indent="-285750">
                  <a:buFont typeface="Courier New" panose="02070309020205020404" pitchFamily="49" charset="0"/>
                  <a:buChar char="o"/>
                </a:pPr>
                <a:r>
                  <a:rPr lang="el-GR" dirty="0">
                    <a:latin typeface="Calibri" panose="020F0502020204030204" pitchFamily="34" charset="0"/>
                    <a:ea typeface="Times New Roman" panose="02020603050405020304" pitchFamily="18" charset="0"/>
                    <a:cs typeface="Times New Roman" panose="02020603050405020304" pitchFamily="18" charset="0"/>
                  </a:rPr>
                  <a:t>Πειραματική επιβεβαίωση αναγραφόμενων αποτελεσμάτων των </a:t>
                </a:r>
                <a:r>
                  <a:rPr lang="en-US" dirty="0"/>
                  <a:t>Jathushan Rajasegaran et al. </a:t>
                </a:r>
                <a:r>
                  <a:rPr lang="el-GR" dirty="0"/>
                  <a:t>Διαφορά της τάξης </a:t>
                </a:r>
                <a14:m>
                  <m:oMath xmlns:m="http://schemas.openxmlformats.org/officeDocument/2006/math">
                    <m:r>
                      <a:rPr lang="el-GR" i="1">
                        <a:latin typeface="Cambria Math" panose="02040503050406030204" pitchFamily="18" charset="0"/>
                        <a:ea typeface="Times New Roman" panose="02020603050405020304" pitchFamily="18" charset="0"/>
                        <a:cs typeface="Times New Roman" panose="02020603050405020304" pitchFamily="18" charset="0"/>
                      </a:rPr>
                      <m:t>~ </m:t>
                    </m:r>
                  </m:oMath>
                </a14:m>
                <a:r>
                  <a:rPr lang="el-GR" dirty="0"/>
                  <a:t>6% για το </a:t>
                </a:r>
                <a:r>
                  <a:rPr lang="en-US" dirty="0"/>
                  <a:t>1-shot </a:t>
                </a:r>
                <a:r>
                  <a:rPr lang="el-GR" dirty="0"/>
                  <a:t>και έως </a:t>
                </a:r>
                <a14:m>
                  <m:oMath xmlns:m="http://schemas.openxmlformats.org/officeDocument/2006/math">
                    <m:r>
                      <a:rPr lang="el-GR" i="1">
                        <a:latin typeface="Cambria Math" panose="02040503050406030204" pitchFamily="18" charset="0"/>
                        <a:ea typeface="Times New Roman" panose="02020603050405020304" pitchFamily="18" charset="0"/>
                        <a:cs typeface="Times New Roman" panose="02020603050405020304" pitchFamily="18" charset="0"/>
                      </a:rPr>
                      <m:t>~ </m:t>
                    </m:r>
                  </m:oMath>
                </a14:m>
                <a:r>
                  <a:rPr lang="el-GR" dirty="0"/>
                  <a:t>10% για το 5-</a:t>
                </a:r>
                <a:r>
                  <a:rPr lang="en-US" dirty="0"/>
                  <a:t>shot </a:t>
                </a:r>
                <a:r>
                  <a:rPr lang="el-GR" dirty="0"/>
                  <a:t>σε αντίθεση με τα αντίστοιχα </a:t>
                </a:r>
                <a14:m>
                  <m:oMath xmlns:m="http://schemas.openxmlformats.org/officeDocument/2006/math">
                    <m:r>
                      <a:rPr lang="el-GR"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l-GR" dirty="0"/>
                  <a:t>0.8% και </a:t>
                </a:r>
                <a14:m>
                  <m:oMath xmlns:m="http://schemas.openxmlformats.org/officeDocument/2006/math">
                    <m:r>
                      <a:rPr lang="el-GR" i="1">
                        <a:latin typeface="Cambria Math" panose="02040503050406030204" pitchFamily="18" charset="0"/>
                        <a:ea typeface="Times New Roman" panose="02020603050405020304" pitchFamily="18" charset="0"/>
                        <a:cs typeface="Times New Roman" panose="02020603050405020304" pitchFamily="18" charset="0"/>
                      </a:rPr>
                      <m:t>~ </m:t>
                    </m:r>
                  </m:oMath>
                </a14:m>
                <a:r>
                  <a:rPr lang="el-GR" dirty="0"/>
                  <a:t>1.5% για το </a:t>
                </a:r>
                <a:r>
                  <a:rPr lang="en-US" dirty="0"/>
                  <a:t>CIFAR-FS dataset.</a:t>
                </a:r>
              </a:p>
              <a:p>
                <a:pPr marL="742950" lvl="1" indent="-285750">
                  <a:buFont typeface="Courier New" panose="02070309020205020404" pitchFamily="49" charset="0"/>
                  <a:buChar char="o"/>
                </a:pPr>
                <a:r>
                  <a:rPr lang="el-GR" dirty="0">
                    <a:latin typeface="Calibri" panose="020F0502020204030204" pitchFamily="34" charset="0"/>
                    <a:ea typeface="Times New Roman" panose="02020603050405020304" pitchFamily="18" charset="0"/>
                    <a:cs typeface="Times New Roman" panose="02020603050405020304" pitchFamily="18" charset="0"/>
                  </a:rPr>
                  <a:t>Φαίνεται και από την επίδραση του βάθους των δικτύων.</a:t>
                </a:r>
              </a:p>
              <a:p>
                <a:pPr marL="742950" lvl="1" indent="-285750">
                  <a:buFont typeface="Courier New" panose="02070309020205020404" pitchFamily="49" charset="0"/>
                  <a:buChar char="o"/>
                </a:pPr>
                <a:r>
                  <a:rPr lang="el-GR" dirty="0">
                    <a:latin typeface="Calibri" panose="020F0502020204030204" pitchFamily="34" charset="0"/>
                    <a:ea typeface="Times New Roman" panose="02020603050405020304" pitchFamily="18" charset="0"/>
                    <a:cs typeface="Times New Roman" panose="02020603050405020304" pitchFamily="18" charset="0"/>
                  </a:rPr>
                  <a:t>Διενεργήθηκε το ίδιο πείραμα δύο φορές με ακριβώς τα ίδια χαρακτηριστικά και οι διαφορά μεταξύ των δύο μοντέλων ήταν έως και </a:t>
                </a:r>
                <a14:m>
                  <m:oMath xmlns:m="http://schemas.openxmlformats.org/officeDocument/2006/math">
                    <m:r>
                      <a:rPr lang="el-GR"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l-GR" dirty="0">
                    <a:latin typeface="Calibri" panose="020F0502020204030204" pitchFamily="34" charset="0"/>
                    <a:ea typeface="Times New Roman" panose="02020603050405020304" pitchFamily="18" charset="0"/>
                    <a:cs typeface="Times New Roman" panose="02020603050405020304" pitchFamily="18" charset="0"/>
                  </a:rPr>
                  <a:t>1.8% για το 1</a:t>
                </a:r>
                <a:r>
                  <a:rPr lang="en-US" dirty="0">
                    <a:latin typeface="Calibri" panose="020F0502020204030204" pitchFamily="34" charset="0"/>
                    <a:ea typeface="Times New Roman" panose="02020603050405020304" pitchFamily="18" charset="0"/>
                    <a:cs typeface="Times New Roman" panose="02020603050405020304" pitchFamily="18" charset="0"/>
                  </a:rPr>
                  <a:t>-shot.</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l-GR" dirty="0"/>
              </a:p>
              <a:p>
                <a:endParaRPr lang="el-GR" dirty="0"/>
              </a:p>
              <a:p>
                <a:endParaRPr lang="el-GR" dirty="0"/>
              </a:p>
              <a:p>
                <a:endParaRPr lang="el-GR" dirty="0"/>
              </a:p>
              <a:p>
                <a:endParaRPr lang="el-GR" dirty="0"/>
              </a:p>
              <a:p>
                <a:endParaRPr lang="el-GR" dirty="0"/>
              </a:p>
              <a:p>
                <a:endParaRPr lang="el-GR" dirty="0"/>
              </a:p>
              <a:p>
                <a:endParaRPr lang="el-GR" dirty="0"/>
              </a:p>
              <a:p>
                <a:endParaRPr lang="el-GR" dirty="0"/>
              </a:p>
              <a:p>
                <a:endParaRPr lang="el-GR" dirty="0"/>
              </a:p>
              <a:p>
                <a:endParaRPr lang="el-GR" dirty="0"/>
              </a:p>
              <a:p>
                <a:endParaRPr lang="el-GR" dirty="0"/>
              </a:p>
              <a:p>
                <a:endParaRPr lang="el-GR" dirty="0"/>
              </a:p>
              <a:p>
                <a:endParaRPr lang="en-US" dirty="0"/>
              </a:p>
            </p:txBody>
          </p:sp>
        </mc:Choice>
        <mc:Fallback xmlns="">
          <p:sp>
            <p:nvSpPr>
              <p:cNvPr id="4" name="TextBox 3">
                <a:extLst>
                  <a:ext uri="{FF2B5EF4-FFF2-40B4-BE49-F238E27FC236}">
                    <a16:creationId xmlns:a16="http://schemas.microsoft.com/office/drawing/2014/main" id="{3AF51B7F-2408-2920-CA04-B6DD94CC28EA}"/>
                  </a:ext>
                </a:extLst>
              </p:cNvPr>
              <p:cNvSpPr txBox="1">
                <a:spLocks noRot="1" noChangeAspect="1" noMove="1" noResize="1" noEditPoints="1" noAdjustHandles="1" noChangeArrowheads="1" noChangeShapeType="1" noTextEdit="1"/>
              </p:cNvSpPr>
              <p:nvPr/>
            </p:nvSpPr>
            <p:spPr>
              <a:xfrm>
                <a:off x="0" y="1545330"/>
                <a:ext cx="12309231" cy="6740307"/>
              </a:xfrm>
              <a:prstGeom prst="rect">
                <a:avLst/>
              </a:prstGeom>
              <a:blipFill>
                <a:blip r:embed="rId2"/>
                <a:stretch>
                  <a:fillRect l="-297" t="-452"/>
                </a:stretch>
              </a:blipFill>
            </p:spPr>
            <p:txBody>
              <a:bodyPr/>
              <a:lstStyle/>
              <a:p>
                <a:r>
                  <a:rPr lang="en-US">
                    <a:noFill/>
                  </a:rPr>
                  <a:t> </a:t>
                </a:r>
              </a:p>
            </p:txBody>
          </p:sp>
        </mc:Fallback>
      </mc:AlternateContent>
      <p:pic>
        <p:nvPicPr>
          <p:cNvPr id="5" name="Εικόνα 15" descr="Εικόνα που περιέχει πίνακας&#10;&#10;Περιγραφή που δημιουργήθηκε αυτόματα">
            <a:extLst>
              <a:ext uri="{FF2B5EF4-FFF2-40B4-BE49-F238E27FC236}">
                <a16:creationId xmlns:a16="http://schemas.microsoft.com/office/drawing/2014/main" id="{AB214869-1166-800C-52B1-DD457B86FE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3369" y="4336964"/>
            <a:ext cx="7913456" cy="2148357"/>
          </a:xfrm>
          <a:prstGeom prst="rect">
            <a:avLst/>
          </a:prstGeom>
        </p:spPr>
      </p:pic>
      <p:sp>
        <p:nvSpPr>
          <p:cNvPr id="8" name="TextBox 7">
            <a:extLst>
              <a:ext uri="{FF2B5EF4-FFF2-40B4-BE49-F238E27FC236}">
                <a16:creationId xmlns:a16="http://schemas.microsoft.com/office/drawing/2014/main" id="{D9269E8F-BD30-B8D6-B2DC-271B96086F0B}"/>
              </a:ext>
            </a:extLst>
          </p:cNvPr>
          <p:cNvSpPr txBox="1"/>
          <p:nvPr/>
        </p:nvSpPr>
        <p:spPr>
          <a:xfrm>
            <a:off x="125175" y="5312669"/>
            <a:ext cx="4028194" cy="738664"/>
          </a:xfrm>
          <a:prstGeom prst="rect">
            <a:avLst/>
          </a:prstGeom>
          <a:noFill/>
        </p:spPr>
        <p:txBody>
          <a:bodyPr wrap="square">
            <a:spAutoFit/>
          </a:bodyPr>
          <a:lstStyle/>
          <a:p>
            <a:r>
              <a:rPr lang="el-GR" sz="1400" dirty="0">
                <a:effectLst/>
                <a:latin typeface="Calibri" panose="020F0502020204030204" pitchFamily="34" charset="0"/>
                <a:ea typeface="Times New Roman" panose="02020603050405020304" pitchFamily="18" charset="0"/>
                <a:cs typeface="Times New Roman" panose="02020603050405020304" pitchFamily="18" charset="0"/>
              </a:rPr>
              <a:t>Συγκεντρωτικός πίνακας των τελικών αποτελεσμάτων των μοντέλων, όσον αφορά την διερεύνηση της επίδρασης του βάθους των δικτύων</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sz="1400" dirty="0"/>
          </a:p>
        </p:txBody>
      </p:sp>
    </p:spTree>
    <p:extLst>
      <p:ext uri="{BB962C8B-B14F-4D97-AF65-F5344CB8AC3E}">
        <p14:creationId xmlns:p14="http://schemas.microsoft.com/office/powerpoint/2010/main" val="929284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240D1-8021-0FF9-BB51-3B75CA7E48E6}"/>
              </a:ext>
            </a:extLst>
          </p:cNvPr>
          <p:cNvSpPr>
            <a:spLocks noGrp="1"/>
          </p:cNvSpPr>
          <p:nvPr>
            <p:ph type="title"/>
          </p:nvPr>
        </p:nvSpPr>
        <p:spPr>
          <a:xfrm>
            <a:off x="177018" y="145830"/>
            <a:ext cx="2369234" cy="774358"/>
          </a:xfrm>
        </p:spPr>
        <p:txBody>
          <a:bodyPr>
            <a:normAutofit/>
          </a:bodyPr>
          <a:lstStyle/>
          <a:p>
            <a:r>
              <a:rPr lang="el-GR" sz="2400" dirty="0"/>
              <a:t>Σύγκριση</a:t>
            </a:r>
            <a:r>
              <a:rPr lang="en-US" sz="2400" dirty="0"/>
              <a:t> 2</a:t>
            </a:r>
            <a:r>
              <a:rPr lang="el-GR" sz="2400" baseline="30000" dirty="0"/>
              <a:t>η</a:t>
            </a:r>
            <a:r>
              <a:rPr lang="el-GR" sz="2400" dirty="0"/>
              <a:t> (</a:t>
            </a:r>
            <a:r>
              <a:rPr lang="en-US" sz="2400" dirty="0"/>
              <a:t>1</a:t>
            </a:r>
            <a:r>
              <a:rPr lang="el-GR" sz="2400" dirty="0"/>
              <a:t>)</a:t>
            </a:r>
            <a:endParaRPr lang="en-US" sz="2400" dirty="0"/>
          </a:p>
        </p:txBody>
      </p:sp>
      <p:sp>
        <p:nvSpPr>
          <p:cNvPr id="3" name="Content Placeholder 2">
            <a:extLst>
              <a:ext uri="{FF2B5EF4-FFF2-40B4-BE49-F238E27FC236}">
                <a16:creationId xmlns:a16="http://schemas.microsoft.com/office/drawing/2014/main" id="{8EC4F901-453B-ADD8-9A9F-0408D9EAC76C}"/>
              </a:ext>
            </a:extLst>
          </p:cNvPr>
          <p:cNvSpPr>
            <a:spLocks noGrp="1"/>
          </p:cNvSpPr>
          <p:nvPr>
            <p:ph idx="1"/>
          </p:nvPr>
        </p:nvSpPr>
        <p:spPr>
          <a:xfrm>
            <a:off x="177018" y="906376"/>
            <a:ext cx="7700890" cy="2508812"/>
          </a:xfrm>
        </p:spPr>
        <p:txBody>
          <a:bodyPr>
            <a:normAutofit fontScale="92500" lnSpcReduction="10000"/>
          </a:bodyPr>
          <a:lstStyle/>
          <a:p>
            <a:pPr marL="0" indent="0">
              <a:buNone/>
            </a:pPr>
            <a:r>
              <a:rPr lang="el-GR" sz="2000" dirty="0"/>
              <a:t>Στην συγκεκριμένη σύγκριση διερευνώνται:</a:t>
            </a:r>
          </a:p>
          <a:p>
            <a:pPr>
              <a:buFont typeface="Wingdings" panose="05000000000000000000" pitchFamily="2" charset="2"/>
              <a:buChar char="Ø"/>
            </a:pPr>
            <a:r>
              <a:rPr lang="el-GR" sz="2000" dirty="0"/>
              <a:t>ποια είναι η επίδραση του πλάτους (αριθμός των συνελικτικών καναλιών-φίλτρων) του δικτύου Resnet12,</a:t>
            </a:r>
          </a:p>
          <a:p>
            <a:pPr>
              <a:buFont typeface="Wingdings" panose="05000000000000000000" pitchFamily="2" charset="2"/>
              <a:buChar char="Ø"/>
            </a:pPr>
            <a:r>
              <a:rPr lang="el-GR" sz="2000" dirty="0"/>
              <a:t>η υπόθεση για το αν θα επέλθει βελτίωση στις επιδόσεις, εξαιτίας της συμπερίληψης ενός SE block στα συνελικτικά Blocks που περιλαμβάνει το δίκτυο</a:t>
            </a:r>
            <a:r>
              <a:rPr lang="en-US" sz="2000" dirty="0"/>
              <a:t> Resnet12</a:t>
            </a:r>
            <a:r>
              <a:rPr lang="el-GR" sz="2000" dirty="0"/>
              <a:t>,</a:t>
            </a:r>
          </a:p>
          <a:p>
            <a:pPr marL="0" indent="0">
              <a:buNone/>
            </a:pPr>
            <a:r>
              <a:rPr lang="el-GR" sz="2000" dirty="0"/>
              <a:t>στο πρόβλημα του Few-Shot Image Classification για τον αλγόριθμο Generation-0.</a:t>
            </a:r>
            <a:endParaRPr lang="en-US" sz="2000" dirty="0"/>
          </a:p>
          <a:p>
            <a:pPr marL="0" indent="0">
              <a:buNone/>
            </a:pPr>
            <a:endParaRPr lang="en-US" dirty="0"/>
          </a:p>
        </p:txBody>
      </p:sp>
      <p:sp>
        <p:nvSpPr>
          <p:cNvPr id="5" name="TextBox 4">
            <a:extLst>
              <a:ext uri="{FF2B5EF4-FFF2-40B4-BE49-F238E27FC236}">
                <a16:creationId xmlns:a16="http://schemas.microsoft.com/office/drawing/2014/main" id="{47C35958-7FD5-3C7A-24BE-3F7B58426711}"/>
              </a:ext>
            </a:extLst>
          </p:cNvPr>
          <p:cNvSpPr txBox="1"/>
          <p:nvPr/>
        </p:nvSpPr>
        <p:spPr>
          <a:xfrm>
            <a:off x="177018" y="3442812"/>
            <a:ext cx="9051388" cy="2862322"/>
          </a:xfrm>
          <a:prstGeom prst="rect">
            <a:avLst/>
          </a:prstGeom>
          <a:noFill/>
        </p:spPr>
        <p:txBody>
          <a:bodyPr wrap="square" rtlCol="0">
            <a:spAutoFit/>
          </a:bodyPr>
          <a:lstStyle/>
          <a:p>
            <a:pPr algn="ct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SE block</a:t>
            </a:r>
          </a:p>
          <a:p>
            <a:r>
              <a:rPr lang="el-GR" sz="1800" dirty="0">
                <a:effectLst/>
                <a:latin typeface="Calibri" panose="020F0502020204030204" pitchFamily="34" charset="0"/>
                <a:ea typeface="Times New Roman" panose="02020603050405020304" pitchFamily="18" charset="0"/>
                <a:cs typeface="Times New Roman" panose="02020603050405020304" pitchFamily="18" charset="0"/>
              </a:rPr>
              <a:t>Τα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SE Nets </a:t>
            </a:r>
            <a:r>
              <a:rPr lang="el-GR" sz="1800" dirty="0">
                <a:effectLst/>
                <a:latin typeface="Calibri" panose="020F0502020204030204" pitchFamily="34" charset="0"/>
                <a:ea typeface="Times New Roman" panose="02020603050405020304" pitchFamily="18" charset="0"/>
                <a:cs typeface="Times New Roman" panose="02020603050405020304" pitchFamily="18" charset="0"/>
              </a:rPr>
              <a:t>και τα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SE blocks </a:t>
            </a:r>
            <a:r>
              <a:rPr lang="el-GR" sz="1800" dirty="0">
                <a:effectLst/>
                <a:latin typeface="Calibri" panose="020F0502020204030204" pitchFamily="34" charset="0"/>
                <a:ea typeface="Times New Roman" panose="02020603050405020304" pitchFamily="18" charset="0"/>
                <a:cs typeface="Times New Roman" panose="02020603050405020304" pitchFamily="18" charset="0"/>
              </a:rPr>
              <a:t>προτάθηκαν από τους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Jie</a:t>
            </a:r>
            <a:r>
              <a:rPr lang="el-GR" sz="1800" dirty="0">
                <a:effectLst/>
                <a:latin typeface="Calibri" panose="020F0502020204030204" pitchFamily="34" charset="0"/>
                <a:ea typeface="Times New Roman" panose="02020603050405020304" pitchFamily="18" charset="0"/>
                <a:cs typeface="Times New Roman" panose="02020603050405020304" pitchFamily="18" charset="0"/>
              </a:rPr>
              <a:t> Hu et al.</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l-GR" sz="1800" dirty="0">
                <a:effectLst/>
                <a:latin typeface="Calibri" panose="020F0502020204030204" pitchFamily="34" charset="0"/>
                <a:ea typeface="Times New Roman" panose="02020603050405020304" pitchFamily="18" charset="0"/>
                <a:cs typeface="Times New Roman" panose="02020603050405020304" pitchFamily="18" charset="0"/>
              </a:rPr>
              <a:t>στην εργασία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Squeeze</a:t>
            </a:r>
            <a:r>
              <a:rPr lang="el-GR" sz="1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and</a:t>
            </a:r>
            <a:r>
              <a:rPr lang="el-GR" sz="1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Excitation Networks</a:t>
            </a:r>
            <a:r>
              <a:rPr lang="el-GR" sz="1800" dirty="0">
                <a:effectLst/>
                <a:latin typeface="Calibri" panose="020F0502020204030204" pitchFamily="34" charset="0"/>
                <a:ea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l-GR" dirty="0">
                <a:latin typeface="Calibri" panose="020F0502020204030204" pitchFamily="34" charset="0"/>
                <a:ea typeface="Times New Roman" panose="02020603050405020304" pitchFamily="18" charset="0"/>
                <a:cs typeface="Times New Roman" panose="02020603050405020304" pitchFamily="18" charset="0"/>
              </a:rPr>
              <a:t>Βαθμονόμηση της σημαντικότητας των παραγόμενων συνελικτικών αποτελεσμάτων.</a:t>
            </a:r>
          </a:p>
          <a:p>
            <a:pPr marL="285750" indent="-285750">
              <a:buFont typeface="Arial" panose="020B0604020202020204" pitchFamily="34" charset="0"/>
              <a:buChar char="•"/>
            </a:pPr>
            <a:r>
              <a:rPr lang="el-GR" dirty="0">
                <a:latin typeface="Calibri" panose="020F0502020204030204" pitchFamily="34" charset="0"/>
                <a:ea typeface="Times New Roman" panose="02020603050405020304" pitchFamily="18" charset="0"/>
                <a:cs typeface="Times New Roman" panose="02020603050405020304" pitchFamily="18" charset="0"/>
              </a:rPr>
              <a:t>Μία απλή προγραμματιστικά προσθήκη.</a:t>
            </a:r>
            <a:endParaRPr lang="el-GR"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l-GR" sz="1800" dirty="0">
                <a:effectLst/>
                <a:latin typeface="Calibri" panose="020F0502020204030204" pitchFamily="34" charset="0"/>
                <a:ea typeface="Times New Roman" panose="02020603050405020304" pitchFamily="18" charset="0"/>
                <a:cs typeface="Times New Roman" panose="02020603050405020304" pitchFamily="18" charset="0"/>
              </a:rPr>
              <a:t>Ρηχά μοντέλα επιδεικνύουν αντάξιες επιδόσεις με αυτές πολύ βαθύτερων λόγω του συγκεκριμένου μηχανισμού προσοχής.</a:t>
            </a:r>
          </a:p>
          <a:p>
            <a:pPr marL="285750" indent="-285750">
              <a:buFont typeface="Arial" panose="020B0604020202020204" pitchFamily="34" charset="0"/>
              <a:buChar char="•"/>
            </a:pPr>
            <a:r>
              <a:rPr lang="el-GR" dirty="0">
                <a:latin typeface="Calibri" panose="020F0502020204030204" pitchFamily="34" charset="0"/>
                <a:ea typeface="Times New Roman" panose="02020603050405020304" pitchFamily="18" charset="0"/>
                <a:cs typeface="Times New Roman" panose="02020603050405020304" pitchFamily="18" charset="0"/>
              </a:rPr>
              <a:t>Απαλείφουν πολλά επίπεδα νευρώνων, άρα και λιγότερες παράμετροι.</a:t>
            </a:r>
          </a:p>
          <a:p>
            <a:pPr marL="285750" indent="-285750">
              <a:buFont typeface="Arial" panose="020B0604020202020204" pitchFamily="34" charset="0"/>
              <a:buChar char="•"/>
            </a:pPr>
            <a:r>
              <a:rPr lang="el-GR" sz="1800" dirty="0">
                <a:effectLst/>
                <a:latin typeface="Calibri" panose="020F0502020204030204" pitchFamily="34" charset="0"/>
                <a:ea typeface="Times New Roman" panose="02020603050405020304" pitchFamily="18" charset="0"/>
                <a:cs typeface="Times New Roman" panose="02020603050405020304" pitchFamily="18" charset="0"/>
              </a:rPr>
              <a:t>Εξοικονομείται υπολογιστική ισχύς.</a:t>
            </a:r>
          </a:p>
          <a:p>
            <a:endParaRPr lang="el-GR"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9286D75-23B4-9D2D-1782-1727412FD11D}"/>
              </a:ext>
            </a:extLst>
          </p:cNvPr>
          <p:cNvSpPr txBox="1"/>
          <p:nvPr/>
        </p:nvSpPr>
        <p:spPr>
          <a:xfrm>
            <a:off x="8554329" y="4379936"/>
            <a:ext cx="3460653" cy="1727076"/>
          </a:xfrm>
          <a:prstGeom prst="rect">
            <a:avLst/>
          </a:prstGeom>
          <a:noFill/>
        </p:spPr>
        <p:txBody>
          <a:bodyPr wrap="square" rtlCol="0">
            <a:spAutoFit/>
          </a:bodyPr>
          <a:lstStyle/>
          <a:p>
            <a:pPr>
              <a:lnSpc>
                <a:spcPct val="107000"/>
              </a:lnSpc>
              <a:spcAft>
                <a:spcPts val="800"/>
              </a:spcAft>
            </a:pPr>
            <a:r>
              <a:rPr lang="el-GR" sz="1400" dirty="0">
                <a:effectLst/>
                <a:latin typeface="Calibri" panose="020F0502020204030204" pitchFamily="34" charset="0"/>
                <a:ea typeface="Times New Roman" panose="02020603050405020304" pitchFamily="18" charset="0"/>
                <a:cs typeface="Times New Roman" panose="02020603050405020304" pitchFamily="18" charset="0"/>
              </a:rPr>
              <a:t>Απεικόνιση της μετατροπής ενός απλού </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residual block</a:t>
            </a:r>
            <a:r>
              <a:rPr lang="el-GR" sz="1400" dirty="0">
                <a:effectLst/>
                <a:latin typeface="Calibri" panose="020F0502020204030204" pitchFamily="34" charset="0"/>
                <a:ea typeface="Times New Roman" panose="02020603050405020304" pitchFamily="18" charset="0"/>
                <a:cs typeface="Times New Roman" panose="02020603050405020304" pitchFamily="18" charset="0"/>
              </a:rPr>
              <a:t> σε </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SE</a:t>
            </a:r>
            <a:r>
              <a:rPr lang="el-GR" sz="14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residual block</a:t>
            </a:r>
            <a:r>
              <a:rPr lang="el-GR" sz="14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l-GR" sz="1400" i="1" dirty="0">
                <a:effectLst/>
                <a:latin typeface="Calibri" panose="020F0502020204030204" pitchFamily="34" charset="0"/>
                <a:ea typeface="Times New Roman" panose="02020603050405020304" pitchFamily="18" charset="0"/>
                <a:cs typeface="Times New Roman" panose="02020603050405020304" pitchFamily="18" charset="0"/>
              </a:rPr>
              <a:t>Πηγή</a:t>
            </a:r>
            <a:r>
              <a:rPr lang="en-US" sz="1400" i="1" dirty="0">
                <a:effectLst/>
                <a:latin typeface="Calibri" panose="020F0502020204030204" pitchFamily="34" charset="0"/>
                <a:ea typeface="Times New Roman" panose="02020603050405020304" pitchFamily="18" charset="0"/>
                <a:cs typeface="Times New Roman" panose="02020603050405020304" pitchFamily="18" charset="0"/>
              </a:rPr>
              <a:t>: Squeeze-and-Excitation Networks - Jie Hu, Li Shen, Samuel Albanie, Gang Sun, Enhua Wu.</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pic>
        <p:nvPicPr>
          <p:cNvPr id="4" name="Εικόνα 4">
            <a:extLst>
              <a:ext uri="{FF2B5EF4-FFF2-40B4-BE49-F238E27FC236}">
                <a16:creationId xmlns:a16="http://schemas.microsoft.com/office/drawing/2014/main" id="{9D64B5D8-FA67-34AB-A727-5FAAA4C696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2212" y="676351"/>
            <a:ext cx="3664885" cy="3505464"/>
          </a:xfrm>
          <a:prstGeom prst="rect">
            <a:avLst/>
          </a:prstGeom>
        </p:spPr>
      </p:pic>
    </p:spTree>
    <p:extLst>
      <p:ext uri="{BB962C8B-B14F-4D97-AF65-F5344CB8AC3E}">
        <p14:creationId xmlns:p14="http://schemas.microsoft.com/office/powerpoint/2010/main" val="854496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E26AD-1764-9AA4-5719-7D5CDA5EC53E}"/>
              </a:ext>
            </a:extLst>
          </p:cNvPr>
          <p:cNvSpPr>
            <a:spLocks noGrp="1"/>
          </p:cNvSpPr>
          <p:nvPr>
            <p:ph type="title"/>
          </p:nvPr>
        </p:nvSpPr>
        <p:spPr>
          <a:xfrm>
            <a:off x="345832" y="329027"/>
            <a:ext cx="3227362" cy="704019"/>
          </a:xfrm>
        </p:spPr>
        <p:txBody>
          <a:bodyPr>
            <a:normAutofit/>
          </a:bodyPr>
          <a:lstStyle/>
          <a:p>
            <a:r>
              <a:rPr lang="el-GR" sz="2400" dirty="0"/>
              <a:t>Σύγκριση</a:t>
            </a:r>
            <a:r>
              <a:rPr lang="en-US" sz="2400" dirty="0"/>
              <a:t> 2</a:t>
            </a:r>
            <a:r>
              <a:rPr lang="el-GR" sz="2400" baseline="30000" dirty="0"/>
              <a:t>η</a:t>
            </a:r>
            <a:r>
              <a:rPr lang="el-GR" sz="2400" dirty="0"/>
              <a:t> (</a:t>
            </a:r>
            <a:r>
              <a:rPr lang="en-US" sz="2400" dirty="0"/>
              <a:t>2</a:t>
            </a:r>
            <a:r>
              <a:rPr lang="el-GR" sz="2400" dirty="0"/>
              <a:t>)</a:t>
            </a:r>
            <a:endParaRPr lang="en-US" sz="2400" dirty="0"/>
          </a:p>
        </p:txBody>
      </p:sp>
      <p:sp>
        <p:nvSpPr>
          <p:cNvPr id="3" name="Content Placeholder 2">
            <a:extLst>
              <a:ext uri="{FF2B5EF4-FFF2-40B4-BE49-F238E27FC236}">
                <a16:creationId xmlns:a16="http://schemas.microsoft.com/office/drawing/2014/main" id="{3E040573-268A-1B85-A6BD-D47BC21333D3}"/>
              </a:ext>
            </a:extLst>
          </p:cNvPr>
          <p:cNvSpPr>
            <a:spLocks noGrp="1"/>
          </p:cNvSpPr>
          <p:nvPr>
            <p:ph idx="1"/>
          </p:nvPr>
        </p:nvSpPr>
        <p:spPr>
          <a:xfrm>
            <a:off x="838200" y="1544271"/>
            <a:ext cx="10515600" cy="4351338"/>
          </a:xfrm>
        </p:spPr>
        <p:txBody>
          <a:bodyPr/>
          <a:lstStyle/>
          <a:p>
            <a:pPr marL="0" indent="0">
              <a:buNone/>
            </a:pPr>
            <a:r>
              <a:rPr lang="el-GR" sz="2800" dirty="0"/>
              <a:t>Τα μοντέλα που χρησιμοποιούνται στην παρούσα σύγκριση είναι:</a:t>
            </a:r>
          </a:p>
          <a:p>
            <a:pPr marL="285750" indent="-285750">
              <a:buFont typeface="Wingdings" panose="05000000000000000000" pitchFamily="2" charset="2"/>
              <a:buChar char="Ø"/>
            </a:pPr>
            <a:r>
              <a:rPr lang="en-US" sz="2800" dirty="0"/>
              <a:t>To Resnet12</a:t>
            </a:r>
          </a:p>
          <a:p>
            <a:pPr marL="285750" indent="-285750">
              <a:buFont typeface="Wingdings" panose="05000000000000000000" pitchFamily="2" charset="2"/>
              <a:buChar char="Ø"/>
            </a:pPr>
            <a:r>
              <a:rPr lang="el-GR" sz="2800" dirty="0"/>
              <a:t>Το </a:t>
            </a:r>
            <a:r>
              <a:rPr lang="en-US" sz="2800" dirty="0"/>
              <a:t>Resnet12-HalfFeatures</a:t>
            </a:r>
          </a:p>
          <a:p>
            <a:pPr marL="285750" indent="-285750">
              <a:buFont typeface="Wingdings" panose="05000000000000000000" pitchFamily="2" charset="2"/>
              <a:buChar char="Ø"/>
            </a:pPr>
            <a:r>
              <a:rPr lang="el-GR" sz="2800" dirty="0"/>
              <a:t>Το </a:t>
            </a:r>
            <a:r>
              <a:rPr lang="en-US" sz="2800" dirty="0"/>
              <a:t>Resnet12-QuarterFeatures</a:t>
            </a:r>
            <a:endParaRPr lang="el-GR" sz="2800" dirty="0"/>
          </a:p>
          <a:p>
            <a:pPr marL="0" indent="0">
              <a:buNone/>
            </a:pPr>
            <a:r>
              <a:rPr lang="el-GR" sz="2800" dirty="0"/>
              <a:t>Και </a:t>
            </a:r>
          </a:p>
          <a:p>
            <a:pPr marL="285750" indent="-285750">
              <a:buFont typeface="Wingdings" panose="05000000000000000000" pitchFamily="2" charset="2"/>
              <a:buChar char="Ø"/>
            </a:pPr>
            <a:r>
              <a:rPr lang="el-GR" sz="2800" dirty="0"/>
              <a:t>Το </a:t>
            </a:r>
            <a:r>
              <a:rPr lang="en-US" sz="2800" dirty="0"/>
              <a:t>Resnet12 </a:t>
            </a:r>
            <a:r>
              <a:rPr lang="el-GR" sz="2800" dirty="0"/>
              <a:t>και </a:t>
            </a:r>
            <a:endParaRPr lang="en-US" sz="2800" dirty="0"/>
          </a:p>
          <a:p>
            <a:pPr marL="285750" indent="-285750">
              <a:buFont typeface="Wingdings" panose="05000000000000000000" pitchFamily="2" charset="2"/>
              <a:buChar char="Ø"/>
            </a:pPr>
            <a:r>
              <a:rPr lang="en-US" sz="2800" dirty="0"/>
              <a:t>To Seresnet12</a:t>
            </a:r>
            <a:endParaRPr lang="el-GR" sz="2800" dirty="0"/>
          </a:p>
          <a:p>
            <a:endParaRPr lang="en-US" dirty="0"/>
          </a:p>
        </p:txBody>
      </p:sp>
    </p:spTree>
    <p:extLst>
      <p:ext uri="{BB962C8B-B14F-4D97-AF65-F5344CB8AC3E}">
        <p14:creationId xmlns:p14="http://schemas.microsoft.com/office/powerpoint/2010/main" val="2055817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A30CF-A035-C261-E826-8806DDAAB994}"/>
              </a:ext>
            </a:extLst>
          </p:cNvPr>
          <p:cNvSpPr>
            <a:spLocks noGrp="1"/>
          </p:cNvSpPr>
          <p:nvPr>
            <p:ph type="title"/>
          </p:nvPr>
        </p:nvSpPr>
        <p:spPr>
          <a:xfrm>
            <a:off x="233290" y="277862"/>
            <a:ext cx="2284828" cy="647748"/>
          </a:xfrm>
        </p:spPr>
        <p:txBody>
          <a:bodyPr>
            <a:normAutofit/>
          </a:bodyPr>
          <a:lstStyle/>
          <a:p>
            <a:r>
              <a:rPr lang="el-GR" sz="2400" dirty="0"/>
              <a:t>Σύγκριση</a:t>
            </a:r>
            <a:r>
              <a:rPr lang="en-US" sz="2400" dirty="0"/>
              <a:t> 2</a:t>
            </a:r>
            <a:r>
              <a:rPr lang="el-GR" sz="2400" baseline="30000" dirty="0"/>
              <a:t>η</a:t>
            </a:r>
            <a:r>
              <a:rPr lang="el-GR" sz="2400" dirty="0"/>
              <a:t> (</a:t>
            </a:r>
            <a:r>
              <a:rPr lang="en-US" sz="2400" dirty="0"/>
              <a:t>3</a:t>
            </a:r>
            <a:r>
              <a:rPr lang="el-GR" sz="2400" dirty="0"/>
              <a:t>)</a:t>
            </a:r>
            <a:endParaRPr lang="en-US" sz="2400" dirty="0"/>
          </a:p>
        </p:txBody>
      </p:sp>
      <p:sp>
        <p:nvSpPr>
          <p:cNvPr id="3" name="Content Placeholder 2">
            <a:extLst>
              <a:ext uri="{FF2B5EF4-FFF2-40B4-BE49-F238E27FC236}">
                <a16:creationId xmlns:a16="http://schemas.microsoft.com/office/drawing/2014/main" id="{FF4E7331-87E3-3B3F-354E-11A9ED87211E}"/>
              </a:ext>
            </a:extLst>
          </p:cNvPr>
          <p:cNvSpPr>
            <a:spLocks noGrp="1"/>
          </p:cNvSpPr>
          <p:nvPr>
            <p:ph idx="1"/>
          </p:nvPr>
        </p:nvSpPr>
        <p:spPr>
          <a:xfrm>
            <a:off x="838200" y="922752"/>
            <a:ext cx="9557825" cy="411138"/>
          </a:xfrm>
        </p:spPr>
        <p:txBody>
          <a:bodyPr>
            <a:normAutofit fontScale="92500" lnSpcReduction="20000"/>
          </a:bodyPr>
          <a:lstStyle/>
          <a:p>
            <a:pPr marL="0" marR="0" lvl="0" indent="0" algn="ctr" fontAlgn="auto">
              <a:lnSpc>
                <a:spcPct val="100000"/>
              </a:lnSpc>
              <a:spcAft>
                <a:spcPts val="0"/>
              </a:spcAft>
              <a:buClrTx/>
              <a:buSzTx/>
              <a:buNone/>
              <a:tabLst/>
              <a:defRPr/>
            </a:pPr>
            <a:r>
              <a:rPr lang="el-GR" dirty="0"/>
              <a:t>Αποτελέσματα </a:t>
            </a:r>
            <a:r>
              <a:rPr lang="en-US" dirty="0"/>
              <a:t>CIFAR-FS Dataset</a:t>
            </a:r>
          </a:p>
          <a:p>
            <a:endParaRPr lang="en-US" dirty="0"/>
          </a:p>
        </p:txBody>
      </p:sp>
      <p:pic>
        <p:nvPicPr>
          <p:cNvPr id="4" name="Εικόνα 6">
            <a:extLst>
              <a:ext uri="{FF2B5EF4-FFF2-40B4-BE49-F238E27FC236}">
                <a16:creationId xmlns:a16="http://schemas.microsoft.com/office/drawing/2014/main" id="{DCCDD0A1-C06B-47E0-E42B-4EB3A1EC62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008" t="4434" r="4153" b="5744"/>
          <a:stretch/>
        </p:blipFill>
        <p:spPr>
          <a:xfrm>
            <a:off x="121992" y="2186044"/>
            <a:ext cx="5967355" cy="3065234"/>
          </a:xfrm>
          <a:prstGeom prst="rect">
            <a:avLst/>
          </a:prstGeom>
        </p:spPr>
      </p:pic>
      <p:pic>
        <p:nvPicPr>
          <p:cNvPr id="6" name="Εικόνα 8">
            <a:extLst>
              <a:ext uri="{FF2B5EF4-FFF2-40B4-BE49-F238E27FC236}">
                <a16:creationId xmlns:a16="http://schemas.microsoft.com/office/drawing/2014/main" id="{EE3947DB-32E0-CDDD-7C45-E07010FEA00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524" t="3931" r="4668" b="4851"/>
          <a:stretch/>
        </p:blipFill>
        <p:spPr>
          <a:xfrm>
            <a:off x="6194401" y="2186044"/>
            <a:ext cx="5875606" cy="3065234"/>
          </a:xfrm>
          <a:prstGeom prst="rect">
            <a:avLst/>
          </a:prstGeom>
        </p:spPr>
      </p:pic>
      <p:sp>
        <p:nvSpPr>
          <p:cNvPr id="8" name="TextBox 7">
            <a:extLst>
              <a:ext uri="{FF2B5EF4-FFF2-40B4-BE49-F238E27FC236}">
                <a16:creationId xmlns:a16="http://schemas.microsoft.com/office/drawing/2014/main" id="{65A890E4-3ADD-ED72-DB88-2692D8865C75}"/>
              </a:ext>
            </a:extLst>
          </p:cNvPr>
          <p:cNvSpPr txBox="1"/>
          <p:nvPr/>
        </p:nvSpPr>
        <p:spPr>
          <a:xfrm>
            <a:off x="82154" y="5319803"/>
            <a:ext cx="5974897" cy="800219"/>
          </a:xfrm>
          <a:prstGeom prst="rect">
            <a:avLst/>
          </a:prstGeom>
          <a:noFill/>
        </p:spPr>
        <p:txBody>
          <a:bodyPr wrap="square" rtlCol="0">
            <a:spAutoFit/>
          </a:bodyPr>
          <a:lstStyle/>
          <a:p>
            <a:pPr defTabSz="914400">
              <a:defRPr/>
            </a:pPr>
            <a:r>
              <a:rPr lang="el-GR" sz="1400" dirty="0">
                <a:latin typeface="Calibri" panose="020F0502020204030204" pitchFamily="34" charset="0"/>
                <a:cs typeface="Times New Roman" panose="02020603050405020304" pitchFamily="18" charset="0"/>
              </a:rPr>
              <a:t>Σύγκριση επίδρασης πλάτους των δικτύων και της συμπερίληψης ενός </a:t>
            </a:r>
            <a:r>
              <a:rPr lang="en-US" sz="1400" dirty="0">
                <a:latin typeface="Calibri" panose="020F0502020204030204" pitchFamily="34" charset="0"/>
                <a:cs typeface="Times New Roman" panose="02020603050405020304" pitchFamily="18" charset="0"/>
              </a:rPr>
              <a:t>SE</a:t>
            </a:r>
            <a:r>
              <a:rPr lang="el-GR" sz="1400" dirty="0">
                <a:latin typeface="Calibri" panose="020F0502020204030204" pitchFamily="34" charset="0"/>
                <a:cs typeface="Times New Roman" panose="02020603050405020304" pitchFamily="18" charset="0"/>
              </a:rPr>
              <a:t>-</a:t>
            </a:r>
            <a:r>
              <a:rPr lang="en-US" sz="1400" dirty="0">
                <a:latin typeface="Calibri" panose="020F0502020204030204" pitchFamily="34" charset="0"/>
                <a:cs typeface="Times New Roman" panose="02020603050405020304" pitchFamily="18" charset="0"/>
              </a:rPr>
              <a:t>block </a:t>
            </a:r>
            <a:r>
              <a:rPr lang="el-GR" sz="1400" dirty="0">
                <a:latin typeface="Calibri" panose="020F0502020204030204" pitchFamily="34" charset="0"/>
                <a:cs typeface="Times New Roman" panose="02020603050405020304" pitchFamily="18" charset="0"/>
              </a:rPr>
              <a:t> 5-</a:t>
            </a:r>
            <a:r>
              <a:rPr lang="en-US" sz="1400" dirty="0">
                <a:latin typeface="Calibri" panose="020F0502020204030204" pitchFamily="34" charset="0"/>
                <a:cs typeface="Times New Roman" panose="02020603050405020304" pitchFamily="18" charset="0"/>
              </a:rPr>
              <a:t>ways</a:t>
            </a:r>
            <a:r>
              <a:rPr lang="el-GR" sz="1400" dirty="0">
                <a:latin typeface="Calibri" panose="020F0502020204030204" pitchFamily="34" charset="0"/>
                <a:cs typeface="Times New Roman" panose="02020603050405020304" pitchFamily="18" charset="0"/>
              </a:rPr>
              <a:t> – 1-</a:t>
            </a:r>
            <a:r>
              <a:rPr lang="en-US" sz="1400" dirty="0">
                <a:latin typeface="Calibri" panose="020F0502020204030204" pitchFamily="34" charset="0"/>
                <a:cs typeface="Times New Roman" panose="02020603050405020304" pitchFamily="18" charset="0"/>
              </a:rPr>
              <a:t>shot</a:t>
            </a:r>
            <a:r>
              <a:rPr lang="el-GR" sz="1400" dirty="0">
                <a:latin typeface="Calibri" panose="020F0502020204030204" pitchFamily="34" charset="0"/>
                <a:cs typeface="Times New Roman" panose="02020603050405020304" pitchFamily="18" charset="0"/>
              </a:rPr>
              <a:t> για το </a:t>
            </a:r>
            <a:r>
              <a:rPr lang="en-US" sz="1400" dirty="0">
                <a:latin typeface="Calibri" panose="020F0502020204030204" pitchFamily="34" charset="0"/>
                <a:cs typeface="Times New Roman" panose="02020603050405020304" pitchFamily="18" charset="0"/>
              </a:rPr>
              <a:t>CIFAR</a:t>
            </a:r>
            <a:r>
              <a:rPr lang="el-GR" sz="1400" dirty="0">
                <a:latin typeface="Calibri" panose="020F0502020204030204" pitchFamily="34" charset="0"/>
                <a:cs typeface="Times New Roman" panose="02020603050405020304" pitchFamily="18" charset="0"/>
              </a:rPr>
              <a:t>-</a:t>
            </a:r>
            <a:r>
              <a:rPr lang="en-US" sz="1400" dirty="0">
                <a:latin typeface="Calibri" panose="020F0502020204030204" pitchFamily="34" charset="0"/>
                <a:cs typeface="Times New Roman" panose="02020603050405020304" pitchFamily="18" charset="0"/>
              </a:rPr>
              <a:t>FS dataset</a:t>
            </a:r>
            <a:r>
              <a:rPr lang="el-GR" sz="1400" dirty="0">
                <a:latin typeface="Calibri" panose="020F0502020204030204" pitchFamily="34" charset="0"/>
                <a:cs typeface="Times New Roman" panose="02020603050405020304" pitchFamily="18" charset="0"/>
              </a:rPr>
              <a:t>.</a:t>
            </a:r>
            <a:endParaRPr lang="en-US" sz="1400" dirty="0">
              <a:latin typeface="Calibri" panose="020F0502020204030204" pitchFamily="34" charset="0"/>
              <a:cs typeface="Times New Roman" panose="02020603050405020304" pitchFamily="18" charset="0"/>
            </a:endParaRPr>
          </a:p>
          <a:p>
            <a:endParaRPr lang="en-US" dirty="0"/>
          </a:p>
        </p:txBody>
      </p:sp>
      <p:sp>
        <p:nvSpPr>
          <p:cNvPr id="9" name="TextBox 8">
            <a:extLst>
              <a:ext uri="{FF2B5EF4-FFF2-40B4-BE49-F238E27FC236}">
                <a16:creationId xmlns:a16="http://schemas.microsoft.com/office/drawing/2014/main" id="{9A6ADE83-DB00-6C08-C8B5-C3B513CBF66C}"/>
              </a:ext>
            </a:extLst>
          </p:cNvPr>
          <p:cNvSpPr txBox="1"/>
          <p:nvPr/>
        </p:nvSpPr>
        <p:spPr>
          <a:xfrm>
            <a:off x="6194401" y="5319803"/>
            <a:ext cx="6145357" cy="800219"/>
          </a:xfrm>
          <a:prstGeom prst="rect">
            <a:avLst/>
          </a:prstGeom>
          <a:noFill/>
        </p:spPr>
        <p:txBody>
          <a:bodyPr wrap="square" rtlCol="0">
            <a:spAutoFit/>
          </a:bodyPr>
          <a:lstStyle/>
          <a:p>
            <a:pPr defTabSz="914400">
              <a:defRPr/>
            </a:pPr>
            <a:r>
              <a:rPr lang="el-GR" sz="1400" dirty="0">
                <a:latin typeface="Calibri" panose="020F0502020204030204" pitchFamily="34" charset="0"/>
                <a:cs typeface="Times New Roman" panose="02020603050405020304" pitchFamily="18" charset="0"/>
              </a:rPr>
              <a:t>Σύγκριση επίδρασης πλάτους των δικτύων και της συμπερίληψης ενός </a:t>
            </a:r>
            <a:r>
              <a:rPr lang="en-US" sz="1400" dirty="0">
                <a:latin typeface="Calibri" panose="020F0502020204030204" pitchFamily="34" charset="0"/>
                <a:cs typeface="Times New Roman" panose="02020603050405020304" pitchFamily="18" charset="0"/>
              </a:rPr>
              <a:t>SE</a:t>
            </a:r>
            <a:r>
              <a:rPr lang="el-GR" sz="1400" dirty="0">
                <a:latin typeface="Calibri" panose="020F0502020204030204" pitchFamily="34" charset="0"/>
                <a:cs typeface="Times New Roman" panose="02020603050405020304" pitchFamily="18" charset="0"/>
              </a:rPr>
              <a:t>-</a:t>
            </a:r>
            <a:r>
              <a:rPr lang="en-US" sz="1400" dirty="0">
                <a:latin typeface="Calibri" panose="020F0502020204030204" pitchFamily="34" charset="0"/>
                <a:cs typeface="Times New Roman" panose="02020603050405020304" pitchFamily="18" charset="0"/>
              </a:rPr>
              <a:t>block </a:t>
            </a:r>
            <a:r>
              <a:rPr lang="el-GR" sz="1400" dirty="0">
                <a:latin typeface="Calibri" panose="020F0502020204030204" pitchFamily="34" charset="0"/>
                <a:cs typeface="Times New Roman" panose="02020603050405020304" pitchFamily="18" charset="0"/>
              </a:rPr>
              <a:t> 5-</a:t>
            </a:r>
            <a:r>
              <a:rPr lang="en-US" sz="1400" dirty="0">
                <a:latin typeface="Calibri" panose="020F0502020204030204" pitchFamily="34" charset="0"/>
                <a:cs typeface="Times New Roman" panose="02020603050405020304" pitchFamily="18" charset="0"/>
              </a:rPr>
              <a:t>ways</a:t>
            </a:r>
            <a:r>
              <a:rPr lang="el-GR" sz="1400" dirty="0">
                <a:latin typeface="Calibri" panose="020F0502020204030204" pitchFamily="34" charset="0"/>
                <a:cs typeface="Times New Roman" panose="02020603050405020304" pitchFamily="18" charset="0"/>
              </a:rPr>
              <a:t> – </a:t>
            </a:r>
            <a:r>
              <a:rPr lang="en-US" sz="1400" dirty="0">
                <a:latin typeface="Calibri" panose="020F0502020204030204" pitchFamily="34" charset="0"/>
                <a:cs typeface="Times New Roman" panose="02020603050405020304" pitchFamily="18" charset="0"/>
              </a:rPr>
              <a:t>5</a:t>
            </a:r>
            <a:r>
              <a:rPr lang="el-GR" sz="1400" dirty="0">
                <a:latin typeface="Calibri" panose="020F0502020204030204" pitchFamily="34" charset="0"/>
                <a:cs typeface="Times New Roman" panose="02020603050405020304" pitchFamily="18" charset="0"/>
              </a:rPr>
              <a:t>-</a:t>
            </a:r>
            <a:r>
              <a:rPr lang="en-US" sz="1400" dirty="0">
                <a:latin typeface="Calibri" panose="020F0502020204030204" pitchFamily="34" charset="0"/>
                <a:cs typeface="Times New Roman" panose="02020603050405020304" pitchFamily="18" charset="0"/>
              </a:rPr>
              <a:t>shot</a:t>
            </a:r>
            <a:r>
              <a:rPr lang="el-GR" sz="1400" dirty="0">
                <a:latin typeface="Calibri" panose="020F0502020204030204" pitchFamily="34" charset="0"/>
                <a:cs typeface="Times New Roman" panose="02020603050405020304" pitchFamily="18" charset="0"/>
              </a:rPr>
              <a:t> για το </a:t>
            </a:r>
            <a:r>
              <a:rPr lang="en-US" sz="1400" dirty="0">
                <a:latin typeface="Calibri" panose="020F0502020204030204" pitchFamily="34" charset="0"/>
                <a:cs typeface="Times New Roman" panose="02020603050405020304" pitchFamily="18" charset="0"/>
              </a:rPr>
              <a:t>CIFAR</a:t>
            </a:r>
            <a:r>
              <a:rPr lang="el-GR" sz="1400" dirty="0">
                <a:latin typeface="Calibri" panose="020F0502020204030204" pitchFamily="34" charset="0"/>
                <a:cs typeface="Times New Roman" panose="02020603050405020304" pitchFamily="18" charset="0"/>
              </a:rPr>
              <a:t>-</a:t>
            </a:r>
            <a:r>
              <a:rPr lang="en-US" sz="1400" dirty="0">
                <a:latin typeface="Calibri" panose="020F0502020204030204" pitchFamily="34" charset="0"/>
                <a:cs typeface="Times New Roman" panose="02020603050405020304" pitchFamily="18" charset="0"/>
              </a:rPr>
              <a:t>FS dataset</a:t>
            </a:r>
            <a:r>
              <a:rPr lang="el-GR" sz="1400" dirty="0">
                <a:latin typeface="Calibri" panose="020F0502020204030204" pitchFamily="34" charset="0"/>
                <a:cs typeface="Times New Roman" panose="02020603050405020304" pitchFamily="18" charset="0"/>
              </a:rPr>
              <a:t>.</a:t>
            </a:r>
            <a:endParaRPr lang="en-US" sz="1400" dirty="0">
              <a:latin typeface="Calibri" panose="020F0502020204030204" pitchFamily="34" charset="0"/>
              <a:cs typeface="Times New Roman" panose="02020603050405020304" pitchFamily="18" charset="0"/>
            </a:endParaRPr>
          </a:p>
          <a:p>
            <a:endParaRPr lang="en-US" dirty="0"/>
          </a:p>
        </p:txBody>
      </p:sp>
      <p:pic>
        <p:nvPicPr>
          <p:cNvPr id="10" name="Εικόνα 23">
            <a:extLst>
              <a:ext uri="{FF2B5EF4-FFF2-40B4-BE49-F238E27FC236}">
                <a16:creationId xmlns:a16="http://schemas.microsoft.com/office/drawing/2014/main" id="{9DFA159C-506E-AEFB-618C-8519D8D5C0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3205" y="3687761"/>
            <a:ext cx="3286142" cy="891798"/>
          </a:xfrm>
          <a:prstGeom prst="rect">
            <a:avLst/>
          </a:prstGeom>
        </p:spPr>
      </p:pic>
      <p:pic>
        <p:nvPicPr>
          <p:cNvPr id="11" name="Εικόνα 22">
            <a:extLst>
              <a:ext uri="{FF2B5EF4-FFF2-40B4-BE49-F238E27FC236}">
                <a16:creationId xmlns:a16="http://schemas.microsoft.com/office/drawing/2014/main" id="{1E310258-2A33-C418-5116-0559D71E1F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51493" y="3687761"/>
            <a:ext cx="3018514" cy="891796"/>
          </a:xfrm>
          <a:prstGeom prst="rect">
            <a:avLst/>
          </a:prstGeom>
        </p:spPr>
      </p:pic>
    </p:spTree>
    <p:extLst>
      <p:ext uri="{BB962C8B-B14F-4D97-AF65-F5344CB8AC3E}">
        <p14:creationId xmlns:p14="http://schemas.microsoft.com/office/powerpoint/2010/main" val="446387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1D73F-4498-A96A-97D0-EF7D02391CE1}"/>
              </a:ext>
            </a:extLst>
          </p:cNvPr>
          <p:cNvSpPr>
            <a:spLocks noGrp="1"/>
          </p:cNvSpPr>
          <p:nvPr>
            <p:ph type="title"/>
          </p:nvPr>
        </p:nvSpPr>
        <p:spPr>
          <a:xfrm>
            <a:off x="233289" y="294786"/>
            <a:ext cx="2214489" cy="563343"/>
          </a:xfrm>
        </p:spPr>
        <p:txBody>
          <a:bodyPr>
            <a:normAutofit/>
          </a:bodyPr>
          <a:lstStyle/>
          <a:p>
            <a:r>
              <a:rPr lang="el-GR" sz="2400" dirty="0"/>
              <a:t>Σύγκριση</a:t>
            </a:r>
            <a:r>
              <a:rPr lang="en-US" sz="2400" dirty="0"/>
              <a:t> 2</a:t>
            </a:r>
            <a:r>
              <a:rPr lang="el-GR" sz="2400" baseline="30000" dirty="0"/>
              <a:t>η</a:t>
            </a:r>
            <a:r>
              <a:rPr lang="el-GR" sz="2400" dirty="0"/>
              <a:t> (4)</a:t>
            </a:r>
            <a:endParaRPr lang="en-US" sz="2400" dirty="0"/>
          </a:p>
        </p:txBody>
      </p:sp>
      <p:sp>
        <p:nvSpPr>
          <p:cNvPr id="3" name="Content Placeholder 2">
            <a:extLst>
              <a:ext uri="{FF2B5EF4-FFF2-40B4-BE49-F238E27FC236}">
                <a16:creationId xmlns:a16="http://schemas.microsoft.com/office/drawing/2014/main" id="{8778A139-970A-68DE-65B0-42B718D6C237}"/>
              </a:ext>
            </a:extLst>
          </p:cNvPr>
          <p:cNvSpPr>
            <a:spLocks noGrp="1"/>
          </p:cNvSpPr>
          <p:nvPr>
            <p:ph idx="1"/>
          </p:nvPr>
        </p:nvSpPr>
        <p:spPr>
          <a:xfrm>
            <a:off x="655320" y="858129"/>
            <a:ext cx="10515600" cy="439273"/>
          </a:xfrm>
        </p:spPr>
        <p:txBody>
          <a:bodyPr>
            <a:normAutofit lnSpcReduction="10000"/>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l-GR" sz="2600" dirty="0"/>
              <a:t>Αποτελέσματα </a:t>
            </a:r>
            <a:r>
              <a:rPr lang="en-US" sz="2600" dirty="0"/>
              <a:t>FC100 Dataset</a:t>
            </a:r>
          </a:p>
          <a:p>
            <a:endParaRPr lang="en-US" dirty="0"/>
          </a:p>
        </p:txBody>
      </p:sp>
      <p:pic>
        <p:nvPicPr>
          <p:cNvPr id="4" name="Εικόνα 24">
            <a:extLst>
              <a:ext uri="{FF2B5EF4-FFF2-40B4-BE49-F238E27FC236}">
                <a16:creationId xmlns:a16="http://schemas.microsoft.com/office/drawing/2014/main" id="{42D9B458-88B5-4431-5A2C-B6A37AE8ECA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635" t="4091" r="3255" b="3879"/>
          <a:stretch/>
        </p:blipFill>
        <p:spPr>
          <a:xfrm>
            <a:off x="172114" y="2150901"/>
            <a:ext cx="5923886" cy="3076161"/>
          </a:xfrm>
          <a:prstGeom prst="rect">
            <a:avLst/>
          </a:prstGeom>
        </p:spPr>
      </p:pic>
      <p:pic>
        <p:nvPicPr>
          <p:cNvPr id="6" name="Εικόνα 25">
            <a:extLst>
              <a:ext uri="{FF2B5EF4-FFF2-40B4-BE49-F238E27FC236}">
                <a16:creationId xmlns:a16="http://schemas.microsoft.com/office/drawing/2014/main" id="{ADDFFCAA-77BD-F838-151E-4705A82FAF8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057" t="2921" r="4626" b="5920"/>
          <a:stretch/>
        </p:blipFill>
        <p:spPr>
          <a:xfrm>
            <a:off x="6208542" y="2150901"/>
            <a:ext cx="5943019" cy="3083046"/>
          </a:xfrm>
          <a:prstGeom prst="rect">
            <a:avLst/>
          </a:prstGeom>
        </p:spPr>
      </p:pic>
      <p:sp>
        <p:nvSpPr>
          <p:cNvPr id="8" name="TextBox 7">
            <a:extLst>
              <a:ext uri="{FF2B5EF4-FFF2-40B4-BE49-F238E27FC236}">
                <a16:creationId xmlns:a16="http://schemas.microsoft.com/office/drawing/2014/main" id="{D0BEF71D-5092-FEDF-E5BC-09592745A439}"/>
              </a:ext>
            </a:extLst>
          </p:cNvPr>
          <p:cNvSpPr txBox="1"/>
          <p:nvPr/>
        </p:nvSpPr>
        <p:spPr>
          <a:xfrm>
            <a:off x="111808" y="5333449"/>
            <a:ext cx="6153443" cy="800219"/>
          </a:xfrm>
          <a:prstGeom prst="rect">
            <a:avLst/>
          </a:prstGeom>
          <a:noFill/>
        </p:spPr>
        <p:txBody>
          <a:bodyPr wrap="square" rtlCol="0">
            <a:spAutoFit/>
          </a:bodyPr>
          <a:lstStyle/>
          <a:p>
            <a:r>
              <a:rPr lang="el-GR" sz="1400" dirty="0">
                <a:latin typeface="Calibri" panose="020F0502020204030204" pitchFamily="34" charset="0"/>
                <a:cs typeface="Times New Roman" panose="02020603050405020304" pitchFamily="18" charset="0"/>
              </a:rPr>
              <a:t>Σύγκριση επίδρασης πλάτους των δικτύων και της συμπερίληψης ενός </a:t>
            </a:r>
            <a:r>
              <a:rPr lang="en-US" sz="1400" dirty="0">
                <a:latin typeface="Calibri" panose="020F0502020204030204" pitchFamily="34" charset="0"/>
                <a:cs typeface="Times New Roman" panose="02020603050405020304" pitchFamily="18" charset="0"/>
              </a:rPr>
              <a:t>SE</a:t>
            </a:r>
            <a:r>
              <a:rPr lang="el-GR" sz="1400" dirty="0">
                <a:latin typeface="Calibri" panose="020F0502020204030204" pitchFamily="34" charset="0"/>
                <a:cs typeface="Times New Roman" panose="02020603050405020304" pitchFamily="18" charset="0"/>
              </a:rPr>
              <a:t>-</a:t>
            </a:r>
            <a:r>
              <a:rPr lang="en-US" sz="1400" dirty="0">
                <a:latin typeface="Calibri" panose="020F0502020204030204" pitchFamily="34" charset="0"/>
                <a:cs typeface="Times New Roman" panose="02020603050405020304" pitchFamily="18" charset="0"/>
              </a:rPr>
              <a:t>block </a:t>
            </a:r>
            <a:r>
              <a:rPr lang="el-GR" sz="1400" dirty="0">
                <a:latin typeface="Calibri" panose="020F0502020204030204" pitchFamily="34" charset="0"/>
                <a:cs typeface="Times New Roman" panose="02020603050405020304" pitchFamily="18" charset="0"/>
              </a:rPr>
              <a:t> 5-</a:t>
            </a:r>
            <a:r>
              <a:rPr lang="en-US" sz="1400" dirty="0">
                <a:latin typeface="Calibri" panose="020F0502020204030204" pitchFamily="34" charset="0"/>
                <a:cs typeface="Times New Roman" panose="02020603050405020304" pitchFamily="18" charset="0"/>
              </a:rPr>
              <a:t>ways</a:t>
            </a:r>
            <a:r>
              <a:rPr lang="el-GR" sz="1400" dirty="0">
                <a:latin typeface="Calibri" panose="020F0502020204030204" pitchFamily="34" charset="0"/>
                <a:cs typeface="Times New Roman" panose="02020603050405020304" pitchFamily="18" charset="0"/>
              </a:rPr>
              <a:t> – 1-</a:t>
            </a:r>
            <a:r>
              <a:rPr lang="en-US" sz="1400" dirty="0">
                <a:latin typeface="Calibri" panose="020F0502020204030204" pitchFamily="34" charset="0"/>
                <a:cs typeface="Times New Roman" panose="02020603050405020304" pitchFamily="18" charset="0"/>
              </a:rPr>
              <a:t>shot</a:t>
            </a:r>
            <a:r>
              <a:rPr lang="el-GR" sz="1400" dirty="0">
                <a:latin typeface="Calibri" panose="020F0502020204030204" pitchFamily="34" charset="0"/>
                <a:cs typeface="Times New Roman" panose="02020603050405020304" pitchFamily="18" charset="0"/>
              </a:rPr>
              <a:t> για το </a:t>
            </a:r>
            <a:r>
              <a:rPr lang="en-US" sz="1400" dirty="0">
                <a:latin typeface="Calibri" panose="020F0502020204030204" pitchFamily="34" charset="0"/>
                <a:cs typeface="Times New Roman" panose="02020603050405020304" pitchFamily="18" charset="0"/>
              </a:rPr>
              <a:t>FC100 dataset</a:t>
            </a:r>
            <a:r>
              <a:rPr lang="el-GR" sz="1400" dirty="0">
                <a:latin typeface="Calibri" panose="020F0502020204030204" pitchFamily="34" charset="0"/>
                <a:cs typeface="Times New Roman" panose="02020603050405020304" pitchFamily="18" charset="0"/>
              </a:rPr>
              <a:t>.</a:t>
            </a:r>
            <a:endParaRPr lang="en-US" sz="1400" dirty="0">
              <a:latin typeface="Calibri" panose="020F0502020204030204" pitchFamily="34" charset="0"/>
              <a:cs typeface="Times New Roman" panose="02020603050405020304" pitchFamily="18" charset="0"/>
            </a:endParaRPr>
          </a:p>
          <a:p>
            <a:endParaRPr lang="en-US" dirty="0"/>
          </a:p>
        </p:txBody>
      </p:sp>
      <p:sp>
        <p:nvSpPr>
          <p:cNvPr id="9" name="TextBox 8">
            <a:extLst>
              <a:ext uri="{FF2B5EF4-FFF2-40B4-BE49-F238E27FC236}">
                <a16:creationId xmlns:a16="http://schemas.microsoft.com/office/drawing/2014/main" id="{FB2B295C-C77D-C570-A546-6CC82D903C29}"/>
              </a:ext>
            </a:extLst>
          </p:cNvPr>
          <p:cNvSpPr txBox="1"/>
          <p:nvPr/>
        </p:nvSpPr>
        <p:spPr>
          <a:xfrm>
            <a:off x="6208542" y="5340335"/>
            <a:ext cx="6096000" cy="800219"/>
          </a:xfrm>
          <a:prstGeom prst="rect">
            <a:avLst/>
          </a:prstGeom>
          <a:noFill/>
        </p:spPr>
        <p:txBody>
          <a:bodyPr wrap="square" rtlCol="0">
            <a:spAutoFit/>
          </a:bodyPr>
          <a:lstStyle/>
          <a:p>
            <a:r>
              <a:rPr lang="el-GR" sz="1400" dirty="0">
                <a:latin typeface="Calibri" panose="020F0502020204030204" pitchFamily="34" charset="0"/>
                <a:cs typeface="Times New Roman" panose="02020603050405020304" pitchFamily="18" charset="0"/>
              </a:rPr>
              <a:t>Σύγκριση επίδρασης πλάτους των δικτύων και της συμπερίληψης ενός </a:t>
            </a:r>
            <a:r>
              <a:rPr lang="en-US" sz="1400" dirty="0">
                <a:latin typeface="Calibri" panose="020F0502020204030204" pitchFamily="34" charset="0"/>
                <a:cs typeface="Times New Roman" panose="02020603050405020304" pitchFamily="18" charset="0"/>
              </a:rPr>
              <a:t>SE</a:t>
            </a:r>
            <a:r>
              <a:rPr lang="el-GR" sz="1400" dirty="0">
                <a:latin typeface="Calibri" panose="020F0502020204030204" pitchFamily="34" charset="0"/>
                <a:cs typeface="Times New Roman" panose="02020603050405020304" pitchFamily="18" charset="0"/>
              </a:rPr>
              <a:t>-</a:t>
            </a:r>
            <a:r>
              <a:rPr lang="en-US" sz="1400" dirty="0">
                <a:latin typeface="Calibri" panose="020F0502020204030204" pitchFamily="34" charset="0"/>
                <a:cs typeface="Times New Roman" panose="02020603050405020304" pitchFamily="18" charset="0"/>
              </a:rPr>
              <a:t>block </a:t>
            </a:r>
            <a:r>
              <a:rPr lang="el-GR" sz="1400" dirty="0">
                <a:latin typeface="Calibri" panose="020F0502020204030204" pitchFamily="34" charset="0"/>
                <a:cs typeface="Times New Roman" panose="02020603050405020304" pitchFamily="18" charset="0"/>
              </a:rPr>
              <a:t> 5-</a:t>
            </a:r>
            <a:r>
              <a:rPr lang="en-US" sz="1400" dirty="0">
                <a:latin typeface="Calibri" panose="020F0502020204030204" pitchFamily="34" charset="0"/>
                <a:cs typeface="Times New Roman" panose="02020603050405020304" pitchFamily="18" charset="0"/>
              </a:rPr>
              <a:t>ways</a:t>
            </a:r>
            <a:r>
              <a:rPr lang="el-GR" sz="1400" dirty="0">
                <a:latin typeface="Calibri" panose="020F0502020204030204" pitchFamily="34" charset="0"/>
                <a:cs typeface="Times New Roman" panose="02020603050405020304" pitchFamily="18" charset="0"/>
              </a:rPr>
              <a:t> – </a:t>
            </a:r>
            <a:r>
              <a:rPr lang="en-US" sz="1400" dirty="0">
                <a:latin typeface="Calibri" panose="020F0502020204030204" pitchFamily="34" charset="0"/>
                <a:cs typeface="Times New Roman" panose="02020603050405020304" pitchFamily="18" charset="0"/>
              </a:rPr>
              <a:t>5</a:t>
            </a:r>
            <a:r>
              <a:rPr lang="el-GR" sz="1400" dirty="0">
                <a:latin typeface="Calibri" panose="020F0502020204030204" pitchFamily="34" charset="0"/>
                <a:cs typeface="Times New Roman" panose="02020603050405020304" pitchFamily="18" charset="0"/>
              </a:rPr>
              <a:t>-</a:t>
            </a:r>
            <a:r>
              <a:rPr lang="en-US" sz="1400" dirty="0">
                <a:latin typeface="Calibri" panose="020F0502020204030204" pitchFamily="34" charset="0"/>
                <a:cs typeface="Times New Roman" panose="02020603050405020304" pitchFamily="18" charset="0"/>
              </a:rPr>
              <a:t>shot</a:t>
            </a:r>
            <a:r>
              <a:rPr lang="el-GR" sz="1400" dirty="0">
                <a:latin typeface="Calibri" panose="020F0502020204030204" pitchFamily="34" charset="0"/>
                <a:cs typeface="Times New Roman" panose="02020603050405020304" pitchFamily="18" charset="0"/>
              </a:rPr>
              <a:t> για το </a:t>
            </a:r>
            <a:r>
              <a:rPr lang="en-US" sz="1400" dirty="0">
                <a:latin typeface="Calibri" panose="020F0502020204030204" pitchFamily="34" charset="0"/>
                <a:cs typeface="Times New Roman" panose="02020603050405020304" pitchFamily="18" charset="0"/>
              </a:rPr>
              <a:t>FC100 dataset</a:t>
            </a:r>
            <a:r>
              <a:rPr lang="el-GR" sz="1400" dirty="0">
                <a:latin typeface="Calibri" panose="020F0502020204030204" pitchFamily="34" charset="0"/>
                <a:cs typeface="Times New Roman" panose="02020603050405020304" pitchFamily="18" charset="0"/>
              </a:rPr>
              <a:t>.</a:t>
            </a:r>
            <a:endParaRPr lang="en-US" sz="1400" dirty="0">
              <a:latin typeface="Calibri" panose="020F0502020204030204" pitchFamily="34" charset="0"/>
              <a:cs typeface="Times New Roman" panose="02020603050405020304" pitchFamily="18" charset="0"/>
            </a:endParaRPr>
          </a:p>
          <a:p>
            <a:endParaRPr lang="en-US" dirty="0"/>
          </a:p>
        </p:txBody>
      </p:sp>
      <p:pic>
        <p:nvPicPr>
          <p:cNvPr id="10" name="Εικόνα 27">
            <a:extLst>
              <a:ext uri="{FF2B5EF4-FFF2-40B4-BE49-F238E27FC236}">
                <a16:creationId xmlns:a16="http://schemas.microsoft.com/office/drawing/2014/main" id="{68E1264B-0098-003F-2528-F95849A201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2209" y="3688981"/>
            <a:ext cx="3165851" cy="901928"/>
          </a:xfrm>
          <a:prstGeom prst="rect">
            <a:avLst/>
          </a:prstGeom>
        </p:spPr>
      </p:pic>
      <p:pic>
        <p:nvPicPr>
          <p:cNvPr id="11" name="Εικόνα 29">
            <a:extLst>
              <a:ext uri="{FF2B5EF4-FFF2-40B4-BE49-F238E27FC236}">
                <a16:creationId xmlns:a16="http://schemas.microsoft.com/office/drawing/2014/main" id="{7B754B8A-B401-5BD5-9C24-8EA692ACCC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13428" y="3688982"/>
            <a:ext cx="3138133" cy="901927"/>
          </a:xfrm>
          <a:prstGeom prst="rect">
            <a:avLst/>
          </a:prstGeom>
        </p:spPr>
      </p:pic>
    </p:spTree>
    <p:extLst>
      <p:ext uri="{BB962C8B-B14F-4D97-AF65-F5344CB8AC3E}">
        <p14:creationId xmlns:p14="http://schemas.microsoft.com/office/powerpoint/2010/main" val="1857324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77723-C853-A1AD-92F4-CB1114029774}"/>
              </a:ext>
            </a:extLst>
          </p:cNvPr>
          <p:cNvSpPr>
            <a:spLocks noGrp="1"/>
          </p:cNvSpPr>
          <p:nvPr>
            <p:ph type="title"/>
          </p:nvPr>
        </p:nvSpPr>
        <p:spPr>
          <a:xfrm>
            <a:off x="180042" y="172874"/>
            <a:ext cx="2073812" cy="704019"/>
          </a:xfrm>
        </p:spPr>
        <p:txBody>
          <a:bodyPr>
            <a:normAutofit/>
          </a:bodyPr>
          <a:lstStyle/>
          <a:p>
            <a:r>
              <a:rPr lang="el-GR" sz="2400" dirty="0"/>
              <a:t>Σύγκριση</a:t>
            </a:r>
            <a:r>
              <a:rPr lang="en-US" sz="2400" dirty="0"/>
              <a:t> 2</a:t>
            </a:r>
            <a:r>
              <a:rPr lang="el-GR" sz="2400" baseline="30000" dirty="0"/>
              <a:t>η</a:t>
            </a:r>
            <a:r>
              <a:rPr lang="el-GR" sz="2400" dirty="0"/>
              <a:t> (</a:t>
            </a:r>
            <a:r>
              <a:rPr lang="en-US" sz="2400" dirty="0"/>
              <a:t>5</a:t>
            </a:r>
            <a:r>
              <a:rPr lang="el-GR" sz="2400" dirty="0"/>
              <a:t>)</a:t>
            </a:r>
            <a:endParaRPr lang="en-US" sz="2400" dirty="0"/>
          </a:p>
        </p:txBody>
      </p:sp>
      <p:sp>
        <p:nvSpPr>
          <p:cNvPr id="3" name="Content Placeholder 2">
            <a:extLst>
              <a:ext uri="{FF2B5EF4-FFF2-40B4-BE49-F238E27FC236}">
                <a16:creationId xmlns:a16="http://schemas.microsoft.com/office/drawing/2014/main" id="{FEF76C00-2E12-C8FF-FB28-2B277D63E4F3}"/>
              </a:ext>
            </a:extLst>
          </p:cNvPr>
          <p:cNvSpPr>
            <a:spLocks noGrp="1"/>
          </p:cNvSpPr>
          <p:nvPr>
            <p:ph idx="1"/>
          </p:nvPr>
        </p:nvSpPr>
        <p:spPr>
          <a:xfrm>
            <a:off x="599049" y="815926"/>
            <a:ext cx="10515600" cy="467409"/>
          </a:xfrm>
        </p:spPr>
        <p:txBody>
          <a:bodyPr>
            <a:normAutofit lnSpcReduction="10000"/>
          </a:bodyPr>
          <a:lstStyle/>
          <a:p>
            <a:pPr marL="0" indent="0" algn="ctr">
              <a:lnSpc>
                <a:spcPct val="100000"/>
              </a:lnSpc>
              <a:buNone/>
              <a:defRPr/>
            </a:pPr>
            <a:r>
              <a:rPr lang="el-GR" sz="2600" dirty="0"/>
              <a:t>Παρατηρήσεις-Συμπεράσματα</a:t>
            </a:r>
            <a:endParaRPr lang="en-US" sz="2600" dirty="0"/>
          </a:p>
          <a:p>
            <a:endParaRPr lang="en-US" dirty="0"/>
          </a:p>
        </p:txBody>
      </p:sp>
      <p:pic>
        <p:nvPicPr>
          <p:cNvPr id="4" name="Εικόνα 34" descr="Εικόνα που περιέχει πίνακας&#10;&#10;Περιγραφή που δημιουργήθηκε αυτόματα">
            <a:extLst>
              <a:ext uri="{FF2B5EF4-FFF2-40B4-BE49-F238E27FC236}">
                <a16:creationId xmlns:a16="http://schemas.microsoft.com/office/drawing/2014/main" id="{92CA1BC9-917F-2C3C-0007-58439A8B9F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891" y="1401053"/>
            <a:ext cx="7422960" cy="2142395"/>
          </a:xfrm>
          <a:prstGeom prst="rect">
            <a:avLst/>
          </a:prstGeom>
        </p:spPr>
      </p:pic>
      <p:sp>
        <p:nvSpPr>
          <p:cNvPr id="5" name="TextBox 4">
            <a:extLst>
              <a:ext uri="{FF2B5EF4-FFF2-40B4-BE49-F238E27FC236}">
                <a16:creationId xmlns:a16="http://schemas.microsoft.com/office/drawing/2014/main" id="{E7C5F4AF-8029-7235-1268-481CD314C911}"/>
              </a:ext>
            </a:extLst>
          </p:cNvPr>
          <p:cNvSpPr txBox="1"/>
          <p:nvPr/>
        </p:nvSpPr>
        <p:spPr>
          <a:xfrm>
            <a:off x="4529890" y="3543448"/>
            <a:ext cx="7338601" cy="523220"/>
          </a:xfrm>
          <a:prstGeom prst="rect">
            <a:avLst/>
          </a:prstGeom>
          <a:noFill/>
        </p:spPr>
        <p:txBody>
          <a:bodyPr wrap="square" rtlCol="0">
            <a:spAutoFit/>
          </a:bodyPr>
          <a:lstStyle/>
          <a:p>
            <a:r>
              <a:rPr lang="el-GR" sz="1400" dirty="0">
                <a:effectLst/>
                <a:latin typeface="Calibri" panose="020F0502020204030204" pitchFamily="34" charset="0"/>
                <a:ea typeface="Times New Roman" panose="02020603050405020304" pitchFamily="18" charset="0"/>
                <a:cs typeface="Times New Roman" panose="02020603050405020304" pitchFamily="18" charset="0"/>
              </a:rPr>
              <a:t>Συγκεντρωτικός πίνακας των τελικών αποτελεσμάτων των μοντέλων, όσον αφορά την διερεύνηση της επίδρασης του πλάτους των δικτύων.</a:t>
            </a:r>
            <a:endParaRPr lang="en-US" sz="1400" dirty="0"/>
          </a:p>
        </p:txBody>
      </p:sp>
      <p:pic>
        <p:nvPicPr>
          <p:cNvPr id="6" name="Εικόνα 35" descr="Εικόνα που περιέχει πίνακας&#10;&#10;Περιγραφή που δημιουργήθηκε αυτόματα">
            <a:extLst>
              <a:ext uri="{FF2B5EF4-FFF2-40B4-BE49-F238E27FC236}">
                <a16:creationId xmlns:a16="http://schemas.microsoft.com/office/drawing/2014/main" id="{2F95F3B8-8AA8-68E2-302F-BD26954B4B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9890" y="4285355"/>
            <a:ext cx="7573214" cy="1400488"/>
          </a:xfrm>
          <a:prstGeom prst="rect">
            <a:avLst/>
          </a:prstGeom>
        </p:spPr>
      </p:pic>
      <p:sp>
        <p:nvSpPr>
          <p:cNvPr id="7" name="TextBox 6">
            <a:extLst>
              <a:ext uri="{FF2B5EF4-FFF2-40B4-BE49-F238E27FC236}">
                <a16:creationId xmlns:a16="http://schemas.microsoft.com/office/drawing/2014/main" id="{08C7CFBC-58FC-4865-EE70-7D63FDF2611E}"/>
              </a:ext>
            </a:extLst>
          </p:cNvPr>
          <p:cNvSpPr txBox="1"/>
          <p:nvPr/>
        </p:nvSpPr>
        <p:spPr>
          <a:xfrm>
            <a:off x="4529890" y="5780464"/>
            <a:ext cx="7573214" cy="523220"/>
          </a:xfrm>
          <a:prstGeom prst="rect">
            <a:avLst/>
          </a:prstGeom>
          <a:noFill/>
        </p:spPr>
        <p:txBody>
          <a:bodyPr wrap="square" rtlCol="0">
            <a:spAutoFit/>
          </a:bodyPr>
          <a:lstStyle/>
          <a:p>
            <a:r>
              <a:rPr lang="el-GR" sz="1400" dirty="0">
                <a:effectLst/>
                <a:latin typeface="Calibri" panose="020F0502020204030204" pitchFamily="34" charset="0"/>
                <a:ea typeface="Times New Roman" panose="02020603050405020304" pitchFamily="18" charset="0"/>
                <a:cs typeface="Times New Roman" panose="02020603050405020304" pitchFamily="18" charset="0"/>
              </a:rPr>
              <a:t>Συγκεντρωτικός πίνακας των τελικών αποτελεσμάτων των μοντέλων, όσον αφορά την συνεισφορά του προστιθέμενου </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SE Block</a:t>
            </a:r>
            <a:r>
              <a:rPr lang="el-GR" sz="14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sz="1400" dirty="0"/>
          </a:p>
        </p:txBody>
      </p:sp>
      <p:sp>
        <p:nvSpPr>
          <p:cNvPr id="8" name="TextBox 7">
            <a:extLst>
              <a:ext uri="{FF2B5EF4-FFF2-40B4-BE49-F238E27FC236}">
                <a16:creationId xmlns:a16="http://schemas.microsoft.com/office/drawing/2014/main" id="{4F496185-5E62-2F39-9E97-527DC29EDA01}"/>
              </a:ext>
            </a:extLst>
          </p:cNvPr>
          <p:cNvSpPr txBox="1"/>
          <p:nvPr/>
        </p:nvSpPr>
        <p:spPr>
          <a:xfrm>
            <a:off x="180042" y="1920558"/>
            <a:ext cx="4265488" cy="1938992"/>
          </a:xfrm>
          <a:prstGeom prst="rect">
            <a:avLst/>
          </a:prstGeom>
          <a:noFill/>
        </p:spPr>
        <p:txBody>
          <a:bodyPr wrap="square" rtlCol="0">
            <a:spAutoFit/>
          </a:bodyPr>
          <a:lstStyle/>
          <a:p>
            <a:r>
              <a:rPr lang="el-GR" sz="2000" dirty="0"/>
              <a:t>Σύμφωνα με τα πειραματικά ευρήματα,</a:t>
            </a:r>
          </a:p>
          <a:p>
            <a:endParaRPr lang="en-US" sz="2000" dirty="0"/>
          </a:p>
          <a:p>
            <a:pPr marL="285750" indent="-285750">
              <a:buFont typeface="Wingdings" panose="05000000000000000000" pitchFamily="2" charset="2"/>
              <a:buChar char="Ø"/>
            </a:pPr>
            <a:r>
              <a:rPr lang="el-GR" sz="2000" dirty="0"/>
              <a:t>Όσο πιο πλατύ είναι το δίκτυο, τόσο πιο αποδοτικό είναι στο πρόβλημα </a:t>
            </a:r>
            <a:r>
              <a:rPr lang="en-US" sz="2000" dirty="0"/>
              <a:t>Few-Shot Image Classification.</a:t>
            </a:r>
            <a:endParaRPr lang="el-GR" sz="2000" dirty="0"/>
          </a:p>
        </p:txBody>
      </p:sp>
      <p:sp>
        <p:nvSpPr>
          <p:cNvPr id="10" name="TextBox 9">
            <a:extLst>
              <a:ext uri="{FF2B5EF4-FFF2-40B4-BE49-F238E27FC236}">
                <a16:creationId xmlns:a16="http://schemas.microsoft.com/office/drawing/2014/main" id="{006138A7-0B04-D27C-2AD5-F005B46D650F}"/>
              </a:ext>
            </a:extLst>
          </p:cNvPr>
          <p:cNvSpPr txBox="1"/>
          <p:nvPr/>
        </p:nvSpPr>
        <p:spPr>
          <a:xfrm>
            <a:off x="180042" y="4441636"/>
            <a:ext cx="3699803" cy="1600438"/>
          </a:xfrm>
          <a:prstGeom prst="rect">
            <a:avLst/>
          </a:prstGeom>
          <a:noFill/>
        </p:spPr>
        <p:txBody>
          <a:bodyPr wrap="square" rtlCol="0">
            <a:spAutoFit/>
          </a:bodyPr>
          <a:lstStyle/>
          <a:p>
            <a:pPr marL="285750" marR="0" lvl="0" indent="-285750" fontAlgn="auto">
              <a:lnSpc>
                <a:spcPct val="100000"/>
              </a:lnSpc>
              <a:spcBef>
                <a:spcPts val="0"/>
              </a:spcBef>
              <a:spcAft>
                <a:spcPts val="0"/>
              </a:spcAft>
              <a:buClrTx/>
              <a:buSzTx/>
              <a:buFont typeface="Wingdings" panose="05000000000000000000" pitchFamily="2" charset="2"/>
              <a:buChar char="Ø"/>
              <a:tabLst/>
              <a:defRPr/>
            </a:pPr>
            <a:r>
              <a:rPr lang="el-GR" sz="2000" dirty="0"/>
              <a:t>Δεν είναι ασφαλής η εξαγωγή κάποιου συμπεράσματος σχετικά με την επίδραση του </a:t>
            </a:r>
            <a:r>
              <a:rPr lang="en-US" sz="2000" dirty="0"/>
              <a:t>SE Block </a:t>
            </a:r>
            <a:r>
              <a:rPr lang="el-GR" sz="2000" dirty="0"/>
              <a:t>στις επιδόσεις.</a:t>
            </a:r>
            <a:endParaRPr lang="en-US" sz="2000" dirty="0"/>
          </a:p>
          <a:p>
            <a:endParaRPr lang="en-US" dirty="0"/>
          </a:p>
        </p:txBody>
      </p:sp>
    </p:spTree>
    <p:extLst>
      <p:ext uri="{BB962C8B-B14F-4D97-AF65-F5344CB8AC3E}">
        <p14:creationId xmlns:p14="http://schemas.microsoft.com/office/powerpoint/2010/main" val="4273050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4A350-2729-C246-7A3C-9D5B8528F07D}"/>
              </a:ext>
            </a:extLst>
          </p:cNvPr>
          <p:cNvSpPr>
            <a:spLocks noGrp="1"/>
          </p:cNvSpPr>
          <p:nvPr>
            <p:ph type="title"/>
          </p:nvPr>
        </p:nvSpPr>
        <p:spPr>
          <a:xfrm>
            <a:off x="472440" y="393261"/>
            <a:ext cx="2158218" cy="647749"/>
          </a:xfrm>
        </p:spPr>
        <p:txBody>
          <a:bodyPr/>
          <a:lstStyle/>
          <a:p>
            <a:r>
              <a:rPr lang="el-GR" sz="2400" dirty="0"/>
              <a:t>Σύγκριση</a:t>
            </a:r>
            <a:r>
              <a:rPr lang="en-US" sz="2400" dirty="0"/>
              <a:t> </a:t>
            </a:r>
            <a:r>
              <a:rPr lang="el-GR" sz="2400" dirty="0"/>
              <a:t>3</a:t>
            </a:r>
            <a:r>
              <a:rPr lang="el-GR" sz="2400" baseline="30000" dirty="0"/>
              <a:t>η</a:t>
            </a:r>
            <a:r>
              <a:rPr lang="el-GR" sz="2400" dirty="0"/>
              <a:t> (</a:t>
            </a:r>
            <a:r>
              <a:rPr lang="en-US" sz="2400" dirty="0"/>
              <a:t>1</a:t>
            </a:r>
            <a:r>
              <a:rPr lang="el-GR" sz="2400" dirty="0"/>
              <a:t>)</a:t>
            </a:r>
            <a:endParaRPr lang="en-US" sz="2400" dirty="0"/>
          </a:p>
        </p:txBody>
      </p:sp>
      <p:sp>
        <p:nvSpPr>
          <p:cNvPr id="3" name="Content Placeholder 2">
            <a:extLst>
              <a:ext uri="{FF2B5EF4-FFF2-40B4-BE49-F238E27FC236}">
                <a16:creationId xmlns:a16="http://schemas.microsoft.com/office/drawing/2014/main" id="{FC540BCE-796D-CAD3-4A4B-BB596CCA6E3D}"/>
              </a:ext>
            </a:extLst>
          </p:cNvPr>
          <p:cNvSpPr>
            <a:spLocks noGrp="1"/>
          </p:cNvSpPr>
          <p:nvPr>
            <p:ph idx="1"/>
          </p:nvPr>
        </p:nvSpPr>
        <p:spPr>
          <a:xfrm>
            <a:off x="317697" y="1442281"/>
            <a:ext cx="10515600" cy="2183667"/>
          </a:xfrm>
        </p:spPr>
        <p:txBody>
          <a:bodyPr/>
          <a:lstStyle/>
          <a:p>
            <a:pPr marL="0" indent="0">
              <a:buNone/>
            </a:pPr>
            <a:r>
              <a:rPr lang="el-GR" dirty="0"/>
              <a:t>Στην παρούσα σύγκριση εξετάζεται η υπόθεση για το αν αυξάνονται οι επιδόσεις των μοντέλων στο πρόβλημα του Few-Shot Image Classification, με την χρήση μίας άλλης βοηθητικής self-supervised διεργασίας στην οποία χρησιμοποιείται συγκεκριμένα ένας VAE (Variational AutoEncoder - Στοχαστικός Αυτοκωδικοποιητής).</a:t>
            </a:r>
            <a:endParaRPr lang="en-US" dirty="0"/>
          </a:p>
        </p:txBody>
      </p:sp>
    </p:spTree>
    <p:extLst>
      <p:ext uri="{BB962C8B-B14F-4D97-AF65-F5344CB8AC3E}">
        <p14:creationId xmlns:p14="http://schemas.microsoft.com/office/powerpoint/2010/main" val="2780383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62CA-65EF-6F71-D715-9D2986AB26C4}"/>
              </a:ext>
            </a:extLst>
          </p:cNvPr>
          <p:cNvSpPr>
            <a:spLocks noGrp="1"/>
          </p:cNvSpPr>
          <p:nvPr>
            <p:ph type="title"/>
          </p:nvPr>
        </p:nvSpPr>
        <p:spPr>
          <a:xfrm>
            <a:off x="219221" y="238517"/>
            <a:ext cx="2144151" cy="453341"/>
          </a:xfrm>
        </p:spPr>
        <p:txBody>
          <a:bodyPr>
            <a:normAutofit/>
          </a:bodyPr>
          <a:lstStyle/>
          <a:p>
            <a:r>
              <a:rPr lang="el-GR" sz="2400" dirty="0"/>
              <a:t>Σύγκριση</a:t>
            </a:r>
            <a:r>
              <a:rPr lang="en-US" sz="2400" dirty="0"/>
              <a:t> </a:t>
            </a:r>
            <a:r>
              <a:rPr lang="el-GR" sz="2400" dirty="0"/>
              <a:t>3</a:t>
            </a:r>
            <a:r>
              <a:rPr lang="el-GR" sz="2400" baseline="30000" dirty="0"/>
              <a:t>η</a:t>
            </a:r>
            <a:r>
              <a:rPr lang="el-GR" sz="2400" dirty="0"/>
              <a:t> (</a:t>
            </a:r>
            <a:r>
              <a:rPr lang="en-US" sz="2400" dirty="0"/>
              <a:t>2</a:t>
            </a:r>
            <a:r>
              <a:rPr lang="el-GR" sz="2400" dirty="0"/>
              <a:t>)</a:t>
            </a:r>
            <a:endParaRPr lang="en-US" sz="2400" dirty="0"/>
          </a:p>
        </p:txBody>
      </p:sp>
      <p:sp>
        <p:nvSpPr>
          <p:cNvPr id="3" name="Content Placeholder 2">
            <a:extLst>
              <a:ext uri="{FF2B5EF4-FFF2-40B4-BE49-F238E27FC236}">
                <a16:creationId xmlns:a16="http://schemas.microsoft.com/office/drawing/2014/main" id="{D5974BC2-3DDF-3686-D401-55CA4466C740}"/>
              </a:ext>
            </a:extLst>
          </p:cNvPr>
          <p:cNvSpPr>
            <a:spLocks noGrp="1"/>
          </p:cNvSpPr>
          <p:nvPr>
            <p:ph idx="1"/>
          </p:nvPr>
        </p:nvSpPr>
        <p:spPr>
          <a:xfrm>
            <a:off x="407963" y="861062"/>
            <a:ext cx="10515600" cy="453341"/>
          </a:xfrm>
        </p:spPr>
        <p:txBody>
          <a:bodyPr>
            <a:normAutofit lnSpcReduction="10000"/>
          </a:bodyPr>
          <a:lstStyle/>
          <a:p>
            <a:pPr marL="0" indent="0" algn="ctr">
              <a:buNone/>
            </a:pPr>
            <a:r>
              <a:rPr lang="el-GR" dirty="0"/>
              <a:t>Αυτοκωδικοποιητής</a:t>
            </a:r>
            <a:endParaRPr lang="en-US" dirty="0"/>
          </a:p>
        </p:txBody>
      </p:sp>
      <p:sp>
        <p:nvSpPr>
          <p:cNvPr id="4" name="TextBox 3">
            <a:extLst>
              <a:ext uri="{FF2B5EF4-FFF2-40B4-BE49-F238E27FC236}">
                <a16:creationId xmlns:a16="http://schemas.microsoft.com/office/drawing/2014/main" id="{E108CFCE-93FE-56F9-CE3C-0FB369B494F4}"/>
              </a:ext>
            </a:extLst>
          </p:cNvPr>
          <p:cNvSpPr txBox="1"/>
          <p:nvPr/>
        </p:nvSpPr>
        <p:spPr>
          <a:xfrm>
            <a:off x="219220" y="1483607"/>
            <a:ext cx="11972779" cy="646331"/>
          </a:xfrm>
          <a:prstGeom prst="rect">
            <a:avLst/>
          </a:prstGeom>
          <a:noFill/>
        </p:spPr>
        <p:txBody>
          <a:bodyPr wrap="square" rtlCol="0">
            <a:spAutoFit/>
          </a:bodyPr>
          <a:lstStyle/>
          <a:p>
            <a:r>
              <a:rPr lang="el-GR" sz="1800" u="sng" dirty="0">
                <a:effectLst/>
                <a:latin typeface="Calibri" panose="020F0502020204030204" pitchFamily="34" charset="0"/>
                <a:ea typeface="Times New Roman" panose="02020603050405020304" pitchFamily="18" charset="0"/>
                <a:cs typeface="Times New Roman" panose="02020603050405020304" pitchFamily="18" charset="0"/>
              </a:rPr>
              <a:t>Οι </a:t>
            </a:r>
            <a:r>
              <a:rPr lang="en-US" sz="1800" u="sng" dirty="0">
                <a:effectLst/>
                <a:latin typeface="Calibri" panose="020F0502020204030204" pitchFamily="34" charset="0"/>
                <a:ea typeface="Times New Roman" panose="02020603050405020304" pitchFamily="18" charset="0"/>
                <a:cs typeface="Times New Roman" panose="02020603050405020304" pitchFamily="18" charset="0"/>
              </a:rPr>
              <a:t>Autoencoders</a:t>
            </a:r>
            <a:r>
              <a:rPr lang="el-GR" sz="1800" u="sng" dirty="0">
                <a:effectLst/>
                <a:latin typeface="Calibri" panose="020F0502020204030204" pitchFamily="34" charset="0"/>
                <a:ea typeface="Times New Roman" panose="02020603050405020304" pitchFamily="18" charset="0"/>
                <a:cs typeface="Times New Roman" panose="02020603050405020304" pitchFamily="18" charset="0"/>
              </a:rPr>
              <a:t> (Αυτοκωδικοποιητές),</a:t>
            </a:r>
            <a:r>
              <a:rPr lang="el-GR" sz="1800" dirty="0">
                <a:effectLst/>
                <a:latin typeface="Calibri" panose="020F0502020204030204" pitchFamily="34" charset="0"/>
                <a:ea typeface="Times New Roman" panose="02020603050405020304" pitchFamily="18" charset="0"/>
                <a:cs typeface="Times New Roman" panose="02020603050405020304" pitchFamily="18" charset="0"/>
              </a:rPr>
              <a:t> είναι ένα είδος δικτύου το οποίο </a:t>
            </a:r>
            <a:r>
              <a:rPr lang="el-GR" sz="1800" u="sng" dirty="0">
                <a:effectLst/>
                <a:latin typeface="Calibri" panose="020F0502020204030204" pitchFamily="34" charset="0"/>
                <a:ea typeface="Times New Roman" panose="02020603050405020304" pitchFamily="18" charset="0"/>
                <a:cs typeface="Times New Roman" panose="02020603050405020304" pitchFamily="18" charset="0"/>
              </a:rPr>
              <a:t>είναι σχεδιασμένο με τέτοιον τρόπο ώστε να αναπαράγει στην έξοδο του την είσοδο που δέχεται</a:t>
            </a:r>
            <a:r>
              <a:rPr lang="el-GR" sz="18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dirty="0"/>
          </a:p>
        </p:txBody>
      </p:sp>
      <p:pic>
        <p:nvPicPr>
          <p:cNvPr id="5" name="Εικόνα 39" descr="Chart, bubble chart&#10;&#10;Description automatically generated">
            <a:extLst>
              <a:ext uri="{FF2B5EF4-FFF2-40B4-BE49-F238E27FC236}">
                <a16:creationId xmlns:a16="http://schemas.microsoft.com/office/drawing/2014/main" id="{A3BF45C2-0641-C320-466B-3259F13175B1}"/>
              </a:ext>
            </a:extLst>
          </p:cNvPr>
          <p:cNvPicPr>
            <a:picLocks noChangeAspect="1"/>
          </p:cNvPicPr>
          <p:nvPr/>
        </p:nvPicPr>
        <p:blipFill rotWithShape="1">
          <a:blip r:embed="rId2">
            <a:extLst>
              <a:ext uri="{28A0092B-C50C-407E-A947-70E740481C1C}">
                <a14:useLocalDpi xmlns:a14="http://schemas.microsoft.com/office/drawing/2010/main" val="0"/>
              </a:ext>
            </a:extLst>
          </a:blip>
          <a:srcRect r="953"/>
          <a:stretch/>
        </p:blipFill>
        <p:spPr bwMode="auto">
          <a:xfrm>
            <a:off x="529295" y="2185806"/>
            <a:ext cx="4538777" cy="3811132"/>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6C875F83-AAF5-A2F3-0E10-121E5C519013}"/>
              </a:ext>
            </a:extLst>
          </p:cNvPr>
          <p:cNvSpPr txBox="1"/>
          <p:nvPr/>
        </p:nvSpPr>
        <p:spPr>
          <a:xfrm>
            <a:off x="647113" y="5996938"/>
            <a:ext cx="4206240" cy="645754"/>
          </a:xfrm>
          <a:prstGeom prst="rect">
            <a:avLst/>
          </a:prstGeom>
          <a:noFill/>
        </p:spPr>
        <p:txBody>
          <a:bodyPr wrap="square" rtlCol="0">
            <a:spAutoFit/>
          </a:bodyPr>
          <a:lstStyle/>
          <a:p>
            <a:pPr>
              <a:lnSpc>
                <a:spcPct val="107000"/>
              </a:lnSpc>
              <a:spcAft>
                <a:spcPts val="800"/>
              </a:spcAft>
            </a:pPr>
            <a:r>
              <a:rPr lang="el-GR" sz="1400" dirty="0">
                <a:effectLst/>
                <a:latin typeface="Calibri" panose="020F0502020204030204" pitchFamily="34" charset="0"/>
                <a:ea typeface="Times New Roman" panose="02020603050405020304" pitchFamily="18" charset="0"/>
                <a:cs typeface="Times New Roman" panose="02020603050405020304" pitchFamily="18" charset="0"/>
              </a:rPr>
              <a:t>Γενική απεικόνιση της δομής ενός Αυτοκωδικοποιητή.</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l-GR" sz="1400" i="1" dirty="0">
                <a:effectLst/>
                <a:latin typeface="Calibri" panose="020F0502020204030204" pitchFamily="34" charset="0"/>
                <a:ea typeface="Times New Roman" panose="02020603050405020304" pitchFamily="18" charset="0"/>
                <a:cs typeface="Times New Roman" panose="02020603050405020304" pitchFamily="18" charset="0"/>
              </a:rPr>
              <a:t>Πηγή</a:t>
            </a:r>
            <a:r>
              <a:rPr lang="en-US" sz="1400" i="1"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1400" dirty="0">
                <a:solidFill>
                  <a:srgbClr val="212529"/>
                </a:solidFill>
                <a:effectLst/>
                <a:latin typeface="Calibri" panose="020F0502020204030204" pitchFamily="34" charset="0"/>
                <a:ea typeface="Times New Roman" panose="02020603050405020304" pitchFamily="18" charset="0"/>
                <a:cs typeface="Calibri" panose="020F0502020204030204" pitchFamily="34" charset="0"/>
              </a:rPr>
              <a:t> </a:t>
            </a:r>
            <a:r>
              <a:rPr lang="en-US" sz="1400" i="1" dirty="0">
                <a:effectLst/>
                <a:latin typeface="Calibri" panose="020F0502020204030204" pitchFamily="34" charset="0"/>
                <a:ea typeface="Times New Roman" panose="02020603050405020304" pitchFamily="18" charset="0"/>
                <a:cs typeface="Times New Roman" panose="02020603050405020304" pitchFamily="18" charset="0"/>
              </a:rPr>
              <a:t>Researchgate – uploaded by Hieu Mac</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CB5BD20-64BE-15B9-AB5C-4E68AD297694}"/>
              </a:ext>
            </a:extLst>
          </p:cNvPr>
          <p:cNvSpPr txBox="1"/>
          <p:nvPr/>
        </p:nvSpPr>
        <p:spPr>
          <a:xfrm>
            <a:off x="5840985" y="5646706"/>
            <a:ext cx="6095999" cy="1071768"/>
          </a:xfrm>
          <a:prstGeom prst="rect">
            <a:avLst/>
          </a:prstGeom>
          <a:noFill/>
        </p:spPr>
        <p:txBody>
          <a:bodyPr wrap="square" rtlCol="0">
            <a:spAutoFit/>
          </a:bodyPr>
          <a:lstStyle/>
          <a:p>
            <a:pPr>
              <a:lnSpc>
                <a:spcPct val="107000"/>
              </a:lnSpc>
              <a:spcAft>
                <a:spcPts val="800"/>
              </a:spcAft>
            </a:pPr>
            <a:r>
              <a:rPr lang="el-GR" sz="1400" dirty="0">
                <a:effectLst/>
                <a:latin typeface="Calibri" panose="020F0502020204030204" pitchFamily="34" charset="0"/>
                <a:ea typeface="Times New Roman" panose="02020603050405020304" pitchFamily="18" charset="0"/>
                <a:cs typeface="Times New Roman" panose="02020603050405020304" pitchFamily="18" charset="0"/>
              </a:rPr>
              <a:t>Απεικόνιση της δομής ενός Συνελικτικού Αυτοκωδικοποιητή</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l-GR" sz="1400" i="1" dirty="0">
                <a:effectLst/>
                <a:latin typeface="Calibri" panose="020F0502020204030204" pitchFamily="34" charset="0"/>
                <a:ea typeface="Times New Roman" panose="02020603050405020304" pitchFamily="18" charset="0"/>
                <a:cs typeface="Times New Roman" panose="02020603050405020304" pitchFamily="18" charset="0"/>
              </a:rPr>
              <a:t>Πηγή</a:t>
            </a:r>
            <a:r>
              <a:rPr lang="en-US" sz="1400" i="1"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1400" dirty="0">
                <a:solidFill>
                  <a:srgbClr val="212529"/>
                </a:solidFill>
                <a:effectLst/>
                <a:latin typeface="Calibri" panose="020F0502020204030204" pitchFamily="34" charset="0"/>
                <a:ea typeface="Times New Roman" panose="02020603050405020304" pitchFamily="18" charset="0"/>
              </a:rPr>
              <a:t> </a:t>
            </a:r>
            <a:r>
              <a:rPr lang="en-US" sz="1400" i="1" dirty="0">
                <a:effectLst/>
                <a:latin typeface="Calibri" panose="020F0502020204030204" pitchFamily="34" charset="0"/>
                <a:ea typeface="Times New Roman" panose="02020603050405020304" pitchFamily="18" charset="0"/>
                <a:cs typeface="Times New Roman" panose="02020603050405020304" pitchFamily="18" charset="0"/>
              </a:rPr>
              <a:t>SegNet: A Deep Convolutional Encoder-Decoder Architecture for Image Segmentation - Vijay Badrinarayanan, Alex Kendall, Roberto Cipolla, Senior Member, IEEE</a:t>
            </a:r>
            <a:endParaRPr lang="en-US" sz="1400" dirty="0"/>
          </a:p>
        </p:txBody>
      </p:sp>
      <p:pic>
        <p:nvPicPr>
          <p:cNvPr id="9" name="Picture 8">
            <a:extLst>
              <a:ext uri="{FF2B5EF4-FFF2-40B4-BE49-F238E27FC236}">
                <a16:creationId xmlns:a16="http://schemas.microsoft.com/office/drawing/2014/main" id="{A5947AAC-B099-69C2-C3FE-4A8CDDF5DB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7657" y="2802270"/>
            <a:ext cx="5935048" cy="2784505"/>
          </a:xfrm>
          <a:prstGeom prst="rect">
            <a:avLst/>
          </a:prstGeom>
        </p:spPr>
      </p:pic>
    </p:spTree>
    <p:extLst>
      <p:ext uri="{BB962C8B-B14F-4D97-AF65-F5344CB8AC3E}">
        <p14:creationId xmlns:p14="http://schemas.microsoft.com/office/powerpoint/2010/main" val="363099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ECF85-11F1-CCE5-DF41-ECC2674A0800}"/>
              </a:ext>
            </a:extLst>
          </p:cNvPr>
          <p:cNvSpPr>
            <a:spLocks noGrp="1"/>
          </p:cNvSpPr>
          <p:nvPr>
            <p:ph type="title"/>
          </p:nvPr>
        </p:nvSpPr>
        <p:spPr>
          <a:xfrm>
            <a:off x="261425" y="365124"/>
            <a:ext cx="2256692" cy="523681"/>
          </a:xfrm>
        </p:spPr>
        <p:txBody>
          <a:bodyPr>
            <a:normAutofit/>
          </a:bodyPr>
          <a:lstStyle/>
          <a:p>
            <a:r>
              <a:rPr lang="el-GR" sz="2400" dirty="0"/>
              <a:t>Σύγκριση</a:t>
            </a:r>
            <a:r>
              <a:rPr lang="en-US" sz="2400" dirty="0"/>
              <a:t> </a:t>
            </a:r>
            <a:r>
              <a:rPr lang="el-GR" sz="2400" dirty="0"/>
              <a:t>3</a:t>
            </a:r>
            <a:r>
              <a:rPr lang="el-GR" sz="2400" baseline="30000" dirty="0"/>
              <a:t>η</a:t>
            </a:r>
            <a:r>
              <a:rPr lang="el-GR" sz="2400" dirty="0"/>
              <a:t> (</a:t>
            </a:r>
            <a:r>
              <a:rPr lang="en-US" sz="2400" dirty="0"/>
              <a:t>3</a:t>
            </a:r>
            <a:r>
              <a:rPr lang="el-GR" sz="2400" dirty="0"/>
              <a:t>)</a:t>
            </a:r>
            <a:endParaRPr lang="en-US" sz="2400" dirty="0"/>
          </a:p>
        </p:txBody>
      </p:sp>
      <p:sp>
        <p:nvSpPr>
          <p:cNvPr id="3" name="Content Placeholder 2">
            <a:extLst>
              <a:ext uri="{FF2B5EF4-FFF2-40B4-BE49-F238E27FC236}">
                <a16:creationId xmlns:a16="http://schemas.microsoft.com/office/drawing/2014/main" id="{5A32F828-1917-B8DD-ED9D-99238793232E}"/>
              </a:ext>
            </a:extLst>
          </p:cNvPr>
          <p:cNvSpPr>
            <a:spLocks noGrp="1"/>
          </p:cNvSpPr>
          <p:nvPr>
            <p:ph idx="1"/>
          </p:nvPr>
        </p:nvSpPr>
        <p:spPr>
          <a:xfrm>
            <a:off x="261425" y="888805"/>
            <a:ext cx="10515600" cy="523680"/>
          </a:xfrm>
        </p:spPr>
        <p:txBody>
          <a:bodyPr/>
          <a:lstStyle/>
          <a:p>
            <a:pPr marL="0" indent="0" algn="ctr">
              <a:buNone/>
            </a:pPr>
            <a:r>
              <a:rPr lang="el-GR" dirty="0"/>
              <a:t>Επεξήγηση του Αλγορίθμου</a:t>
            </a:r>
            <a:endParaRPr lang="en-US" dirty="0"/>
          </a:p>
        </p:txBody>
      </p:sp>
      <p:sp>
        <p:nvSpPr>
          <p:cNvPr id="4" name="TextBox 3">
            <a:extLst>
              <a:ext uri="{FF2B5EF4-FFF2-40B4-BE49-F238E27FC236}">
                <a16:creationId xmlns:a16="http://schemas.microsoft.com/office/drawing/2014/main" id="{B9344247-1767-B121-975F-A3AE9C2D52A2}"/>
              </a:ext>
            </a:extLst>
          </p:cNvPr>
          <p:cNvSpPr txBox="1"/>
          <p:nvPr/>
        </p:nvSpPr>
        <p:spPr>
          <a:xfrm>
            <a:off x="261424" y="1589649"/>
            <a:ext cx="11597641" cy="2942600"/>
          </a:xfrm>
          <a:prstGeom prst="rect">
            <a:avLst/>
          </a:prstGeom>
          <a:noFill/>
        </p:spPr>
        <p:txBody>
          <a:bodyPr wrap="square" rtlCol="0">
            <a:spAutoFit/>
          </a:bodyPr>
          <a:lstStyle/>
          <a:p>
            <a:pPr>
              <a:lnSpc>
                <a:spcPct val="107000"/>
              </a:lnSpc>
              <a:spcBef>
                <a:spcPts val="1000"/>
              </a:spcBef>
              <a:spcAft>
                <a:spcPts val="800"/>
              </a:spcAft>
            </a:pPr>
            <a:r>
              <a:rPr lang="el-GR" dirty="0">
                <a:latin typeface="Calibri" panose="020F0502020204030204" pitchFamily="34" charset="0"/>
                <a:cs typeface="Times New Roman" panose="02020603050405020304" pitchFamily="18" charset="0"/>
              </a:rPr>
              <a:t>Στον εν λόγω Αλγόριθμο ακολουθείται παρόμοια λογική με αυτήν του </a:t>
            </a:r>
            <a:r>
              <a:rPr lang="en-US" dirty="0">
                <a:latin typeface="Calibri" panose="020F0502020204030204" pitchFamily="34" charset="0"/>
                <a:cs typeface="Times New Roman" panose="02020603050405020304" pitchFamily="18" charset="0"/>
              </a:rPr>
              <a:t>Generation-0 </a:t>
            </a:r>
            <a:r>
              <a:rPr lang="el-GR" dirty="0">
                <a:latin typeface="Calibri" panose="020F0502020204030204" pitchFamily="34" charset="0"/>
                <a:cs typeface="Times New Roman" panose="02020603050405020304" pitchFamily="18" charset="0"/>
              </a:rPr>
              <a:t>των </a:t>
            </a:r>
            <a:r>
              <a:rPr lang="en-US" dirty="0">
                <a:latin typeface="Calibri" panose="020F0502020204030204" pitchFamily="34" charset="0"/>
                <a:cs typeface="Times New Roman" panose="02020603050405020304" pitchFamily="18" charset="0"/>
              </a:rPr>
              <a:t>Jathushan Rajasegaran et al.</a:t>
            </a:r>
            <a:endParaRPr lang="el-GR" dirty="0">
              <a:latin typeface="Calibri" panose="020F0502020204030204" pitchFamily="34" charset="0"/>
              <a:cs typeface="Times New Roman" panose="02020603050405020304" pitchFamily="18" charset="0"/>
            </a:endParaRPr>
          </a:p>
          <a:p>
            <a:pPr>
              <a:lnSpc>
                <a:spcPct val="107000"/>
              </a:lnSpc>
              <a:spcBef>
                <a:spcPts val="1000"/>
              </a:spcBef>
              <a:spcAft>
                <a:spcPts val="800"/>
              </a:spcAft>
            </a:pPr>
            <a:r>
              <a:rPr lang="el-GR" dirty="0">
                <a:latin typeface="Calibri" panose="020F0502020204030204" pitchFamily="34" charset="0"/>
                <a:cs typeface="Times New Roman" panose="02020603050405020304" pitchFamily="18" charset="0"/>
              </a:rPr>
              <a:t>Κατά την εκπαίδευση των μοντέλων συμπεριλαμβάνεται μία επιπλέον βοηθητική διεργασία. Δηλαδή, η εκπαίδευση αποτελείται από δύο διαφορετικές διεργασίες, </a:t>
            </a:r>
            <a:endParaRPr lang="en-US" dirty="0">
              <a:latin typeface="Calibri" panose="020F0502020204030204" pitchFamily="34" charset="0"/>
              <a:cs typeface="Times New Roman" panose="02020603050405020304" pitchFamily="18" charset="0"/>
            </a:endParaRPr>
          </a:p>
          <a:p>
            <a:pPr indent="-347472">
              <a:lnSpc>
                <a:spcPct val="107000"/>
              </a:lnSpc>
              <a:spcBef>
                <a:spcPts val="1000"/>
              </a:spcBef>
              <a:spcAft>
                <a:spcPts val="800"/>
              </a:spcAft>
              <a:buFont typeface="Wingdings" panose="05000000000000000000" pitchFamily="2" charset="2"/>
              <a:buChar char="Ø"/>
            </a:pPr>
            <a:r>
              <a:rPr lang="el-GR" dirty="0">
                <a:latin typeface="Calibri" panose="020F0502020204030204" pitchFamily="34" charset="0"/>
                <a:cs typeface="Times New Roman" panose="02020603050405020304" pitchFamily="18" charset="0"/>
              </a:rPr>
              <a:t>την βασική η οποία είναι η συνήθης, δηλαδή αυτή της ορθής κατηγοριοποίησης της εκάστοτε εικόνας στην αντίστοιχη ετικέτα της, </a:t>
            </a:r>
            <a:endParaRPr lang="en-US" dirty="0">
              <a:latin typeface="Calibri" panose="020F0502020204030204" pitchFamily="34" charset="0"/>
              <a:cs typeface="Times New Roman" panose="02020603050405020304" pitchFamily="18" charset="0"/>
            </a:endParaRPr>
          </a:p>
          <a:p>
            <a:pPr indent="-347472">
              <a:lnSpc>
                <a:spcPct val="107000"/>
              </a:lnSpc>
              <a:spcBef>
                <a:spcPts val="1000"/>
              </a:spcBef>
              <a:spcAft>
                <a:spcPts val="800"/>
              </a:spcAft>
              <a:buFont typeface="Wingdings" panose="05000000000000000000" pitchFamily="2" charset="2"/>
              <a:buChar char="Ø"/>
            </a:pPr>
            <a:r>
              <a:rPr lang="el-GR" dirty="0">
                <a:latin typeface="Calibri" panose="020F0502020204030204" pitchFamily="34" charset="0"/>
                <a:cs typeface="Times New Roman" panose="02020603050405020304" pitchFamily="18" charset="0"/>
              </a:rPr>
              <a:t>και την βοηθητική, η οποία είναι μία διαφορετική διεργασία αύτο-εποπτευόμενης μάθησης. </a:t>
            </a:r>
            <a:endParaRPr lang="en-US" dirty="0">
              <a:latin typeface="Calibri" panose="020F0502020204030204" pitchFamily="34" charset="0"/>
              <a:cs typeface="Times New Roman" panose="02020603050405020304" pitchFamily="18" charset="0"/>
            </a:endParaRPr>
          </a:p>
          <a:p>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1AC7F20-CCC1-36FC-6DF1-2F50BB4E52DF}"/>
                  </a:ext>
                </a:extLst>
              </p:cNvPr>
              <p:cNvSpPr txBox="1"/>
              <p:nvPr/>
            </p:nvSpPr>
            <p:spPr>
              <a:xfrm>
                <a:off x="1931376" y="4613391"/>
                <a:ext cx="8257735" cy="945900"/>
              </a:xfrm>
              <a:prstGeom prst="rect">
                <a:avLst/>
              </a:prstGeom>
              <a:noFill/>
            </p:spPr>
            <p:txBody>
              <a:bodyPr wrap="square" rtlCol="0">
                <a:spAutoFit/>
              </a:bodyPr>
              <a:lstStyle/>
              <a:p>
                <a:pPr marL="0" indent="0">
                  <a:buNone/>
                </a:pPr>
                <a:r>
                  <a:rPr lang="el-GR" sz="1800" dirty="0">
                    <a:latin typeface="Calibri" panose="020F0502020204030204" pitchFamily="34" charset="0"/>
                    <a:cs typeface="Times New Roman" panose="02020603050405020304" pitchFamily="18" charset="0"/>
                  </a:rPr>
                  <a:t>Έτσι, η Συνάρτηση Κόστους αποτελείται από</a:t>
                </a:r>
                <a:r>
                  <a:rPr lang="en-US" sz="1800" dirty="0">
                    <a:latin typeface="Calibri" panose="020F0502020204030204" pitchFamily="34" charset="0"/>
                    <a:cs typeface="Times New Roman" panose="02020603050405020304" pitchFamily="18" charset="0"/>
                  </a:rPr>
                  <a:t> </a:t>
                </a:r>
                <a:r>
                  <a:rPr lang="el-GR" sz="1800" dirty="0">
                    <a:latin typeface="Calibri" panose="020F0502020204030204" pitchFamily="34" charset="0"/>
                    <a:cs typeface="Times New Roman" panose="02020603050405020304" pitchFamily="18" charset="0"/>
                  </a:rPr>
                  <a:t>τις δύο συνιστώσες, μία για την κάθε διεργασία, δηλαδή:</a:t>
                </a:r>
                <a:endParaRPr lang="en-US" sz="1800" dirty="0">
                  <a:latin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𝐿</m:t>
                          </m:r>
                        </m:e>
                        <m:sub>
                          <m:r>
                            <a:rPr lang="en-US" sz="1800" b="0" i="1" smtClean="0">
                              <a:latin typeface="Cambria Math" panose="02040503050406030204" pitchFamily="18" charset="0"/>
                              <a:cs typeface="Times New Roman" panose="02020603050405020304" pitchFamily="18" charset="0"/>
                            </a:rPr>
                            <m:t>𝑉𝐴𝐸</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𝑆𝑒𝑙𝑓𝑠𝑢𝑝𝑒𝑟𝑣𝑖𝑠𝑖𝑜𝑛</m:t>
                          </m:r>
                        </m:sub>
                      </m:sSub>
                      <m:r>
                        <a:rPr lang="en-US" sz="1800" b="0" i="1" smtClean="0">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𝐿</m:t>
                          </m:r>
                        </m:e>
                        <m:sub>
                          <m:r>
                            <a:rPr lang="en-US" sz="1800" b="0" i="1" smtClean="0">
                              <a:latin typeface="Cambria Math" panose="02040503050406030204" pitchFamily="18" charset="0"/>
                              <a:cs typeface="Times New Roman" panose="02020603050405020304" pitchFamily="18" charset="0"/>
                            </a:rPr>
                            <m:t>𝐼𝑚𝑎𝑔𝑒</m:t>
                          </m:r>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𝐶𝑙𝑎𝑠𝑠𝑖𝑓𝑖𝑐𝑎𝑡𝑖𝑜𝑛</m:t>
                          </m:r>
                        </m:sub>
                      </m:sSub>
                      <m:r>
                        <a:rPr lang="en-US" sz="1800" b="0" i="0" smtClean="0">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𝐿</m:t>
                          </m:r>
                        </m:e>
                        <m:sub>
                          <m:r>
                            <a:rPr lang="en-US" sz="1800" b="0" i="1" smtClean="0">
                              <a:latin typeface="Cambria Math" panose="02040503050406030204" pitchFamily="18" charset="0"/>
                              <a:cs typeface="Times New Roman" panose="02020603050405020304" pitchFamily="18" charset="0"/>
                            </a:rPr>
                            <m:t>𝐼𝑚𝑎𝑔𝑒</m:t>
                          </m:r>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𝑅𝑒𝑐𝑜𝑛𝑠𝑡𝑟𝑢𝑐𝑡𝑖𝑜𝑛</m:t>
                          </m:r>
                        </m:sub>
                      </m:sSub>
                    </m:oMath>
                  </m:oMathPara>
                </a14:m>
                <a:endParaRPr lang="en-US" dirty="0"/>
              </a:p>
            </p:txBody>
          </p:sp>
        </mc:Choice>
        <mc:Fallback xmlns="">
          <p:sp>
            <p:nvSpPr>
              <p:cNvPr id="5" name="TextBox 4">
                <a:extLst>
                  <a:ext uri="{FF2B5EF4-FFF2-40B4-BE49-F238E27FC236}">
                    <a16:creationId xmlns:a16="http://schemas.microsoft.com/office/drawing/2014/main" id="{81AC7F20-CCC1-36FC-6DF1-2F50BB4E52DF}"/>
                  </a:ext>
                </a:extLst>
              </p:cNvPr>
              <p:cNvSpPr txBox="1">
                <a:spLocks noRot="1" noChangeAspect="1" noMove="1" noResize="1" noEditPoints="1" noAdjustHandles="1" noChangeArrowheads="1" noChangeShapeType="1" noTextEdit="1"/>
              </p:cNvSpPr>
              <p:nvPr/>
            </p:nvSpPr>
            <p:spPr>
              <a:xfrm>
                <a:off x="1931376" y="4613391"/>
                <a:ext cx="8257735" cy="945900"/>
              </a:xfrm>
              <a:prstGeom prst="rect">
                <a:avLst/>
              </a:prstGeom>
              <a:blipFill>
                <a:blip r:embed="rId2"/>
                <a:stretch>
                  <a:fillRect l="-665" t="-3871" b="-3871"/>
                </a:stretch>
              </a:blipFill>
            </p:spPr>
            <p:txBody>
              <a:bodyPr/>
              <a:lstStyle/>
              <a:p>
                <a:r>
                  <a:rPr lang="en-US">
                    <a:noFill/>
                  </a:rPr>
                  <a:t> </a:t>
                </a:r>
              </a:p>
            </p:txBody>
          </p:sp>
        </mc:Fallback>
      </mc:AlternateContent>
    </p:spTree>
    <p:extLst>
      <p:ext uri="{BB962C8B-B14F-4D97-AF65-F5344CB8AC3E}">
        <p14:creationId xmlns:p14="http://schemas.microsoft.com/office/powerpoint/2010/main" val="3183959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105D-D332-6A9E-3498-783454197817}"/>
              </a:ext>
            </a:extLst>
          </p:cNvPr>
          <p:cNvSpPr>
            <a:spLocks noGrp="1"/>
          </p:cNvSpPr>
          <p:nvPr>
            <p:ph type="title"/>
          </p:nvPr>
        </p:nvSpPr>
        <p:spPr>
          <a:xfrm>
            <a:off x="261425" y="258688"/>
            <a:ext cx="2214489" cy="844697"/>
          </a:xfrm>
        </p:spPr>
        <p:txBody>
          <a:bodyPr>
            <a:normAutofit/>
          </a:bodyPr>
          <a:lstStyle/>
          <a:p>
            <a:r>
              <a:rPr lang="el-GR" sz="2400" dirty="0"/>
              <a:t>Σύγκριση</a:t>
            </a:r>
            <a:r>
              <a:rPr lang="en-US" sz="2400" dirty="0"/>
              <a:t> </a:t>
            </a:r>
            <a:r>
              <a:rPr lang="el-GR" sz="2400" dirty="0"/>
              <a:t>3</a:t>
            </a:r>
            <a:r>
              <a:rPr lang="el-GR" sz="2400" baseline="30000" dirty="0"/>
              <a:t>η</a:t>
            </a:r>
            <a:r>
              <a:rPr lang="el-GR" sz="2400" dirty="0"/>
              <a:t> (</a:t>
            </a:r>
            <a:r>
              <a:rPr lang="en-US" sz="2400" dirty="0"/>
              <a:t>4</a:t>
            </a:r>
            <a:r>
              <a:rPr lang="el-GR" sz="2400" dirty="0"/>
              <a:t>)</a:t>
            </a:r>
            <a:endParaRPr lang="en-US" sz="2400" dirty="0"/>
          </a:p>
        </p:txBody>
      </p:sp>
      <p:sp>
        <p:nvSpPr>
          <p:cNvPr id="3" name="Content Placeholder 2">
            <a:extLst>
              <a:ext uri="{FF2B5EF4-FFF2-40B4-BE49-F238E27FC236}">
                <a16:creationId xmlns:a16="http://schemas.microsoft.com/office/drawing/2014/main" id="{8C315A5E-C4BA-33BB-66BE-30190024E94A}"/>
              </a:ext>
            </a:extLst>
          </p:cNvPr>
          <p:cNvSpPr>
            <a:spLocks noGrp="1"/>
          </p:cNvSpPr>
          <p:nvPr>
            <p:ph idx="1"/>
          </p:nvPr>
        </p:nvSpPr>
        <p:spPr>
          <a:xfrm>
            <a:off x="838200" y="1516135"/>
            <a:ext cx="10515600" cy="4673650"/>
          </a:xfrm>
        </p:spPr>
        <p:txBody>
          <a:bodyPr>
            <a:normAutofit fontScale="92500" lnSpcReduction="10000"/>
          </a:bodyPr>
          <a:lstStyle/>
          <a:p>
            <a:pPr marL="0" indent="0">
              <a:buNone/>
            </a:pPr>
            <a:r>
              <a:rPr lang="el-GR" dirty="0"/>
              <a:t>Ως μοντέλο βάσης της παρούσας σύγκρισης χρησιμοποιήθηκε η αρχιτεκτονική </a:t>
            </a:r>
            <a:r>
              <a:rPr lang="en-US" dirty="0"/>
              <a:t>Resnet18</a:t>
            </a:r>
            <a:r>
              <a:rPr lang="el-GR" dirty="0"/>
              <a:t>.</a:t>
            </a:r>
          </a:p>
          <a:p>
            <a:pPr marL="0" indent="0">
              <a:buNone/>
            </a:pPr>
            <a:r>
              <a:rPr lang="el-GR" dirty="0"/>
              <a:t>Τα μοντέλα που συμμετέχουν σε αυτήν την περίπτωση σύγκρισης είναι:</a:t>
            </a:r>
          </a:p>
          <a:p>
            <a:pPr>
              <a:buFont typeface="Wingdings" panose="05000000000000000000" pitchFamily="2" charset="2"/>
              <a:buChar char="Ø"/>
            </a:pPr>
            <a:r>
              <a:rPr lang="el-GR" dirty="0"/>
              <a:t>Το </a:t>
            </a:r>
            <a:r>
              <a:rPr lang="en-US" dirty="0"/>
              <a:t>Resnet18-softmax</a:t>
            </a:r>
          </a:p>
          <a:p>
            <a:pPr>
              <a:buFont typeface="Wingdings" panose="05000000000000000000" pitchFamily="2" charset="2"/>
              <a:buChar char="Ø"/>
            </a:pPr>
            <a:r>
              <a:rPr lang="en-US" dirty="0"/>
              <a:t>To Resnet18-VAE</a:t>
            </a:r>
          </a:p>
          <a:p>
            <a:pPr>
              <a:buFont typeface="Wingdings" panose="05000000000000000000" pitchFamily="2" charset="2"/>
              <a:buChar char="Ø"/>
            </a:pPr>
            <a:r>
              <a:rPr lang="el-GR" dirty="0"/>
              <a:t>Το </a:t>
            </a:r>
            <a:r>
              <a:rPr lang="en-US" dirty="0"/>
              <a:t>Resnet18-rotation</a:t>
            </a:r>
          </a:p>
          <a:p>
            <a:pPr marL="0" indent="0">
              <a:buNone/>
            </a:pPr>
            <a:r>
              <a:rPr lang="en-US" dirty="0"/>
              <a:t>H</a:t>
            </a:r>
            <a:r>
              <a:rPr lang="el-GR" dirty="0"/>
              <a:t> μελέτη εστιάζεται στο CIFAR-FS dataset καθώς σύμφωνα με τα πειράματα είναι το πλέον αξιόπιστο. Επίσης συμπληρωματικά και μόνο, η ίδια σύγκριση λαμβάνει χώρα και στο FC100 dataset, παρά την ευαισθησία που το διακατέχει, προκειμένου να εξεταστεί αν τα συμπεράσματα που προέκυψαν κατά την διερεύνηση στο CIFAR-FS dataset μεταφέρονται και σε αυτήν την συλλογή αναφοράς. </a:t>
            </a:r>
            <a:endParaRPr lang="en-US" dirty="0"/>
          </a:p>
        </p:txBody>
      </p:sp>
    </p:spTree>
    <p:extLst>
      <p:ext uri="{BB962C8B-B14F-4D97-AF65-F5344CB8AC3E}">
        <p14:creationId xmlns:p14="http://schemas.microsoft.com/office/powerpoint/2010/main" val="1600600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06484-7E3E-0334-2D58-5F3C4176C198}"/>
              </a:ext>
            </a:extLst>
          </p:cNvPr>
          <p:cNvSpPr>
            <a:spLocks noGrp="1"/>
          </p:cNvSpPr>
          <p:nvPr>
            <p:ph type="title"/>
          </p:nvPr>
        </p:nvSpPr>
        <p:spPr>
          <a:xfrm>
            <a:off x="191086" y="209452"/>
            <a:ext cx="3269566" cy="943170"/>
          </a:xfrm>
        </p:spPr>
        <p:txBody>
          <a:bodyPr>
            <a:normAutofit/>
          </a:bodyPr>
          <a:lstStyle/>
          <a:p>
            <a:r>
              <a:rPr lang="en-US" sz="2400" dirty="0"/>
              <a:t>Few-Shot Learning</a:t>
            </a:r>
            <a:r>
              <a:rPr lang="el-GR" sz="2400" dirty="0"/>
              <a:t> (1)</a:t>
            </a:r>
            <a:endParaRPr lang="en-US" sz="24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AE31EC-DE85-042E-449A-5F5C76DD0281}"/>
                  </a:ext>
                </a:extLst>
              </p:cNvPr>
              <p:cNvSpPr>
                <a:spLocks noGrp="1"/>
              </p:cNvSpPr>
              <p:nvPr>
                <p:ph idx="1"/>
              </p:nvPr>
            </p:nvSpPr>
            <p:spPr>
              <a:xfrm>
                <a:off x="838200" y="1572407"/>
                <a:ext cx="10515600" cy="4351338"/>
              </a:xfrm>
            </p:spPr>
            <p:txBody>
              <a:bodyPr/>
              <a:lstStyle/>
              <a:p>
                <a:pPr marL="0" indent="0">
                  <a:buNone/>
                </a:pPr>
                <a:r>
                  <a:rPr lang="el-GR" dirty="0"/>
                  <a:t>Είναι αποδεδειγμένο ότι όταν οι μηχανές τροφοδοτηθούν με ένα τεράστιο πλήθος δεδομένων μπορούν να επιδείξουν εξαιρετικές επιδόσεις.</a:t>
                </a:r>
                <a:r>
                  <a:rPr lang="en-US" dirty="0"/>
                  <a:t> (Imagenet LSVRC </a:t>
                </a:r>
                <a:r>
                  <a:rPr lang="el-GR" dirty="0"/>
                  <a:t>εμπεριέχει </a:t>
                </a:r>
                <a14:m>
                  <m:oMath xmlns:m="http://schemas.openxmlformats.org/officeDocument/2006/math">
                    <m:r>
                      <a:rPr lang="el-GR" i="1" smtClean="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l-GR" dirty="0"/>
                  <a:t> 1.3 εκατομμύρια εικόνες εκπαίδευσης)</a:t>
                </a:r>
                <a:endParaRPr lang="en-US" dirty="0"/>
              </a:p>
              <a:p>
                <a:pPr marL="0" indent="0">
                  <a:buNone/>
                </a:pPr>
                <a:r>
                  <a:rPr lang="el-GR" dirty="0"/>
                  <a:t>Διαφοροποίηση από τις κλασικές περιπτώσεις μάθησης, όπου παρέχεται στα μοντέλα μάθησης ένας τεράστιος αριθμός δεδομένων.</a:t>
                </a:r>
              </a:p>
              <a:p>
                <a:pPr marL="0" indent="0">
                  <a:buNone/>
                </a:pPr>
                <a:r>
                  <a:rPr lang="el-GR" dirty="0"/>
                  <a:t>Η Τεχνητή Νοημοσύνη στράφηκε προς την ανάπτυξη μοντέλων με σκοπό την βελτίωση τους και σε τέτοιες συνθήκες. Το Few-Shot Learning συνιστά το αποτέλεσμα αυτής της νέας κατεύθυνσης.</a:t>
                </a:r>
              </a:p>
            </p:txBody>
          </p:sp>
        </mc:Choice>
        <mc:Fallback xmlns="">
          <p:sp>
            <p:nvSpPr>
              <p:cNvPr id="3" name="Content Placeholder 2">
                <a:extLst>
                  <a:ext uri="{FF2B5EF4-FFF2-40B4-BE49-F238E27FC236}">
                    <a16:creationId xmlns:a16="http://schemas.microsoft.com/office/drawing/2014/main" id="{A9AE31EC-DE85-042E-449A-5F5C76DD0281}"/>
                  </a:ext>
                </a:extLst>
              </p:cNvPr>
              <p:cNvSpPr>
                <a:spLocks noGrp="1" noRot="1" noChangeAspect="1" noMove="1" noResize="1" noEditPoints="1" noAdjustHandles="1" noChangeArrowheads="1" noChangeShapeType="1" noTextEdit="1"/>
              </p:cNvSpPr>
              <p:nvPr>
                <p:ph idx="1"/>
              </p:nvPr>
            </p:nvSpPr>
            <p:spPr>
              <a:xfrm>
                <a:off x="838200" y="1572407"/>
                <a:ext cx="10515600" cy="4351338"/>
              </a:xfrm>
              <a:blipFill>
                <a:blip r:embed="rId2"/>
                <a:stretch>
                  <a:fillRect l="-1217" t="-2381"/>
                </a:stretch>
              </a:blipFill>
            </p:spPr>
            <p:txBody>
              <a:bodyPr/>
              <a:lstStyle/>
              <a:p>
                <a:r>
                  <a:rPr lang="en-US">
                    <a:noFill/>
                  </a:rPr>
                  <a:t> </a:t>
                </a:r>
              </a:p>
            </p:txBody>
          </p:sp>
        </mc:Fallback>
      </mc:AlternateContent>
    </p:spTree>
    <p:extLst>
      <p:ext uri="{BB962C8B-B14F-4D97-AF65-F5344CB8AC3E}">
        <p14:creationId xmlns:p14="http://schemas.microsoft.com/office/powerpoint/2010/main" val="411347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6D24A-8405-AD9F-0836-5B01442AD013}"/>
              </a:ext>
            </a:extLst>
          </p:cNvPr>
          <p:cNvSpPr>
            <a:spLocks noGrp="1"/>
          </p:cNvSpPr>
          <p:nvPr>
            <p:ph type="title"/>
          </p:nvPr>
        </p:nvSpPr>
        <p:spPr>
          <a:xfrm>
            <a:off x="317694" y="249727"/>
            <a:ext cx="2256693" cy="760290"/>
          </a:xfrm>
        </p:spPr>
        <p:txBody>
          <a:bodyPr/>
          <a:lstStyle/>
          <a:p>
            <a:r>
              <a:rPr lang="el-GR" sz="2400" dirty="0"/>
              <a:t>Σύγκριση</a:t>
            </a:r>
            <a:r>
              <a:rPr lang="en-US" sz="2400" dirty="0"/>
              <a:t> </a:t>
            </a:r>
            <a:r>
              <a:rPr lang="el-GR" sz="2400" dirty="0"/>
              <a:t>3</a:t>
            </a:r>
            <a:r>
              <a:rPr lang="el-GR" sz="2400" baseline="30000" dirty="0"/>
              <a:t>η</a:t>
            </a:r>
            <a:r>
              <a:rPr lang="el-GR" sz="2400" dirty="0"/>
              <a:t> (</a:t>
            </a:r>
            <a:r>
              <a:rPr lang="en-US" sz="2400" dirty="0"/>
              <a:t>5</a:t>
            </a:r>
            <a:r>
              <a:rPr lang="el-GR" sz="2400" dirty="0"/>
              <a:t>)</a:t>
            </a:r>
            <a:endParaRPr lang="en-US" sz="2400" dirty="0"/>
          </a:p>
        </p:txBody>
      </p:sp>
      <p:sp>
        <p:nvSpPr>
          <p:cNvPr id="3" name="Content Placeholder 2">
            <a:extLst>
              <a:ext uri="{FF2B5EF4-FFF2-40B4-BE49-F238E27FC236}">
                <a16:creationId xmlns:a16="http://schemas.microsoft.com/office/drawing/2014/main" id="{B880A3F5-6F2F-1F49-49CF-1F19CC1B01AF}"/>
              </a:ext>
            </a:extLst>
          </p:cNvPr>
          <p:cNvSpPr>
            <a:spLocks noGrp="1"/>
          </p:cNvSpPr>
          <p:nvPr>
            <p:ph idx="1"/>
          </p:nvPr>
        </p:nvSpPr>
        <p:spPr>
          <a:xfrm>
            <a:off x="458371" y="877009"/>
            <a:ext cx="10515600" cy="495544"/>
          </a:xfrm>
        </p:spPr>
        <p:txBody>
          <a:bodyPr/>
          <a:lstStyle/>
          <a:p>
            <a:pPr marL="0" indent="0" algn="ctr">
              <a:buNone/>
              <a:defRPr/>
            </a:pPr>
            <a:r>
              <a:rPr lang="el-GR" sz="2600" dirty="0"/>
              <a:t>Αποτελέσματα </a:t>
            </a:r>
            <a:r>
              <a:rPr lang="en-US" sz="2600" dirty="0"/>
              <a:t>CIFAR-FS Dataset</a:t>
            </a:r>
          </a:p>
          <a:p>
            <a:endParaRPr lang="en-US" dirty="0"/>
          </a:p>
        </p:txBody>
      </p:sp>
      <p:pic>
        <p:nvPicPr>
          <p:cNvPr id="4" name="Εικόνα 30">
            <a:extLst>
              <a:ext uri="{FF2B5EF4-FFF2-40B4-BE49-F238E27FC236}">
                <a16:creationId xmlns:a16="http://schemas.microsoft.com/office/drawing/2014/main" id="{45A20C21-F29F-D2D3-FD72-A7F1ECE14BF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451" t="2730" r="4608" b="4960"/>
          <a:stretch/>
        </p:blipFill>
        <p:spPr>
          <a:xfrm>
            <a:off x="81219" y="2247853"/>
            <a:ext cx="5937055" cy="3131151"/>
          </a:xfrm>
          <a:prstGeom prst="rect">
            <a:avLst/>
          </a:prstGeom>
        </p:spPr>
      </p:pic>
      <p:pic>
        <p:nvPicPr>
          <p:cNvPr id="6" name="Εικόνα 32">
            <a:extLst>
              <a:ext uri="{FF2B5EF4-FFF2-40B4-BE49-F238E27FC236}">
                <a16:creationId xmlns:a16="http://schemas.microsoft.com/office/drawing/2014/main" id="{8CBF1306-C9A1-7A38-F414-92BE048D869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793" t="3099" r="4842" b="5156"/>
          <a:stretch/>
        </p:blipFill>
        <p:spPr>
          <a:xfrm>
            <a:off x="6173727" y="2247853"/>
            <a:ext cx="5937054" cy="3131151"/>
          </a:xfrm>
          <a:prstGeom prst="rect">
            <a:avLst/>
          </a:prstGeom>
        </p:spPr>
      </p:pic>
      <p:sp>
        <p:nvSpPr>
          <p:cNvPr id="8" name="TextBox 7">
            <a:extLst>
              <a:ext uri="{FF2B5EF4-FFF2-40B4-BE49-F238E27FC236}">
                <a16:creationId xmlns:a16="http://schemas.microsoft.com/office/drawing/2014/main" id="{406CDEE4-D443-BC83-7A0A-B5EC21E756C2}"/>
              </a:ext>
            </a:extLst>
          </p:cNvPr>
          <p:cNvSpPr txBox="1"/>
          <p:nvPr/>
        </p:nvSpPr>
        <p:spPr>
          <a:xfrm>
            <a:off x="81220" y="5452733"/>
            <a:ext cx="5937054" cy="800219"/>
          </a:xfrm>
          <a:prstGeom prst="rect">
            <a:avLst/>
          </a:prstGeom>
          <a:noFill/>
        </p:spPr>
        <p:txBody>
          <a:bodyPr wrap="square" rtlCol="0">
            <a:spAutoFit/>
          </a:bodyPr>
          <a:lstStyle/>
          <a:p>
            <a:r>
              <a:rPr lang="el-GR" sz="1400" dirty="0">
                <a:latin typeface="Calibri" panose="020F0502020204030204" pitchFamily="34" charset="0"/>
                <a:cs typeface="Times New Roman" panose="02020603050405020304" pitchFamily="18" charset="0"/>
              </a:rPr>
              <a:t>Σύγκριση επίδρασης της συμπερίληψης </a:t>
            </a:r>
            <a:r>
              <a:rPr lang="en-US" sz="1400" dirty="0">
                <a:latin typeface="Calibri" panose="020F0502020204030204" pitchFamily="34" charset="0"/>
                <a:cs typeface="Times New Roman" panose="02020603050405020304" pitchFamily="18" charset="0"/>
              </a:rPr>
              <a:t>Selfsupervision</a:t>
            </a:r>
            <a:r>
              <a:rPr lang="el-GR" sz="1400" dirty="0">
                <a:latin typeface="Calibri" panose="020F0502020204030204" pitchFamily="34" charset="0"/>
                <a:cs typeface="Times New Roman" panose="02020603050405020304" pitchFamily="18" charset="0"/>
              </a:rPr>
              <a:t> και του είδους αυτής 5-</a:t>
            </a:r>
            <a:r>
              <a:rPr lang="en-US" sz="1400" dirty="0">
                <a:latin typeface="Calibri" panose="020F0502020204030204" pitchFamily="34" charset="0"/>
                <a:cs typeface="Times New Roman" panose="02020603050405020304" pitchFamily="18" charset="0"/>
              </a:rPr>
              <a:t>ways</a:t>
            </a:r>
            <a:r>
              <a:rPr lang="el-GR" sz="1400" dirty="0">
                <a:latin typeface="Calibri" panose="020F0502020204030204" pitchFamily="34" charset="0"/>
                <a:cs typeface="Times New Roman" panose="02020603050405020304" pitchFamily="18" charset="0"/>
              </a:rPr>
              <a:t> – 1-</a:t>
            </a:r>
            <a:r>
              <a:rPr lang="en-US" sz="1400" dirty="0">
                <a:latin typeface="Calibri" panose="020F0502020204030204" pitchFamily="34" charset="0"/>
                <a:cs typeface="Times New Roman" panose="02020603050405020304" pitchFamily="18" charset="0"/>
              </a:rPr>
              <a:t>shot</a:t>
            </a:r>
            <a:r>
              <a:rPr lang="el-GR" sz="1400" dirty="0">
                <a:latin typeface="Calibri" panose="020F0502020204030204" pitchFamily="34" charset="0"/>
                <a:cs typeface="Times New Roman" panose="02020603050405020304" pitchFamily="18" charset="0"/>
              </a:rPr>
              <a:t> για το </a:t>
            </a:r>
            <a:r>
              <a:rPr lang="en-US" sz="1400" dirty="0">
                <a:latin typeface="Calibri" panose="020F0502020204030204" pitchFamily="34" charset="0"/>
                <a:cs typeface="Times New Roman" panose="02020603050405020304" pitchFamily="18" charset="0"/>
              </a:rPr>
              <a:t>CIFAR</a:t>
            </a:r>
            <a:r>
              <a:rPr lang="el-GR" sz="1400" dirty="0">
                <a:latin typeface="Calibri" panose="020F0502020204030204" pitchFamily="34" charset="0"/>
                <a:cs typeface="Times New Roman" panose="02020603050405020304" pitchFamily="18" charset="0"/>
              </a:rPr>
              <a:t>-</a:t>
            </a:r>
            <a:r>
              <a:rPr lang="en-US" sz="1400" dirty="0">
                <a:latin typeface="Calibri" panose="020F0502020204030204" pitchFamily="34" charset="0"/>
                <a:cs typeface="Times New Roman" panose="02020603050405020304" pitchFamily="18" charset="0"/>
              </a:rPr>
              <a:t>FS dataset</a:t>
            </a:r>
            <a:r>
              <a:rPr lang="el-GR" sz="1400" dirty="0">
                <a:latin typeface="Calibri" panose="020F0502020204030204" pitchFamily="34" charset="0"/>
                <a:cs typeface="Times New Roman" panose="02020603050405020304" pitchFamily="18" charset="0"/>
              </a:rPr>
              <a:t>.</a:t>
            </a:r>
            <a:endParaRPr lang="en-US" sz="1400" dirty="0">
              <a:latin typeface="Calibri" panose="020F0502020204030204" pitchFamily="34" charset="0"/>
              <a:cs typeface="Times New Roman" panose="02020603050405020304" pitchFamily="18" charset="0"/>
            </a:endParaRPr>
          </a:p>
          <a:p>
            <a:endParaRPr lang="en-US" dirty="0"/>
          </a:p>
        </p:txBody>
      </p:sp>
      <p:sp>
        <p:nvSpPr>
          <p:cNvPr id="9" name="TextBox 8">
            <a:extLst>
              <a:ext uri="{FF2B5EF4-FFF2-40B4-BE49-F238E27FC236}">
                <a16:creationId xmlns:a16="http://schemas.microsoft.com/office/drawing/2014/main" id="{2DCBC4C5-5143-5558-63E6-AED60D36186B}"/>
              </a:ext>
            </a:extLst>
          </p:cNvPr>
          <p:cNvSpPr txBox="1"/>
          <p:nvPr/>
        </p:nvSpPr>
        <p:spPr>
          <a:xfrm>
            <a:off x="6254946" y="5452733"/>
            <a:ext cx="5781602" cy="800219"/>
          </a:xfrm>
          <a:prstGeom prst="rect">
            <a:avLst/>
          </a:prstGeom>
          <a:noFill/>
        </p:spPr>
        <p:txBody>
          <a:bodyPr wrap="square" rtlCol="0">
            <a:spAutoFit/>
          </a:bodyPr>
          <a:lstStyle/>
          <a:p>
            <a:pPr marR="0" lvl="0" indent="0" fontAlgn="auto">
              <a:lnSpc>
                <a:spcPct val="100000"/>
              </a:lnSpc>
              <a:spcBef>
                <a:spcPts val="0"/>
              </a:spcBef>
              <a:spcAft>
                <a:spcPts val="0"/>
              </a:spcAft>
              <a:buClrTx/>
              <a:buSzTx/>
              <a:buFontTx/>
              <a:buNone/>
              <a:tabLst/>
              <a:defRPr/>
            </a:pPr>
            <a:r>
              <a:rPr lang="el-GR" sz="1400" dirty="0">
                <a:latin typeface="Calibri" panose="020F0502020204030204" pitchFamily="34" charset="0"/>
                <a:cs typeface="Times New Roman" panose="02020603050405020304" pitchFamily="18" charset="0"/>
              </a:rPr>
              <a:t>Σύγκριση επίδρασης της συμπερίληψης </a:t>
            </a:r>
            <a:r>
              <a:rPr lang="en-US" sz="1400" dirty="0">
                <a:latin typeface="Calibri" panose="020F0502020204030204" pitchFamily="34" charset="0"/>
                <a:cs typeface="Times New Roman" panose="02020603050405020304" pitchFamily="18" charset="0"/>
              </a:rPr>
              <a:t>Selfsupervision</a:t>
            </a:r>
            <a:r>
              <a:rPr lang="el-GR" sz="1400" dirty="0">
                <a:latin typeface="Calibri" panose="020F0502020204030204" pitchFamily="34" charset="0"/>
                <a:cs typeface="Times New Roman" panose="02020603050405020304" pitchFamily="18" charset="0"/>
              </a:rPr>
              <a:t> και του είδους αυτής 5-</a:t>
            </a:r>
            <a:r>
              <a:rPr lang="en-US" sz="1400" dirty="0">
                <a:latin typeface="Calibri" panose="020F0502020204030204" pitchFamily="34" charset="0"/>
                <a:cs typeface="Times New Roman" panose="02020603050405020304" pitchFamily="18" charset="0"/>
              </a:rPr>
              <a:t>ways</a:t>
            </a:r>
            <a:r>
              <a:rPr lang="el-GR" sz="1400" dirty="0">
                <a:latin typeface="Calibri" panose="020F0502020204030204" pitchFamily="34" charset="0"/>
                <a:cs typeface="Times New Roman" panose="02020603050405020304" pitchFamily="18" charset="0"/>
              </a:rPr>
              <a:t> – </a:t>
            </a:r>
            <a:r>
              <a:rPr lang="en-US" sz="1400" dirty="0">
                <a:latin typeface="Calibri" panose="020F0502020204030204" pitchFamily="34" charset="0"/>
                <a:cs typeface="Times New Roman" panose="02020603050405020304" pitchFamily="18" charset="0"/>
              </a:rPr>
              <a:t>5</a:t>
            </a:r>
            <a:r>
              <a:rPr lang="el-GR" sz="1400" dirty="0">
                <a:latin typeface="Calibri" panose="020F0502020204030204" pitchFamily="34" charset="0"/>
                <a:cs typeface="Times New Roman" panose="02020603050405020304" pitchFamily="18" charset="0"/>
              </a:rPr>
              <a:t>-</a:t>
            </a:r>
            <a:r>
              <a:rPr lang="en-US" sz="1400" dirty="0">
                <a:latin typeface="Calibri" panose="020F0502020204030204" pitchFamily="34" charset="0"/>
                <a:cs typeface="Times New Roman" panose="02020603050405020304" pitchFamily="18" charset="0"/>
              </a:rPr>
              <a:t>shot</a:t>
            </a:r>
            <a:r>
              <a:rPr lang="el-GR" sz="1400" dirty="0">
                <a:latin typeface="Calibri" panose="020F0502020204030204" pitchFamily="34" charset="0"/>
                <a:cs typeface="Times New Roman" panose="02020603050405020304" pitchFamily="18" charset="0"/>
              </a:rPr>
              <a:t> για το </a:t>
            </a:r>
            <a:r>
              <a:rPr lang="en-US" sz="1400" dirty="0">
                <a:latin typeface="Calibri" panose="020F0502020204030204" pitchFamily="34" charset="0"/>
                <a:cs typeface="Times New Roman" panose="02020603050405020304" pitchFamily="18" charset="0"/>
              </a:rPr>
              <a:t>CIFAR</a:t>
            </a:r>
            <a:r>
              <a:rPr lang="el-GR" sz="1400" dirty="0">
                <a:latin typeface="Calibri" panose="020F0502020204030204" pitchFamily="34" charset="0"/>
                <a:cs typeface="Times New Roman" panose="02020603050405020304" pitchFamily="18" charset="0"/>
              </a:rPr>
              <a:t>-</a:t>
            </a:r>
            <a:r>
              <a:rPr lang="en-US" sz="1400" dirty="0">
                <a:latin typeface="Calibri" panose="020F0502020204030204" pitchFamily="34" charset="0"/>
                <a:cs typeface="Times New Roman" panose="02020603050405020304" pitchFamily="18" charset="0"/>
              </a:rPr>
              <a:t>FS dataset</a:t>
            </a:r>
            <a:r>
              <a:rPr lang="el-GR" sz="1400" dirty="0">
                <a:latin typeface="Calibri" panose="020F0502020204030204" pitchFamily="34" charset="0"/>
                <a:cs typeface="Times New Roman" panose="02020603050405020304" pitchFamily="18" charset="0"/>
              </a:rPr>
              <a:t>.</a:t>
            </a:r>
            <a:endParaRPr lang="en-US" sz="1400" dirty="0">
              <a:latin typeface="Calibri" panose="020F0502020204030204" pitchFamily="34" charset="0"/>
              <a:cs typeface="Times New Roman" panose="02020603050405020304" pitchFamily="18" charset="0"/>
            </a:endParaRPr>
          </a:p>
          <a:p>
            <a:endParaRPr lang="en-US" dirty="0"/>
          </a:p>
        </p:txBody>
      </p:sp>
      <p:pic>
        <p:nvPicPr>
          <p:cNvPr id="10" name="Εικόνα 31">
            <a:extLst>
              <a:ext uri="{FF2B5EF4-FFF2-40B4-BE49-F238E27FC236}">
                <a16:creationId xmlns:a16="http://schemas.microsoft.com/office/drawing/2014/main" id="{A6E1C6F5-E901-B8C9-F0EE-27852515EF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8836" y="3765794"/>
            <a:ext cx="2859438" cy="769882"/>
          </a:xfrm>
          <a:prstGeom prst="rect">
            <a:avLst/>
          </a:prstGeom>
        </p:spPr>
      </p:pic>
      <p:pic>
        <p:nvPicPr>
          <p:cNvPr id="11" name="Εικόνα 33">
            <a:extLst>
              <a:ext uri="{FF2B5EF4-FFF2-40B4-BE49-F238E27FC236}">
                <a16:creationId xmlns:a16="http://schemas.microsoft.com/office/drawing/2014/main" id="{3EB83857-0054-5A20-5883-FD10DB6A3E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01360" y="3761991"/>
            <a:ext cx="2809421" cy="773685"/>
          </a:xfrm>
          <a:prstGeom prst="rect">
            <a:avLst/>
          </a:prstGeom>
        </p:spPr>
      </p:pic>
    </p:spTree>
    <p:extLst>
      <p:ext uri="{BB962C8B-B14F-4D97-AF65-F5344CB8AC3E}">
        <p14:creationId xmlns:p14="http://schemas.microsoft.com/office/powerpoint/2010/main" val="31117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CF265-8B56-72DC-43FF-976FBB338F61}"/>
              </a:ext>
            </a:extLst>
          </p:cNvPr>
          <p:cNvSpPr>
            <a:spLocks noGrp="1"/>
          </p:cNvSpPr>
          <p:nvPr>
            <p:ph type="title"/>
          </p:nvPr>
        </p:nvSpPr>
        <p:spPr>
          <a:xfrm>
            <a:off x="205154" y="203664"/>
            <a:ext cx="2116015" cy="844697"/>
          </a:xfrm>
        </p:spPr>
        <p:txBody>
          <a:bodyPr/>
          <a:lstStyle/>
          <a:p>
            <a:r>
              <a:rPr lang="el-GR" sz="2400" dirty="0"/>
              <a:t>Σύγκριση</a:t>
            </a:r>
            <a:r>
              <a:rPr lang="en-US" sz="2400" dirty="0"/>
              <a:t> </a:t>
            </a:r>
            <a:r>
              <a:rPr lang="el-GR" sz="2400" dirty="0"/>
              <a:t>3</a:t>
            </a:r>
            <a:r>
              <a:rPr lang="el-GR" sz="2400" baseline="30000" dirty="0"/>
              <a:t>η</a:t>
            </a:r>
            <a:r>
              <a:rPr lang="el-GR" sz="2400" dirty="0"/>
              <a:t> (</a:t>
            </a:r>
            <a:r>
              <a:rPr lang="en-US" sz="2400" dirty="0"/>
              <a:t>6</a:t>
            </a:r>
            <a:r>
              <a:rPr lang="el-GR" sz="2400" dirty="0"/>
              <a:t>)</a:t>
            </a:r>
            <a:endParaRPr lang="en-US" sz="2400" dirty="0"/>
          </a:p>
        </p:txBody>
      </p:sp>
      <p:sp>
        <p:nvSpPr>
          <p:cNvPr id="3" name="Content Placeholder 2">
            <a:extLst>
              <a:ext uri="{FF2B5EF4-FFF2-40B4-BE49-F238E27FC236}">
                <a16:creationId xmlns:a16="http://schemas.microsoft.com/office/drawing/2014/main" id="{B4B9ED55-3DB5-9AAE-B8BD-8E540BEB4C73}"/>
              </a:ext>
            </a:extLst>
          </p:cNvPr>
          <p:cNvSpPr>
            <a:spLocks noGrp="1"/>
          </p:cNvSpPr>
          <p:nvPr>
            <p:ph idx="1"/>
          </p:nvPr>
        </p:nvSpPr>
        <p:spPr>
          <a:xfrm>
            <a:off x="205154" y="1262391"/>
            <a:ext cx="3593123" cy="3562827"/>
          </a:xfrm>
        </p:spPr>
        <p:txBody>
          <a:bodyPr>
            <a:normAutofit lnSpcReduction="10000"/>
          </a:bodyPr>
          <a:lstStyle/>
          <a:p>
            <a:pPr>
              <a:lnSpc>
                <a:spcPct val="107000"/>
              </a:lnSpc>
              <a:spcAft>
                <a:spcPts val="800"/>
              </a:spcAft>
              <a:buFont typeface="Wingdings" panose="05000000000000000000" pitchFamily="2" charset="2"/>
              <a:buChar char="Ø"/>
            </a:pPr>
            <a:r>
              <a:rPr lang="el-GR" sz="2200" dirty="0"/>
              <a:t>Συνυπολογίζοντας όλες τις πληροφορίες φαίνεται πως η κατάταξη των παραπάνω μοντέλων για το πρόβλημα του </a:t>
            </a:r>
            <a:r>
              <a:rPr lang="en-US" sz="2200" dirty="0"/>
              <a:t>Few-Shot Image Classification</a:t>
            </a:r>
            <a:r>
              <a:rPr lang="el-GR" sz="2200" dirty="0"/>
              <a:t> διαμορφώνεται σε</a:t>
            </a:r>
            <a:r>
              <a:rPr lang="en-US" sz="2200" dirty="0"/>
              <a:t> </a:t>
            </a:r>
            <a:r>
              <a:rPr lang="en-US" sz="2200" b="1" u="sng" dirty="0">
                <a:effectLst/>
                <a:latin typeface="Calibri" panose="020F0502020204030204" pitchFamily="34" charset="0"/>
                <a:ea typeface="Times New Roman" panose="02020603050405020304" pitchFamily="18" charset="0"/>
                <a:cs typeface="Times New Roman" panose="02020603050405020304" pitchFamily="18" charset="0"/>
              </a:rPr>
              <a:t>resnet</a:t>
            </a:r>
            <a:r>
              <a:rPr lang="el-GR" sz="2200" b="1" u="sng" dirty="0">
                <a:effectLst/>
                <a:latin typeface="Calibri" panose="020F0502020204030204" pitchFamily="34" charset="0"/>
                <a:ea typeface="Times New Roman" panose="02020603050405020304" pitchFamily="18" charset="0"/>
                <a:cs typeface="Times New Roman" panose="02020603050405020304" pitchFamily="18" charset="0"/>
              </a:rPr>
              <a:t>18-</a:t>
            </a:r>
            <a:r>
              <a:rPr lang="en-US" sz="2200" b="1" u="sng" dirty="0">
                <a:effectLst/>
                <a:latin typeface="Calibri" panose="020F0502020204030204" pitchFamily="34" charset="0"/>
                <a:ea typeface="Times New Roman" panose="02020603050405020304" pitchFamily="18" charset="0"/>
                <a:cs typeface="Times New Roman" panose="02020603050405020304" pitchFamily="18" charset="0"/>
              </a:rPr>
              <a:t>rotation</a:t>
            </a:r>
            <a:r>
              <a:rPr lang="el-GR" sz="2200" b="1" u="sng" dirty="0">
                <a:effectLst/>
                <a:latin typeface="Calibri" panose="020F0502020204030204" pitchFamily="34" charset="0"/>
                <a:ea typeface="Times New Roman" panose="02020603050405020304" pitchFamily="18" charset="0"/>
                <a:cs typeface="Times New Roman" panose="02020603050405020304" pitchFamily="18" charset="0"/>
              </a:rPr>
              <a:t> </a:t>
            </a:r>
            <a:r>
              <a:rPr lang="el-GR" sz="2200" u="sng" dirty="0">
                <a:effectLst/>
                <a:latin typeface="Calibri" panose="020F0502020204030204" pitchFamily="34" charset="0"/>
                <a:ea typeface="Times New Roman" panose="02020603050405020304" pitchFamily="18" charset="0"/>
                <a:cs typeface="Times New Roman" panose="02020603050405020304" pitchFamily="18" charset="0"/>
              </a:rPr>
              <a:t>&gt; </a:t>
            </a:r>
            <a:r>
              <a:rPr lang="en-US" sz="2200" u="sng" dirty="0">
                <a:effectLst/>
                <a:latin typeface="Calibri" panose="020F0502020204030204" pitchFamily="34" charset="0"/>
                <a:ea typeface="Times New Roman" panose="02020603050405020304" pitchFamily="18" charset="0"/>
                <a:cs typeface="Times New Roman" panose="02020603050405020304" pitchFamily="18" charset="0"/>
              </a:rPr>
              <a:t>renet</a:t>
            </a:r>
            <a:r>
              <a:rPr lang="el-GR" sz="2200" u="sng" dirty="0">
                <a:effectLst/>
                <a:latin typeface="Calibri" panose="020F0502020204030204" pitchFamily="34" charset="0"/>
                <a:ea typeface="Times New Roman" panose="02020603050405020304" pitchFamily="18" charset="0"/>
                <a:cs typeface="Times New Roman" panose="02020603050405020304" pitchFamily="18" charset="0"/>
              </a:rPr>
              <a:t>18-</a:t>
            </a:r>
            <a:r>
              <a:rPr lang="en-US" sz="2200" u="sng" dirty="0">
                <a:effectLst/>
                <a:latin typeface="Calibri" panose="020F0502020204030204" pitchFamily="34" charset="0"/>
                <a:ea typeface="Times New Roman" panose="02020603050405020304" pitchFamily="18" charset="0"/>
                <a:cs typeface="Times New Roman" panose="02020603050405020304" pitchFamily="18" charset="0"/>
              </a:rPr>
              <a:t>VAE</a:t>
            </a:r>
            <a:r>
              <a:rPr lang="el-GR" sz="2200" u="sng" dirty="0">
                <a:effectLst/>
                <a:latin typeface="Calibri" panose="020F0502020204030204" pitchFamily="34" charset="0"/>
                <a:ea typeface="Times New Roman" panose="02020603050405020304" pitchFamily="18" charset="0"/>
                <a:cs typeface="Times New Roman" panose="02020603050405020304" pitchFamily="18" charset="0"/>
              </a:rPr>
              <a:t> &gt; </a:t>
            </a:r>
            <a:r>
              <a:rPr lang="en-US" sz="2200" u="sng" dirty="0">
                <a:effectLst/>
                <a:latin typeface="Calibri" panose="020F0502020204030204" pitchFamily="34" charset="0"/>
                <a:ea typeface="Times New Roman" panose="02020603050405020304" pitchFamily="18" charset="0"/>
                <a:cs typeface="Times New Roman" panose="02020603050405020304" pitchFamily="18" charset="0"/>
              </a:rPr>
              <a:t>resnet</a:t>
            </a:r>
            <a:r>
              <a:rPr lang="el-GR" sz="2200" u="sng" dirty="0">
                <a:effectLst/>
                <a:latin typeface="Calibri" panose="020F0502020204030204" pitchFamily="34" charset="0"/>
                <a:ea typeface="Times New Roman" panose="02020603050405020304" pitchFamily="18" charset="0"/>
                <a:cs typeface="Times New Roman" panose="02020603050405020304" pitchFamily="18" charset="0"/>
              </a:rPr>
              <a:t>18-</a:t>
            </a:r>
            <a:r>
              <a:rPr lang="en-US" sz="2200" u="sng" dirty="0">
                <a:effectLst/>
                <a:latin typeface="Calibri" panose="020F0502020204030204" pitchFamily="34" charset="0"/>
                <a:ea typeface="Times New Roman" panose="02020603050405020304" pitchFamily="18" charset="0"/>
                <a:cs typeface="Times New Roman" panose="02020603050405020304" pitchFamily="18" charset="0"/>
              </a:rPr>
              <a:t>softmax</a:t>
            </a:r>
            <a:r>
              <a:rPr lang="el-GR" sz="2200" u="sng"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sz="2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p:txBody>
      </p:sp>
      <p:pic>
        <p:nvPicPr>
          <p:cNvPr id="4" name="Εικόνα 36" descr="Εικόνα που περιέχει πίνακας&#10;&#10;Περιγραφή που δημιουργήθηκε αυτόματα">
            <a:extLst>
              <a:ext uri="{FF2B5EF4-FFF2-40B4-BE49-F238E27FC236}">
                <a16:creationId xmlns:a16="http://schemas.microsoft.com/office/drawing/2014/main" id="{2718FCAA-3E27-5FC4-6BCD-B0854343DF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8806" y="1048361"/>
            <a:ext cx="7091924" cy="2766414"/>
          </a:xfrm>
          <a:prstGeom prst="rect">
            <a:avLst/>
          </a:prstGeom>
        </p:spPr>
      </p:pic>
      <p:sp>
        <p:nvSpPr>
          <p:cNvPr id="5" name="TextBox 4">
            <a:extLst>
              <a:ext uri="{FF2B5EF4-FFF2-40B4-BE49-F238E27FC236}">
                <a16:creationId xmlns:a16="http://schemas.microsoft.com/office/drawing/2014/main" id="{71D980E9-0E7B-E48A-3492-287053C26849}"/>
              </a:ext>
            </a:extLst>
          </p:cNvPr>
          <p:cNvSpPr txBox="1"/>
          <p:nvPr/>
        </p:nvSpPr>
        <p:spPr>
          <a:xfrm>
            <a:off x="4684540" y="3938953"/>
            <a:ext cx="7160455" cy="523220"/>
          </a:xfrm>
          <a:prstGeom prst="rect">
            <a:avLst/>
          </a:prstGeom>
          <a:noFill/>
        </p:spPr>
        <p:txBody>
          <a:bodyPr wrap="square" rtlCol="0">
            <a:spAutoFit/>
          </a:bodyPr>
          <a:lstStyle/>
          <a:p>
            <a:r>
              <a:rPr lang="el-GR" sz="1400" dirty="0">
                <a:effectLst/>
                <a:latin typeface="Calibri" panose="020F0502020204030204" pitchFamily="34" charset="0"/>
                <a:ea typeface="Times New Roman" panose="02020603050405020304" pitchFamily="18" charset="0"/>
                <a:cs typeface="Times New Roman" panose="02020603050405020304" pitchFamily="18" charset="0"/>
              </a:rPr>
              <a:t>Συγκεντρωτικός πίνακας των επιδόσεων των παραπάνω μοντέλων για τις διεργασίες του 1-</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shot</a:t>
            </a:r>
            <a:r>
              <a:rPr lang="el-GR" sz="1400" dirty="0">
                <a:effectLst/>
                <a:latin typeface="Calibri" panose="020F0502020204030204" pitchFamily="34" charset="0"/>
                <a:ea typeface="Times New Roman" panose="02020603050405020304" pitchFamily="18" charset="0"/>
                <a:cs typeface="Times New Roman" panose="02020603050405020304" pitchFamily="18" charset="0"/>
              </a:rPr>
              <a:t>, 5-</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shot</a:t>
            </a:r>
            <a:r>
              <a:rPr lang="el-GR" sz="1400" dirty="0">
                <a:effectLst/>
                <a:latin typeface="Calibri" panose="020F0502020204030204" pitchFamily="34" charset="0"/>
                <a:ea typeface="Times New Roman" panose="02020603050405020304" pitchFamily="18" charset="0"/>
                <a:cs typeface="Times New Roman" panose="02020603050405020304" pitchFamily="18" charset="0"/>
              </a:rPr>
              <a:t> και για το </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Test Set</a:t>
            </a:r>
            <a:r>
              <a:rPr lang="el-GR" sz="1400" dirty="0">
                <a:effectLst/>
                <a:latin typeface="Calibri" panose="020F0502020204030204" pitchFamily="34" charset="0"/>
                <a:ea typeface="Times New Roman" panose="02020603050405020304" pitchFamily="18" charset="0"/>
                <a:cs typeface="Times New Roman" panose="02020603050405020304" pitchFamily="18" charset="0"/>
              </a:rPr>
              <a:t> και για το </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Validation Set</a:t>
            </a:r>
            <a:r>
              <a:rPr lang="el-GR" sz="14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sz="1400" dirty="0"/>
          </a:p>
        </p:txBody>
      </p:sp>
      <p:sp>
        <p:nvSpPr>
          <p:cNvPr id="6" name="TextBox 5">
            <a:extLst>
              <a:ext uri="{FF2B5EF4-FFF2-40B4-BE49-F238E27FC236}">
                <a16:creationId xmlns:a16="http://schemas.microsoft.com/office/drawing/2014/main" id="{A60A7437-B14D-629A-3C93-5C90C660532C}"/>
              </a:ext>
            </a:extLst>
          </p:cNvPr>
          <p:cNvSpPr txBox="1"/>
          <p:nvPr/>
        </p:nvSpPr>
        <p:spPr>
          <a:xfrm>
            <a:off x="347004" y="5331655"/>
            <a:ext cx="11497992" cy="646331"/>
          </a:xfrm>
          <a:prstGeom prst="rect">
            <a:avLst/>
          </a:prstGeom>
          <a:noFill/>
        </p:spPr>
        <p:txBody>
          <a:bodyPr wrap="square" rtlCol="0">
            <a:spAutoFit/>
          </a:bodyPr>
          <a:lstStyle/>
          <a:p>
            <a:pPr marL="285750" indent="-285750">
              <a:buFont typeface="Wingdings" panose="05000000000000000000" pitchFamily="2" charset="2"/>
              <a:buChar char="Ø"/>
            </a:pPr>
            <a:r>
              <a:rPr lang="el-GR" dirty="0"/>
              <a:t>Αξίζει να σημειωθεί ότι το μοντέλο </a:t>
            </a:r>
            <a:r>
              <a:rPr lang="en-US" dirty="0"/>
              <a:t>Resnet18-VAE </a:t>
            </a:r>
            <a:r>
              <a:rPr lang="el-GR" dirty="0"/>
              <a:t>υπερισχύει σε όλες τις περιπτώσεις του μοντέλου </a:t>
            </a:r>
            <a:r>
              <a:rPr lang="en-US" dirty="0"/>
              <a:t>Resnet18-softmax, </a:t>
            </a:r>
            <a:r>
              <a:rPr lang="el-GR" dirty="0"/>
              <a:t>και ειδικότερα σημειώνει αξιοσημείωτη βελτίωση όσον αφορά το 1-</a:t>
            </a:r>
            <a:r>
              <a:rPr lang="en-US" dirty="0"/>
              <a:t>shot task.</a:t>
            </a:r>
          </a:p>
        </p:txBody>
      </p:sp>
    </p:spTree>
    <p:extLst>
      <p:ext uri="{BB962C8B-B14F-4D97-AF65-F5344CB8AC3E}">
        <p14:creationId xmlns:p14="http://schemas.microsoft.com/office/powerpoint/2010/main" val="4095962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3FCA1-C3D6-F412-B88E-F8DE9B7F8AB3}"/>
              </a:ext>
            </a:extLst>
          </p:cNvPr>
          <p:cNvSpPr>
            <a:spLocks noGrp="1"/>
          </p:cNvSpPr>
          <p:nvPr>
            <p:ph type="title"/>
          </p:nvPr>
        </p:nvSpPr>
        <p:spPr>
          <a:xfrm>
            <a:off x="174088" y="162557"/>
            <a:ext cx="2087880" cy="732155"/>
          </a:xfrm>
        </p:spPr>
        <p:txBody>
          <a:bodyPr>
            <a:normAutofit/>
          </a:bodyPr>
          <a:lstStyle/>
          <a:p>
            <a:r>
              <a:rPr lang="el-GR" sz="2400" dirty="0"/>
              <a:t>Σύγκριση</a:t>
            </a:r>
            <a:r>
              <a:rPr lang="en-US" sz="2400" dirty="0"/>
              <a:t> </a:t>
            </a:r>
            <a:r>
              <a:rPr lang="el-GR" sz="2400" dirty="0"/>
              <a:t>3</a:t>
            </a:r>
            <a:r>
              <a:rPr lang="el-GR" sz="2400" baseline="30000" dirty="0"/>
              <a:t>η</a:t>
            </a:r>
            <a:r>
              <a:rPr lang="el-GR" sz="2400" dirty="0"/>
              <a:t> (</a:t>
            </a:r>
            <a:r>
              <a:rPr lang="en-US" sz="2400" dirty="0"/>
              <a:t>7</a:t>
            </a:r>
            <a:r>
              <a:rPr lang="el-GR" sz="2400" dirty="0"/>
              <a:t>)</a:t>
            </a:r>
            <a:endParaRPr lang="en-US" sz="2400" dirty="0"/>
          </a:p>
        </p:txBody>
      </p:sp>
      <p:sp>
        <p:nvSpPr>
          <p:cNvPr id="3" name="Content Placeholder 2">
            <a:extLst>
              <a:ext uri="{FF2B5EF4-FFF2-40B4-BE49-F238E27FC236}">
                <a16:creationId xmlns:a16="http://schemas.microsoft.com/office/drawing/2014/main" id="{60D11A18-5712-5B0D-E7F9-BF08901A274E}"/>
              </a:ext>
            </a:extLst>
          </p:cNvPr>
          <p:cNvSpPr>
            <a:spLocks noGrp="1"/>
          </p:cNvSpPr>
          <p:nvPr>
            <p:ph idx="1"/>
          </p:nvPr>
        </p:nvSpPr>
        <p:spPr>
          <a:xfrm>
            <a:off x="450309" y="370508"/>
            <a:ext cx="10515600" cy="425206"/>
          </a:xfrm>
        </p:spPr>
        <p:txBody>
          <a:bodyPr>
            <a:normAutofit lnSpcReduction="10000"/>
          </a:bodyPr>
          <a:lstStyle/>
          <a:p>
            <a:pPr marL="0" marR="0" lvl="0" indent="0" algn="ctr" fontAlgn="auto">
              <a:spcAft>
                <a:spcPts val="0"/>
              </a:spcAft>
              <a:buClrTx/>
              <a:buSzTx/>
              <a:buNone/>
              <a:tabLst/>
              <a:defRPr/>
            </a:pPr>
            <a:r>
              <a:rPr lang="el-GR" sz="2600" dirty="0"/>
              <a:t>Αποτελέσματα </a:t>
            </a:r>
            <a:r>
              <a:rPr lang="en-US" sz="2600" dirty="0"/>
              <a:t>FC100 Dataset</a:t>
            </a:r>
          </a:p>
          <a:p>
            <a:endParaRPr lang="en-US" dirty="0"/>
          </a:p>
        </p:txBody>
      </p:sp>
      <p:sp>
        <p:nvSpPr>
          <p:cNvPr id="4" name="TextBox 3">
            <a:extLst>
              <a:ext uri="{FF2B5EF4-FFF2-40B4-BE49-F238E27FC236}">
                <a16:creationId xmlns:a16="http://schemas.microsoft.com/office/drawing/2014/main" id="{1E56E2C6-F40E-33DE-8646-7BD2B2B319CF}"/>
              </a:ext>
            </a:extLst>
          </p:cNvPr>
          <p:cNvSpPr txBox="1"/>
          <p:nvPr/>
        </p:nvSpPr>
        <p:spPr>
          <a:xfrm>
            <a:off x="174088" y="967427"/>
            <a:ext cx="5057131" cy="2862322"/>
          </a:xfrm>
          <a:prstGeom prst="rect">
            <a:avLst/>
          </a:prstGeom>
          <a:noFill/>
        </p:spPr>
        <p:txBody>
          <a:bodyPr wrap="square" rtlCol="0">
            <a:spAutoFit/>
          </a:bodyPr>
          <a:lstStyle/>
          <a:p>
            <a:r>
              <a:rPr lang="el-GR" sz="2000" dirty="0">
                <a:effectLst/>
                <a:latin typeface="Calibri" panose="020F0502020204030204" pitchFamily="34" charset="0"/>
                <a:ea typeface="Times New Roman" panose="02020603050405020304" pitchFamily="18" charset="0"/>
                <a:cs typeface="Times New Roman" panose="02020603050405020304" pitchFamily="18" charset="0"/>
              </a:rPr>
              <a:t>Λαμβάνοντας υπόψη την ευαισθησία που χαρακτηρίζει την εν λόγω συλλογή αναφοράς, κρίθηκε πως δεν χρειάζεται να γίνει ανάλυση στις ακριβείς τιμές των επιδόσεων των μοντέλων και το ζήτημα να εξεταστεί μακροσκοπικά βασίζοντας τα συμπεράσματα στις γενικές μορφές των καμπυλών των επιδόσεων των μοντέλων στις διεργασίες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few</a:t>
            </a:r>
            <a:r>
              <a:rPr lang="el-GR" sz="20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shot</a:t>
            </a:r>
            <a:r>
              <a:rPr lang="el-GR" sz="20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000" dirty="0"/>
          </a:p>
        </p:txBody>
      </p:sp>
      <p:sp>
        <p:nvSpPr>
          <p:cNvPr id="6" name="TextBox 5">
            <a:extLst>
              <a:ext uri="{FF2B5EF4-FFF2-40B4-BE49-F238E27FC236}">
                <a16:creationId xmlns:a16="http://schemas.microsoft.com/office/drawing/2014/main" id="{DCF19F62-3C4B-2022-2989-6D799F8A76A5}"/>
              </a:ext>
            </a:extLst>
          </p:cNvPr>
          <p:cNvSpPr txBox="1"/>
          <p:nvPr/>
        </p:nvSpPr>
        <p:spPr>
          <a:xfrm>
            <a:off x="64469" y="5986059"/>
            <a:ext cx="4882083" cy="1015663"/>
          </a:xfrm>
          <a:prstGeom prst="rect">
            <a:avLst/>
          </a:prstGeom>
          <a:noFill/>
        </p:spPr>
        <p:txBody>
          <a:bodyPr wrap="square" rtlCol="0">
            <a:spAutoFit/>
          </a:bodyPr>
          <a:lstStyle/>
          <a:p>
            <a:r>
              <a:rPr lang="el-GR" sz="1400" dirty="0">
                <a:latin typeface="Calibri" panose="020F0502020204030204" pitchFamily="34" charset="0"/>
                <a:cs typeface="Times New Roman" panose="02020603050405020304" pitchFamily="18" charset="0"/>
              </a:rPr>
              <a:t>Σύγκριση επίδρασης της συμπερίληψης </a:t>
            </a:r>
            <a:r>
              <a:rPr lang="en-US" sz="1400" dirty="0">
                <a:latin typeface="Calibri" panose="020F0502020204030204" pitchFamily="34" charset="0"/>
                <a:cs typeface="Times New Roman" panose="02020603050405020304" pitchFamily="18" charset="0"/>
              </a:rPr>
              <a:t>Selfsupervision</a:t>
            </a:r>
            <a:r>
              <a:rPr lang="el-GR" sz="1400" dirty="0">
                <a:latin typeface="Calibri" panose="020F0502020204030204" pitchFamily="34" charset="0"/>
                <a:cs typeface="Times New Roman" panose="02020603050405020304" pitchFamily="18" charset="0"/>
              </a:rPr>
              <a:t> και του είδους αυτής, για όλες τις πιθανές περιπτώσεις για το </a:t>
            </a:r>
            <a:r>
              <a:rPr lang="en-US" sz="1400" dirty="0">
                <a:latin typeface="Calibri" panose="020F0502020204030204" pitchFamily="34" charset="0"/>
                <a:cs typeface="Times New Roman" panose="02020603050405020304" pitchFamily="18" charset="0"/>
              </a:rPr>
              <a:t>FC</a:t>
            </a:r>
            <a:r>
              <a:rPr lang="el-GR" sz="1400" dirty="0">
                <a:latin typeface="Calibri" panose="020F0502020204030204" pitchFamily="34" charset="0"/>
                <a:cs typeface="Times New Roman" panose="02020603050405020304" pitchFamily="18" charset="0"/>
              </a:rPr>
              <a:t>100 </a:t>
            </a:r>
            <a:r>
              <a:rPr lang="en-US" sz="1400" dirty="0">
                <a:latin typeface="Calibri" panose="020F0502020204030204" pitchFamily="34" charset="0"/>
                <a:cs typeface="Times New Roman" panose="02020603050405020304" pitchFamily="18" charset="0"/>
              </a:rPr>
              <a:t>dataset</a:t>
            </a:r>
            <a:r>
              <a:rPr lang="el-GR" sz="1400" dirty="0">
                <a:latin typeface="Calibri" panose="020F0502020204030204" pitchFamily="34" charset="0"/>
                <a:cs typeface="Times New Roman" panose="02020603050405020304" pitchFamily="18" charset="0"/>
              </a:rPr>
              <a:t>.</a:t>
            </a:r>
            <a:endParaRPr lang="en-US" sz="1400" dirty="0">
              <a:latin typeface="Calibri" panose="020F0502020204030204" pitchFamily="34" charset="0"/>
              <a:cs typeface="Times New Roman" panose="02020603050405020304" pitchFamily="18" charset="0"/>
            </a:endParaRPr>
          </a:p>
          <a:p>
            <a:endParaRPr lang="en-US" dirty="0"/>
          </a:p>
        </p:txBody>
      </p:sp>
      <p:sp>
        <p:nvSpPr>
          <p:cNvPr id="7" name="TextBox 6">
            <a:extLst>
              <a:ext uri="{FF2B5EF4-FFF2-40B4-BE49-F238E27FC236}">
                <a16:creationId xmlns:a16="http://schemas.microsoft.com/office/drawing/2014/main" id="{F89BFBD9-4B69-575E-18B6-EE6AF45FD734}"/>
              </a:ext>
            </a:extLst>
          </p:cNvPr>
          <p:cNvSpPr txBox="1"/>
          <p:nvPr/>
        </p:nvSpPr>
        <p:spPr>
          <a:xfrm>
            <a:off x="174088" y="3751121"/>
            <a:ext cx="4503667" cy="2523768"/>
          </a:xfrm>
          <a:prstGeom prst="rect">
            <a:avLst/>
          </a:prstGeom>
          <a:noFill/>
        </p:spPr>
        <p:txBody>
          <a:bodyPr wrap="square" rtlCol="0">
            <a:spAutoFit/>
          </a:bodyPr>
          <a:lstStyle/>
          <a:p>
            <a:r>
              <a:rPr lang="el-GR" sz="2000" dirty="0"/>
              <a:t>Συνεπώς, σύμφωνα με τα αποτελέσματα </a:t>
            </a:r>
            <a:r>
              <a:rPr lang="el-GR" sz="2000" u="sng" dirty="0">
                <a:effectLst/>
                <a:latin typeface="Calibri" panose="020F0502020204030204" pitchFamily="34" charset="0"/>
                <a:ea typeface="Times New Roman" panose="02020603050405020304" pitchFamily="18" charset="0"/>
                <a:cs typeface="Times New Roman" panose="02020603050405020304" pitchFamily="18" charset="0"/>
              </a:rPr>
              <a:t>φαίνεται πως η κατάταξη των μοντέλων (</a:t>
            </a:r>
            <a:r>
              <a:rPr lang="en-US" sz="2000" u="sng" dirty="0">
                <a:effectLst/>
                <a:latin typeface="Calibri" panose="020F0502020204030204" pitchFamily="34" charset="0"/>
                <a:ea typeface="Times New Roman" panose="02020603050405020304" pitchFamily="18" charset="0"/>
                <a:cs typeface="Times New Roman" panose="02020603050405020304" pitchFamily="18" charset="0"/>
              </a:rPr>
              <a:t>resnet</a:t>
            </a:r>
            <a:r>
              <a:rPr lang="el-GR" sz="2000" u="sng" dirty="0">
                <a:effectLst/>
                <a:latin typeface="Calibri" panose="020F0502020204030204" pitchFamily="34" charset="0"/>
                <a:ea typeface="Times New Roman" panose="02020603050405020304" pitchFamily="18" charset="0"/>
                <a:cs typeface="Times New Roman" panose="02020603050405020304" pitchFamily="18" charset="0"/>
              </a:rPr>
              <a:t>18-</a:t>
            </a:r>
            <a:r>
              <a:rPr lang="en-US" sz="2000" u="sng" dirty="0">
                <a:effectLst/>
                <a:latin typeface="Calibri" panose="020F0502020204030204" pitchFamily="34" charset="0"/>
                <a:ea typeface="Times New Roman" panose="02020603050405020304" pitchFamily="18" charset="0"/>
                <a:cs typeface="Times New Roman" panose="02020603050405020304" pitchFamily="18" charset="0"/>
              </a:rPr>
              <a:t>rotation</a:t>
            </a:r>
            <a:r>
              <a:rPr lang="el-GR" sz="2000" u="sng" dirty="0">
                <a:effectLst/>
                <a:latin typeface="Calibri" panose="020F0502020204030204" pitchFamily="34" charset="0"/>
                <a:ea typeface="Times New Roman" panose="02020603050405020304" pitchFamily="18" charset="0"/>
                <a:cs typeface="Times New Roman" panose="02020603050405020304" pitchFamily="18" charset="0"/>
              </a:rPr>
              <a:t> &gt; </a:t>
            </a:r>
            <a:r>
              <a:rPr lang="en-US" sz="2000" u="sng" dirty="0">
                <a:effectLst/>
                <a:latin typeface="Calibri" panose="020F0502020204030204" pitchFamily="34" charset="0"/>
                <a:ea typeface="Times New Roman" panose="02020603050405020304" pitchFamily="18" charset="0"/>
                <a:cs typeface="Times New Roman" panose="02020603050405020304" pitchFamily="18" charset="0"/>
              </a:rPr>
              <a:t>resnet</a:t>
            </a:r>
            <a:r>
              <a:rPr lang="el-GR" sz="2000" u="sng" dirty="0">
                <a:effectLst/>
                <a:latin typeface="Calibri" panose="020F0502020204030204" pitchFamily="34" charset="0"/>
                <a:ea typeface="Times New Roman" panose="02020603050405020304" pitchFamily="18" charset="0"/>
                <a:cs typeface="Times New Roman" panose="02020603050405020304" pitchFamily="18" charset="0"/>
              </a:rPr>
              <a:t>18-</a:t>
            </a:r>
            <a:r>
              <a:rPr lang="en-US" sz="2000" u="sng" dirty="0">
                <a:effectLst/>
                <a:latin typeface="Calibri" panose="020F0502020204030204" pitchFamily="34" charset="0"/>
                <a:ea typeface="Times New Roman" panose="02020603050405020304" pitchFamily="18" charset="0"/>
                <a:cs typeface="Times New Roman" panose="02020603050405020304" pitchFamily="18" charset="0"/>
              </a:rPr>
              <a:t>VAE</a:t>
            </a:r>
            <a:r>
              <a:rPr lang="el-GR" sz="2000" u="sng" dirty="0">
                <a:effectLst/>
                <a:latin typeface="Calibri" panose="020F0502020204030204" pitchFamily="34" charset="0"/>
                <a:ea typeface="Times New Roman" panose="02020603050405020304" pitchFamily="18" charset="0"/>
                <a:cs typeface="Times New Roman" panose="02020603050405020304" pitchFamily="18" charset="0"/>
              </a:rPr>
              <a:t> &gt; </a:t>
            </a:r>
            <a:r>
              <a:rPr lang="en-US" sz="2000" u="sng" dirty="0">
                <a:effectLst/>
                <a:latin typeface="Calibri" panose="020F0502020204030204" pitchFamily="34" charset="0"/>
                <a:ea typeface="Times New Roman" panose="02020603050405020304" pitchFamily="18" charset="0"/>
                <a:cs typeface="Times New Roman" panose="02020603050405020304" pitchFamily="18" charset="0"/>
              </a:rPr>
              <a:t>resnet</a:t>
            </a:r>
            <a:r>
              <a:rPr lang="el-GR" sz="2000" u="sng" dirty="0">
                <a:effectLst/>
                <a:latin typeface="Calibri" panose="020F0502020204030204" pitchFamily="34" charset="0"/>
                <a:ea typeface="Times New Roman" panose="02020603050405020304" pitchFamily="18" charset="0"/>
                <a:cs typeface="Times New Roman" panose="02020603050405020304" pitchFamily="18" charset="0"/>
              </a:rPr>
              <a:t>18-</a:t>
            </a:r>
            <a:r>
              <a:rPr lang="en-US" sz="2000" u="sng" dirty="0">
                <a:effectLst/>
                <a:latin typeface="Calibri" panose="020F0502020204030204" pitchFamily="34" charset="0"/>
                <a:ea typeface="Times New Roman" panose="02020603050405020304" pitchFamily="18" charset="0"/>
                <a:cs typeface="Times New Roman" panose="02020603050405020304" pitchFamily="18" charset="0"/>
              </a:rPr>
              <a:t>softmax</a:t>
            </a:r>
            <a:r>
              <a:rPr lang="el-GR" sz="2000" u="sng" dirty="0">
                <a:effectLst/>
                <a:latin typeface="Calibri" panose="020F0502020204030204" pitchFamily="34" charset="0"/>
                <a:ea typeface="Times New Roman" panose="02020603050405020304" pitchFamily="18" charset="0"/>
                <a:cs typeface="Times New Roman" panose="02020603050405020304" pitchFamily="18" charset="0"/>
              </a:rPr>
              <a:t>) που εξάχθηκε από την μελέτη του </a:t>
            </a:r>
            <a:r>
              <a:rPr lang="en-US" sz="2000" u="sng" dirty="0">
                <a:effectLst/>
                <a:latin typeface="Calibri" panose="020F0502020204030204" pitchFamily="34" charset="0"/>
                <a:ea typeface="Times New Roman" panose="02020603050405020304" pitchFamily="18" charset="0"/>
                <a:cs typeface="Times New Roman" panose="02020603050405020304" pitchFamily="18" charset="0"/>
              </a:rPr>
              <a:t>CIFAR</a:t>
            </a:r>
            <a:r>
              <a:rPr lang="el-GR" sz="2000" u="sng"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2000" u="sng" dirty="0">
                <a:effectLst/>
                <a:latin typeface="Calibri" panose="020F0502020204030204" pitchFamily="34" charset="0"/>
                <a:ea typeface="Times New Roman" panose="02020603050405020304" pitchFamily="18" charset="0"/>
                <a:cs typeface="Times New Roman" panose="02020603050405020304" pitchFamily="18" charset="0"/>
              </a:rPr>
              <a:t>FS dataset</a:t>
            </a:r>
            <a:r>
              <a:rPr lang="el-GR" sz="2000" u="sng" dirty="0">
                <a:effectLst/>
                <a:latin typeface="Calibri" panose="020F0502020204030204" pitchFamily="34" charset="0"/>
                <a:ea typeface="Times New Roman" panose="02020603050405020304" pitchFamily="18" charset="0"/>
                <a:cs typeface="Times New Roman" panose="02020603050405020304" pitchFamily="18" charset="0"/>
              </a:rPr>
              <a:t> επαληθεύεται και στην περίπτωση του </a:t>
            </a:r>
            <a:r>
              <a:rPr lang="en-US" sz="2000" u="sng" dirty="0">
                <a:effectLst/>
                <a:latin typeface="Calibri" panose="020F0502020204030204" pitchFamily="34" charset="0"/>
                <a:ea typeface="Times New Roman" panose="02020603050405020304" pitchFamily="18" charset="0"/>
                <a:cs typeface="Times New Roman" panose="02020603050405020304" pitchFamily="18" charset="0"/>
              </a:rPr>
              <a:t>FC</a:t>
            </a:r>
            <a:r>
              <a:rPr lang="el-GR" sz="2000" u="sng" dirty="0">
                <a:effectLst/>
                <a:latin typeface="Calibri" panose="020F0502020204030204" pitchFamily="34" charset="0"/>
                <a:ea typeface="Times New Roman" panose="02020603050405020304" pitchFamily="18" charset="0"/>
                <a:cs typeface="Times New Roman" panose="02020603050405020304" pitchFamily="18" charset="0"/>
              </a:rPr>
              <a:t>100-</a:t>
            </a:r>
            <a:r>
              <a:rPr lang="en-US" sz="2000" u="sng" dirty="0">
                <a:effectLst/>
                <a:latin typeface="Calibri" panose="020F0502020204030204" pitchFamily="34" charset="0"/>
                <a:ea typeface="Times New Roman" panose="02020603050405020304" pitchFamily="18" charset="0"/>
                <a:cs typeface="Times New Roman" panose="02020603050405020304" pitchFamily="18" charset="0"/>
              </a:rPr>
              <a:t>dataset</a:t>
            </a:r>
            <a:r>
              <a:rPr lang="el-GR" sz="2000" u="sng"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pic>
        <p:nvPicPr>
          <p:cNvPr id="8" name="Εικόνα 41">
            <a:extLst>
              <a:ext uri="{FF2B5EF4-FFF2-40B4-BE49-F238E27FC236}">
                <a16:creationId xmlns:a16="http://schemas.microsoft.com/office/drawing/2014/main" id="{F1C11C70-C7D3-E4D1-26DD-43C771F14D68}"/>
              </a:ext>
            </a:extLst>
          </p:cNvPr>
          <p:cNvPicPr>
            <a:picLocks noChangeAspect="1"/>
          </p:cNvPicPr>
          <p:nvPr/>
        </p:nvPicPr>
        <p:blipFill rotWithShape="1">
          <a:blip r:embed="rId2">
            <a:extLst>
              <a:ext uri="{28A0092B-C50C-407E-A947-70E740481C1C}">
                <a14:useLocalDpi xmlns:a14="http://schemas.microsoft.com/office/drawing/2010/main" val="0"/>
              </a:ext>
            </a:extLst>
          </a:blip>
          <a:srcRect l="908" r="1133"/>
          <a:stretch/>
        </p:blipFill>
        <p:spPr bwMode="auto">
          <a:xfrm>
            <a:off x="5165790" y="913573"/>
            <a:ext cx="6961741" cy="5747733"/>
          </a:xfrm>
          <a:prstGeom prst="rect">
            <a:avLst/>
          </a:prstGeom>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A83C169E-0733-3BBD-329C-1A09731A77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46845" y="5317360"/>
            <a:ext cx="1455075" cy="578681"/>
          </a:xfrm>
          <a:prstGeom prst="rect">
            <a:avLst/>
          </a:prstGeom>
        </p:spPr>
      </p:pic>
    </p:spTree>
    <p:extLst>
      <p:ext uri="{BB962C8B-B14F-4D97-AF65-F5344CB8AC3E}">
        <p14:creationId xmlns:p14="http://schemas.microsoft.com/office/powerpoint/2010/main" val="3045999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9A518-E15C-E29A-EACE-BF3D3CFC511E}"/>
              </a:ext>
            </a:extLst>
          </p:cNvPr>
          <p:cNvSpPr>
            <a:spLocks noGrp="1"/>
          </p:cNvSpPr>
          <p:nvPr>
            <p:ph type="title"/>
          </p:nvPr>
        </p:nvSpPr>
        <p:spPr>
          <a:xfrm>
            <a:off x="262011" y="27501"/>
            <a:ext cx="3353972" cy="788426"/>
          </a:xfrm>
        </p:spPr>
        <p:txBody>
          <a:bodyPr/>
          <a:lstStyle/>
          <a:p>
            <a:r>
              <a:rPr lang="el-GR" dirty="0"/>
              <a:t>Απολογισμός</a:t>
            </a:r>
            <a:endParaRPr lang="en-US" dirty="0"/>
          </a:p>
        </p:txBody>
      </p:sp>
      <p:sp>
        <p:nvSpPr>
          <p:cNvPr id="3" name="Content Placeholder 2">
            <a:extLst>
              <a:ext uri="{FF2B5EF4-FFF2-40B4-BE49-F238E27FC236}">
                <a16:creationId xmlns:a16="http://schemas.microsoft.com/office/drawing/2014/main" id="{E3AD2CFF-E948-A2DC-15A8-F23B8A9E7A7B}"/>
              </a:ext>
            </a:extLst>
          </p:cNvPr>
          <p:cNvSpPr>
            <a:spLocks noGrp="1"/>
          </p:cNvSpPr>
          <p:nvPr>
            <p:ph idx="1"/>
          </p:nvPr>
        </p:nvSpPr>
        <p:spPr>
          <a:xfrm>
            <a:off x="262011" y="815927"/>
            <a:ext cx="11667978" cy="6249231"/>
          </a:xfrm>
        </p:spPr>
        <p:txBody>
          <a:bodyPr>
            <a:normAutofit/>
          </a:bodyPr>
          <a:lstStyle/>
          <a:p>
            <a:pPr marL="0" indent="0">
              <a:buNone/>
            </a:pPr>
            <a:r>
              <a:rPr lang="el-GR" sz="2400" dirty="0"/>
              <a:t>Το </a:t>
            </a:r>
            <a:r>
              <a:rPr lang="en-US" sz="2400" dirty="0"/>
              <a:t>Few-Shot Learning </a:t>
            </a:r>
            <a:r>
              <a:rPr lang="el-GR" sz="2400" dirty="0"/>
              <a:t>αποτελεί μία ιδιαίτερη μορφή μάθησης και βασική πρόκληση στον τομέα του</a:t>
            </a:r>
            <a:r>
              <a:rPr lang="en-US" sz="2400" dirty="0"/>
              <a:t> Machine Learning, </a:t>
            </a:r>
            <a:r>
              <a:rPr lang="el-GR" sz="2400" dirty="0"/>
              <a:t>σε περιπτώσεις όπου τα διαθέσιμα δεδομένα είναι ελάχιστα.</a:t>
            </a:r>
          </a:p>
          <a:p>
            <a:pPr marL="0" indent="0">
              <a:buNone/>
            </a:pPr>
            <a:r>
              <a:rPr lang="el-GR" sz="2400" dirty="0"/>
              <a:t>Τα Συνελικτικά Νευρωνικά Δίκτυα αποτελούν ένα από τα βασικότερα είδη δικτύων σε εφαρμογές Μηχανικής Όρασης και σημαντικό πεδίο διερεύνησης του </a:t>
            </a:r>
            <a:r>
              <a:rPr lang="en-US" sz="2400" dirty="0"/>
              <a:t>Deep Learning </a:t>
            </a:r>
            <a:r>
              <a:rPr lang="el-GR" sz="2400" dirty="0"/>
              <a:t>χάρη στην δομή και στον τρόπο λειτουργίας τους.</a:t>
            </a:r>
          </a:p>
          <a:p>
            <a:pPr marL="0" indent="0">
              <a:buNone/>
            </a:pPr>
            <a:r>
              <a:rPr lang="el-GR" sz="2400" dirty="0"/>
              <a:t>Σύμφωνα με τις πειραματικές συγκρίσεις, βρέθηκε ότι για το γενικό </a:t>
            </a:r>
            <a:r>
              <a:rPr lang="en-US" sz="2400" dirty="0"/>
              <a:t>Few-Shot Image Classification Task </a:t>
            </a:r>
            <a:r>
              <a:rPr lang="el-GR" sz="2400" dirty="0"/>
              <a:t>ισχύουν τα εξής:</a:t>
            </a:r>
          </a:p>
          <a:p>
            <a:pPr>
              <a:buFont typeface="Wingdings" panose="05000000000000000000" pitchFamily="2" charset="2"/>
              <a:buChar char="Ø"/>
            </a:pPr>
            <a:r>
              <a:rPr lang="el-GR" sz="2400" dirty="0"/>
              <a:t>Όσο μικρότερο το βάθος των συνελικτικών δικτύων </a:t>
            </a:r>
            <a:r>
              <a:rPr lang="en-US" sz="2400" dirty="0"/>
              <a:t>ResNets </a:t>
            </a:r>
            <a:r>
              <a:rPr lang="el-GR" sz="2400" dirty="0"/>
              <a:t>τόσο καλύτερες οι επιδόσεις αυτών.</a:t>
            </a:r>
          </a:p>
          <a:p>
            <a:pPr>
              <a:buFont typeface="Wingdings" panose="05000000000000000000" pitchFamily="2" charset="2"/>
              <a:buChar char="Ø"/>
            </a:pPr>
            <a:r>
              <a:rPr lang="el-GR" sz="2400" dirty="0"/>
              <a:t>Όσο πιο πλατύ είναι το δίκτυο</a:t>
            </a:r>
            <a:r>
              <a:rPr lang="en-US" sz="2400" dirty="0"/>
              <a:t> Resnet12</a:t>
            </a:r>
            <a:r>
              <a:rPr lang="el-GR" sz="2400" dirty="0"/>
              <a:t> τόσο πιο καλά αποτελέσματα επιδεικνύει, ενώ για την προσθήκη και την χρησιμοποίηση ενός </a:t>
            </a:r>
            <a:r>
              <a:rPr lang="en-US" sz="2400" dirty="0"/>
              <a:t>SE</a:t>
            </a:r>
            <a:r>
              <a:rPr lang="el-GR" sz="2400" dirty="0"/>
              <a:t> </a:t>
            </a:r>
            <a:r>
              <a:rPr lang="en-US" sz="2400" dirty="0"/>
              <a:t>block</a:t>
            </a:r>
            <a:r>
              <a:rPr lang="el-GR" sz="2400" dirty="0"/>
              <a:t> δεν καταγράφηκε κάποια αξιοσημείωτη επίδραση.</a:t>
            </a:r>
          </a:p>
          <a:p>
            <a:pPr>
              <a:buFont typeface="Wingdings" panose="05000000000000000000" pitchFamily="2" charset="2"/>
              <a:buChar char="Ø"/>
            </a:pPr>
            <a:r>
              <a:rPr lang="el-GR" sz="2400" dirty="0"/>
              <a:t>Η </a:t>
            </a:r>
            <a:r>
              <a:rPr lang="en-US" sz="2400" dirty="0"/>
              <a:t>Self-supervised </a:t>
            </a:r>
            <a:r>
              <a:rPr lang="el-GR" sz="2400" dirty="0"/>
              <a:t>διεργασία με την προσθήκη του </a:t>
            </a:r>
            <a:r>
              <a:rPr lang="en-US" sz="2400" dirty="0"/>
              <a:t>VAE, </a:t>
            </a:r>
            <a:r>
              <a:rPr lang="el-GR" sz="2400" dirty="0"/>
              <a:t>επιφέρει θετική επίδραση στις επιδόσεις, </a:t>
            </a:r>
            <a:r>
              <a:rPr lang="el-GR" sz="2400" dirty="0">
                <a:effectLst/>
                <a:latin typeface="Calibri" panose="020F0502020204030204" pitchFamily="34" charset="0"/>
                <a:ea typeface="Times New Roman" panose="02020603050405020304" pitchFamily="18" charset="0"/>
                <a:cs typeface="Times New Roman" panose="02020603050405020304" pitchFamily="18" charset="0"/>
              </a:rPr>
              <a:t>χωρίς όμως να συνεισφέρει στον ίδιο βαθμό που συνεισφέρει η </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Self-supervised </a:t>
            </a:r>
            <a:r>
              <a:rPr lang="el-GR" sz="2400" dirty="0">
                <a:effectLst/>
                <a:latin typeface="Calibri" panose="020F0502020204030204" pitchFamily="34" charset="0"/>
                <a:ea typeface="Times New Roman" panose="02020603050405020304" pitchFamily="18" charset="0"/>
                <a:cs typeface="Times New Roman" panose="02020603050405020304" pitchFamily="18" charset="0"/>
              </a:rPr>
              <a:t>διαδικασία του </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Rotation </a:t>
            </a:r>
            <a:r>
              <a:rPr lang="el-GR" sz="2400" dirty="0">
                <a:effectLst/>
                <a:latin typeface="Calibri" panose="020F0502020204030204" pitchFamily="34" charset="0"/>
                <a:ea typeface="Times New Roman" panose="02020603050405020304" pitchFamily="18" charset="0"/>
                <a:cs typeface="Times New Roman" panose="02020603050405020304" pitchFamily="18" charset="0"/>
              </a:rPr>
              <a:t>του αλγορίθμου </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Generation</a:t>
            </a:r>
            <a:r>
              <a:rPr lang="el-GR" sz="2400" dirty="0">
                <a:effectLst/>
                <a:latin typeface="Calibri" panose="020F0502020204030204" pitchFamily="34" charset="0"/>
                <a:ea typeface="Times New Roman" panose="02020603050405020304" pitchFamily="18" charset="0"/>
                <a:cs typeface="Times New Roman" panose="02020603050405020304" pitchFamily="18" charset="0"/>
              </a:rPr>
              <a:t>-0</a:t>
            </a:r>
            <a:r>
              <a:rPr lang="en-US" sz="2400" dirty="0"/>
              <a:t> </a:t>
            </a:r>
            <a:r>
              <a:rPr lang="el-GR" sz="2400" dirty="0"/>
              <a:t>των </a:t>
            </a:r>
            <a:r>
              <a:rPr lang="en-US" sz="2400" dirty="0"/>
              <a:t>Jathushan Rajasegaran et al</a:t>
            </a:r>
            <a:r>
              <a:rPr lang="el-GR" sz="2400" dirty="0"/>
              <a:t>.</a:t>
            </a:r>
            <a:endParaRPr lang="en-US" sz="2400" dirty="0"/>
          </a:p>
          <a:p>
            <a:pPr marL="0" indent="0">
              <a:buNone/>
            </a:pPr>
            <a:endParaRPr lang="en-US" dirty="0"/>
          </a:p>
        </p:txBody>
      </p:sp>
    </p:spTree>
    <p:extLst>
      <p:ext uri="{BB962C8B-B14F-4D97-AF65-F5344CB8AC3E}">
        <p14:creationId xmlns:p14="http://schemas.microsoft.com/office/powerpoint/2010/main" val="325862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45" name="Rectangle 1032">
            <a:extLst>
              <a:ext uri="{FF2B5EF4-FFF2-40B4-BE49-F238E27FC236}">
                <a16:creationId xmlns:a16="http://schemas.microsoft.com/office/drawing/2014/main" id="{A9D6EEA4-51EF-4796-BE5B-F3EB11F23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Συχνές ερωτήσεις που ακούνε οι διατροφολόγοι! - Diatro_fit">
            <a:extLst>
              <a:ext uri="{FF2B5EF4-FFF2-40B4-BE49-F238E27FC236}">
                <a16:creationId xmlns:a16="http://schemas.microsoft.com/office/drawing/2014/main" id="{9A39CD48-9BB4-4CC7-691A-EFAF2B1742F0}"/>
              </a:ext>
            </a:extLst>
          </p:cNvPr>
          <p:cNvPicPr>
            <a:picLocks noChangeAspect="1" noChangeArrowheads="1"/>
          </p:cNvPicPr>
          <p:nvPr/>
        </p:nvPicPr>
        <p:blipFill rotWithShape="1">
          <a:blip r:embed="rId2">
            <a:alphaModFix amt="25000"/>
            <a:extLst>
              <a:ext uri="{28A0092B-C50C-407E-A947-70E740481C1C}">
                <a14:useLocalDpi xmlns:a14="http://schemas.microsoft.com/office/drawing/2010/main" val="0"/>
              </a:ext>
            </a:extLst>
          </a:blip>
          <a:srcRect r="5333" b="-1"/>
          <a:stretch/>
        </p:blipFill>
        <p:spPr bwMode="auto">
          <a:xfrm>
            <a:off x="0" y="0"/>
            <a:ext cx="1219198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47EE709-0B2C-E1C0-55F0-13FFF06F9282}"/>
              </a:ext>
            </a:extLst>
          </p:cNvPr>
          <p:cNvSpPr>
            <a:spLocks noGrp="1"/>
          </p:cNvSpPr>
          <p:nvPr>
            <p:ph type="title"/>
          </p:nvPr>
        </p:nvSpPr>
        <p:spPr>
          <a:xfrm>
            <a:off x="655321" y="0"/>
            <a:ext cx="6696445" cy="1325563"/>
          </a:xfrm>
        </p:spPr>
        <p:txBody>
          <a:bodyPr>
            <a:normAutofit/>
          </a:bodyPr>
          <a:lstStyle/>
          <a:p>
            <a:r>
              <a:rPr lang="el-GR" sz="5400" dirty="0">
                <a:solidFill>
                  <a:srgbClr val="FFFFFF"/>
                </a:solidFill>
              </a:rPr>
              <a:t>Ερωτήσεις</a:t>
            </a:r>
            <a:endParaRPr lang="en-US" sz="5400" dirty="0">
              <a:solidFill>
                <a:srgbClr val="FFFFFF"/>
              </a:solidFill>
            </a:endParaRPr>
          </a:p>
        </p:txBody>
      </p:sp>
    </p:spTree>
    <p:extLst>
      <p:ext uri="{BB962C8B-B14F-4D97-AF65-F5344CB8AC3E}">
        <p14:creationId xmlns:p14="http://schemas.microsoft.com/office/powerpoint/2010/main" val="3083282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B0735-E57D-10AA-64D7-85849E2D03B1}"/>
              </a:ext>
            </a:extLst>
          </p:cNvPr>
          <p:cNvSpPr>
            <a:spLocks noGrp="1"/>
          </p:cNvSpPr>
          <p:nvPr>
            <p:ph type="title"/>
          </p:nvPr>
        </p:nvSpPr>
        <p:spPr>
          <a:xfrm>
            <a:off x="570914" y="913765"/>
            <a:ext cx="10500360" cy="2096721"/>
          </a:xfrm>
        </p:spPr>
        <p:txBody>
          <a:bodyPr>
            <a:normAutofit/>
          </a:bodyPr>
          <a:lstStyle/>
          <a:p>
            <a:r>
              <a:rPr lang="el-GR" dirty="0"/>
              <a:t>Σας ευχαριστώ πολύ για τον χρόνο και την προσοχή σας!</a:t>
            </a:r>
            <a:br>
              <a:rPr lang="en-US" dirty="0"/>
            </a:br>
            <a:endParaRPr lang="en-US" dirty="0"/>
          </a:p>
        </p:txBody>
      </p:sp>
      <p:pic>
        <p:nvPicPr>
          <p:cNvPr id="2052" name="Picture 4" descr="Apostle hand, gesture, hand together, hands, pray, praying, emoji icon -  Download on Iconfinder">
            <a:extLst>
              <a:ext uri="{FF2B5EF4-FFF2-40B4-BE49-F238E27FC236}">
                <a16:creationId xmlns:a16="http://schemas.microsoft.com/office/drawing/2014/main" id="{238A3759-0030-05A1-E219-31764A594D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8714" y="1732891"/>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207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67905-0C5B-EE6D-2AE7-B3C759A64197}"/>
              </a:ext>
            </a:extLst>
          </p:cNvPr>
          <p:cNvSpPr>
            <a:spLocks noGrp="1"/>
          </p:cNvSpPr>
          <p:nvPr>
            <p:ph type="title"/>
          </p:nvPr>
        </p:nvSpPr>
        <p:spPr>
          <a:xfrm>
            <a:off x="191085" y="307924"/>
            <a:ext cx="3157025" cy="830629"/>
          </a:xfrm>
        </p:spPr>
        <p:txBody>
          <a:bodyPr/>
          <a:lstStyle/>
          <a:p>
            <a:r>
              <a:rPr lang="en-US" sz="2400" dirty="0"/>
              <a:t>Few-Shot Learning</a:t>
            </a:r>
            <a:r>
              <a:rPr lang="el-GR" sz="2400" dirty="0"/>
              <a:t> (2)</a:t>
            </a:r>
            <a:endParaRPr lang="en-US" sz="2400" dirty="0"/>
          </a:p>
        </p:txBody>
      </p:sp>
      <p:sp>
        <p:nvSpPr>
          <p:cNvPr id="3" name="Content Placeholder 2">
            <a:extLst>
              <a:ext uri="{FF2B5EF4-FFF2-40B4-BE49-F238E27FC236}">
                <a16:creationId xmlns:a16="http://schemas.microsoft.com/office/drawing/2014/main" id="{2B76ADCD-B981-B86C-2B83-5A0DE78C30E1}"/>
              </a:ext>
            </a:extLst>
          </p:cNvPr>
          <p:cNvSpPr>
            <a:spLocks noGrp="1"/>
          </p:cNvSpPr>
          <p:nvPr>
            <p:ph idx="1"/>
          </p:nvPr>
        </p:nvSpPr>
        <p:spPr>
          <a:xfrm>
            <a:off x="838200" y="1586475"/>
            <a:ext cx="10515600" cy="4351338"/>
          </a:xfrm>
        </p:spPr>
        <p:txBody>
          <a:bodyPr/>
          <a:lstStyle/>
          <a:p>
            <a:pPr marL="0" indent="0">
              <a:buNone/>
            </a:pPr>
            <a:r>
              <a:rPr lang="el-GR" dirty="0"/>
              <a:t>Χρησιμότητα και ρόλος του στην Τεχνητή Νοημοσύνη</a:t>
            </a:r>
          </a:p>
          <a:p>
            <a:r>
              <a:rPr lang="el-GR" dirty="0"/>
              <a:t>κοντινότερη προσέγγιση του ανθρώπινου τρόπου σκέψης αλλά και κριτήριο ελέγχου του βαθμού επίτευξης αυτής,</a:t>
            </a:r>
          </a:p>
          <a:p>
            <a:r>
              <a:rPr lang="el-GR" dirty="0"/>
              <a:t>παρέχεται η δυνατότητα μάθησης σε περιπτώσεις όπου τα δεδομένα είναι δυσεύρετα,</a:t>
            </a:r>
          </a:p>
          <a:p>
            <a:pPr lvl="1"/>
            <a:r>
              <a:rPr lang="el-GR" dirty="0"/>
              <a:t>(ανακάλυψη φαρμάκων)</a:t>
            </a:r>
          </a:p>
          <a:p>
            <a:r>
              <a:rPr lang="el-GR" dirty="0"/>
              <a:t>ελαχιστοποιείται η καταβολή της ανθρώπινης προσπάθειας για την απόκτηση των δεδομένων και μειώνεται το απαιτούμενο υπολογιστικό κόστος.</a:t>
            </a:r>
          </a:p>
        </p:txBody>
      </p:sp>
    </p:spTree>
    <p:extLst>
      <p:ext uri="{BB962C8B-B14F-4D97-AF65-F5344CB8AC3E}">
        <p14:creationId xmlns:p14="http://schemas.microsoft.com/office/powerpoint/2010/main" val="1289065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DEDCA-29B2-0F6A-0BB0-4B6E2A2092C0}"/>
              </a:ext>
            </a:extLst>
          </p:cNvPr>
          <p:cNvSpPr>
            <a:spLocks noGrp="1"/>
          </p:cNvSpPr>
          <p:nvPr>
            <p:ph type="title"/>
          </p:nvPr>
        </p:nvSpPr>
        <p:spPr>
          <a:xfrm>
            <a:off x="233289" y="365126"/>
            <a:ext cx="2988212" cy="450800"/>
          </a:xfrm>
        </p:spPr>
        <p:txBody>
          <a:bodyPr>
            <a:normAutofit/>
          </a:bodyPr>
          <a:lstStyle/>
          <a:p>
            <a:r>
              <a:rPr lang="en-US" sz="2400" dirty="0"/>
              <a:t>Few-Shot Learning</a:t>
            </a:r>
            <a:r>
              <a:rPr lang="el-GR" sz="2400" dirty="0"/>
              <a:t> (3)</a:t>
            </a:r>
            <a:endParaRPr lang="en-US" sz="2400" dirty="0"/>
          </a:p>
        </p:txBody>
      </p:sp>
      <p:sp>
        <p:nvSpPr>
          <p:cNvPr id="3" name="Content Placeholder 2">
            <a:extLst>
              <a:ext uri="{FF2B5EF4-FFF2-40B4-BE49-F238E27FC236}">
                <a16:creationId xmlns:a16="http://schemas.microsoft.com/office/drawing/2014/main" id="{1167E97D-4E25-3BE4-F67F-B1901B2BD348}"/>
              </a:ext>
            </a:extLst>
          </p:cNvPr>
          <p:cNvSpPr>
            <a:spLocks noGrp="1"/>
          </p:cNvSpPr>
          <p:nvPr>
            <p:ph idx="1"/>
          </p:nvPr>
        </p:nvSpPr>
        <p:spPr>
          <a:xfrm>
            <a:off x="233289" y="1023766"/>
            <a:ext cx="10711375" cy="2099262"/>
          </a:xfrm>
        </p:spPr>
        <p:txBody>
          <a:bodyPr>
            <a:normAutofit fontScale="85000" lnSpcReduction="10000"/>
          </a:bodyPr>
          <a:lstStyle/>
          <a:p>
            <a:pPr>
              <a:buFont typeface="Wingdings" panose="05000000000000000000" pitchFamily="2" charset="2"/>
              <a:buChar char="Ø"/>
            </a:pPr>
            <a:r>
              <a:rPr lang="el-GR" dirty="0"/>
              <a:t>Κατηγορίες </a:t>
            </a:r>
            <a:r>
              <a:rPr lang="en-US" dirty="0"/>
              <a:t>Few-Shot Learning:</a:t>
            </a:r>
          </a:p>
          <a:p>
            <a:pPr marL="0" indent="0">
              <a:buNone/>
            </a:pPr>
            <a:r>
              <a:rPr lang="el-GR" dirty="0"/>
              <a:t>Ο καθιερωμένος τρόπος κατηγοριοποίησης των προβλημάτων </a:t>
            </a:r>
            <a:r>
              <a:rPr lang="en-US" dirty="0"/>
              <a:t>Few-Shot</a:t>
            </a:r>
            <a:r>
              <a:rPr lang="el-GR" dirty="0"/>
              <a:t> ακολουθεί την</a:t>
            </a:r>
            <a:r>
              <a:rPr lang="en-US" dirty="0"/>
              <a:t> </a:t>
            </a:r>
            <a:r>
              <a:rPr lang="el-GR" dirty="0"/>
              <a:t>δομή του </a:t>
            </a:r>
            <a:r>
              <a:rPr lang="en-US" dirty="0"/>
              <a:t>n-ways – k-shot,</a:t>
            </a:r>
          </a:p>
          <a:p>
            <a:pPr marL="457200" lvl="1" indent="0">
              <a:buNone/>
            </a:pPr>
            <a:r>
              <a:rPr lang="el-GR" dirty="0"/>
              <a:t>Όπου, </a:t>
            </a:r>
          </a:p>
          <a:p>
            <a:pPr marL="457200" lvl="1" indent="0">
              <a:buNone/>
            </a:pPr>
            <a:r>
              <a:rPr lang="el-GR" dirty="0"/>
              <a:t>•n: ο αριθμός των διαθέσιμων κλάσεων για το συγκεκριμένο πρόβλημα κατηγοριοποίησης,</a:t>
            </a:r>
          </a:p>
          <a:p>
            <a:pPr marL="457200" lvl="1" indent="0">
              <a:buNone/>
            </a:pPr>
            <a:r>
              <a:rPr lang="el-GR" dirty="0"/>
              <a:t>•k: ο αριθμός των παραδειγμάτων που έχουμε διαθέσιμα, για κάθε μία από τις n κλάσεις.</a:t>
            </a:r>
          </a:p>
        </p:txBody>
      </p:sp>
      <p:sp>
        <p:nvSpPr>
          <p:cNvPr id="4" name="TextBox 3">
            <a:extLst>
              <a:ext uri="{FF2B5EF4-FFF2-40B4-BE49-F238E27FC236}">
                <a16:creationId xmlns:a16="http://schemas.microsoft.com/office/drawing/2014/main" id="{6E1A49CA-A524-6ECF-CF6A-EDAEC94D2AEF}"/>
              </a:ext>
            </a:extLst>
          </p:cNvPr>
          <p:cNvSpPr txBox="1"/>
          <p:nvPr/>
        </p:nvSpPr>
        <p:spPr>
          <a:xfrm>
            <a:off x="233289" y="5830376"/>
            <a:ext cx="11057206" cy="830997"/>
          </a:xfrm>
          <a:prstGeom prst="rect">
            <a:avLst/>
          </a:prstGeom>
          <a:noFill/>
        </p:spPr>
        <p:txBody>
          <a:bodyPr wrap="square" rtlCol="0">
            <a:spAutoFit/>
          </a:bodyPr>
          <a:lstStyle/>
          <a:p>
            <a:pPr marL="285750" indent="-285750">
              <a:buFont typeface="Wingdings" panose="05000000000000000000" pitchFamily="2" charset="2"/>
              <a:buChar char="Ø"/>
            </a:pPr>
            <a:r>
              <a:rPr lang="el-GR" sz="2400" dirty="0"/>
              <a:t>Τα δύο δημοφιλέστερα προβλήματα αξιολόγησης των μοντέλων είναι το </a:t>
            </a:r>
            <a:r>
              <a:rPr lang="en-US" sz="2400" dirty="0"/>
              <a:t>5-ways – 1-shot </a:t>
            </a:r>
            <a:r>
              <a:rPr lang="el-GR" sz="2400" dirty="0"/>
              <a:t>και το </a:t>
            </a:r>
            <a:r>
              <a:rPr lang="en-US" sz="2400" dirty="0"/>
              <a:t>5-ways – 5-shot.</a:t>
            </a:r>
          </a:p>
        </p:txBody>
      </p:sp>
      <p:pic>
        <p:nvPicPr>
          <p:cNvPr id="5" name="Εικόνα 69" descr="Graphical user interface&#10;&#10;Description automatically generated">
            <a:extLst>
              <a:ext uri="{FF2B5EF4-FFF2-40B4-BE49-F238E27FC236}">
                <a16:creationId xmlns:a16="http://schemas.microsoft.com/office/drawing/2014/main" id="{07F3AC18-A64F-5A80-D88F-2F009D575E9C}"/>
              </a:ext>
            </a:extLst>
          </p:cNvPr>
          <p:cNvPicPr>
            <a:picLocks noChangeAspect="1"/>
          </p:cNvPicPr>
          <p:nvPr/>
        </p:nvPicPr>
        <p:blipFill rotWithShape="1">
          <a:blip r:embed="rId2">
            <a:extLst>
              <a:ext uri="{28A0092B-C50C-407E-A947-70E740481C1C}">
                <a14:useLocalDpi xmlns:a14="http://schemas.microsoft.com/office/drawing/2010/main" val="0"/>
              </a:ext>
            </a:extLst>
          </a:blip>
          <a:srcRect l="3254" t="19835" r="1188" b="192"/>
          <a:stretch/>
        </p:blipFill>
        <p:spPr bwMode="auto">
          <a:xfrm>
            <a:off x="373965" y="3123028"/>
            <a:ext cx="6500063" cy="265594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53508D48-4B17-3845-43B2-3631AA167B15}"/>
              </a:ext>
            </a:extLst>
          </p:cNvPr>
          <p:cNvSpPr txBox="1"/>
          <p:nvPr/>
        </p:nvSpPr>
        <p:spPr>
          <a:xfrm>
            <a:off x="7238999" y="3965804"/>
            <a:ext cx="3593123" cy="1200329"/>
          </a:xfrm>
          <a:prstGeom prst="rect">
            <a:avLst/>
          </a:prstGeom>
          <a:noFill/>
        </p:spPr>
        <p:txBody>
          <a:bodyPr wrap="square" rtlCol="0">
            <a:spAutoFit/>
          </a:bodyPr>
          <a:lstStyle/>
          <a:p>
            <a:r>
              <a:rPr lang="el-GR" dirty="0"/>
              <a:t>Παράδειγμα απεικόνισης ενός προβλήματος </a:t>
            </a:r>
            <a:r>
              <a:rPr lang="en-US" dirty="0"/>
              <a:t>3-ways – 2-shot</a:t>
            </a:r>
            <a:endParaRPr lang="el-GR" dirty="0"/>
          </a:p>
          <a:p>
            <a:r>
              <a:rPr lang="el-GR" i="1" dirty="0">
                <a:effectLst/>
                <a:latin typeface="Calibri" panose="020F0502020204030204" pitchFamily="34" charset="0"/>
                <a:ea typeface="Times New Roman" panose="02020603050405020304" pitchFamily="18" charset="0"/>
                <a:cs typeface="Times New Roman" panose="02020603050405020304" pitchFamily="18" charset="0"/>
              </a:rPr>
              <a:t>Πηγή: </a:t>
            </a:r>
            <a:r>
              <a:rPr lang="en-US" i="1" dirty="0">
                <a:effectLst/>
                <a:latin typeface="Calibri" panose="020F0502020204030204" pitchFamily="34" charset="0"/>
                <a:ea typeface="Times New Roman" panose="02020603050405020304" pitchFamily="18" charset="0"/>
                <a:cs typeface="Times New Roman" panose="02020603050405020304" pitchFamily="18" charset="0"/>
              </a:rPr>
              <a:t>velog</a:t>
            </a:r>
            <a:r>
              <a:rPr lang="el-GR" i="1" dirty="0">
                <a:effectLst/>
                <a:latin typeface="Calibri" panose="020F0502020204030204" pitchFamily="34" charset="0"/>
                <a:ea typeface="Times New Roman" panose="02020603050405020304" pitchFamily="18" charset="0"/>
                <a:cs typeface="Times New Roman" panose="02020603050405020304" pitchFamily="18" charset="0"/>
              </a:rPr>
              <a:t>.</a:t>
            </a:r>
            <a:r>
              <a:rPr lang="en-US" i="1" dirty="0">
                <a:effectLst/>
                <a:latin typeface="Calibri" panose="020F0502020204030204" pitchFamily="34" charset="0"/>
                <a:ea typeface="Times New Roman" panose="02020603050405020304" pitchFamily="18" charset="0"/>
                <a:cs typeface="Times New Roman" panose="02020603050405020304" pitchFamily="18" charset="0"/>
              </a:rPr>
              <a:t>io</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78366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2A34C-3F12-6369-2732-D1DD5B636DC1}"/>
              </a:ext>
            </a:extLst>
          </p:cNvPr>
          <p:cNvSpPr>
            <a:spLocks noGrp="1"/>
          </p:cNvSpPr>
          <p:nvPr>
            <p:ph type="title"/>
          </p:nvPr>
        </p:nvSpPr>
        <p:spPr>
          <a:xfrm>
            <a:off x="838200" y="224448"/>
            <a:ext cx="5365652" cy="830629"/>
          </a:xfrm>
        </p:spPr>
        <p:txBody>
          <a:bodyPr>
            <a:normAutofit/>
          </a:bodyPr>
          <a:lstStyle/>
          <a:p>
            <a:r>
              <a:rPr lang="el-GR" sz="2400" dirty="0"/>
              <a:t>Συνελικτικά Νευρωνικά Δίκτυα (</a:t>
            </a:r>
            <a:r>
              <a:rPr lang="en-US" sz="2400" dirty="0"/>
              <a:t>CNNs</a:t>
            </a:r>
            <a:r>
              <a:rPr lang="el-GR" sz="2400" dirty="0"/>
              <a:t>) (1)</a:t>
            </a:r>
            <a:endParaRPr lang="en-US" sz="2400" dirty="0"/>
          </a:p>
        </p:txBody>
      </p:sp>
      <p:sp>
        <p:nvSpPr>
          <p:cNvPr id="3" name="Content Placeholder 2">
            <a:extLst>
              <a:ext uri="{FF2B5EF4-FFF2-40B4-BE49-F238E27FC236}">
                <a16:creationId xmlns:a16="http://schemas.microsoft.com/office/drawing/2014/main" id="{C27AF624-90B8-7D60-2D21-4A4139F5ED59}"/>
              </a:ext>
            </a:extLst>
          </p:cNvPr>
          <p:cNvSpPr>
            <a:spLocks noGrp="1"/>
          </p:cNvSpPr>
          <p:nvPr>
            <p:ph idx="1"/>
          </p:nvPr>
        </p:nvSpPr>
        <p:spPr>
          <a:xfrm>
            <a:off x="838200" y="1055077"/>
            <a:ext cx="10515600" cy="2901120"/>
          </a:xfrm>
        </p:spPr>
        <p:txBody>
          <a:bodyPr>
            <a:normAutofit lnSpcReduction="10000"/>
          </a:bodyPr>
          <a:lstStyle/>
          <a:p>
            <a:pPr marL="0" indent="0">
              <a:buNone/>
            </a:pPr>
            <a:r>
              <a:rPr lang="el-GR" sz="1800" dirty="0">
                <a:effectLst/>
                <a:latin typeface="Calibri" panose="020F0502020204030204" pitchFamily="34" charset="0"/>
                <a:ea typeface="Times New Roman" panose="02020603050405020304" pitchFamily="18" charset="0"/>
                <a:cs typeface="Times New Roman" panose="02020603050405020304" pitchFamily="18" charset="0"/>
              </a:rPr>
              <a:t>Τα Συνελικτικά Νευρωνικά Δίκτυα αποτελούν συγχρόνως</a:t>
            </a:r>
          </a:p>
          <a:p>
            <a:r>
              <a:rPr lang="el-GR" sz="1800" dirty="0">
                <a:latin typeface="Calibri" panose="020F0502020204030204" pitchFamily="34" charset="0"/>
                <a:ea typeface="Times New Roman" panose="02020603050405020304" pitchFamily="18" charset="0"/>
                <a:cs typeface="Times New Roman" panose="02020603050405020304" pitchFamily="18" charset="0"/>
              </a:rPr>
              <a:t>ένα από τα πιο χρησιμοποιούμενα </a:t>
            </a:r>
            <a:r>
              <a:rPr lang="el-GR" sz="1800" dirty="0">
                <a:effectLst/>
                <a:latin typeface="Calibri" panose="020F0502020204030204" pitchFamily="34" charset="0"/>
                <a:ea typeface="Times New Roman" panose="02020603050405020304" pitchFamily="18" charset="0"/>
                <a:cs typeface="Times New Roman" panose="02020603050405020304" pitchFamily="18" charset="0"/>
              </a:rPr>
              <a:t>είδη Τεχνητών Νευρωνικών Δικτύων, </a:t>
            </a:r>
          </a:p>
          <a:p>
            <a:r>
              <a:rPr lang="el-GR" sz="1800" dirty="0">
                <a:effectLst/>
                <a:latin typeface="Calibri" panose="020F0502020204030204" pitchFamily="34" charset="0"/>
                <a:ea typeface="Times New Roman" panose="02020603050405020304" pitchFamily="18" charset="0"/>
                <a:cs typeface="Times New Roman" panose="02020603050405020304" pitchFamily="18" charset="0"/>
              </a:rPr>
              <a:t>το βασικό εργαλείο του επιστημονικού πεδίου της Μηχανικής Όρασης</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l-GR"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l-GR" sz="1800" dirty="0">
                <a:latin typeface="Calibri" panose="020F0502020204030204" pitchFamily="34" charset="0"/>
                <a:ea typeface="Times New Roman" panose="02020603050405020304" pitchFamily="18" charset="0"/>
                <a:cs typeface="Times New Roman" panose="02020603050405020304" pitchFamily="18" charset="0"/>
              </a:rPr>
              <a:t>μία από τις πιο προκλητικές περιοχές </a:t>
            </a:r>
            <a:r>
              <a:rPr lang="el-GR" sz="1800" dirty="0">
                <a:effectLst/>
                <a:latin typeface="Calibri" panose="020F0502020204030204" pitchFamily="34" charset="0"/>
                <a:ea typeface="Times New Roman" panose="02020603050405020304" pitchFamily="18" charset="0"/>
                <a:cs typeface="Times New Roman" panose="02020603050405020304" pitchFamily="18" charset="0"/>
              </a:rPr>
              <a:t>σε επίπεδο έρευνας και εφαρμογών,</a:t>
            </a:r>
          </a:p>
          <a:p>
            <a:pPr marL="0" indent="0">
              <a:buNone/>
            </a:pPr>
            <a:r>
              <a:rPr lang="el-GR" sz="1800" dirty="0">
                <a:effectLst/>
                <a:latin typeface="Calibri" panose="020F0502020204030204" pitchFamily="34" charset="0"/>
                <a:ea typeface="Times New Roman" panose="02020603050405020304" pitchFamily="18" charset="0"/>
                <a:cs typeface="Times New Roman" panose="02020603050405020304" pitchFamily="18" charset="0"/>
              </a:rPr>
              <a:t>Θεμέλιο της λειτουργίας τους αποτελεί η μαθηματική πράξη της συνέλιξης και είναι εμπνευσμένα από τα κύτταρα του οπτικού φλοιού </a:t>
            </a:r>
            <a:r>
              <a:rPr lang="el-GR" sz="1800" dirty="0">
                <a:latin typeface="Calibri" panose="020F0502020204030204" pitchFamily="34" charset="0"/>
                <a:ea typeface="Times New Roman" panose="02020603050405020304" pitchFamily="18" charset="0"/>
                <a:cs typeface="Times New Roman" panose="02020603050405020304" pitchFamily="18" charset="0"/>
              </a:rPr>
              <a:t>του ανθρώπινου εγκεφάλου</a:t>
            </a:r>
            <a:r>
              <a:rPr lang="el-GR" sz="1800" dirty="0">
                <a:effectLst/>
                <a:latin typeface="Calibri" panose="020F0502020204030204" pitchFamily="34" charset="0"/>
                <a:ea typeface="Times New Roman" panose="02020603050405020304" pitchFamily="18" charset="0"/>
                <a:cs typeface="Times New Roman" panose="02020603050405020304" pitchFamily="18" charset="0"/>
              </a:rPr>
              <a:t>.</a:t>
            </a:r>
          </a:p>
          <a:p>
            <a:pPr marL="0" indent="0">
              <a:buNone/>
            </a:pPr>
            <a:r>
              <a:rPr lang="el-GR" sz="1800" dirty="0">
                <a:latin typeface="Calibri" panose="020F0502020204030204" pitchFamily="34" charset="0"/>
                <a:cs typeface="Times New Roman" panose="02020603050405020304" pitchFamily="18" charset="0"/>
              </a:rPr>
              <a:t>Χαρακτηριστικό αυτών των μοντέλων είναι ότι η είσοδος εισέρχεται στο δίκτυο με τις φυσικές της διαστάσεις και ότι απαρτίζονται από πολλαπλά δομικά επίπεδα στην σειρά τα οποία επιτελούν διάφορες λειτουργίες με σκοπό την προσομοίωση της λειτουργίας της ανθρώπινης όρασης.</a:t>
            </a:r>
          </a:p>
          <a:p>
            <a:pPr marL="0" indent="0">
              <a:buNone/>
            </a:pPr>
            <a:endParaRPr lang="en-US" dirty="0"/>
          </a:p>
        </p:txBody>
      </p:sp>
      <p:pic>
        <p:nvPicPr>
          <p:cNvPr id="4" name="Picture 2" descr="A Comprehensive Guide to Convolutional Neural Networks — the ELI5 way | by  Sumit Saha | Towards Data Science">
            <a:extLst>
              <a:ext uri="{FF2B5EF4-FFF2-40B4-BE49-F238E27FC236}">
                <a16:creationId xmlns:a16="http://schemas.microsoft.com/office/drawing/2014/main" id="{48E425F2-FA94-2BCF-48E4-B3A7EB6FBE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627" y="3777652"/>
            <a:ext cx="6152124" cy="294030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81D08A8-D7C3-68EF-E1B3-C909F88DCD0E}"/>
              </a:ext>
            </a:extLst>
          </p:cNvPr>
          <p:cNvSpPr txBox="1"/>
          <p:nvPr/>
        </p:nvSpPr>
        <p:spPr>
          <a:xfrm>
            <a:off x="7301133" y="4839286"/>
            <a:ext cx="4206240" cy="738664"/>
          </a:xfrm>
          <a:prstGeom prst="rect">
            <a:avLst/>
          </a:prstGeom>
          <a:noFill/>
        </p:spPr>
        <p:txBody>
          <a:bodyPr wrap="square" rtlCol="0">
            <a:spAutoFit/>
          </a:bodyPr>
          <a:lstStyle/>
          <a:p>
            <a:r>
              <a:rPr lang="el-GR" sz="1400" dirty="0"/>
              <a:t>Απεικόνιση δομικών επιπέδων των Συνελικτικών Νευρωνικών Δικτύων</a:t>
            </a:r>
          </a:p>
          <a:p>
            <a:r>
              <a:rPr lang="el-GR" sz="1400" i="1" dirty="0"/>
              <a:t>Πηγή: </a:t>
            </a:r>
            <a:r>
              <a:rPr lang="en-US" sz="1400" i="1" dirty="0"/>
              <a:t>Towardsdatascience</a:t>
            </a:r>
          </a:p>
        </p:txBody>
      </p:sp>
    </p:spTree>
    <p:extLst>
      <p:ext uri="{BB962C8B-B14F-4D97-AF65-F5344CB8AC3E}">
        <p14:creationId xmlns:p14="http://schemas.microsoft.com/office/powerpoint/2010/main" val="161996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16076-ECE2-2CC1-FD25-D25C0F3E0E69}"/>
              </a:ext>
            </a:extLst>
          </p:cNvPr>
          <p:cNvSpPr>
            <a:spLocks noGrp="1"/>
          </p:cNvSpPr>
          <p:nvPr>
            <p:ph type="title"/>
          </p:nvPr>
        </p:nvSpPr>
        <p:spPr>
          <a:xfrm>
            <a:off x="481820" y="161778"/>
            <a:ext cx="5478194" cy="830629"/>
          </a:xfrm>
        </p:spPr>
        <p:txBody>
          <a:bodyPr>
            <a:normAutofit/>
          </a:bodyPr>
          <a:lstStyle/>
          <a:p>
            <a:r>
              <a:rPr lang="el-GR" sz="2400" dirty="0"/>
              <a:t>Συνελικτικά Νευρωνικά Δίκτυα (</a:t>
            </a:r>
            <a:r>
              <a:rPr lang="en-US" sz="2400" dirty="0"/>
              <a:t>CNNs</a:t>
            </a:r>
            <a:r>
              <a:rPr lang="el-GR" sz="2400" dirty="0"/>
              <a:t>) (2)</a:t>
            </a:r>
            <a:endParaRPr lang="en-US" sz="2400" dirty="0"/>
          </a:p>
        </p:txBody>
      </p:sp>
      <p:sp>
        <p:nvSpPr>
          <p:cNvPr id="3" name="Content Placeholder 2">
            <a:extLst>
              <a:ext uri="{FF2B5EF4-FFF2-40B4-BE49-F238E27FC236}">
                <a16:creationId xmlns:a16="http://schemas.microsoft.com/office/drawing/2014/main" id="{B2CEB540-9BE0-B3B7-D993-5E199DBFD666}"/>
              </a:ext>
            </a:extLst>
          </p:cNvPr>
          <p:cNvSpPr>
            <a:spLocks noGrp="1"/>
          </p:cNvSpPr>
          <p:nvPr>
            <p:ph idx="1"/>
          </p:nvPr>
        </p:nvSpPr>
        <p:spPr>
          <a:xfrm>
            <a:off x="481820" y="970671"/>
            <a:ext cx="11560126" cy="5725551"/>
          </a:xfrm>
        </p:spPr>
        <p:txBody>
          <a:bodyPr>
            <a:noAutofit/>
          </a:bodyPr>
          <a:lstStyle/>
          <a:p>
            <a:pPr marL="0" indent="0">
              <a:buNone/>
            </a:pPr>
            <a:r>
              <a:rPr lang="el-GR" sz="1800" dirty="0"/>
              <a:t>Τα δομικά αυτά επίπεδα είναι:</a:t>
            </a:r>
          </a:p>
          <a:p>
            <a:pPr marL="342900" lvl="0" indent="-342900">
              <a:lnSpc>
                <a:spcPct val="107000"/>
              </a:lnSpc>
              <a:buFont typeface="Symbol" panose="05050102010706020507" pitchFamily="18" charset="2"/>
              <a:buChar char=""/>
            </a:pPr>
            <a:r>
              <a:rPr lang="el-GR" sz="1800" dirty="0"/>
              <a:t>Επίπεδο Εισόδου (</a:t>
            </a:r>
            <a:r>
              <a:rPr lang="en-US" sz="1800" dirty="0"/>
              <a:t>Input Layer)</a:t>
            </a:r>
          </a:p>
          <a:p>
            <a:pPr marL="342900" lvl="0" indent="-342900">
              <a:lnSpc>
                <a:spcPct val="107000"/>
              </a:lnSpc>
              <a:buFont typeface="Symbol" panose="05050102010706020507" pitchFamily="18" charset="2"/>
              <a:buChar char=""/>
            </a:pPr>
            <a:r>
              <a:rPr lang="el-GR" sz="1800" dirty="0"/>
              <a:t>Επίπεδο Συνέλιξης (</a:t>
            </a:r>
            <a:r>
              <a:rPr lang="en-US" sz="1800" dirty="0"/>
              <a:t>Convolutional Layer)</a:t>
            </a:r>
          </a:p>
          <a:p>
            <a:pPr marL="342900" lvl="0" indent="-342900">
              <a:lnSpc>
                <a:spcPct val="107000"/>
              </a:lnSpc>
              <a:buFont typeface="Symbol" panose="05050102010706020507" pitchFamily="18" charset="2"/>
              <a:buChar char=""/>
            </a:pPr>
            <a:r>
              <a:rPr lang="en-US" sz="1800" dirty="0"/>
              <a:t>E</a:t>
            </a:r>
            <a:r>
              <a:rPr lang="el-GR" sz="1800" dirty="0"/>
              <a:t>πίπεδο Κανονικοποίησης Παρτίδων (</a:t>
            </a:r>
            <a:r>
              <a:rPr lang="en-US" sz="1800" dirty="0"/>
              <a:t>Batch Normalization Layer)</a:t>
            </a:r>
            <a:endParaRPr lang="el-GR" sz="1800" dirty="0"/>
          </a:p>
          <a:p>
            <a:pPr lvl="1">
              <a:lnSpc>
                <a:spcPct val="107000"/>
              </a:lnSpc>
              <a:buFont typeface="Courier New" panose="02070309020205020404" pitchFamily="49" charset="0"/>
              <a:buChar char="o"/>
            </a:pPr>
            <a:r>
              <a:rPr lang="el-GR" sz="1600" dirty="0">
                <a:effectLst/>
                <a:latin typeface="Calibri" panose="020F0502020204030204" pitchFamily="34" charset="0"/>
                <a:ea typeface="Times New Roman" panose="02020603050405020304" pitchFamily="18" charset="0"/>
                <a:cs typeface="Times New Roman" panose="02020603050405020304" pitchFamily="18" charset="0"/>
              </a:rPr>
              <a:t>βελτιστοποιείται η ταχύτητα σύγκλισης</a:t>
            </a: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l-GR" sz="1600" dirty="0">
              <a:effectLst/>
              <a:latin typeface="Calibri" panose="020F0502020204030204" pitchFamily="34" charset="0"/>
              <a:ea typeface="Times New Roman" panose="02020603050405020304" pitchFamily="18" charset="0"/>
              <a:cs typeface="Times New Roman" panose="02020603050405020304" pitchFamily="18" charset="0"/>
            </a:endParaRPr>
          </a:p>
          <a:p>
            <a:pPr lvl="1">
              <a:lnSpc>
                <a:spcPct val="107000"/>
              </a:lnSpc>
              <a:buFont typeface="Courier New" panose="02070309020205020404" pitchFamily="49" charset="0"/>
              <a:buChar char="o"/>
            </a:pPr>
            <a:r>
              <a:rPr lang="el-GR" sz="1600" dirty="0">
                <a:latin typeface="Calibri" panose="020F0502020204030204" pitchFamily="34" charset="0"/>
                <a:ea typeface="Times New Roman" panose="02020603050405020304" pitchFamily="18" charset="0"/>
                <a:cs typeface="Times New Roman" panose="02020603050405020304" pitchFamily="18" charset="0"/>
              </a:rPr>
              <a:t>α</a:t>
            </a:r>
            <a:r>
              <a:rPr lang="el-GR" sz="1600" dirty="0">
                <a:effectLst/>
                <a:latin typeface="Calibri" panose="020F0502020204030204" pitchFamily="34" charset="0"/>
                <a:ea typeface="Times New Roman" panose="02020603050405020304" pitchFamily="18" charset="0"/>
                <a:cs typeface="Times New Roman" panose="02020603050405020304" pitchFamily="18" charset="0"/>
              </a:rPr>
              <a:t>ποτρέπεται το πρόβλημα των Εξ</a:t>
            </a:r>
            <a:r>
              <a:rPr lang="el-GR" sz="1600" dirty="0">
                <a:latin typeface="Calibri" panose="020F0502020204030204" pitchFamily="34" charset="0"/>
                <a:ea typeface="Times New Roman" panose="02020603050405020304" pitchFamily="18" charset="0"/>
                <a:cs typeface="Times New Roman" panose="02020603050405020304" pitchFamily="18" charset="0"/>
              </a:rPr>
              <a:t>αφανιζόμενων</a:t>
            </a:r>
            <a:r>
              <a:rPr lang="el-GR" sz="1600" dirty="0">
                <a:effectLst/>
                <a:latin typeface="Calibri" panose="020F0502020204030204" pitchFamily="34" charset="0"/>
                <a:ea typeface="Times New Roman" panose="02020603050405020304" pitchFamily="18" charset="0"/>
                <a:cs typeface="Times New Roman" panose="02020603050405020304" pitchFamily="18" charset="0"/>
              </a:rPr>
              <a:t> Παραγώγων (</a:t>
            </a: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Vanishing Gradient Problem</a:t>
            </a:r>
            <a:r>
              <a:rPr lang="el-GR" sz="16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l-GR" sz="1600" dirty="0">
              <a:effectLst/>
              <a:latin typeface="Calibri" panose="020F0502020204030204" pitchFamily="34" charset="0"/>
              <a:ea typeface="Times New Roman" panose="02020603050405020304" pitchFamily="18" charset="0"/>
              <a:cs typeface="Times New Roman" panose="02020603050405020304" pitchFamily="18" charset="0"/>
            </a:endParaRPr>
          </a:p>
          <a:p>
            <a:pPr lvl="1">
              <a:lnSpc>
                <a:spcPct val="107000"/>
              </a:lnSpc>
              <a:buFont typeface="Courier New" panose="02070309020205020404" pitchFamily="49" charset="0"/>
              <a:buChar char="o"/>
            </a:pPr>
            <a:r>
              <a:rPr lang="el-GR" sz="1600" dirty="0">
                <a:latin typeface="Calibri" panose="020F0502020204030204" pitchFamily="34" charset="0"/>
                <a:ea typeface="Times New Roman" panose="02020603050405020304" pitchFamily="18" charset="0"/>
                <a:cs typeface="Times New Roman" panose="02020603050405020304" pitchFamily="18" charset="0"/>
              </a:rPr>
              <a:t>μ</a:t>
            </a:r>
            <a:r>
              <a:rPr lang="el-GR" sz="1600" dirty="0">
                <a:effectLst/>
                <a:latin typeface="Calibri" panose="020F0502020204030204" pitchFamily="34" charset="0"/>
                <a:ea typeface="Times New Roman" panose="02020603050405020304" pitchFamily="18" charset="0"/>
                <a:cs typeface="Times New Roman" panose="02020603050405020304" pitchFamily="18" charset="0"/>
              </a:rPr>
              <a:t>ειώνονται οι πιθανότητες για </a:t>
            </a: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Overfitting</a:t>
            </a:r>
            <a:r>
              <a:rPr lang="el-GR" sz="1600" dirty="0">
                <a:latin typeface="Calibri" panose="020F0502020204030204" pitchFamily="34" charset="0"/>
                <a:ea typeface="Times New Roman" panose="02020603050405020304" pitchFamily="18" charset="0"/>
                <a:cs typeface="Times New Roman" panose="02020603050405020304" pitchFamily="18" charset="0"/>
              </a:rPr>
              <a:t> καθώς επιτελεί</a:t>
            </a:r>
            <a:r>
              <a:rPr lang="el-GR" sz="1600" dirty="0">
                <a:effectLst/>
                <a:latin typeface="Calibri" panose="020F0502020204030204" pitchFamily="34" charset="0"/>
                <a:ea typeface="Times New Roman" panose="02020603050405020304" pitchFamily="18" charset="0"/>
                <a:cs typeface="Times New Roman" panose="02020603050405020304" pitchFamily="18" charset="0"/>
              </a:rPr>
              <a:t> ρόλο ομαλοποίησης (</a:t>
            </a:r>
            <a:r>
              <a:rPr lang="en-US" sz="1600" dirty="0">
                <a:latin typeface="Calibri" panose="020F0502020204030204" pitchFamily="34" charset="0"/>
                <a:ea typeface="Times New Roman" panose="02020603050405020304" pitchFamily="18" charset="0"/>
                <a:cs typeface="Times New Roman" panose="02020603050405020304" pitchFamily="18" charset="0"/>
              </a:rPr>
              <a:t>Regularization Effect),</a:t>
            </a:r>
            <a:endParaRPr lang="el-GR" sz="1600" dirty="0">
              <a:effectLst/>
              <a:latin typeface="Calibri" panose="020F0502020204030204" pitchFamily="34" charset="0"/>
              <a:ea typeface="Times New Roman" panose="02020603050405020304" pitchFamily="18" charset="0"/>
              <a:cs typeface="Times New Roman" panose="02020603050405020304" pitchFamily="18" charset="0"/>
            </a:endParaRPr>
          </a:p>
          <a:p>
            <a:pPr lvl="1">
              <a:lnSpc>
                <a:spcPct val="107000"/>
              </a:lnSpc>
              <a:buFont typeface="Courier New" panose="02070309020205020404" pitchFamily="49" charset="0"/>
              <a:buChar char="o"/>
            </a:pPr>
            <a:r>
              <a:rPr lang="el-GR" sz="1600" dirty="0">
                <a:effectLst/>
                <a:latin typeface="Calibri" panose="020F0502020204030204" pitchFamily="34" charset="0"/>
                <a:ea typeface="Times New Roman" panose="02020603050405020304" pitchFamily="18" charset="0"/>
                <a:cs typeface="Times New Roman" panose="02020603050405020304" pitchFamily="18" charset="0"/>
              </a:rPr>
              <a:t>είναι εύκολο να ενσωματωθεί αλλά και να αφαιρεθεί προγραμματιστικά</a:t>
            </a: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a:t>
            </a:r>
          </a:p>
          <a:p>
            <a:pPr marL="342900" indent="-342900">
              <a:lnSpc>
                <a:spcPct val="107000"/>
              </a:lnSpc>
              <a:buFont typeface="Symbol" panose="05050102010706020507" pitchFamily="18" charset="2"/>
              <a:buChar char=""/>
            </a:pPr>
            <a:r>
              <a:rPr lang="el-GR" sz="1800" dirty="0"/>
              <a:t>Επίπεδο Συνάρτησης Ενεργοποίησης</a:t>
            </a:r>
            <a:r>
              <a:rPr lang="en-US" sz="1800" dirty="0"/>
              <a:t> (Activation Function Layer)</a:t>
            </a:r>
          </a:p>
          <a:p>
            <a:pPr lvl="1">
              <a:lnSpc>
                <a:spcPct val="107000"/>
              </a:lnSpc>
              <a:buFont typeface="Courier New" panose="02070309020205020404" pitchFamily="49" charset="0"/>
              <a:buChar char="o"/>
            </a:pPr>
            <a:r>
              <a:rPr lang="el-GR" sz="1600" dirty="0">
                <a:latin typeface="Calibri" panose="020F0502020204030204" pitchFamily="34" charset="0"/>
                <a:ea typeface="Times New Roman" panose="02020603050405020304" pitchFamily="18" charset="0"/>
                <a:cs typeface="Times New Roman" panose="02020603050405020304" pitchFamily="18" charset="0"/>
              </a:rPr>
              <a:t>ε</a:t>
            </a:r>
            <a:r>
              <a:rPr lang="el-GR" sz="1600" dirty="0">
                <a:effectLst/>
                <a:latin typeface="Calibri" panose="020F0502020204030204" pitchFamily="34" charset="0"/>
                <a:ea typeface="Times New Roman" panose="02020603050405020304" pitchFamily="18" charset="0"/>
                <a:cs typeface="Times New Roman" panose="02020603050405020304" pitchFamily="18" charset="0"/>
              </a:rPr>
              <a:t>ισάγεται η έννοια της συνέχειας και της μη-γραμμικότητας.</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l-GR" sz="1800" dirty="0"/>
              <a:t>Επίπεδο </a:t>
            </a:r>
            <a:r>
              <a:rPr lang="en-US" sz="1800" dirty="0"/>
              <a:t>Pooling (Pooling Layer)</a:t>
            </a:r>
          </a:p>
          <a:p>
            <a:pPr marL="342900" lvl="0" indent="-342900">
              <a:lnSpc>
                <a:spcPct val="107000"/>
              </a:lnSpc>
              <a:buFont typeface="Symbol" panose="05050102010706020507" pitchFamily="18" charset="2"/>
              <a:buChar char=""/>
            </a:pPr>
            <a:r>
              <a:rPr lang="el-GR" sz="1800" dirty="0"/>
              <a:t>Πλήρως Συνδεδεμένο Επίπεδο</a:t>
            </a:r>
            <a:r>
              <a:rPr lang="en-US" sz="1800" dirty="0"/>
              <a:t> (Fully Connected Layer)</a:t>
            </a:r>
          </a:p>
          <a:p>
            <a:pPr marL="342900" lvl="0" indent="-342900">
              <a:lnSpc>
                <a:spcPct val="107000"/>
              </a:lnSpc>
              <a:buFont typeface="Symbol" panose="05050102010706020507" pitchFamily="18" charset="2"/>
              <a:buChar char=""/>
            </a:pPr>
            <a:r>
              <a:rPr lang="en-US" sz="1800" dirty="0"/>
              <a:t>E</a:t>
            </a:r>
            <a:r>
              <a:rPr lang="el-GR" sz="1800" dirty="0"/>
              <a:t>πίπεδο </a:t>
            </a:r>
            <a:r>
              <a:rPr lang="en-US" sz="1800" dirty="0"/>
              <a:t>Dropout</a:t>
            </a:r>
          </a:p>
          <a:p>
            <a:pPr lvl="1">
              <a:lnSpc>
                <a:spcPct val="107000"/>
              </a:lnSpc>
              <a:buFont typeface="Courier New" panose="02070309020205020404" pitchFamily="49" charset="0"/>
              <a:buChar char="o"/>
            </a:pPr>
            <a:r>
              <a:rPr lang="el-GR" sz="1600" dirty="0">
                <a:effectLst/>
                <a:latin typeface="Calibri" panose="020F0502020204030204" pitchFamily="34" charset="0"/>
                <a:ea typeface="Times New Roman" panose="02020603050405020304" pitchFamily="18" charset="0"/>
                <a:cs typeface="Times New Roman" panose="02020603050405020304" pitchFamily="18" charset="0"/>
              </a:rPr>
              <a:t>τεχνική ομαλοποίησης, </a:t>
            </a:r>
            <a:r>
              <a:rPr lang="el-GR" sz="1600" dirty="0">
                <a:latin typeface="Calibri" panose="020F0502020204030204" pitchFamily="34" charset="0"/>
                <a:ea typeface="Times New Roman" panose="02020603050405020304" pitchFamily="18" charset="0"/>
                <a:cs typeface="Times New Roman" panose="02020603050405020304" pitchFamily="18" charset="0"/>
              </a:rPr>
              <a:t>μειώνεται η πιθανότητα εμφάνισης </a:t>
            </a:r>
            <a:r>
              <a:rPr lang="en-US" sz="1600" dirty="0">
                <a:latin typeface="Calibri" panose="020F0502020204030204" pitchFamily="34" charset="0"/>
                <a:ea typeface="Times New Roman" panose="02020603050405020304" pitchFamily="18" charset="0"/>
                <a:cs typeface="Times New Roman" panose="02020603050405020304" pitchFamily="18" charset="0"/>
              </a:rPr>
              <a:t>Overfitting.</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r>
              <a:rPr lang="el-GR" sz="1800" dirty="0"/>
              <a:t>Επίπεδο Εξόδου ή Επίπεδο Συνάρτησης Κόστους (</a:t>
            </a:r>
            <a:r>
              <a:rPr lang="en-US" sz="1800" dirty="0"/>
              <a:t>Output Layer</a:t>
            </a:r>
            <a:r>
              <a:rPr lang="el-GR" sz="1800" dirty="0"/>
              <a:t> – </a:t>
            </a:r>
            <a:r>
              <a:rPr lang="en-US" sz="1800" dirty="0"/>
              <a:t>Cost Function Layer</a:t>
            </a:r>
            <a:r>
              <a:rPr lang="el-GR" sz="1800" dirty="0"/>
              <a:t>)</a:t>
            </a:r>
            <a:endParaRPr lang="en-US" sz="1800" dirty="0"/>
          </a:p>
          <a:p>
            <a:pPr marL="0" indent="0">
              <a:buNone/>
            </a:pPr>
            <a:endParaRPr lang="el-GR" sz="2000" dirty="0"/>
          </a:p>
          <a:p>
            <a:pPr marL="0" indent="0">
              <a:buNone/>
            </a:pPr>
            <a:endParaRPr lang="en-US" sz="2000" dirty="0"/>
          </a:p>
        </p:txBody>
      </p:sp>
    </p:spTree>
    <p:extLst>
      <p:ext uri="{BB962C8B-B14F-4D97-AF65-F5344CB8AC3E}">
        <p14:creationId xmlns:p14="http://schemas.microsoft.com/office/powerpoint/2010/main" val="23558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B1E5B-35BD-AD6B-5C37-458F699A9CAD}"/>
              </a:ext>
            </a:extLst>
          </p:cNvPr>
          <p:cNvSpPr>
            <a:spLocks noGrp="1"/>
          </p:cNvSpPr>
          <p:nvPr>
            <p:ph type="title"/>
          </p:nvPr>
        </p:nvSpPr>
        <p:spPr>
          <a:xfrm>
            <a:off x="233290" y="294787"/>
            <a:ext cx="5407855" cy="633681"/>
          </a:xfrm>
        </p:spPr>
        <p:txBody>
          <a:bodyPr/>
          <a:lstStyle/>
          <a:p>
            <a:r>
              <a:rPr lang="el-GR" sz="2400" dirty="0"/>
              <a:t>Συνελικτικά Νευρωνικά Δίκτυα (</a:t>
            </a:r>
            <a:r>
              <a:rPr lang="en-US" sz="2400" dirty="0"/>
              <a:t>CNNs</a:t>
            </a:r>
            <a:r>
              <a:rPr lang="el-GR" sz="2400" dirty="0"/>
              <a:t>) (3)</a:t>
            </a:r>
            <a:endParaRPr lang="en-US" sz="2400" dirty="0"/>
          </a:p>
        </p:txBody>
      </p:sp>
      <p:sp>
        <p:nvSpPr>
          <p:cNvPr id="3" name="Content Placeholder 2">
            <a:extLst>
              <a:ext uri="{FF2B5EF4-FFF2-40B4-BE49-F238E27FC236}">
                <a16:creationId xmlns:a16="http://schemas.microsoft.com/office/drawing/2014/main" id="{1D6E4607-A619-E052-6738-35B58139E2DA}"/>
              </a:ext>
            </a:extLst>
          </p:cNvPr>
          <p:cNvSpPr>
            <a:spLocks noGrp="1"/>
          </p:cNvSpPr>
          <p:nvPr>
            <p:ph idx="1"/>
          </p:nvPr>
        </p:nvSpPr>
        <p:spPr>
          <a:xfrm>
            <a:off x="233289" y="1098586"/>
            <a:ext cx="7172669" cy="5464627"/>
          </a:xfrm>
        </p:spPr>
        <p:txBody>
          <a:bodyPr>
            <a:normAutofit lnSpcReduction="10000"/>
          </a:bodyPr>
          <a:lstStyle/>
          <a:p>
            <a:pPr marL="0" indent="0">
              <a:buNone/>
            </a:pPr>
            <a:r>
              <a:rPr lang="el-GR" sz="2000" dirty="0">
                <a:latin typeface="Calibri" panose="020F0502020204030204" pitchFamily="34" charset="0"/>
                <a:cs typeface="Times New Roman" panose="02020603050405020304" pitchFamily="18" charset="0"/>
              </a:rPr>
              <a:t>Η αποτελεσματική επεξεργασία των εικόνων στις φυσικές τους διαστάσεις οφείλεται στον συνδυασμό της λειτουργίας του Συνελικτικού Επιπέδου και του Επιπέδου </a:t>
            </a:r>
            <a:r>
              <a:rPr lang="en-US" sz="2000" dirty="0">
                <a:latin typeface="Calibri" panose="020F0502020204030204" pitchFamily="34" charset="0"/>
                <a:cs typeface="Times New Roman" panose="02020603050405020304" pitchFamily="18" charset="0"/>
              </a:rPr>
              <a:t>Pooling</a:t>
            </a:r>
            <a:r>
              <a:rPr lang="el-GR" sz="2000" dirty="0">
                <a:latin typeface="Calibri" panose="020F0502020204030204" pitchFamily="34" charset="0"/>
                <a:cs typeface="Times New Roman" panose="02020603050405020304" pitchFamily="18" charset="0"/>
              </a:rPr>
              <a:t> και αποτελεί βασικό αίτιο της βελτίωσης των επιδόσεων στις εφαρμογές Μηχανικής Όρασης.</a:t>
            </a:r>
          </a:p>
          <a:p>
            <a:pPr>
              <a:lnSpc>
                <a:spcPct val="107000"/>
              </a:lnSpc>
              <a:spcAft>
                <a:spcPts val="800"/>
              </a:spcAft>
            </a:pPr>
            <a:r>
              <a:rPr lang="el-GR" sz="2000" dirty="0">
                <a:latin typeface="Calibri" panose="020F0502020204030204" pitchFamily="34" charset="0"/>
                <a:cs typeface="Times New Roman" panose="02020603050405020304" pitchFamily="18" charset="0"/>
              </a:rPr>
              <a:t>Λειτουργία Συνέλιξης: </a:t>
            </a:r>
            <a:r>
              <a:rPr lang="el-GR" sz="2000" dirty="0">
                <a:effectLst/>
                <a:latin typeface="Calibri" panose="020F0502020204030204" pitchFamily="34" charset="0"/>
                <a:ea typeface="Times New Roman" panose="02020603050405020304" pitchFamily="18" charset="0"/>
                <a:cs typeface="Times New Roman" panose="02020603050405020304" pitchFamily="18" charset="0"/>
              </a:rPr>
              <a:t>Η πράξη της συνέλιξης αφορά τον πολλαπλασιασμό στοιχείου-στοιχείου μεταξύ δύο πινάκων και την συμπερίληψη όλων αυτών των γινομένων σε ένα ενιαίο στοιχείο μέσω της πρόσθεση τους.</a:t>
            </a:r>
            <a:r>
              <a:rPr lang="en-US" sz="2000" dirty="0">
                <a:effectLst/>
              </a:rPr>
              <a:t> </a:t>
            </a:r>
            <a:r>
              <a:rPr lang="el-GR" sz="2000" dirty="0">
                <a:effectLst/>
                <a:latin typeface="Calibri" panose="020F0502020204030204" pitchFamily="34" charset="0"/>
                <a:ea typeface="Times New Roman" panose="02020603050405020304" pitchFamily="18" charset="0"/>
                <a:cs typeface="Times New Roman" panose="02020603050405020304" pitchFamily="18" charset="0"/>
              </a:rPr>
              <a:t> </a:t>
            </a:r>
          </a:p>
          <a:p>
            <a:pPr>
              <a:lnSpc>
                <a:spcPct val="107000"/>
              </a:lnSpc>
              <a:spcAft>
                <a:spcPts val="800"/>
              </a:spcAft>
            </a:pPr>
            <a:r>
              <a:rPr lang="el-GR" sz="2000" dirty="0">
                <a:latin typeface="Calibri" panose="020F0502020204030204" pitchFamily="34" charset="0"/>
                <a:ea typeface="Times New Roman" panose="02020603050405020304" pitchFamily="18" charset="0"/>
                <a:cs typeface="Times New Roman" panose="02020603050405020304" pitchFamily="18" charset="0"/>
              </a:rPr>
              <a:t>Λειτουργία </a:t>
            </a:r>
            <a:r>
              <a:rPr lang="en-US" sz="2000" dirty="0">
                <a:latin typeface="Calibri" panose="020F0502020204030204" pitchFamily="34" charset="0"/>
                <a:ea typeface="Times New Roman" panose="02020603050405020304" pitchFamily="18" charset="0"/>
                <a:cs typeface="Times New Roman" panose="02020603050405020304" pitchFamily="18" charset="0"/>
              </a:rPr>
              <a:t>Pooling: </a:t>
            </a:r>
            <a:r>
              <a:rPr lang="el-GR" sz="2000" dirty="0">
                <a:latin typeface="Calibri" panose="020F0502020204030204" pitchFamily="34" charset="0"/>
                <a:ea typeface="Times New Roman" panose="02020603050405020304" pitchFamily="18" charset="0"/>
                <a:cs typeface="Times New Roman" panose="02020603050405020304" pitchFamily="18" charset="0"/>
              </a:rPr>
              <a:t>Υλοποιείται ένας απλούστερος μηχανισμός από αυτόν της συνέλιξης, συνήθως η εφαρμογή μίας απλής μαθηματικής συνάρτησης.</a:t>
            </a:r>
          </a:p>
          <a:p>
            <a:pPr lvl="1">
              <a:lnSpc>
                <a:spcPct val="107000"/>
              </a:lnSpc>
              <a:spcAft>
                <a:spcPts val="800"/>
              </a:spcAft>
              <a:buFont typeface="Courier New" panose="02070309020205020404" pitchFamily="49" charset="0"/>
              <a:buChar char="o"/>
            </a:pPr>
            <a:r>
              <a:rPr lang="el-GR" sz="1600" dirty="0">
                <a:effectLst/>
                <a:latin typeface="Calibri" panose="020F0502020204030204" pitchFamily="34" charset="0"/>
                <a:ea typeface="Times New Roman" panose="02020603050405020304" pitchFamily="18" charset="0"/>
                <a:cs typeface="Times New Roman" panose="02020603050405020304" pitchFamily="18" charset="0"/>
              </a:rPr>
              <a:t>Απλοποίηση της </a:t>
            </a:r>
            <a:r>
              <a:rPr lang="el-GR" sz="1600" dirty="0">
                <a:latin typeface="Calibri" panose="020F0502020204030204" pitchFamily="34" charset="0"/>
                <a:ea typeface="Times New Roman" panose="02020603050405020304" pitchFamily="18" charset="0"/>
                <a:cs typeface="Times New Roman" panose="02020603050405020304" pitchFamily="18" charset="0"/>
              </a:rPr>
              <a:t>εξαγόμενης πληροφορίας από τα επίπεδα συνέλιξης</a:t>
            </a:r>
            <a:r>
              <a:rPr lang="en-US" sz="1600" dirty="0">
                <a:latin typeface="Calibri" panose="020F0502020204030204" pitchFamily="34" charset="0"/>
                <a:ea typeface="Times New Roman" panose="02020603050405020304" pitchFamily="18" charset="0"/>
                <a:cs typeface="Times New Roman" panose="02020603050405020304" pitchFamily="18" charset="0"/>
              </a:rPr>
              <a:t>.</a:t>
            </a:r>
            <a:endParaRPr lang="el-GR" sz="1600" dirty="0">
              <a:latin typeface="Calibri" panose="020F0502020204030204" pitchFamily="34" charset="0"/>
              <a:ea typeface="Times New Roman" panose="02020603050405020304" pitchFamily="18" charset="0"/>
              <a:cs typeface="Times New Roman" panose="02020603050405020304" pitchFamily="18" charset="0"/>
            </a:endParaRPr>
          </a:p>
          <a:p>
            <a:pPr lvl="1">
              <a:lnSpc>
                <a:spcPct val="107000"/>
              </a:lnSpc>
              <a:spcAft>
                <a:spcPts val="800"/>
              </a:spcAft>
              <a:buFont typeface="Courier New" panose="02070309020205020404" pitchFamily="49" charset="0"/>
              <a:buChar char="o"/>
            </a:pPr>
            <a:r>
              <a:rPr lang="el-GR" sz="1600" dirty="0">
                <a:effectLst/>
                <a:latin typeface="Calibri" panose="020F0502020204030204" pitchFamily="34" charset="0"/>
                <a:ea typeface="Times New Roman" panose="02020603050405020304" pitchFamily="18" charset="0"/>
                <a:cs typeface="Times New Roman" panose="02020603050405020304" pitchFamily="18" charset="0"/>
              </a:rPr>
              <a:t>Μείωση των διαστάσεων (</a:t>
            </a: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Downsampling).</a:t>
            </a:r>
          </a:p>
          <a:p>
            <a:pPr lvl="1">
              <a:lnSpc>
                <a:spcPct val="107000"/>
              </a:lnSpc>
              <a:spcAft>
                <a:spcPts val="800"/>
              </a:spcAft>
              <a:buFont typeface="Courier New" panose="02070309020205020404" pitchFamily="49" charset="0"/>
              <a:buChar char="o"/>
            </a:pPr>
            <a:r>
              <a:rPr lang="el-GR" sz="1600" dirty="0">
                <a:effectLst/>
                <a:latin typeface="Calibri" panose="020F0502020204030204" pitchFamily="34" charset="0"/>
                <a:ea typeface="Times New Roman" panose="02020603050405020304" pitchFamily="18" charset="0"/>
                <a:cs typeface="Times New Roman" panose="02020603050405020304" pitchFamily="18" charset="0"/>
              </a:rPr>
              <a:t> Ελάττωση του υπολογιστικού Κόστους &amp; των πιθανοτήτων εμφάνισης</a:t>
            </a: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 Overfitting.</a:t>
            </a:r>
          </a:p>
          <a:p>
            <a:pPr marL="0" indent="0">
              <a:buNone/>
            </a:pP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pic>
        <p:nvPicPr>
          <p:cNvPr id="4" name="Εικόνα 49">
            <a:extLst>
              <a:ext uri="{FF2B5EF4-FFF2-40B4-BE49-F238E27FC236}">
                <a16:creationId xmlns:a16="http://schemas.microsoft.com/office/drawing/2014/main" id="{CCE4D259-20D3-737B-C921-8C5E38F8099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36714" y="1943600"/>
            <a:ext cx="4032247" cy="2970799"/>
          </a:xfrm>
          <a:prstGeom prst="rect">
            <a:avLst/>
          </a:prstGeom>
          <a:noFill/>
          <a:ln>
            <a:noFill/>
          </a:ln>
        </p:spPr>
      </p:pic>
      <p:sp>
        <p:nvSpPr>
          <p:cNvPr id="5" name="TextBox 4">
            <a:extLst>
              <a:ext uri="{FF2B5EF4-FFF2-40B4-BE49-F238E27FC236}">
                <a16:creationId xmlns:a16="http://schemas.microsoft.com/office/drawing/2014/main" id="{45B0E6BC-CE02-C1B2-F4D9-08238AE6AB81}"/>
              </a:ext>
            </a:extLst>
          </p:cNvPr>
          <p:cNvSpPr txBox="1"/>
          <p:nvPr/>
        </p:nvSpPr>
        <p:spPr>
          <a:xfrm>
            <a:off x="7405959" y="5121459"/>
            <a:ext cx="4263002" cy="800219"/>
          </a:xfrm>
          <a:prstGeom prst="rect">
            <a:avLst/>
          </a:prstGeom>
          <a:noFill/>
        </p:spPr>
        <p:txBody>
          <a:bodyPr wrap="square" rtlCol="0">
            <a:spAutoFit/>
          </a:bodyPr>
          <a:lstStyle/>
          <a:p>
            <a:r>
              <a:rPr lang="el-GR" sz="1400" dirty="0">
                <a:effectLst/>
                <a:latin typeface="Calibri" panose="020F0502020204030204" pitchFamily="34" charset="0"/>
                <a:ea typeface="Times New Roman" panose="02020603050405020304" pitchFamily="18" charset="0"/>
                <a:cs typeface="Times New Roman" panose="02020603050405020304" pitchFamily="18" charset="0"/>
              </a:rPr>
              <a:t>Απεικόνιση των δύο συνηθέστερων μηχανισμών </a:t>
            </a: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Pooling</a:t>
            </a:r>
          </a:p>
          <a:p>
            <a:r>
              <a:rPr lang="el-GR" sz="1400" i="1" dirty="0">
                <a:effectLst/>
                <a:latin typeface="Calibri" panose="020F0502020204030204" pitchFamily="34" charset="0"/>
                <a:ea typeface="Times New Roman" panose="02020603050405020304" pitchFamily="18" charset="0"/>
                <a:cs typeface="Times New Roman" panose="02020603050405020304" pitchFamily="18" charset="0"/>
              </a:rPr>
              <a:t>Πηγή: </a:t>
            </a:r>
            <a:r>
              <a:rPr lang="en-US" sz="1400" i="1" dirty="0">
                <a:effectLst/>
                <a:latin typeface="Calibri" panose="020F0502020204030204" pitchFamily="34" charset="0"/>
                <a:ea typeface="Times New Roman" panose="02020603050405020304" pitchFamily="18" charset="0"/>
                <a:cs typeface="Times New Roman" panose="02020603050405020304" pitchFamily="18" charset="0"/>
              </a:rPr>
              <a:t>Towardsdatascience</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84229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421CF-E42C-94CA-D37F-F576CAC8B030}"/>
              </a:ext>
            </a:extLst>
          </p:cNvPr>
          <p:cNvSpPr>
            <a:spLocks noGrp="1"/>
          </p:cNvSpPr>
          <p:nvPr>
            <p:ph type="title"/>
          </p:nvPr>
        </p:nvSpPr>
        <p:spPr>
          <a:xfrm>
            <a:off x="140677" y="205457"/>
            <a:ext cx="5365652" cy="746223"/>
          </a:xfrm>
        </p:spPr>
        <p:txBody>
          <a:bodyPr/>
          <a:lstStyle/>
          <a:p>
            <a:r>
              <a:rPr lang="el-GR" sz="2400" dirty="0"/>
              <a:t>Συνελικτικά Νευρωνικά Δίκτυα (</a:t>
            </a:r>
            <a:r>
              <a:rPr lang="en-US" sz="2400" dirty="0"/>
              <a:t>CNNs</a:t>
            </a:r>
            <a:r>
              <a:rPr lang="el-GR" sz="2400" dirty="0"/>
              <a:t>) (</a:t>
            </a:r>
            <a:r>
              <a:rPr lang="en-US" sz="2400" dirty="0"/>
              <a:t>4</a:t>
            </a:r>
            <a:r>
              <a:rPr lang="el-GR" sz="2400" dirty="0"/>
              <a:t>)</a:t>
            </a:r>
            <a:endParaRPr lang="en-US" sz="2400" dirty="0"/>
          </a:p>
        </p:txBody>
      </p:sp>
      <p:sp>
        <p:nvSpPr>
          <p:cNvPr id="3" name="Content Placeholder 2">
            <a:extLst>
              <a:ext uri="{FF2B5EF4-FFF2-40B4-BE49-F238E27FC236}">
                <a16:creationId xmlns:a16="http://schemas.microsoft.com/office/drawing/2014/main" id="{ABC46A78-B2D0-F6B0-A914-BD5C0534098F}"/>
              </a:ext>
            </a:extLst>
          </p:cNvPr>
          <p:cNvSpPr>
            <a:spLocks noGrp="1"/>
          </p:cNvSpPr>
          <p:nvPr>
            <p:ph idx="1"/>
          </p:nvPr>
        </p:nvSpPr>
        <p:spPr>
          <a:xfrm>
            <a:off x="3815507" y="999502"/>
            <a:ext cx="4560986" cy="436098"/>
          </a:xfrm>
        </p:spPr>
        <p:txBody>
          <a:bodyPr/>
          <a:lstStyle/>
          <a:p>
            <a:pPr marL="0" indent="0">
              <a:buNone/>
            </a:pPr>
            <a:r>
              <a:rPr lang="el-GR" sz="2000" dirty="0"/>
              <a:t>Το επίπεδο και η λειτουργία της Συνέλιξης</a:t>
            </a:r>
          </a:p>
          <a:p>
            <a:pPr marL="0" indent="0">
              <a:buNone/>
            </a:pPr>
            <a:endParaRPr lang="en-US" dirty="0"/>
          </a:p>
        </p:txBody>
      </p:sp>
      <p:pic>
        <p:nvPicPr>
          <p:cNvPr id="4" name="Εικόνα 43" descr="What are Convolutional Neural Networks? | IBM">
            <a:extLst>
              <a:ext uri="{FF2B5EF4-FFF2-40B4-BE49-F238E27FC236}">
                <a16:creationId xmlns:a16="http://schemas.microsoft.com/office/drawing/2014/main" id="{2D78EE03-D3AC-A70E-65DF-3B7388F32EC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9599" y="1849206"/>
            <a:ext cx="6893078" cy="4009292"/>
          </a:xfrm>
          <a:prstGeom prst="rect">
            <a:avLst/>
          </a:prstGeom>
          <a:noFill/>
          <a:ln>
            <a:noFill/>
          </a:ln>
        </p:spPr>
      </p:pic>
      <p:pic>
        <p:nvPicPr>
          <p:cNvPr id="5" name="Εικόνα 42" descr="Εικόνα που περιέχει κείμενο, σταυρόλεξο&#10;&#10;Περιγραφή που δημιουργήθηκε αυτόματα">
            <a:extLst>
              <a:ext uri="{FF2B5EF4-FFF2-40B4-BE49-F238E27FC236}">
                <a16:creationId xmlns:a16="http://schemas.microsoft.com/office/drawing/2014/main" id="{5F26CF47-6687-E8E9-E6C9-3D07A2A9A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2097" y="1483422"/>
            <a:ext cx="3468583" cy="4649766"/>
          </a:xfrm>
          <a:prstGeom prst="rect">
            <a:avLst/>
          </a:prstGeom>
        </p:spPr>
      </p:pic>
      <p:sp>
        <p:nvSpPr>
          <p:cNvPr id="8" name="TextBox 7">
            <a:extLst>
              <a:ext uri="{FF2B5EF4-FFF2-40B4-BE49-F238E27FC236}">
                <a16:creationId xmlns:a16="http://schemas.microsoft.com/office/drawing/2014/main" id="{AB88EDE3-E147-EAEE-8B38-EE17FDA6A8E8}"/>
              </a:ext>
            </a:extLst>
          </p:cNvPr>
          <p:cNvSpPr txBox="1"/>
          <p:nvPr/>
        </p:nvSpPr>
        <p:spPr>
          <a:xfrm>
            <a:off x="346924" y="6066660"/>
            <a:ext cx="7427808" cy="1015663"/>
          </a:xfrm>
          <a:prstGeom prst="rect">
            <a:avLst/>
          </a:prstGeom>
          <a:noFill/>
        </p:spPr>
        <p:txBody>
          <a:bodyPr wrap="square" rtlCol="0">
            <a:spAutoFit/>
          </a:bodyPr>
          <a:lstStyle/>
          <a:p>
            <a:r>
              <a:rPr lang="el-GR" sz="1400" dirty="0"/>
              <a:t>Απεικόνιση Λειτουργίας της Συνέλιξης</a:t>
            </a:r>
          </a:p>
          <a:p>
            <a:r>
              <a:rPr lang="el-GR" sz="1400" i="1" dirty="0">
                <a:effectLst/>
                <a:latin typeface="Calibri" panose="020F0502020204030204" pitchFamily="34" charset="0"/>
                <a:ea typeface="Times New Roman" panose="02020603050405020304" pitchFamily="18" charset="0"/>
                <a:cs typeface="Times New Roman" panose="02020603050405020304" pitchFamily="18" charset="0"/>
              </a:rPr>
              <a:t>Πηγή: </a:t>
            </a:r>
            <a:r>
              <a:rPr lang="en-US" sz="1400" i="1" dirty="0">
                <a:effectLst/>
                <a:latin typeface="Calibri" panose="020F0502020204030204" pitchFamily="34" charset="0"/>
                <a:ea typeface="Times New Roman" panose="02020603050405020304" pitchFamily="18" charset="0"/>
                <a:cs typeface="Times New Roman" panose="02020603050405020304" pitchFamily="18" charset="0"/>
              </a:rPr>
              <a:t>ibm</a:t>
            </a:r>
            <a:r>
              <a:rPr lang="el-GR" sz="1400" i="1"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1400" i="1" dirty="0">
                <a:effectLst/>
                <a:latin typeface="Calibri" panose="020F0502020204030204" pitchFamily="34" charset="0"/>
                <a:ea typeface="Times New Roman" panose="02020603050405020304" pitchFamily="18" charset="0"/>
                <a:cs typeface="Times New Roman" panose="02020603050405020304" pitchFamily="18" charset="0"/>
              </a:rPr>
              <a:t>com</a:t>
            </a:r>
            <a:r>
              <a:rPr lang="el-GR" sz="1400" i="1" dirty="0">
                <a:effectLst/>
                <a:latin typeface="Calibri" panose="020F0502020204030204" pitchFamily="34" charset="0"/>
                <a:ea typeface="Times New Roman" panose="02020603050405020304" pitchFamily="18" charset="0"/>
                <a:cs typeface="Times New Roman" panose="02020603050405020304" pitchFamily="18" charset="0"/>
              </a:rPr>
              <a:t> &amp;</a:t>
            </a:r>
            <a:r>
              <a:rPr lang="en-US" sz="1400" i="1" dirty="0">
                <a:effectLst/>
                <a:latin typeface="Calibri" panose="020F0502020204030204" pitchFamily="34" charset="0"/>
                <a:ea typeface="Times New Roman" panose="02020603050405020304" pitchFamily="18" charset="0"/>
                <a:cs typeface="Times New Roman" panose="02020603050405020304" pitchFamily="18" charset="0"/>
              </a:rPr>
              <a:t> Review of deep learning: concepts, CNN architectures, challenges, applications, future directions </a:t>
            </a:r>
          </a:p>
          <a:p>
            <a:endParaRPr lang="en-US" dirty="0"/>
          </a:p>
        </p:txBody>
      </p:sp>
    </p:spTree>
    <p:extLst>
      <p:ext uri="{BB962C8B-B14F-4D97-AF65-F5344CB8AC3E}">
        <p14:creationId xmlns:p14="http://schemas.microsoft.com/office/powerpoint/2010/main" val="2770538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4510</TotalTime>
  <Words>3166</Words>
  <Application>Microsoft Office PowerPoint</Application>
  <PresentationFormat>Widescreen</PresentationFormat>
  <Paragraphs>242</Paragraphs>
  <Slides>35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Calibri Light</vt:lpstr>
      <vt:lpstr>Cambria Math</vt:lpstr>
      <vt:lpstr>Courier New</vt:lpstr>
      <vt:lpstr>Symbol</vt:lpstr>
      <vt:lpstr>Wingdings</vt:lpstr>
      <vt:lpstr>Office Theme</vt:lpstr>
      <vt:lpstr>PowerPoint Presentation</vt:lpstr>
      <vt:lpstr>Κεντρικές Έννοιες και Στόχος της Εργασίας</vt:lpstr>
      <vt:lpstr>Few-Shot Learning (1)</vt:lpstr>
      <vt:lpstr>Few-Shot Learning (2)</vt:lpstr>
      <vt:lpstr>Few-Shot Learning (3)</vt:lpstr>
      <vt:lpstr>Συνελικτικά Νευρωνικά Δίκτυα (CNNs) (1)</vt:lpstr>
      <vt:lpstr>Συνελικτικά Νευρωνικά Δίκτυα (CNNs) (2)</vt:lpstr>
      <vt:lpstr>Συνελικτικά Νευρωνικά Δίκτυα (CNNs) (3)</vt:lpstr>
      <vt:lpstr>Συνελικτικά Νευρωνικά Δίκτυα (CNNs) (4)</vt:lpstr>
      <vt:lpstr>Συνελικτικά Νευρωνικά Δίκτυα (CNNs) (5)</vt:lpstr>
      <vt:lpstr>Προσέγγιση του βασικού στόχου της Εργασίας (1)</vt:lpstr>
      <vt:lpstr>Προσέγγιση του βασικού στόχου της Εργασίας (2)</vt:lpstr>
      <vt:lpstr>Αύτο-Εποπτευόμενη Μάθηση</vt:lpstr>
      <vt:lpstr>Αλγόριθμος Generation-0</vt:lpstr>
      <vt:lpstr>Δόμηση Πειραμάτων (1)</vt:lpstr>
      <vt:lpstr>Δόμηση Πειραμάτων (2)</vt:lpstr>
      <vt:lpstr>Σύγκριση 1η (1)</vt:lpstr>
      <vt:lpstr>Σύγκριση 1η (2)</vt:lpstr>
      <vt:lpstr>Σύγκριση 1η (3)</vt:lpstr>
      <vt:lpstr>Σύγκριση 1η (4)</vt:lpstr>
      <vt:lpstr>Σύγκριση 2η (1)</vt:lpstr>
      <vt:lpstr>Σύγκριση 2η (2)</vt:lpstr>
      <vt:lpstr>Σύγκριση 2η (3)</vt:lpstr>
      <vt:lpstr>Σύγκριση 2η (4)</vt:lpstr>
      <vt:lpstr>Σύγκριση 2η (5)</vt:lpstr>
      <vt:lpstr>Σύγκριση 3η (1)</vt:lpstr>
      <vt:lpstr>Σύγκριση 3η (2)</vt:lpstr>
      <vt:lpstr>Σύγκριση 3η (3)</vt:lpstr>
      <vt:lpstr>Σύγκριση 3η (4)</vt:lpstr>
      <vt:lpstr>Σύγκριση 3η (5)</vt:lpstr>
      <vt:lpstr>Σύγκριση 3η (6)</vt:lpstr>
      <vt:lpstr>Σύγκριση 3η (7)</vt:lpstr>
      <vt:lpstr>Απολογισμός</vt:lpstr>
      <vt:lpstr>Ερωτήσεις</vt:lpstr>
      <vt:lpstr>Σας ευχαριστώ πολύ για τον χρόνο και την προσοχή σας!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Giorgos Lepidas</dc:creator>
  <cp:lastModifiedBy>Giorgos Lepidas</cp:lastModifiedBy>
  <cp:revision>48</cp:revision>
  <dcterms:created xsi:type="dcterms:W3CDTF">2022-09-09T14:42:05Z</dcterms:created>
  <dcterms:modified xsi:type="dcterms:W3CDTF">2022-10-20T21:00:27Z</dcterms:modified>
</cp:coreProperties>
</file>