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90F8D-4AC0-4D71-8E53-118A2E4F9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C61941-1767-404A-A116-7D3E59191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7D5504-3ECA-4DF9-AAE9-8C9E7A54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5BFE-D8D8-4499-A405-4F43FFAB7AF2}" type="datetimeFigureOut">
              <a:rPr lang="it-IT" smtClean="0"/>
              <a:t>08/07/2020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71755F-048E-46F3-AFC9-9F4EFB9D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A98E9-3047-4CAA-B6B2-F0AD3B28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87D-6B6C-4BF2-863F-F17455D36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1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C583B-336F-4CA2-867B-D503D83F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908788-E190-4133-8287-9915EC061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F392AF-B53A-4621-9094-D53EED37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5BFE-D8D8-4499-A405-4F43FFAB7AF2}" type="datetimeFigureOut">
              <a:rPr lang="it-IT" smtClean="0"/>
              <a:t>08/07/2020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903572-531E-4E4E-97DF-B0814D68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381F11-265D-402D-A574-CA41317F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87D-6B6C-4BF2-863F-F17455D36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96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CFD7AAC-889B-414A-9087-4E92FCB8A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C8095D-D16B-4F0A-9207-0AA7B53B3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D998FC-F1EF-4008-8EC5-E168D0CF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5BFE-D8D8-4499-A405-4F43FFAB7AF2}" type="datetimeFigureOut">
              <a:rPr lang="it-IT" smtClean="0"/>
              <a:t>08/07/2020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D41714-C3D4-49F5-AD22-13B3C1C4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AA129A-FBB1-4A1D-8B9B-5BE09F6B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87D-6B6C-4BF2-863F-F17455D36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96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E3993-B76F-4198-AC9F-6575F3F0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F9761C-2EB4-4028-8F65-940897D5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3FC259-C6D4-4B94-8D6A-E2A797C6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5BFE-D8D8-4499-A405-4F43FFAB7AF2}" type="datetimeFigureOut">
              <a:rPr lang="it-IT" smtClean="0"/>
              <a:t>08/07/2020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52C1AB-26E2-4FD1-A7A5-FA3E2123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78008-D4DD-4216-9081-BE03C480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87D-6B6C-4BF2-863F-F17455D36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64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B35E8-C21F-4575-B537-6A049FA4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537E9D-663C-44F8-BCA4-F3D55566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251961-BB01-4249-8572-FF8F7360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5BFE-D8D8-4499-A405-4F43FFAB7AF2}" type="datetimeFigureOut">
              <a:rPr lang="it-IT" smtClean="0"/>
              <a:t>08/07/2020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DCAEFA-B236-4756-94D5-218BFD97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483A92-06E9-462D-AEB7-43C91AB6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87D-6B6C-4BF2-863F-F17455D36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47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CBC9E-DBCA-4617-9555-9CC11220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8328E-566C-4D3C-9E25-3F52DB47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13DFBD-EB9A-4164-9452-6DA4181EB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0D3A91-E009-4987-9523-60FB2933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5BFE-D8D8-4499-A405-4F43FFAB7AF2}" type="datetimeFigureOut">
              <a:rPr lang="it-IT" smtClean="0"/>
              <a:t>08/07/2020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EE4835-1845-48F1-8BF0-FB99F9D1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921702-DCE0-4451-8608-8FE0D0AC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87D-6B6C-4BF2-863F-F17455D36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25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5FDAD-0A14-44FD-AF33-7C5954E6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6AD6EB-561B-40F4-A82B-A547885E8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AADF60-41C8-46B4-89D5-9F8E2A34A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7C707C-0954-4DEF-800B-AFBB4DE12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D48238-7FA7-485C-A693-9C49ED8D5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DA7E0A6-4F3B-44D1-A688-98AADCEE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5BFE-D8D8-4499-A405-4F43FFAB7AF2}" type="datetimeFigureOut">
              <a:rPr lang="it-IT" smtClean="0"/>
              <a:t>08/07/2020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620F79-D9A1-4161-BD49-3106F07C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9FBF031-122C-4C09-A49C-B1E3F6A6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87D-6B6C-4BF2-863F-F17455D36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1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38F82E-40DE-4B78-98C1-B7B74D20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EA20BE7-0B67-4D48-A7CA-CCB5777A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5BFE-D8D8-4499-A405-4F43FFAB7AF2}" type="datetimeFigureOut">
              <a:rPr lang="it-IT" smtClean="0"/>
              <a:t>08/07/2020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60E94D-3EC6-4187-A8A2-D6B1A2A3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2DA3C3-86E2-4F52-B452-2843CB7E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87D-6B6C-4BF2-863F-F17455D36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65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5847C2-4D89-492E-9046-B08D90F7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5BFE-D8D8-4499-A405-4F43FFAB7AF2}" type="datetimeFigureOut">
              <a:rPr lang="it-IT" smtClean="0"/>
              <a:t>08/07/2020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4F1327-9652-4045-99AB-FE3BE9BF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5979D3-7486-4003-9367-3E811999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87D-6B6C-4BF2-863F-F17455D36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4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A4EBAF-D9EA-4665-B1DC-5F32E264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CF43EE-90DC-4797-93E0-4A548CF94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5E7CD6-5C74-437D-8531-CC385CAD3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07A1D1-9150-4673-B88B-89B000FA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5BFE-D8D8-4499-A405-4F43FFAB7AF2}" type="datetimeFigureOut">
              <a:rPr lang="it-IT" smtClean="0"/>
              <a:t>08/07/2020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B216E6-62C2-4BFC-A9D8-EB8851E7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547963-1BA3-4334-905C-763C4608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87D-6B6C-4BF2-863F-F17455D36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3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893E7-A066-4907-B3E8-6FACEE54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717C61-A6EB-4088-894A-E1732832D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B1CDB9-13AD-4067-B526-BF86077E4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C55DB1-E199-4801-9005-3FEF7E2F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5BFE-D8D8-4499-A405-4F43FFAB7AF2}" type="datetimeFigureOut">
              <a:rPr lang="it-IT" smtClean="0"/>
              <a:t>08/07/2020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06EE2-8410-4D0C-820F-564A03BA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057DE4-8340-43D7-855B-50416E65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87D-6B6C-4BF2-863F-F17455D36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70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AF8C93-7E04-426D-B4DE-621D744C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EDF9D8-19D3-434F-BEA9-36957AA9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6380DE-A8F8-49BF-8708-3C75B9512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75BFE-D8D8-4499-A405-4F43FFAB7AF2}" type="datetimeFigureOut">
              <a:rPr lang="it-IT" smtClean="0"/>
              <a:t>08/07/2020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43C438-F2C6-4FE9-B4FA-924E2A187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9E1827-9CA4-4FD4-91D6-51967EBA4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287D-6B6C-4BF2-863F-F17455D36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EC98A-3728-41F0-B3B8-071605B9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59"/>
            <a:ext cx="9367203" cy="1558213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accent4"/>
                </a:solidFill>
              </a:rPr>
              <a:t>TBATS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79E6DE-2EB8-4B21-9DDE-2CF1902D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923972"/>
            <a:ext cx="9734692" cy="42939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978204B-A6F9-4B00-BA09-529355BB0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26" y="1464073"/>
            <a:ext cx="5608173" cy="312886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9453FAE-51C3-45C0-A1F4-40D5A9DD8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038"/>
            <a:ext cx="6604986" cy="27228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F7F988-7033-41C8-9288-D4EE8D663D87}"/>
              </a:ext>
            </a:extLst>
          </p:cNvPr>
          <p:cNvSpPr txBox="1"/>
          <p:nvPr/>
        </p:nvSpPr>
        <p:spPr>
          <a:xfrm>
            <a:off x="1171433" y="1902630"/>
            <a:ext cx="5098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Totalmente automatizzato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di BOX-COX=0.969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ARMA(1,4) sugli errori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22D536-D709-48D3-AA5B-2FB57AF63807}"/>
              </a:ext>
            </a:extLst>
          </p:cNvPr>
          <p:cNvSpPr txBox="1"/>
          <p:nvPr/>
        </p:nvSpPr>
        <p:spPr>
          <a:xfrm>
            <a:off x="7102136" y="5166358"/>
            <a:ext cx="463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 coppie di Fourier con periodo m=7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5 coppie di Fourier con periodo m=365.33</a:t>
            </a:r>
          </a:p>
        </p:txBody>
      </p:sp>
    </p:spTree>
    <p:extLst>
      <p:ext uri="{BB962C8B-B14F-4D97-AF65-F5344CB8AC3E}">
        <p14:creationId xmlns:p14="http://schemas.microsoft.com/office/powerpoint/2010/main" val="274870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A26A81-4169-49C7-AEB7-8291A9A6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072515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accent4"/>
                </a:solidFill>
              </a:rPr>
              <a:t>TBATS FORECASTING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8DF1836-D2E4-4D01-ACC5-2C7A2A8D3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20483"/>
              </p:ext>
            </p:extLst>
          </p:nvPr>
        </p:nvGraphicFramePr>
        <p:xfrm>
          <a:off x="1347678" y="4737731"/>
          <a:ext cx="4075836" cy="11662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8612">
                  <a:extLst>
                    <a:ext uri="{9D8B030D-6E8A-4147-A177-3AD203B41FA5}">
                      <a16:colId xmlns:a16="http://schemas.microsoft.com/office/drawing/2014/main" val="4219294159"/>
                    </a:ext>
                  </a:extLst>
                </a:gridCol>
                <a:gridCol w="1358612">
                  <a:extLst>
                    <a:ext uri="{9D8B030D-6E8A-4147-A177-3AD203B41FA5}">
                      <a16:colId xmlns:a16="http://schemas.microsoft.com/office/drawing/2014/main" val="1086289181"/>
                    </a:ext>
                  </a:extLst>
                </a:gridCol>
                <a:gridCol w="1358612">
                  <a:extLst>
                    <a:ext uri="{9D8B030D-6E8A-4147-A177-3AD203B41FA5}">
                      <a16:colId xmlns:a16="http://schemas.microsoft.com/office/drawing/2014/main" val="3747201212"/>
                    </a:ext>
                  </a:extLst>
                </a:gridCol>
              </a:tblGrid>
              <a:tr h="33181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296009"/>
                  </a:ext>
                </a:extLst>
              </a:tr>
              <a:tr h="434761">
                <a:tc>
                  <a:txBody>
                    <a:bodyPr/>
                    <a:lstStyle/>
                    <a:p>
                      <a:r>
                        <a:rPr lang="it-IT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24792"/>
                  </a:ext>
                </a:extLst>
              </a:tr>
              <a:tr h="331814">
                <a:tc>
                  <a:txBody>
                    <a:bodyPr/>
                    <a:lstStyle/>
                    <a:p>
                      <a:r>
                        <a:rPr lang="it-IT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41139"/>
                  </a:ext>
                </a:extLst>
              </a:tr>
            </a:tbl>
          </a:graphicData>
        </a:graphic>
      </p:graphicFrame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6026547A-A07D-46DB-B691-99545C03A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14" y="1691639"/>
            <a:ext cx="6768485" cy="2792727"/>
          </a:xfrm>
        </p:spPr>
      </p:pic>
    </p:spTree>
    <p:extLst>
      <p:ext uri="{BB962C8B-B14F-4D97-AF65-F5344CB8AC3E}">
        <p14:creationId xmlns:p14="http://schemas.microsoft.com/office/powerpoint/2010/main" val="121602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A26A81-4169-49C7-AEB7-8291A9A6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072515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accent4"/>
                </a:solidFill>
              </a:rPr>
              <a:t>ARIMA CON SINUSOIDI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Segnaposto contenuto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847B228A-DBEF-48BC-B31F-812ED41C9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97333"/>
            <a:ext cx="6448424" cy="2660667"/>
          </a:xfr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28802E0-C507-45E4-B48A-BF6E6129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1531477"/>
            <a:ext cx="6448424" cy="266066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DCA777-15D0-4415-9716-F0C08D15677E}"/>
              </a:ext>
            </a:extLst>
          </p:cNvPr>
          <p:cNvSpPr txBox="1"/>
          <p:nvPr/>
        </p:nvSpPr>
        <p:spPr>
          <a:xfrm>
            <a:off x="1074198" y="2148396"/>
            <a:ext cx="4492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Approccio alternativo a TBATS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selezionato il modello che minimizza l’AIC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30148B-F2DB-4BF7-82DA-E6EFE7F4301F}"/>
              </a:ext>
            </a:extLst>
          </p:cNvPr>
          <p:cNvSpPr txBox="1"/>
          <p:nvPr/>
        </p:nvSpPr>
        <p:spPr>
          <a:xfrm>
            <a:off x="6977849" y="4714043"/>
            <a:ext cx="4953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 coppie di Fourier con periodo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 coppie di Fourier con periodo 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ARMA(2,1,2) sugli errori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134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A26A81-4169-49C7-AEB7-8291A9A6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072515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accent4"/>
                </a:solidFill>
              </a:rPr>
              <a:t>ARIMA FORECASTING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Tabella 16">
            <a:extLst>
              <a:ext uri="{FF2B5EF4-FFF2-40B4-BE49-F238E27FC236}">
                <a16:creationId xmlns:a16="http://schemas.microsoft.com/office/drawing/2014/main" id="{019A93DB-7C93-409E-9963-DE1566D83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850726"/>
              </p:ext>
            </p:extLst>
          </p:nvPr>
        </p:nvGraphicFramePr>
        <p:xfrm>
          <a:off x="561200" y="4774670"/>
          <a:ext cx="4482111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4037">
                  <a:extLst>
                    <a:ext uri="{9D8B030D-6E8A-4147-A177-3AD203B41FA5}">
                      <a16:colId xmlns:a16="http://schemas.microsoft.com/office/drawing/2014/main" val="1631084036"/>
                    </a:ext>
                  </a:extLst>
                </a:gridCol>
                <a:gridCol w="1494037">
                  <a:extLst>
                    <a:ext uri="{9D8B030D-6E8A-4147-A177-3AD203B41FA5}">
                      <a16:colId xmlns:a16="http://schemas.microsoft.com/office/drawing/2014/main" val="3450872070"/>
                    </a:ext>
                  </a:extLst>
                </a:gridCol>
                <a:gridCol w="1494037">
                  <a:extLst>
                    <a:ext uri="{9D8B030D-6E8A-4147-A177-3AD203B41FA5}">
                      <a16:colId xmlns:a16="http://schemas.microsoft.com/office/drawing/2014/main" val="1324940704"/>
                    </a:ext>
                  </a:extLst>
                </a:gridCol>
              </a:tblGrid>
              <a:tr h="358571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20877"/>
                  </a:ext>
                </a:extLst>
              </a:tr>
              <a:tr h="358571">
                <a:tc>
                  <a:txBody>
                    <a:bodyPr/>
                    <a:lstStyle/>
                    <a:p>
                      <a:r>
                        <a:rPr lang="it-IT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32305"/>
                  </a:ext>
                </a:extLst>
              </a:tr>
              <a:tr h="358571">
                <a:tc>
                  <a:txBody>
                    <a:bodyPr/>
                    <a:lstStyle/>
                    <a:p>
                      <a:r>
                        <a:rPr lang="it-IT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0984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C23F1003-F067-407A-A8B9-3FF647B05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11" y="1571703"/>
            <a:ext cx="7148688" cy="29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1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TBATS</vt:lpstr>
      <vt:lpstr>TBATS FORECASTING</vt:lpstr>
      <vt:lpstr>ARIMA CON SINUSOIDI</vt:lpstr>
      <vt:lpstr>ARIMA FORECASTING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TIME SERIES FORECASTING</dc:title>
  <dc:creator>a.fossati@campus.unimib.it</dc:creator>
  <cp:lastModifiedBy>Giorgio Nardi</cp:lastModifiedBy>
  <cp:revision>20</cp:revision>
  <dcterms:created xsi:type="dcterms:W3CDTF">2020-07-07T15:14:06Z</dcterms:created>
  <dcterms:modified xsi:type="dcterms:W3CDTF">2020-07-08T16:27:30Z</dcterms:modified>
</cp:coreProperties>
</file>