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5" r:id="rId6"/>
    <p:sldId id="266" r:id="rId7"/>
    <p:sldId id="264" r:id="rId8"/>
  </p:sldIdLst>
  <p:sldSz cx="9144000" cy="5143500" type="screen16x9"/>
  <p:notesSz cx="9144000" cy="51435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E0E"/>
    <a:srgbClr val="165413"/>
    <a:srgbClr val="C43F43"/>
    <a:srgbClr val="3FC462"/>
    <a:srgbClr val="DDFAE5"/>
    <a:srgbClr val="C2FDD3"/>
    <a:srgbClr val="6BFF95"/>
    <a:srgbClr val="487A56"/>
    <a:srgbClr val="3FC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FD7FE-B87F-4438-9EB9-C3403D510082}" type="datetimeFigureOut">
              <a:rPr lang="it-IT" smtClean="0"/>
              <a:t>15/07/2020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415DB-C9AC-4DD5-A2A7-F8D16968AB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062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15DB-C9AC-4DD5-A2A7-F8D16968AB9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15DB-C9AC-4DD5-A2A7-F8D16968AB9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95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03295" y="1214168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2859" y="0"/>
                </a:lnTo>
              </a:path>
            </a:pathLst>
          </a:custGeom>
          <a:ln w="458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0391" y="1214168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012" y="0"/>
                </a:lnTo>
              </a:path>
            </a:pathLst>
          </a:custGeom>
          <a:ln w="458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6469" y="1510863"/>
            <a:ext cx="4611060" cy="23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95959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82" y="487680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solidFill>
            <a:srgbClr val="DDF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0" y="0"/>
                </a:moveTo>
                <a:lnTo>
                  <a:pt x="9143999" y="0"/>
                </a:lnTo>
                <a:lnTo>
                  <a:pt x="9143999" y="487799"/>
                </a:lnTo>
                <a:lnTo>
                  <a:pt x="0" y="487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2475" y="1374138"/>
            <a:ext cx="28759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4200" b="1" spc="-170" dirty="0" err="1">
                <a:solidFill>
                  <a:srgbClr val="1A1A1A"/>
                </a:solidFill>
                <a:latin typeface="Montserrat Black" panose="00000A00000000000000" pitchFamily="2" charset="0"/>
                <a:cs typeface="Lucida Sans"/>
              </a:rPr>
              <a:t>SpotiX</a:t>
            </a:r>
            <a:endParaRPr sz="4200" dirty="0">
              <a:latin typeface="Montserrat Black" panose="00000A00000000000000" pitchFamily="2" charset="0"/>
              <a:cs typeface="Lucida San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51C66A-BF5A-46B7-B2E5-974CF88CD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1" y="2754055"/>
            <a:ext cx="1589667" cy="34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potify — Logo and Brand Assets">
            <a:extLst>
              <a:ext uri="{FF2B5EF4-FFF2-40B4-BE49-F238E27FC236}">
                <a16:creationId xmlns:a16="http://schemas.microsoft.com/office/drawing/2014/main" id="{290F9125-5D5C-4102-A193-A7A19BF85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30" y="3290745"/>
            <a:ext cx="1260360" cy="37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0" y="0"/>
                </a:moveTo>
                <a:lnTo>
                  <a:pt x="9143999" y="0"/>
                </a:lnTo>
                <a:lnTo>
                  <a:pt x="9143999" y="487799"/>
                </a:lnTo>
                <a:lnTo>
                  <a:pt x="0" y="487799"/>
                </a:lnTo>
                <a:lnTo>
                  <a:pt x="0" y="0"/>
                </a:lnTo>
                <a:close/>
              </a:path>
            </a:pathLst>
          </a:custGeom>
          <a:solidFill>
            <a:srgbClr val="DDF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2475" y="1378467"/>
            <a:ext cx="133112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80" dirty="0">
                <a:solidFill>
                  <a:srgbClr val="1A1A1A"/>
                </a:solidFill>
                <a:latin typeface="Montserrat SemiBold" panose="00000700000000000000" pitchFamily="2" charset="0"/>
                <a:cs typeface="Lucida Sans"/>
              </a:rPr>
              <a:t>Indi</a:t>
            </a:r>
            <a:r>
              <a:rPr sz="2600" b="1" spc="-105" dirty="0">
                <a:solidFill>
                  <a:srgbClr val="1A1A1A"/>
                </a:solidFill>
                <a:latin typeface="Montserrat SemiBold" panose="00000700000000000000" pitchFamily="2" charset="0"/>
                <a:cs typeface="Lucida Sans"/>
              </a:rPr>
              <a:t>c</a:t>
            </a:r>
            <a:r>
              <a:rPr sz="2600" b="1" spc="30" dirty="0">
                <a:solidFill>
                  <a:srgbClr val="1A1A1A"/>
                </a:solidFill>
                <a:latin typeface="Montserrat SemiBold" panose="00000700000000000000" pitchFamily="2" charset="0"/>
                <a:cs typeface="Lucida Sans"/>
              </a:rPr>
              <a:t>e</a:t>
            </a:r>
            <a:endParaRPr sz="2600" dirty="0">
              <a:latin typeface="Montserrat SemiBold" panose="00000700000000000000" pitchFamily="2" charset="0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382" y="2114816"/>
            <a:ext cx="2726217" cy="114646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0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Struttura</a:t>
            </a:r>
            <a:r>
              <a:rPr sz="1300" spc="-120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 </a:t>
            </a:r>
            <a:r>
              <a:rPr sz="1300" spc="7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base</a:t>
            </a:r>
            <a:endParaRPr sz="1300" dirty="0">
              <a:latin typeface="Montserrat Medium" panose="00000600000000000000" pitchFamily="2" charset="0"/>
              <a:cs typeface="Gill Sans MT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it-IT" sz="1300" spc="40" dirty="0" err="1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Oauth</a:t>
            </a:r>
            <a:r>
              <a:rPr lang="it-IT" sz="1300" spc="40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?</a:t>
            </a:r>
            <a:endParaRPr sz="1300" dirty="0">
              <a:latin typeface="Montserrat Medium" panose="00000600000000000000" pitchFamily="2" charset="0"/>
              <a:cs typeface="Gill Sans MT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it-IT" sz="1300" spc="50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Richieste a </a:t>
            </a:r>
            <a:r>
              <a:rPr lang="it-IT" sz="1300" spc="50" dirty="0" err="1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Spotify</a:t>
            </a:r>
            <a:endParaRPr sz="1300" dirty="0">
              <a:latin typeface="Montserrat Medium" panose="00000600000000000000" pitchFamily="2" charset="0"/>
              <a:cs typeface="Gill Sans MT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it-IT" sz="1300" spc="50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Richieste a </a:t>
            </a:r>
            <a:r>
              <a:rPr lang="it-IT" sz="1300" spc="50" dirty="0" err="1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Musixmatch</a:t>
            </a:r>
            <a:endParaRPr lang="it-IT" sz="1300" spc="50" dirty="0">
              <a:solidFill>
                <a:srgbClr val="595959"/>
              </a:solidFill>
              <a:latin typeface="Montserrat Medium" panose="00000600000000000000" pitchFamily="2" charset="0"/>
              <a:cs typeface="Gill Sans MT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lang="it-IT" sz="1300" spc="5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Siamo delle pippe </a:t>
            </a:r>
            <a:r>
              <a:rPr lang="it-IT" sz="1300" spc="5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  <a:sym typeface="Wingdings" panose="05000000000000000000" pitchFamily="2" charset="2"/>
              </a:rPr>
              <a:t></a:t>
            </a:r>
            <a:endParaRPr sz="1300" dirty="0">
              <a:latin typeface="Montserrat Medium" panose="00000600000000000000" pitchFamily="2" charset="0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A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">
            <a:extLst>
              <a:ext uri="{FF2B5EF4-FFF2-40B4-BE49-F238E27FC236}">
                <a16:creationId xmlns:a16="http://schemas.microsoft.com/office/drawing/2014/main" id="{56E2CA66-6553-44E7-B11E-EC69E760100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solidFill>
            <a:srgbClr val="DDFAE5"/>
          </a:solidFill>
        </p:spPr>
        <p:txBody>
          <a:bodyPr wrap="square" lIns="0" tIns="0" rIns="0" bIns="0" rtlCol="0"/>
          <a:lstStyle/>
          <a:p>
            <a:endParaRPr dirty="0">
              <a:latin typeface="Montserrat Medium" panose="00000600000000000000" pitchFamily="2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3015" y="212529"/>
            <a:ext cx="19468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50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Struttura</a:t>
            </a:r>
            <a:r>
              <a:rPr b="1" spc="-15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 </a:t>
            </a:r>
            <a:r>
              <a:rPr b="1" spc="7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base</a:t>
            </a:r>
            <a:endParaRPr b="1" dirty="0">
              <a:latin typeface="Montserrat Medium" panose="00000600000000000000" pitchFamily="2" charset="0"/>
              <a:cs typeface="Gill Sans M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266468" y="1510863"/>
            <a:ext cx="647354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207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latin typeface="Montserrat Medium" panose="00000600000000000000" pitchFamily="2" charset="0"/>
              </a:rPr>
              <a:t>API</a:t>
            </a:r>
            <a:r>
              <a:rPr spc="-175" dirty="0">
                <a:latin typeface="Montserrat Medium" panose="00000600000000000000" pitchFamily="2" charset="0"/>
              </a:rPr>
              <a:t> </a:t>
            </a:r>
            <a:r>
              <a:rPr spc="60" dirty="0">
                <a:latin typeface="Montserrat Medium" panose="00000600000000000000" pitchFamily="2" charset="0"/>
              </a:rPr>
              <a:t>REST</a:t>
            </a:r>
          </a:p>
        </p:txBody>
      </p:sp>
      <p:sp>
        <p:nvSpPr>
          <p:cNvPr id="26" name="object 26"/>
          <p:cNvSpPr txBox="1"/>
          <p:nvPr/>
        </p:nvSpPr>
        <p:spPr>
          <a:xfrm rot="20551532">
            <a:off x="3563947" y="2256031"/>
            <a:ext cx="133990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Web</a:t>
            </a:r>
            <a:r>
              <a:rPr sz="1400" spc="-17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 </a:t>
            </a:r>
            <a:r>
              <a:rPr sz="1400" spc="4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Socket</a:t>
            </a:r>
            <a:endParaRPr sz="1400" dirty="0">
              <a:latin typeface="Montserrat Medium" panose="00000600000000000000" pitchFamily="2" charset="0"/>
              <a:cs typeface="Gill Sans MT"/>
            </a:endParaRP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19287D10-632E-4A93-A282-311B658CE793}"/>
              </a:ext>
            </a:extLst>
          </p:cNvPr>
          <p:cNvSpPr/>
          <p:nvPr/>
        </p:nvSpPr>
        <p:spPr>
          <a:xfrm>
            <a:off x="417839" y="1701160"/>
            <a:ext cx="2488758" cy="1492250"/>
          </a:xfrm>
          <a:prstGeom prst="rect">
            <a:avLst/>
          </a:prstGeom>
          <a:solidFill>
            <a:srgbClr val="C4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CBD66C95-C628-4F46-8B90-B8C31B1A97F0}"/>
              </a:ext>
            </a:extLst>
          </p:cNvPr>
          <p:cNvSpPr/>
          <p:nvPr/>
        </p:nvSpPr>
        <p:spPr>
          <a:xfrm>
            <a:off x="5243508" y="542252"/>
            <a:ext cx="2488758" cy="14922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bject 8"/>
          <p:cNvSpPr txBox="1"/>
          <p:nvPr/>
        </p:nvSpPr>
        <p:spPr>
          <a:xfrm>
            <a:off x="6012559" y="1061894"/>
            <a:ext cx="1003815" cy="44896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1910" marR="5080" indent="-2984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E9EDEE"/>
                </a:solidFill>
                <a:latin typeface="Montserrat Medium" panose="00000600000000000000" pitchFamily="2" charset="0"/>
                <a:cs typeface="Arial"/>
              </a:rPr>
              <a:t>Backend  NodeJS</a:t>
            </a:r>
            <a:endParaRPr sz="1400" dirty="0">
              <a:latin typeface="Montserrat Medium" panose="00000600000000000000" pitchFamily="2" charset="0"/>
              <a:cs typeface="Arial"/>
            </a:endParaRPr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05E42B1F-0328-4D89-BF9D-7076F446B7F7}"/>
              </a:ext>
            </a:extLst>
          </p:cNvPr>
          <p:cNvSpPr txBox="1"/>
          <p:nvPr/>
        </p:nvSpPr>
        <p:spPr>
          <a:xfrm>
            <a:off x="1079662" y="2170588"/>
            <a:ext cx="1524000" cy="47461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1910" marR="5080" indent="-29845">
              <a:lnSpc>
                <a:spcPts val="1650"/>
              </a:lnSpc>
              <a:spcBef>
                <a:spcPts val="180"/>
              </a:spcBef>
            </a:pPr>
            <a:r>
              <a:rPr lang="it-IT" sz="1400" spc="-5" dirty="0" err="1">
                <a:solidFill>
                  <a:srgbClr val="E9EDEE"/>
                </a:solidFill>
                <a:latin typeface="Montserrat Medium" panose="00000600000000000000" pitchFamily="2" charset="0"/>
                <a:cs typeface="Arial"/>
              </a:rPr>
              <a:t>Frontend</a:t>
            </a:r>
            <a:endParaRPr lang="it-IT" sz="1400" spc="-5" dirty="0">
              <a:solidFill>
                <a:srgbClr val="E9EDEE"/>
              </a:solidFill>
              <a:latin typeface="Montserrat Medium" panose="00000600000000000000" pitchFamily="2" charset="0"/>
              <a:cs typeface="Arial"/>
            </a:endParaRPr>
          </a:p>
          <a:p>
            <a:pPr marL="41910" marR="5080" indent="-29845">
              <a:lnSpc>
                <a:spcPts val="1650"/>
              </a:lnSpc>
              <a:spcBef>
                <a:spcPts val="180"/>
              </a:spcBef>
            </a:pPr>
            <a:r>
              <a:rPr lang="it-IT" sz="1400" spc="-5" dirty="0">
                <a:solidFill>
                  <a:srgbClr val="E9EDEE"/>
                </a:solidFill>
                <a:latin typeface="Montserrat Medium" panose="00000600000000000000" pitchFamily="2" charset="0"/>
                <a:cs typeface="Arial"/>
              </a:rPr>
              <a:t>EJS – JS - CSS</a:t>
            </a:r>
            <a:endParaRPr sz="1400" dirty="0">
              <a:latin typeface="Montserrat Medium" panose="00000600000000000000" pitchFamily="2" charset="0"/>
              <a:cs typeface="Arial"/>
            </a:endParaRPr>
          </a:p>
        </p:txBody>
      </p:sp>
      <p:sp>
        <p:nvSpPr>
          <p:cNvPr id="40" name="object 26">
            <a:extLst>
              <a:ext uri="{FF2B5EF4-FFF2-40B4-BE49-F238E27FC236}">
                <a16:creationId xmlns:a16="http://schemas.microsoft.com/office/drawing/2014/main" id="{398C9F65-DCE0-462D-88D3-4A8380A6C5E2}"/>
              </a:ext>
            </a:extLst>
          </p:cNvPr>
          <p:cNvSpPr txBox="1"/>
          <p:nvPr/>
        </p:nvSpPr>
        <p:spPr>
          <a:xfrm rot="20482353">
            <a:off x="3344183" y="945382"/>
            <a:ext cx="133990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spc="2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API REST</a:t>
            </a:r>
            <a:endParaRPr sz="1400" dirty="0">
              <a:latin typeface="Montserrat Medium" panose="00000600000000000000" pitchFamily="2" charset="0"/>
              <a:cs typeface="Gill Sans MT"/>
            </a:endParaRP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F772887-786B-49C0-9D15-0946F4AD2EBE}"/>
              </a:ext>
            </a:extLst>
          </p:cNvPr>
          <p:cNvCxnSpPr/>
          <p:nvPr/>
        </p:nvCxnSpPr>
        <p:spPr>
          <a:xfrm flipV="1">
            <a:off x="2667000" y="819150"/>
            <a:ext cx="2514600" cy="8382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BCA11E3F-B42C-4E68-9A51-31C190EA497C}"/>
              </a:ext>
            </a:extLst>
          </p:cNvPr>
          <p:cNvCxnSpPr>
            <a:cxnSpLocks/>
          </p:cNvCxnSpPr>
          <p:nvPr/>
        </p:nvCxnSpPr>
        <p:spPr>
          <a:xfrm flipV="1">
            <a:off x="2971800" y="2128537"/>
            <a:ext cx="2576946" cy="8443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DF133E70-40BE-44F4-9541-BEE817B8B33D}"/>
              </a:ext>
            </a:extLst>
          </p:cNvPr>
          <p:cNvCxnSpPr>
            <a:cxnSpLocks/>
          </p:cNvCxnSpPr>
          <p:nvPr/>
        </p:nvCxnSpPr>
        <p:spPr>
          <a:xfrm>
            <a:off x="6718586" y="2056454"/>
            <a:ext cx="517795" cy="10148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e 52">
            <a:extLst>
              <a:ext uri="{FF2B5EF4-FFF2-40B4-BE49-F238E27FC236}">
                <a16:creationId xmlns:a16="http://schemas.microsoft.com/office/drawing/2014/main" id="{391C5AEF-CBC9-41B6-B9B6-8F8D2F24431B}"/>
              </a:ext>
            </a:extLst>
          </p:cNvPr>
          <p:cNvSpPr/>
          <p:nvPr/>
        </p:nvSpPr>
        <p:spPr>
          <a:xfrm>
            <a:off x="6172200" y="3109642"/>
            <a:ext cx="2362200" cy="1840665"/>
          </a:xfrm>
          <a:prstGeom prst="ellipse">
            <a:avLst/>
          </a:prstGeom>
          <a:solidFill>
            <a:srgbClr val="78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bject 4"/>
          <p:cNvSpPr txBox="1"/>
          <p:nvPr/>
        </p:nvSpPr>
        <p:spPr>
          <a:xfrm>
            <a:off x="6858000" y="3790950"/>
            <a:ext cx="1393395" cy="44896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0350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E9EDEE"/>
                </a:solidFill>
                <a:latin typeface="Montserrat Medium" panose="00000600000000000000" pitchFamily="2" charset="0"/>
                <a:cs typeface="Arial"/>
              </a:rPr>
              <a:t>Database  </a:t>
            </a:r>
            <a:r>
              <a:rPr lang="it-IT" sz="1400" spc="-5" dirty="0" err="1">
                <a:solidFill>
                  <a:srgbClr val="E9EDEE"/>
                </a:solidFill>
                <a:latin typeface="Montserrat Medium" panose="00000600000000000000" pitchFamily="2" charset="0"/>
                <a:cs typeface="Arial"/>
              </a:rPr>
              <a:t>MongoDB</a:t>
            </a:r>
            <a:endParaRPr sz="1400" dirty="0">
              <a:latin typeface="Montserrat Medium" panose="00000600000000000000" pitchFamily="2" charset="0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2">
            <a:extLst>
              <a:ext uri="{FF2B5EF4-FFF2-40B4-BE49-F238E27FC236}">
                <a16:creationId xmlns:a16="http://schemas.microsoft.com/office/drawing/2014/main" id="{6982058D-7E4B-4454-9966-C9C128CD4C29}"/>
              </a:ext>
            </a:extLst>
          </p:cNvPr>
          <p:cNvSpPr/>
          <p:nvPr/>
        </p:nvSpPr>
        <p:spPr>
          <a:xfrm>
            <a:off x="0" y="-27454"/>
            <a:ext cx="9164782" cy="514350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solidFill>
            <a:srgbClr val="DDF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 rot="1604668">
            <a:off x="4952665" y="1238612"/>
            <a:ext cx="102966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000" spc="30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1  r</a:t>
            </a:r>
            <a:r>
              <a:rPr sz="1000" spc="30" dirty="0" err="1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edirect</a:t>
            </a:r>
            <a:r>
              <a:rPr lang="it-IT" sz="1000" spc="30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 </a:t>
            </a:r>
            <a:r>
              <a:rPr sz="1000" spc="-14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 </a:t>
            </a:r>
            <a:r>
              <a:rPr sz="1000" spc="450" dirty="0">
                <a:solidFill>
                  <a:srgbClr val="595959"/>
                </a:solidFill>
                <a:latin typeface="Montserrat Medium" panose="00000600000000000000" pitchFamily="2" charset="0"/>
                <a:cs typeface="Lucida Sans Unicode"/>
              </a:rPr>
              <a:t>▶</a:t>
            </a:r>
            <a:endParaRPr sz="1000" dirty="0">
              <a:latin typeface="Montserrat Medium" panose="00000600000000000000" pitchFamily="2" charset="0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 rot="20471066">
            <a:off x="952034" y="1710541"/>
            <a:ext cx="134624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000" spc="4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5  </a:t>
            </a:r>
            <a:r>
              <a:rPr lang="it-IT" sz="1000" spc="45" dirty="0" err="1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redirect</a:t>
            </a:r>
            <a:r>
              <a:rPr lang="it-IT" sz="1000" spc="4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  </a:t>
            </a:r>
            <a:r>
              <a:rPr sz="1000" spc="450" dirty="0">
                <a:solidFill>
                  <a:srgbClr val="595959"/>
                </a:solidFill>
                <a:latin typeface="Montserrat Medium" panose="00000600000000000000" pitchFamily="2" charset="0"/>
                <a:cs typeface="Lucida Sans Unicode"/>
              </a:rPr>
              <a:t>▶</a:t>
            </a:r>
            <a:endParaRPr sz="1000" dirty="0">
              <a:latin typeface="Montserrat Medium" panose="00000600000000000000" pitchFamily="2" charset="0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794610" y="2848540"/>
            <a:ext cx="98171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50" dirty="0">
                <a:solidFill>
                  <a:srgbClr val="595959"/>
                </a:solidFill>
                <a:latin typeface="Montserrat Medium" panose="00000600000000000000" pitchFamily="2" charset="0"/>
                <a:cs typeface="Lucida Sans Unicode"/>
              </a:rPr>
              <a:t>◀</a:t>
            </a:r>
            <a:r>
              <a:rPr lang="it-IT" sz="1000" spc="-160" dirty="0">
                <a:solidFill>
                  <a:srgbClr val="595959"/>
                </a:solidFill>
                <a:latin typeface="Montserrat Medium" panose="00000600000000000000" pitchFamily="2" charset="0"/>
                <a:cs typeface="Lucida Sans Unicode"/>
              </a:rPr>
              <a:t>4       </a:t>
            </a:r>
            <a:r>
              <a:rPr sz="1000" spc="2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token</a:t>
            </a:r>
            <a:endParaRPr sz="1000" dirty="0">
              <a:latin typeface="Montserrat Medium" panose="00000600000000000000" pitchFamily="2" charset="0"/>
              <a:cs typeface="Gill Sans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348369" y="2848540"/>
            <a:ext cx="143578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it-IT" sz="1000" spc="5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3  </a:t>
            </a:r>
            <a:r>
              <a:rPr sz="1000" spc="5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auth</a:t>
            </a:r>
            <a:r>
              <a:rPr sz="1000" spc="-10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 </a:t>
            </a:r>
            <a:r>
              <a:rPr sz="1000" spc="30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code</a:t>
            </a:r>
            <a:r>
              <a:rPr sz="1000" spc="-10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+</a:t>
            </a:r>
            <a:r>
              <a:rPr sz="1000" spc="-10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 </a:t>
            </a:r>
            <a:r>
              <a:rPr sz="1000" spc="3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key</a:t>
            </a:r>
            <a:r>
              <a:rPr lang="it-IT" sz="1000" dirty="0">
                <a:latin typeface="Montserrat Medium" panose="00000600000000000000" pitchFamily="2" charset="0"/>
                <a:cs typeface="Gill Sans MT"/>
              </a:rPr>
              <a:t> </a:t>
            </a:r>
            <a:r>
              <a:rPr sz="1000" spc="450" dirty="0">
                <a:solidFill>
                  <a:srgbClr val="595959"/>
                </a:solidFill>
                <a:latin typeface="Montserrat Medium" panose="00000600000000000000" pitchFamily="2" charset="0"/>
                <a:cs typeface="Lucida Sans Unicode"/>
              </a:rPr>
              <a:t>▶</a:t>
            </a:r>
            <a:endParaRPr sz="1000" dirty="0">
              <a:latin typeface="Montserrat Medium" panose="00000600000000000000" pitchFamily="2" charset="0"/>
              <a:cs typeface="Lucida Sans Unicode"/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2F68920C-C41F-4948-8EE9-5793E1C3642E}"/>
              </a:ext>
            </a:extLst>
          </p:cNvPr>
          <p:cNvSpPr/>
          <p:nvPr/>
        </p:nvSpPr>
        <p:spPr>
          <a:xfrm>
            <a:off x="6888467" y="2070086"/>
            <a:ext cx="1716933" cy="1723620"/>
          </a:xfrm>
          <a:prstGeom prst="rect">
            <a:avLst/>
          </a:prstGeom>
          <a:solidFill>
            <a:srgbClr val="16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30" name="Picture 6" descr="Spotify — Logo and Brand Assets">
            <a:extLst>
              <a:ext uri="{FF2B5EF4-FFF2-40B4-BE49-F238E27FC236}">
                <a16:creationId xmlns:a16="http://schemas.microsoft.com/office/drawing/2014/main" id="{C0A313D6-A765-4DFA-8691-A751E052B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138" y="2687326"/>
            <a:ext cx="1519589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object 2">
            <a:extLst>
              <a:ext uri="{FF2B5EF4-FFF2-40B4-BE49-F238E27FC236}">
                <a16:creationId xmlns:a16="http://schemas.microsoft.com/office/drawing/2014/main" id="{7F8EF5F6-08E7-4337-88BF-8D8EEAA9D31C}"/>
              </a:ext>
            </a:extLst>
          </p:cNvPr>
          <p:cNvSpPr txBox="1"/>
          <p:nvPr/>
        </p:nvSpPr>
        <p:spPr>
          <a:xfrm>
            <a:off x="280470" y="184461"/>
            <a:ext cx="19468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b="1" spc="50" dirty="0" err="1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OAuth</a:t>
            </a:r>
            <a:endParaRPr b="1" dirty="0">
              <a:latin typeface="Montserrat Medium" panose="00000600000000000000" pitchFamily="2" charset="0"/>
              <a:cs typeface="Gill Sans MT"/>
            </a:endParaRP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4AEEFE4B-D3BF-4180-A0D9-7D6DF5E86F19}"/>
              </a:ext>
            </a:extLst>
          </p:cNvPr>
          <p:cNvCxnSpPr>
            <a:cxnSpLocks/>
          </p:cNvCxnSpPr>
          <p:nvPr/>
        </p:nvCxnSpPr>
        <p:spPr>
          <a:xfrm>
            <a:off x="2211996" y="3044915"/>
            <a:ext cx="464600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tangolo 78">
            <a:extLst>
              <a:ext uri="{FF2B5EF4-FFF2-40B4-BE49-F238E27FC236}">
                <a16:creationId xmlns:a16="http://schemas.microsoft.com/office/drawing/2014/main" id="{36A7A6C0-27F6-4194-8E30-56C1FCC571C9}"/>
              </a:ext>
            </a:extLst>
          </p:cNvPr>
          <p:cNvSpPr/>
          <p:nvPr/>
        </p:nvSpPr>
        <p:spPr>
          <a:xfrm>
            <a:off x="3505200" y="630755"/>
            <a:ext cx="1371600" cy="1326110"/>
          </a:xfrm>
          <a:prstGeom prst="rect">
            <a:avLst/>
          </a:prstGeom>
          <a:solidFill>
            <a:srgbClr val="C4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bject 6"/>
          <p:cNvSpPr txBox="1"/>
          <p:nvPr/>
        </p:nvSpPr>
        <p:spPr>
          <a:xfrm>
            <a:off x="3721491" y="1166993"/>
            <a:ext cx="1049044" cy="23096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09220" marR="5080" indent="-97155">
              <a:lnSpc>
                <a:spcPts val="1650"/>
              </a:lnSpc>
              <a:spcBef>
                <a:spcPts val="180"/>
              </a:spcBef>
            </a:pPr>
            <a:r>
              <a:rPr sz="1400" spc="-5" dirty="0" err="1">
                <a:solidFill>
                  <a:srgbClr val="E9EDEE"/>
                </a:solidFill>
                <a:latin typeface="Montserrat SemiBold" panose="00000700000000000000" pitchFamily="2" charset="0"/>
                <a:cs typeface="Arial"/>
              </a:rPr>
              <a:t>Fron</a:t>
            </a:r>
            <a:r>
              <a:rPr lang="it-IT" sz="1400" spc="-5" dirty="0" err="1">
                <a:solidFill>
                  <a:srgbClr val="E9EDEE"/>
                </a:solidFill>
                <a:latin typeface="Montserrat SemiBold" panose="00000700000000000000" pitchFamily="2" charset="0"/>
                <a:cs typeface="Arial"/>
              </a:rPr>
              <a:t>tend</a:t>
            </a:r>
            <a:endParaRPr sz="1400" dirty="0">
              <a:latin typeface="Montserrat SemiBold" panose="00000700000000000000" pitchFamily="2" charset="0"/>
              <a:cs typeface="Arial"/>
            </a:endParaRP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24B24F05-59AF-43F3-9088-529CCBC600A3}"/>
              </a:ext>
            </a:extLst>
          </p:cNvPr>
          <p:cNvSpPr/>
          <p:nvPr/>
        </p:nvSpPr>
        <p:spPr>
          <a:xfrm>
            <a:off x="538600" y="2155380"/>
            <a:ext cx="1673396" cy="14922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bject 6">
            <a:extLst>
              <a:ext uri="{FF2B5EF4-FFF2-40B4-BE49-F238E27FC236}">
                <a16:creationId xmlns:a16="http://schemas.microsoft.com/office/drawing/2014/main" id="{4A08D801-0A8B-4981-A612-1EC4BF624DC0}"/>
              </a:ext>
            </a:extLst>
          </p:cNvPr>
          <p:cNvSpPr txBox="1"/>
          <p:nvPr/>
        </p:nvSpPr>
        <p:spPr>
          <a:xfrm>
            <a:off x="957882" y="2742974"/>
            <a:ext cx="1049044" cy="23096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09220" marR="5080" indent="-97155">
              <a:lnSpc>
                <a:spcPts val="1650"/>
              </a:lnSpc>
              <a:spcBef>
                <a:spcPts val="180"/>
              </a:spcBef>
            </a:pPr>
            <a:r>
              <a:rPr lang="it-IT" sz="1400" spc="-5" dirty="0" err="1">
                <a:solidFill>
                  <a:srgbClr val="E9EDEE"/>
                </a:solidFill>
                <a:latin typeface="Montserrat SemiBold" panose="00000700000000000000" pitchFamily="2" charset="0"/>
                <a:cs typeface="Arial"/>
              </a:rPr>
              <a:t>Backend</a:t>
            </a:r>
            <a:endParaRPr sz="1400" dirty="0">
              <a:latin typeface="Montserrat SemiBold" panose="00000700000000000000" pitchFamily="2" charset="0"/>
              <a:cs typeface="Arial"/>
            </a:endParaRPr>
          </a:p>
        </p:txBody>
      </p:sp>
      <p:sp>
        <p:nvSpPr>
          <p:cNvPr id="89" name="object 27">
            <a:extLst>
              <a:ext uri="{FF2B5EF4-FFF2-40B4-BE49-F238E27FC236}">
                <a16:creationId xmlns:a16="http://schemas.microsoft.com/office/drawing/2014/main" id="{9DCDFAE5-2FD0-4A07-8ECC-0A81DE0CF19D}"/>
              </a:ext>
            </a:extLst>
          </p:cNvPr>
          <p:cNvSpPr txBox="1"/>
          <p:nvPr/>
        </p:nvSpPr>
        <p:spPr>
          <a:xfrm>
            <a:off x="5648713" y="2190559"/>
            <a:ext cx="114439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450" dirty="0">
                <a:solidFill>
                  <a:srgbClr val="595959"/>
                </a:solidFill>
                <a:latin typeface="Montserrat Medium" panose="00000600000000000000" pitchFamily="2" charset="0"/>
                <a:cs typeface="Lucida Sans Unicode"/>
              </a:rPr>
              <a:t>◀</a:t>
            </a:r>
            <a:r>
              <a:rPr lang="it-IT" sz="1000" spc="450" dirty="0">
                <a:solidFill>
                  <a:srgbClr val="595959"/>
                </a:solidFill>
                <a:latin typeface="Montserrat Medium" panose="00000600000000000000" pitchFamily="2" charset="0"/>
                <a:cs typeface="Lucida Sans Unicode"/>
              </a:rPr>
              <a:t>2</a:t>
            </a:r>
            <a:r>
              <a:rPr sz="1000" spc="-160" dirty="0">
                <a:solidFill>
                  <a:srgbClr val="595959"/>
                </a:solidFill>
                <a:latin typeface="Montserrat Medium" panose="00000600000000000000" pitchFamily="2" charset="0"/>
                <a:cs typeface="Lucida Sans Unicode"/>
              </a:rPr>
              <a:t> </a:t>
            </a:r>
            <a:r>
              <a:rPr sz="1000" spc="5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auth</a:t>
            </a:r>
            <a:r>
              <a:rPr sz="1000" spc="-114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 </a:t>
            </a:r>
            <a:r>
              <a:rPr sz="1000" spc="30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code</a:t>
            </a:r>
            <a:endParaRPr sz="1000" dirty="0">
              <a:latin typeface="Montserrat Medium" panose="00000600000000000000" pitchFamily="2" charset="0"/>
              <a:cs typeface="Gill Sans MT"/>
            </a:endParaRPr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118660D0-F4F8-445D-ABCE-97EA408A60BC}"/>
              </a:ext>
            </a:extLst>
          </p:cNvPr>
          <p:cNvSpPr/>
          <p:nvPr/>
        </p:nvSpPr>
        <p:spPr>
          <a:xfrm>
            <a:off x="2879555" y="3706475"/>
            <a:ext cx="1683871" cy="1083126"/>
          </a:xfrm>
          <a:prstGeom prst="ellipse">
            <a:avLst/>
          </a:prstGeom>
          <a:solidFill>
            <a:srgbClr val="78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object 4">
            <a:extLst>
              <a:ext uri="{FF2B5EF4-FFF2-40B4-BE49-F238E27FC236}">
                <a16:creationId xmlns:a16="http://schemas.microsoft.com/office/drawing/2014/main" id="{ED142756-03CB-4585-9C0E-6C890390D658}"/>
              </a:ext>
            </a:extLst>
          </p:cNvPr>
          <p:cNvSpPr txBox="1"/>
          <p:nvPr/>
        </p:nvSpPr>
        <p:spPr>
          <a:xfrm>
            <a:off x="3252745" y="3964505"/>
            <a:ext cx="993268" cy="44896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0350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rgbClr val="E9EDEE"/>
                </a:solidFill>
                <a:latin typeface="Montserrat Medium" panose="00000600000000000000" pitchFamily="2" charset="0"/>
                <a:cs typeface="Arial"/>
              </a:rPr>
              <a:t>Database  </a:t>
            </a:r>
            <a:r>
              <a:rPr lang="it-IT" sz="1400" spc="-5" dirty="0" err="1">
                <a:solidFill>
                  <a:srgbClr val="E9EDEE"/>
                </a:solidFill>
                <a:latin typeface="Montserrat Medium" panose="00000600000000000000" pitchFamily="2" charset="0"/>
                <a:cs typeface="Arial"/>
              </a:rPr>
              <a:t>MongoDB</a:t>
            </a:r>
            <a:endParaRPr sz="1400" dirty="0">
              <a:latin typeface="Montserrat Medium" panose="00000600000000000000" pitchFamily="2" charset="0"/>
              <a:cs typeface="Arial"/>
            </a:endParaRPr>
          </a:p>
        </p:txBody>
      </p: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E97C2D59-C51E-43B7-B258-46CB815EAD1F}"/>
              </a:ext>
            </a:extLst>
          </p:cNvPr>
          <p:cNvCxnSpPr>
            <a:cxnSpLocks/>
          </p:cNvCxnSpPr>
          <p:nvPr/>
        </p:nvCxnSpPr>
        <p:spPr>
          <a:xfrm>
            <a:off x="1892554" y="3677293"/>
            <a:ext cx="987001" cy="6318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bject 47">
            <a:extLst>
              <a:ext uri="{FF2B5EF4-FFF2-40B4-BE49-F238E27FC236}">
                <a16:creationId xmlns:a16="http://schemas.microsoft.com/office/drawing/2014/main" id="{D1FF7DDA-F1E0-477F-8732-9163BB0EE793}"/>
              </a:ext>
            </a:extLst>
          </p:cNvPr>
          <p:cNvSpPr txBox="1"/>
          <p:nvPr/>
        </p:nvSpPr>
        <p:spPr>
          <a:xfrm rot="1984782">
            <a:off x="1668165" y="4055972"/>
            <a:ext cx="143578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it-IT" sz="1000" spc="5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  <a:sym typeface="Wingdings" panose="05000000000000000000" pitchFamily="2" charset="2"/>
              </a:rPr>
              <a:t>5 user data</a:t>
            </a:r>
            <a:r>
              <a:rPr lang="it-IT" sz="1000" dirty="0">
                <a:latin typeface="Montserrat Medium" panose="00000600000000000000" pitchFamily="2" charset="0"/>
                <a:cs typeface="Gill Sans MT"/>
              </a:rPr>
              <a:t> </a:t>
            </a:r>
            <a:r>
              <a:rPr sz="1000" spc="450" dirty="0">
                <a:solidFill>
                  <a:srgbClr val="595959"/>
                </a:solidFill>
                <a:latin typeface="Montserrat Medium" panose="00000600000000000000" pitchFamily="2" charset="0"/>
                <a:cs typeface="Lucida Sans Unicode"/>
              </a:rPr>
              <a:t>▶</a:t>
            </a:r>
            <a:endParaRPr sz="1000" dirty="0">
              <a:latin typeface="Montserrat Medium" panose="00000600000000000000" pitchFamily="2" charset="0"/>
              <a:cs typeface="Lucida Sans Unicode"/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2AB06A5-07D9-44D4-BFA1-2CA958FD74D7}"/>
              </a:ext>
            </a:extLst>
          </p:cNvPr>
          <p:cNvCxnSpPr/>
          <p:nvPr/>
        </p:nvCxnSpPr>
        <p:spPr>
          <a:xfrm>
            <a:off x="4932874" y="1168486"/>
            <a:ext cx="1899520" cy="90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CEDC5A2-78E0-4C5C-A5A5-98CA50EC0DB3}"/>
              </a:ext>
            </a:extLst>
          </p:cNvPr>
          <p:cNvCxnSpPr>
            <a:cxnSpLocks/>
          </p:cNvCxnSpPr>
          <p:nvPr/>
        </p:nvCxnSpPr>
        <p:spPr>
          <a:xfrm flipH="1">
            <a:off x="2211996" y="2357271"/>
            <a:ext cx="4615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FD5EB396-3181-48A8-A41E-6353C7A08ED2}"/>
              </a:ext>
            </a:extLst>
          </p:cNvPr>
          <p:cNvCxnSpPr>
            <a:cxnSpLocks/>
          </p:cNvCxnSpPr>
          <p:nvPr/>
        </p:nvCxnSpPr>
        <p:spPr>
          <a:xfrm flipV="1">
            <a:off x="957882" y="1277348"/>
            <a:ext cx="2471118" cy="86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2">
            <a:extLst>
              <a:ext uri="{FF2B5EF4-FFF2-40B4-BE49-F238E27FC236}">
                <a16:creationId xmlns:a16="http://schemas.microsoft.com/office/drawing/2014/main" id="{6982058D-7E4B-4454-9966-C9C128CD4C29}"/>
              </a:ext>
            </a:extLst>
          </p:cNvPr>
          <p:cNvSpPr/>
          <p:nvPr/>
        </p:nvSpPr>
        <p:spPr>
          <a:xfrm>
            <a:off x="-20782" y="0"/>
            <a:ext cx="9164782" cy="514350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solidFill>
            <a:srgbClr val="DDFAE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 txBox="1"/>
          <p:nvPr/>
        </p:nvSpPr>
        <p:spPr>
          <a:xfrm rot="20471066">
            <a:off x="1375731" y="1465526"/>
            <a:ext cx="134624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b="1" spc="4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4</a:t>
            </a:r>
            <a:r>
              <a:rPr kumimoji="0" lang="it-IT" sz="1000" b="0" i="0" u="none" strike="noStrike" kern="1200" cap="none" spc="4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Gill Sans MT"/>
              </a:rPr>
              <a:t>  </a:t>
            </a:r>
            <a:r>
              <a:rPr kumimoji="0" lang="it-IT" sz="1000" b="0" i="0" u="none" strike="noStrike" kern="1200" cap="none" spc="45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Gill Sans MT"/>
              </a:rPr>
              <a:t>res.render</a:t>
            </a:r>
            <a:r>
              <a:rPr kumimoji="0" lang="it-IT" sz="1000" b="0" i="0" u="none" strike="noStrike" kern="1200" cap="none" spc="4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Gill Sans MT"/>
              </a:rPr>
              <a:t>(…) </a:t>
            </a:r>
            <a:r>
              <a:rPr kumimoji="0" sz="1000" b="0" i="0" u="none" strike="noStrike" kern="1200" cap="none" spc="45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Lucida Sans Unicode"/>
              </a:rPr>
              <a:t>▶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Lucida Sans Unicode"/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2F68920C-C41F-4948-8EE9-5793E1C3642E}"/>
              </a:ext>
            </a:extLst>
          </p:cNvPr>
          <p:cNvSpPr/>
          <p:nvPr/>
        </p:nvSpPr>
        <p:spPr>
          <a:xfrm>
            <a:off x="6963827" y="1662625"/>
            <a:ext cx="1716933" cy="1723620"/>
          </a:xfrm>
          <a:prstGeom prst="rect">
            <a:avLst/>
          </a:prstGeom>
          <a:solidFill>
            <a:srgbClr val="16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Spotify — Logo and Brand Assets">
            <a:extLst>
              <a:ext uri="{FF2B5EF4-FFF2-40B4-BE49-F238E27FC236}">
                <a16:creationId xmlns:a16="http://schemas.microsoft.com/office/drawing/2014/main" id="{C0A313D6-A765-4DFA-8691-A751E052B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498" y="2336787"/>
            <a:ext cx="1519589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object 2">
            <a:extLst>
              <a:ext uri="{FF2B5EF4-FFF2-40B4-BE49-F238E27FC236}">
                <a16:creationId xmlns:a16="http://schemas.microsoft.com/office/drawing/2014/main" id="{7F8EF5F6-08E7-4337-88BF-8D8EEAA9D31C}"/>
              </a:ext>
            </a:extLst>
          </p:cNvPr>
          <p:cNvSpPr txBox="1"/>
          <p:nvPr/>
        </p:nvSpPr>
        <p:spPr>
          <a:xfrm>
            <a:off x="219844" y="185412"/>
            <a:ext cx="19468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5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Gill Sans MT"/>
              </a:rPr>
              <a:t>Richieste a risorse </a:t>
            </a:r>
            <a:r>
              <a:rPr kumimoji="0" lang="it-IT" sz="1800" b="1" i="0" u="none" strike="noStrike" kern="1200" cap="none" spc="5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Gill Sans MT"/>
              </a:rPr>
              <a:t>Spotify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Gill Sans MT"/>
            </a:endParaRPr>
          </a:p>
        </p:txBody>
      </p: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10DB402C-8E48-4645-AF13-D1547DE69248}"/>
              </a:ext>
            </a:extLst>
          </p:cNvPr>
          <p:cNvCxnSpPr>
            <a:cxnSpLocks/>
          </p:cNvCxnSpPr>
          <p:nvPr/>
        </p:nvCxnSpPr>
        <p:spPr>
          <a:xfrm flipV="1">
            <a:off x="851085" y="937646"/>
            <a:ext cx="2609015" cy="8799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4AEEFE4B-D3BF-4180-A0D9-7D6DF5E86F19}"/>
              </a:ext>
            </a:extLst>
          </p:cNvPr>
          <p:cNvCxnSpPr>
            <a:cxnSpLocks/>
          </p:cNvCxnSpPr>
          <p:nvPr/>
        </p:nvCxnSpPr>
        <p:spPr>
          <a:xfrm>
            <a:off x="2248998" y="2448734"/>
            <a:ext cx="464600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tangolo 78">
            <a:extLst>
              <a:ext uri="{FF2B5EF4-FFF2-40B4-BE49-F238E27FC236}">
                <a16:creationId xmlns:a16="http://schemas.microsoft.com/office/drawing/2014/main" id="{36A7A6C0-27F6-4194-8E30-56C1FCC571C9}"/>
              </a:ext>
            </a:extLst>
          </p:cNvPr>
          <p:cNvSpPr/>
          <p:nvPr/>
        </p:nvSpPr>
        <p:spPr>
          <a:xfrm>
            <a:off x="3506673" y="336515"/>
            <a:ext cx="1371600" cy="1326110"/>
          </a:xfrm>
          <a:prstGeom prst="rect">
            <a:avLst/>
          </a:prstGeom>
          <a:solidFill>
            <a:srgbClr val="C4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7941" y="884089"/>
            <a:ext cx="1049044" cy="23096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09220" marR="5080" lvl="0" indent="-97155" algn="l" defTabSz="914400" rtl="0" eaLnBrk="1" fontAlgn="auto" latinLnBrk="0" hangingPunct="1">
              <a:lnSpc>
                <a:spcPts val="165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 err="1">
                <a:ln>
                  <a:noFill/>
                </a:ln>
                <a:solidFill>
                  <a:srgbClr val="E9EDEE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Arial"/>
              </a:rPr>
              <a:t>Fron</a:t>
            </a:r>
            <a:r>
              <a:rPr kumimoji="0" lang="it-IT" sz="1400" b="0" i="0" u="none" strike="noStrike" kern="1200" cap="none" spc="-5" normalizeH="0" baseline="0" noProof="0" dirty="0" err="1">
                <a:ln>
                  <a:noFill/>
                </a:ln>
                <a:solidFill>
                  <a:srgbClr val="E9EDEE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Arial"/>
              </a:rPr>
              <a:t>tend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0"/>
              <a:ea typeface="+mn-ea"/>
              <a:cs typeface="Arial"/>
            </a:endParaRP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24B24F05-59AF-43F3-9088-529CCBC600A3}"/>
              </a:ext>
            </a:extLst>
          </p:cNvPr>
          <p:cNvSpPr/>
          <p:nvPr/>
        </p:nvSpPr>
        <p:spPr>
          <a:xfrm>
            <a:off x="540073" y="1861140"/>
            <a:ext cx="1673396" cy="14922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">
            <a:extLst>
              <a:ext uri="{FF2B5EF4-FFF2-40B4-BE49-F238E27FC236}">
                <a16:creationId xmlns:a16="http://schemas.microsoft.com/office/drawing/2014/main" id="{4A08D801-0A8B-4981-A612-1EC4BF624DC0}"/>
              </a:ext>
            </a:extLst>
          </p:cNvPr>
          <p:cNvSpPr txBox="1"/>
          <p:nvPr/>
        </p:nvSpPr>
        <p:spPr>
          <a:xfrm>
            <a:off x="959355" y="2448734"/>
            <a:ext cx="1049044" cy="23096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09220" marR="5080" lvl="0" indent="-97155" algn="l" defTabSz="914400" rtl="0" eaLnBrk="1" fontAlgn="auto" latinLnBrk="0" hangingPunct="1">
              <a:lnSpc>
                <a:spcPts val="165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-5" normalizeH="0" baseline="0" noProof="0" dirty="0" err="1">
                <a:ln>
                  <a:noFill/>
                </a:ln>
                <a:solidFill>
                  <a:srgbClr val="E9EDEE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Arial"/>
              </a:rPr>
              <a:t>Backend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0"/>
              <a:ea typeface="+mn-ea"/>
              <a:cs typeface="Arial"/>
            </a:endParaRPr>
          </a:p>
        </p:txBody>
      </p:sp>
      <p:sp>
        <p:nvSpPr>
          <p:cNvPr id="89" name="object 27">
            <a:extLst>
              <a:ext uri="{FF2B5EF4-FFF2-40B4-BE49-F238E27FC236}">
                <a16:creationId xmlns:a16="http://schemas.microsoft.com/office/drawing/2014/main" id="{9DCDFAE5-2FD0-4A07-8ECC-0A81DE0CF19D}"/>
              </a:ext>
            </a:extLst>
          </p:cNvPr>
          <p:cNvSpPr txBox="1"/>
          <p:nvPr/>
        </p:nvSpPr>
        <p:spPr>
          <a:xfrm>
            <a:off x="2370281" y="2234837"/>
            <a:ext cx="408030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kumimoji="0" lang="it-IT" sz="1000" b="1" i="0" u="none" strike="noStrike" kern="1200" cap="none" spc="45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Lucida Sans Unicode"/>
              </a:rPr>
              <a:t>2</a:t>
            </a:r>
            <a:r>
              <a:rPr kumimoji="0" sz="1000" b="0" i="0" u="none" strike="noStrike" kern="1200" cap="none" spc="-16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Lucida Sans Unicode"/>
              </a:rPr>
              <a:t> </a:t>
            </a:r>
            <a:r>
              <a:rPr lang="it-IT" sz="1000" spc="5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GET https://api.spotify.com/...   </a:t>
            </a:r>
            <a:r>
              <a:rPr lang="it-IT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+   </a:t>
            </a:r>
            <a:r>
              <a:rPr lang="it-IT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accessToken</a:t>
            </a:r>
            <a:r>
              <a:rPr lang="it-IT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   </a:t>
            </a:r>
            <a:r>
              <a:rPr lang="it-IT" sz="1000" spc="450" dirty="0">
                <a:solidFill>
                  <a:srgbClr val="595959"/>
                </a:solidFill>
                <a:latin typeface="Montserrat Medium" panose="00000600000000000000" pitchFamily="2" charset="0"/>
                <a:cs typeface="Lucida Sans Unicode"/>
              </a:rPr>
              <a:t>▶</a:t>
            </a:r>
            <a:endParaRPr lang="it-IT" sz="1000" dirty="0">
              <a:solidFill>
                <a:schemeClr val="tx1">
                  <a:lumMod val="65000"/>
                  <a:lumOff val="35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49D290A-F15D-48B4-B437-81C1DCBD5396}"/>
              </a:ext>
            </a:extLst>
          </p:cNvPr>
          <p:cNvSpPr/>
          <p:nvPr/>
        </p:nvSpPr>
        <p:spPr>
          <a:xfrm>
            <a:off x="3350537" y="3859785"/>
            <a:ext cx="1683871" cy="1083126"/>
          </a:xfrm>
          <a:prstGeom prst="ellipse">
            <a:avLst/>
          </a:prstGeom>
          <a:solidFill>
            <a:srgbClr val="78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E334E448-3C96-4EFF-8B72-470957C4B6E1}"/>
              </a:ext>
            </a:extLst>
          </p:cNvPr>
          <p:cNvSpPr txBox="1"/>
          <p:nvPr/>
        </p:nvSpPr>
        <p:spPr>
          <a:xfrm>
            <a:off x="3695839" y="4169552"/>
            <a:ext cx="993268" cy="44896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0350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solidFill>
                  <a:schemeClr val="bg1"/>
                </a:solidFill>
                <a:latin typeface="Montserrat Medium" panose="00000600000000000000" pitchFamily="2" charset="0"/>
                <a:cs typeface="Arial"/>
              </a:rPr>
              <a:t>Database  </a:t>
            </a:r>
            <a:r>
              <a:rPr lang="it-IT" sz="1400" spc="-5" dirty="0" err="1">
                <a:solidFill>
                  <a:schemeClr val="bg1"/>
                </a:solidFill>
                <a:latin typeface="Montserrat Medium" panose="00000600000000000000" pitchFamily="2" charset="0"/>
                <a:cs typeface="Arial"/>
              </a:rPr>
              <a:t>MongoDB</a:t>
            </a:r>
            <a:endParaRPr sz="1400" dirty="0">
              <a:solidFill>
                <a:schemeClr val="bg1"/>
              </a:solidFill>
              <a:latin typeface="Montserrat Medium" panose="00000600000000000000" pitchFamily="2" charset="0"/>
              <a:cs typeface="Arial"/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7BD770D-88AA-4CEF-9134-CB2315260617}"/>
              </a:ext>
            </a:extLst>
          </p:cNvPr>
          <p:cNvCxnSpPr>
            <a:cxnSpLocks/>
          </p:cNvCxnSpPr>
          <p:nvPr/>
        </p:nvCxnSpPr>
        <p:spPr>
          <a:xfrm>
            <a:off x="1994517" y="3406339"/>
            <a:ext cx="1512156" cy="5346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24">
            <a:extLst>
              <a:ext uri="{FF2B5EF4-FFF2-40B4-BE49-F238E27FC236}">
                <a16:creationId xmlns:a16="http://schemas.microsoft.com/office/drawing/2014/main" id="{1EF37751-1B39-4604-96B3-C4787225841B}"/>
              </a:ext>
            </a:extLst>
          </p:cNvPr>
          <p:cNvSpPr txBox="1"/>
          <p:nvPr/>
        </p:nvSpPr>
        <p:spPr>
          <a:xfrm rot="20471066">
            <a:off x="999955" y="1080197"/>
            <a:ext cx="274065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>
              <a:spcBef>
                <a:spcPts val="100"/>
              </a:spcBef>
              <a:defRPr/>
            </a:pPr>
            <a:r>
              <a:rPr lang="it-IT" sz="1000" spc="450" dirty="0">
                <a:solidFill>
                  <a:srgbClr val="595959"/>
                </a:solidFill>
                <a:latin typeface="Montserrat Medium" panose="00000600000000000000" pitchFamily="2" charset="0"/>
                <a:cs typeface="Lucida Sans Unicode"/>
              </a:rPr>
              <a:t>◀</a:t>
            </a:r>
            <a:r>
              <a:rPr lang="it-IT" sz="1000" b="1" spc="45" dirty="0">
                <a:solidFill>
                  <a:srgbClr val="595959"/>
                </a:solidFill>
                <a:latin typeface="Montserrat Medium" panose="00000600000000000000" pitchFamily="2" charset="0"/>
                <a:cs typeface="Lucida Sans Unicode"/>
              </a:rPr>
              <a:t>1</a:t>
            </a:r>
            <a:r>
              <a:rPr kumimoji="0" lang="it-IT" sz="1000" b="0" i="0" u="none" strike="noStrike" kern="1200" cap="none" spc="4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Gill Sans MT"/>
              </a:rPr>
              <a:t>  GET http://localhost:8888/...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Lucida Sans Unicode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DD6603-F95C-4CCD-B1B6-CC094A05D3AA}"/>
              </a:ext>
            </a:extLst>
          </p:cNvPr>
          <p:cNvSpPr txBox="1"/>
          <p:nvPr/>
        </p:nvSpPr>
        <p:spPr>
          <a:xfrm>
            <a:off x="5693581" y="2432186"/>
            <a:ext cx="1769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spc="450" dirty="0">
                <a:solidFill>
                  <a:srgbClr val="595959"/>
                </a:solidFill>
                <a:latin typeface="Montserrat Medium" panose="00000600000000000000" pitchFamily="2" charset="0"/>
                <a:cs typeface="Lucida Sans Unicode"/>
              </a:rPr>
              <a:t>◀ </a:t>
            </a:r>
            <a:r>
              <a:rPr lang="it-IT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3  </a:t>
            </a:r>
            <a:r>
              <a:rPr lang="it-IT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response</a:t>
            </a:r>
            <a:endParaRPr lang="it-IT" sz="1000" dirty="0">
              <a:solidFill>
                <a:schemeClr val="tx1">
                  <a:lumMod val="65000"/>
                  <a:lumOff val="35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7" name="object 27">
            <a:extLst>
              <a:ext uri="{FF2B5EF4-FFF2-40B4-BE49-F238E27FC236}">
                <a16:creationId xmlns:a16="http://schemas.microsoft.com/office/drawing/2014/main" id="{9A930F78-B317-4ACF-9288-27F27D3B4D28}"/>
              </a:ext>
            </a:extLst>
          </p:cNvPr>
          <p:cNvSpPr txBox="1"/>
          <p:nvPr/>
        </p:nvSpPr>
        <p:spPr>
          <a:xfrm rot="1214456">
            <a:off x="2151849" y="4006100"/>
            <a:ext cx="408030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kumimoji="0" lang="it-IT" sz="1000" b="1" i="0" u="none" strike="noStrike" kern="1200" cap="none" spc="4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cs typeface="Lucida Sans Unicode"/>
              </a:rPr>
              <a:t>2</a:t>
            </a:r>
            <a:r>
              <a:rPr kumimoji="0" sz="1000" b="0" i="0" u="none" strike="noStrike" kern="1200" cap="none" spc="-16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cs typeface="Lucida Sans Unicode"/>
              </a:rPr>
              <a:t> </a:t>
            </a:r>
            <a:r>
              <a:rPr lang="it-IT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find</a:t>
            </a:r>
            <a:r>
              <a:rPr lang="it-IT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(…)  </a:t>
            </a:r>
            <a:r>
              <a:rPr lang="it-IT" sz="1000" spc="45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  <a:cs typeface="Lucida Sans Unicode"/>
              </a:rPr>
              <a:t>▶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ontserrat Medium" panose="00000600000000000000" pitchFamily="2" charset="0"/>
              <a:cs typeface="Gill Sans M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B3417A2-2D12-4374-BC71-CBD2860F6BEF}"/>
              </a:ext>
            </a:extLst>
          </p:cNvPr>
          <p:cNvSpPr txBox="1"/>
          <p:nvPr/>
        </p:nvSpPr>
        <p:spPr>
          <a:xfrm rot="1226515">
            <a:off x="2377949" y="3891558"/>
            <a:ext cx="1769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spc="450" dirty="0">
                <a:solidFill>
                  <a:srgbClr val="595959"/>
                </a:solidFill>
                <a:latin typeface="Montserrat Medium" panose="00000600000000000000" pitchFamily="2" charset="0"/>
                <a:cs typeface="Lucida Sans Unicode"/>
              </a:rPr>
              <a:t>◀ </a:t>
            </a:r>
            <a:r>
              <a:rPr lang="it-IT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3  </a:t>
            </a:r>
            <a:r>
              <a:rPr lang="it-IT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response</a:t>
            </a:r>
            <a:endParaRPr lang="it-IT" sz="1000" dirty="0">
              <a:solidFill>
                <a:schemeClr val="tx1">
                  <a:lumMod val="65000"/>
                  <a:lumOff val="35000"/>
                </a:schemeClr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44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2">
            <a:extLst>
              <a:ext uri="{FF2B5EF4-FFF2-40B4-BE49-F238E27FC236}">
                <a16:creationId xmlns:a16="http://schemas.microsoft.com/office/drawing/2014/main" id="{6982058D-7E4B-4454-9966-C9C128CD4C29}"/>
              </a:ext>
            </a:extLst>
          </p:cNvPr>
          <p:cNvSpPr/>
          <p:nvPr/>
        </p:nvSpPr>
        <p:spPr>
          <a:xfrm>
            <a:off x="0" y="0"/>
            <a:ext cx="9164782" cy="514350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solidFill>
            <a:srgbClr val="DDFAE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 txBox="1"/>
          <p:nvPr/>
        </p:nvSpPr>
        <p:spPr>
          <a:xfrm rot="20471066">
            <a:off x="1375731" y="1465526"/>
            <a:ext cx="134624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>
              <a:spcBef>
                <a:spcPts val="100"/>
              </a:spcBef>
            </a:pP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Lucida Sans Unicode"/>
              </a:rPr>
              <a:t>{</a:t>
            </a:r>
            <a:r>
              <a:rPr lang="it-IT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Montserrat Medium" panose="00000600000000000000" pitchFamily="2" charset="0"/>
              </a:rPr>
              <a:t>lyrics</a:t>
            </a:r>
            <a:r>
              <a:rPr lang="it-IT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Montserrat Medium" panose="00000600000000000000" pitchFamily="2" charset="0"/>
              </a:rPr>
              <a:t>}  </a:t>
            </a: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Lucida Sans Unicode"/>
              </a:rPr>
              <a:t>6   </a:t>
            </a:r>
            <a:r>
              <a:rPr lang="it-IT" sz="1000" spc="45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  <a:cs typeface="Lucida Sans Unicode"/>
              </a:rPr>
              <a:t>▶</a:t>
            </a:r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Lucida Sans Unicode"/>
              </a:rPr>
              <a:t> 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Lucida Sans Unicode"/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2F68920C-C41F-4948-8EE9-5793E1C3642E}"/>
              </a:ext>
            </a:extLst>
          </p:cNvPr>
          <p:cNvSpPr/>
          <p:nvPr/>
        </p:nvSpPr>
        <p:spPr>
          <a:xfrm>
            <a:off x="7326178" y="1662625"/>
            <a:ext cx="1716933" cy="1723620"/>
          </a:xfrm>
          <a:prstGeom prst="rect">
            <a:avLst/>
          </a:prstGeom>
          <a:solidFill>
            <a:srgbClr val="16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30" name="Picture 6" descr="Spotify — Logo and Brand Assets">
            <a:extLst>
              <a:ext uri="{FF2B5EF4-FFF2-40B4-BE49-F238E27FC236}">
                <a16:creationId xmlns:a16="http://schemas.microsoft.com/office/drawing/2014/main" id="{C0A313D6-A765-4DFA-8691-A751E052B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849" y="2336787"/>
            <a:ext cx="1519589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object 2">
            <a:extLst>
              <a:ext uri="{FF2B5EF4-FFF2-40B4-BE49-F238E27FC236}">
                <a16:creationId xmlns:a16="http://schemas.microsoft.com/office/drawing/2014/main" id="{7F8EF5F6-08E7-4337-88BF-8D8EEAA9D31C}"/>
              </a:ext>
            </a:extLst>
          </p:cNvPr>
          <p:cNvSpPr txBox="1"/>
          <p:nvPr/>
        </p:nvSpPr>
        <p:spPr>
          <a:xfrm>
            <a:off x="344966" y="224796"/>
            <a:ext cx="19468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5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Gill Sans MT"/>
              </a:rPr>
              <a:t>Richieste a </a:t>
            </a:r>
            <a:r>
              <a:rPr kumimoji="0" lang="it-IT" sz="1800" b="1" i="0" u="none" strike="noStrike" kern="1200" cap="none" spc="5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Gill Sans MT"/>
              </a:rPr>
              <a:t>Musixmatch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Gill Sans MT"/>
            </a:endParaRPr>
          </a:p>
        </p:txBody>
      </p: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10DB402C-8E48-4645-AF13-D1547DE69248}"/>
              </a:ext>
            </a:extLst>
          </p:cNvPr>
          <p:cNvCxnSpPr>
            <a:cxnSpLocks/>
          </p:cNvCxnSpPr>
          <p:nvPr/>
        </p:nvCxnSpPr>
        <p:spPr>
          <a:xfrm flipV="1">
            <a:off x="851085" y="937646"/>
            <a:ext cx="2609015" cy="8799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4AEEFE4B-D3BF-4180-A0D9-7D6DF5E86F19}"/>
              </a:ext>
            </a:extLst>
          </p:cNvPr>
          <p:cNvCxnSpPr>
            <a:cxnSpLocks/>
          </p:cNvCxnSpPr>
          <p:nvPr/>
        </p:nvCxnSpPr>
        <p:spPr>
          <a:xfrm>
            <a:off x="2248998" y="2448734"/>
            <a:ext cx="50771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ttangolo 78">
            <a:extLst>
              <a:ext uri="{FF2B5EF4-FFF2-40B4-BE49-F238E27FC236}">
                <a16:creationId xmlns:a16="http://schemas.microsoft.com/office/drawing/2014/main" id="{36A7A6C0-27F6-4194-8E30-56C1FCC571C9}"/>
              </a:ext>
            </a:extLst>
          </p:cNvPr>
          <p:cNvSpPr/>
          <p:nvPr/>
        </p:nvSpPr>
        <p:spPr>
          <a:xfrm>
            <a:off x="3506673" y="336515"/>
            <a:ext cx="1371600" cy="1326110"/>
          </a:xfrm>
          <a:prstGeom prst="rect">
            <a:avLst/>
          </a:prstGeom>
          <a:solidFill>
            <a:srgbClr val="C4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7941" y="884089"/>
            <a:ext cx="1049044" cy="23096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09220" marR="5080" lvl="0" indent="-97155" algn="l" defTabSz="914400" rtl="0" eaLnBrk="1" fontAlgn="auto" latinLnBrk="0" hangingPunct="1">
              <a:lnSpc>
                <a:spcPts val="165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 err="1">
                <a:ln>
                  <a:noFill/>
                </a:ln>
                <a:solidFill>
                  <a:srgbClr val="E9EDEE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Arial"/>
              </a:rPr>
              <a:t>Fron</a:t>
            </a:r>
            <a:r>
              <a:rPr kumimoji="0" lang="it-IT" sz="1400" b="0" i="0" u="none" strike="noStrike" kern="1200" cap="none" spc="-5" normalizeH="0" baseline="0" noProof="0" dirty="0" err="1">
                <a:ln>
                  <a:noFill/>
                </a:ln>
                <a:solidFill>
                  <a:srgbClr val="E9EDEE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Arial"/>
              </a:rPr>
              <a:t>tend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0"/>
              <a:ea typeface="+mn-ea"/>
              <a:cs typeface="Arial"/>
            </a:endParaRP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24B24F05-59AF-43F3-9088-529CCBC600A3}"/>
              </a:ext>
            </a:extLst>
          </p:cNvPr>
          <p:cNvSpPr/>
          <p:nvPr/>
        </p:nvSpPr>
        <p:spPr>
          <a:xfrm>
            <a:off x="540073" y="1861140"/>
            <a:ext cx="1673396" cy="1492250"/>
          </a:xfrm>
          <a:prstGeom prst="rect">
            <a:avLst/>
          </a:prstGeom>
          <a:solidFill>
            <a:srgbClr val="78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">
            <a:extLst>
              <a:ext uri="{FF2B5EF4-FFF2-40B4-BE49-F238E27FC236}">
                <a16:creationId xmlns:a16="http://schemas.microsoft.com/office/drawing/2014/main" id="{4A08D801-0A8B-4981-A612-1EC4BF624DC0}"/>
              </a:ext>
            </a:extLst>
          </p:cNvPr>
          <p:cNvSpPr txBox="1"/>
          <p:nvPr/>
        </p:nvSpPr>
        <p:spPr>
          <a:xfrm>
            <a:off x="959355" y="2448734"/>
            <a:ext cx="1049044" cy="23096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09220" marR="5080" lvl="0" indent="-97155" algn="l" defTabSz="914400" rtl="0" eaLnBrk="1" fontAlgn="auto" latinLnBrk="0" hangingPunct="1">
              <a:lnSpc>
                <a:spcPts val="1650"/>
              </a:lnSpc>
              <a:spcBef>
                <a:spcPts val="1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-5" normalizeH="0" baseline="0" noProof="0" dirty="0" err="1">
                <a:ln>
                  <a:noFill/>
                </a:ln>
                <a:solidFill>
                  <a:srgbClr val="E9EDEE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Arial"/>
              </a:rPr>
              <a:t>Backend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0"/>
              <a:ea typeface="+mn-ea"/>
              <a:cs typeface="Arial"/>
            </a:endParaRPr>
          </a:p>
        </p:txBody>
      </p:sp>
      <p:sp>
        <p:nvSpPr>
          <p:cNvPr id="2" name="object 24">
            <a:extLst>
              <a:ext uri="{FF2B5EF4-FFF2-40B4-BE49-F238E27FC236}">
                <a16:creationId xmlns:a16="http://schemas.microsoft.com/office/drawing/2014/main" id="{1EF37751-1B39-4604-96B3-C4787225841B}"/>
              </a:ext>
            </a:extLst>
          </p:cNvPr>
          <p:cNvSpPr txBox="1"/>
          <p:nvPr/>
        </p:nvSpPr>
        <p:spPr>
          <a:xfrm rot="20471066">
            <a:off x="1264021" y="1004973"/>
            <a:ext cx="274065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>
              <a:spcBef>
                <a:spcPts val="100"/>
              </a:spcBef>
              <a:defRPr/>
            </a:pPr>
            <a:r>
              <a:rPr kumimoji="0" lang="it-IT" sz="1000" b="0" i="0" u="none" strike="noStrike" kern="1200" cap="none" spc="45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Lucida Sans Unicode"/>
              </a:rPr>
              <a:t>◀</a:t>
            </a:r>
            <a:r>
              <a:rPr kumimoji="0" lang="it-IT" sz="1000" b="1" i="0" u="none" strike="noStrike" kern="1200" cap="none" spc="4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Lucida Sans Unicode"/>
              </a:rPr>
              <a:t>1 </a:t>
            </a:r>
            <a:r>
              <a:rPr lang="it-IT" sz="1000" spc="4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GET http://localhost:8888/...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Lucida Sans Unicode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DD6603-F95C-4CCD-B1B6-CC094A05D3AA}"/>
              </a:ext>
            </a:extLst>
          </p:cNvPr>
          <p:cNvSpPr txBox="1"/>
          <p:nvPr/>
        </p:nvSpPr>
        <p:spPr>
          <a:xfrm>
            <a:off x="6208246" y="2448734"/>
            <a:ext cx="1769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45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Lucida Sans Unicode"/>
              </a:rPr>
              <a:t>◀ </a:t>
            </a:r>
            <a:r>
              <a:rPr kumimoji="0" lang="it-IT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3 </a:t>
            </a: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{</a:t>
            </a:r>
            <a:r>
              <a:rPr kumimoji="0" lang="it-IT" sz="10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song</a:t>
            </a:r>
            <a:r>
              <a:rPr kumimoji="0" lang="it-IT" sz="1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+mn-cs"/>
              </a:rPr>
              <a:t> id}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E07FA78-5109-43A3-8EA6-0778B73C276F}"/>
              </a:ext>
            </a:extLst>
          </p:cNvPr>
          <p:cNvSpPr/>
          <p:nvPr/>
        </p:nvSpPr>
        <p:spPr>
          <a:xfrm>
            <a:off x="5164005" y="3239367"/>
            <a:ext cx="1716933" cy="17236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B3542E-167D-45B4-BB3D-583F531FF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25" y="3943466"/>
            <a:ext cx="1589667" cy="34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8C0BB454-FA85-4F1A-B46D-5BCA14A985C8}"/>
              </a:ext>
            </a:extLst>
          </p:cNvPr>
          <p:cNvCxnSpPr>
            <a:cxnSpLocks/>
          </p:cNvCxnSpPr>
          <p:nvPr/>
        </p:nvCxnSpPr>
        <p:spPr>
          <a:xfrm>
            <a:off x="852404" y="3451642"/>
            <a:ext cx="4248133" cy="10251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CF52DBF-E3FC-4715-8D54-492E316AA4A3}"/>
              </a:ext>
            </a:extLst>
          </p:cNvPr>
          <p:cNvSpPr txBox="1"/>
          <p:nvPr/>
        </p:nvSpPr>
        <p:spPr>
          <a:xfrm rot="882569">
            <a:off x="4302530" y="4523460"/>
            <a:ext cx="1769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0" u="none" strike="noStrike" kern="1200" cap="none" spc="45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Lucida Sans Unicode"/>
              </a:rPr>
              <a:t>◀</a:t>
            </a:r>
            <a:r>
              <a:rPr lang="it-IT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Montserrat Medium" panose="00000600000000000000" pitchFamily="2" charset="0"/>
              </a:rPr>
              <a:t>5 </a:t>
            </a:r>
            <a:r>
              <a:rPr lang="it-IT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Montserrat Medium" panose="00000600000000000000" pitchFamily="2" charset="0"/>
              </a:rPr>
              <a:t>{</a:t>
            </a:r>
            <a:r>
              <a:rPr lang="it-IT" sz="1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Montserrat Medium" panose="00000600000000000000" pitchFamily="2" charset="0"/>
              </a:rPr>
              <a:t>lyrics</a:t>
            </a:r>
            <a:r>
              <a:rPr lang="it-IT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Montserrat Medium" panose="00000600000000000000" pitchFamily="2" charset="0"/>
              </a:rPr>
              <a:t>}</a:t>
            </a:r>
            <a:endParaRPr kumimoji="0" lang="it-IT" sz="1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+mn-cs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988BCE2-790F-4841-AC29-04724EF20D54}"/>
              </a:ext>
            </a:extLst>
          </p:cNvPr>
          <p:cNvSpPr txBox="1"/>
          <p:nvPr/>
        </p:nvSpPr>
        <p:spPr>
          <a:xfrm rot="798510">
            <a:off x="1220928" y="3781878"/>
            <a:ext cx="39833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4 http://api.musixmatch.com/... + {song.id}  + {</a:t>
            </a:r>
            <a:r>
              <a:rPr lang="it-IT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apiKey</a:t>
            </a:r>
            <a:r>
              <a:rPr lang="it-IT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} </a:t>
            </a:r>
            <a:r>
              <a:rPr lang="it-IT" sz="1000" spc="450" dirty="0">
                <a:solidFill>
                  <a:srgbClr val="595959"/>
                </a:solidFill>
                <a:latin typeface="Montserrat Medium" panose="00000600000000000000" pitchFamily="2" charset="0"/>
                <a:cs typeface="Lucida Sans Unicode"/>
              </a:rPr>
              <a:t>▶</a:t>
            </a:r>
            <a:endParaRPr lang="it-IT" sz="1000" dirty="0">
              <a:solidFill>
                <a:schemeClr val="tx1">
                  <a:lumMod val="65000"/>
                  <a:lumOff val="35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4" name="object 24">
            <a:extLst>
              <a:ext uri="{FF2B5EF4-FFF2-40B4-BE49-F238E27FC236}">
                <a16:creationId xmlns:a16="http://schemas.microsoft.com/office/drawing/2014/main" id="{59735E4A-5431-4EC7-A55F-85958D9866BB}"/>
              </a:ext>
            </a:extLst>
          </p:cNvPr>
          <p:cNvSpPr txBox="1"/>
          <p:nvPr/>
        </p:nvSpPr>
        <p:spPr>
          <a:xfrm>
            <a:off x="2291842" y="2211666"/>
            <a:ext cx="274065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>
              <a:spcBef>
                <a:spcPts val="100"/>
              </a:spcBef>
              <a:defRPr/>
            </a:pPr>
            <a:r>
              <a:rPr kumimoji="0" lang="it-IT" sz="1000" b="1" i="0" u="none" strike="noStrike" kern="1200" cap="none" spc="4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Montserrat Medium" panose="00000600000000000000" pitchFamily="2" charset="0"/>
                <a:ea typeface="+mn-ea"/>
                <a:cs typeface="Lucida Sans Unicode"/>
              </a:rPr>
              <a:t>1 </a:t>
            </a:r>
            <a:r>
              <a:rPr lang="it-IT" sz="1000" spc="45" dirty="0">
                <a:solidFill>
                  <a:srgbClr val="595959"/>
                </a:solidFill>
                <a:latin typeface="Montserrat Medium" panose="00000600000000000000" pitchFamily="2" charset="0"/>
                <a:cs typeface="Gill Sans MT"/>
              </a:rPr>
              <a:t>GET http://localhost:8888/... </a:t>
            </a:r>
            <a:r>
              <a:rPr lang="it-IT" sz="1000" spc="450" dirty="0">
                <a:solidFill>
                  <a:srgbClr val="595959"/>
                </a:solidFill>
                <a:latin typeface="Montserrat Medium" panose="00000600000000000000" pitchFamily="2" charset="0"/>
                <a:cs typeface="Lucida Sans Unicode"/>
              </a:rPr>
              <a:t>▶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Medium" panose="00000600000000000000" pitchFamily="2" charset="0"/>
              <a:ea typeface="+mn-ea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32106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3C97565-7C0F-4F2B-852B-2980E5959E0C}"/>
              </a:ext>
            </a:extLst>
          </p:cNvPr>
          <p:cNvSpPr/>
          <p:nvPr/>
        </p:nvSpPr>
        <p:spPr>
          <a:xfrm>
            <a:off x="0" y="0"/>
            <a:ext cx="9164782" cy="514350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solidFill>
            <a:srgbClr val="3FC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7186"/>
            <a:ext cx="647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3600" b="1" spc="-65" dirty="0">
                <a:solidFill>
                  <a:srgbClr val="FFFFFF"/>
                </a:solidFill>
                <a:latin typeface="Montserrat Black" panose="00000A00000000000000" pitchFamily="2" charset="0"/>
                <a:cs typeface="Lucida Sans"/>
              </a:rPr>
              <a:t>Siamo delle pippe! </a:t>
            </a:r>
            <a:r>
              <a:rPr lang="it-IT" sz="3600" b="1" spc="-65" dirty="0">
                <a:solidFill>
                  <a:srgbClr val="FFFFFF"/>
                </a:solidFill>
                <a:latin typeface="Montserrat Black" panose="00000A00000000000000" pitchFamily="2" charset="0"/>
                <a:cs typeface="Lucida Sans"/>
                <a:sym typeface="Wingdings" panose="05000000000000000000" pitchFamily="2" charset="2"/>
              </a:rPr>
              <a:t></a:t>
            </a:r>
            <a:endParaRPr sz="3600" dirty="0">
              <a:latin typeface="Montserrat Black" panose="00000A00000000000000" pitchFamily="2" charset="0"/>
              <a:cs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178</Words>
  <Application>Microsoft Office PowerPoint</Application>
  <PresentationFormat>Presentazione su schermo (16:9)</PresentationFormat>
  <Paragraphs>47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Calibri</vt:lpstr>
      <vt:lpstr>Gill Sans MT</vt:lpstr>
      <vt:lpstr>Montserrat Black</vt:lpstr>
      <vt:lpstr>Montserrat Medium</vt:lpstr>
      <vt:lpstr>Montserrat SemiBold</vt:lpstr>
      <vt:lpstr>Office Theme</vt:lpstr>
      <vt:lpstr>SpotiX</vt:lpstr>
      <vt:lpstr>Indice</vt:lpstr>
      <vt:lpstr>API REST</vt:lpstr>
      <vt:lpstr>Presentazione standard di PowerPoint</vt:lpstr>
      <vt:lpstr>Presentazione standard di PowerPoint</vt:lpstr>
      <vt:lpstr>Presentazione standard di PowerPoint</vt:lpstr>
      <vt:lpstr>Siamo delle pippe!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SpotiX</dc:title>
  <dc:creator>Giovanni Pecorelli</dc:creator>
  <cp:lastModifiedBy>Giovanni Pecorelli</cp:lastModifiedBy>
  <cp:revision>17</cp:revision>
  <dcterms:created xsi:type="dcterms:W3CDTF">2020-07-12T15:01:31Z</dcterms:created>
  <dcterms:modified xsi:type="dcterms:W3CDTF">2020-07-15T10:42:53Z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