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handoutMasterIdLst>
    <p:handoutMasterId r:id="rId18"/>
  </p:handoutMasterIdLst>
  <p:sldIdLst>
    <p:sldId id="256" r:id="rId2"/>
    <p:sldId id="303" r:id="rId3"/>
    <p:sldId id="284" r:id="rId4"/>
    <p:sldId id="295" r:id="rId5"/>
    <p:sldId id="296" r:id="rId6"/>
    <p:sldId id="297" r:id="rId7"/>
    <p:sldId id="298" r:id="rId8"/>
    <p:sldId id="299" r:id="rId9"/>
    <p:sldId id="269" r:id="rId10"/>
    <p:sldId id="279" r:id="rId11"/>
    <p:sldId id="300" r:id="rId12"/>
    <p:sldId id="304" r:id="rId13"/>
    <p:sldId id="301" r:id="rId14"/>
    <p:sldId id="302" r:id="rId15"/>
    <p:sldId id="288" r:id="rId1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9B8BA"/>
    <a:srgbClr val="0100F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Stile chiaro 3 - Colore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E25E649-3F16-4E02-A733-19D2CDBF48F0}" styleName="Stile medio 3 - Color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2A488322-F2BA-4B5B-9748-0D474271808F}" styleName="Stile medio 3 - Colore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Stile chi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Stile con tema 1 - Color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EC20E35-A176-4012-BC5E-935CFFF8708E}" styleName="Stile medio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979" autoAdjust="0"/>
    <p:restoredTop sz="94689" autoAdjust="0"/>
  </p:normalViewPr>
  <p:slideViewPr>
    <p:cSldViewPr snapToGrid="0">
      <p:cViewPr varScale="1">
        <p:scale>
          <a:sx n="79" d="100"/>
          <a:sy n="79" d="100"/>
        </p:scale>
        <p:origin x="1003" y="288"/>
      </p:cViewPr>
      <p:guideLst>
        <p:guide orient="horz" pos="2160"/>
        <p:guide pos="3840"/>
      </p:guideLst>
    </p:cSldViewPr>
  </p:slideViewPr>
  <p:outlineViewPr>
    <p:cViewPr>
      <p:scale>
        <a:sx n="33" d="100"/>
        <a:sy n="33" d="100"/>
      </p:scale>
      <p:origin x="0" y="-143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0" d="100"/>
          <a:sy n="70" d="100"/>
        </p:scale>
        <p:origin x="2971" y="4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_rels/data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_rels/drawing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_rels/drawing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image" Target="../media/image3.jp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502E0A4-65B9-44DE-904F-54314B626BC2}" type="doc">
      <dgm:prSet loTypeId="urn:microsoft.com/office/officeart/2005/8/layout/hProcess10" loCatId="process" qsTypeId="urn:microsoft.com/office/officeart/2005/8/quickstyle/simple3" qsCatId="simple" csTypeId="urn:microsoft.com/office/officeart/2005/8/colors/accent1_2" csCatId="accent1" phldr="1"/>
      <dgm:spPr/>
      <dgm:t>
        <a:bodyPr/>
        <a:lstStyle/>
        <a:p>
          <a:endParaRPr lang="it-IT"/>
        </a:p>
      </dgm:t>
    </dgm:pt>
    <dgm:pt modelId="{684CC928-1642-46E3-8142-3C46B240C4EA}">
      <dgm:prSet phldrT="[Testo]" custT="1"/>
      <dgm:spPr/>
      <dgm:t>
        <a:bodyPr/>
        <a:lstStyle/>
        <a:p>
          <a:r>
            <a:rPr lang="it-IT" sz="1600" b="0" cap="none" spc="0" dirty="0">
              <a:ln w="0"/>
              <a:solidFill>
                <a:schemeClr val="tx1"/>
              </a:solidFill>
              <a:effectLst>
                <a:outerShdw blurRad="38100" dist="19050" dir="2700000" algn="tl" rotWithShape="0">
                  <a:schemeClr val="dk1">
                    <a:alpha val="40000"/>
                  </a:schemeClr>
                </a:outerShdw>
              </a:effectLst>
              <a:latin typeface="+mj-lt"/>
            </a:rPr>
            <a:t>Construction of a </a:t>
          </a:r>
          <a:r>
            <a:rPr lang="it-IT" sz="1600" b="0" cap="none" spc="0" dirty="0" err="1">
              <a:ln w="0"/>
              <a:solidFill>
                <a:schemeClr val="tx1"/>
              </a:solidFill>
              <a:effectLst>
                <a:outerShdw blurRad="38100" dist="19050" dir="2700000" algn="tl" rotWithShape="0">
                  <a:schemeClr val="dk1">
                    <a:alpha val="40000"/>
                  </a:schemeClr>
                </a:outerShdw>
              </a:effectLst>
              <a:latin typeface="+mj-lt"/>
            </a:rPr>
            <a:t>Macroeconomic</a:t>
          </a:r>
          <a:r>
            <a:rPr lang="it-IT" sz="1600" b="0" cap="none" spc="0" dirty="0">
              <a:ln w="0"/>
              <a:solidFill>
                <a:schemeClr val="tx1"/>
              </a:solidFill>
              <a:effectLst>
                <a:outerShdw blurRad="38100" dist="19050" dir="2700000" algn="tl" rotWithShape="0">
                  <a:schemeClr val="dk1">
                    <a:alpha val="40000"/>
                  </a:schemeClr>
                </a:outerShdw>
              </a:effectLst>
              <a:latin typeface="+mj-lt"/>
            </a:rPr>
            <a:t>–Financial Index</a:t>
          </a:r>
          <a:br>
            <a:rPr lang="it-IT" sz="1600" b="0" cap="none" spc="0" dirty="0">
              <a:ln w="0"/>
              <a:solidFill>
                <a:schemeClr val="tx1"/>
              </a:solidFill>
              <a:effectLst>
                <a:outerShdw blurRad="38100" dist="19050" dir="2700000" algn="tl" rotWithShape="0">
                  <a:schemeClr val="dk1">
                    <a:alpha val="40000"/>
                  </a:schemeClr>
                </a:outerShdw>
              </a:effectLst>
              <a:latin typeface="+mj-lt"/>
            </a:rPr>
          </a:br>
          <a:br>
            <a:rPr lang="it-IT" sz="1600" b="0" cap="none" spc="0" dirty="0">
              <a:ln w="0"/>
              <a:solidFill>
                <a:schemeClr val="tx1"/>
              </a:solidFill>
              <a:effectLst>
                <a:outerShdw blurRad="38100" dist="19050" dir="2700000" algn="tl" rotWithShape="0">
                  <a:schemeClr val="dk1">
                    <a:alpha val="40000"/>
                  </a:schemeClr>
                </a:outerShdw>
              </a:effectLst>
              <a:latin typeface="+mj-lt"/>
            </a:rPr>
          </a:br>
          <a:r>
            <a:rPr lang="it-IT" sz="1600" b="0" i="1" cap="none" spc="0" dirty="0">
              <a:ln w="0"/>
              <a:solidFill>
                <a:schemeClr val="tx1"/>
              </a:solidFill>
              <a:effectLst>
                <a:outerShdw blurRad="38100" dist="19050" dir="2700000" algn="tl" rotWithShape="0">
                  <a:schemeClr val="dk1">
                    <a:alpha val="40000"/>
                  </a:schemeClr>
                </a:outerShdw>
              </a:effectLst>
              <a:latin typeface="+mj-lt"/>
            </a:rPr>
            <a:t>Cluster Analysis </a:t>
          </a:r>
          <a:r>
            <a:rPr lang="it-IT" sz="1600" b="0" i="0" cap="none" spc="0" dirty="0">
              <a:ln w="0"/>
              <a:solidFill>
                <a:schemeClr val="tx1"/>
              </a:solidFill>
              <a:effectLst>
                <a:outerShdw blurRad="38100" dist="19050" dir="2700000" algn="tl" rotWithShape="0">
                  <a:schemeClr val="dk1">
                    <a:alpha val="40000"/>
                  </a:schemeClr>
                </a:outerShdw>
              </a:effectLst>
              <a:latin typeface="+mj-lt"/>
            </a:rPr>
            <a:t>of the</a:t>
          </a:r>
          <a:r>
            <a:rPr lang="it-IT" sz="1600" b="0" cap="none" spc="0" dirty="0">
              <a:ln w="0"/>
              <a:solidFill>
                <a:schemeClr val="tx1"/>
              </a:solidFill>
              <a:effectLst>
                <a:outerShdw blurRad="38100" dist="19050" dir="2700000" algn="tl" rotWithShape="0">
                  <a:schemeClr val="dk1">
                    <a:alpha val="40000"/>
                  </a:schemeClr>
                </a:outerShdw>
              </a:effectLst>
              <a:latin typeface="+mj-lt"/>
            </a:rPr>
            <a:t> Nasdaq 100</a:t>
          </a:r>
        </a:p>
      </dgm:t>
    </dgm:pt>
    <dgm:pt modelId="{5E96F8EB-BB42-4817-A628-BEAA49613ED9}" type="parTrans" cxnId="{9E581BA5-02EF-423C-9B99-360F366483E0}">
      <dgm:prSet/>
      <dgm:spPr/>
      <dgm:t>
        <a:bodyPr/>
        <a:lstStyle/>
        <a:p>
          <a:endParaRPr lang="it-IT">
            <a:latin typeface="+mj-lt"/>
          </a:endParaRPr>
        </a:p>
      </dgm:t>
    </dgm:pt>
    <dgm:pt modelId="{3616795F-E0FB-4212-B9D2-F8807AE09414}" type="sibTrans" cxnId="{9E581BA5-02EF-423C-9B99-360F366483E0}">
      <dgm:prSet/>
      <dgm:spPr/>
      <dgm:t>
        <a:bodyPr/>
        <a:lstStyle/>
        <a:p>
          <a:pPr algn="r"/>
          <a:r>
            <a:rPr lang="it-IT" b="0" cap="none" spc="0" dirty="0">
              <a:ln w="0"/>
              <a:solidFill>
                <a:schemeClr val="tx1"/>
              </a:solidFill>
              <a:effectLst>
                <a:outerShdw blurRad="38100" dist="19050" dir="2700000" algn="tl" rotWithShape="0">
                  <a:schemeClr val="dk1">
                    <a:alpha val="40000"/>
                  </a:schemeClr>
                </a:outerShdw>
              </a:effectLst>
              <a:latin typeface="+mj-lt"/>
            </a:rPr>
            <a:t>multivariate</a:t>
          </a:r>
        </a:p>
      </dgm:t>
    </dgm:pt>
    <dgm:pt modelId="{7E95A9E0-4B16-412F-9D0C-6E681AE02F30}">
      <dgm:prSet phldrT="[Testo]" custT="1"/>
      <dgm:spPr/>
      <dgm:t>
        <a:bodyPr/>
        <a:lstStyle/>
        <a:p>
          <a:r>
            <a:rPr lang="en-US" sz="1600" b="0" cap="none" spc="0" dirty="0">
              <a:ln w="0"/>
              <a:solidFill>
                <a:schemeClr val="tx1"/>
              </a:solidFill>
              <a:effectLst>
                <a:outerShdw blurRad="38100" dist="19050" dir="2700000" algn="tl" rotWithShape="0">
                  <a:schemeClr val="dk1">
                    <a:alpha val="40000"/>
                  </a:schemeClr>
                </a:outerShdw>
              </a:effectLst>
              <a:latin typeface="+mj-lt"/>
            </a:rPr>
            <a:t>Calculation of </a:t>
          </a:r>
          <a:r>
            <a:rPr lang="en-US" sz="1600" b="0" i="1" cap="none" spc="0" dirty="0">
              <a:ln w="0"/>
              <a:solidFill>
                <a:schemeClr val="tx1"/>
              </a:solidFill>
              <a:effectLst>
                <a:outerShdw blurRad="38100" dist="19050" dir="2700000" algn="tl" rotWithShape="0">
                  <a:schemeClr val="dk1">
                    <a:alpha val="40000"/>
                  </a:schemeClr>
                </a:outerShdw>
              </a:effectLst>
              <a:latin typeface="+mj-lt"/>
            </a:rPr>
            <a:t>Dynamic </a:t>
          </a:r>
          <a:r>
            <a:rPr lang="en-US" sz="1600" b="0" i="0" cap="none" spc="0" dirty="0">
              <a:ln w="0"/>
              <a:solidFill>
                <a:schemeClr val="tx1"/>
              </a:solidFill>
              <a:effectLst>
                <a:outerShdw blurRad="38100" dist="19050" dir="2700000" algn="tl" rotWithShape="0">
                  <a:schemeClr val="dk1">
                    <a:alpha val="40000"/>
                  </a:schemeClr>
                </a:outerShdw>
              </a:effectLst>
              <a:latin typeface="+mj-lt"/>
            </a:rPr>
            <a:t>R</a:t>
          </a:r>
          <a:r>
            <a:rPr lang="en-US" sz="1600" b="0" cap="none" spc="0" dirty="0">
              <a:ln w="0"/>
              <a:solidFill>
                <a:schemeClr val="tx1"/>
              </a:solidFill>
              <a:effectLst>
                <a:outerShdw blurRad="38100" dist="19050" dir="2700000" algn="tl" rotWithShape="0">
                  <a:schemeClr val="dk1">
                    <a:alpha val="40000"/>
                  </a:schemeClr>
                </a:outerShdw>
              </a:effectLst>
              <a:latin typeface="+mj-lt"/>
            </a:rPr>
            <a:t>isk Measures </a:t>
          </a:r>
          <a:r>
            <a:rPr lang="en-US" sz="1600" b="0" cap="none" spc="0" dirty="0" err="1">
              <a:ln w="0"/>
              <a:solidFill>
                <a:schemeClr val="tx1"/>
              </a:solidFill>
              <a:effectLst>
                <a:outerShdw blurRad="38100" dist="19050" dir="2700000" algn="tl" rotWithShape="0">
                  <a:schemeClr val="dk1">
                    <a:alpha val="40000"/>
                  </a:schemeClr>
                </a:outerShdw>
              </a:effectLst>
              <a:latin typeface="+mj-lt"/>
            </a:rPr>
            <a:t>VaR</a:t>
          </a:r>
          <a:r>
            <a:rPr lang="en-US" sz="1600" b="0" cap="none" spc="0" dirty="0">
              <a:ln w="0"/>
              <a:solidFill>
                <a:schemeClr val="tx1"/>
              </a:solidFill>
              <a:effectLst>
                <a:outerShdw blurRad="38100" dist="19050" dir="2700000" algn="tl" rotWithShape="0">
                  <a:schemeClr val="dk1">
                    <a:alpha val="40000"/>
                  </a:schemeClr>
                </a:outerShdw>
              </a:effectLst>
              <a:latin typeface="+mj-lt"/>
            </a:rPr>
            <a:t> and ES using Variance-Covariance Approach</a:t>
          </a:r>
          <a:endParaRPr lang="it-IT" sz="1600" b="0" cap="none" spc="0" dirty="0">
            <a:ln w="0"/>
            <a:solidFill>
              <a:schemeClr val="tx1"/>
            </a:solidFill>
            <a:effectLst>
              <a:outerShdw blurRad="38100" dist="19050" dir="2700000" algn="tl" rotWithShape="0">
                <a:schemeClr val="dk1">
                  <a:alpha val="40000"/>
                </a:schemeClr>
              </a:outerShdw>
            </a:effectLst>
            <a:latin typeface="+mj-lt"/>
          </a:endParaRPr>
        </a:p>
      </dgm:t>
    </dgm:pt>
    <dgm:pt modelId="{7E8D79D3-320C-412F-A092-858827B52DF7}" type="sibTrans" cxnId="{BA9888EF-BE23-4F6C-9DC8-6EFAF34EA101}">
      <dgm:prSet/>
      <dgm:spPr/>
      <dgm:t>
        <a:bodyPr/>
        <a:lstStyle/>
        <a:p>
          <a:endParaRPr lang="it-IT">
            <a:latin typeface="+mj-lt"/>
          </a:endParaRPr>
        </a:p>
      </dgm:t>
    </dgm:pt>
    <dgm:pt modelId="{2C7B40FF-C490-410D-8B8C-0793B755616A}" type="parTrans" cxnId="{BA9888EF-BE23-4F6C-9DC8-6EFAF34EA101}">
      <dgm:prSet/>
      <dgm:spPr/>
      <dgm:t>
        <a:bodyPr/>
        <a:lstStyle/>
        <a:p>
          <a:endParaRPr lang="it-IT">
            <a:latin typeface="+mj-lt"/>
          </a:endParaRPr>
        </a:p>
      </dgm:t>
    </dgm:pt>
    <dgm:pt modelId="{BB1993C2-1350-4C1C-9B4C-F13AF9B77DC0}">
      <dgm:prSet phldrT="[Testo]" custT="1"/>
      <dgm:spPr/>
      <dgm:t>
        <a:bodyPr/>
        <a:lstStyle/>
        <a:p>
          <a:r>
            <a:rPr lang="en-US" sz="1600" b="0" cap="none" spc="0" dirty="0">
              <a:ln w="0"/>
              <a:solidFill>
                <a:schemeClr val="tx1"/>
              </a:solidFill>
              <a:effectLst>
                <a:outerShdw blurRad="38100" dist="19050" dir="2700000" algn="tl" rotWithShape="0">
                  <a:schemeClr val="dk1">
                    <a:alpha val="40000"/>
                  </a:schemeClr>
                </a:outerShdw>
              </a:effectLst>
              <a:latin typeface="+mj-lt"/>
            </a:rPr>
            <a:t>Analysis of Dynamic </a:t>
          </a:r>
          <a:r>
            <a:rPr lang="en-US" sz="1600" b="0" i="1" cap="none" spc="0" dirty="0">
              <a:ln w="0"/>
              <a:solidFill>
                <a:schemeClr val="tx1"/>
              </a:solidFill>
              <a:effectLst>
                <a:outerShdw blurRad="38100" dist="19050" dir="2700000" algn="tl" rotWithShape="0">
                  <a:schemeClr val="dk1">
                    <a:alpha val="40000"/>
                  </a:schemeClr>
                </a:outerShdw>
              </a:effectLst>
              <a:latin typeface="+mj-lt"/>
            </a:rPr>
            <a:t>Pairwise</a:t>
          </a:r>
          <a:r>
            <a:rPr lang="en-US" sz="1600" b="0" cap="none" spc="0" dirty="0">
              <a:ln w="0"/>
              <a:solidFill>
                <a:schemeClr val="tx1"/>
              </a:solidFill>
              <a:effectLst>
                <a:outerShdw blurRad="38100" dist="19050" dir="2700000" algn="tl" rotWithShape="0">
                  <a:schemeClr val="dk1">
                    <a:alpha val="40000"/>
                  </a:schemeClr>
                </a:outerShdw>
              </a:effectLst>
              <a:latin typeface="+mj-lt"/>
            </a:rPr>
            <a:t> Correlations between Index and Selected Securities</a:t>
          </a:r>
          <a:endParaRPr lang="it-IT" sz="1600" b="0" cap="none" spc="0" dirty="0">
            <a:ln w="0"/>
            <a:solidFill>
              <a:schemeClr val="tx1"/>
            </a:solidFill>
            <a:effectLst>
              <a:outerShdw blurRad="38100" dist="19050" dir="2700000" algn="tl" rotWithShape="0">
                <a:schemeClr val="dk1">
                  <a:alpha val="40000"/>
                </a:schemeClr>
              </a:outerShdw>
            </a:effectLst>
            <a:latin typeface="+mj-lt"/>
          </a:endParaRPr>
        </a:p>
      </dgm:t>
    </dgm:pt>
    <dgm:pt modelId="{7241B9FE-5AFF-4724-94DE-6B704C28D6B6}" type="sibTrans" cxnId="{2B66C861-F40D-4CDC-8664-C3DDD7015608}">
      <dgm:prSet/>
      <dgm:spPr/>
      <dgm:t>
        <a:bodyPr/>
        <a:lstStyle/>
        <a:p>
          <a:pPr algn="ctr"/>
          <a:r>
            <a:rPr lang="it-IT" b="0" cap="none" spc="0" dirty="0" err="1">
              <a:ln w="0"/>
              <a:solidFill>
                <a:schemeClr val="tx1"/>
              </a:solidFill>
              <a:effectLst>
                <a:outerShdw blurRad="38100" dist="19050" dir="2700000" algn="tl" rotWithShape="0">
                  <a:schemeClr val="dk1">
                    <a:alpha val="40000"/>
                  </a:schemeClr>
                </a:outerShdw>
              </a:effectLst>
              <a:latin typeface="+mj-lt"/>
            </a:rPr>
            <a:t>univariate</a:t>
          </a:r>
          <a:endParaRPr lang="it-IT" b="0" cap="none" spc="0" dirty="0">
            <a:ln w="0"/>
            <a:solidFill>
              <a:schemeClr val="tx1"/>
            </a:solidFill>
            <a:effectLst>
              <a:outerShdw blurRad="38100" dist="19050" dir="2700000" algn="tl" rotWithShape="0">
                <a:schemeClr val="dk1">
                  <a:alpha val="40000"/>
                </a:schemeClr>
              </a:outerShdw>
            </a:effectLst>
            <a:latin typeface="+mj-lt"/>
          </a:endParaRPr>
        </a:p>
      </dgm:t>
    </dgm:pt>
    <dgm:pt modelId="{074219EA-1FA3-432C-9AA9-0B3BEA2B392D}" type="parTrans" cxnId="{2B66C861-F40D-4CDC-8664-C3DDD7015608}">
      <dgm:prSet/>
      <dgm:spPr/>
      <dgm:t>
        <a:bodyPr/>
        <a:lstStyle/>
        <a:p>
          <a:endParaRPr lang="it-IT">
            <a:latin typeface="+mj-lt"/>
          </a:endParaRPr>
        </a:p>
      </dgm:t>
    </dgm:pt>
    <dgm:pt modelId="{F7023D6C-8B48-426E-BB17-4D4039667742}" type="pres">
      <dgm:prSet presAssocID="{F502E0A4-65B9-44DE-904F-54314B626BC2}" presName="Name0" presStyleCnt="0">
        <dgm:presLayoutVars>
          <dgm:dir/>
          <dgm:resizeHandles val="exact"/>
        </dgm:presLayoutVars>
      </dgm:prSet>
      <dgm:spPr/>
    </dgm:pt>
    <dgm:pt modelId="{608A5DF7-0FA7-4EEC-863E-2E28A892A1B0}" type="pres">
      <dgm:prSet presAssocID="{684CC928-1642-46E3-8142-3C46B240C4EA}" presName="composite" presStyleCnt="0"/>
      <dgm:spPr/>
    </dgm:pt>
    <dgm:pt modelId="{80C61194-6ED8-4DA3-913F-74C85586BC0F}" type="pres">
      <dgm:prSet presAssocID="{684CC928-1642-46E3-8142-3C46B240C4EA}" presName="imagSh" presStyleLbl="bgImgPlace1" presStyleIdx="0" presStyleCnt="3" custScaleY="75609"/>
      <dgm:spPr>
        <a:blipFill>
          <a:blip xmlns:r="http://schemas.openxmlformats.org/officeDocument/2006/relationships" r:embed="rId1"/>
          <a:stretch>
            <a:fillRect/>
          </a:stretch>
        </a:blipFill>
        <a:ln>
          <a:solidFill>
            <a:schemeClr val="bg2"/>
          </a:solidFill>
        </a:ln>
        <a:effectLst>
          <a:outerShdw blurRad="50800" dist="38100" dir="8100000" algn="tr" rotWithShape="0">
            <a:prstClr val="black">
              <a:alpha val="40000"/>
            </a:prstClr>
          </a:outerShdw>
        </a:effectLst>
      </dgm:spPr>
    </dgm:pt>
    <dgm:pt modelId="{1AFAFA5C-FC54-40E5-9F11-BD28E631C754}" type="pres">
      <dgm:prSet presAssocID="{684CC928-1642-46E3-8142-3C46B240C4EA}" presName="txNode" presStyleLbl="node1" presStyleIdx="0" presStyleCnt="3" custLinFactNeighborX="0">
        <dgm:presLayoutVars>
          <dgm:bulletEnabled val="1"/>
        </dgm:presLayoutVars>
      </dgm:prSet>
      <dgm:spPr/>
    </dgm:pt>
    <dgm:pt modelId="{9A611C82-33AA-4904-A919-3401DC11BA57}" type="pres">
      <dgm:prSet presAssocID="{3616795F-E0FB-4212-B9D2-F8807AE09414}" presName="sibTrans" presStyleLbl="sibTrans2D1" presStyleIdx="0" presStyleCnt="2" custScaleX="198595"/>
      <dgm:spPr/>
    </dgm:pt>
    <dgm:pt modelId="{8B1F89AB-CA1A-4442-AF1E-5CDEE7D0A544}" type="pres">
      <dgm:prSet presAssocID="{3616795F-E0FB-4212-B9D2-F8807AE09414}" presName="connTx" presStyleLbl="sibTrans2D1" presStyleIdx="0" presStyleCnt="2"/>
      <dgm:spPr/>
    </dgm:pt>
    <dgm:pt modelId="{2953EEB3-6147-4B09-8789-07E82FF03AEA}" type="pres">
      <dgm:prSet presAssocID="{BB1993C2-1350-4C1C-9B4C-F13AF9B77DC0}" presName="composite" presStyleCnt="0"/>
      <dgm:spPr/>
    </dgm:pt>
    <dgm:pt modelId="{B65CB134-94DE-44D9-9763-DBC07E527DB1}" type="pres">
      <dgm:prSet presAssocID="{BB1993C2-1350-4C1C-9B4C-F13AF9B77DC0}" presName="imagSh" presStyleLbl="bgImgPlace1" presStyleIdx="1" presStyleCnt="3" custScaleY="75609"/>
      <dgm:spPr>
        <a:blipFill dpi="0" rotWithShape="1">
          <a:blip xmlns:r="http://schemas.openxmlformats.org/officeDocument/2006/relationships" r:embed="rId2"/>
          <a:srcRect/>
          <a:stretch>
            <a:fillRect t="-7602" b="7602"/>
          </a:stretch>
        </a:blipFill>
        <a:ln>
          <a:solidFill>
            <a:schemeClr val="bg2"/>
          </a:solidFill>
        </a:ln>
        <a:effectLst>
          <a:outerShdw blurRad="50800" dist="38100" dir="8100000" algn="tr" rotWithShape="0">
            <a:prstClr val="black">
              <a:alpha val="40000"/>
            </a:prstClr>
          </a:outerShdw>
        </a:effectLst>
      </dgm:spPr>
    </dgm:pt>
    <dgm:pt modelId="{1236B1FF-615B-4837-BA04-0BB5D085F522}" type="pres">
      <dgm:prSet presAssocID="{BB1993C2-1350-4C1C-9B4C-F13AF9B77DC0}" presName="txNode" presStyleLbl="node1" presStyleIdx="1" presStyleCnt="3">
        <dgm:presLayoutVars>
          <dgm:bulletEnabled val="1"/>
        </dgm:presLayoutVars>
      </dgm:prSet>
      <dgm:spPr/>
    </dgm:pt>
    <dgm:pt modelId="{1A3FA8C7-D0DD-4C5D-BB7E-492F7EB0B2A8}" type="pres">
      <dgm:prSet presAssocID="{7241B9FE-5AFF-4724-94DE-6B704C28D6B6}" presName="sibTrans" presStyleLbl="sibTrans2D1" presStyleIdx="1" presStyleCnt="2" custScaleX="198595"/>
      <dgm:spPr/>
    </dgm:pt>
    <dgm:pt modelId="{447EF4FA-6932-455F-98FA-BC6D52D19230}" type="pres">
      <dgm:prSet presAssocID="{7241B9FE-5AFF-4724-94DE-6B704C28D6B6}" presName="connTx" presStyleLbl="sibTrans2D1" presStyleIdx="1" presStyleCnt="2"/>
      <dgm:spPr/>
    </dgm:pt>
    <dgm:pt modelId="{772F2E22-EB58-47E7-9EF0-02E0B7B4233F}" type="pres">
      <dgm:prSet presAssocID="{7E95A9E0-4B16-412F-9D0C-6E681AE02F30}" presName="composite" presStyleCnt="0"/>
      <dgm:spPr/>
    </dgm:pt>
    <dgm:pt modelId="{E020DEBB-666F-4C48-9F9C-A059A3355D1B}" type="pres">
      <dgm:prSet presAssocID="{7E95A9E0-4B16-412F-9D0C-6E681AE02F30}" presName="imagSh" presStyleLbl="bgImgPlace1" presStyleIdx="2" presStyleCnt="3" custScaleY="75609"/>
      <dgm:spPr>
        <a:blipFill>
          <a:blip xmlns:r="http://schemas.openxmlformats.org/officeDocument/2006/relationships" r:embed="rId3"/>
          <a:stretch>
            <a:fillRect/>
          </a:stretch>
        </a:blipFill>
        <a:ln>
          <a:solidFill>
            <a:schemeClr val="bg2"/>
          </a:solidFill>
        </a:ln>
        <a:effectLst>
          <a:outerShdw blurRad="50800" dist="38100" dir="8100000" algn="tr" rotWithShape="0">
            <a:prstClr val="black">
              <a:alpha val="40000"/>
            </a:prstClr>
          </a:outerShdw>
        </a:effectLst>
      </dgm:spPr>
    </dgm:pt>
    <dgm:pt modelId="{7D97B8E8-3B7C-4983-844C-42580867AAF0}" type="pres">
      <dgm:prSet presAssocID="{7E95A9E0-4B16-412F-9D0C-6E681AE02F30}" presName="txNode" presStyleLbl="node1" presStyleIdx="2" presStyleCnt="3">
        <dgm:presLayoutVars>
          <dgm:bulletEnabled val="1"/>
        </dgm:presLayoutVars>
      </dgm:prSet>
      <dgm:spPr/>
    </dgm:pt>
  </dgm:ptLst>
  <dgm:cxnLst>
    <dgm:cxn modelId="{67AD8707-394A-400C-899D-84BAE3D4CFA0}" type="presOf" srcId="{684CC928-1642-46E3-8142-3C46B240C4EA}" destId="{1AFAFA5C-FC54-40E5-9F11-BD28E631C754}" srcOrd="0" destOrd="0" presId="urn:microsoft.com/office/officeart/2005/8/layout/hProcess10"/>
    <dgm:cxn modelId="{31C0801A-4F04-45EB-A792-D7B64C278B11}" type="presOf" srcId="{3616795F-E0FB-4212-B9D2-F8807AE09414}" destId="{9A611C82-33AA-4904-A919-3401DC11BA57}" srcOrd="0" destOrd="0" presId="urn:microsoft.com/office/officeart/2005/8/layout/hProcess10"/>
    <dgm:cxn modelId="{02524C1C-551B-45F0-A3F8-DE1BC2A5A67D}" type="presOf" srcId="{7E95A9E0-4B16-412F-9D0C-6E681AE02F30}" destId="{7D97B8E8-3B7C-4983-844C-42580867AAF0}" srcOrd="0" destOrd="0" presId="urn:microsoft.com/office/officeart/2005/8/layout/hProcess10"/>
    <dgm:cxn modelId="{9F15141E-BE20-4ADC-9D44-EDD2A2BAECBA}" type="presOf" srcId="{BB1993C2-1350-4C1C-9B4C-F13AF9B77DC0}" destId="{1236B1FF-615B-4837-BA04-0BB5D085F522}" srcOrd="0" destOrd="0" presId="urn:microsoft.com/office/officeart/2005/8/layout/hProcess10"/>
    <dgm:cxn modelId="{2B66C861-F40D-4CDC-8664-C3DDD7015608}" srcId="{F502E0A4-65B9-44DE-904F-54314B626BC2}" destId="{BB1993C2-1350-4C1C-9B4C-F13AF9B77DC0}" srcOrd="1" destOrd="0" parTransId="{074219EA-1FA3-432C-9AA9-0B3BEA2B392D}" sibTransId="{7241B9FE-5AFF-4724-94DE-6B704C28D6B6}"/>
    <dgm:cxn modelId="{35CF3268-17E8-457C-9F41-81F884485BC9}" type="presOf" srcId="{3616795F-E0FB-4212-B9D2-F8807AE09414}" destId="{8B1F89AB-CA1A-4442-AF1E-5CDEE7D0A544}" srcOrd="1" destOrd="0" presId="urn:microsoft.com/office/officeart/2005/8/layout/hProcess10"/>
    <dgm:cxn modelId="{84C9B3A3-EE93-4AB3-B1F9-FE91B6BAF1B2}" type="presOf" srcId="{7241B9FE-5AFF-4724-94DE-6B704C28D6B6}" destId="{447EF4FA-6932-455F-98FA-BC6D52D19230}" srcOrd="1" destOrd="0" presId="urn:microsoft.com/office/officeart/2005/8/layout/hProcess10"/>
    <dgm:cxn modelId="{9E581BA5-02EF-423C-9B99-360F366483E0}" srcId="{F502E0A4-65B9-44DE-904F-54314B626BC2}" destId="{684CC928-1642-46E3-8142-3C46B240C4EA}" srcOrd="0" destOrd="0" parTransId="{5E96F8EB-BB42-4817-A628-BEAA49613ED9}" sibTransId="{3616795F-E0FB-4212-B9D2-F8807AE09414}"/>
    <dgm:cxn modelId="{6FCDE6C2-B0EB-46D3-B3FD-834DC49E1EB1}" type="presOf" srcId="{7241B9FE-5AFF-4724-94DE-6B704C28D6B6}" destId="{1A3FA8C7-D0DD-4C5D-BB7E-492F7EB0B2A8}" srcOrd="0" destOrd="0" presId="urn:microsoft.com/office/officeart/2005/8/layout/hProcess10"/>
    <dgm:cxn modelId="{D28E04E6-2CE1-4566-98C3-AA995F472DFF}" type="presOf" srcId="{F502E0A4-65B9-44DE-904F-54314B626BC2}" destId="{F7023D6C-8B48-426E-BB17-4D4039667742}" srcOrd="0" destOrd="0" presId="urn:microsoft.com/office/officeart/2005/8/layout/hProcess10"/>
    <dgm:cxn modelId="{BA9888EF-BE23-4F6C-9DC8-6EFAF34EA101}" srcId="{F502E0A4-65B9-44DE-904F-54314B626BC2}" destId="{7E95A9E0-4B16-412F-9D0C-6E681AE02F30}" srcOrd="2" destOrd="0" parTransId="{2C7B40FF-C490-410D-8B8C-0793B755616A}" sibTransId="{7E8D79D3-320C-412F-A092-858827B52DF7}"/>
    <dgm:cxn modelId="{099D064A-07BB-4FA0-9D04-E3E845DE0EE2}" type="presParOf" srcId="{F7023D6C-8B48-426E-BB17-4D4039667742}" destId="{608A5DF7-0FA7-4EEC-863E-2E28A892A1B0}" srcOrd="0" destOrd="0" presId="urn:microsoft.com/office/officeart/2005/8/layout/hProcess10"/>
    <dgm:cxn modelId="{B62A2235-7947-4376-9F65-E9C3038871D2}" type="presParOf" srcId="{608A5DF7-0FA7-4EEC-863E-2E28A892A1B0}" destId="{80C61194-6ED8-4DA3-913F-74C85586BC0F}" srcOrd="0" destOrd="0" presId="urn:microsoft.com/office/officeart/2005/8/layout/hProcess10"/>
    <dgm:cxn modelId="{14CF7D2D-F4B1-4CB9-9B33-7839663ECBE3}" type="presParOf" srcId="{608A5DF7-0FA7-4EEC-863E-2E28A892A1B0}" destId="{1AFAFA5C-FC54-40E5-9F11-BD28E631C754}" srcOrd="1" destOrd="0" presId="urn:microsoft.com/office/officeart/2005/8/layout/hProcess10"/>
    <dgm:cxn modelId="{D93674BF-4CDB-4AE2-A770-F55B346D3E16}" type="presParOf" srcId="{F7023D6C-8B48-426E-BB17-4D4039667742}" destId="{9A611C82-33AA-4904-A919-3401DC11BA57}" srcOrd="1" destOrd="0" presId="urn:microsoft.com/office/officeart/2005/8/layout/hProcess10"/>
    <dgm:cxn modelId="{C34F39AD-3CCF-48AD-BD95-60501419CF18}" type="presParOf" srcId="{9A611C82-33AA-4904-A919-3401DC11BA57}" destId="{8B1F89AB-CA1A-4442-AF1E-5CDEE7D0A544}" srcOrd="0" destOrd="0" presId="urn:microsoft.com/office/officeart/2005/8/layout/hProcess10"/>
    <dgm:cxn modelId="{82AA2BAA-484C-441D-A091-C1DBCEE5B7DB}" type="presParOf" srcId="{F7023D6C-8B48-426E-BB17-4D4039667742}" destId="{2953EEB3-6147-4B09-8789-07E82FF03AEA}" srcOrd="2" destOrd="0" presId="urn:microsoft.com/office/officeart/2005/8/layout/hProcess10"/>
    <dgm:cxn modelId="{DC8D9E8E-A600-4439-966B-DBE37EF0B070}" type="presParOf" srcId="{2953EEB3-6147-4B09-8789-07E82FF03AEA}" destId="{B65CB134-94DE-44D9-9763-DBC07E527DB1}" srcOrd="0" destOrd="0" presId="urn:microsoft.com/office/officeart/2005/8/layout/hProcess10"/>
    <dgm:cxn modelId="{9E44DCAB-1379-465B-89A4-46E2D98D75A0}" type="presParOf" srcId="{2953EEB3-6147-4B09-8789-07E82FF03AEA}" destId="{1236B1FF-615B-4837-BA04-0BB5D085F522}" srcOrd="1" destOrd="0" presId="urn:microsoft.com/office/officeart/2005/8/layout/hProcess10"/>
    <dgm:cxn modelId="{38BAB847-BAD6-4D05-9F20-25986FD2C1FA}" type="presParOf" srcId="{F7023D6C-8B48-426E-BB17-4D4039667742}" destId="{1A3FA8C7-D0DD-4C5D-BB7E-492F7EB0B2A8}" srcOrd="3" destOrd="0" presId="urn:microsoft.com/office/officeart/2005/8/layout/hProcess10"/>
    <dgm:cxn modelId="{AA306F3F-9470-4D23-9A04-B0EAE587C7AC}" type="presParOf" srcId="{1A3FA8C7-D0DD-4C5D-BB7E-492F7EB0B2A8}" destId="{447EF4FA-6932-455F-98FA-BC6D52D19230}" srcOrd="0" destOrd="0" presId="urn:microsoft.com/office/officeart/2005/8/layout/hProcess10"/>
    <dgm:cxn modelId="{F4158BA2-24B1-48F3-A0B6-31B2ADE78396}" type="presParOf" srcId="{F7023D6C-8B48-426E-BB17-4D4039667742}" destId="{772F2E22-EB58-47E7-9EF0-02E0B7B4233F}" srcOrd="4" destOrd="0" presId="urn:microsoft.com/office/officeart/2005/8/layout/hProcess10"/>
    <dgm:cxn modelId="{B06F823F-AC46-4252-AA55-2BFD5DDD0DB8}" type="presParOf" srcId="{772F2E22-EB58-47E7-9EF0-02E0B7B4233F}" destId="{E020DEBB-666F-4C48-9F9C-A059A3355D1B}" srcOrd="0" destOrd="0" presId="urn:microsoft.com/office/officeart/2005/8/layout/hProcess10"/>
    <dgm:cxn modelId="{97F39C31-0D28-4D51-8A54-A6AE3B55F2CC}" type="presParOf" srcId="{772F2E22-EB58-47E7-9EF0-02E0B7B4233F}" destId="{7D97B8E8-3B7C-4983-844C-42580867AAF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502E0A4-65B9-44DE-904F-54314B626BC2}" type="doc">
      <dgm:prSet loTypeId="urn:microsoft.com/office/officeart/2005/8/layout/hProcess10" loCatId="process" qsTypeId="urn:microsoft.com/office/officeart/2005/8/quickstyle/simple3" qsCatId="simple" csTypeId="urn:microsoft.com/office/officeart/2005/8/colors/accent1_2" csCatId="accent1" phldr="1"/>
      <dgm:spPr/>
      <dgm:t>
        <a:bodyPr/>
        <a:lstStyle/>
        <a:p>
          <a:endParaRPr lang="it-IT"/>
        </a:p>
      </dgm:t>
    </dgm:pt>
    <dgm:pt modelId="{684CC928-1642-46E3-8142-3C46B240C4EA}">
      <dgm:prSet phldrT="[Testo]" custT="1"/>
      <dgm:spPr/>
      <dgm:t>
        <a:bodyPr/>
        <a:lstStyle/>
        <a:p>
          <a:r>
            <a:rPr lang="en-GB" sz="1600" b="0" cap="none" spc="0" noProof="0" dirty="0">
              <a:ln w="0"/>
              <a:solidFill>
                <a:schemeClr val="tx1"/>
              </a:solidFill>
              <a:effectLst>
                <a:outerShdw blurRad="38100" dist="19050" dir="2700000" algn="tl" rotWithShape="0">
                  <a:schemeClr val="dk1">
                    <a:alpha val="40000"/>
                  </a:schemeClr>
                </a:outerShdw>
              </a:effectLst>
              <a:latin typeface="+mj-lt"/>
            </a:rPr>
            <a:t>Construction of a Macroeconomic–Financial Index</a:t>
          </a:r>
          <a:br>
            <a:rPr lang="en-GB" sz="1600" b="0" cap="none" spc="0" noProof="0" dirty="0">
              <a:ln w="0"/>
              <a:solidFill>
                <a:schemeClr val="tx1"/>
              </a:solidFill>
              <a:effectLst>
                <a:outerShdw blurRad="38100" dist="19050" dir="2700000" algn="tl" rotWithShape="0">
                  <a:schemeClr val="dk1">
                    <a:alpha val="40000"/>
                  </a:schemeClr>
                </a:outerShdw>
              </a:effectLst>
              <a:latin typeface="+mj-lt"/>
            </a:rPr>
          </a:br>
          <a:br>
            <a:rPr lang="en-GB" sz="1600" b="0" cap="none" spc="0" noProof="0" dirty="0">
              <a:ln w="0"/>
              <a:solidFill>
                <a:schemeClr val="tx1"/>
              </a:solidFill>
              <a:effectLst>
                <a:outerShdw blurRad="38100" dist="19050" dir="2700000" algn="tl" rotWithShape="0">
                  <a:schemeClr val="dk1">
                    <a:alpha val="40000"/>
                  </a:schemeClr>
                </a:outerShdw>
              </a:effectLst>
              <a:latin typeface="+mj-lt"/>
            </a:rPr>
          </a:br>
          <a:r>
            <a:rPr lang="en-GB" sz="1600" b="0" i="1" cap="none" spc="0" noProof="0" dirty="0">
              <a:ln w="0"/>
              <a:solidFill>
                <a:schemeClr val="tx1"/>
              </a:solidFill>
              <a:effectLst>
                <a:outerShdw blurRad="38100" dist="19050" dir="2700000" algn="tl" rotWithShape="0">
                  <a:schemeClr val="dk1">
                    <a:alpha val="40000"/>
                  </a:schemeClr>
                </a:outerShdw>
              </a:effectLst>
              <a:latin typeface="+mj-lt"/>
            </a:rPr>
            <a:t>Cluster Analysis </a:t>
          </a:r>
          <a:r>
            <a:rPr lang="en-GB" sz="1600" b="0" i="0" cap="none" spc="0" noProof="0" dirty="0">
              <a:ln w="0"/>
              <a:solidFill>
                <a:schemeClr val="tx1"/>
              </a:solidFill>
              <a:effectLst>
                <a:outerShdw blurRad="38100" dist="19050" dir="2700000" algn="tl" rotWithShape="0">
                  <a:schemeClr val="dk1">
                    <a:alpha val="40000"/>
                  </a:schemeClr>
                </a:outerShdw>
              </a:effectLst>
              <a:latin typeface="+mj-lt"/>
            </a:rPr>
            <a:t>of the</a:t>
          </a:r>
          <a:r>
            <a:rPr lang="en-GB" sz="1600" b="0" cap="none" spc="0" noProof="0" dirty="0">
              <a:ln w="0"/>
              <a:solidFill>
                <a:schemeClr val="tx1"/>
              </a:solidFill>
              <a:effectLst>
                <a:outerShdw blurRad="38100" dist="19050" dir="2700000" algn="tl" rotWithShape="0">
                  <a:schemeClr val="dk1">
                    <a:alpha val="40000"/>
                  </a:schemeClr>
                </a:outerShdw>
              </a:effectLst>
              <a:latin typeface="+mj-lt"/>
            </a:rPr>
            <a:t> Nasdaq 100</a:t>
          </a:r>
        </a:p>
      </dgm:t>
    </dgm:pt>
    <dgm:pt modelId="{5E96F8EB-BB42-4817-A628-BEAA49613ED9}" type="parTrans" cxnId="{9E581BA5-02EF-423C-9B99-360F366483E0}">
      <dgm:prSet/>
      <dgm:spPr/>
      <dgm:t>
        <a:bodyPr/>
        <a:lstStyle/>
        <a:p>
          <a:endParaRPr lang="it-IT">
            <a:latin typeface="+mj-lt"/>
          </a:endParaRPr>
        </a:p>
      </dgm:t>
    </dgm:pt>
    <dgm:pt modelId="{3616795F-E0FB-4212-B9D2-F8807AE09414}" type="sibTrans" cxnId="{9E581BA5-02EF-423C-9B99-360F366483E0}">
      <dgm:prSet/>
      <dgm:spPr/>
      <dgm:t>
        <a:bodyPr/>
        <a:lstStyle/>
        <a:p>
          <a:pPr algn="r"/>
          <a:r>
            <a:rPr lang="en-GB" b="0" cap="none" spc="0" noProof="0" dirty="0">
              <a:ln w="0"/>
              <a:solidFill>
                <a:schemeClr val="tx1"/>
              </a:solidFill>
              <a:effectLst>
                <a:outerShdw blurRad="38100" dist="19050" dir="2700000" algn="tl" rotWithShape="0">
                  <a:schemeClr val="dk1">
                    <a:alpha val="40000"/>
                  </a:schemeClr>
                </a:outerShdw>
              </a:effectLst>
              <a:latin typeface="+mj-lt"/>
            </a:rPr>
            <a:t>multivariate</a:t>
          </a:r>
        </a:p>
      </dgm:t>
    </dgm:pt>
    <dgm:pt modelId="{7E95A9E0-4B16-412F-9D0C-6E681AE02F30}">
      <dgm:prSet phldrT="[Testo]" custT="1"/>
      <dgm:spPr/>
      <dgm:t>
        <a:bodyPr/>
        <a:lstStyle/>
        <a:p>
          <a:r>
            <a:rPr lang="en-GB" sz="1600" b="0" cap="none" spc="0" noProof="0" dirty="0">
              <a:ln w="0"/>
              <a:solidFill>
                <a:schemeClr val="tx1"/>
              </a:solidFill>
              <a:effectLst>
                <a:outerShdw blurRad="38100" dist="19050" dir="2700000" algn="tl" rotWithShape="0">
                  <a:schemeClr val="dk1">
                    <a:alpha val="40000"/>
                  </a:schemeClr>
                </a:outerShdw>
              </a:effectLst>
              <a:latin typeface="+mj-lt"/>
            </a:rPr>
            <a:t>Calculation of </a:t>
          </a:r>
          <a:r>
            <a:rPr lang="en-GB" sz="1600" b="0" i="1" cap="none" spc="0" noProof="0" dirty="0">
              <a:ln w="0"/>
              <a:solidFill>
                <a:schemeClr val="tx1"/>
              </a:solidFill>
              <a:effectLst>
                <a:outerShdw blurRad="38100" dist="19050" dir="2700000" algn="tl" rotWithShape="0">
                  <a:schemeClr val="dk1">
                    <a:alpha val="40000"/>
                  </a:schemeClr>
                </a:outerShdw>
              </a:effectLst>
              <a:latin typeface="+mj-lt"/>
            </a:rPr>
            <a:t>Dynamic </a:t>
          </a:r>
          <a:r>
            <a:rPr lang="en-GB" sz="1600" b="0" i="0" cap="none" spc="0" noProof="0" dirty="0">
              <a:ln w="0"/>
              <a:solidFill>
                <a:schemeClr val="tx1"/>
              </a:solidFill>
              <a:effectLst>
                <a:outerShdw blurRad="38100" dist="19050" dir="2700000" algn="tl" rotWithShape="0">
                  <a:schemeClr val="dk1">
                    <a:alpha val="40000"/>
                  </a:schemeClr>
                </a:outerShdw>
              </a:effectLst>
              <a:latin typeface="+mj-lt"/>
            </a:rPr>
            <a:t>R</a:t>
          </a:r>
          <a:r>
            <a:rPr lang="en-GB" sz="1600" b="0" cap="none" spc="0" noProof="0" dirty="0">
              <a:ln w="0"/>
              <a:solidFill>
                <a:schemeClr val="tx1"/>
              </a:solidFill>
              <a:effectLst>
                <a:outerShdw blurRad="38100" dist="19050" dir="2700000" algn="tl" rotWithShape="0">
                  <a:schemeClr val="dk1">
                    <a:alpha val="40000"/>
                  </a:schemeClr>
                </a:outerShdw>
              </a:effectLst>
              <a:latin typeface="+mj-lt"/>
            </a:rPr>
            <a:t>isk Measures </a:t>
          </a:r>
          <a:r>
            <a:rPr lang="en-GB" sz="1600" b="0" cap="none" spc="0" noProof="0" dirty="0" err="1">
              <a:ln w="0"/>
              <a:solidFill>
                <a:schemeClr val="tx1"/>
              </a:solidFill>
              <a:effectLst>
                <a:outerShdw blurRad="38100" dist="19050" dir="2700000" algn="tl" rotWithShape="0">
                  <a:schemeClr val="dk1">
                    <a:alpha val="40000"/>
                  </a:schemeClr>
                </a:outerShdw>
              </a:effectLst>
              <a:latin typeface="+mj-lt"/>
            </a:rPr>
            <a:t>VaR</a:t>
          </a:r>
          <a:r>
            <a:rPr lang="en-GB" sz="1600" b="0" cap="none" spc="0" noProof="0" dirty="0">
              <a:ln w="0"/>
              <a:solidFill>
                <a:schemeClr val="tx1"/>
              </a:solidFill>
              <a:effectLst>
                <a:outerShdw blurRad="38100" dist="19050" dir="2700000" algn="tl" rotWithShape="0">
                  <a:schemeClr val="dk1">
                    <a:alpha val="40000"/>
                  </a:schemeClr>
                </a:outerShdw>
              </a:effectLst>
              <a:latin typeface="+mj-lt"/>
            </a:rPr>
            <a:t> and ES using Variance-Covariance Approach</a:t>
          </a:r>
        </a:p>
      </dgm:t>
    </dgm:pt>
    <dgm:pt modelId="{7E8D79D3-320C-412F-A092-858827B52DF7}" type="sibTrans" cxnId="{BA9888EF-BE23-4F6C-9DC8-6EFAF34EA101}">
      <dgm:prSet/>
      <dgm:spPr/>
      <dgm:t>
        <a:bodyPr/>
        <a:lstStyle/>
        <a:p>
          <a:endParaRPr lang="it-IT">
            <a:latin typeface="+mj-lt"/>
          </a:endParaRPr>
        </a:p>
      </dgm:t>
    </dgm:pt>
    <dgm:pt modelId="{2C7B40FF-C490-410D-8B8C-0793B755616A}" type="parTrans" cxnId="{BA9888EF-BE23-4F6C-9DC8-6EFAF34EA101}">
      <dgm:prSet/>
      <dgm:spPr/>
      <dgm:t>
        <a:bodyPr/>
        <a:lstStyle/>
        <a:p>
          <a:endParaRPr lang="it-IT">
            <a:latin typeface="+mj-lt"/>
          </a:endParaRPr>
        </a:p>
      </dgm:t>
    </dgm:pt>
    <dgm:pt modelId="{BB1993C2-1350-4C1C-9B4C-F13AF9B77DC0}">
      <dgm:prSet phldrT="[Testo]" custT="1"/>
      <dgm:spPr/>
      <dgm:t>
        <a:bodyPr/>
        <a:lstStyle/>
        <a:p>
          <a:r>
            <a:rPr lang="en-GB" sz="1600" b="0" cap="none" spc="0" noProof="0" dirty="0">
              <a:ln w="0"/>
              <a:solidFill>
                <a:schemeClr val="tx1"/>
              </a:solidFill>
              <a:effectLst>
                <a:outerShdw blurRad="38100" dist="19050" dir="2700000" algn="tl" rotWithShape="0">
                  <a:schemeClr val="dk1">
                    <a:alpha val="40000"/>
                  </a:schemeClr>
                </a:outerShdw>
              </a:effectLst>
              <a:latin typeface="+mj-lt"/>
            </a:rPr>
            <a:t>Analysis of Dynamic </a:t>
          </a:r>
          <a:r>
            <a:rPr lang="en-GB" sz="1600" b="0" i="1" cap="none" spc="0" noProof="0" dirty="0">
              <a:ln w="0"/>
              <a:solidFill>
                <a:schemeClr val="tx1"/>
              </a:solidFill>
              <a:effectLst>
                <a:outerShdw blurRad="38100" dist="19050" dir="2700000" algn="tl" rotWithShape="0">
                  <a:schemeClr val="dk1">
                    <a:alpha val="40000"/>
                  </a:schemeClr>
                </a:outerShdw>
              </a:effectLst>
              <a:latin typeface="+mj-lt"/>
            </a:rPr>
            <a:t>Pairwise</a:t>
          </a:r>
          <a:r>
            <a:rPr lang="en-GB" sz="1600" b="0" cap="none" spc="0" noProof="0" dirty="0">
              <a:ln w="0"/>
              <a:solidFill>
                <a:schemeClr val="tx1"/>
              </a:solidFill>
              <a:effectLst>
                <a:outerShdw blurRad="38100" dist="19050" dir="2700000" algn="tl" rotWithShape="0">
                  <a:schemeClr val="dk1">
                    <a:alpha val="40000"/>
                  </a:schemeClr>
                </a:outerShdw>
              </a:effectLst>
              <a:latin typeface="+mj-lt"/>
            </a:rPr>
            <a:t> Correlations between Index and Selected Securities</a:t>
          </a:r>
        </a:p>
      </dgm:t>
    </dgm:pt>
    <dgm:pt modelId="{7241B9FE-5AFF-4724-94DE-6B704C28D6B6}" type="sibTrans" cxnId="{2B66C861-F40D-4CDC-8664-C3DDD7015608}">
      <dgm:prSet/>
      <dgm:spPr/>
      <dgm:t>
        <a:bodyPr/>
        <a:lstStyle/>
        <a:p>
          <a:pPr algn="ctr"/>
          <a:r>
            <a:rPr lang="en-GB" b="0" cap="none" spc="0" noProof="0" dirty="0">
              <a:ln w="0"/>
              <a:solidFill>
                <a:schemeClr val="tx1"/>
              </a:solidFill>
              <a:effectLst>
                <a:outerShdw blurRad="38100" dist="19050" dir="2700000" algn="tl" rotWithShape="0">
                  <a:schemeClr val="dk1">
                    <a:alpha val="40000"/>
                  </a:schemeClr>
                </a:outerShdw>
              </a:effectLst>
              <a:latin typeface="+mj-lt"/>
            </a:rPr>
            <a:t>univariate</a:t>
          </a:r>
        </a:p>
      </dgm:t>
    </dgm:pt>
    <dgm:pt modelId="{074219EA-1FA3-432C-9AA9-0B3BEA2B392D}" type="parTrans" cxnId="{2B66C861-F40D-4CDC-8664-C3DDD7015608}">
      <dgm:prSet/>
      <dgm:spPr/>
      <dgm:t>
        <a:bodyPr/>
        <a:lstStyle/>
        <a:p>
          <a:endParaRPr lang="it-IT">
            <a:latin typeface="+mj-lt"/>
          </a:endParaRPr>
        </a:p>
      </dgm:t>
    </dgm:pt>
    <dgm:pt modelId="{F7023D6C-8B48-426E-BB17-4D4039667742}" type="pres">
      <dgm:prSet presAssocID="{F502E0A4-65B9-44DE-904F-54314B626BC2}" presName="Name0" presStyleCnt="0">
        <dgm:presLayoutVars>
          <dgm:dir/>
          <dgm:resizeHandles val="exact"/>
        </dgm:presLayoutVars>
      </dgm:prSet>
      <dgm:spPr/>
    </dgm:pt>
    <dgm:pt modelId="{608A5DF7-0FA7-4EEC-863E-2E28A892A1B0}" type="pres">
      <dgm:prSet presAssocID="{684CC928-1642-46E3-8142-3C46B240C4EA}" presName="composite" presStyleCnt="0"/>
      <dgm:spPr/>
    </dgm:pt>
    <dgm:pt modelId="{80C61194-6ED8-4DA3-913F-74C85586BC0F}" type="pres">
      <dgm:prSet presAssocID="{684CC928-1642-46E3-8142-3C46B240C4EA}" presName="imagSh" presStyleLbl="bgImgPlace1" presStyleIdx="0" presStyleCnt="3" custScaleY="75609"/>
      <dgm:spPr>
        <a:blipFill>
          <a:blip xmlns:r="http://schemas.openxmlformats.org/officeDocument/2006/relationships" r:embed="rId1"/>
          <a:stretch>
            <a:fillRect/>
          </a:stretch>
        </a:blipFill>
        <a:ln>
          <a:solidFill>
            <a:schemeClr val="bg2"/>
          </a:solidFill>
        </a:ln>
        <a:effectLst>
          <a:outerShdw blurRad="50800" dist="38100" dir="8100000" algn="tr" rotWithShape="0">
            <a:prstClr val="black">
              <a:alpha val="40000"/>
            </a:prstClr>
          </a:outerShdw>
        </a:effectLst>
      </dgm:spPr>
    </dgm:pt>
    <dgm:pt modelId="{1AFAFA5C-FC54-40E5-9F11-BD28E631C754}" type="pres">
      <dgm:prSet presAssocID="{684CC928-1642-46E3-8142-3C46B240C4EA}" presName="txNode" presStyleLbl="node1" presStyleIdx="0" presStyleCnt="3" custLinFactNeighborX="0">
        <dgm:presLayoutVars>
          <dgm:bulletEnabled val="1"/>
        </dgm:presLayoutVars>
      </dgm:prSet>
      <dgm:spPr/>
    </dgm:pt>
    <dgm:pt modelId="{9A611C82-33AA-4904-A919-3401DC11BA57}" type="pres">
      <dgm:prSet presAssocID="{3616795F-E0FB-4212-B9D2-F8807AE09414}" presName="sibTrans" presStyleLbl="sibTrans2D1" presStyleIdx="0" presStyleCnt="2" custScaleX="198595"/>
      <dgm:spPr/>
    </dgm:pt>
    <dgm:pt modelId="{8B1F89AB-CA1A-4442-AF1E-5CDEE7D0A544}" type="pres">
      <dgm:prSet presAssocID="{3616795F-E0FB-4212-B9D2-F8807AE09414}" presName="connTx" presStyleLbl="sibTrans2D1" presStyleIdx="0" presStyleCnt="2"/>
      <dgm:spPr/>
    </dgm:pt>
    <dgm:pt modelId="{2953EEB3-6147-4B09-8789-07E82FF03AEA}" type="pres">
      <dgm:prSet presAssocID="{BB1993C2-1350-4C1C-9B4C-F13AF9B77DC0}" presName="composite" presStyleCnt="0"/>
      <dgm:spPr/>
    </dgm:pt>
    <dgm:pt modelId="{B65CB134-94DE-44D9-9763-DBC07E527DB1}" type="pres">
      <dgm:prSet presAssocID="{BB1993C2-1350-4C1C-9B4C-F13AF9B77DC0}" presName="imagSh" presStyleLbl="bgImgPlace1" presStyleIdx="1" presStyleCnt="3" custScaleY="75609"/>
      <dgm:spPr>
        <a:blipFill dpi="0" rotWithShape="1">
          <a:blip xmlns:r="http://schemas.openxmlformats.org/officeDocument/2006/relationships" r:embed="rId2"/>
          <a:srcRect/>
          <a:stretch>
            <a:fillRect t="-7602" b="7602"/>
          </a:stretch>
        </a:blipFill>
        <a:ln>
          <a:solidFill>
            <a:schemeClr val="bg2"/>
          </a:solidFill>
        </a:ln>
        <a:effectLst>
          <a:outerShdw blurRad="50800" dist="38100" dir="8100000" algn="tr" rotWithShape="0">
            <a:prstClr val="black">
              <a:alpha val="40000"/>
            </a:prstClr>
          </a:outerShdw>
        </a:effectLst>
      </dgm:spPr>
    </dgm:pt>
    <dgm:pt modelId="{1236B1FF-615B-4837-BA04-0BB5D085F522}" type="pres">
      <dgm:prSet presAssocID="{BB1993C2-1350-4C1C-9B4C-F13AF9B77DC0}" presName="txNode" presStyleLbl="node1" presStyleIdx="1" presStyleCnt="3">
        <dgm:presLayoutVars>
          <dgm:bulletEnabled val="1"/>
        </dgm:presLayoutVars>
      </dgm:prSet>
      <dgm:spPr/>
    </dgm:pt>
    <dgm:pt modelId="{1A3FA8C7-D0DD-4C5D-BB7E-492F7EB0B2A8}" type="pres">
      <dgm:prSet presAssocID="{7241B9FE-5AFF-4724-94DE-6B704C28D6B6}" presName="sibTrans" presStyleLbl="sibTrans2D1" presStyleIdx="1" presStyleCnt="2" custScaleX="198595"/>
      <dgm:spPr/>
    </dgm:pt>
    <dgm:pt modelId="{447EF4FA-6932-455F-98FA-BC6D52D19230}" type="pres">
      <dgm:prSet presAssocID="{7241B9FE-5AFF-4724-94DE-6B704C28D6B6}" presName="connTx" presStyleLbl="sibTrans2D1" presStyleIdx="1" presStyleCnt="2"/>
      <dgm:spPr/>
    </dgm:pt>
    <dgm:pt modelId="{772F2E22-EB58-47E7-9EF0-02E0B7B4233F}" type="pres">
      <dgm:prSet presAssocID="{7E95A9E0-4B16-412F-9D0C-6E681AE02F30}" presName="composite" presStyleCnt="0"/>
      <dgm:spPr/>
    </dgm:pt>
    <dgm:pt modelId="{E020DEBB-666F-4C48-9F9C-A059A3355D1B}" type="pres">
      <dgm:prSet presAssocID="{7E95A9E0-4B16-412F-9D0C-6E681AE02F30}" presName="imagSh" presStyleLbl="bgImgPlace1" presStyleIdx="2" presStyleCnt="3" custScaleY="75609"/>
      <dgm:spPr>
        <a:blipFill>
          <a:blip xmlns:r="http://schemas.openxmlformats.org/officeDocument/2006/relationships" r:embed="rId3"/>
          <a:stretch>
            <a:fillRect/>
          </a:stretch>
        </a:blipFill>
        <a:ln>
          <a:solidFill>
            <a:schemeClr val="bg2"/>
          </a:solidFill>
        </a:ln>
        <a:effectLst>
          <a:outerShdw blurRad="50800" dist="38100" dir="8100000" algn="tr" rotWithShape="0">
            <a:prstClr val="black">
              <a:alpha val="40000"/>
            </a:prstClr>
          </a:outerShdw>
        </a:effectLst>
      </dgm:spPr>
    </dgm:pt>
    <dgm:pt modelId="{7D97B8E8-3B7C-4983-844C-42580867AAF0}" type="pres">
      <dgm:prSet presAssocID="{7E95A9E0-4B16-412F-9D0C-6E681AE02F30}" presName="txNode" presStyleLbl="node1" presStyleIdx="2" presStyleCnt="3">
        <dgm:presLayoutVars>
          <dgm:bulletEnabled val="1"/>
        </dgm:presLayoutVars>
      </dgm:prSet>
      <dgm:spPr/>
    </dgm:pt>
  </dgm:ptLst>
  <dgm:cxnLst>
    <dgm:cxn modelId="{67AD8707-394A-400C-899D-84BAE3D4CFA0}" type="presOf" srcId="{684CC928-1642-46E3-8142-3C46B240C4EA}" destId="{1AFAFA5C-FC54-40E5-9F11-BD28E631C754}" srcOrd="0" destOrd="0" presId="urn:microsoft.com/office/officeart/2005/8/layout/hProcess10"/>
    <dgm:cxn modelId="{31C0801A-4F04-45EB-A792-D7B64C278B11}" type="presOf" srcId="{3616795F-E0FB-4212-B9D2-F8807AE09414}" destId="{9A611C82-33AA-4904-A919-3401DC11BA57}" srcOrd="0" destOrd="0" presId="urn:microsoft.com/office/officeart/2005/8/layout/hProcess10"/>
    <dgm:cxn modelId="{02524C1C-551B-45F0-A3F8-DE1BC2A5A67D}" type="presOf" srcId="{7E95A9E0-4B16-412F-9D0C-6E681AE02F30}" destId="{7D97B8E8-3B7C-4983-844C-42580867AAF0}" srcOrd="0" destOrd="0" presId="urn:microsoft.com/office/officeart/2005/8/layout/hProcess10"/>
    <dgm:cxn modelId="{9F15141E-BE20-4ADC-9D44-EDD2A2BAECBA}" type="presOf" srcId="{BB1993C2-1350-4C1C-9B4C-F13AF9B77DC0}" destId="{1236B1FF-615B-4837-BA04-0BB5D085F522}" srcOrd="0" destOrd="0" presId="urn:microsoft.com/office/officeart/2005/8/layout/hProcess10"/>
    <dgm:cxn modelId="{2B66C861-F40D-4CDC-8664-C3DDD7015608}" srcId="{F502E0A4-65B9-44DE-904F-54314B626BC2}" destId="{BB1993C2-1350-4C1C-9B4C-F13AF9B77DC0}" srcOrd="1" destOrd="0" parTransId="{074219EA-1FA3-432C-9AA9-0B3BEA2B392D}" sibTransId="{7241B9FE-5AFF-4724-94DE-6B704C28D6B6}"/>
    <dgm:cxn modelId="{35CF3268-17E8-457C-9F41-81F884485BC9}" type="presOf" srcId="{3616795F-E0FB-4212-B9D2-F8807AE09414}" destId="{8B1F89AB-CA1A-4442-AF1E-5CDEE7D0A544}" srcOrd="1" destOrd="0" presId="urn:microsoft.com/office/officeart/2005/8/layout/hProcess10"/>
    <dgm:cxn modelId="{84C9B3A3-EE93-4AB3-B1F9-FE91B6BAF1B2}" type="presOf" srcId="{7241B9FE-5AFF-4724-94DE-6B704C28D6B6}" destId="{447EF4FA-6932-455F-98FA-BC6D52D19230}" srcOrd="1" destOrd="0" presId="urn:microsoft.com/office/officeart/2005/8/layout/hProcess10"/>
    <dgm:cxn modelId="{9E581BA5-02EF-423C-9B99-360F366483E0}" srcId="{F502E0A4-65B9-44DE-904F-54314B626BC2}" destId="{684CC928-1642-46E3-8142-3C46B240C4EA}" srcOrd="0" destOrd="0" parTransId="{5E96F8EB-BB42-4817-A628-BEAA49613ED9}" sibTransId="{3616795F-E0FB-4212-B9D2-F8807AE09414}"/>
    <dgm:cxn modelId="{6FCDE6C2-B0EB-46D3-B3FD-834DC49E1EB1}" type="presOf" srcId="{7241B9FE-5AFF-4724-94DE-6B704C28D6B6}" destId="{1A3FA8C7-D0DD-4C5D-BB7E-492F7EB0B2A8}" srcOrd="0" destOrd="0" presId="urn:microsoft.com/office/officeart/2005/8/layout/hProcess10"/>
    <dgm:cxn modelId="{D28E04E6-2CE1-4566-98C3-AA995F472DFF}" type="presOf" srcId="{F502E0A4-65B9-44DE-904F-54314B626BC2}" destId="{F7023D6C-8B48-426E-BB17-4D4039667742}" srcOrd="0" destOrd="0" presId="urn:microsoft.com/office/officeart/2005/8/layout/hProcess10"/>
    <dgm:cxn modelId="{BA9888EF-BE23-4F6C-9DC8-6EFAF34EA101}" srcId="{F502E0A4-65B9-44DE-904F-54314B626BC2}" destId="{7E95A9E0-4B16-412F-9D0C-6E681AE02F30}" srcOrd="2" destOrd="0" parTransId="{2C7B40FF-C490-410D-8B8C-0793B755616A}" sibTransId="{7E8D79D3-320C-412F-A092-858827B52DF7}"/>
    <dgm:cxn modelId="{099D064A-07BB-4FA0-9D04-E3E845DE0EE2}" type="presParOf" srcId="{F7023D6C-8B48-426E-BB17-4D4039667742}" destId="{608A5DF7-0FA7-4EEC-863E-2E28A892A1B0}" srcOrd="0" destOrd="0" presId="urn:microsoft.com/office/officeart/2005/8/layout/hProcess10"/>
    <dgm:cxn modelId="{B62A2235-7947-4376-9F65-E9C3038871D2}" type="presParOf" srcId="{608A5DF7-0FA7-4EEC-863E-2E28A892A1B0}" destId="{80C61194-6ED8-4DA3-913F-74C85586BC0F}" srcOrd="0" destOrd="0" presId="urn:microsoft.com/office/officeart/2005/8/layout/hProcess10"/>
    <dgm:cxn modelId="{14CF7D2D-F4B1-4CB9-9B33-7839663ECBE3}" type="presParOf" srcId="{608A5DF7-0FA7-4EEC-863E-2E28A892A1B0}" destId="{1AFAFA5C-FC54-40E5-9F11-BD28E631C754}" srcOrd="1" destOrd="0" presId="urn:microsoft.com/office/officeart/2005/8/layout/hProcess10"/>
    <dgm:cxn modelId="{D93674BF-4CDB-4AE2-A770-F55B346D3E16}" type="presParOf" srcId="{F7023D6C-8B48-426E-BB17-4D4039667742}" destId="{9A611C82-33AA-4904-A919-3401DC11BA57}" srcOrd="1" destOrd="0" presId="urn:microsoft.com/office/officeart/2005/8/layout/hProcess10"/>
    <dgm:cxn modelId="{C34F39AD-3CCF-48AD-BD95-60501419CF18}" type="presParOf" srcId="{9A611C82-33AA-4904-A919-3401DC11BA57}" destId="{8B1F89AB-CA1A-4442-AF1E-5CDEE7D0A544}" srcOrd="0" destOrd="0" presId="urn:microsoft.com/office/officeart/2005/8/layout/hProcess10"/>
    <dgm:cxn modelId="{82AA2BAA-484C-441D-A091-C1DBCEE5B7DB}" type="presParOf" srcId="{F7023D6C-8B48-426E-BB17-4D4039667742}" destId="{2953EEB3-6147-4B09-8789-07E82FF03AEA}" srcOrd="2" destOrd="0" presId="urn:microsoft.com/office/officeart/2005/8/layout/hProcess10"/>
    <dgm:cxn modelId="{DC8D9E8E-A600-4439-966B-DBE37EF0B070}" type="presParOf" srcId="{2953EEB3-6147-4B09-8789-07E82FF03AEA}" destId="{B65CB134-94DE-44D9-9763-DBC07E527DB1}" srcOrd="0" destOrd="0" presId="urn:microsoft.com/office/officeart/2005/8/layout/hProcess10"/>
    <dgm:cxn modelId="{9E44DCAB-1379-465B-89A4-46E2D98D75A0}" type="presParOf" srcId="{2953EEB3-6147-4B09-8789-07E82FF03AEA}" destId="{1236B1FF-615B-4837-BA04-0BB5D085F522}" srcOrd="1" destOrd="0" presId="urn:microsoft.com/office/officeart/2005/8/layout/hProcess10"/>
    <dgm:cxn modelId="{38BAB847-BAD6-4D05-9F20-25986FD2C1FA}" type="presParOf" srcId="{F7023D6C-8B48-426E-BB17-4D4039667742}" destId="{1A3FA8C7-D0DD-4C5D-BB7E-492F7EB0B2A8}" srcOrd="3" destOrd="0" presId="urn:microsoft.com/office/officeart/2005/8/layout/hProcess10"/>
    <dgm:cxn modelId="{AA306F3F-9470-4D23-9A04-B0EAE587C7AC}" type="presParOf" srcId="{1A3FA8C7-D0DD-4C5D-BB7E-492F7EB0B2A8}" destId="{447EF4FA-6932-455F-98FA-BC6D52D19230}" srcOrd="0" destOrd="0" presId="urn:microsoft.com/office/officeart/2005/8/layout/hProcess10"/>
    <dgm:cxn modelId="{F4158BA2-24B1-48F3-A0B6-31B2ADE78396}" type="presParOf" srcId="{F7023D6C-8B48-426E-BB17-4D4039667742}" destId="{772F2E22-EB58-47E7-9EF0-02E0B7B4233F}" srcOrd="4" destOrd="0" presId="urn:microsoft.com/office/officeart/2005/8/layout/hProcess10"/>
    <dgm:cxn modelId="{B06F823F-AC46-4252-AA55-2BFD5DDD0DB8}" type="presParOf" srcId="{772F2E22-EB58-47E7-9EF0-02E0B7B4233F}" destId="{E020DEBB-666F-4C48-9F9C-A059A3355D1B}" srcOrd="0" destOrd="0" presId="urn:microsoft.com/office/officeart/2005/8/layout/hProcess10"/>
    <dgm:cxn modelId="{97F39C31-0D28-4D51-8A54-A6AE3B55F2CC}" type="presParOf" srcId="{772F2E22-EB58-47E7-9EF0-02E0B7B4233F}" destId="{7D97B8E8-3B7C-4983-844C-42580867AAF0}" srcOrd="1" destOrd="0" presId="urn:microsoft.com/office/officeart/2005/8/layout/hProcess10"/>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C61194-6ED8-4DA3-913F-74C85586BC0F}">
      <dsp:nvSpPr>
        <dsp:cNvPr id="0" name=""/>
        <dsp:cNvSpPr/>
      </dsp:nvSpPr>
      <dsp:spPr>
        <a:xfrm>
          <a:off x="4117" y="116406"/>
          <a:ext cx="1939858" cy="1443380"/>
        </a:xfrm>
        <a:prstGeom prst="roundRect">
          <a:avLst>
            <a:gd name="adj" fmla="val 10000"/>
          </a:avLst>
        </a:prstGeom>
        <a:blipFill>
          <a:blip xmlns:r="http://schemas.openxmlformats.org/officeDocument/2006/relationships" r:embed="rId1"/>
          <a:stretch>
            <a:fillRect/>
          </a:stretch>
        </a:blipFill>
        <a:ln w="12700" cap="flat" cmpd="sng" algn="ctr">
          <a:solidFill>
            <a:schemeClr val="bg2"/>
          </a:solidFill>
          <a:prstDash val="solid"/>
          <a:miter lim="800000"/>
        </a:ln>
        <a:effectLst>
          <a:outerShdw blurRad="50800" dist="38100" dir="8100000" algn="tr" rotWithShape="0">
            <a:prstClr val="black">
              <a:alpha val="40000"/>
            </a:prstClr>
          </a:outerShdw>
        </a:effectLst>
      </dsp:spPr>
      <dsp:style>
        <a:lnRef idx="1">
          <a:scrgbClr r="0" g="0" b="0"/>
        </a:lnRef>
        <a:fillRef idx="1">
          <a:scrgbClr r="0" g="0" b="0"/>
        </a:fillRef>
        <a:effectRef idx="1">
          <a:scrgbClr r="0" g="0" b="0"/>
        </a:effectRef>
        <a:fontRef idx="minor"/>
      </dsp:style>
    </dsp:sp>
    <dsp:sp modelId="{1AFAFA5C-FC54-40E5-9F11-BD28E631C754}">
      <dsp:nvSpPr>
        <dsp:cNvPr id="0" name=""/>
        <dsp:cNvSpPr/>
      </dsp:nvSpPr>
      <dsp:spPr>
        <a:xfrm>
          <a:off x="319908" y="1028997"/>
          <a:ext cx="1939858" cy="19090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it-IT" sz="1600" b="0" kern="1200" cap="none" spc="0" dirty="0">
              <a:ln w="0"/>
              <a:solidFill>
                <a:schemeClr val="tx1"/>
              </a:solidFill>
              <a:effectLst>
                <a:outerShdw blurRad="38100" dist="19050" dir="2700000" algn="tl" rotWithShape="0">
                  <a:schemeClr val="dk1">
                    <a:alpha val="40000"/>
                  </a:schemeClr>
                </a:outerShdw>
              </a:effectLst>
              <a:latin typeface="+mj-lt"/>
            </a:rPr>
            <a:t>Construction of a </a:t>
          </a:r>
          <a:r>
            <a:rPr lang="it-IT" sz="1600" b="0" kern="1200" cap="none" spc="0" dirty="0" err="1">
              <a:ln w="0"/>
              <a:solidFill>
                <a:schemeClr val="tx1"/>
              </a:solidFill>
              <a:effectLst>
                <a:outerShdw blurRad="38100" dist="19050" dir="2700000" algn="tl" rotWithShape="0">
                  <a:schemeClr val="dk1">
                    <a:alpha val="40000"/>
                  </a:schemeClr>
                </a:outerShdw>
              </a:effectLst>
              <a:latin typeface="+mj-lt"/>
            </a:rPr>
            <a:t>Macroeconomic</a:t>
          </a:r>
          <a:r>
            <a:rPr lang="it-IT" sz="1600" b="0" kern="1200" cap="none" spc="0" dirty="0">
              <a:ln w="0"/>
              <a:solidFill>
                <a:schemeClr val="tx1"/>
              </a:solidFill>
              <a:effectLst>
                <a:outerShdw blurRad="38100" dist="19050" dir="2700000" algn="tl" rotWithShape="0">
                  <a:schemeClr val="dk1">
                    <a:alpha val="40000"/>
                  </a:schemeClr>
                </a:outerShdw>
              </a:effectLst>
              <a:latin typeface="+mj-lt"/>
            </a:rPr>
            <a:t>–Financial Index</a:t>
          </a:r>
          <a:br>
            <a:rPr lang="it-IT" sz="1600" b="0" kern="1200" cap="none" spc="0" dirty="0">
              <a:ln w="0"/>
              <a:solidFill>
                <a:schemeClr val="tx1"/>
              </a:solidFill>
              <a:effectLst>
                <a:outerShdw blurRad="38100" dist="19050" dir="2700000" algn="tl" rotWithShape="0">
                  <a:schemeClr val="dk1">
                    <a:alpha val="40000"/>
                  </a:schemeClr>
                </a:outerShdw>
              </a:effectLst>
              <a:latin typeface="+mj-lt"/>
            </a:rPr>
          </a:br>
          <a:br>
            <a:rPr lang="it-IT" sz="1600" b="0" kern="1200" cap="none" spc="0" dirty="0">
              <a:ln w="0"/>
              <a:solidFill>
                <a:schemeClr val="tx1"/>
              </a:solidFill>
              <a:effectLst>
                <a:outerShdw blurRad="38100" dist="19050" dir="2700000" algn="tl" rotWithShape="0">
                  <a:schemeClr val="dk1">
                    <a:alpha val="40000"/>
                  </a:schemeClr>
                </a:outerShdw>
              </a:effectLst>
              <a:latin typeface="+mj-lt"/>
            </a:rPr>
          </a:br>
          <a:r>
            <a:rPr lang="it-IT" sz="1600" b="0" i="1" kern="1200" cap="none" spc="0" dirty="0">
              <a:ln w="0"/>
              <a:solidFill>
                <a:schemeClr val="tx1"/>
              </a:solidFill>
              <a:effectLst>
                <a:outerShdw blurRad="38100" dist="19050" dir="2700000" algn="tl" rotWithShape="0">
                  <a:schemeClr val="dk1">
                    <a:alpha val="40000"/>
                  </a:schemeClr>
                </a:outerShdw>
              </a:effectLst>
              <a:latin typeface="+mj-lt"/>
            </a:rPr>
            <a:t>Cluster Analysis </a:t>
          </a:r>
          <a:r>
            <a:rPr lang="it-IT" sz="1600" b="0" i="0" kern="1200" cap="none" spc="0" dirty="0">
              <a:ln w="0"/>
              <a:solidFill>
                <a:schemeClr val="tx1"/>
              </a:solidFill>
              <a:effectLst>
                <a:outerShdw blurRad="38100" dist="19050" dir="2700000" algn="tl" rotWithShape="0">
                  <a:schemeClr val="dk1">
                    <a:alpha val="40000"/>
                  </a:schemeClr>
                </a:outerShdw>
              </a:effectLst>
              <a:latin typeface="+mj-lt"/>
            </a:rPr>
            <a:t>of the</a:t>
          </a:r>
          <a:r>
            <a:rPr lang="it-IT" sz="1600" b="0" kern="1200" cap="none" spc="0" dirty="0">
              <a:ln w="0"/>
              <a:solidFill>
                <a:schemeClr val="tx1"/>
              </a:solidFill>
              <a:effectLst>
                <a:outerShdw blurRad="38100" dist="19050" dir="2700000" algn="tl" rotWithShape="0">
                  <a:schemeClr val="dk1">
                    <a:alpha val="40000"/>
                  </a:schemeClr>
                </a:outerShdw>
              </a:effectLst>
              <a:latin typeface="+mj-lt"/>
            </a:rPr>
            <a:t> Nasdaq 100</a:t>
          </a:r>
        </a:p>
      </dsp:txBody>
      <dsp:txXfrm>
        <a:off x="375821" y="1084910"/>
        <a:ext cx="1828032" cy="1797180"/>
      </dsp:txXfrm>
    </dsp:sp>
    <dsp:sp modelId="{9A611C82-33AA-4904-A919-3401DC11BA57}">
      <dsp:nvSpPr>
        <dsp:cNvPr id="0" name=""/>
        <dsp:cNvSpPr/>
      </dsp:nvSpPr>
      <dsp:spPr>
        <a:xfrm>
          <a:off x="2133431" y="605036"/>
          <a:ext cx="742069" cy="466120"/>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r" defTabSz="400050">
            <a:lnSpc>
              <a:spcPct val="90000"/>
            </a:lnSpc>
            <a:spcBef>
              <a:spcPct val="0"/>
            </a:spcBef>
            <a:spcAft>
              <a:spcPct val="35000"/>
            </a:spcAft>
            <a:buNone/>
          </a:pPr>
          <a:r>
            <a:rPr lang="it-IT" sz="900" b="0" kern="1200" cap="none" spc="0" dirty="0">
              <a:ln w="0"/>
              <a:solidFill>
                <a:schemeClr val="tx1"/>
              </a:solidFill>
              <a:effectLst>
                <a:outerShdw blurRad="38100" dist="19050" dir="2700000" algn="tl" rotWithShape="0">
                  <a:schemeClr val="dk1">
                    <a:alpha val="40000"/>
                  </a:schemeClr>
                </a:outerShdw>
              </a:effectLst>
              <a:latin typeface="+mj-lt"/>
            </a:rPr>
            <a:t>multivariate</a:t>
          </a:r>
        </a:p>
      </dsp:txBody>
      <dsp:txXfrm>
        <a:off x="2133431" y="698260"/>
        <a:ext cx="602233" cy="279672"/>
      </dsp:txXfrm>
    </dsp:sp>
    <dsp:sp modelId="{B65CB134-94DE-44D9-9763-DBC07E527DB1}">
      <dsp:nvSpPr>
        <dsp:cNvPr id="0" name=""/>
        <dsp:cNvSpPr/>
      </dsp:nvSpPr>
      <dsp:spPr>
        <a:xfrm>
          <a:off x="3011575" y="116406"/>
          <a:ext cx="1939858" cy="1443380"/>
        </a:xfrm>
        <a:prstGeom prst="roundRect">
          <a:avLst>
            <a:gd name="adj" fmla="val 10000"/>
          </a:avLst>
        </a:prstGeom>
        <a:blipFill dpi="0" rotWithShape="1">
          <a:blip xmlns:r="http://schemas.openxmlformats.org/officeDocument/2006/relationships" r:embed="rId2"/>
          <a:srcRect/>
          <a:stretch>
            <a:fillRect t="-7602" b="7602"/>
          </a:stretch>
        </a:blipFill>
        <a:ln w="12700" cap="flat" cmpd="sng" algn="ctr">
          <a:solidFill>
            <a:schemeClr val="bg2"/>
          </a:solidFill>
          <a:prstDash val="solid"/>
          <a:miter lim="800000"/>
        </a:ln>
        <a:effectLst>
          <a:outerShdw blurRad="50800" dist="38100" dir="8100000" algn="tr" rotWithShape="0">
            <a:prstClr val="black">
              <a:alpha val="40000"/>
            </a:prstClr>
          </a:outerShdw>
        </a:effectLst>
      </dsp:spPr>
      <dsp:style>
        <a:lnRef idx="1">
          <a:scrgbClr r="0" g="0" b="0"/>
        </a:lnRef>
        <a:fillRef idx="1">
          <a:scrgbClr r="0" g="0" b="0"/>
        </a:fillRef>
        <a:effectRef idx="1">
          <a:scrgbClr r="0" g="0" b="0"/>
        </a:effectRef>
        <a:fontRef idx="minor"/>
      </dsp:style>
    </dsp:sp>
    <dsp:sp modelId="{1236B1FF-615B-4837-BA04-0BB5D085F522}">
      <dsp:nvSpPr>
        <dsp:cNvPr id="0" name=""/>
        <dsp:cNvSpPr/>
      </dsp:nvSpPr>
      <dsp:spPr>
        <a:xfrm>
          <a:off x="3327366" y="1028997"/>
          <a:ext cx="1939858" cy="19090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cap="none" spc="0" dirty="0">
              <a:ln w="0"/>
              <a:solidFill>
                <a:schemeClr val="tx1"/>
              </a:solidFill>
              <a:effectLst>
                <a:outerShdw blurRad="38100" dist="19050" dir="2700000" algn="tl" rotWithShape="0">
                  <a:schemeClr val="dk1">
                    <a:alpha val="40000"/>
                  </a:schemeClr>
                </a:outerShdw>
              </a:effectLst>
              <a:latin typeface="+mj-lt"/>
            </a:rPr>
            <a:t>Analysis of Dynamic </a:t>
          </a:r>
          <a:r>
            <a:rPr lang="en-US" sz="1600" b="0" i="1" kern="1200" cap="none" spc="0" dirty="0">
              <a:ln w="0"/>
              <a:solidFill>
                <a:schemeClr val="tx1"/>
              </a:solidFill>
              <a:effectLst>
                <a:outerShdw blurRad="38100" dist="19050" dir="2700000" algn="tl" rotWithShape="0">
                  <a:schemeClr val="dk1">
                    <a:alpha val="40000"/>
                  </a:schemeClr>
                </a:outerShdw>
              </a:effectLst>
              <a:latin typeface="+mj-lt"/>
            </a:rPr>
            <a:t>Pairwise</a:t>
          </a:r>
          <a:r>
            <a:rPr lang="en-US" sz="1600" b="0" kern="1200" cap="none" spc="0" dirty="0">
              <a:ln w="0"/>
              <a:solidFill>
                <a:schemeClr val="tx1"/>
              </a:solidFill>
              <a:effectLst>
                <a:outerShdw blurRad="38100" dist="19050" dir="2700000" algn="tl" rotWithShape="0">
                  <a:schemeClr val="dk1">
                    <a:alpha val="40000"/>
                  </a:schemeClr>
                </a:outerShdw>
              </a:effectLst>
              <a:latin typeface="+mj-lt"/>
            </a:rPr>
            <a:t> Correlations between Index and Selected Securities</a:t>
          </a:r>
          <a:endParaRPr lang="it-IT" sz="1600" b="0" kern="1200" cap="none" spc="0" dirty="0">
            <a:ln w="0"/>
            <a:solidFill>
              <a:schemeClr val="tx1"/>
            </a:solidFill>
            <a:effectLst>
              <a:outerShdw blurRad="38100" dist="19050" dir="2700000" algn="tl" rotWithShape="0">
                <a:schemeClr val="dk1">
                  <a:alpha val="40000"/>
                </a:schemeClr>
              </a:outerShdw>
            </a:effectLst>
            <a:latin typeface="+mj-lt"/>
          </a:endParaRPr>
        </a:p>
      </dsp:txBody>
      <dsp:txXfrm>
        <a:off x="3383279" y="1084910"/>
        <a:ext cx="1828032" cy="1797180"/>
      </dsp:txXfrm>
    </dsp:sp>
    <dsp:sp modelId="{1A3FA8C7-D0DD-4C5D-BB7E-492F7EB0B2A8}">
      <dsp:nvSpPr>
        <dsp:cNvPr id="0" name=""/>
        <dsp:cNvSpPr/>
      </dsp:nvSpPr>
      <dsp:spPr>
        <a:xfrm>
          <a:off x="5140888" y="605036"/>
          <a:ext cx="742069" cy="466120"/>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it-IT" sz="900" b="0" kern="1200" cap="none" spc="0" dirty="0" err="1">
              <a:ln w="0"/>
              <a:solidFill>
                <a:schemeClr val="tx1"/>
              </a:solidFill>
              <a:effectLst>
                <a:outerShdw blurRad="38100" dist="19050" dir="2700000" algn="tl" rotWithShape="0">
                  <a:schemeClr val="dk1">
                    <a:alpha val="40000"/>
                  </a:schemeClr>
                </a:outerShdw>
              </a:effectLst>
              <a:latin typeface="+mj-lt"/>
            </a:rPr>
            <a:t>univariate</a:t>
          </a:r>
          <a:endParaRPr lang="it-IT" sz="900" b="0" kern="1200" cap="none" spc="0" dirty="0">
            <a:ln w="0"/>
            <a:solidFill>
              <a:schemeClr val="tx1"/>
            </a:solidFill>
            <a:effectLst>
              <a:outerShdw blurRad="38100" dist="19050" dir="2700000" algn="tl" rotWithShape="0">
                <a:schemeClr val="dk1">
                  <a:alpha val="40000"/>
                </a:schemeClr>
              </a:outerShdw>
            </a:effectLst>
            <a:latin typeface="+mj-lt"/>
          </a:endParaRPr>
        </a:p>
      </dsp:txBody>
      <dsp:txXfrm>
        <a:off x="5140888" y="698260"/>
        <a:ext cx="602233" cy="279672"/>
      </dsp:txXfrm>
    </dsp:sp>
    <dsp:sp modelId="{E020DEBB-666F-4C48-9F9C-A059A3355D1B}">
      <dsp:nvSpPr>
        <dsp:cNvPr id="0" name=""/>
        <dsp:cNvSpPr/>
      </dsp:nvSpPr>
      <dsp:spPr>
        <a:xfrm>
          <a:off x="6019032" y="116406"/>
          <a:ext cx="1939858" cy="1443380"/>
        </a:xfrm>
        <a:prstGeom prst="roundRect">
          <a:avLst>
            <a:gd name="adj" fmla="val 10000"/>
          </a:avLst>
        </a:prstGeom>
        <a:blipFill>
          <a:blip xmlns:r="http://schemas.openxmlformats.org/officeDocument/2006/relationships" r:embed="rId3"/>
          <a:stretch>
            <a:fillRect/>
          </a:stretch>
        </a:blipFill>
        <a:ln w="12700" cap="flat" cmpd="sng" algn="ctr">
          <a:solidFill>
            <a:schemeClr val="bg2"/>
          </a:solidFill>
          <a:prstDash val="solid"/>
          <a:miter lim="800000"/>
        </a:ln>
        <a:effectLst>
          <a:outerShdw blurRad="50800" dist="38100" dir="8100000" algn="tr" rotWithShape="0">
            <a:prstClr val="black">
              <a:alpha val="40000"/>
            </a:prstClr>
          </a:outerShdw>
        </a:effectLst>
      </dsp:spPr>
      <dsp:style>
        <a:lnRef idx="1">
          <a:scrgbClr r="0" g="0" b="0"/>
        </a:lnRef>
        <a:fillRef idx="1">
          <a:scrgbClr r="0" g="0" b="0"/>
        </a:fillRef>
        <a:effectRef idx="1">
          <a:scrgbClr r="0" g="0" b="0"/>
        </a:effectRef>
        <a:fontRef idx="minor"/>
      </dsp:style>
    </dsp:sp>
    <dsp:sp modelId="{7D97B8E8-3B7C-4983-844C-42580867AAF0}">
      <dsp:nvSpPr>
        <dsp:cNvPr id="0" name=""/>
        <dsp:cNvSpPr/>
      </dsp:nvSpPr>
      <dsp:spPr>
        <a:xfrm>
          <a:off x="6334823" y="1028997"/>
          <a:ext cx="1939858" cy="19090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kern="1200" cap="none" spc="0" dirty="0">
              <a:ln w="0"/>
              <a:solidFill>
                <a:schemeClr val="tx1"/>
              </a:solidFill>
              <a:effectLst>
                <a:outerShdw blurRad="38100" dist="19050" dir="2700000" algn="tl" rotWithShape="0">
                  <a:schemeClr val="dk1">
                    <a:alpha val="40000"/>
                  </a:schemeClr>
                </a:outerShdw>
              </a:effectLst>
              <a:latin typeface="+mj-lt"/>
            </a:rPr>
            <a:t>Calculation of </a:t>
          </a:r>
          <a:r>
            <a:rPr lang="en-US" sz="1600" b="0" i="1" kern="1200" cap="none" spc="0" dirty="0">
              <a:ln w="0"/>
              <a:solidFill>
                <a:schemeClr val="tx1"/>
              </a:solidFill>
              <a:effectLst>
                <a:outerShdw blurRad="38100" dist="19050" dir="2700000" algn="tl" rotWithShape="0">
                  <a:schemeClr val="dk1">
                    <a:alpha val="40000"/>
                  </a:schemeClr>
                </a:outerShdw>
              </a:effectLst>
              <a:latin typeface="+mj-lt"/>
            </a:rPr>
            <a:t>Dynamic </a:t>
          </a:r>
          <a:r>
            <a:rPr lang="en-US" sz="1600" b="0" i="0" kern="1200" cap="none" spc="0" dirty="0">
              <a:ln w="0"/>
              <a:solidFill>
                <a:schemeClr val="tx1"/>
              </a:solidFill>
              <a:effectLst>
                <a:outerShdw blurRad="38100" dist="19050" dir="2700000" algn="tl" rotWithShape="0">
                  <a:schemeClr val="dk1">
                    <a:alpha val="40000"/>
                  </a:schemeClr>
                </a:outerShdw>
              </a:effectLst>
              <a:latin typeface="+mj-lt"/>
            </a:rPr>
            <a:t>R</a:t>
          </a:r>
          <a:r>
            <a:rPr lang="en-US" sz="1600" b="0" kern="1200" cap="none" spc="0" dirty="0">
              <a:ln w="0"/>
              <a:solidFill>
                <a:schemeClr val="tx1"/>
              </a:solidFill>
              <a:effectLst>
                <a:outerShdw blurRad="38100" dist="19050" dir="2700000" algn="tl" rotWithShape="0">
                  <a:schemeClr val="dk1">
                    <a:alpha val="40000"/>
                  </a:schemeClr>
                </a:outerShdw>
              </a:effectLst>
              <a:latin typeface="+mj-lt"/>
            </a:rPr>
            <a:t>isk Measures </a:t>
          </a:r>
          <a:r>
            <a:rPr lang="en-US" sz="1600" b="0" kern="1200" cap="none" spc="0" dirty="0" err="1">
              <a:ln w="0"/>
              <a:solidFill>
                <a:schemeClr val="tx1"/>
              </a:solidFill>
              <a:effectLst>
                <a:outerShdw blurRad="38100" dist="19050" dir="2700000" algn="tl" rotWithShape="0">
                  <a:schemeClr val="dk1">
                    <a:alpha val="40000"/>
                  </a:schemeClr>
                </a:outerShdw>
              </a:effectLst>
              <a:latin typeface="+mj-lt"/>
            </a:rPr>
            <a:t>VaR</a:t>
          </a:r>
          <a:r>
            <a:rPr lang="en-US" sz="1600" b="0" kern="1200" cap="none" spc="0" dirty="0">
              <a:ln w="0"/>
              <a:solidFill>
                <a:schemeClr val="tx1"/>
              </a:solidFill>
              <a:effectLst>
                <a:outerShdw blurRad="38100" dist="19050" dir="2700000" algn="tl" rotWithShape="0">
                  <a:schemeClr val="dk1">
                    <a:alpha val="40000"/>
                  </a:schemeClr>
                </a:outerShdw>
              </a:effectLst>
              <a:latin typeface="+mj-lt"/>
            </a:rPr>
            <a:t> and ES using Variance-Covariance Approach</a:t>
          </a:r>
          <a:endParaRPr lang="it-IT" sz="1600" b="0" kern="1200" cap="none" spc="0" dirty="0">
            <a:ln w="0"/>
            <a:solidFill>
              <a:schemeClr val="tx1"/>
            </a:solidFill>
            <a:effectLst>
              <a:outerShdw blurRad="38100" dist="19050" dir="2700000" algn="tl" rotWithShape="0">
                <a:schemeClr val="dk1">
                  <a:alpha val="40000"/>
                </a:schemeClr>
              </a:outerShdw>
            </a:effectLst>
            <a:latin typeface="+mj-lt"/>
          </a:endParaRPr>
        </a:p>
      </dsp:txBody>
      <dsp:txXfrm>
        <a:off x="6390736" y="1084910"/>
        <a:ext cx="1828032" cy="17971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0C61194-6ED8-4DA3-913F-74C85586BC0F}">
      <dsp:nvSpPr>
        <dsp:cNvPr id="0" name=""/>
        <dsp:cNvSpPr/>
      </dsp:nvSpPr>
      <dsp:spPr>
        <a:xfrm>
          <a:off x="4117" y="116406"/>
          <a:ext cx="1939858" cy="1443380"/>
        </a:xfrm>
        <a:prstGeom prst="roundRect">
          <a:avLst>
            <a:gd name="adj" fmla="val 10000"/>
          </a:avLst>
        </a:prstGeom>
        <a:blipFill>
          <a:blip xmlns:r="http://schemas.openxmlformats.org/officeDocument/2006/relationships" r:embed="rId1"/>
          <a:stretch>
            <a:fillRect/>
          </a:stretch>
        </a:blipFill>
        <a:ln w="12700" cap="flat" cmpd="sng" algn="ctr">
          <a:solidFill>
            <a:schemeClr val="bg2"/>
          </a:solidFill>
          <a:prstDash val="solid"/>
          <a:miter lim="800000"/>
        </a:ln>
        <a:effectLst>
          <a:outerShdw blurRad="50800" dist="38100" dir="8100000" algn="tr" rotWithShape="0">
            <a:prstClr val="black">
              <a:alpha val="40000"/>
            </a:prstClr>
          </a:outerShdw>
        </a:effectLst>
      </dsp:spPr>
      <dsp:style>
        <a:lnRef idx="1">
          <a:scrgbClr r="0" g="0" b="0"/>
        </a:lnRef>
        <a:fillRef idx="1">
          <a:scrgbClr r="0" g="0" b="0"/>
        </a:fillRef>
        <a:effectRef idx="1">
          <a:scrgbClr r="0" g="0" b="0"/>
        </a:effectRef>
        <a:fontRef idx="minor"/>
      </dsp:style>
    </dsp:sp>
    <dsp:sp modelId="{1AFAFA5C-FC54-40E5-9F11-BD28E631C754}">
      <dsp:nvSpPr>
        <dsp:cNvPr id="0" name=""/>
        <dsp:cNvSpPr/>
      </dsp:nvSpPr>
      <dsp:spPr>
        <a:xfrm>
          <a:off x="319908" y="1028997"/>
          <a:ext cx="1939858" cy="19090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0" kern="1200" cap="none" spc="0" noProof="0" dirty="0">
              <a:ln w="0"/>
              <a:solidFill>
                <a:schemeClr val="tx1"/>
              </a:solidFill>
              <a:effectLst>
                <a:outerShdw blurRad="38100" dist="19050" dir="2700000" algn="tl" rotWithShape="0">
                  <a:schemeClr val="dk1">
                    <a:alpha val="40000"/>
                  </a:schemeClr>
                </a:outerShdw>
              </a:effectLst>
              <a:latin typeface="+mj-lt"/>
            </a:rPr>
            <a:t>Construction of a Macroeconomic–Financial Index</a:t>
          </a:r>
          <a:br>
            <a:rPr lang="en-GB" sz="1600" b="0" kern="1200" cap="none" spc="0" noProof="0" dirty="0">
              <a:ln w="0"/>
              <a:solidFill>
                <a:schemeClr val="tx1"/>
              </a:solidFill>
              <a:effectLst>
                <a:outerShdw blurRad="38100" dist="19050" dir="2700000" algn="tl" rotWithShape="0">
                  <a:schemeClr val="dk1">
                    <a:alpha val="40000"/>
                  </a:schemeClr>
                </a:outerShdw>
              </a:effectLst>
              <a:latin typeface="+mj-lt"/>
            </a:rPr>
          </a:br>
          <a:br>
            <a:rPr lang="en-GB" sz="1600" b="0" kern="1200" cap="none" spc="0" noProof="0" dirty="0">
              <a:ln w="0"/>
              <a:solidFill>
                <a:schemeClr val="tx1"/>
              </a:solidFill>
              <a:effectLst>
                <a:outerShdw blurRad="38100" dist="19050" dir="2700000" algn="tl" rotWithShape="0">
                  <a:schemeClr val="dk1">
                    <a:alpha val="40000"/>
                  </a:schemeClr>
                </a:outerShdw>
              </a:effectLst>
              <a:latin typeface="+mj-lt"/>
            </a:rPr>
          </a:br>
          <a:r>
            <a:rPr lang="en-GB" sz="1600" b="0" i="1" kern="1200" cap="none" spc="0" noProof="0" dirty="0">
              <a:ln w="0"/>
              <a:solidFill>
                <a:schemeClr val="tx1"/>
              </a:solidFill>
              <a:effectLst>
                <a:outerShdw blurRad="38100" dist="19050" dir="2700000" algn="tl" rotWithShape="0">
                  <a:schemeClr val="dk1">
                    <a:alpha val="40000"/>
                  </a:schemeClr>
                </a:outerShdw>
              </a:effectLst>
              <a:latin typeface="+mj-lt"/>
            </a:rPr>
            <a:t>Cluster Analysis </a:t>
          </a:r>
          <a:r>
            <a:rPr lang="en-GB" sz="1600" b="0" i="0" kern="1200" cap="none" spc="0" noProof="0" dirty="0">
              <a:ln w="0"/>
              <a:solidFill>
                <a:schemeClr val="tx1"/>
              </a:solidFill>
              <a:effectLst>
                <a:outerShdw blurRad="38100" dist="19050" dir="2700000" algn="tl" rotWithShape="0">
                  <a:schemeClr val="dk1">
                    <a:alpha val="40000"/>
                  </a:schemeClr>
                </a:outerShdw>
              </a:effectLst>
              <a:latin typeface="+mj-lt"/>
            </a:rPr>
            <a:t>of the</a:t>
          </a:r>
          <a:r>
            <a:rPr lang="en-GB" sz="1600" b="0" kern="1200" cap="none" spc="0" noProof="0" dirty="0">
              <a:ln w="0"/>
              <a:solidFill>
                <a:schemeClr val="tx1"/>
              </a:solidFill>
              <a:effectLst>
                <a:outerShdw blurRad="38100" dist="19050" dir="2700000" algn="tl" rotWithShape="0">
                  <a:schemeClr val="dk1">
                    <a:alpha val="40000"/>
                  </a:schemeClr>
                </a:outerShdw>
              </a:effectLst>
              <a:latin typeface="+mj-lt"/>
            </a:rPr>
            <a:t> Nasdaq 100</a:t>
          </a:r>
        </a:p>
      </dsp:txBody>
      <dsp:txXfrm>
        <a:off x="375821" y="1084910"/>
        <a:ext cx="1828032" cy="1797180"/>
      </dsp:txXfrm>
    </dsp:sp>
    <dsp:sp modelId="{9A611C82-33AA-4904-A919-3401DC11BA57}">
      <dsp:nvSpPr>
        <dsp:cNvPr id="0" name=""/>
        <dsp:cNvSpPr/>
      </dsp:nvSpPr>
      <dsp:spPr>
        <a:xfrm>
          <a:off x="2133431" y="605036"/>
          <a:ext cx="742069" cy="466120"/>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r" defTabSz="400050">
            <a:lnSpc>
              <a:spcPct val="90000"/>
            </a:lnSpc>
            <a:spcBef>
              <a:spcPct val="0"/>
            </a:spcBef>
            <a:spcAft>
              <a:spcPct val="35000"/>
            </a:spcAft>
            <a:buNone/>
          </a:pPr>
          <a:r>
            <a:rPr lang="en-GB" sz="900" b="0" kern="1200" cap="none" spc="0" noProof="0" dirty="0">
              <a:ln w="0"/>
              <a:solidFill>
                <a:schemeClr val="tx1"/>
              </a:solidFill>
              <a:effectLst>
                <a:outerShdw blurRad="38100" dist="19050" dir="2700000" algn="tl" rotWithShape="0">
                  <a:schemeClr val="dk1">
                    <a:alpha val="40000"/>
                  </a:schemeClr>
                </a:outerShdw>
              </a:effectLst>
              <a:latin typeface="+mj-lt"/>
            </a:rPr>
            <a:t>multivariate</a:t>
          </a:r>
        </a:p>
      </dsp:txBody>
      <dsp:txXfrm>
        <a:off x="2133431" y="698260"/>
        <a:ext cx="602233" cy="279672"/>
      </dsp:txXfrm>
    </dsp:sp>
    <dsp:sp modelId="{B65CB134-94DE-44D9-9763-DBC07E527DB1}">
      <dsp:nvSpPr>
        <dsp:cNvPr id="0" name=""/>
        <dsp:cNvSpPr/>
      </dsp:nvSpPr>
      <dsp:spPr>
        <a:xfrm>
          <a:off x="3011575" y="116406"/>
          <a:ext cx="1939858" cy="1443380"/>
        </a:xfrm>
        <a:prstGeom prst="roundRect">
          <a:avLst>
            <a:gd name="adj" fmla="val 10000"/>
          </a:avLst>
        </a:prstGeom>
        <a:blipFill dpi="0" rotWithShape="1">
          <a:blip xmlns:r="http://schemas.openxmlformats.org/officeDocument/2006/relationships" r:embed="rId2"/>
          <a:srcRect/>
          <a:stretch>
            <a:fillRect t="-7602" b="7602"/>
          </a:stretch>
        </a:blipFill>
        <a:ln w="12700" cap="flat" cmpd="sng" algn="ctr">
          <a:solidFill>
            <a:schemeClr val="bg2"/>
          </a:solidFill>
          <a:prstDash val="solid"/>
          <a:miter lim="800000"/>
        </a:ln>
        <a:effectLst>
          <a:outerShdw blurRad="50800" dist="38100" dir="8100000" algn="tr" rotWithShape="0">
            <a:prstClr val="black">
              <a:alpha val="40000"/>
            </a:prstClr>
          </a:outerShdw>
        </a:effectLst>
      </dsp:spPr>
      <dsp:style>
        <a:lnRef idx="1">
          <a:scrgbClr r="0" g="0" b="0"/>
        </a:lnRef>
        <a:fillRef idx="1">
          <a:scrgbClr r="0" g="0" b="0"/>
        </a:fillRef>
        <a:effectRef idx="1">
          <a:scrgbClr r="0" g="0" b="0"/>
        </a:effectRef>
        <a:fontRef idx="minor"/>
      </dsp:style>
    </dsp:sp>
    <dsp:sp modelId="{1236B1FF-615B-4837-BA04-0BB5D085F522}">
      <dsp:nvSpPr>
        <dsp:cNvPr id="0" name=""/>
        <dsp:cNvSpPr/>
      </dsp:nvSpPr>
      <dsp:spPr>
        <a:xfrm>
          <a:off x="3327366" y="1028997"/>
          <a:ext cx="1939858" cy="19090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0" kern="1200" cap="none" spc="0" noProof="0" dirty="0">
              <a:ln w="0"/>
              <a:solidFill>
                <a:schemeClr val="tx1"/>
              </a:solidFill>
              <a:effectLst>
                <a:outerShdw blurRad="38100" dist="19050" dir="2700000" algn="tl" rotWithShape="0">
                  <a:schemeClr val="dk1">
                    <a:alpha val="40000"/>
                  </a:schemeClr>
                </a:outerShdw>
              </a:effectLst>
              <a:latin typeface="+mj-lt"/>
            </a:rPr>
            <a:t>Analysis of Dynamic </a:t>
          </a:r>
          <a:r>
            <a:rPr lang="en-GB" sz="1600" b="0" i="1" kern="1200" cap="none" spc="0" noProof="0" dirty="0">
              <a:ln w="0"/>
              <a:solidFill>
                <a:schemeClr val="tx1"/>
              </a:solidFill>
              <a:effectLst>
                <a:outerShdw blurRad="38100" dist="19050" dir="2700000" algn="tl" rotWithShape="0">
                  <a:schemeClr val="dk1">
                    <a:alpha val="40000"/>
                  </a:schemeClr>
                </a:outerShdw>
              </a:effectLst>
              <a:latin typeface="+mj-lt"/>
            </a:rPr>
            <a:t>Pairwise</a:t>
          </a:r>
          <a:r>
            <a:rPr lang="en-GB" sz="1600" b="0" kern="1200" cap="none" spc="0" noProof="0" dirty="0">
              <a:ln w="0"/>
              <a:solidFill>
                <a:schemeClr val="tx1"/>
              </a:solidFill>
              <a:effectLst>
                <a:outerShdw blurRad="38100" dist="19050" dir="2700000" algn="tl" rotWithShape="0">
                  <a:schemeClr val="dk1">
                    <a:alpha val="40000"/>
                  </a:schemeClr>
                </a:outerShdw>
              </a:effectLst>
              <a:latin typeface="+mj-lt"/>
            </a:rPr>
            <a:t> Correlations between Index and Selected Securities</a:t>
          </a:r>
        </a:p>
      </dsp:txBody>
      <dsp:txXfrm>
        <a:off x="3383279" y="1084910"/>
        <a:ext cx="1828032" cy="1797180"/>
      </dsp:txXfrm>
    </dsp:sp>
    <dsp:sp modelId="{1A3FA8C7-D0DD-4C5D-BB7E-492F7EB0B2A8}">
      <dsp:nvSpPr>
        <dsp:cNvPr id="0" name=""/>
        <dsp:cNvSpPr/>
      </dsp:nvSpPr>
      <dsp:spPr>
        <a:xfrm>
          <a:off x="5140888" y="605036"/>
          <a:ext cx="742069" cy="466120"/>
        </a:xfrm>
        <a:prstGeom prst="rightArrow">
          <a:avLst>
            <a:gd name="adj1" fmla="val 60000"/>
            <a:gd name="adj2" fmla="val 50000"/>
          </a:avLst>
        </a:prstGeom>
        <a:gradFill rotWithShape="0">
          <a:gsLst>
            <a:gs pos="0">
              <a:schemeClr val="accent1">
                <a:tint val="60000"/>
                <a:hueOff val="0"/>
                <a:satOff val="0"/>
                <a:lumOff val="0"/>
                <a:alphaOff val="0"/>
                <a:lumMod val="110000"/>
                <a:satMod val="105000"/>
                <a:tint val="67000"/>
              </a:schemeClr>
            </a:gs>
            <a:gs pos="50000">
              <a:schemeClr val="accent1">
                <a:tint val="60000"/>
                <a:hueOff val="0"/>
                <a:satOff val="0"/>
                <a:lumOff val="0"/>
                <a:alphaOff val="0"/>
                <a:lumMod val="105000"/>
                <a:satMod val="103000"/>
                <a:tint val="73000"/>
              </a:schemeClr>
            </a:gs>
            <a:gs pos="100000">
              <a:schemeClr val="accent1">
                <a:tint val="60000"/>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marL="0" lvl="0" indent="0" algn="ctr" defTabSz="400050">
            <a:lnSpc>
              <a:spcPct val="90000"/>
            </a:lnSpc>
            <a:spcBef>
              <a:spcPct val="0"/>
            </a:spcBef>
            <a:spcAft>
              <a:spcPct val="35000"/>
            </a:spcAft>
            <a:buNone/>
          </a:pPr>
          <a:r>
            <a:rPr lang="en-GB" sz="900" b="0" kern="1200" cap="none" spc="0" noProof="0" dirty="0">
              <a:ln w="0"/>
              <a:solidFill>
                <a:schemeClr val="tx1"/>
              </a:solidFill>
              <a:effectLst>
                <a:outerShdw blurRad="38100" dist="19050" dir="2700000" algn="tl" rotWithShape="0">
                  <a:schemeClr val="dk1">
                    <a:alpha val="40000"/>
                  </a:schemeClr>
                </a:outerShdw>
              </a:effectLst>
              <a:latin typeface="+mj-lt"/>
            </a:rPr>
            <a:t>univariate</a:t>
          </a:r>
        </a:p>
      </dsp:txBody>
      <dsp:txXfrm>
        <a:off x="5140888" y="698260"/>
        <a:ext cx="602233" cy="279672"/>
      </dsp:txXfrm>
    </dsp:sp>
    <dsp:sp modelId="{E020DEBB-666F-4C48-9F9C-A059A3355D1B}">
      <dsp:nvSpPr>
        <dsp:cNvPr id="0" name=""/>
        <dsp:cNvSpPr/>
      </dsp:nvSpPr>
      <dsp:spPr>
        <a:xfrm>
          <a:off x="6019032" y="116406"/>
          <a:ext cx="1939858" cy="1443380"/>
        </a:xfrm>
        <a:prstGeom prst="roundRect">
          <a:avLst>
            <a:gd name="adj" fmla="val 10000"/>
          </a:avLst>
        </a:prstGeom>
        <a:blipFill>
          <a:blip xmlns:r="http://schemas.openxmlformats.org/officeDocument/2006/relationships" r:embed="rId3"/>
          <a:stretch>
            <a:fillRect/>
          </a:stretch>
        </a:blipFill>
        <a:ln w="12700" cap="flat" cmpd="sng" algn="ctr">
          <a:solidFill>
            <a:schemeClr val="bg2"/>
          </a:solidFill>
          <a:prstDash val="solid"/>
          <a:miter lim="800000"/>
        </a:ln>
        <a:effectLst>
          <a:outerShdw blurRad="50800" dist="38100" dir="8100000" algn="tr" rotWithShape="0">
            <a:prstClr val="black">
              <a:alpha val="40000"/>
            </a:prstClr>
          </a:outerShdw>
        </a:effectLst>
      </dsp:spPr>
      <dsp:style>
        <a:lnRef idx="1">
          <a:scrgbClr r="0" g="0" b="0"/>
        </a:lnRef>
        <a:fillRef idx="1">
          <a:scrgbClr r="0" g="0" b="0"/>
        </a:fillRef>
        <a:effectRef idx="1">
          <a:scrgbClr r="0" g="0" b="0"/>
        </a:effectRef>
        <a:fontRef idx="minor"/>
      </dsp:style>
    </dsp:sp>
    <dsp:sp modelId="{7D97B8E8-3B7C-4983-844C-42580867AAF0}">
      <dsp:nvSpPr>
        <dsp:cNvPr id="0" name=""/>
        <dsp:cNvSpPr/>
      </dsp:nvSpPr>
      <dsp:spPr>
        <a:xfrm>
          <a:off x="6334823" y="1028997"/>
          <a:ext cx="1939858" cy="1909006"/>
        </a:xfrm>
        <a:prstGeom prst="roundRect">
          <a:avLst>
            <a:gd name="adj" fmla="val 10000"/>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GB" sz="1600" b="0" kern="1200" cap="none" spc="0" noProof="0" dirty="0">
              <a:ln w="0"/>
              <a:solidFill>
                <a:schemeClr val="tx1"/>
              </a:solidFill>
              <a:effectLst>
                <a:outerShdw blurRad="38100" dist="19050" dir="2700000" algn="tl" rotWithShape="0">
                  <a:schemeClr val="dk1">
                    <a:alpha val="40000"/>
                  </a:schemeClr>
                </a:outerShdw>
              </a:effectLst>
              <a:latin typeface="+mj-lt"/>
            </a:rPr>
            <a:t>Calculation of </a:t>
          </a:r>
          <a:r>
            <a:rPr lang="en-GB" sz="1600" b="0" i="1" kern="1200" cap="none" spc="0" noProof="0" dirty="0">
              <a:ln w="0"/>
              <a:solidFill>
                <a:schemeClr val="tx1"/>
              </a:solidFill>
              <a:effectLst>
                <a:outerShdw blurRad="38100" dist="19050" dir="2700000" algn="tl" rotWithShape="0">
                  <a:schemeClr val="dk1">
                    <a:alpha val="40000"/>
                  </a:schemeClr>
                </a:outerShdw>
              </a:effectLst>
              <a:latin typeface="+mj-lt"/>
            </a:rPr>
            <a:t>Dynamic </a:t>
          </a:r>
          <a:r>
            <a:rPr lang="en-GB" sz="1600" b="0" i="0" kern="1200" cap="none" spc="0" noProof="0" dirty="0">
              <a:ln w="0"/>
              <a:solidFill>
                <a:schemeClr val="tx1"/>
              </a:solidFill>
              <a:effectLst>
                <a:outerShdw blurRad="38100" dist="19050" dir="2700000" algn="tl" rotWithShape="0">
                  <a:schemeClr val="dk1">
                    <a:alpha val="40000"/>
                  </a:schemeClr>
                </a:outerShdw>
              </a:effectLst>
              <a:latin typeface="+mj-lt"/>
            </a:rPr>
            <a:t>R</a:t>
          </a:r>
          <a:r>
            <a:rPr lang="en-GB" sz="1600" b="0" kern="1200" cap="none" spc="0" noProof="0" dirty="0">
              <a:ln w="0"/>
              <a:solidFill>
                <a:schemeClr val="tx1"/>
              </a:solidFill>
              <a:effectLst>
                <a:outerShdw blurRad="38100" dist="19050" dir="2700000" algn="tl" rotWithShape="0">
                  <a:schemeClr val="dk1">
                    <a:alpha val="40000"/>
                  </a:schemeClr>
                </a:outerShdw>
              </a:effectLst>
              <a:latin typeface="+mj-lt"/>
            </a:rPr>
            <a:t>isk Measures </a:t>
          </a:r>
          <a:r>
            <a:rPr lang="en-GB" sz="1600" b="0" kern="1200" cap="none" spc="0" noProof="0" dirty="0" err="1">
              <a:ln w="0"/>
              <a:solidFill>
                <a:schemeClr val="tx1"/>
              </a:solidFill>
              <a:effectLst>
                <a:outerShdw blurRad="38100" dist="19050" dir="2700000" algn="tl" rotWithShape="0">
                  <a:schemeClr val="dk1">
                    <a:alpha val="40000"/>
                  </a:schemeClr>
                </a:outerShdw>
              </a:effectLst>
              <a:latin typeface="+mj-lt"/>
            </a:rPr>
            <a:t>VaR</a:t>
          </a:r>
          <a:r>
            <a:rPr lang="en-GB" sz="1600" b="0" kern="1200" cap="none" spc="0" noProof="0" dirty="0">
              <a:ln w="0"/>
              <a:solidFill>
                <a:schemeClr val="tx1"/>
              </a:solidFill>
              <a:effectLst>
                <a:outerShdw blurRad="38100" dist="19050" dir="2700000" algn="tl" rotWithShape="0">
                  <a:schemeClr val="dk1">
                    <a:alpha val="40000"/>
                  </a:schemeClr>
                </a:outerShdw>
              </a:effectLst>
              <a:latin typeface="+mj-lt"/>
            </a:rPr>
            <a:t> and ES using Variance-Covariance Approach</a:t>
          </a:r>
        </a:p>
      </dsp:txBody>
      <dsp:txXfrm>
        <a:off x="6390736" y="1084910"/>
        <a:ext cx="1828032" cy="179718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0">
  <dgm:title val=""/>
  <dgm:desc val=""/>
  <dgm:catLst>
    <dgm:cat type="process" pri="3000"/>
    <dgm:cat type="picture" pri="30000"/>
    <dgm:cat type="pictureconvert" pri="3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op="equ" fact="0.3333"/>
      <dgm:constr type="primFontSz" for="des" forName="txNode" op="equ" val="65"/>
      <dgm:constr type="primFontSz" for="des" forName="connTx" op="equ" val="55"/>
      <dgm:constr type="primFontSz" for="des" forName="connTx" refType="primFontSz" refFor="des" refForName="txNode" op="lte" fact="0.8"/>
    </dgm:constrLst>
    <dgm:ruleLst/>
    <dgm:forEach name="Name4" axis="ch" ptType="node">
      <dgm:layoutNode name="composite">
        <dgm:alg type="composite"/>
        <dgm:shape xmlns:r="http://schemas.openxmlformats.org/officeDocument/2006/relationships" r:blip="">
          <dgm:adjLst/>
        </dgm:shape>
        <dgm:presOf/>
        <dgm:choose name="Name5">
          <dgm:if name="Name6" func="var" arg="dir" op="equ" val="norm">
            <dgm:constrLst>
              <dgm:constr type="l" for="ch" forName="imagSh"/>
              <dgm:constr type="w" for="ch" forName="imagSh" refType="w" fact="0.86"/>
              <dgm:constr type="t" for="ch" forName="imagSh"/>
              <dgm:constr type="h" for="ch" forName="imagSh" refType="w" refFor="ch" refForName="imagSh"/>
              <dgm:constr type="l" for="ch" forName="txNode" refType="w" fact="0.14"/>
              <dgm:constr type="w" for="ch" forName="txNode" refType="w" refFor="ch" refForName="imagSh"/>
              <dgm:constr type="t" for="ch" forName="txNode" refType="h" refFor="ch" refForName="imagSh" fact="0.6"/>
              <dgm:constr type="h" for="ch" forName="txNode" refType="h" refFor="ch" refForName="imagSh"/>
            </dgm:constrLst>
          </dgm:if>
          <dgm:else name="Name7">
            <dgm:constrLst>
              <dgm:constr type="l" for="ch" forName="imagSh" refType="w" fact="0.14"/>
              <dgm:constr type="w" for="ch" forName="imagSh" refType="w" fact="0.86"/>
              <dgm:constr type="t" for="ch" forName="imagSh"/>
              <dgm:constr type="h" for="ch" forName="imagSh" refType="w" refFor="ch" refForName="imagSh"/>
              <dgm:constr type="l" for="ch" forName="txNode"/>
              <dgm:constr type="w" for="ch" forName="txNode" refType="w" refFor="ch" refForName="imagSh"/>
              <dgm:constr type="t" for="ch" forName="txNode" refType="h" refFor="ch" refForName="imagSh" fact="0.6"/>
              <dgm:constr type="h" for="ch" forName="txNode" refType="h" refFor="ch" refForName="imagSh"/>
            </dgm:constrLst>
          </dgm:else>
        </dgm:choose>
        <dgm:ruleLst/>
        <dgm:layoutNode name="imagSh" styleLbl="bgImgPlace1">
          <dgm:alg type="sp"/>
          <dgm:shape xmlns:r="http://schemas.openxmlformats.org/officeDocument/2006/relationships" type="roundRect" r:blip="" blipPhldr="1">
            <dgm:adjLst>
              <dgm:adj idx="1" val="0.1"/>
            </dgm:adjLst>
          </dgm:shape>
          <dgm:presOf/>
          <dgm:constrLst/>
          <dgm:ruleLst/>
        </dgm:layoutNode>
        <dgm:layoutNode name="txNode" styleLbl="node1">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sibTransForEach" axis="followSib" ptType="sibTrans" cnt="1">
        <dgm:layoutNode name="sibTrans">
          <dgm:alg type="conn">
            <dgm:param type="begPts" val="auto"/>
            <dgm:param type="endPts" val="auto"/>
            <dgm:param type="srcNode" val="imagSh"/>
            <dgm:param type="dstNode" val="imagSh"/>
          </dgm:alg>
          <dgm:shape xmlns:r="http://schemas.openxmlformats.org/officeDocument/2006/relationships" type="conn" r:blip="">
            <dgm:adjLst/>
          </dgm:shape>
          <dgm:presOf axis="self"/>
          <dgm:constrLst>
            <dgm:constr type="h" refType="w" fact="0.62"/>
            <dgm:constr type="connDist"/>
            <dgm:constr type="begPad" refType="connDist" fact="0.35"/>
            <dgm:constr type="endPad" refType="connDist" fact="0.3"/>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45FA734A-3345-FE2B-BEF7-F8372D29E4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F7E4CAA1-5B2D-F8DA-1134-EF46029B1CD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41D65A7-A54F-46E9-AA98-63F72275AF81}" type="datetimeFigureOut">
              <a:rPr lang="it-IT" smtClean="0"/>
              <a:t>23/05/2025</a:t>
            </a:fld>
            <a:endParaRPr lang="it-IT"/>
          </a:p>
        </p:txBody>
      </p:sp>
      <p:sp>
        <p:nvSpPr>
          <p:cNvPr id="4" name="Segnaposto piè di pagina 3">
            <a:extLst>
              <a:ext uri="{FF2B5EF4-FFF2-40B4-BE49-F238E27FC236}">
                <a16:creationId xmlns:a16="http://schemas.microsoft.com/office/drawing/2014/main" id="{D14D68A1-3007-8C10-EBC3-E40B26C2626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1BD2F66F-1AFD-E933-ABCA-5D47CA7DD1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5ED57E-F7B0-4C43-8A18-C60A82E1631E}" type="slidenum">
              <a:rPr lang="it-IT" smtClean="0"/>
              <a:t>‹#›</a:t>
            </a:fld>
            <a:endParaRPr lang="it-IT"/>
          </a:p>
        </p:txBody>
      </p:sp>
    </p:spTree>
    <p:extLst>
      <p:ext uri="{BB962C8B-B14F-4D97-AF65-F5344CB8AC3E}">
        <p14:creationId xmlns:p14="http://schemas.microsoft.com/office/powerpoint/2010/main" val="25440258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FA723C-E8C5-48F6-99F8-32CC01AEB54E}" type="datetimeFigureOut">
              <a:rPr lang="it-IT" smtClean="0"/>
              <a:t>23/05/2025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DBE1B6-11C4-421C-A117-26C7849105B8}" type="slidenum">
              <a:rPr lang="it-IT" smtClean="0"/>
              <a:t>‹#›</a:t>
            </a:fld>
            <a:endParaRPr lang="it-IT"/>
          </a:p>
        </p:txBody>
      </p:sp>
    </p:spTree>
    <p:extLst>
      <p:ext uri="{BB962C8B-B14F-4D97-AF65-F5344CB8AC3E}">
        <p14:creationId xmlns:p14="http://schemas.microsoft.com/office/powerpoint/2010/main" val="144842825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0F5BDC0-DB18-E418-2854-E6A65F073C89}"/>
              </a:ext>
            </a:extLst>
          </p:cNvPr>
          <p:cNvSpPr>
            <a:spLocks noGrp="1"/>
          </p:cNvSpPr>
          <p:nvPr>
            <p:ph type="ctrTitle"/>
          </p:nvPr>
        </p:nvSpPr>
        <p:spPr>
          <a:xfrm>
            <a:off x="1524000" y="1122363"/>
            <a:ext cx="9144000" cy="2387600"/>
          </a:xfrm>
        </p:spPr>
        <p:txBody>
          <a:bodyPr anchor="b"/>
          <a:lstStyle>
            <a:lvl1pPr algn="ctr">
              <a:defRPr sz="6000"/>
            </a:lvl1pPr>
          </a:lstStyle>
          <a:p>
            <a:r>
              <a:rPr lang="it-IT" dirty="0"/>
              <a:t>Fare clic per modificare lo stile del titolo dello schema</a:t>
            </a:r>
          </a:p>
        </p:txBody>
      </p:sp>
      <p:sp>
        <p:nvSpPr>
          <p:cNvPr id="3" name="Sottotitolo 2">
            <a:extLst>
              <a:ext uri="{FF2B5EF4-FFF2-40B4-BE49-F238E27FC236}">
                <a16:creationId xmlns:a16="http://schemas.microsoft.com/office/drawing/2014/main" id="{A1A75486-D7E7-BB01-2DAD-311C4E65D8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7" name="Rettangolo 6">
            <a:extLst>
              <a:ext uri="{FF2B5EF4-FFF2-40B4-BE49-F238E27FC236}">
                <a16:creationId xmlns:a16="http://schemas.microsoft.com/office/drawing/2014/main" id="{7E34050D-7D6B-51BA-377A-8D29A8C4D5FF}"/>
              </a:ext>
            </a:extLst>
          </p:cNvPr>
          <p:cNvSpPr/>
          <p:nvPr userDrawn="1"/>
        </p:nvSpPr>
        <p:spPr>
          <a:xfrm>
            <a:off x="7620" y="6491416"/>
            <a:ext cx="12175200" cy="360000"/>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9" name="Connettore diritto 8">
            <a:extLst>
              <a:ext uri="{FF2B5EF4-FFF2-40B4-BE49-F238E27FC236}">
                <a16:creationId xmlns:a16="http://schemas.microsoft.com/office/drawing/2014/main" id="{4B5626E1-D38E-E68A-90DD-919679CBB9FC}"/>
              </a:ext>
            </a:extLst>
          </p:cNvPr>
          <p:cNvCxnSpPr>
            <a:cxnSpLocks/>
          </p:cNvCxnSpPr>
          <p:nvPr userDrawn="1"/>
        </p:nvCxnSpPr>
        <p:spPr>
          <a:xfrm>
            <a:off x="-1905" y="6483178"/>
            <a:ext cx="12193200" cy="0"/>
          </a:xfrm>
          <a:prstGeom prst="line">
            <a:avLst/>
          </a:prstGeom>
          <a:ln w="28575"/>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986407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ayout personalizzato">
    <p:bg>
      <p:bgPr>
        <a:blipFill dpi="0" rotWithShape="1">
          <a:blip r:embed="rId2">
            <a:lum/>
          </a:blip>
          <a:srcRect/>
          <a:stretch>
            <a:fillRect l="1000" t="2000" r="88000" b="80000"/>
          </a:stretch>
        </a:blipFill>
        <a:effectLst/>
      </p:bgPr>
    </p:bg>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131680A-D2B8-7084-C34C-D38F8231972D}"/>
              </a:ext>
            </a:extLst>
          </p:cNvPr>
          <p:cNvSpPr>
            <a:spLocks noGrp="1"/>
          </p:cNvSpPr>
          <p:nvPr>
            <p:ph type="title"/>
          </p:nvPr>
        </p:nvSpPr>
        <p:spPr>
          <a:xfrm>
            <a:off x="1543089" y="6584"/>
            <a:ext cx="10224804" cy="1439245"/>
          </a:xfrm>
        </p:spPr>
        <p:txBody>
          <a:bodyPr>
            <a:normAutofit/>
          </a:bodyPr>
          <a:lstStyle>
            <a:lvl1pPr>
              <a:defRPr sz="4000"/>
            </a:lvl1pPr>
          </a:lstStyle>
          <a:p>
            <a:r>
              <a:rPr lang="it-IT" dirty="0"/>
              <a:t>Fare clic per modificare lo stile del titolo dello</a:t>
            </a:r>
          </a:p>
        </p:txBody>
      </p:sp>
      <p:sp>
        <p:nvSpPr>
          <p:cNvPr id="6" name="Rettangolo 5">
            <a:extLst>
              <a:ext uri="{FF2B5EF4-FFF2-40B4-BE49-F238E27FC236}">
                <a16:creationId xmlns:a16="http://schemas.microsoft.com/office/drawing/2014/main" id="{47990867-57BE-8FB7-0D55-5D637DF96F34}"/>
              </a:ext>
            </a:extLst>
          </p:cNvPr>
          <p:cNvSpPr/>
          <p:nvPr userDrawn="1"/>
        </p:nvSpPr>
        <p:spPr>
          <a:xfrm>
            <a:off x="7620" y="6491416"/>
            <a:ext cx="12175200" cy="360000"/>
          </a:xfrm>
          <a:prstGeom prst="rect">
            <a:avLst/>
          </a:prstGeom>
          <a:solidFill>
            <a:srgbClr val="C00000"/>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7" name="Connettore diritto 6">
            <a:extLst>
              <a:ext uri="{FF2B5EF4-FFF2-40B4-BE49-F238E27FC236}">
                <a16:creationId xmlns:a16="http://schemas.microsoft.com/office/drawing/2014/main" id="{512CCBAF-0D66-0FBE-7A16-34D5F50CD4DD}"/>
              </a:ext>
            </a:extLst>
          </p:cNvPr>
          <p:cNvCxnSpPr>
            <a:cxnSpLocks/>
          </p:cNvCxnSpPr>
          <p:nvPr userDrawn="1"/>
        </p:nvCxnSpPr>
        <p:spPr>
          <a:xfrm>
            <a:off x="-1905" y="6483178"/>
            <a:ext cx="12193200" cy="0"/>
          </a:xfrm>
          <a:prstGeom prst="line">
            <a:avLst/>
          </a:prstGeom>
          <a:ln w="28575"/>
        </p:spPr>
        <p:style>
          <a:lnRef idx="1">
            <a:schemeClr val="dk1"/>
          </a:lnRef>
          <a:fillRef idx="0">
            <a:schemeClr val="dk1"/>
          </a:fillRef>
          <a:effectRef idx="0">
            <a:schemeClr val="dk1"/>
          </a:effectRef>
          <a:fontRef idx="minor">
            <a:schemeClr val="tx1"/>
          </a:fontRef>
        </p:style>
      </p:cxnSp>
      <p:sp>
        <p:nvSpPr>
          <p:cNvPr id="5" name="Segnaposto numero diapositiva 4">
            <a:extLst>
              <a:ext uri="{FF2B5EF4-FFF2-40B4-BE49-F238E27FC236}">
                <a16:creationId xmlns:a16="http://schemas.microsoft.com/office/drawing/2014/main" id="{60321C22-9B62-8B5B-63E0-B2410B952D09}"/>
              </a:ext>
            </a:extLst>
          </p:cNvPr>
          <p:cNvSpPr>
            <a:spLocks noGrp="1"/>
          </p:cNvSpPr>
          <p:nvPr>
            <p:ph type="sldNum" sz="quarter" idx="12"/>
          </p:nvPr>
        </p:nvSpPr>
        <p:spPr>
          <a:xfrm>
            <a:off x="8610600" y="6483178"/>
            <a:ext cx="2743200" cy="365125"/>
          </a:xfrm>
        </p:spPr>
        <p:txBody>
          <a:bodyPr/>
          <a:lstStyle>
            <a:lvl1pPr>
              <a:defRPr sz="1200" b="0">
                <a:solidFill>
                  <a:schemeClr val="bg1"/>
                </a:solidFill>
                <a:latin typeface="+mj-lt"/>
              </a:defRPr>
            </a:lvl1pPr>
          </a:lstStyle>
          <a:p>
            <a:fld id="{934E338F-1BAB-4B02-8E39-501413A73E92}" type="slidenum">
              <a:rPr lang="it-IT" smtClean="0"/>
              <a:pPr/>
              <a:t>‹#›</a:t>
            </a:fld>
            <a:endParaRPr lang="it-IT" dirty="0"/>
          </a:p>
        </p:txBody>
      </p:sp>
      <p:cxnSp>
        <p:nvCxnSpPr>
          <p:cNvPr id="11" name="Connettore diritto 10">
            <a:extLst>
              <a:ext uri="{FF2B5EF4-FFF2-40B4-BE49-F238E27FC236}">
                <a16:creationId xmlns:a16="http://schemas.microsoft.com/office/drawing/2014/main" id="{BC5C195B-DB3A-F7A2-D08A-CC855DCB67A0}"/>
              </a:ext>
            </a:extLst>
          </p:cNvPr>
          <p:cNvCxnSpPr/>
          <p:nvPr userDrawn="1"/>
        </p:nvCxnSpPr>
        <p:spPr>
          <a:xfrm>
            <a:off x="1539240" y="0"/>
            <a:ext cx="0" cy="1445829"/>
          </a:xfrm>
          <a:prstGeom prst="line">
            <a:avLst/>
          </a:prstGeom>
          <a:ln w="12700"/>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767235649"/>
      </p:ext>
    </p:extLst>
  </p:cSld>
  <p:clrMapOvr>
    <a:masterClrMapping/>
  </p:clrMapOvr>
  <p:hf hdr="0" ftr="0" dt="0"/>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FE6B608E-C6E1-C182-33E5-610A70FE241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B52FC7AD-4942-B2D4-A869-072605D45EC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9F9BABEF-6D89-2EB1-8A66-60E0C8D804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0F3C314-5B0E-4115-99B2-3694BD20A93C}" type="datetimeFigureOut">
              <a:rPr lang="it-IT" smtClean="0"/>
              <a:t>23/05/2025</a:t>
            </a:fld>
            <a:endParaRPr lang="it-IT"/>
          </a:p>
        </p:txBody>
      </p:sp>
      <p:sp>
        <p:nvSpPr>
          <p:cNvPr id="5" name="Segnaposto piè di pagina 4">
            <a:extLst>
              <a:ext uri="{FF2B5EF4-FFF2-40B4-BE49-F238E27FC236}">
                <a16:creationId xmlns:a16="http://schemas.microsoft.com/office/drawing/2014/main" id="{ACEF90B0-8910-7FE6-C0C5-5E95121647A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egnaposto numero diapositiva 5">
            <a:extLst>
              <a:ext uri="{FF2B5EF4-FFF2-40B4-BE49-F238E27FC236}">
                <a16:creationId xmlns:a16="http://schemas.microsoft.com/office/drawing/2014/main" id="{C3D19203-80AC-737D-B6B7-F7F938F1EC7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4E338F-1BAB-4B02-8E39-501413A73E92}" type="slidenum">
              <a:rPr lang="it-IT" smtClean="0"/>
              <a:t>‹#›</a:t>
            </a:fld>
            <a:endParaRPr lang="it-IT"/>
          </a:p>
        </p:txBody>
      </p:sp>
    </p:spTree>
    <p:extLst>
      <p:ext uri="{BB962C8B-B14F-4D97-AF65-F5344CB8AC3E}">
        <p14:creationId xmlns:p14="http://schemas.microsoft.com/office/powerpoint/2010/main" val="1721715410"/>
      </p:ext>
    </p:extLst>
  </p:cSld>
  <p:clrMap bg1="lt1" tx1="dk1" bg2="lt2" tx2="dk2" accent1="accent1" accent2="accent2" accent3="accent3" accent4="accent4" accent5="accent5" accent6="accent6" hlink="hlink" folHlink="folHlink"/>
  <p:sldLayoutIdLst>
    <p:sldLayoutId id="2147483649" r:id="rId1"/>
    <p:sldLayoutId id="2147483650" r:id="rId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3856485-797A-D82C-0E2C-EA8DFC45F3BF}"/>
              </a:ext>
            </a:extLst>
          </p:cNvPr>
          <p:cNvSpPr>
            <a:spLocks noGrp="1"/>
          </p:cNvSpPr>
          <p:nvPr>
            <p:ph type="ctrTitle"/>
          </p:nvPr>
        </p:nvSpPr>
        <p:spPr>
          <a:xfrm>
            <a:off x="518184" y="3059722"/>
            <a:ext cx="11155632" cy="1310055"/>
          </a:xfrm>
        </p:spPr>
        <p:txBody>
          <a:bodyPr>
            <a:noAutofit/>
          </a:bodyPr>
          <a:lstStyle/>
          <a:p>
            <a:r>
              <a:rPr lang="it-IT" sz="2800" b="1" dirty="0"/>
              <a:t>STUDY OF DYNAMIC CORRELATION FOR RISK ASSESSMENT IN FINANCE: AN ANALYSIS OF THE NASDAQ 100 WITH AND WITHOUT THE EFFECT OF COVID-19</a:t>
            </a:r>
          </a:p>
        </p:txBody>
      </p:sp>
      <p:pic>
        <p:nvPicPr>
          <p:cNvPr id="4" name="Immagine 9" descr="Immagine che contiene testo&#10;&#10;Descrizione generata automaticamente">
            <a:extLst>
              <a:ext uri="{FF2B5EF4-FFF2-40B4-BE49-F238E27FC236}">
                <a16:creationId xmlns:a16="http://schemas.microsoft.com/office/drawing/2014/main" id="{8E967ECE-141A-72D2-90DF-8FFE4C650CD0}"/>
              </a:ext>
            </a:extLst>
          </p:cNvPr>
          <p:cNvPicPr>
            <a:picLocks/>
          </p:cNvPicPr>
          <p:nvPr/>
        </p:nvPicPr>
        <p:blipFill>
          <a:blip r:embed="rId2"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551161" y="316521"/>
            <a:ext cx="5112000" cy="940713"/>
          </a:xfrm>
          <a:prstGeom prst="rect">
            <a:avLst/>
          </a:prstGeom>
          <a:noFill/>
          <a:ln>
            <a:noFill/>
          </a:ln>
        </p:spPr>
      </p:pic>
      <p:sp>
        <p:nvSpPr>
          <p:cNvPr id="5" name="CasellaDiTesto 4">
            <a:extLst>
              <a:ext uri="{FF2B5EF4-FFF2-40B4-BE49-F238E27FC236}">
                <a16:creationId xmlns:a16="http://schemas.microsoft.com/office/drawing/2014/main" id="{E2A12483-3A4F-C565-7C20-4A255028862F}"/>
              </a:ext>
            </a:extLst>
          </p:cNvPr>
          <p:cNvSpPr txBox="1"/>
          <p:nvPr/>
        </p:nvSpPr>
        <p:spPr>
          <a:xfrm>
            <a:off x="269631" y="5541302"/>
            <a:ext cx="3066956" cy="646331"/>
          </a:xfrm>
          <a:prstGeom prst="rect">
            <a:avLst/>
          </a:prstGeom>
          <a:noFill/>
        </p:spPr>
        <p:txBody>
          <a:bodyPr wrap="square" rtlCol="0">
            <a:spAutoFit/>
          </a:bodyPr>
          <a:lstStyle/>
          <a:p>
            <a:r>
              <a:rPr lang="it-IT" dirty="0">
                <a:latin typeface="+mj-lt"/>
              </a:rPr>
              <a:t>Supervisor</a:t>
            </a:r>
          </a:p>
          <a:p>
            <a:r>
              <a:rPr lang="it-IT" dirty="0">
                <a:latin typeface="+mj-lt"/>
              </a:rPr>
              <a:t>Professor Giuliana Passamani</a:t>
            </a:r>
          </a:p>
        </p:txBody>
      </p:sp>
      <p:sp>
        <p:nvSpPr>
          <p:cNvPr id="6" name="CasellaDiTesto 5">
            <a:extLst>
              <a:ext uri="{FF2B5EF4-FFF2-40B4-BE49-F238E27FC236}">
                <a16:creationId xmlns:a16="http://schemas.microsoft.com/office/drawing/2014/main" id="{D6378D38-7841-3ADC-901B-164B8DB0F717}"/>
              </a:ext>
            </a:extLst>
          </p:cNvPr>
          <p:cNvSpPr txBox="1"/>
          <p:nvPr/>
        </p:nvSpPr>
        <p:spPr>
          <a:xfrm>
            <a:off x="10048142" y="5679801"/>
            <a:ext cx="1874227" cy="369332"/>
          </a:xfrm>
          <a:prstGeom prst="rect">
            <a:avLst/>
          </a:prstGeom>
          <a:noFill/>
        </p:spPr>
        <p:txBody>
          <a:bodyPr wrap="square" rtlCol="0">
            <a:spAutoFit/>
          </a:bodyPr>
          <a:lstStyle/>
          <a:p>
            <a:r>
              <a:rPr lang="it-IT" dirty="0">
                <a:latin typeface="+mj-lt"/>
              </a:rPr>
              <a:t>Giovanni Pedone</a:t>
            </a:r>
          </a:p>
        </p:txBody>
      </p:sp>
      <p:sp>
        <p:nvSpPr>
          <p:cNvPr id="7" name="CasellaDiTesto 6">
            <a:extLst>
              <a:ext uri="{FF2B5EF4-FFF2-40B4-BE49-F238E27FC236}">
                <a16:creationId xmlns:a16="http://schemas.microsoft.com/office/drawing/2014/main" id="{8246CD4E-9077-3A74-D3D5-58670B2F9D04}"/>
              </a:ext>
            </a:extLst>
          </p:cNvPr>
          <p:cNvSpPr txBox="1"/>
          <p:nvPr/>
        </p:nvSpPr>
        <p:spPr>
          <a:xfrm>
            <a:off x="4388265" y="1804535"/>
            <a:ext cx="3437792" cy="707886"/>
          </a:xfrm>
          <a:prstGeom prst="rect">
            <a:avLst/>
          </a:prstGeom>
          <a:noFill/>
        </p:spPr>
        <p:txBody>
          <a:bodyPr wrap="square" rtlCol="0">
            <a:spAutoFit/>
          </a:bodyPr>
          <a:lstStyle/>
          <a:p>
            <a:pPr algn="ctr"/>
            <a:r>
              <a:rPr lang="it-IT" sz="1400" dirty="0">
                <a:latin typeface="+mj-lt"/>
              </a:rPr>
              <a:t>Master of Science in</a:t>
            </a:r>
          </a:p>
          <a:p>
            <a:pPr algn="ctr"/>
            <a:endParaRPr lang="it-IT" sz="800" dirty="0">
              <a:latin typeface="+mj-lt"/>
            </a:endParaRPr>
          </a:p>
          <a:p>
            <a:pPr algn="ctr"/>
            <a:r>
              <a:rPr lang="it-IT" dirty="0">
                <a:latin typeface="+mj-lt"/>
              </a:rPr>
              <a:t>FINANCE</a:t>
            </a:r>
            <a:endParaRPr lang="it-IT" sz="1400" dirty="0">
              <a:latin typeface="+mj-lt"/>
            </a:endParaRPr>
          </a:p>
        </p:txBody>
      </p:sp>
    </p:spTree>
    <p:extLst>
      <p:ext uri="{BB962C8B-B14F-4D97-AF65-F5344CB8AC3E}">
        <p14:creationId xmlns:p14="http://schemas.microsoft.com/office/powerpoint/2010/main" val="2880556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4AEB93-4A99-25BC-5A8E-475222C9FCA9}"/>
              </a:ext>
            </a:extLst>
          </p:cNvPr>
          <p:cNvSpPr>
            <a:spLocks noGrp="1"/>
          </p:cNvSpPr>
          <p:nvPr>
            <p:ph type="title"/>
          </p:nvPr>
        </p:nvSpPr>
        <p:spPr/>
        <p:txBody>
          <a:bodyPr/>
          <a:lstStyle/>
          <a:p>
            <a:r>
              <a:rPr lang="en-GB" noProof="0" dirty="0"/>
              <a:t>Empirical Results: Portfolio Construction </a:t>
            </a:r>
          </a:p>
        </p:txBody>
      </p:sp>
      <mc:AlternateContent xmlns:mc="http://schemas.openxmlformats.org/markup-compatibility/2006">
        <mc:Choice xmlns:a14="http://schemas.microsoft.com/office/drawing/2010/main" Requires="a14">
          <p:sp>
            <p:nvSpPr>
              <p:cNvPr id="8" name="CasellaDiTesto 7">
                <a:extLst>
                  <a:ext uri="{FF2B5EF4-FFF2-40B4-BE49-F238E27FC236}">
                    <a16:creationId xmlns:a16="http://schemas.microsoft.com/office/drawing/2014/main" id="{10A34A5F-1A13-03C6-91B5-7A30F5E43D00}"/>
                  </a:ext>
                </a:extLst>
              </p:cNvPr>
              <p:cNvSpPr txBox="1"/>
              <p:nvPr/>
            </p:nvSpPr>
            <p:spPr>
              <a:xfrm>
                <a:off x="8253375" y="2557972"/>
                <a:ext cx="3514518" cy="2734275"/>
              </a:xfrm>
              <a:prstGeom prst="rect">
                <a:avLst/>
              </a:prstGeom>
              <a:noFill/>
            </p:spPr>
            <p:txBody>
              <a:bodyPr wrap="square">
                <a:spAutoFit/>
              </a:bodyPr>
              <a:lstStyle/>
              <a:p>
                <a:pPr algn="ctr"/>
                <a:r>
                  <a:rPr lang="en-GB" sz="1600" i="1" noProof="0" dirty="0">
                    <a:latin typeface="+mj-lt"/>
                  </a:rPr>
                  <a:t>Assumptions</a:t>
                </a:r>
              </a:p>
              <a:p>
                <a:endParaRPr lang="en-GB" sz="1600" i="1" noProof="0" dirty="0">
                  <a:latin typeface="+mj-lt"/>
                </a:endParaRPr>
              </a:p>
              <a:p>
                <a:pPr marL="285750" indent="-285750">
                  <a:buFont typeface="Wingdings" panose="05000000000000000000" pitchFamily="2" charset="2"/>
                  <a:buChar char="Ø"/>
                </a:pPr>
                <a:r>
                  <a:rPr lang="en-US" sz="1600" noProof="0" dirty="0">
                    <a:latin typeface="+mj-lt"/>
                  </a:rPr>
                  <a:t>US investor, no foreign exchange risk.</a:t>
                </a:r>
                <a:r>
                  <a:rPr lang="en-GB" sz="1600" noProof="0" dirty="0">
                    <a:latin typeface="+mj-lt"/>
                  </a:rPr>
                  <a:t>.</a:t>
                </a:r>
              </a:p>
              <a:p>
                <a:pPr marL="285750" indent="-285750">
                  <a:buFont typeface="Wingdings" panose="05000000000000000000" pitchFamily="2" charset="2"/>
                  <a:buChar char="Ø"/>
                </a:pPr>
                <a:r>
                  <a:rPr lang="en-GB" sz="1600" noProof="0" dirty="0">
                    <a:latin typeface="+mj-lt"/>
                  </a:rPr>
                  <a:t>Initial investment: $10.000.</a:t>
                </a:r>
              </a:p>
              <a:p>
                <a:pPr marL="285750" indent="-285750">
                  <a:buFont typeface="Wingdings" panose="05000000000000000000" pitchFamily="2" charset="2"/>
                  <a:buChar char="Ø"/>
                </a:pPr>
                <a:r>
                  <a:rPr lang="en-GB" sz="1600" noProof="0" dirty="0">
                    <a:latin typeface="+mj-lt"/>
                  </a:rPr>
                  <a:t>No transaction costs.</a:t>
                </a:r>
              </a:p>
              <a:p>
                <a:pPr marL="285750" indent="-285750">
                  <a:buFont typeface="Wingdings" panose="05000000000000000000" pitchFamily="2" charset="2"/>
                  <a:buChar char="Ø"/>
                </a:pPr>
                <a:r>
                  <a:rPr lang="en-US" sz="1600" noProof="0" dirty="0">
                    <a:latin typeface="+mj-lt"/>
                  </a:rPr>
                  <a:t>Same weight for all assets</a:t>
                </a:r>
                <a:r>
                  <a:rPr lang="en-GB" sz="1600" noProof="0" dirty="0">
                    <a:latin typeface="+mj-lt"/>
                  </a:rPr>
                  <a:t>.</a:t>
                </a:r>
              </a:p>
              <a:p>
                <a:pPr marL="285750" indent="-285750">
                  <a:buFont typeface="Wingdings" panose="05000000000000000000" pitchFamily="2" charset="2"/>
                  <a:buChar char="Ø"/>
                </a:pPr>
                <a:endParaRPr lang="en-GB" sz="1600" noProof="0" dirty="0">
                  <a:latin typeface="+mj-lt"/>
                </a:endParaRPr>
              </a:p>
              <a:p>
                <a:pPr/>
                <a14:m>
                  <m:oMathPara xmlns:m="http://schemas.openxmlformats.org/officeDocument/2006/math">
                    <m:oMathParaPr>
                      <m:jc m:val="centerGroup"/>
                    </m:oMathParaPr>
                    <m:oMath xmlns:m="http://schemas.openxmlformats.org/officeDocument/2006/math">
                      <m:r>
                        <a:rPr lang="en-GB" sz="1600" i="1" noProof="0" smtClean="0">
                          <a:latin typeface="Cambria Math" panose="02040503050406030204" pitchFamily="18" charset="0"/>
                        </a:rPr>
                        <m:t>𝐸</m:t>
                      </m:r>
                      <m:d>
                        <m:dPr>
                          <m:ctrlPr>
                            <a:rPr lang="en-GB" sz="1600" i="1" noProof="0" smtClean="0">
                              <a:solidFill>
                                <a:srgbClr val="836967"/>
                              </a:solidFill>
                              <a:latin typeface="Cambria Math" panose="02040503050406030204" pitchFamily="18" charset="0"/>
                            </a:rPr>
                          </m:ctrlPr>
                        </m:dPr>
                        <m:e>
                          <m:sSub>
                            <m:sSubPr>
                              <m:ctrlPr>
                                <a:rPr lang="en-GB" sz="1600" i="1" noProof="0" smtClean="0">
                                  <a:solidFill>
                                    <a:srgbClr val="836967"/>
                                  </a:solidFill>
                                  <a:latin typeface="Cambria Math" panose="02040503050406030204" pitchFamily="18" charset="0"/>
                                </a:rPr>
                              </m:ctrlPr>
                            </m:sSubPr>
                            <m:e>
                              <m:r>
                                <a:rPr lang="en-GB" sz="1600" i="1" noProof="0" smtClean="0">
                                  <a:latin typeface="Cambria Math" panose="02040503050406030204" pitchFamily="18" charset="0"/>
                                </a:rPr>
                                <m:t>𝑟</m:t>
                              </m:r>
                            </m:e>
                            <m:sub>
                              <m:r>
                                <a:rPr lang="en-GB" sz="1600" i="1" noProof="0" smtClean="0">
                                  <a:latin typeface="Cambria Math" panose="02040503050406030204" pitchFamily="18" charset="0"/>
                                </a:rPr>
                                <m:t>𝑃</m:t>
                              </m:r>
                            </m:sub>
                          </m:sSub>
                        </m:e>
                      </m:d>
                      <m:r>
                        <a:rPr lang="en-GB" sz="1600" i="0" noProof="0" smtClean="0">
                          <a:latin typeface="Cambria Math" panose="02040503050406030204" pitchFamily="18" charset="0"/>
                        </a:rPr>
                        <m:t>=</m:t>
                      </m:r>
                      <m:nary>
                        <m:naryPr>
                          <m:chr m:val="∑"/>
                          <m:limLoc m:val="undOvr"/>
                          <m:ctrlPr>
                            <a:rPr lang="en-GB" sz="1600" i="1" noProof="0" smtClean="0">
                              <a:latin typeface="Cambria Math" panose="02040503050406030204" pitchFamily="18" charset="0"/>
                            </a:rPr>
                          </m:ctrlPr>
                        </m:naryPr>
                        <m:sub>
                          <m:r>
                            <a:rPr lang="en-GB" sz="1600" i="1" noProof="0" smtClean="0">
                              <a:latin typeface="Cambria Math" panose="02040503050406030204" pitchFamily="18" charset="0"/>
                            </a:rPr>
                            <m:t>𝑖</m:t>
                          </m:r>
                          <m:r>
                            <a:rPr lang="en-GB" sz="1600" i="0" noProof="0" smtClean="0">
                              <a:latin typeface="Cambria Math" panose="02040503050406030204" pitchFamily="18" charset="0"/>
                            </a:rPr>
                            <m:t>=1</m:t>
                          </m:r>
                        </m:sub>
                        <m:sup>
                          <m:r>
                            <a:rPr lang="en-GB" sz="1600" i="1" noProof="0" smtClean="0">
                              <a:latin typeface="Cambria Math" panose="02040503050406030204" pitchFamily="18" charset="0"/>
                            </a:rPr>
                            <m:t>𝑛</m:t>
                          </m:r>
                        </m:sup>
                        <m:e>
                          <m:sSub>
                            <m:sSubPr>
                              <m:ctrlPr>
                                <a:rPr lang="en-GB" sz="1600" i="1" noProof="0" smtClean="0">
                                  <a:solidFill>
                                    <a:srgbClr val="836967"/>
                                  </a:solidFill>
                                  <a:latin typeface="Cambria Math" panose="02040503050406030204" pitchFamily="18" charset="0"/>
                                </a:rPr>
                              </m:ctrlPr>
                            </m:sSubPr>
                            <m:e>
                              <m:r>
                                <a:rPr lang="en-GB" sz="1600" i="1" noProof="0" smtClean="0">
                                  <a:latin typeface="Cambria Math" panose="02040503050406030204" pitchFamily="18" charset="0"/>
                                </a:rPr>
                                <m:t>𝑤</m:t>
                              </m:r>
                            </m:e>
                            <m:sub>
                              <m:r>
                                <a:rPr lang="en-GB" sz="1600" i="1" noProof="0" smtClean="0">
                                  <a:latin typeface="Cambria Math" panose="02040503050406030204" pitchFamily="18" charset="0"/>
                                </a:rPr>
                                <m:t>𝑖</m:t>
                              </m:r>
                            </m:sub>
                          </m:sSub>
                          <m:r>
                            <a:rPr lang="en-GB" sz="1600" i="1" noProof="0" smtClean="0">
                              <a:latin typeface="Cambria Math" panose="02040503050406030204" pitchFamily="18" charset="0"/>
                            </a:rPr>
                            <m:t>𝐸</m:t>
                          </m:r>
                          <m:d>
                            <m:dPr>
                              <m:ctrlPr>
                                <a:rPr lang="en-GB" sz="1600" i="1" noProof="0" smtClean="0">
                                  <a:solidFill>
                                    <a:srgbClr val="836967"/>
                                  </a:solidFill>
                                  <a:latin typeface="Cambria Math" panose="02040503050406030204" pitchFamily="18" charset="0"/>
                                </a:rPr>
                              </m:ctrlPr>
                            </m:dPr>
                            <m:e>
                              <m:sSub>
                                <m:sSubPr>
                                  <m:ctrlPr>
                                    <a:rPr lang="en-GB" sz="1600" i="1" noProof="0" smtClean="0">
                                      <a:solidFill>
                                        <a:srgbClr val="836967"/>
                                      </a:solidFill>
                                      <a:latin typeface="Cambria Math" panose="02040503050406030204" pitchFamily="18" charset="0"/>
                                    </a:rPr>
                                  </m:ctrlPr>
                                </m:sSubPr>
                                <m:e>
                                  <m:r>
                                    <a:rPr lang="en-GB" sz="1600" i="1" noProof="0" smtClean="0">
                                      <a:latin typeface="Cambria Math" panose="02040503050406030204" pitchFamily="18" charset="0"/>
                                    </a:rPr>
                                    <m:t>𝑟</m:t>
                                  </m:r>
                                </m:e>
                                <m:sub>
                                  <m:r>
                                    <a:rPr lang="en-GB" sz="1600" i="1" noProof="0" smtClean="0">
                                      <a:latin typeface="Cambria Math" panose="02040503050406030204" pitchFamily="18" charset="0"/>
                                    </a:rPr>
                                    <m:t>𝑖</m:t>
                                  </m:r>
                                </m:sub>
                              </m:sSub>
                            </m:e>
                          </m:d>
                          <m:r>
                            <a:rPr lang="en-GB" sz="1600" i="0" noProof="0" smtClean="0">
                              <a:latin typeface="Cambria Math" panose="02040503050406030204" pitchFamily="18" charset="0"/>
                            </a:rPr>
                            <m:t>=</m:t>
                          </m:r>
                          <m:sSup>
                            <m:sSupPr>
                              <m:ctrlPr>
                                <a:rPr lang="en-GB" sz="1600" i="1" noProof="0" smtClean="0">
                                  <a:solidFill>
                                    <a:srgbClr val="836967"/>
                                  </a:solidFill>
                                  <a:latin typeface="Cambria Math" panose="02040503050406030204" pitchFamily="18" charset="0"/>
                                </a:rPr>
                              </m:ctrlPr>
                            </m:sSupPr>
                            <m:e>
                              <m:r>
                                <a:rPr lang="en-GB" sz="1600" i="1" noProof="0" smtClean="0">
                                  <a:latin typeface="Cambria Math" panose="02040503050406030204" pitchFamily="18" charset="0"/>
                                </a:rPr>
                                <m:t>𝑤</m:t>
                              </m:r>
                            </m:e>
                            <m:sup>
                              <m:r>
                                <a:rPr lang="en-GB" sz="1600" i="1" noProof="0" smtClean="0">
                                  <a:latin typeface="Cambria Math" panose="02040503050406030204" pitchFamily="18" charset="0"/>
                                </a:rPr>
                                <m:t>𝑇</m:t>
                              </m:r>
                            </m:sup>
                          </m:sSup>
                          <m:r>
                            <a:rPr lang="en-GB" sz="1600" i="1" noProof="0" smtClean="0">
                              <a:latin typeface="Cambria Math" panose="02040503050406030204" pitchFamily="18" charset="0"/>
                            </a:rPr>
                            <m:t>𝑟</m:t>
                          </m:r>
                        </m:e>
                      </m:nary>
                    </m:oMath>
                  </m:oMathPara>
                </a14:m>
                <a:endParaRPr lang="en-GB" sz="1600" noProof="0" dirty="0">
                  <a:latin typeface="+mj-lt"/>
                </a:endParaRPr>
              </a:p>
            </p:txBody>
          </p:sp>
        </mc:Choice>
        <mc:Fallback>
          <p:sp>
            <p:nvSpPr>
              <p:cNvPr id="8" name="CasellaDiTesto 7">
                <a:extLst>
                  <a:ext uri="{FF2B5EF4-FFF2-40B4-BE49-F238E27FC236}">
                    <a16:creationId xmlns:a16="http://schemas.microsoft.com/office/drawing/2014/main" id="{10A34A5F-1A13-03C6-91B5-7A30F5E43D00}"/>
                  </a:ext>
                </a:extLst>
              </p:cNvPr>
              <p:cNvSpPr txBox="1">
                <a:spLocks noRot="1" noChangeAspect="1" noMove="1" noResize="1" noEditPoints="1" noAdjustHandles="1" noChangeArrowheads="1" noChangeShapeType="1" noTextEdit="1"/>
              </p:cNvSpPr>
              <p:nvPr/>
            </p:nvSpPr>
            <p:spPr>
              <a:xfrm>
                <a:off x="8253375" y="2557972"/>
                <a:ext cx="3514518" cy="2734275"/>
              </a:xfrm>
              <a:prstGeom prst="rect">
                <a:avLst/>
              </a:prstGeom>
              <a:blipFill>
                <a:blip r:embed="rId2"/>
                <a:stretch>
                  <a:fillRect l="-694" t="-670"/>
                </a:stretch>
              </a:blipFill>
            </p:spPr>
            <p:txBody>
              <a:bodyPr/>
              <a:lstStyle/>
              <a:p>
                <a:r>
                  <a:rPr lang="it-IT">
                    <a:noFill/>
                  </a:rPr>
                  <a:t> </a:t>
                </a:r>
              </a:p>
            </p:txBody>
          </p:sp>
        </mc:Fallback>
      </mc:AlternateContent>
      <p:pic>
        <p:nvPicPr>
          <p:cNvPr id="6" name="Picture 5" descr="A graph showing a sound wave&#10;&#10;AI-generated content may be incorrect.">
            <a:extLst>
              <a:ext uri="{FF2B5EF4-FFF2-40B4-BE49-F238E27FC236}">
                <a16:creationId xmlns:a16="http://schemas.microsoft.com/office/drawing/2014/main" id="{38839E02-E728-529B-D4C2-15136A2C8B9B}"/>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7759" t="2946" r="6757" b="6569"/>
          <a:stretch/>
        </p:blipFill>
        <p:spPr>
          <a:xfrm>
            <a:off x="245833" y="1624519"/>
            <a:ext cx="7979108" cy="4601183"/>
          </a:xfrm>
          <a:prstGeom prst="rect">
            <a:avLst/>
          </a:prstGeom>
        </p:spPr>
      </p:pic>
    </p:spTree>
    <p:extLst>
      <p:ext uri="{BB962C8B-B14F-4D97-AF65-F5344CB8AC3E}">
        <p14:creationId xmlns:p14="http://schemas.microsoft.com/office/powerpoint/2010/main" val="12538763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1F53B9-FF5A-DF97-83B5-8FF5A5AF0596}"/>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AD5A75B-0E7D-AF88-95B4-913E303AE55A}"/>
              </a:ext>
            </a:extLst>
          </p:cNvPr>
          <p:cNvSpPr>
            <a:spLocks noGrp="1"/>
          </p:cNvSpPr>
          <p:nvPr>
            <p:ph type="title"/>
          </p:nvPr>
        </p:nvSpPr>
        <p:spPr/>
        <p:txBody>
          <a:bodyPr/>
          <a:lstStyle/>
          <a:p>
            <a:r>
              <a:rPr lang="it-IT" dirty="0" err="1"/>
              <a:t>Empirical</a:t>
            </a:r>
            <a:r>
              <a:rPr lang="it-IT" dirty="0"/>
              <a:t> </a:t>
            </a:r>
            <a:r>
              <a:rPr lang="it-IT" dirty="0" err="1"/>
              <a:t>Results</a:t>
            </a:r>
            <a:r>
              <a:rPr lang="it-IT" dirty="0"/>
              <a:t>: </a:t>
            </a:r>
            <a:r>
              <a:rPr lang="it-IT" dirty="0" err="1"/>
              <a:t>Parametric</a:t>
            </a:r>
            <a:r>
              <a:rPr lang="it-IT" dirty="0"/>
              <a:t> </a:t>
            </a:r>
            <a:r>
              <a:rPr lang="it-IT" dirty="0" err="1"/>
              <a:t>Approach</a:t>
            </a:r>
            <a:endParaRPr lang="it-IT" dirty="0"/>
          </a:p>
        </p:txBody>
      </p:sp>
      <p:sp>
        <p:nvSpPr>
          <p:cNvPr id="3" name="Segnaposto numero diapositiva 2">
            <a:extLst>
              <a:ext uri="{FF2B5EF4-FFF2-40B4-BE49-F238E27FC236}">
                <a16:creationId xmlns:a16="http://schemas.microsoft.com/office/drawing/2014/main" id="{7574BC53-84B4-1175-27CF-9070184B464F}"/>
              </a:ext>
            </a:extLst>
          </p:cNvPr>
          <p:cNvSpPr>
            <a:spLocks noGrp="1"/>
          </p:cNvSpPr>
          <p:nvPr>
            <p:ph type="sldNum" sz="quarter" idx="12"/>
          </p:nvPr>
        </p:nvSpPr>
        <p:spPr/>
        <p:txBody>
          <a:bodyPr/>
          <a:lstStyle/>
          <a:p>
            <a:fld id="{934E338F-1BAB-4B02-8E39-501413A73E92}" type="slidenum">
              <a:rPr lang="it-IT" smtClean="0">
                <a:solidFill>
                  <a:srgbClr val="C00000"/>
                </a:solidFill>
              </a:rPr>
              <a:pPr/>
              <a:t>11</a:t>
            </a:fld>
            <a:endParaRPr lang="it-IT" dirty="0">
              <a:solidFill>
                <a:srgbClr val="C00000"/>
              </a:solidFill>
            </a:endParaRPr>
          </a:p>
        </p:txBody>
      </p:sp>
      <p:pic>
        <p:nvPicPr>
          <p:cNvPr id="7" name="Picture 6" descr="A graph showing the results of a graph&#10;&#10;Description automatically generated with medium confidence">
            <a:extLst>
              <a:ext uri="{FF2B5EF4-FFF2-40B4-BE49-F238E27FC236}">
                <a16:creationId xmlns:a16="http://schemas.microsoft.com/office/drawing/2014/main" id="{855E3ACE-9ABB-60A9-5C00-07B07D29505B}"/>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731" t="2875" r="7404" b="4018"/>
          <a:stretch/>
        </p:blipFill>
        <p:spPr>
          <a:xfrm>
            <a:off x="1929520" y="1422858"/>
            <a:ext cx="8332959" cy="4980482"/>
          </a:xfrm>
          <a:prstGeom prst="rect">
            <a:avLst/>
          </a:prstGeom>
        </p:spPr>
      </p:pic>
    </p:spTree>
    <p:extLst>
      <p:ext uri="{BB962C8B-B14F-4D97-AF65-F5344CB8AC3E}">
        <p14:creationId xmlns:p14="http://schemas.microsoft.com/office/powerpoint/2010/main" val="18992938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BAB5A-CF43-BE78-3132-A7B523CDD58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54F5E455-42BB-6D29-223D-06002C3AF7D2}"/>
              </a:ext>
            </a:extLst>
          </p:cNvPr>
          <p:cNvSpPr>
            <a:spLocks noGrp="1"/>
          </p:cNvSpPr>
          <p:nvPr>
            <p:ph type="title"/>
          </p:nvPr>
        </p:nvSpPr>
        <p:spPr/>
        <p:txBody>
          <a:bodyPr/>
          <a:lstStyle/>
          <a:p>
            <a:r>
              <a:rPr lang="it-IT" dirty="0" err="1"/>
              <a:t>Empirical</a:t>
            </a:r>
            <a:r>
              <a:rPr lang="it-IT" dirty="0"/>
              <a:t> </a:t>
            </a:r>
            <a:r>
              <a:rPr lang="it-IT" dirty="0" err="1"/>
              <a:t>Results</a:t>
            </a:r>
            <a:r>
              <a:rPr lang="it-IT" dirty="0"/>
              <a:t>: </a:t>
            </a:r>
            <a:r>
              <a:rPr lang="it-IT" dirty="0" err="1"/>
              <a:t>Parametric</a:t>
            </a:r>
            <a:r>
              <a:rPr lang="it-IT" dirty="0"/>
              <a:t> </a:t>
            </a:r>
            <a:r>
              <a:rPr lang="it-IT" dirty="0" err="1"/>
              <a:t>Approach</a:t>
            </a:r>
            <a:endParaRPr lang="it-IT" dirty="0"/>
          </a:p>
        </p:txBody>
      </p:sp>
      <p:sp>
        <p:nvSpPr>
          <p:cNvPr id="3" name="Segnaposto numero diapositiva 2">
            <a:extLst>
              <a:ext uri="{FF2B5EF4-FFF2-40B4-BE49-F238E27FC236}">
                <a16:creationId xmlns:a16="http://schemas.microsoft.com/office/drawing/2014/main" id="{5EDF9F17-E714-6FC7-C5FD-5941AA2CFBB5}"/>
              </a:ext>
            </a:extLst>
          </p:cNvPr>
          <p:cNvSpPr>
            <a:spLocks noGrp="1"/>
          </p:cNvSpPr>
          <p:nvPr>
            <p:ph type="sldNum" sz="quarter" idx="12"/>
          </p:nvPr>
        </p:nvSpPr>
        <p:spPr/>
        <p:txBody>
          <a:bodyPr/>
          <a:lstStyle/>
          <a:p>
            <a:fld id="{934E338F-1BAB-4B02-8E39-501413A73E92}" type="slidenum">
              <a:rPr lang="it-IT" smtClean="0">
                <a:solidFill>
                  <a:srgbClr val="C00000"/>
                </a:solidFill>
              </a:rPr>
              <a:pPr/>
              <a:t>12</a:t>
            </a:fld>
            <a:endParaRPr lang="it-IT" dirty="0">
              <a:solidFill>
                <a:srgbClr val="C00000"/>
              </a:solidFill>
            </a:endParaRPr>
          </a:p>
        </p:txBody>
      </p:sp>
      <p:graphicFrame>
        <p:nvGraphicFramePr>
          <p:cNvPr id="4" name="Tabella 11">
            <a:extLst>
              <a:ext uri="{FF2B5EF4-FFF2-40B4-BE49-F238E27FC236}">
                <a16:creationId xmlns:a16="http://schemas.microsoft.com/office/drawing/2014/main" id="{910004D2-F6B0-C507-FDD4-EDA2CDA4955A}"/>
              </a:ext>
            </a:extLst>
          </p:cNvPr>
          <p:cNvGraphicFramePr>
            <a:graphicFrameLocks noGrp="1"/>
          </p:cNvGraphicFramePr>
          <p:nvPr>
            <p:extLst>
              <p:ext uri="{D42A27DB-BD31-4B8C-83A1-F6EECF244321}">
                <p14:modId xmlns:p14="http://schemas.microsoft.com/office/powerpoint/2010/main" val="9732224"/>
              </p:ext>
            </p:extLst>
          </p:nvPr>
        </p:nvGraphicFramePr>
        <p:xfrm>
          <a:off x="2475904" y="2264074"/>
          <a:ext cx="7240191" cy="3400858"/>
        </p:xfrm>
        <a:graphic>
          <a:graphicData uri="http://schemas.openxmlformats.org/drawingml/2006/table">
            <a:tbl>
              <a:tblPr firstRow="1" firstCol="1" bandRow="1"/>
              <a:tblGrid>
                <a:gridCol w="2413397">
                  <a:extLst>
                    <a:ext uri="{9D8B030D-6E8A-4147-A177-3AD203B41FA5}">
                      <a16:colId xmlns:a16="http://schemas.microsoft.com/office/drawing/2014/main" val="4019872076"/>
                    </a:ext>
                  </a:extLst>
                </a:gridCol>
                <a:gridCol w="2413397">
                  <a:extLst>
                    <a:ext uri="{9D8B030D-6E8A-4147-A177-3AD203B41FA5}">
                      <a16:colId xmlns:a16="http://schemas.microsoft.com/office/drawing/2014/main" val="2950724997"/>
                    </a:ext>
                  </a:extLst>
                </a:gridCol>
                <a:gridCol w="2413397">
                  <a:extLst>
                    <a:ext uri="{9D8B030D-6E8A-4147-A177-3AD203B41FA5}">
                      <a16:colId xmlns:a16="http://schemas.microsoft.com/office/drawing/2014/main" val="4062172231"/>
                    </a:ext>
                  </a:extLst>
                </a:gridCol>
              </a:tblGrid>
              <a:tr h="578924">
                <a:tc rowSpan="2">
                  <a:txBody>
                    <a:bodyPr/>
                    <a:lstStyle/>
                    <a:p>
                      <a:pPr algn="ctr">
                        <a:lnSpc>
                          <a:spcPct val="150000"/>
                        </a:lnSpc>
                        <a:spcAft>
                          <a:spcPts val="800"/>
                        </a:spcAft>
                      </a:pPr>
                      <a:r>
                        <a:rPr lang="en-GB" sz="1800" b="1" i="1" kern="100" noProof="0" dirty="0">
                          <a:effectLst/>
                          <a:latin typeface="Times New Roman" panose="02020603050405020304" pitchFamily="18" charset="0"/>
                          <a:ea typeface="Times New Roman" panose="02020603050405020304" pitchFamily="18" charset="0"/>
                          <a:cs typeface="Arial" panose="020B0604020202020204" pitchFamily="34" charset="0"/>
                        </a:rPr>
                        <a:t>Measures of Risk</a:t>
                      </a:r>
                      <a:endParaRPr lang="en-GB" sz="16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gridSpan="2">
                  <a:txBody>
                    <a:bodyPr/>
                    <a:lstStyle/>
                    <a:p>
                      <a:pPr algn="ctr">
                        <a:lnSpc>
                          <a:spcPct val="150000"/>
                        </a:lnSpc>
                        <a:spcAft>
                          <a:spcPts val="800"/>
                        </a:spcAft>
                      </a:pPr>
                      <a:r>
                        <a:rPr lang="en-GB" sz="1600" kern="100" noProof="0" dirty="0">
                          <a:effectLst/>
                          <a:latin typeface="Times New Roman" panose="02020603050405020304" pitchFamily="18" charset="0"/>
                          <a:ea typeface="Calibri" panose="020F0502020204030204" pitchFamily="34" charset="0"/>
                          <a:cs typeface="Arial" panose="020B0604020202020204" pitchFamily="34" charset="0"/>
                        </a:rPr>
                        <a:t>Average</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hMerge="1">
                  <a:txBody>
                    <a:bodyPr/>
                    <a:lstStyle/>
                    <a:p>
                      <a:endParaRPr lang="it-IT"/>
                    </a:p>
                  </a:txBody>
                  <a:tcPr/>
                </a:tc>
                <a:extLst>
                  <a:ext uri="{0D108BD9-81ED-4DB2-BD59-A6C34878D82A}">
                    <a16:rowId xmlns:a16="http://schemas.microsoft.com/office/drawing/2014/main" val="4250051222"/>
                  </a:ext>
                </a:extLst>
              </a:tr>
              <a:tr h="506238">
                <a:tc vMerge="1">
                  <a:txBody>
                    <a:bodyPr/>
                    <a:lstStyle/>
                    <a:p>
                      <a:endParaRPr lang="it-IT"/>
                    </a:p>
                  </a:txBody>
                  <a:tcPr/>
                </a:tc>
                <a:tc>
                  <a:txBody>
                    <a:bodyPr/>
                    <a:lstStyle/>
                    <a:p>
                      <a:pPr algn="ctr">
                        <a:lnSpc>
                          <a:spcPct val="150000"/>
                        </a:lnSpc>
                        <a:spcAft>
                          <a:spcPts val="800"/>
                        </a:spcAft>
                      </a:pPr>
                      <a:r>
                        <a:rPr lang="en-GB" sz="1400" i="1" kern="100" noProof="0" dirty="0">
                          <a:effectLst/>
                          <a:latin typeface="Times New Roman" panose="02020603050405020304" pitchFamily="18" charset="0"/>
                          <a:ea typeface="Times New Roman" panose="02020603050405020304" pitchFamily="18" charset="0"/>
                          <a:cs typeface="Arial" panose="020B0604020202020204" pitchFamily="34" charset="0"/>
                        </a:rPr>
                        <a:t>Covid</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50000"/>
                        </a:lnSpc>
                        <a:spcAft>
                          <a:spcPts val="800"/>
                        </a:spcAft>
                      </a:pPr>
                      <a:r>
                        <a:rPr lang="en-GB" sz="1400" i="1" kern="100" noProof="0" dirty="0">
                          <a:effectLst/>
                          <a:latin typeface="Times New Roman" panose="02020603050405020304" pitchFamily="18" charset="0"/>
                          <a:ea typeface="Times New Roman" panose="02020603050405020304" pitchFamily="18" charset="0"/>
                          <a:cs typeface="Arial" panose="020B0604020202020204" pitchFamily="34" charset="0"/>
                        </a:rPr>
                        <a:t>Ex–Covid</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extLst>
                  <a:ext uri="{0D108BD9-81ED-4DB2-BD59-A6C34878D82A}">
                    <a16:rowId xmlns:a16="http://schemas.microsoft.com/office/drawing/2014/main" val="606443845"/>
                  </a:ext>
                </a:extLst>
              </a:tr>
              <a:tr h="578924">
                <a:tc>
                  <a:txBody>
                    <a:bodyPr/>
                    <a:lstStyle/>
                    <a:p>
                      <a:pPr>
                        <a:lnSpc>
                          <a:spcPct val="150000"/>
                        </a:lnSpc>
                        <a:spcAft>
                          <a:spcPts val="800"/>
                        </a:spcAft>
                      </a:pPr>
                      <a:r>
                        <a:rPr lang="en-GB" sz="1600" b="1" kern="100" noProof="0" dirty="0">
                          <a:effectLst/>
                          <a:latin typeface="Times New Roman" panose="02020603050405020304" pitchFamily="18" charset="0"/>
                          <a:ea typeface="Times New Roman" panose="02020603050405020304" pitchFamily="18" charset="0"/>
                          <a:cs typeface="Arial" panose="020B0604020202020204" pitchFamily="34" charset="0"/>
                        </a:rPr>
                        <a:t>VaR</a:t>
                      </a:r>
                      <a:r>
                        <a:rPr lang="en-GB" sz="1600" b="1" kern="100" baseline="-25000" noProof="0" dirty="0">
                          <a:effectLst/>
                          <a:latin typeface="Times New Roman" panose="02020603050405020304" pitchFamily="18" charset="0"/>
                          <a:ea typeface="Times New Roman" panose="02020603050405020304" pitchFamily="18" charset="0"/>
                          <a:cs typeface="Arial" panose="020B0604020202020204" pitchFamily="34" charset="0"/>
                        </a:rPr>
                        <a:t>95%</a:t>
                      </a:r>
                      <a:endParaRPr lang="en-GB" sz="16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50000"/>
                        </a:lnSpc>
                        <a:spcAft>
                          <a:spcPts val="800"/>
                        </a:spcAft>
                      </a:pPr>
                      <a:r>
                        <a:rPr lang="en-GB" sz="1600" kern="100" noProof="0" dirty="0">
                          <a:effectLst/>
                          <a:latin typeface="Times New Roman" panose="02020603050405020304" pitchFamily="18" charset="0"/>
                          <a:ea typeface="Times New Roman" panose="02020603050405020304" pitchFamily="18" charset="0"/>
                          <a:cs typeface="Arial" panose="020B0604020202020204" pitchFamily="34" charset="0"/>
                        </a:rPr>
                        <a:t>–271.34</a:t>
                      </a:r>
                      <a:endParaRPr lang="en-GB" sz="16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50000"/>
                        </a:lnSpc>
                        <a:spcAft>
                          <a:spcPts val="800"/>
                        </a:spcAft>
                      </a:pPr>
                      <a:r>
                        <a:rPr lang="en-GB" sz="1600" kern="100" noProof="0" dirty="0">
                          <a:effectLst/>
                          <a:latin typeface="Times New Roman" panose="02020603050405020304" pitchFamily="18" charset="0"/>
                          <a:ea typeface="Times New Roman" panose="02020603050405020304" pitchFamily="18" charset="0"/>
                          <a:cs typeface="Arial" panose="020B0604020202020204" pitchFamily="34" charset="0"/>
                        </a:rPr>
                        <a:t>–338.05</a:t>
                      </a:r>
                      <a:endParaRPr lang="en-GB" sz="16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extLst>
                  <a:ext uri="{0D108BD9-81ED-4DB2-BD59-A6C34878D82A}">
                    <a16:rowId xmlns:a16="http://schemas.microsoft.com/office/drawing/2014/main" val="835901920"/>
                  </a:ext>
                </a:extLst>
              </a:tr>
              <a:tr h="578924">
                <a:tc>
                  <a:txBody>
                    <a:bodyPr/>
                    <a:lstStyle/>
                    <a:p>
                      <a:pPr>
                        <a:lnSpc>
                          <a:spcPct val="150000"/>
                        </a:lnSpc>
                        <a:spcAft>
                          <a:spcPts val="800"/>
                        </a:spcAft>
                      </a:pPr>
                      <a:r>
                        <a:rPr lang="en-GB" sz="1600" b="1" kern="100" noProof="0" dirty="0">
                          <a:effectLst/>
                          <a:latin typeface="Times New Roman" panose="02020603050405020304" pitchFamily="18" charset="0"/>
                          <a:ea typeface="Times New Roman" panose="02020603050405020304" pitchFamily="18" charset="0"/>
                          <a:cs typeface="Arial" panose="020B0604020202020204" pitchFamily="34" charset="0"/>
                        </a:rPr>
                        <a:t>VaR</a:t>
                      </a:r>
                      <a:r>
                        <a:rPr lang="en-GB" sz="1600" b="1" kern="100" baseline="-25000" noProof="0" dirty="0">
                          <a:effectLst/>
                          <a:latin typeface="Times New Roman" panose="02020603050405020304" pitchFamily="18" charset="0"/>
                          <a:ea typeface="Times New Roman" panose="02020603050405020304" pitchFamily="18" charset="0"/>
                          <a:cs typeface="Arial" panose="020B0604020202020204" pitchFamily="34" charset="0"/>
                        </a:rPr>
                        <a:t>99%</a:t>
                      </a:r>
                      <a:endParaRPr lang="en-GB" sz="16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50000"/>
                        </a:lnSpc>
                        <a:spcAft>
                          <a:spcPts val="800"/>
                        </a:spcAft>
                      </a:pPr>
                      <a:r>
                        <a:rPr lang="en-GB" sz="1600" kern="100" noProof="0" dirty="0">
                          <a:effectLst/>
                          <a:latin typeface="Times New Roman" panose="02020603050405020304" pitchFamily="18" charset="0"/>
                          <a:ea typeface="Times New Roman" panose="02020603050405020304" pitchFamily="18" charset="0"/>
                          <a:cs typeface="Arial" panose="020B0604020202020204" pitchFamily="34" charset="0"/>
                        </a:rPr>
                        <a:t>–378.82</a:t>
                      </a:r>
                      <a:endParaRPr lang="en-GB" sz="16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50000"/>
                        </a:lnSpc>
                        <a:spcAft>
                          <a:spcPts val="800"/>
                        </a:spcAft>
                      </a:pPr>
                      <a:r>
                        <a:rPr lang="en-GB" sz="1600" kern="100" noProof="0" dirty="0">
                          <a:effectLst/>
                          <a:latin typeface="Times New Roman" panose="02020603050405020304" pitchFamily="18" charset="0"/>
                          <a:ea typeface="Times New Roman" panose="02020603050405020304" pitchFamily="18" charset="0"/>
                          <a:cs typeface="Arial" panose="020B0604020202020204" pitchFamily="34" charset="0"/>
                        </a:rPr>
                        <a:t>–466.59</a:t>
                      </a:r>
                      <a:endParaRPr lang="en-GB" sz="16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extLst>
                  <a:ext uri="{0D108BD9-81ED-4DB2-BD59-A6C34878D82A}">
                    <a16:rowId xmlns:a16="http://schemas.microsoft.com/office/drawing/2014/main" val="425630991"/>
                  </a:ext>
                </a:extLst>
              </a:tr>
              <a:tr h="578924">
                <a:tc>
                  <a:txBody>
                    <a:bodyPr/>
                    <a:lstStyle/>
                    <a:p>
                      <a:pPr>
                        <a:lnSpc>
                          <a:spcPct val="150000"/>
                        </a:lnSpc>
                        <a:spcAft>
                          <a:spcPts val="800"/>
                        </a:spcAft>
                      </a:pPr>
                      <a:r>
                        <a:rPr lang="en-GB" sz="1600" b="1" kern="100" noProof="0" dirty="0">
                          <a:effectLst/>
                          <a:latin typeface="Times New Roman" panose="02020603050405020304" pitchFamily="18" charset="0"/>
                          <a:ea typeface="Times New Roman" panose="02020603050405020304" pitchFamily="18" charset="0"/>
                          <a:cs typeface="Arial" panose="020B0604020202020204" pitchFamily="34" charset="0"/>
                        </a:rPr>
                        <a:t>ES</a:t>
                      </a:r>
                      <a:r>
                        <a:rPr lang="en-GB" sz="1600" b="1" kern="100" baseline="-25000" noProof="0" dirty="0">
                          <a:effectLst/>
                          <a:latin typeface="Times New Roman" panose="02020603050405020304" pitchFamily="18" charset="0"/>
                          <a:ea typeface="Times New Roman" panose="02020603050405020304" pitchFamily="18" charset="0"/>
                          <a:cs typeface="Arial" panose="020B0604020202020204" pitchFamily="34" charset="0"/>
                        </a:rPr>
                        <a:t>95%</a:t>
                      </a:r>
                      <a:endParaRPr lang="en-GB" sz="16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50000"/>
                        </a:lnSpc>
                        <a:spcAft>
                          <a:spcPts val="800"/>
                        </a:spcAft>
                      </a:pPr>
                      <a:r>
                        <a:rPr lang="en-GB" sz="1600" kern="100" noProof="0" dirty="0">
                          <a:effectLst/>
                          <a:latin typeface="Times New Roman" panose="02020603050405020304" pitchFamily="18" charset="0"/>
                          <a:ea typeface="Times New Roman" panose="02020603050405020304" pitchFamily="18" charset="0"/>
                          <a:cs typeface="Arial" panose="020B0604020202020204" pitchFamily="34" charset="0"/>
                        </a:rPr>
                        <a:t>–337.24</a:t>
                      </a:r>
                      <a:endParaRPr lang="en-GB" sz="16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50000"/>
                        </a:lnSpc>
                        <a:spcAft>
                          <a:spcPts val="800"/>
                        </a:spcAft>
                      </a:pPr>
                      <a:r>
                        <a:rPr lang="en-GB" sz="1600" kern="100" noProof="0" dirty="0">
                          <a:effectLst/>
                          <a:latin typeface="Times New Roman" panose="02020603050405020304" pitchFamily="18" charset="0"/>
                          <a:ea typeface="Times New Roman" panose="02020603050405020304" pitchFamily="18" charset="0"/>
                          <a:cs typeface="Arial" panose="020B0604020202020204" pitchFamily="34" charset="0"/>
                        </a:rPr>
                        <a:t>–416.86</a:t>
                      </a:r>
                      <a:endParaRPr lang="en-GB" sz="16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extLst>
                  <a:ext uri="{0D108BD9-81ED-4DB2-BD59-A6C34878D82A}">
                    <a16:rowId xmlns:a16="http://schemas.microsoft.com/office/drawing/2014/main" val="4167782085"/>
                  </a:ext>
                </a:extLst>
              </a:tr>
              <a:tr h="578924">
                <a:tc>
                  <a:txBody>
                    <a:bodyPr/>
                    <a:lstStyle/>
                    <a:p>
                      <a:pPr>
                        <a:lnSpc>
                          <a:spcPct val="150000"/>
                        </a:lnSpc>
                        <a:spcAft>
                          <a:spcPts val="800"/>
                        </a:spcAft>
                      </a:pPr>
                      <a:r>
                        <a:rPr lang="en-GB" sz="1600" b="1" kern="100" noProof="0" dirty="0">
                          <a:effectLst/>
                          <a:latin typeface="Times New Roman" panose="02020603050405020304" pitchFamily="18" charset="0"/>
                          <a:ea typeface="Times New Roman" panose="02020603050405020304" pitchFamily="18" charset="0"/>
                          <a:cs typeface="Arial" panose="020B0604020202020204" pitchFamily="34" charset="0"/>
                        </a:rPr>
                        <a:t>ES</a:t>
                      </a:r>
                      <a:r>
                        <a:rPr lang="en-GB" sz="1600" b="1" kern="100" baseline="-25000" noProof="0" dirty="0">
                          <a:effectLst/>
                          <a:latin typeface="Times New Roman" panose="02020603050405020304" pitchFamily="18" charset="0"/>
                          <a:ea typeface="Times New Roman" panose="02020603050405020304" pitchFamily="18" charset="0"/>
                          <a:cs typeface="Arial" panose="020B0604020202020204" pitchFamily="34" charset="0"/>
                        </a:rPr>
                        <a:t>99%</a:t>
                      </a:r>
                      <a:endParaRPr lang="en-GB" sz="16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50000"/>
                        </a:lnSpc>
                        <a:spcAft>
                          <a:spcPts val="800"/>
                        </a:spcAft>
                      </a:pPr>
                      <a:r>
                        <a:rPr lang="en-GB" sz="1600" kern="100" noProof="0" dirty="0">
                          <a:effectLst/>
                          <a:latin typeface="Times New Roman" panose="02020603050405020304" pitchFamily="18" charset="0"/>
                          <a:ea typeface="Times New Roman" panose="02020603050405020304" pitchFamily="18" charset="0"/>
                          <a:cs typeface="Arial" panose="020B0604020202020204" pitchFamily="34" charset="0"/>
                        </a:rPr>
                        <a:t>–423.27</a:t>
                      </a:r>
                      <a:endParaRPr lang="en-GB" sz="16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tc>
                  <a:txBody>
                    <a:bodyPr/>
                    <a:lstStyle/>
                    <a:p>
                      <a:pPr algn="ctr">
                        <a:lnSpc>
                          <a:spcPct val="150000"/>
                        </a:lnSpc>
                        <a:spcAft>
                          <a:spcPts val="800"/>
                        </a:spcAft>
                      </a:pPr>
                      <a:r>
                        <a:rPr lang="en-GB" sz="1600" kern="100" noProof="0" dirty="0">
                          <a:effectLst/>
                          <a:latin typeface="Times New Roman" panose="02020603050405020304" pitchFamily="18" charset="0"/>
                          <a:ea typeface="Times New Roman" panose="02020603050405020304" pitchFamily="18" charset="0"/>
                          <a:cs typeface="Arial" panose="020B0604020202020204" pitchFamily="34" charset="0"/>
                        </a:rPr>
                        <a:t>–530.50</a:t>
                      </a:r>
                      <a:endParaRPr lang="en-GB" sz="16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7F7F7F"/>
                      </a:solidFill>
                      <a:prstDash val="solid"/>
                      <a:round/>
                      <a:headEnd type="none" w="med" len="med"/>
                      <a:tailEnd type="none" w="med" len="med"/>
                    </a:lnT>
                    <a:lnB w="12700" cap="flat" cmpd="sng" algn="ctr">
                      <a:solidFill>
                        <a:srgbClr val="7F7F7F"/>
                      </a:solidFill>
                      <a:prstDash val="solid"/>
                      <a:round/>
                      <a:headEnd type="none" w="med" len="med"/>
                      <a:tailEnd type="none" w="med" len="med"/>
                    </a:lnB>
                    <a:noFill/>
                  </a:tcPr>
                </a:tc>
                <a:extLst>
                  <a:ext uri="{0D108BD9-81ED-4DB2-BD59-A6C34878D82A}">
                    <a16:rowId xmlns:a16="http://schemas.microsoft.com/office/drawing/2014/main" val="3418628050"/>
                  </a:ext>
                </a:extLst>
              </a:tr>
            </a:tbl>
          </a:graphicData>
        </a:graphic>
      </p:graphicFrame>
    </p:spTree>
    <p:extLst>
      <p:ext uri="{BB962C8B-B14F-4D97-AF65-F5344CB8AC3E}">
        <p14:creationId xmlns:p14="http://schemas.microsoft.com/office/powerpoint/2010/main" val="34010309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DC350-6E68-E76C-0E72-F1B8316DB12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3225EC76-F80C-E2DF-7AC3-87A14F4B6B33}"/>
              </a:ext>
            </a:extLst>
          </p:cNvPr>
          <p:cNvSpPr>
            <a:spLocks noGrp="1"/>
          </p:cNvSpPr>
          <p:nvPr>
            <p:ph type="title"/>
          </p:nvPr>
        </p:nvSpPr>
        <p:spPr/>
        <p:txBody>
          <a:bodyPr/>
          <a:lstStyle/>
          <a:p>
            <a:r>
              <a:rPr lang="it-IT" dirty="0" err="1"/>
              <a:t>Empirical</a:t>
            </a:r>
            <a:r>
              <a:rPr lang="it-IT" dirty="0"/>
              <a:t> </a:t>
            </a:r>
            <a:r>
              <a:rPr lang="it-IT" dirty="0" err="1"/>
              <a:t>Results</a:t>
            </a:r>
            <a:r>
              <a:rPr lang="it-IT" dirty="0"/>
              <a:t>: VaR </a:t>
            </a:r>
            <a:r>
              <a:rPr lang="it-IT" dirty="0" err="1"/>
              <a:t>Breaches</a:t>
            </a:r>
            <a:endParaRPr lang="it-IT" dirty="0"/>
          </a:p>
        </p:txBody>
      </p:sp>
      <p:sp>
        <p:nvSpPr>
          <p:cNvPr id="3" name="Segnaposto numero diapositiva 2">
            <a:extLst>
              <a:ext uri="{FF2B5EF4-FFF2-40B4-BE49-F238E27FC236}">
                <a16:creationId xmlns:a16="http://schemas.microsoft.com/office/drawing/2014/main" id="{4AE27CB8-0433-6150-837F-2B60723B180E}"/>
              </a:ext>
            </a:extLst>
          </p:cNvPr>
          <p:cNvSpPr>
            <a:spLocks noGrp="1"/>
          </p:cNvSpPr>
          <p:nvPr>
            <p:ph type="sldNum" sz="quarter" idx="12"/>
          </p:nvPr>
        </p:nvSpPr>
        <p:spPr/>
        <p:txBody>
          <a:bodyPr/>
          <a:lstStyle/>
          <a:p>
            <a:fld id="{934E338F-1BAB-4B02-8E39-501413A73E92}" type="slidenum">
              <a:rPr lang="it-IT" smtClean="0">
                <a:solidFill>
                  <a:srgbClr val="C00000"/>
                </a:solidFill>
              </a:rPr>
              <a:pPr/>
              <a:t>13</a:t>
            </a:fld>
            <a:endParaRPr lang="it-IT" dirty="0">
              <a:solidFill>
                <a:srgbClr val="C00000"/>
              </a:solidFill>
            </a:endParaRPr>
          </a:p>
        </p:txBody>
      </p:sp>
      <p:pic>
        <p:nvPicPr>
          <p:cNvPr id="6" name="Picture 5" descr="A graph showing a graph of a wave&#10;&#10;Description automatically generated with medium confidence">
            <a:extLst>
              <a:ext uri="{FF2B5EF4-FFF2-40B4-BE49-F238E27FC236}">
                <a16:creationId xmlns:a16="http://schemas.microsoft.com/office/drawing/2014/main" id="{5AD78D9A-12D3-280D-29CC-6BD38AB91FCD}"/>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8726" t="2346" r="6875" b="7508"/>
          <a:stretch/>
        </p:blipFill>
        <p:spPr>
          <a:xfrm>
            <a:off x="1801810" y="1220601"/>
            <a:ext cx="8847101" cy="5148000"/>
          </a:xfrm>
          <a:prstGeom prst="rect">
            <a:avLst/>
          </a:prstGeom>
        </p:spPr>
      </p:pic>
    </p:spTree>
    <p:extLst>
      <p:ext uri="{BB962C8B-B14F-4D97-AF65-F5344CB8AC3E}">
        <p14:creationId xmlns:p14="http://schemas.microsoft.com/office/powerpoint/2010/main" val="6716803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7E1EF-1F1D-FB91-096E-306735A3CE0A}"/>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FF877879-AA3E-4FA0-CB85-4DF8C220FAB5}"/>
              </a:ext>
            </a:extLst>
          </p:cNvPr>
          <p:cNvSpPr>
            <a:spLocks noGrp="1"/>
          </p:cNvSpPr>
          <p:nvPr>
            <p:ph type="title"/>
          </p:nvPr>
        </p:nvSpPr>
        <p:spPr/>
        <p:txBody>
          <a:bodyPr/>
          <a:lstStyle/>
          <a:p>
            <a:r>
              <a:rPr lang="it-IT" dirty="0" err="1"/>
              <a:t>Empirical</a:t>
            </a:r>
            <a:r>
              <a:rPr lang="it-IT" dirty="0"/>
              <a:t> </a:t>
            </a:r>
            <a:r>
              <a:rPr lang="it-IT" dirty="0" err="1"/>
              <a:t>Results</a:t>
            </a:r>
            <a:r>
              <a:rPr lang="it-IT" dirty="0"/>
              <a:t>: </a:t>
            </a:r>
            <a:r>
              <a:rPr lang="it-IT" dirty="0" err="1"/>
              <a:t>Expected</a:t>
            </a:r>
            <a:r>
              <a:rPr lang="it-IT" dirty="0"/>
              <a:t> </a:t>
            </a:r>
            <a:r>
              <a:rPr lang="it-IT" dirty="0" err="1"/>
              <a:t>Shortfall</a:t>
            </a:r>
            <a:endParaRPr lang="it-IT" dirty="0"/>
          </a:p>
        </p:txBody>
      </p:sp>
      <p:sp>
        <p:nvSpPr>
          <p:cNvPr id="3" name="Segnaposto numero diapositiva 2">
            <a:extLst>
              <a:ext uri="{FF2B5EF4-FFF2-40B4-BE49-F238E27FC236}">
                <a16:creationId xmlns:a16="http://schemas.microsoft.com/office/drawing/2014/main" id="{3183724A-A3F1-EEA0-D538-3D36FB16F358}"/>
              </a:ext>
            </a:extLst>
          </p:cNvPr>
          <p:cNvSpPr>
            <a:spLocks noGrp="1"/>
          </p:cNvSpPr>
          <p:nvPr>
            <p:ph type="sldNum" sz="quarter" idx="12"/>
          </p:nvPr>
        </p:nvSpPr>
        <p:spPr/>
        <p:txBody>
          <a:bodyPr/>
          <a:lstStyle/>
          <a:p>
            <a:fld id="{934E338F-1BAB-4B02-8E39-501413A73E92}" type="slidenum">
              <a:rPr lang="it-IT" smtClean="0">
                <a:solidFill>
                  <a:srgbClr val="C00000"/>
                </a:solidFill>
              </a:rPr>
              <a:pPr/>
              <a:t>14</a:t>
            </a:fld>
            <a:endParaRPr lang="it-IT" dirty="0">
              <a:solidFill>
                <a:srgbClr val="C00000"/>
              </a:solidFill>
            </a:endParaRPr>
          </a:p>
        </p:txBody>
      </p:sp>
      <p:pic>
        <p:nvPicPr>
          <p:cNvPr id="6" name="Picture 5" descr="A graph of a tall column&#10;&#10;Description automatically generated with medium confidence">
            <a:extLst>
              <a:ext uri="{FF2B5EF4-FFF2-40B4-BE49-F238E27FC236}">
                <a16:creationId xmlns:a16="http://schemas.microsoft.com/office/drawing/2014/main" id="{9F505FCF-E810-F7D9-A735-E3E38F344E4A}"/>
              </a:ext>
            </a:extLst>
          </p:cNvPr>
          <p:cNvPicPr>
            <a:picLocks noChangeAspect="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9159" t="3008" r="8702" b="5390"/>
          <a:stretch/>
        </p:blipFill>
        <p:spPr>
          <a:xfrm>
            <a:off x="1829689" y="1215154"/>
            <a:ext cx="8532622" cy="5184000"/>
          </a:xfrm>
          <a:prstGeom prst="rect">
            <a:avLst/>
          </a:prstGeom>
        </p:spPr>
      </p:pic>
    </p:spTree>
    <p:extLst>
      <p:ext uri="{BB962C8B-B14F-4D97-AF65-F5344CB8AC3E}">
        <p14:creationId xmlns:p14="http://schemas.microsoft.com/office/powerpoint/2010/main" val="2026314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ma 3">
            <a:extLst>
              <a:ext uri="{FF2B5EF4-FFF2-40B4-BE49-F238E27FC236}">
                <a16:creationId xmlns:a16="http://schemas.microsoft.com/office/drawing/2014/main" id="{42468AB6-DD23-05F3-C24C-3F032115B155}"/>
              </a:ext>
            </a:extLst>
          </p:cNvPr>
          <p:cNvGraphicFramePr/>
          <p:nvPr/>
        </p:nvGraphicFramePr>
        <p:xfrm>
          <a:off x="2627808" y="1155940"/>
          <a:ext cx="8278800" cy="3054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itolo 1">
            <a:extLst>
              <a:ext uri="{FF2B5EF4-FFF2-40B4-BE49-F238E27FC236}">
                <a16:creationId xmlns:a16="http://schemas.microsoft.com/office/drawing/2014/main" id="{E94AEB93-4A99-25BC-5A8E-475222C9FCA9}"/>
              </a:ext>
            </a:extLst>
          </p:cNvPr>
          <p:cNvSpPr>
            <a:spLocks noGrp="1"/>
          </p:cNvSpPr>
          <p:nvPr>
            <p:ph type="title"/>
          </p:nvPr>
        </p:nvSpPr>
        <p:spPr/>
        <p:txBody>
          <a:bodyPr/>
          <a:lstStyle/>
          <a:p>
            <a:r>
              <a:rPr lang="en-GB" noProof="0" dirty="0"/>
              <a:t>Conclusions</a:t>
            </a:r>
          </a:p>
        </p:txBody>
      </p:sp>
      <p:sp>
        <p:nvSpPr>
          <p:cNvPr id="6" name="CasellaDiTesto 5">
            <a:extLst>
              <a:ext uri="{FF2B5EF4-FFF2-40B4-BE49-F238E27FC236}">
                <a16:creationId xmlns:a16="http://schemas.microsoft.com/office/drawing/2014/main" id="{E98010FA-7472-D4F6-8DAD-C93629E22A8F}"/>
              </a:ext>
            </a:extLst>
          </p:cNvPr>
          <p:cNvSpPr txBox="1"/>
          <p:nvPr/>
        </p:nvSpPr>
        <p:spPr>
          <a:xfrm>
            <a:off x="174380" y="4174854"/>
            <a:ext cx="11843239" cy="2308324"/>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latin typeface="+mj-lt"/>
                <a:cs typeface="Times New Roman" panose="02020603050405020304" pitchFamily="18" charset="0"/>
              </a:rPr>
              <a:t>Importance of </a:t>
            </a:r>
            <a:r>
              <a:rPr lang="en-US" b="1" dirty="0">
                <a:latin typeface="+mj-lt"/>
                <a:cs typeface="Times New Roman" panose="02020603050405020304" pitchFamily="18" charset="0"/>
              </a:rPr>
              <a:t>data analysis </a:t>
            </a:r>
            <a:r>
              <a:rPr lang="en-US" dirty="0">
                <a:latin typeface="+mj-lt"/>
                <a:cs typeface="Times New Roman" panose="02020603050405020304" pitchFamily="18" charset="0"/>
              </a:rPr>
              <a:t>methodologies</a:t>
            </a:r>
            <a:r>
              <a:rPr lang="en-GB" noProof="0" dirty="0">
                <a:latin typeface="+mj-lt"/>
                <a:cs typeface="Times New Roman" panose="02020603050405020304" pitchFamily="18" charset="0"/>
              </a:rPr>
              <a:t>.</a:t>
            </a:r>
          </a:p>
          <a:p>
            <a:pPr marL="285750" indent="-285750">
              <a:buFont typeface="Wingdings" panose="05000000000000000000" pitchFamily="2" charset="2"/>
              <a:buChar char="Ø"/>
            </a:pPr>
            <a:r>
              <a:rPr lang="en-US" dirty="0">
                <a:latin typeface="+mj-lt"/>
                <a:cs typeface="Times New Roman" panose="02020603050405020304" pitchFamily="18" charset="0"/>
              </a:rPr>
              <a:t>More sophisticated econometric techniques are decisive for more </a:t>
            </a:r>
            <a:r>
              <a:rPr lang="en-US" b="1" dirty="0">
                <a:latin typeface="+mj-lt"/>
                <a:cs typeface="Times New Roman" panose="02020603050405020304" pitchFamily="18" charset="0"/>
              </a:rPr>
              <a:t>accurate </a:t>
            </a:r>
            <a:r>
              <a:rPr lang="en-US" dirty="0">
                <a:latin typeface="+mj-lt"/>
                <a:cs typeface="Times New Roman" panose="02020603050405020304" pitchFamily="18" charset="0"/>
              </a:rPr>
              <a:t>modelling of </a:t>
            </a:r>
            <a:r>
              <a:rPr lang="en-US" i="1" dirty="0">
                <a:latin typeface="+mj-lt"/>
                <a:cs typeface="Times New Roman" panose="02020603050405020304" pitchFamily="18" charset="0"/>
              </a:rPr>
              <a:t>second-order conditional moments</a:t>
            </a:r>
            <a:r>
              <a:rPr lang="en-GB" noProof="0" dirty="0">
                <a:latin typeface="+mj-lt"/>
                <a:cs typeface="Times New Roman" panose="02020603050405020304" pitchFamily="18" charset="0"/>
              </a:rPr>
              <a:t>.</a:t>
            </a:r>
          </a:p>
          <a:p>
            <a:pPr marL="742950" lvl="1" indent="-285750">
              <a:buFont typeface="Arial" panose="020B0604020202020204" pitchFamily="34" charset="0"/>
              <a:buChar char="•"/>
            </a:pPr>
            <a:r>
              <a:rPr lang="en-US" dirty="0">
                <a:latin typeface="+mj-lt"/>
                <a:cs typeface="Times New Roman" panose="02020603050405020304" pitchFamily="18" charset="0"/>
              </a:rPr>
              <a:t>The exclusion of the most volatile months of the pandemic </a:t>
            </a:r>
            <a:r>
              <a:rPr lang="en-US" i="1" dirty="0">
                <a:latin typeface="+mj-lt"/>
                <a:cs typeface="Times New Roman" panose="02020603050405020304" pitchFamily="18" charset="0"/>
              </a:rPr>
              <a:t>reduced</a:t>
            </a:r>
            <a:r>
              <a:rPr lang="en-US" dirty="0">
                <a:latin typeface="+mj-lt"/>
                <a:cs typeface="Times New Roman" panose="02020603050405020304" pitchFamily="18" charset="0"/>
              </a:rPr>
              <a:t> the frequency of regime shifts between positive and negative correlations, stabilizing the correlation dynamics</a:t>
            </a:r>
            <a:r>
              <a:rPr lang="en-GB" noProof="0" dirty="0">
                <a:latin typeface="+mj-lt"/>
                <a:cs typeface="Times New Roman" panose="02020603050405020304" pitchFamily="18" charset="0"/>
              </a:rPr>
              <a:t>.</a:t>
            </a:r>
          </a:p>
          <a:p>
            <a:pPr marL="285750" indent="-285750">
              <a:buFont typeface="Wingdings" panose="05000000000000000000" pitchFamily="2" charset="2"/>
              <a:buChar char="Ø"/>
            </a:pPr>
            <a:r>
              <a:rPr lang="en-US" dirty="0">
                <a:latin typeface="+mj-lt"/>
                <a:cs typeface="Times New Roman" panose="02020603050405020304" pitchFamily="18" charset="0"/>
              </a:rPr>
              <a:t>The adoption of ES provides, compared to </a:t>
            </a:r>
            <a:r>
              <a:rPr lang="en-US" dirty="0" err="1">
                <a:latin typeface="+mj-lt"/>
                <a:cs typeface="Times New Roman" panose="02020603050405020304" pitchFamily="18" charset="0"/>
              </a:rPr>
              <a:t>VaR</a:t>
            </a:r>
            <a:r>
              <a:rPr lang="en-US" dirty="0">
                <a:latin typeface="+mj-lt"/>
                <a:cs typeface="Times New Roman" panose="02020603050405020304" pitchFamily="18" charset="0"/>
              </a:rPr>
              <a:t>, a more </a:t>
            </a:r>
            <a:r>
              <a:rPr lang="en-US" b="1" dirty="0">
                <a:latin typeface="+mj-lt"/>
                <a:cs typeface="Times New Roman" panose="02020603050405020304" pitchFamily="18" charset="0"/>
              </a:rPr>
              <a:t>precise</a:t>
            </a:r>
            <a:r>
              <a:rPr lang="en-US" dirty="0">
                <a:latin typeface="+mj-lt"/>
                <a:cs typeface="Times New Roman" panose="02020603050405020304" pitchFamily="18" charset="0"/>
              </a:rPr>
              <a:t> view of potential risk</a:t>
            </a:r>
            <a:r>
              <a:rPr lang="en-GB" noProof="0" dirty="0">
                <a:latin typeface="+mj-lt"/>
                <a:cs typeface="Times New Roman" panose="02020603050405020304" pitchFamily="18" charset="0"/>
              </a:rPr>
              <a:t>.</a:t>
            </a:r>
          </a:p>
          <a:p>
            <a:pPr marL="800100" lvl="1" indent="-342900">
              <a:buFont typeface="Arial" panose="020B0604020202020204" pitchFamily="34" charset="0"/>
              <a:buChar char="•"/>
            </a:pPr>
            <a:r>
              <a:rPr lang="en-US" dirty="0">
                <a:latin typeface="+mj-lt"/>
                <a:cs typeface="Times New Roman" panose="02020603050405020304" pitchFamily="18" charset="0"/>
              </a:rPr>
              <a:t>The exclusion of the most volatile months of the pandemic showed </a:t>
            </a:r>
            <a:r>
              <a:rPr lang="en-US" i="1" dirty="0">
                <a:latin typeface="+mj-lt"/>
                <a:cs typeface="Times New Roman" panose="02020603050405020304" pitchFamily="18" charset="0"/>
              </a:rPr>
              <a:t>higher</a:t>
            </a:r>
            <a:r>
              <a:rPr lang="en-US" dirty="0">
                <a:latin typeface="+mj-lt"/>
                <a:cs typeface="Times New Roman" panose="02020603050405020304" pitchFamily="18" charset="0"/>
              </a:rPr>
              <a:t> potential losses, suggesting the presence of other risk dynamics</a:t>
            </a:r>
            <a:r>
              <a:rPr lang="en-GB" noProof="0" dirty="0">
                <a:latin typeface="+mj-lt"/>
                <a:cs typeface="Times New Roman" panose="02020603050405020304" pitchFamily="18" charset="0"/>
              </a:rPr>
              <a:t>.</a:t>
            </a:r>
          </a:p>
        </p:txBody>
      </p:sp>
    </p:spTree>
    <p:extLst>
      <p:ext uri="{BB962C8B-B14F-4D97-AF65-F5344CB8AC3E}">
        <p14:creationId xmlns:p14="http://schemas.microsoft.com/office/powerpoint/2010/main" val="20198628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C1AC1-1666-7A56-8909-E1B64D01A69B}"/>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D42CC3A-1010-5E8A-9C7D-83ABF3904A13}"/>
              </a:ext>
            </a:extLst>
          </p:cNvPr>
          <p:cNvSpPr>
            <a:spLocks noGrp="1"/>
          </p:cNvSpPr>
          <p:nvPr>
            <p:ph type="title"/>
          </p:nvPr>
        </p:nvSpPr>
        <p:spPr/>
        <p:txBody>
          <a:bodyPr/>
          <a:lstStyle/>
          <a:p>
            <a:r>
              <a:rPr lang="it-IT" dirty="0" err="1"/>
              <a:t>Purpose</a:t>
            </a:r>
            <a:endParaRPr lang="it-IT" dirty="0"/>
          </a:p>
        </p:txBody>
      </p:sp>
      <p:sp>
        <p:nvSpPr>
          <p:cNvPr id="3" name="Segnaposto numero diapositiva 2">
            <a:extLst>
              <a:ext uri="{FF2B5EF4-FFF2-40B4-BE49-F238E27FC236}">
                <a16:creationId xmlns:a16="http://schemas.microsoft.com/office/drawing/2014/main" id="{7C78CA09-35CD-BFEF-3485-2A46396CE7F3}"/>
              </a:ext>
            </a:extLst>
          </p:cNvPr>
          <p:cNvSpPr>
            <a:spLocks noGrp="1"/>
          </p:cNvSpPr>
          <p:nvPr>
            <p:ph type="sldNum" sz="quarter" idx="12"/>
          </p:nvPr>
        </p:nvSpPr>
        <p:spPr/>
        <p:txBody>
          <a:bodyPr/>
          <a:lstStyle/>
          <a:p>
            <a:fld id="{934E338F-1BAB-4B02-8E39-501413A73E92}" type="slidenum">
              <a:rPr lang="it-IT" smtClean="0">
                <a:solidFill>
                  <a:srgbClr val="C00000"/>
                </a:solidFill>
              </a:rPr>
              <a:pPr/>
              <a:t>2</a:t>
            </a:fld>
            <a:endParaRPr lang="it-IT" dirty="0">
              <a:solidFill>
                <a:srgbClr val="C00000"/>
              </a:solidFill>
            </a:endParaRPr>
          </a:p>
        </p:txBody>
      </p:sp>
      <p:sp>
        <p:nvSpPr>
          <p:cNvPr id="6" name="CasellaDiTesto 5">
            <a:extLst>
              <a:ext uri="{FF2B5EF4-FFF2-40B4-BE49-F238E27FC236}">
                <a16:creationId xmlns:a16="http://schemas.microsoft.com/office/drawing/2014/main" id="{5A1908F0-90ED-FB60-0DC8-964E99949A54}"/>
              </a:ext>
            </a:extLst>
          </p:cNvPr>
          <p:cNvSpPr txBox="1"/>
          <p:nvPr/>
        </p:nvSpPr>
        <p:spPr>
          <a:xfrm>
            <a:off x="174380" y="1451031"/>
            <a:ext cx="11843239" cy="1323439"/>
          </a:xfrm>
          <a:prstGeom prst="rect">
            <a:avLst/>
          </a:prstGeom>
          <a:noFill/>
        </p:spPr>
        <p:txBody>
          <a:bodyPr wrap="square" rtlCol="0">
            <a:spAutoFit/>
          </a:bodyPr>
          <a:lstStyle/>
          <a:p>
            <a:pPr algn="ctr"/>
            <a:endParaRPr lang="en-US" sz="800" i="1" dirty="0">
              <a:latin typeface="+mj-lt"/>
              <a:cs typeface="Times New Roman" panose="02020603050405020304" pitchFamily="18" charset="0"/>
            </a:endParaRPr>
          </a:p>
          <a:p>
            <a:pPr algn="ctr"/>
            <a:r>
              <a:rPr lang="en-US" sz="2400" i="1" dirty="0">
                <a:latin typeface="+mj-lt"/>
                <a:cs typeface="Times New Roman" panose="02020603050405020304" pitchFamily="18" charset="0"/>
              </a:rPr>
              <a:t>The objective is to </a:t>
            </a:r>
            <a:r>
              <a:rPr lang="en-US" sz="2400" i="1" dirty="0" err="1">
                <a:latin typeface="+mj-lt"/>
                <a:cs typeface="Times New Roman" panose="02020603050405020304" pitchFamily="18" charset="0"/>
              </a:rPr>
              <a:t>analyse</a:t>
            </a:r>
            <a:r>
              <a:rPr lang="en-US" sz="2400" i="1" dirty="0">
                <a:latin typeface="+mj-lt"/>
                <a:cs typeface="Times New Roman" panose="02020603050405020304" pitchFamily="18" charset="0"/>
              </a:rPr>
              <a:t> the dynamic pairwise correlations between an aggregated index and selected securities from the Nasdaq 100, with a view to applying them to portfolio risk calculations using Value at Risk (</a:t>
            </a:r>
            <a:r>
              <a:rPr lang="en-US" sz="2400" i="1" dirty="0" err="1">
                <a:latin typeface="+mj-lt"/>
                <a:cs typeface="Times New Roman" panose="02020603050405020304" pitchFamily="18" charset="0"/>
              </a:rPr>
              <a:t>VaR</a:t>
            </a:r>
            <a:r>
              <a:rPr lang="en-US" sz="2400" i="1" dirty="0">
                <a:latin typeface="+mj-lt"/>
                <a:cs typeface="Times New Roman" panose="02020603050405020304" pitchFamily="18" charset="0"/>
              </a:rPr>
              <a:t>) and Expected Shortfall (ES)</a:t>
            </a:r>
          </a:p>
        </p:txBody>
      </p:sp>
      <p:sp>
        <p:nvSpPr>
          <p:cNvPr id="4" name="CasellaDiTesto 3">
            <a:extLst>
              <a:ext uri="{FF2B5EF4-FFF2-40B4-BE49-F238E27FC236}">
                <a16:creationId xmlns:a16="http://schemas.microsoft.com/office/drawing/2014/main" id="{5266B5C3-19F2-287D-8774-AD847BB09A0C}"/>
              </a:ext>
            </a:extLst>
          </p:cNvPr>
          <p:cNvSpPr txBox="1"/>
          <p:nvPr/>
        </p:nvSpPr>
        <p:spPr>
          <a:xfrm>
            <a:off x="5649057" y="2971800"/>
            <a:ext cx="914400" cy="914400"/>
          </a:xfrm>
          <a:prstGeom prst="rect">
            <a:avLst/>
          </a:prstGeom>
          <a:noFill/>
        </p:spPr>
        <p:txBody>
          <a:bodyPr wrap="square" rtlCol="0">
            <a:spAutoFit/>
          </a:bodyPr>
          <a:lstStyle/>
          <a:p>
            <a:endParaRPr lang="it-IT" dirty="0"/>
          </a:p>
        </p:txBody>
      </p:sp>
      <p:graphicFrame>
        <p:nvGraphicFramePr>
          <p:cNvPr id="5" name="Diagramma 3">
            <a:extLst>
              <a:ext uri="{FF2B5EF4-FFF2-40B4-BE49-F238E27FC236}">
                <a16:creationId xmlns:a16="http://schemas.microsoft.com/office/drawing/2014/main" id="{42468AB6-DD23-05F3-C24C-3F032115B155}"/>
              </a:ext>
            </a:extLst>
          </p:cNvPr>
          <p:cNvGraphicFramePr/>
          <p:nvPr>
            <p:extLst>
              <p:ext uri="{D42A27DB-BD31-4B8C-83A1-F6EECF244321}">
                <p14:modId xmlns:p14="http://schemas.microsoft.com/office/powerpoint/2010/main" val="1003651536"/>
              </p:ext>
            </p:extLst>
          </p:nvPr>
        </p:nvGraphicFramePr>
        <p:xfrm>
          <a:off x="1956599" y="3101619"/>
          <a:ext cx="8278800" cy="305441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19404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4AEB93-4A99-25BC-5A8E-475222C9FCA9}"/>
              </a:ext>
            </a:extLst>
          </p:cNvPr>
          <p:cNvSpPr>
            <a:spLocks noGrp="1"/>
          </p:cNvSpPr>
          <p:nvPr>
            <p:ph type="title"/>
          </p:nvPr>
        </p:nvSpPr>
        <p:spPr/>
        <p:txBody>
          <a:bodyPr/>
          <a:lstStyle/>
          <a:p>
            <a:r>
              <a:rPr lang="en-GB" noProof="0" dirty="0"/>
              <a:t>Macroeconomic-Financial Index</a:t>
            </a:r>
          </a:p>
        </p:txBody>
      </p:sp>
      <p:sp>
        <p:nvSpPr>
          <p:cNvPr id="4" name="CasellaDiTesto 3">
            <a:extLst>
              <a:ext uri="{FF2B5EF4-FFF2-40B4-BE49-F238E27FC236}">
                <a16:creationId xmlns:a16="http://schemas.microsoft.com/office/drawing/2014/main" id="{34A9C777-D550-37D0-AA8A-587B66D62251}"/>
              </a:ext>
            </a:extLst>
          </p:cNvPr>
          <p:cNvSpPr txBox="1"/>
          <p:nvPr/>
        </p:nvSpPr>
        <p:spPr>
          <a:xfrm>
            <a:off x="134620" y="6528897"/>
            <a:ext cx="6555740" cy="276999"/>
          </a:xfrm>
          <a:prstGeom prst="rect">
            <a:avLst/>
          </a:prstGeom>
          <a:noFill/>
        </p:spPr>
        <p:txBody>
          <a:bodyPr wrap="square" rtlCol="0">
            <a:spAutoFit/>
          </a:bodyPr>
          <a:lstStyle/>
          <a:p>
            <a:r>
              <a:rPr lang="en-GB" sz="1200" i="1" noProof="0" dirty="0">
                <a:solidFill>
                  <a:schemeClr val="bg1">
                    <a:lumMod val="95000"/>
                  </a:schemeClr>
                </a:solidFill>
                <a:latin typeface="+mj-lt"/>
              </a:rPr>
              <a:t>All data are on a daily basis.</a:t>
            </a:r>
          </a:p>
        </p:txBody>
      </p:sp>
      <p:graphicFrame>
        <p:nvGraphicFramePr>
          <p:cNvPr id="6" name="Tabella 5">
            <a:extLst>
              <a:ext uri="{FF2B5EF4-FFF2-40B4-BE49-F238E27FC236}">
                <a16:creationId xmlns:a16="http://schemas.microsoft.com/office/drawing/2014/main" id="{0D647310-B23D-1ECE-C19B-E5B3DCDA2E82}"/>
              </a:ext>
            </a:extLst>
          </p:cNvPr>
          <p:cNvGraphicFramePr>
            <a:graphicFrameLocks noGrp="1"/>
          </p:cNvGraphicFramePr>
          <p:nvPr>
            <p:extLst>
              <p:ext uri="{D42A27DB-BD31-4B8C-83A1-F6EECF244321}">
                <p14:modId xmlns:p14="http://schemas.microsoft.com/office/powerpoint/2010/main" val="832457329"/>
              </p:ext>
            </p:extLst>
          </p:nvPr>
        </p:nvGraphicFramePr>
        <p:xfrm>
          <a:off x="8679139" y="1778066"/>
          <a:ext cx="3240000" cy="741680"/>
        </p:xfrm>
        <a:graphic>
          <a:graphicData uri="http://schemas.openxmlformats.org/drawingml/2006/table">
            <a:tbl>
              <a:tblPr>
                <a:tableStyleId>{3B4B98B0-60AC-42C2-AFA5-B58CD77FA1E5}</a:tableStyleId>
              </a:tblPr>
              <a:tblGrid>
                <a:gridCol w="900000">
                  <a:extLst>
                    <a:ext uri="{9D8B030D-6E8A-4147-A177-3AD203B41FA5}">
                      <a16:colId xmlns:a16="http://schemas.microsoft.com/office/drawing/2014/main" val="109141355"/>
                    </a:ext>
                  </a:extLst>
                </a:gridCol>
                <a:gridCol w="1152000">
                  <a:extLst>
                    <a:ext uri="{9D8B030D-6E8A-4147-A177-3AD203B41FA5}">
                      <a16:colId xmlns:a16="http://schemas.microsoft.com/office/drawing/2014/main" val="1220085584"/>
                    </a:ext>
                  </a:extLst>
                </a:gridCol>
                <a:gridCol w="1188000">
                  <a:extLst>
                    <a:ext uri="{9D8B030D-6E8A-4147-A177-3AD203B41FA5}">
                      <a16:colId xmlns:a16="http://schemas.microsoft.com/office/drawing/2014/main" val="2106934591"/>
                    </a:ext>
                  </a:extLst>
                </a:gridCol>
              </a:tblGrid>
              <a:tr h="370840">
                <a:tc>
                  <a:txBody>
                    <a:bodyPr/>
                    <a:lstStyle/>
                    <a:p>
                      <a:pPr algn="ctr"/>
                      <a:r>
                        <a:rPr lang="en-GB" sz="1300" b="1" noProof="0" dirty="0">
                          <a:latin typeface="+mj-lt"/>
                        </a:rPr>
                        <a:t>GOLD</a:t>
                      </a:r>
                    </a:p>
                  </a:txBody>
                  <a:tcPr anchor="ctr">
                    <a:lnT w="12700" cap="flat" cmpd="sng" algn="ctr">
                      <a:solidFill>
                        <a:srgbClr val="B9B8BA"/>
                      </a:solidFill>
                      <a:prstDash val="solid"/>
                      <a:round/>
                      <a:headEnd type="none" w="med" len="med"/>
                      <a:tailEnd type="none" w="med" len="med"/>
                    </a:lnT>
                  </a:tcPr>
                </a:tc>
                <a:tc>
                  <a:txBody>
                    <a:bodyPr/>
                    <a:lstStyle/>
                    <a:p>
                      <a:pPr algn="ctr"/>
                      <a:r>
                        <a:rPr lang="en-GB" sz="1100" noProof="0" dirty="0">
                          <a:latin typeface="+mj-lt"/>
                        </a:rPr>
                        <a:t>Commodity</a:t>
                      </a:r>
                    </a:p>
                  </a:txBody>
                  <a:tcPr anchor="ctr">
                    <a:lnT w="12700" cap="flat" cmpd="sng" algn="ctr">
                      <a:solidFill>
                        <a:srgbClr val="B9B8BA"/>
                      </a:solidFill>
                      <a:prstDash val="solid"/>
                      <a:round/>
                      <a:headEnd type="none" w="med" len="med"/>
                      <a:tailEnd type="none" w="med" len="med"/>
                    </a:lnT>
                  </a:tcPr>
                </a:tc>
                <a:tc>
                  <a:txBody>
                    <a:bodyPr/>
                    <a:lstStyle/>
                    <a:p>
                      <a:pPr algn="ctr"/>
                      <a:r>
                        <a:rPr lang="en-GB" sz="1300" i="1" noProof="0" dirty="0">
                          <a:latin typeface="+mj-lt"/>
                        </a:rPr>
                        <a:t>Return</a:t>
                      </a:r>
                    </a:p>
                  </a:txBody>
                  <a:tcPr anchor="ctr">
                    <a:lnT w="12700" cap="flat" cmpd="sng" algn="ctr">
                      <a:solidFill>
                        <a:srgbClr val="B9B8BA"/>
                      </a:solidFill>
                      <a:prstDash val="solid"/>
                      <a:round/>
                      <a:headEnd type="none" w="med" len="med"/>
                      <a:tailEnd type="none" w="med" len="med"/>
                    </a:lnT>
                  </a:tcPr>
                </a:tc>
                <a:extLst>
                  <a:ext uri="{0D108BD9-81ED-4DB2-BD59-A6C34878D82A}">
                    <a16:rowId xmlns:a16="http://schemas.microsoft.com/office/drawing/2014/main" val="3609742559"/>
                  </a:ext>
                </a:extLst>
              </a:tr>
              <a:tr h="370840">
                <a:tc>
                  <a:txBody>
                    <a:bodyPr/>
                    <a:lstStyle/>
                    <a:p>
                      <a:pPr algn="ctr"/>
                      <a:r>
                        <a:rPr lang="en-GB" sz="1300" b="1" noProof="0" dirty="0">
                          <a:latin typeface="+mj-lt"/>
                        </a:rPr>
                        <a:t>WTI</a:t>
                      </a:r>
                    </a:p>
                  </a:txBody>
                  <a:tcPr anchor="ctr">
                    <a:lnB w="12700" cap="flat" cmpd="sng" algn="ctr">
                      <a:solidFill>
                        <a:srgbClr val="B9B8BA"/>
                      </a:solidFill>
                      <a:prstDash val="solid"/>
                      <a:round/>
                      <a:headEnd type="none" w="med" len="med"/>
                      <a:tailEnd type="none" w="med" len="med"/>
                    </a:lnB>
                  </a:tcPr>
                </a:tc>
                <a:tc>
                  <a:txBody>
                    <a:bodyPr/>
                    <a:lstStyle/>
                    <a:p>
                      <a:pPr algn="ctr"/>
                      <a:r>
                        <a:rPr lang="en-GB" sz="1100" noProof="0" dirty="0">
                          <a:latin typeface="+mj-lt"/>
                        </a:rPr>
                        <a:t>US Oil</a:t>
                      </a:r>
                    </a:p>
                  </a:txBody>
                  <a:tcPr anchor="ctr">
                    <a:lnB w="12700" cap="flat" cmpd="sng" algn="ctr">
                      <a:solidFill>
                        <a:srgbClr val="B9B8BA"/>
                      </a:solidFill>
                      <a:prstDash val="solid"/>
                      <a:round/>
                      <a:headEnd type="none" w="med" len="med"/>
                      <a:tailEnd type="none" w="med" len="med"/>
                    </a:lnB>
                  </a:tcPr>
                </a:tc>
                <a:tc>
                  <a:txBody>
                    <a:bodyPr/>
                    <a:lstStyle/>
                    <a:p>
                      <a:pPr algn="ctr"/>
                      <a:r>
                        <a:rPr lang="en-GB" sz="1300" i="1" noProof="0" dirty="0">
                          <a:latin typeface="+mj-lt"/>
                        </a:rPr>
                        <a:t>Return</a:t>
                      </a:r>
                    </a:p>
                  </a:txBody>
                  <a:tcPr anchor="ctr">
                    <a:lnB w="12700" cap="flat" cmpd="sng" algn="ctr">
                      <a:solidFill>
                        <a:srgbClr val="B9B8BA"/>
                      </a:solidFill>
                      <a:prstDash val="solid"/>
                      <a:round/>
                      <a:headEnd type="none" w="med" len="med"/>
                      <a:tailEnd type="none" w="med" len="med"/>
                    </a:lnB>
                  </a:tcPr>
                </a:tc>
                <a:extLst>
                  <a:ext uri="{0D108BD9-81ED-4DB2-BD59-A6C34878D82A}">
                    <a16:rowId xmlns:a16="http://schemas.microsoft.com/office/drawing/2014/main" val="3214041932"/>
                  </a:ext>
                </a:extLst>
              </a:tr>
            </a:tbl>
          </a:graphicData>
        </a:graphic>
      </p:graphicFrame>
      <p:graphicFrame>
        <p:nvGraphicFramePr>
          <p:cNvPr id="9" name="Tabella 8">
            <a:extLst>
              <a:ext uri="{FF2B5EF4-FFF2-40B4-BE49-F238E27FC236}">
                <a16:creationId xmlns:a16="http://schemas.microsoft.com/office/drawing/2014/main" id="{7B893D34-0124-344F-8E7D-88603C34552A}"/>
              </a:ext>
            </a:extLst>
          </p:cNvPr>
          <p:cNvGraphicFramePr>
            <a:graphicFrameLocks noGrp="1"/>
          </p:cNvGraphicFramePr>
          <p:nvPr>
            <p:extLst>
              <p:ext uri="{D42A27DB-BD31-4B8C-83A1-F6EECF244321}">
                <p14:modId xmlns:p14="http://schemas.microsoft.com/office/powerpoint/2010/main" val="265464994"/>
              </p:ext>
            </p:extLst>
          </p:nvPr>
        </p:nvGraphicFramePr>
        <p:xfrm>
          <a:off x="8697139" y="3506683"/>
          <a:ext cx="3204000" cy="741680"/>
        </p:xfrm>
        <a:graphic>
          <a:graphicData uri="http://schemas.openxmlformats.org/drawingml/2006/table">
            <a:tbl>
              <a:tblPr>
                <a:tableStyleId>{3B4B98B0-60AC-42C2-AFA5-B58CD77FA1E5}</a:tableStyleId>
              </a:tblPr>
              <a:tblGrid>
                <a:gridCol w="900000">
                  <a:extLst>
                    <a:ext uri="{9D8B030D-6E8A-4147-A177-3AD203B41FA5}">
                      <a16:colId xmlns:a16="http://schemas.microsoft.com/office/drawing/2014/main" val="109141355"/>
                    </a:ext>
                  </a:extLst>
                </a:gridCol>
                <a:gridCol w="1152000">
                  <a:extLst>
                    <a:ext uri="{9D8B030D-6E8A-4147-A177-3AD203B41FA5}">
                      <a16:colId xmlns:a16="http://schemas.microsoft.com/office/drawing/2014/main" val="1220085584"/>
                    </a:ext>
                  </a:extLst>
                </a:gridCol>
                <a:gridCol w="1152000">
                  <a:extLst>
                    <a:ext uri="{9D8B030D-6E8A-4147-A177-3AD203B41FA5}">
                      <a16:colId xmlns:a16="http://schemas.microsoft.com/office/drawing/2014/main" val="2106934591"/>
                    </a:ext>
                  </a:extLst>
                </a:gridCol>
              </a:tblGrid>
              <a:tr h="370840">
                <a:tc>
                  <a:txBody>
                    <a:bodyPr/>
                    <a:lstStyle/>
                    <a:p>
                      <a:pPr algn="ctr"/>
                      <a:r>
                        <a:rPr lang="en-GB" sz="1300" b="1" noProof="0" dirty="0">
                          <a:latin typeface="+mj-lt"/>
                        </a:rPr>
                        <a:t>VIX</a:t>
                      </a:r>
                    </a:p>
                  </a:txBody>
                  <a:tcPr anchor="ctr">
                    <a:lnT w="12700" cap="flat" cmpd="sng" algn="ctr">
                      <a:solidFill>
                        <a:srgbClr val="B9B8BA"/>
                      </a:solidFill>
                      <a:prstDash val="solid"/>
                      <a:round/>
                      <a:headEnd type="none" w="med" len="med"/>
                      <a:tailEnd type="none" w="med" len="med"/>
                    </a:lnT>
                  </a:tcPr>
                </a:tc>
                <a:tc>
                  <a:txBody>
                    <a:bodyPr/>
                    <a:lstStyle/>
                    <a:p>
                      <a:pPr algn="ctr"/>
                      <a:r>
                        <a:rPr lang="en-GB" sz="1100" noProof="0" dirty="0">
                          <a:latin typeface="+mj-lt"/>
                        </a:rPr>
                        <a:t>Proxy Vol. </a:t>
                      </a:r>
                      <a:r>
                        <a:rPr lang="en-GB" sz="1100" noProof="0" dirty="0" err="1">
                          <a:latin typeface="+mj-lt"/>
                        </a:rPr>
                        <a:t>Impl</a:t>
                      </a:r>
                      <a:r>
                        <a:rPr lang="en-GB" sz="1100" noProof="0" dirty="0">
                          <a:latin typeface="+mj-lt"/>
                        </a:rPr>
                        <a:t>.</a:t>
                      </a:r>
                      <a:endParaRPr lang="en-GB" sz="1100" i="0" noProof="0" dirty="0">
                        <a:latin typeface="+mj-lt"/>
                      </a:endParaRPr>
                    </a:p>
                  </a:txBody>
                  <a:tcPr anchor="ctr">
                    <a:lnT w="12700" cap="flat" cmpd="sng" algn="ctr">
                      <a:solidFill>
                        <a:srgbClr val="B9B8BA"/>
                      </a:solidFill>
                      <a:prstDash val="solid"/>
                      <a:round/>
                      <a:headEnd type="none" w="med" len="med"/>
                      <a:tailEnd type="none" w="med" len="med"/>
                    </a:lnT>
                  </a:tcPr>
                </a:tc>
                <a:tc>
                  <a:txBody>
                    <a:bodyPr/>
                    <a:lstStyle/>
                    <a:p>
                      <a:pPr algn="ctr"/>
                      <a:r>
                        <a:rPr lang="en-GB" sz="1300" i="1" noProof="0" dirty="0">
                          <a:latin typeface="+mj-lt"/>
                        </a:rPr>
                        <a:t>Return</a:t>
                      </a:r>
                    </a:p>
                  </a:txBody>
                  <a:tcPr anchor="ctr">
                    <a:lnT w="12700" cap="flat" cmpd="sng" algn="ctr">
                      <a:solidFill>
                        <a:srgbClr val="B9B8BA"/>
                      </a:solidFill>
                      <a:prstDash val="solid"/>
                      <a:round/>
                      <a:headEnd type="none" w="med" len="med"/>
                      <a:tailEnd type="none" w="med" len="med"/>
                    </a:lnT>
                  </a:tcPr>
                </a:tc>
                <a:extLst>
                  <a:ext uri="{0D108BD9-81ED-4DB2-BD59-A6C34878D82A}">
                    <a16:rowId xmlns:a16="http://schemas.microsoft.com/office/drawing/2014/main" val="3609742559"/>
                  </a:ext>
                </a:extLst>
              </a:tr>
              <a:tr h="370840">
                <a:tc>
                  <a:txBody>
                    <a:bodyPr/>
                    <a:lstStyle/>
                    <a:p>
                      <a:pPr algn="ctr"/>
                      <a:r>
                        <a:rPr lang="en-GB" sz="1300" b="1" noProof="0" dirty="0">
                          <a:latin typeface="+mj-lt"/>
                        </a:rPr>
                        <a:t>FVX</a:t>
                      </a:r>
                    </a:p>
                  </a:txBody>
                  <a:tcPr anchor="ctr">
                    <a:lnB w="12700" cap="flat" cmpd="sng" algn="ctr">
                      <a:solidFill>
                        <a:srgbClr val="B9B8BA"/>
                      </a:solidFill>
                      <a:prstDash val="solid"/>
                      <a:round/>
                      <a:headEnd type="none" w="med" len="med"/>
                      <a:tailEnd type="none" w="med" len="med"/>
                    </a:lnB>
                  </a:tcPr>
                </a:tc>
                <a:tc>
                  <a:txBody>
                    <a:bodyPr/>
                    <a:lstStyle/>
                    <a:p>
                      <a:pPr algn="ctr"/>
                      <a:r>
                        <a:rPr lang="en-GB" sz="1100" noProof="0" dirty="0">
                          <a:latin typeface="+mj-lt"/>
                        </a:rPr>
                        <a:t>Treasury 5Y</a:t>
                      </a:r>
                    </a:p>
                  </a:txBody>
                  <a:tcPr anchor="ctr">
                    <a:lnB w="12700" cap="flat" cmpd="sng" algn="ctr">
                      <a:solidFill>
                        <a:srgbClr val="B9B8BA"/>
                      </a:solidFill>
                      <a:prstDash val="solid"/>
                      <a:round/>
                      <a:headEnd type="none" w="med" len="med"/>
                      <a:tailEnd type="none" w="med" len="med"/>
                    </a:lnB>
                  </a:tcPr>
                </a:tc>
                <a:tc>
                  <a:txBody>
                    <a:bodyPr/>
                    <a:lstStyle/>
                    <a:p>
                      <a:pPr algn="ctr"/>
                      <a:r>
                        <a:rPr lang="en-GB" sz="1300" i="1" noProof="0" dirty="0">
                          <a:latin typeface="+mj-lt"/>
                        </a:rPr>
                        <a:t>Difference</a:t>
                      </a:r>
                    </a:p>
                  </a:txBody>
                  <a:tcPr anchor="ctr">
                    <a:lnB w="12700" cap="flat" cmpd="sng" algn="ctr">
                      <a:solidFill>
                        <a:srgbClr val="B9B8BA"/>
                      </a:solidFill>
                      <a:prstDash val="solid"/>
                      <a:round/>
                      <a:headEnd type="none" w="med" len="med"/>
                      <a:tailEnd type="none" w="med" len="med"/>
                    </a:lnB>
                  </a:tcPr>
                </a:tc>
                <a:extLst>
                  <a:ext uri="{0D108BD9-81ED-4DB2-BD59-A6C34878D82A}">
                    <a16:rowId xmlns:a16="http://schemas.microsoft.com/office/drawing/2014/main" val="3214041932"/>
                  </a:ext>
                </a:extLst>
              </a:tr>
            </a:tbl>
          </a:graphicData>
        </a:graphic>
      </p:graphicFrame>
      <mc:AlternateContent xmlns:mc="http://schemas.openxmlformats.org/markup-compatibility/2006" xmlns:a14="http://schemas.microsoft.com/office/drawing/2010/main">
        <mc:Choice Requires="a14">
          <p:graphicFrame>
            <p:nvGraphicFramePr>
              <p:cNvPr id="10" name="Tabella 9">
                <a:extLst>
                  <a:ext uri="{FF2B5EF4-FFF2-40B4-BE49-F238E27FC236}">
                    <a16:creationId xmlns:a16="http://schemas.microsoft.com/office/drawing/2014/main" id="{3ABD0E6A-25D4-466E-CA01-DAF86C4BC5FB}"/>
                  </a:ext>
                </a:extLst>
              </p:cNvPr>
              <p:cNvGraphicFramePr>
                <a:graphicFrameLocks noGrp="1"/>
              </p:cNvGraphicFramePr>
              <p:nvPr/>
            </p:nvGraphicFramePr>
            <p:xfrm>
              <a:off x="8679139" y="5235301"/>
              <a:ext cx="3204000" cy="822960"/>
            </p:xfrm>
            <a:graphic>
              <a:graphicData uri="http://schemas.openxmlformats.org/drawingml/2006/table">
                <a:tbl>
                  <a:tblPr>
                    <a:tableStyleId>{3B4B98B0-60AC-42C2-AFA5-B58CD77FA1E5}</a:tableStyleId>
                  </a:tblPr>
                  <a:tblGrid>
                    <a:gridCol w="900000">
                      <a:extLst>
                        <a:ext uri="{9D8B030D-6E8A-4147-A177-3AD203B41FA5}">
                          <a16:colId xmlns:a16="http://schemas.microsoft.com/office/drawing/2014/main" val="109141355"/>
                        </a:ext>
                      </a:extLst>
                    </a:gridCol>
                    <a:gridCol w="1152000">
                      <a:extLst>
                        <a:ext uri="{9D8B030D-6E8A-4147-A177-3AD203B41FA5}">
                          <a16:colId xmlns:a16="http://schemas.microsoft.com/office/drawing/2014/main" val="1220085584"/>
                        </a:ext>
                      </a:extLst>
                    </a:gridCol>
                    <a:gridCol w="1152000">
                      <a:extLst>
                        <a:ext uri="{9D8B030D-6E8A-4147-A177-3AD203B41FA5}">
                          <a16:colId xmlns:a16="http://schemas.microsoft.com/office/drawing/2014/main" val="2106934591"/>
                        </a:ext>
                      </a:extLst>
                    </a:gridCol>
                  </a:tblGrid>
                  <a:tr h="370840">
                    <a:tc>
                      <a:txBody>
                        <a:bodyPr/>
                        <a:lstStyle/>
                        <a:p>
                          <a:pPr algn="ctr"/>
                          <a:r>
                            <a:rPr lang="en-GB" sz="1300" b="1" noProof="0" dirty="0">
                              <a:latin typeface="+mj-lt"/>
                            </a:rPr>
                            <a:t>CPI</a:t>
                          </a:r>
                        </a:p>
                      </a:txBody>
                      <a:tcPr anchor="ctr">
                        <a:lnT w="12700" cap="flat" cmpd="sng" algn="ctr">
                          <a:solidFill>
                            <a:srgbClr val="B9B8BA"/>
                          </a:solidFill>
                          <a:prstDash val="solid"/>
                          <a:round/>
                          <a:headEnd type="none" w="med" len="med"/>
                          <a:tailEnd type="none" w="med" len="med"/>
                        </a:lnT>
                      </a:tcPr>
                    </a:tc>
                    <a:tc>
                      <a:txBody>
                        <a:bodyPr/>
                        <a:lstStyle/>
                        <a:p>
                          <a:pPr algn="ctr"/>
                          <a:r>
                            <a:rPr lang="en-GB" sz="1050" noProof="0" dirty="0">
                              <a:latin typeface="+mj-lt"/>
                            </a:rPr>
                            <a:t>Consumer Price Index</a:t>
                          </a:r>
                        </a:p>
                      </a:txBody>
                      <a:tcPr anchor="ctr">
                        <a:lnT w="12700" cap="flat" cmpd="sng" algn="ctr">
                          <a:solidFill>
                            <a:srgbClr val="B9B8BA"/>
                          </a:solidFill>
                          <a:prstDash val="solid"/>
                          <a:round/>
                          <a:headEnd type="none" w="med" len="med"/>
                          <a:tailEnd type="none" w="med" len="med"/>
                        </a:lnT>
                      </a:tcPr>
                    </a:tc>
                    <a:tc>
                      <a:txBody>
                        <a:bodyPr/>
                        <a:lstStyle/>
                        <a:p>
                          <a:pPr algn="ctr"/>
                          <a14:m>
                            <m:oMath xmlns:m="http://schemas.openxmlformats.org/officeDocument/2006/math">
                              <m:r>
                                <a:rPr lang="en-GB" sz="1300" i="1" noProof="0" smtClean="0">
                                  <a:latin typeface="Cambria Math" panose="02040503050406030204" pitchFamily="18" charset="0"/>
                                </a:rPr>
                                <m:t>∆</m:t>
                              </m:r>
                            </m:oMath>
                          </a14:m>
                          <a:r>
                            <a:rPr lang="en-GB" sz="1300" i="1" noProof="0" dirty="0">
                              <a:latin typeface="+mj-lt"/>
                            </a:rPr>
                            <a:t>%log(Cpi)</a:t>
                          </a:r>
                        </a:p>
                      </a:txBody>
                      <a:tcPr anchor="ctr">
                        <a:lnT w="12700" cap="flat" cmpd="sng" algn="ctr">
                          <a:solidFill>
                            <a:srgbClr val="B9B8BA"/>
                          </a:solidFill>
                          <a:prstDash val="solid"/>
                          <a:round/>
                          <a:headEnd type="none" w="med" len="med"/>
                          <a:tailEnd type="none" w="med" len="med"/>
                        </a:lnT>
                      </a:tcPr>
                    </a:tc>
                    <a:extLst>
                      <a:ext uri="{0D108BD9-81ED-4DB2-BD59-A6C34878D82A}">
                        <a16:rowId xmlns:a16="http://schemas.microsoft.com/office/drawing/2014/main" val="3609742559"/>
                      </a:ext>
                    </a:extLst>
                  </a:tr>
                  <a:tr h="370840">
                    <a:tc>
                      <a:txBody>
                        <a:bodyPr/>
                        <a:lstStyle/>
                        <a:p>
                          <a:pPr algn="ctr"/>
                          <a:r>
                            <a:rPr lang="en-GB" sz="1300" b="1" noProof="0" dirty="0">
                              <a:latin typeface="+mj-lt"/>
                            </a:rPr>
                            <a:t>LOIS</a:t>
                          </a:r>
                        </a:p>
                      </a:txBody>
                      <a:tcPr anchor="ctr">
                        <a:lnB w="12700" cap="flat" cmpd="sng" algn="ctr">
                          <a:solidFill>
                            <a:srgbClr val="B9B8BA"/>
                          </a:solidFill>
                          <a:prstDash val="solid"/>
                          <a:round/>
                          <a:headEnd type="none" w="med" len="med"/>
                          <a:tailEnd type="none" w="med" len="med"/>
                        </a:lnB>
                      </a:tcPr>
                    </a:tc>
                    <a:tc>
                      <a:txBody>
                        <a:bodyPr/>
                        <a:lstStyle/>
                        <a:p>
                          <a:pPr algn="ctr"/>
                          <a:r>
                            <a:rPr lang="en-GB" sz="1050" noProof="0" dirty="0">
                              <a:latin typeface="+mj-lt"/>
                            </a:rPr>
                            <a:t>LIBOR–OIS Spread</a:t>
                          </a:r>
                        </a:p>
                      </a:txBody>
                      <a:tcPr anchor="ctr">
                        <a:lnB w="12700" cap="flat" cmpd="sng" algn="ctr">
                          <a:solidFill>
                            <a:srgbClr val="B9B8BA"/>
                          </a:solidFill>
                          <a:prstDash val="solid"/>
                          <a:round/>
                          <a:headEnd type="none" w="med" len="med"/>
                          <a:tailEnd type="none" w="med" len="med"/>
                        </a:lnB>
                      </a:tcPr>
                    </a:tc>
                    <a:tc>
                      <a:txBody>
                        <a:bodyPr/>
                        <a:lstStyle/>
                        <a:p>
                          <a:pPr algn="ctr"/>
                          <a:r>
                            <a:rPr lang="en-GB" sz="1300" i="1" noProof="0" dirty="0">
                              <a:latin typeface="+mj-lt"/>
                            </a:rPr>
                            <a:t>Difference</a:t>
                          </a:r>
                        </a:p>
                      </a:txBody>
                      <a:tcPr anchor="ctr">
                        <a:lnB w="12700" cap="flat" cmpd="sng" algn="ctr">
                          <a:solidFill>
                            <a:srgbClr val="B9B8BA"/>
                          </a:solidFill>
                          <a:prstDash val="solid"/>
                          <a:round/>
                          <a:headEnd type="none" w="med" len="med"/>
                          <a:tailEnd type="none" w="med" len="med"/>
                        </a:lnB>
                      </a:tcPr>
                    </a:tc>
                    <a:extLst>
                      <a:ext uri="{0D108BD9-81ED-4DB2-BD59-A6C34878D82A}">
                        <a16:rowId xmlns:a16="http://schemas.microsoft.com/office/drawing/2014/main" val="3214041932"/>
                      </a:ext>
                    </a:extLst>
                  </a:tr>
                </a:tbl>
              </a:graphicData>
            </a:graphic>
          </p:graphicFrame>
        </mc:Choice>
        <mc:Fallback xmlns="">
          <p:graphicFrame>
            <p:nvGraphicFramePr>
              <p:cNvPr id="10" name="Tabella 9">
                <a:extLst>
                  <a:ext uri="{FF2B5EF4-FFF2-40B4-BE49-F238E27FC236}">
                    <a16:creationId xmlns:a16="http://schemas.microsoft.com/office/drawing/2014/main" id="{3ABD0E6A-25D4-466E-CA01-DAF86C4BC5FB}"/>
                  </a:ext>
                </a:extLst>
              </p:cNvPr>
              <p:cNvGraphicFramePr>
                <a:graphicFrameLocks noGrp="1"/>
              </p:cNvGraphicFramePr>
              <p:nvPr>
                <p:extLst>
                  <p:ext uri="{D42A27DB-BD31-4B8C-83A1-F6EECF244321}">
                    <p14:modId xmlns:p14="http://schemas.microsoft.com/office/powerpoint/2010/main" val="2721468933"/>
                  </p:ext>
                </p:extLst>
              </p:nvPr>
            </p:nvGraphicFramePr>
            <p:xfrm>
              <a:off x="8679139" y="5235301"/>
              <a:ext cx="3204000" cy="822960"/>
            </p:xfrm>
            <a:graphic>
              <a:graphicData uri="http://schemas.openxmlformats.org/drawingml/2006/table">
                <a:tbl>
                  <a:tblPr>
                    <a:tableStyleId>{3B4B98B0-60AC-42C2-AFA5-B58CD77FA1E5}</a:tableStyleId>
                  </a:tblPr>
                  <a:tblGrid>
                    <a:gridCol w="900000">
                      <a:extLst>
                        <a:ext uri="{9D8B030D-6E8A-4147-A177-3AD203B41FA5}">
                          <a16:colId xmlns:a16="http://schemas.microsoft.com/office/drawing/2014/main" val="109141355"/>
                        </a:ext>
                      </a:extLst>
                    </a:gridCol>
                    <a:gridCol w="1152000">
                      <a:extLst>
                        <a:ext uri="{9D8B030D-6E8A-4147-A177-3AD203B41FA5}">
                          <a16:colId xmlns:a16="http://schemas.microsoft.com/office/drawing/2014/main" val="1220085584"/>
                        </a:ext>
                      </a:extLst>
                    </a:gridCol>
                    <a:gridCol w="1152000">
                      <a:extLst>
                        <a:ext uri="{9D8B030D-6E8A-4147-A177-3AD203B41FA5}">
                          <a16:colId xmlns:a16="http://schemas.microsoft.com/office/drawing/2014/main" val="2106934591"/>
                        </a:ext>
                      </a:extLst>
                    </a:gridCol>
                  </a:tblGrid>
                  <a:tr h="411480">
                    <a:tc>
                      <a:txBody>
                        <a:bodyPr/>
                        <a:lstStyle/>
                        <a:p>
                          <a:pPr algn="ctr"/>
                          <a:r>
                            <a:rPr lang="en-GB" sz="1300" b="1" noProof="0" dirty="0">
                              <a:latin typeface="+mj-lt"/>
                            </a:rPr>
                            <a:t>CPI</a:t>
                          </a:r>
                        </a:p>
                      </a:txBody>
                      <a:tcPr anchor="ctr">
                        <a:lnT w="12700" cap="flat" cmpd="sng" algn="ctr">
                          <a:solidFill>
                            <a:srgbClr val="B9B8BA"/>
                          </a:solidFill>
                          <a:prstDash val="solid"/>
                          <a:round/>
                          <a:headEnd type="none" w="med" len="med"/>
                          <a:tailEnd type="none" w="med" len="med"/>
                        </a:lnT>
                      </a:tcPr>
                    </a:tc>
                    <a:tc>
                      <a:txBody>
                        <a:bodyPr/>
                        <a:lstStyle/>
                        <a:p>
                          <a:pPr algn="ctr"/>
                          <a:r>
                            <a:rPr lang="en-GB" sz="1050" noProof="0" dirty="0">
                              <a:latin typeface="+mj-lt"/>
                            </a:rPr>
                            <a:t>Consumer Price Index</a:t>
                          </a:r>
                        </a:p>
                      </a:txBody>
                      <a:tcPr anchor="ctr">
                        <a:lnT w="12700" cap="flat" cmpd="sng" algn="ctr">
                          <a:solidFill>
                            <a:srgbClr val="B9B8BA"/>
                          </a:solidFill>
                          <a:prstDash val="solid"/>
                          <a:round/>
                          <a:headEnd type="none" w="med" len="med"/>
                          <a:tailEnd type="none" w="med" len="med"/>
                        </a:lnT>
                      </a:tcPr>
                    </a:tc>
                    <a:tc>
                      <a:txBody>
                        <a:bodyPr/>
                        <a:lstStyle/>
                        <a:p>
                          <a:endParaRPr lang="it-IT"/>
                        </a:p>
                      </a:txBody>
                      <a:tcPr anchor="ctr">
                        <a:lnT w="12700" cap="flat" cmpd="sng" algn="ctr">
                          <a:solidFill>
                            <a:srgbClr val="B9B8BA"/>
                          </a:solidFill>
                          <a:prstDash val="solid"/>
                          <a:round/>
                          <a:headEnd type="none" w="med" len="med"/>
                          <a:tailEnd type="none" w="med" len="med"/>
                        </a:lnT>
                        <a:blipFill>
                          <a:blip r:embed="rId4"/>
                          <a:stretch>
                            <a:fillRect l="-178836" t="-1471" r="-529" b="-107353"/>
                          </a:stretch>
                        </a:blipFill>
                      </a:tcPr>
                    </a:tc>
                    <a:extLst>
                      <a:ext uri="{0D108BD9-81ED-4DB2-BD59-A6C34878D82A}">
                        <a16:rowId xmlns:a16="http://schemas.microsoft.com/office/drawing/2014/main" val="3609742559"/>
                      </a:ext>
                    </a:extLst>
                  </a:tr>
                  <a:tr h="411480">
                    <a:tc>
                      <a:txBody>
                        <a:bodyPr/>
                        <a:lstStyle/>
                        <a:p>
                          <a:pPr algn="ctr"/>
                          <a:r>
                            <a:rPr lang="en-GB" sz="1300" b="1" noProof="0" dirty="0">
                              <a:latin typeface="+mj-lt"/>
                            </a:rPr>
                            <a:t>LOIS</a:t>
                          </a:r>
                        </a:p>
                      </a:txBody>
                      <a:tcPr anchor="ctr">
                        <a:lnB w="12700" cap="flat" cmpd="sng" algn="ctr">
                          <a:solidFill>
                            <a:srgbClr val="B9B8BA"/>
                          </a:solidFill>
                          <a:prstDash val="solid"/>
                          <a:round/>
                          <a:headEnd type="none" w="med" len="med"/>
                          <a:tailEnd type="none" w="med" len="med"/>
                        </a:lnB>
                      </a:tcPr>
                    </a:tc>
                    <a:tc>
                      <a:txBody>
                        <a:bodyPr/>
                        <a:lstStyle/>
                        <a:p>
                          <a:pPr algn="ctr"/>
                          <a:r>
                            <a:rPr lang="en-GB" sz="1050" noProof="0" dirty="0">
                              <a:latin typeface="+mj-lt"/>
                            </a:rPr>
                            <a:t>LIBOR–OIS Spread</a:t>
                          </a:r>
                        </a:p>
                      </a:txBody>
                      <a:tcPr anchor="ctr">
                        <a:lnB w="12700" cap="flat" cmpd="sng" algn="ctr">
                          <a:solidFill>
                            <a:srgbClr val="B9B8BA"/>
                          </a:solidFill>
                          <a:prstDash val="solid"/>
                          <a:round/>
                          <a:headEnd type="none" w="med" len="med"/>
                          <a:tailEnd type="none" w="med" len="med"/>
                        </a:lnB>
                      </a:tcPr>
                    </a:tc>
                    <a:tc>
                      <a:txBody>
                        <a:bodyPr/>
                        <a:lstStyle/>
                        <a:p>
                          <a:pPr algn="ctr"/>
                          <a:r>
                            <a:rPr lang="en-GB" sz="1300" i="1" noProof="0" dirty="0">
                              <a:latin typeface="+mj-lt"/>
                            </a:rPr>
                            <a:t>Difference</a:t>
                          </a:r>
                        </a:p>
                      </a:txBody>
                      <a:tcPr anchor="ctr">
                        <a:lnB w="12700" cap="flat" cmpd="sng" algn="ctr">
                          <a:solidFill>
                            <a:srgbClr val="B9B8BA"/>
                          </a:solidFill>
                          <a:prstDash val="solid"/>
                          <a:round/>
                          <a:headEnd type="none" w="med" len="med"/>
                          <a:tailEnd type="none" w="med" len="med"/>
                        </a:lnB>
                      </a:tcPr>
                    </a:tc>
                    <a:extLst>
                      <a:ext uri="{0D108BD9-81ED-4DB2-BD59-A6C34878D82A}">
                        <a16:rowId xmlns:a16="http://schemas.microsoft.com/office/drawing/2014/main" val="3214041932"/>
                      </a:ext>
                    </a:extLst>
                  </a:tr>
                </a:tbl>
              </a:graphicData>
            </a:graphic>
          </p:graphicFrame>
        </mc:Fallback>
      </mc:AlternateContent>
      <p:pic>
        <p:nvPicPr>
          <p:cNvPr id="13" name="Picture 12" descr="A blue line graph with white text&#10;&#10;AI-generated content may be incorrect.">
            <a:extLst>
              <a:ext uri="{FF2B5EF4-FFF2-40B4-BE49-F238E27FC236}">
                <a16:creationId xmlns:a16="http://schemas.microsoft.com/office/drawing/2014/main" id="{33BF7295-8172-FBFD-0F06-A514D2AAA45E}"/>
              </a:ext>
            </a:extLst>
          </p:cNvPr>
          <p:cNvPicPr>
            <a:picLocks noChangeAspect="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l="8130" t="2528" r="6822" b="6949"/>
          <a:stretch/>
        </p:blipFill>
        <p:spPr>
          <a:xfrm>
            <a:off x="305252" y="1476832"/>
            <a:ext cx="8297694" cy="4811549"/>
          </a:xfrm>
          <a:prstGeom prst="rect">
            <a:avLst/>
          </a:prstGeom>
        </p:spPr>
      </p:pic>
    </p:spTree>
    <p:extLst>
      <p:ext uri="{BB962C8B-B14F-4D97-AF65-F5344CB8AC3E}">
        <p14:creationId xmlns:p14="http://schemas.microsoft.com/office/powerpoint/2010/main" val="149282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2A7EB7-EE6E-70D5-6766-E0C303D9E58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BB49E2FA-C4B3-BBBC-45D5-DA17A9EA0343}"/>
              </a:ext>
            </a:extLst>
          </p:cNvPr>
          <p:cNvSpPr>
            <a:spLocks noGrp="1"/>
          </p:cNvSpPr>
          <p:nvPr>
            <p:ph type="title"/>
          </p:nvPr>
        </p:nvSpPr>
        <p:spPr/>
        <p:txBody>
          <a:bodyPr/>
          <a:lstStyle/>
          <a:p>
            <a:r>
              <a:rPr lang="it-IT" i="1" dirty="0"/>
              <a:t>Cluster Analysis </a:t>
            </a:r>
            <a:r>
              <a:rPr lang="it-IT" dirty="0" err="1"/>
              <a:t>Results</a:t>
            </a:r>
            <a:endParaRPr lang="it-IT" dirty="0"/>
          </a:p>
        </p:txBody>
      </p:sp>
      <p:sp>
        <p:nvSpPr>
          <p:cNvPr id="3" name="Segnaposto numero diapositiva 2">
            <a:extLst>
              <a:ext uri="{FF2B5EF4-FFF2-40B4-BE49-F238E27FC236}">
                <a16:creationId xmlns:a16="http://schemas.microsoft.com/office/drawing/2014/main" id="{13F79CF1-ECAB-7F29-6E66-2E6E9F88A78D}"/>
              </a:ext>
            </a:extLst>
          </p:cNvPr>
          <p:cNvSpPr>
            <a:spLocks noGrp="1"/>
          </p:cNvSpPr>
          <p:nvPr>
            <p:ph type="sldNum" sz="quarter" idx="12"/>
          </p:nvPr>
        </p:nvSpPr>
        <p:spPr/>
        <p:txBody>
          <a:bodyPr/>
          <a:lstStyle/>
          <a:p>
            <a:fld id="{934E338F-1BAB-4B02-8E39-501413A73E92}" type="slidenum">
              <a:rPr lang="it-IT" smtClean="0">
                <a:solidFill>
                  <a:srgbClr val="C00000"/>
                </a:solidFill>
              </a:rPr>
              <a:pPr/>
              <a:t>4</a:t>
            </a:fld>
            <a:endParaRPr lang="it-IT" dirty="0">
              <a:solidFill>
                <a:srgbClr val="C00000"/>
              </a:solidFill>
            </a:endParaRPr>
          </a:p>
        </p:txBody>
      </p:sp>
      <p:pic>
        <p:nvPicPr>
          <p:cNvPr id="9" name="Picture 8" descr="A diagram of a scatter plot&#10;&#10;Description automatically generated">
            <a:extLst>
              <a:ext uri="{FF2B5EF4-FFF2-40B4-BE49-F238E27FC236}">
                <a16:creationId xmlns:a16="http://schemas.microsoft.com/office/drawing/2014/main" id="{2ED0A826-5E7B-B0F2-7847-FF0837C4EA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702" y="1983307"/>
            <a:ext cx="6401789" cy="3230200"/>
          </a:xfrm>
          <a:prstGeom prst="rect">
            <a:avLst/>
          </a:prstGeom>
        </p:spPr>
      </p:pic>
      <p:graphicFrame>
        <p:nvGraphicFramePr>
          <p:cNvPr id="4" name="Tabella 3">
            <a:extLst>
              <a:ext uri="{FF2B5EF4-FFF2-40B4-BE49-F238E27FC236}">
                <a16:creationId xmlns:a16="http://schemas.microsoft.com/office/drawing/2014/main" id="{C6EE0116-890D-A53A-1C0D-ABEDBA1652D2}"/>
              </a:ext>
            </a:extLst>
          </p:cNvPr>
          <p:cNvGraphicFramePr>
            <a:graphicFrameLocks noGrp="1"/>
          </p:cNvGraphicFramePr>
          <p:nvPr>
            <p:extLst>
              <p:ext uri="{D42A27DB-BD31-4B8C-83A1-F6EECF244321}">
                <p14:modId xmlns:p14="http://schemas.microsoft.com/office/powerpoint/2010/main" val="1914569042"/>
              </p:ext>
            </p:extLst>
          </p:nvPr>
        </p:nvGraphicFramePr>
        <p:xfrm>
          <a:off x="6826124" y="2326831"/>
          <a:ext cx="4941769" cy="2379436"/>
        </p:xfrm>
        <a:graphic>
          <a:graphicData uri="http://schemas.openxmlformats.org/drawingml/2006/table">
            <a:tbl>
              <a:tblPr firstRow="1" firstCol="1" bandRow="1"/>
              <a:tblGrid>
                <a:gridCol w="790683">
                  <a:extLst>
                    <a:ext uri="{9D8B030D-6E8A-4147-A177-3AD203B41FA5}">
                      <a16:colId xmlns:a16="http://schemas.microsoft.com/office/drawing/2014/main" val="2284842568"/>
                    </a:ext>
                  </a:extLst>
                </a:gridCol>
                <a:gridCol w="988354">
                  <a:extLst>
                    <a:ext uri="{9D8B030D-6E8A-4147-A177-3AD203B41FA5}">
                      <a16:colId xmlns:a16="http://schemas.microsoft.com/office/drawing/2014/main" val="474607985"/>
                    </a:ext>
                  </a:extLst>
                </a:gridCol>
                <a:gridCol w="1186024">
                  <a:extLst>
                    <a:ext uri="{9D8B030D-6E8A-4147-A177-3AD203B41FA5}">
                      <a16:colId xmlns:a16="http://schemas.microsoft.com/office/drawing/2014/main" val="2231545546"/>
                    </a:ext>
                  </a:extLst>
                </a:gridCol>
                <a:gridCol w="988354">
                  <a:extLst>
                    <a:ext uri="{9D8B030D-6E8A-4147-A177-3AD203B41FA5}">
                      <a16:colId xmlns:a16="http://schemas.microsoft.com/office/drawing/2014/main" val="4080140092"/>
                    </a:ext>
                  </a:extLst>
                </a:gridCol>
                <a:gridCol w="988354">
                  <a:extLst>
                    <a:ext uri="{9D8B030D-6E8A-4147-A177-3AD203B41FA5}">
                      <a16:colId xmlns:a16="http://schemas.microsoft.com/office/drawing/2014/main" val="2294176405"/>
                    </a:ext>
                  </a:extLst>
                </a:gridCol>
              </a:tblGrid>
              <a:tr h="580592">
                <a:tc>
                  <a:txBody>
                    <a:bodyPr/>
                    <a:lstStyle/>
                    <a:p>
                      <a:pPr algn="ctr">
                        <a:lnSpc>
                          <a:spcPct val="150000"/>
                        </a:lnSpc>
                        <a:spcAft>
                          <a:spcPts val="800"/>
                        </a:spcAft>
                      </a:pPr>
                      <a:r>
                        <a:rPr lang="en-GB" sz="1400" b="1" i="1" kern="100" noProof="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Cluster</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marL="0" algn="ctr" defTabSz="914400" rtl="0" eaLnBrk="1" latinLnBrk="0" hangingPunct="1">
                        <a:lnSpc>
                          <a:spcPct val="115000"/>
                        </a:lnSpc>
                        <a:spcAft>
                          <a:spcPts val="800"/>
                        </a:spcAft>
                      </a:pPr>
                      <a:r>
                        <a:rPr lang="en-GB" sz="1400" b="1" i="1" kern="100" noProof="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Closest Ticker</a:t>
                      </a:r>
                      <a:endParaRPr lang="en-GB" sz="1400" b="1" i="1" kern="100" noProof="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endParaRPr>
                    </a:p>
                  </a:txBody>
                  <a:tcPr marL="68580" marR="68580" marT="0" marB="0" anchor="ctr">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algn="ctr">
                        <a:lnSpc>
                          <a:spcPct val="115000"/>
                        </a:lnSpc>
                        <a:spcAft>
                          <a:spcPts val="800"/>
                        </a:spcAft>
                      </a:pPr>
                      <a:r>
                        <a:rPr lang="en-GB" sz="1400" b="1" i="1" kern="100" noProof="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Average Returns</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algn="ctr">
                        <a:lnSpc>
                          <a:spcPct val="150000"/>
                        </a:lnSpc>
                        <a:spcAft>
                          <a:spcPts val="800"/>
                        </a:spcAft>
                      </a:pPr>
                      <a:r>
                        <a:rPr lang="en-GB" sz="1400" b="1" i="1" kern="100" noProof="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Volatility</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w="12700" cap="flat" cmpd="sng" algn="ctr">
                      <a:solidFill>
                        <a:srgbClr val="7F7F7F"/>
                      </a:solidFill>
                      <a:prstDash val="solid"/>
                      <a:round/>
                      <a:headEnd type="none" w="med" len="med"/>
                      <a:tailEnd type="none" w="med" len="med"/>
                    </a:lnB>
                    <a:solidFill>
                      <a:srgbClr val="FFFFFF"/>
                    </a:solidFill>
                  </a:tcPr>
                </a:tc>
                <a:tc>
                  <a:txBody>
                    <a:bodyPr/>
                    <a:lstStyle/>
                    <a:p>
                      <a:pPr algn="ctr">
                        <a:lnSpc>
                          <a:spcPct val="150000"/>
                        </a:lnSpc>
                        <a:spcAft>
                          <a:spcPts val="800"/>
                        </a:spcAft>
                      </a:pPr>
                      <a:r>
                        <a:rPr lang="en-GB" sz="1400" b="1" i="1" kern="100" noProof="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Ret-Vol</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w="12700" cap="flat" cmpd="sng" algn="ctr">
                      <a:solidFill>
                        <a:srgbClr val="7F7F7F"/>
                      </a:solidFill>
                      <a:prstDash val="solid"/>
                      <a:round/>
                      <a:headEnd type="none" w="med" len="med"/>
                      <a:tailEnd type="none" w="med" len="med"/>
                    </a:lnB>
                    <a:solidFill>
                      <a:srgbClr val="FFFFFF"/>
                    </a:solidFill>
                  </a:tcPr>
                </a:tc>
                <a:extLst>
                  <a:ext uri="{0D108BD9-81ED-4DB2-BD59-A6C34878D82A}">
                    <a16:rowId xmlns:a16="http://schemas.microsoft.com/office/drawing/2014/main" val="493165037"/>
                  </a:ext>
                </a:extLst>
              </a:tr>
              <a:tr h="449711">
                <a:tc>
                  <a:txBody>
                    <a:bodyPr/>
                    <a:lstStyle/>
                    <a:p>
                      <a:pPr algn="r">
                        <a:lnSpc>
                          <a:spcPct val="150000"/>
                        </a:lnSpc>
                        <a:spcAft>
                          <a:spcPts val="800"/>
                        </a:spcAft>
                      </a:pPr>
                      <a:r>
                        <a:rPr lang="en-GB" sz="1400" i="1" kern="100" noProof="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0</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ap="flat" cmpd="sng" algn="ctr">
                      <a:solidFill>
                        <a:srgbClr val="7F7F7F"/>
                      </a:solidFill>
                      <a:prstDash val="solid"/>
                      <a:round/>
                      <a:headEnd type="none" w="med" len="med"/>
                      <a:tailEnd type="none" w="med" len="med"/>
                    </a:lnR>
                    <a:lnT w="12700" cap="flat" cmpd="sng" algn="ctr">
                      <a:solidFill>
                        <a:srgbClr val="7F7F7F"/>
                      </a:solidFill>
                      <a:prstDash val="solid"/>
                      <a:round/>
                      <a:headEnd type="none" w="med" len="med"/>
                      <a:tailEnd type="none" w="med" len="med"/>
                    </a:lnT>
                    <a:lnB>
                      <a:noFill/>
                    </a:lnB>
                    <a:solidFill>
                      <a:srgbClr val="FFFFFF"/>
                    </a:solidFill>
                  </a:tcPr>
                </a:tc>
                <a:tc>
                  <a:txBody>
                    <a:bodyPr/>
                    <a:lstStyle/>
                    <a:p>
                      <a:pPr>
                        <a:lnSpc>
                          <a:spcPct val="150000"/>
                        </a:lnSpc>
                        <a:spcAft>
                          <a:spcPts val="800"/>
                        </a:spcAft>
                      </a:pPr>
                      <a:r>
                        <a:rPr lang="en-GB" sz="1400" kern="100" noProof="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INTU</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7F7F7F"/>
                      </a:solidFill>
                      <a:prstDash val="solid"/>
                      <a:round/>
                      <a:headEnd type="none" w="med" len="med"/>
                      <a:tailEnd type="none" w="med" len="med"/>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algn="ctr">
                        <a:lnSpc>
                          <a:spcPct val="150000"/>
                        </a:lnSpc>
                        <a:spcAft>
                          <a:spcPts val="800"/>
                        </a:spcAft>
                      </a:pPr>
                      <a:r>
                        <a:rPr lang="en-GB" sz="1400" kern="100" noProof="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0.3093</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algn="ctr">
                        <a:lnSpc>
                          <a:spcPct val="150000"/>
                        </a:lnSpc>
                        <a:spcAft>
                          <a:spcPts val="800"/>
                        </a:spcAft>
                      </a:pPr>
                      <a:r>
                        <a:rPr lang="en-GB" sz="1400" kern="100" noProof="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0.3705</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7F7F7F"/>
                      </a:solidFill>
                      <a:prstDash val="solid"/>
                      <a:round/>
                      <a:headEnd type="none" w="med" len="med"/>
                      <a:tailEnd type="none" w="med" len="med"/>
                    </a:lnT>
                    <a:lnB>
                      <a:noFill/>
                    </a:lnB>
                    <a:solidFill>
                      <a:srgbClr val="F2F2F2"/>
                    </a:solidFill>
                  </a:tcPr>
                </a:tc>
                <a:tc>
                  <a:txBody>
                    <a:bodyPr/>
                    <a:lstStyle/>
                    <a:p>
                      <a:pPr algn="ctr">
                        <a:lnSpc>
                          <a:spcPct val="150000"/>
                        </a:lnSpc>
                        <a:spcAft>
                          <a:spcPts val="800"/>
                        </a:spcAft>
                      </a:pPr>
                      <a:r>
                        <a:rPr lang="en-GB" sz="1400" kern="100" noProof="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mid-mid</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w="12700" cap="flat" cmpd="sng" algn="ctr">
                      <a:solidFill>
                        <a:srgbClr val="7F7F7F"/>
                      </a:solidFill>
                      <a:prstDash val="solid"/>
                      <a:round/>
                      <a:headEnd type="none" w="med" len="med"/>
                      <a:tailEnd type="none" w="med" len="med"/>
                    </a:lnT>
                    <a:lnB>
                      <a:noFill/>
                    </a:lnB>
                    <a:solidFill>
                      <a:srgbClr val="F2F2F2"/>
                    </a:solidFill>
                  </a:tcPr>
                </a:tc>
                <a:extLst>
                  <a:ext uri="{0D108BD9-81ED-4DB2-BD59-A6C34878D82A}">
                    <a16:rowId xmlns:a16="http://schemas.microsoft.com/office/drawing/2014/main" val="3539847947"/>
                  </a:ext>
                </a:extLst>
              </a:tr>
              <a:tr h="449711">
                <a:tc>
                  <a:txBody>
                    <a:bodyPr/>
                    <a:lstStyle/>
                    <a:p>
                      <a:pPr algn="r">
                        <a:lnSpc>
                          <a:spcPct val="150000"/>
                        </a:lnSpc>
                        <a:spcAft>
                          <a:spcPts val="800"/>
                        </a:spcAft>
                      </a:pPr>
                      <a:r>
                        <a:rPr lang="en-GB" sz="1400" i="1" kern="100" noProof="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1</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nSpc>
                          <a:spcPct val="150000"/>
                        </a:lnSpc>
                        <a:spcAft>
                          <a:spcPts val="800"/>
                        </a:spcAft>
                      </a:pPr>
                      <a:r>
                        <a:rPr lang="en-GB" sz="1400" kern="100" noProof="0" dirty="0">
                          <a:effectLst/>
                          <a:latin typeface="Times New Roman" panose="02020603050405020304" pitchFamily="18" charset="0"/>
                          <a:ea typeface="Calibri" panose="020F0502020204030204" pitchFamily="34" charset="0"/>
                          <a:cs typeface="Arial" panose="020B0604020202020204" pitchFamily="34" charset="0"/>
                        </a:rPr>
                        <a:t>CRWD</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7F7F7F"/>
                      </a:solidFill>
                      <a:prstDash val="solid"/>
                      <a:round/>
                      <a:headEnd type="none" w="med" len="med"/>
                      <a:tailEnd type="none" w="med" len="med"/>
                    </a:lnL>
                    <a:lnR>
                      <a:noFill/>
                    </a:lnR>
                    <a:lnT>
                      <a:noFill/>
                    </a:lnT>
                    <a:lnB>
                      <a:noFill/>
                    </a:lnB>
                    <a:noFill/>
                  </a:tcPr>
                </a:tc>
                <a:tc>
                  <a:txBody>
                    <a:bodyPr/>
                    <a:lstStyle/>
                    <a:p>
                      <a:pPr algn="ctr">
                        <a:lnSpc>
                          <a:spcPct val="150000"/>
                        </a:lnSpc>
                        <a:spcAft>
                          <a:spcPts val="800"/>
                        </a:spcAft>
                      </a:pPr>
                      <a:r>
                        <a:rPr lang="en-GB" sz="1400" kern="100" noProof="0" dirty="0">
                          <a:effectLst/>
                          <a:latin typeface="Times New Roman" panose="02020603050405020304" pitchFamily="18" charset="0"/>
                          <a:ea typeface="Calibri" panose="020F0502020204030204" pitchFamily="34" charset="0"/>
                          <a:cs typeface="Arial" panose="020B0604020202020204" pitchFamily="34" charset="0"/>
                        </a:rPr>
                        <a:t>0.5044</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a:noFill/>
                    </a:lnB>
                    <a:noFill/>
                  </a:tcPr>
                </a:tc>
                <a:tc>
                  <a:txBody>
                    <a:bodyPr/>
                    <a:lstStyle/>
                    <a:p>
                      <a:pPr algn="ctr">
                        <a:lnSpc>
                          <a:spcPct val="150000"/>
                        </a:lnSpc>
                        <a:spcAft>
                          <a:spcPts val="800"/>
                        </a:spcAft>
                      </a:pPr>
                      <a:r>
                        <a:rPr lang="en-GB" sz="1400" kern="100" noProof="0" dirty="0">
                          <a:effectLst/>
                          <a:latin typeface="Times New Roman" panose="02020603050405020304" pitchFamily="18" charset="0"/>
                          <a:ea typeface="Calibri" panose="020F0502020204030204" pitchFamily="34" charset="0"/>
                          <a:cs typeface="Arial" panose="020B0604020202020204" pitchFamily="34" charset="0"/>
                        </a:rPr>
                        <a:t>0.5984</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a:noFill/>
                    </a:lnB>
                    <a:noFill/>
                  </a:tcPr>
                </a:tc>
                <a:tc>
                  <a:txBody>
                    <a:bodyPr/>
                    <a:lstStyle/>
                    <a:p>
                      <a:pPr algn="ctr">
                        <a:lnSpc>
                          <a:spcPct val="150000"/>
                        </a:lnSpc>
                        <a:spcAft>
                          <a:spcPts val="800"/>
                        </a:spcAft>
                      </a:pPr>
                      <a:r>
                        <a:rPr lang="en-GB" sz="1400" kern="100" noProof="0" dirty="0">
                          <a:effectLst/>
                          <a:latin typeface="Times New Roman" panose="02020603050405020304" pitchFamily="18" charset="0"/>
                          <a:ea typeface="Calibri" panose="020F0502020204030204" pitchFamily="34" charset="0"/>
                          <a:cs typeface="Arial" panose="020B0604020202020204" pitchFamily="34" charset="0"/>
                        </a:rPr>
                        <a:t>high-high</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3926063003"/>
                  </a:ext>
                </a:extLst>
              </a:tr>
              <a:tr h="449711">
                <a:tc>
                  <a:txBody>
                    <a:bodyPr/>
                    <a:lstStyle/>
                    <a:p>
                      <a:pPr algn="r">
                        <a:lnSpc>
                          <a:spcPct val="150000"/>
                        </a:lnSpc>
                        <a:spcAft>
                          <a:spcPts val="800"/>
                        </a:spcAft>
                      </a:pPr>
                      <a:r>
                        <a:rPr lang="en-GB" sz="1400" i="1" kern="100" noProof="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2</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nSpc>
                          <a:spcPct val="150000"/>
                        </a:lnSpc>
                        <a:spcAft>
                          <a:spcPts val="800"/>
                        </a:spcAft>
                      </a:pPr>
                      <a:r>
                        <a:rPr lang="en-GB" sz="1400" kern="100" noProof="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PYPL</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7F7F7F"/>
                      </a:solidFill>
                      <a:prstDash val="solid"/>
                      <a:round/>
                      <a:headEnd type="none" w="med" len="med"/>
                      <a:tailEnd type="none" w="med" len="med"/>
                    </a:lnL>
                    <a:lnR>
                      <a:noFill/>
                    </a:lnR>
                    <a:lnT>
                      <a:noFill/>
                    </a:lnT>
                    <a:lnB>
                      <a:noFill/>
                    </a:lnB>
                    <a:solidFill>
                      <a:srgbClr val="F2F2F2"/>
                    </a:solidFill>
                  </a:tcPr>
                </a:tc>
                <a:tc>
                  <a:txBody>
                    <a:bodyPr/>
                    <a:lstStyle/>
                    <a:p>
                      <a:pPr algn="ctr">
                        <a:lnSpc>
                          <a:spcPct val="150000"/>
                        </a:lnSpc>
                        <a:spcAft>
                          <a:spcPts val="800"/>
                        </a:spcAft>
                      </a:pPr>
                      <a:r>
                        <a:rPr lang="en-GB" sz="1400" kern="100" noProof="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0.0296</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a:noFill/>
                    </a:lnB>
                    <a:solidFill>
                      <a:srgbClr val="F2F2F2"/>
                    </a:solidFill>
                  </a:tcPr>
                </a:tc>
                <a:tc>
                  <a:txBody>
                    <a:bodyPr/>
                    <a:lstStyle/>
                    <a:p>
                      <a:pPr algn="ctr">
                        <a:lnSpc>
                          <a:spcPct val="150000"/>
                        </a:lnSpc>
                        <a:spcAft>
                          <a:spcPts val="800"/>
                        </a:spcAft>
                      </a:pPr>
                      <a:r>
                        <a:rPr lang="en-GB" sz="1400" kern="100" noProof="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0.4369</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a:noFill/>
                    </a:lnB>
                    <a:solidFill>
                      <a:srgbClr val="F2F2F2"/>
                    </a:solidFill>
                  </a:tcPr>
                </a:tc>
                <a:tc>
                  <a:txBody>
                    <a:bodyPr/>
                    <a:lstStyle/>
                    <a:p>
                      <a:pPr algn="ctr">
                        <a:lnSpc>
                          <a:spcPct val="150000"/>
                        </a:lnSpc>
                        <a:spcAft>
                          <a:spcPts val="800"/>
                        </a:spcAft>
                      </a:pPr>
                      <a:r>
                        <a:rPr lang="en-GB" sz="1400" kern="100" noProof="0" dirty="0">
                          <a:solidFill>
                            <a:srgbClr val="000000"/>
                          </a:solidFill>
                          <a:effectLst/>
                          <a:latin typeface="Times New Roman" panose="02020603050405020304" pitchFamily="18" charset="0"/>
                          <a:ea typeface="Calibri" panose="020F0502020204030204" pitchFamily="34" charset="0"/>
                          <a:cs typeface="Arial" panose="020B0604020202020204" pitchFamily="34" charset="0"/>
                        </a:rPr>
                        <a:t>low-high</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a:noFill/>
                    </a:lnB>
                    <a:solidFill>
                      <a:srgbClr val="F2F2F2"/>
                    </a:solidFill>
                  </a:tcPr>
                </a:tc>
                <a:extLst>
                  <a:ext uri="{0D108BD9-81ED-4DB2-BD59-A6C34878D82A}">
                    <a16:rowId xmlns:a16="http://schemas.microsoft.com/office/drawing/2014/main" val="583401290"/>
                  </a:ext>
                </a:extLst>
              </a:tr>
              <a:tr h="449711">
                <a:tc>
                  <a:txBody>
                    <a:bodyPr/>
                    <a:lstStyle/>
                    <a:p>
                      <a:pPr algn="r">
                        <a:lnSpc>
                          <a:spcPct val="150000"/>
                        </a:lnSpc>
                        <a:spcAft>
                          <a:spcPts val="800"/>
                        </a:spcAft>
                      </a:pPr>
                      <a:r>
                        <a:rPr lang="en-GB" sz="1400" i="1" kern="100" noProof="0" dirty="0">
                          <a:solidFill>
                            <a:srgbClr val="000000"/>
                          </a:solidFill>
                          <a:effectLst/>
                          <a:latin typeface="Times New Roman" panose="02020603050405020304" pitchFamily="18" charset="0"/>
                          <a:ea typeface="Times New Roman" panose="02020603050405020304" pitchFamily="18" charset="0"/>
                          <a:cs typeface="Arial" panose="020B0604020202020204" pitchFamily="34" charset="0"/>
                        </a:rPr>
                        <a:t>3</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w="12700" cap="flat" cmpd="sng" algn="ctr">
                      <a:solidFill>
                        <a:srgbClr val="7F7F7F"/>
                      </a:solidFill>
                      <a:prstDash val="solid"/>
                      <a:round/>
                      <a:headEnd type="none" w="med" len="med"/>
                      <a:tailEnd type="none" w="med" len="med"/>
                    </a:lnR>
                    <a:lnT>
                      <a:noFill/>
                    </a:lnT>
                    <a:lnB>
                      <a:noFill/>
                    </a:lnB>
                    <a:solidFill>
                      <a:srgbClr val="FFFFFF"/>
                    </a:solidFill>
                  </a:tcPr>
                </a:tc>
                <a:tc>
                  <a:txBody>
                    <a:bodyPr/>
                    <a:lstStyle/>
                    <a:p>
                      <a:pPr>
                        <a:lnSpc>
                          <a:spcPct val="150000"/>
                        </a:lnSpc>
                        <a:spcAft>
                          <a:spcPts val="800"/>
                        </a:spcAft>
                      </a:pPr>
                      <a:r>
                        <a:rPr lang="en-GB" sz="1400" kern="100" noProof="0" dirty="0">
                          <a:effectLst/>
                          <a:latin typeface="Times New Roman" panose="02020603050405020304" pitchFamily="18" charset="0"/>
                          <a:ea typeface="Calibri" panose="020F0502020204030204" pitchFamily="34" charset="0"/>
                          <a:cs typeface="Arial" panose="020B0604020202020204" pitchFamily="34" charset="0"/>
                        </a:rPr>
                        <a:t>EA</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w="12700" cap="flat" cmpd="sng" algn="ctr">
                      <a:solidFill>
                        <a:srgbClr val="7F7F7F"/>
                      </a:solidFill>
                      <a:prstDash val="solid"/>
                      <a:round/>
                      <a:headEnd type="none" w="med" len="med"/>
                      <a:tailEnd type="none" w="med" len="med"/>
                    </a:lnL>
                    <a:lnR>
                      <a:noFill/>
                    </a:lnR>
                    <a:lnT>
                      <a:noFill/>
                    </a:lnT>
                    <a:lnB>
                      <a:noFill/>
                    </a:lnB>
                    <a:noFill/>
                  </a:tcPr>
                </a:tc>
                <a:tc>
                  <a:txBody>
                    <a:bodyPr/>
                    <a:lstStyle/>
                    <a:p>
                      <a:pPr algn="ctr">
                        <a:lnSpc>
                          <a:spcPct val="150000"/>
                        </a:lnSpc>
                        <a:spcAft>
                          <a:spcPts val="800"/>
                        </a:spcAft>
                      </a:pPr>
                      <a:r>
                        <a:rPr lang="en-GB" sz="1400" kern="100" noProof="0" dirty="0">
                          <a:effectLst/>
                          <a:latin typeface="Times New Roman" panose="02020603050405020304" pitchFamily="18" charset="0"/>
                          <a:ea typeface="Calibri" panose="020F0502020204030204" pitchFamily="34" charset="0"/>
                          <a:cs typeface="Arial" panose="020B0604020202020204" pitchFamily="34" charset="0"/>
                        </a:rPr>
                        <a:t>0.1546</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a:noFill/>
                    </a:lnB>
                    <a:noFill/>
                  </a:tcPr>
                </a:tc>
                <a:tc>
                  <a:txBody>
                    <a:bodyPr/>
                    <a:lstStyle/>
                    <a:p>
                      <a:pPr algn="ctr">
                        <a:lnSpc>
                          <a:spcPct val="150000"/>
                        </a:lnSpc>
                        <a:spcAft>
                          <a:spcPts val="800"/>
                        </a:spcAft>
                      </a:pPr>
                      <a:r>
                        <a:rPr lang="en-GB" sz="1400" kern="100" noProof="0" dirty="0">
                          <a:effectLst/>
                          <a:latin typeface="Times New Roman" panose="02020603050405020304" pitchFamily="18" charset="0"/>
                          <a:ea typeface="Calibri" panose="020F0502020204030204" pitchFamily="34" charset="0"/>
                          <a:cs typeface="Arial" panose="020B0604020202020204" pitchFamily="34" charset="0"/>
                        </a:rPr>
                        <a:t>0.2978</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a:noFill/>
                    </a:lnB>
                    <a:noFill/>
                  </a:tcPr>
                </a:tc>
                <a:tc>
                  <a:txBody>
                    <a:bodyPr/>
                    <a:lstStyle/>
                    <a:p>
                      <a:pPr algn="ctr">
                        <a:lnSpc>
                          <a:spcPct val="150000"/>
                        </a:lnSpc>
                        <a:spcAft>
                          <a:spcPts val="800"/>
                        </a:spcAft>
                      </a:pPr>
                      <a:r>
                        <a:rPr lang="en-GB" sz="1400" kern="100" noProof="0" dirty="0">
                          <a:effectLst/>
                          <a:latin typeface="Times New Roman" panose="02020603050405020304" pitchFamily="18" charset="0"/>
                          <a:ea typeface="Calibri" panose="020F0502020204030204" pitchFamily="34" charset="0"/>
                          <a:cs typeface="Arial" panose="020B0604020202020204" pitchFamily="34" charset="0"/>
                        </a:rPr>
                        <a:t>low-low</a:t>
                      </a:r>
                      <a:endParaRPr lang="en-GB" sz="1400" kern="100" noProof="0" dirty="0">
                        <a:effectLst/>
                        <a:latin typeface="Calibri" panose="020F0502020204030204" pitchFamily="34" charset="0"/>
                        <a:ea typeface="Calibri" panose="020F0502020204030204" pitchFamily="34" charset="0"/>
                        <a:cs typeface="Arial" panose="020B0604020202020204" pitchFamily="34" charset="0"/>
                      </a:endParaRPr>
                    </a:p>
                  </a:txBody>
                  <a:tcPr marL="68580" marR="68580" marT="0" marB="0" anchor="ctr">
                    <a:lnL>
                      <a:noFill/>
                    </a:lnL>
                    <a:lnR>
                      <a:noFill/>
                    </a:lnR>
                    <a:lnT>
                      <a:noFill/>
                    </a:lnT>
                    <a:lnB>
                      <a:noFill/>
                    </a:lnB>
                    <a:noFill/>
                  </a:tcPr>
                </a:tc>
                <a:extLst>
                  <a:ext uri="{0D108BD9-81ED-4DB2-BD59-A6C34878D82A}">
                    <a16:rowId xmlns:a16="http://schemas.microsoft.com/office/drawing/2014/main" val="4047228284"/>
                  </a:ext>
                </a:extLst>
              </a:tr>
            </a:tbl>
          </a:graphicData>
        </a:graphic>
      </p:graphicFrame>
      <p:sp>
        <p:nvSpPr>
          <p:cNvPr id="5" name="CasellaDiTesto 4">
            <a:extLst>
              <a:ext uri="{FF2B5EF4-FFF2-40B4-BE49-F238E27FC236}">
                <a16:creationId xmlns:a16="http://schemas.microsoft.com/office/drawing/2014/main" id="{B316F2D5-E0EB-E917-379A-EE7ED596FB20}"/>
              </a:ext>
            </a:extLst>
          </p:cNvPr>
          <p:cNvSpPr txBox="1"/>
          <p:nvPr/>
        </p:nvSpPr>
        <p:spPr>
          <a:xfrm>
            <a:off x="1910045" y="5362665"/>
            <a:ext cx="8371908" cy="923330"/>
          </a:xfrm>
          <a:prstGeom prst="rect">
            <a:avLst/>
          </a:prstGeom>
          <a:noFill/>
        </p:spPr>
        <p:txBody>
          <a:bodyPr wrap="square" rtlCol="0">
            <a:spAutoFit/>
          </a:bodyPr>
          <a:lstStyle/>
          <a:p>
            <a:pPr algn="ctr"/>
            <a:r>
              <a:rPr lang="en-GB" noProof="0" dirty="0">
                <a:latin typeface="+mj-lt"/>
                <a:ea typeface="Calibri" panose="020F0502020204030204" pitchFamily="34" charset="0"/>
              </a:rPr>
              <a:t>To make the group as representative as possible of the Nasdaq 100, we have added the four largest capitalisation stocks of the index to the results: </a:t>
            </a:r>
            <a:r>
              <a:rPr lang="en-GB" b="1" noProof="0" dirty="0">
                <a:latin typeface="+mj-lt"/>
                <a:ea typeface="Calibri" panose="020F0502020204030204" pitchFamily="34" charset="0"/>
              </a:rPr>
              <a:t>Microsoft (MSFT), Apple (AAPL), Nvidia (NVDA), Amazon (AMZN)</a:t>
            </a:r>
            <a:r>
              <a:rPr lang="en-GB" noProof="0" dirty="0">
                <a:latin typeface="+mj-lt"/>
                <a:ea typeface="Calibri" panose="020F0502020204030204" pitchFamily="34" charset="0"/>
              </a:rPr>
              <a:t>.</a:t>
            </a:r>
            <a:endParaRPr lang="en-GB" noProof="0" dirty="0">
              <a:latin typeface="+mj-lt"/>
              <a:cs typeface="Times New Roman" panose="02020603050405020304" pitchFamily="18" charset="0"/>
            </a:endParaRPr>
          </a:p>
        </p:txBody>
      </p:sp>
    </p:spTree>
    <p:extLst>
      <p:ext uri="{BB962C8B-B14F-4D97-AF65-F5344CB8AC3E}">
        <p14:creationId xmlns:p14="http://schemas.microsoft.com/office/powerpoint/2010/main" val="1212758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D9E69-4094-EC5E-4D1F-889F49251BE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1D6974B5-6F23-69A6-2A7D-0C6D3D868DA6}"/>
                  </a:ext>
                </a:extLst>
              </p:cNvPr>
              <p:cNvSpPr>
                <a:spLocks noGrp="1"/>
              </p:cNvSpPr>
              <p:nvPr>
                <p:ph type="title"/>
              </p:nvPr>
            </p:nvSpPr>
            <p:spPr/>
            <p:txBody>
              <a:bodyPr/>
              <a:lstStyle/>
              <a:p>
                <a:r>
                  <a:rPr lang="it-IT" dirty="0"/>
                  <a:t>Dynamic </a:t>
                </a:r>
                <a:r>
                  <a:rPr lang="it-IT" dirty="0" err="1"/>
                  <a:t>Correlations</a:t>
                </a:r>
                <a:r>
                  <a:rPr lang="it-IT" dirty="0"/>
                  <a:t> </a:t>
                </a:r>
                <a:r>
                  <a:rPr lang="it-IT" sz="3200" dirty="0"/>
                  <a:t>(</a:t>
                </a:r>
                <a14:m>
                  <m:oMath xmlns:m="http://schemas.openxmlformats.org/officeDocument/2006/math">
                    <m:sSubSup>
                      <m:sSubSupPr>
                        <m:ctrlPr>
                          <a:rPr lang="it-IT" sz="3200" i="1" smtClean="0">
                            <a:effectLst/>
                            <a:latin typeface="Cambria Math" panose="02040503050406030204" pitchFamily="18" charset="0"/>
                            <a:cs typeface="Times New Roman" panose="02020603050405020304" pitchFamily="18" charset="0"/>
                          </a:rPr>
                        </m:ctrlPr>
                      </m:sSubSupPr>
                      <m:e>
                        <m:acc>
                          <m:accPr>
                            <m:chr m:val="̂"/>
                            <m:ctrlPr>
                              <a:rPr lang="it-IT" sz="3200" i="1" smtClean="0">
                                <a:effectLst/>
                                <a:latin typeface="Cambria Math" panose="02040503050406030204" pitchFamily="18" charset="0"/>
                                <a:cs typeface="Times New Roman" panose="02020603050405020304" pitchFamily="18" charset="0"/>
                              </a:rPr>
                            </m:ctrlPr>
                          </m:accPr>
                          <m:e>
                            <m:r>
                              <a:rPr lang="it-IT" sz="3200" i="1">
                                <a:latin typeface="Cambria Math" panose="02040503050406030204" pitchFamily="18" charset="0"/>
                                <a:ea typeface="Times New Roman" panose="02020603050405020304" pitchFamily="18" charset="0"/>
                                <a:cs typeface="Times New Roman" panose="02020603050405020304" pitchFamily="18" charset="0"/>
                              </a:rPr>
                              <m:t>𝛤</m:t>
                            </m:r>
                          </m:e>
                        </m:acc>
                      </m:e>
                      <m:sub>
                        <m:r>
                          <a:rPr lang="it-IT" sz="3200" b="0" i="1" smtClean="0">
                            <a:effectLst/>
                            <a:latin typeface="Cambria Math" panose="02040503050406030204" pitchFamily="18" charset="0"/>
                            <a:cs typeface="Times New Roman" panose="02020603050405020304" pitchFamily="18" charset="0"/>
                          </a:rPr>
                          <m:t>𝑡</m:t>
                        </m:r>
                      </m:sub>
                      <m:sup>
                        <m:r>
                          <a:rPr lang="it-IT" sz="3200" b="0" i="1" smtClean="0">
                            <a:effectLst/>
                            <a:latin typeface="Cambria Math" panose="02040503050406030204" pitchFamily="18" charset="0"/>
                            <a:cs typeface="Times New Roman" panose="02020603050405020304" pitchFamily="18" charset="0"/>
                          </a:rPr>
                          <m:t>𝐷𝐶𝐶</m:t>
                        </m:r>
                      </m:sup>
                    </m:sSubSup>
                  </m:oMath>
                </a14:m>
                <a:r>
                  <a:rPr lang="it-IT" sz="3200" dirty="0"/>
                  <a:t>)</a:t>
                </a:r>
                <a:endParaRPr lang="it-IT" sz="2400" dirty="0"/>
              </a:p>
            </p:txBody>
          </p:sp>
        </mc:Choice>
        <mc:Fallback xmlns="">
          <p:sp>
            <p:nvSpPr>
              <p:cNvPr id="2" name="Titolo 1">
                <a:extLst>
                  <a:ext uri="{FF2B5EF4-FFF2-40B4-BE49-F238E27FC236}">
                    <a16:creationId xmlns:a16="http://schemas.microsoft.com/office/drawing/2014/main" id="{1D6974B5-6F23-69A6-2A7D-0C6D3D868DA6}"/>
                  </a:ext>
                </a:extLst>
              </p:cNvPr>
              <p:cNvSpPr>
                <a:spLocks noGrp="1" noRot="1" noChangeAspect="1" noMove="1" noResize="1" noEditPoints="1" noAdjustHandles="1" noChangeArrowheads="1" noChangeShapeType="1" noTextEdit="1"/>
              </p:cNvSpPr>
              <p:nvPr>
                <p:ph type="title"/>
              </p:nvPr>
            </p:nvSpPr>
            <p:spPr>
              <a:blipFill>
                <a:blip r:embed="rId2"/>
                <a:stretch>
                  <a:fillRect l="-2087"/>
                </a:stretch>
              </a:blipFill>
            </p:spPr>
            <p:txBody>
              <a:bodyPr/>
              <a:lstStyle/>
              <a:p>
                <a:r>
                  <a:rPr lang="it-IT">
                    <a:noFill/>
                  </a:rPr>
                  <a:t> </a:t>
                </a:r>
              </a:p>
            </p:txBody>
          </p:sp>
        </mc:Fallback>
      </mc:AlternateContent>
      <p:sp>
        <p:nvSpPr>
          <p:cNvPr id="3" name="Segnaposto numero diapositiva 2">
            <a:extLst>
              <a:ext uri="{FF2B5EF4-FFF2-40B4-BE49-F238E27FC236}">
                <a16:creationId xmlns:a16="http://schemas.microsoft.com/office/drawing/2014/main" id="{E66A6CC4-84EF-591E-9C3F-BC8A7BBA4D23}"/>
              </a:ext>
            </a:extLst>
          </p:cNvPr>
          <p:cNvSpPr>
            <a:spLocks noGrp="1"/>
          </p:cNvSpPr>
          <p:nvPr>
            <p:ph type="sldNum" sz="quarter" idx="12"/>
          </p:nvPr>
        </p:nvSpPr>
        <p:spPr/>
        <p:txBody>
          <a:bodyPr/>
          <a:lstStyle/>
          <a:p>
            <a:fld id="{934E338F-1BAB-4B02-8E39-501413A73E92}" type="slidenum">
              <a:rPr lang="it-IT" smtClean="0">
                <a:solidFill>
                  <a:srgbClr val="C00000"/>
                </a:solidFill>
              </a:rPr>
              <a:pPr/>
              <a:t>5</a:t>
            </a:fld>
            <a:endParaRPr lang="it-IT" dirty="0">
              <a:solidFill>
                <a:srgbClr val="C00000"/>
              </a:solidFill>
            </a:endParaRPr>
          </a:p>
        </p:txBody>
      </p:sp>
      <p:pic>
        <p:nvPicPr>
          <p:cNvPr id="7" name="Picture 6">
            <a:extLst>
              <a:ext uri="{FF2B5EF4-FFF2-40B4-BE49-F238E27FC236}">
                <a16:creationId xmlns:a16="http://schemas.microsoft.com/office/drawing/2014/main" id="{E5ACBB68-A450-1F4B-566C-D26AD14316D0}"/>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260" r="6875" b="7376"/>
          <a:stretch/>
        </p:blipFill>
        <p:spPr>
          <a:xfrm>
            <a:off x="1907804" y="1311294"/>
            <a:ext cx="8376392" cy="5040000"/>
          </a:xfrm>
          <a:prstGeom prst="rect">
            <a:avLst/>
          </a:prstGeom>
        </p:spPr>
      </p:pic>
    </p:spTree>
    <p:extLst>
      <p:ext uri="{BB962C8B-B14F-4D97-AF65-F5344CB8AC3E}">
        <p14:creationId xmlns:p14="http://schemas.microsoft.com/office/powerpoint/2010/main" val="843571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2485D1-F88E-02F2-AF3B-91452870D13B}"/>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BD28E12C-5DA8-1206-3441-4CFED40978D4}"/>
                  </a:ext>
                </a:extLst>
              </p:cNvPr>
              <p:cNvSpPr>
                <a:spLocks noGrp="1"/>
              </p:cNvSpPr>
              <p:nvPr>
                <p:ph type="title"/>
              </p:nvPr>
            </p:nvSpPr>
            <p:spPr/>
            <p:txBody>
              <a:bodyPr/>
              <a:lstStyle/>
              <a:p>
                <a:r>
                  <a:rPr lang="it-IT" dirty="0"/>
                  <a:t>Dynamic </a:t>
                </a:r>
                <a:r>
                  <a:rPr lang="it-IT" dirty="0" err="1"/>
                  <a:t>Correlations</a:t>
                </a:r>
                <a:r>
                  <a:rPr lang="it-IT" dirty="0"/>
                  <a:t> </a:t>
                </a:r>
                <a:r>
                  <a:rPr lang="it-IT" sz="3200" dirty="0"/>
                  <a:t>(</a:t>
                </a:r>
                <a14:m>
                  <m:oMath xmlns:m="http://schemas.openxmlformats.org/officeDocument/2006/math">
                    <m:sSubSup>
                      <m:sSubSupPr>
                        <m:ctrlPr>
                          <a:rPr lang="it-IT" sz="3200" i="1" smtClean="0">
                            <a:effectLst/>
                            <a:latin typeface="Cambria Math" panose="02040503050406030204" pitchFamily="18" charset="0"/>
                            <a:cs typeface="Times New Roman" panose="02020603050405020304" pitchFamily="18" charset="0"/>
                          </a:rPr>
                        </m:ctrlPr>
                      </m:sSubSupPr>
                      <m:e>
                        <m:acc>
                          <m:accPr>
                            <m:chr m:val="̂"/>
                            <m:ctrlPr>
                              <a:rPr lang="it-IT" sz="3200" i="1" smtClean="0">
                                <a:effectLst/>
                                <a:latin typeface="Cambria Math" panose="02040503050406030204" pitchFamily="18" charset="0"/>
                                <a:cs typeface="Times New Roman" panose="02020603050405020304" pitchFamily="18" charset="0"/>
                              </a:rPr>
                            </m:ctrlPr>
                          </m:accPr>
                          <m:e>
                            <m:r>
                              <a:rPr lang="it-IT" sz="3200" i="1">
                                <a:latin typeface="Cambria Math" panose="02040503050406030204" pitchFamily="18" charset="0"/>
                                <a:ea typeface="Times New Roman" panose="02020603050405020304" pitchFamily="18" charset="0"/>
                                <a:cs typeface="Times New Roman" panose="02020603050405020304" pitchFamily="18" charset="0"/>
                              </a:rPr>
                              <m:t>𝛤</m:t>
                            </m:r>
                          </m:e>
                        </m:acc>
                      </m:e>
                      <m:sub>
                        <m:r>
                          <a:rPr lang="it-IT" sz="3200" b="0" i="1" smtClean="0">
                            <a:effectLst/>
                            <a:latin typeface="Cambria Math" panose="02040503050406030204" pitchFamily="18" charset="0"/>
                            <a:cs typeface="Times New Roman" panose="02020603050405020304" pitchFamily="18" charset="0"/>
                          </a:rPr>
                          <m:t>𝑡</m:t>
                        </m:r>
                      </m:sub>
                      <m:sup>
                        <m:r>
                          <a:rPr lang="it-IT" sz="3200" b="0" i="1" smtClean="0">
                            <a:effectLst/>
                            <a:latin typeface="Cambria Math" panose="02040503050406030204" pitchFamily="18" charset="0"/>
                            <a:cs typeface="Times New Roman" panose="02020603050405020304" pitchFamily="18" charset="0"/>
                          </a:rPr>
                          <m:t>𝐷𝐶𝐶</m:t>
                        </m:r>
                      </m:sup>
                    </m:sSubSup>
                  </m:oMath>
                </a14:m>
                <a:r>
                  <a:rPr lang="it-IT" sz="3200" dirty="0"/>
                  <a:t>)</a:t>
                </a:r>
                <a:r>
                  <a:rPr lang="it-IT" sz="4000" dirty="0"/>
                  <a:t>,</a:t>
                </a:r>
                <a:r>
                  <a:rPr lang="it-IT" dirty="0"/>
                  <a:t> Ex–Covid*</a:t>
                </a:r>
              </a:p>
            </p:txBody>
          </p:sp>
        </mc:Choice>
        <mc:Fallback xmlns="">
          <p:sp>
            <p:nvSpPr>
              <p:cNvPr id="2" name="Titolo 1">
                <a:extLst>
                  <a:ext uri="{FF2B5EF4-FFF2-40B4-BE49-F238E27FC236}">
                    <a16:creationId xmlns:a16="http://schemas.microsoft.com/office/drawing/2014/main" id="{BD28E12C-5DA8-1206-3441-4CFED40978D4}"/>
                  </a:ext>
                </a:extLst>
              </p:cNvPr>
              <p:cNvSpPr>
                <a:spLocks noGrp="1" noRot="1" noChangeAspect="1" noMove="1" noResize="1" noEditPoints="1" noAdjustHandles="1" noChangeArrowheads="1" noChangeShapeType="1" noTextEdit="1"/>
              </p:cNvSpPr>
              <p:nvPr>
                <p:ph type="title"/>
              </p:nvPr>
            </p:nvSpPr>
            <p:spPr>
              <a:blipFill>
                <a:blip r:embed="rId2"/>
                <a:stretch>
                  <a:fillRect l="-2087"/>
                </a:stretch>
              </a:blipFill>
            </p:spPr>
            <p:txBody>
              <a:bodyPr/>
              <a:lstStyle/>
              <a:p>
                <a:r>
                  <a:rPr lang="it-IT">
                    <a:noFill/>
                  </a:rPr>
                  <a:t> </a:t>
                </a:r>
              </a:p>
            </p:txBody>
          </p:sp>
        </mc:Fallback>
      </mc:AlternateContent>
      <p:sp>
        <p:nvSpPr>
          <p:cNvPr id="3" name="Segnaposto numero diapositiva 2">
            <a:extLst>
              <a:ext uri="{FF2B5EF4-FFF2-40B4-BE49-F238E27FC236}">
                <a16:creationId xmlns:a16="http://schemas.microsoft.com/office/drawing/2014/main" id="{9CE477CC-0CFF-B13D-6387-6D9E9D6A513F}"/>
              </a:ext>
            </a:extLst>
          </p:cNvPr>
          <p:cNvSpPr>
            <a:spLocks noGrp="1"/>
          </p:cNvSpPr>
          <p:nvPr>
            <p:ph type="sldNum" sz="quarter" idx="12"/>
          </p:nvPr>
        </p:nvSpPr>
        <p:spPr/>
        <p:txBody>
          <a:bodyPr/>
          <a:lstStyle/>
          <a:p>
            <a:fld id="{934E338F-1BAB-4B02-8E39-501413A73E92}" type="slidenum">
              <a:rPr lang="it-IT" smtClean="0">
                <a:solidFill>
                  <a:srgbClr val="C00000"/>
                </a:solidFill>
              </a:rPr>
              <a:pPr/>
              <a:t>6</a:t>
            </a:fld>
            <a:endParaRPr lang="it-IT" dirty="0">
              <a:solidFill>
                <a:srgbClr val="C00000"/>
              </a:solidFill>
            </a:endParaRPr>
          </a:p>
        </p:txBody>
      </p:sp>
      <p:sp>
        <p:nvSpPr>
          <p:cNvPr id="4" name="CasellaDiTesto 3">
            <a:extLst>
              <a:ext uri="{FF2B5EF4-FFF2-40B4-BE49-F238E27FC236}">
                <a16:creationId xmlns:a16="http://schemas.microsoft.com/office/drawing/2014/main" id="{5FFD6A55-7304-D6F4-6EC5-F7D7FB82218A}"/>
              </a:ext>
            </a:extLst>
          </p:cNvPr>
          <p:cNvSpPr txBox="1"/>
          <p:nvPr/>
        </p:nvSpPr>
        <p:spPr>
          <a:xfrm>
            <a:off x="134620" y="6528897"/>
            <a:ext cx="8033434" cy="276999"/>
          </a:xfrm>
          <a:prstGeom prst="rect">
            <a:avLst/>
          </a:prstGeom>
          <a:noFill/>
        </p:spPr>
        <p:txBody>
          <a:bodyPr wrap="square" rtlCol="0">
            <a:spAutoFit/>
          </a:bodyPr>
          <a:lstStyle/>
          <a:p>
            <a:r>
              <a:rPr lang="it-IT" sz="1200" i="1" dirty="0">
                <a:solidFill>
                  <a:schemeClr val="bg1">
                    <a:lumMod val="95000"/>
                  </a:schemeClr>
                </a:solidFill>
                <a:latin typeface="+mj-lt"/>
              </a:rPr>
              <a:t>*</a:t>
            </a:r>
            <a:r>
              <a:rPr lang="en-US" sz="1200" i="1" dirty="0">
                <a:solidFill>
                  <a:schemeClr val="bg1">
                    <a:lumMod val="95000"/>
                  </a:schemeClr>
                </a:solidFill>
                <a:latin typeface="+mj-lt"/>
              </a:rPr>
              <a:t>The term ‘Ex-Covid' denotes the exclusion of data relating to the months of February, March and April 2020 from the dataset.</a:t>
            </a:r>
            <a:endParaRPr lang="it-IT" sz="1200" i="1" dirty="0">
              <a:solidFill>
                <a:schemeClr val="bg1">
                  <a:lumMod val="95000"/>
                </a:schemeClr>
              </a:solidFill>
              <a:latin typeface="+mj-lt"/>
            </a:endParaRPr>
          </a:p>
        </p:txBody>
      </p:sp>
      <p:pic>
        <p:nvPicPr>
          <p:cNvPr id="8" name="Picture 7" descr="A graph of different colored lines&#10;&#10;Description automatically generated">
            <a:extLst>
              <a:ext uri="{FF2B5EF4-FFF2-40B4-BE49-F238E27FC236}">
                <a16:creationId xmlns:a16="http://schemas.microsoft.com/office/drawing/2014/main" id="{071F31F6-1F21-FC5B-B2F4-D5472FFB561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736" r="7980" b="7640"/>
          <a:stretch/>
        </p:blipFill>
        <p:spPr>
          <a:xfrm>
            <a:off x="1974990" y="1298552"/>
            <a:ext cx="8242020" cy="5040000"/>
          </a:xfrm>
          <a:prstGeom prst="rect">
            <a:avLst/>
          </a:prstGeom>
        </p:spPr>
      </p:pic>
    </p:spTree>
    <p:extLst>
      <p:ext uri="{BB962C8B-B14F-4D97-AF65-F5344CB8AC3E}">
        <p14:creationId xmlns:p14="http://schemas.microsoft.com/office/powerpoint/2010/main" val="40854457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62A5D8-7F94-0604-5C84-ED0AF162F509}"/>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19AB1165-FF76-2BB1-23D4-4C3C26C51D77}"/>
                  </a:ext>
                </a:extLst>
              </p:cNvPr>
              <p:cNvSpPr>
                <a:spLocks noGrp="1"/>
              </p:cNvSpPr>
              <p:nvPr>
                <p:ph type="title"/>
              </p:nvPr>
            </p:nvSpPr>
            <p:spPr/>
            <p:txBody>
              <a:bodyPr/>
              <a:lstStyle/>
              <a:p>
                <a:r>
                  <a:rPr lang="it-IT" dirty="0"/>
                  <a:t>Dynamic </a:t>
                </a:r>
                <a:r>
                  <a:rPr lang="it-IT" dirty="0" err="1"/>
                  <a:t>Correlations</a:t>
                </a:r>
                <a:r>
                  <a:rPr lang="it-IT" dirty="0"/>
                  <a:t> </a:t>
                </a:r>
                <a:r>
                  <a:rPr lang="it-IT" sz="3200" dirty="0"/>
                  <a:t>(</a:t>
                </a:r>
                <a14:m>
                  <m:oMath xmlns:m="http://schemas.openxmlformats.org/officeDocument/2006/math">
                    <m:sSubSup>
                      <m:sSubSupPr>
                        <m:ctrlPr>
                          <a:rPr lang="it-IT" sz="3200" i="1" smtClean="0">
                            <a:effectLst/>
                            <a:latin typeface="Cambria Math" panose="02040503050406030204" pitchFamily="18" charset="0"/>
                            <a:cs typeface="Times New Roman" panose="02020603050405020304" pitchFamily="18" charset="0"/>
                          </a:rPr>
                        </m:ctrlPr>
                      </m:sSubSupPr>
                      <m:e>
                        <m:acc>
                          <m:accPr>
                            <m:chr m:val="̂"/>
                            <m:ctrlPr>
                              <a:rPr lang="it-IT" sz="3200" i="1" smtClean="0">
                                <a:effectLst/>
                                <a:latin typeface="Cambria Math" panose="02040503050406030204" pitchFamily="18" charset="0"/>
                                <a:cs typeface="Times New Roman" panose="02020603050405020304" pitchFamily="18" charset="0"/>
                              </a:rPr>
                            </m:ctrlPr>
                          </m:accPr>
                          <m:e>
                            <m:r>
                              <a:rPr lang="it-IT" sz="3200" b="0" i="1">
                                <a:latin typeface="Cambria Math" panose="02040503050406030204" pitchFamily="18" charset="0"/>
                                <a:ea typeface="Times New Roman" panose="02020603050405020304" pitchFamily="18" charset="0"/>
                                <a:cs typeface="Times New Roman" panose="02020603050405020304" pitchFamily="18" charset="0"/>
                              </a:rPr>
                              <m:t>𝛤</m:t>
                            </m:r>
                          </m:e>
                        </m:acc>
                      </m:e>
                      <m:sub>
                        <m:r>
                          <a:rPr lang="it-IT" sz="3200" b="0" i="1" smtClean="0">
                            <a:effectLst/>
                            <a:latin typeface="Cambria Math" panose="02040503050406030204" pitchFamily="18" charset="0"/>
                            <a:cs typeface="Times New Roman" panose="02020603050405020304" pitchFamily="18" charset="0"/>
                          </a:rPr>
                          <m:t>𝑡</m:t>
                        </m:r>
                      </m:sub>
                      <m:sup>
                        <m:r>
                          <a:rPr lang="it-IT" sz="3200" b="0" i="1" smtClean="0">
                            <a:effectLst/>
                            <a:latin typeface="Cambria Math" panose="02040503050406030204" pitchFamily="18" charset="0"/>
                            <a:cs typeface="Times New Roman" panose="02020603050405020304" pitchFamily="18" charset="0"/>
                          </a:rPr>
                          <m:t>𝑉𝐴𝑅</m:t>
                        </m:r>
                        <m:r>
                          <a:rPr lang="it-IT" sz="3200" b="0" i="1" smtClean="0">
                            <a:effectLst/>
                            <a:latin typeface="Cambria Math" panose="02040503050406030204" pitchFamily="18" charset="0"/>
                            <a:cs typeface="Times New Roman" panose="02020603050405020304" pitchFamily="18" charset="0"/>
                          </a:rPr>
                          <m:t>−</m:t>
                        </m:r>
                        <m:r>
                          <a:rPr lang="it-IT" sz="3200" b="0" i="1" smtClean="0">
                            <a:effectLst/>
                            <a:latin typeface="Cambria Math" panose="02040503050406030204" pitchFamily="18" charset="0"/>
                            <a:cs typeface="Times New Roman" panose="02020603050405020304" pitchFamily="18" charset="0"/>
                          </a:rPr>
                          <m:t>𝐷𝐶𝐶</m:t>
                        </m:r>
                      </m:sup>
                    </m:sSubSup>
                  </m:oMath>
                </a14:m>
                <a:r>
                  <a:rPr lang="it-IT" sz="3200" dirty="0"/>
                  <a:t>)</a:t>
                </a:r>
                <a:endParaRPr lang="it-IT" dirty="0"/>
              </a:p>
            </p:txBody>
          </p:sp>
        </mc:Choice>
        <mc:Fallback xmlns="">
          <p:sp>
            <p:nvSpPr>
              <p:cNvPr id="2" name="Titolo 1">
                <a:extLst>
                  <a:ext uri="{FF2B5EF4-FFF2-40B4-BE49-F238E27FC236}">
                    <a16:creationId xmlns:a16="http://schemas.microsoft.com/office/drawing/2014/main" id="{19AB1165-FF76-2BB1-23D4-4C3C26C51D77}"/>
                  </a:ext>
                </a:extLst>
              </p:cNvPr>
              <p:cNvSpPr>
                <a:spLocks noGrp="1" noRot="1" noChangeAspect="1" noMove="1" noResize="1" noEditPoints="1" noAdjustHandles="1" noChangeArrowheads="1" noChangeShapeType="1" noTextEdit="1"/>
              </p:cNvSpPr>
              <p:nvPr>
                <p:ph type="title"/>
              </p:nvPr>
            </p:nvSpPr>
            <p:spPr>
              <a:blipFill>
                <a:blip r:embed="rId2"/>
                <a:stretch>
                  <a:fillRect l="-2087"/>
                </a:stretch>
              </a:blipFill>
            </p:spPr>
            <p:txBody>
              <a:bodyPr/>
              <a:lstStyle/>
              <a:p>
                <a:r>
                  <a:rPr lang="it-IT">
                    <a:noFill/>
                  </a:rPr>
                  <a:t> </a:t>
                </a:r>
              </a:p>
            </p:txBody>
          </p:sp>
        </mc:Fallback>
      </mc:AlternateContent>
      <p:sp>
        <p:nvSpPr>
          <p:cNvPr id="3" name="Segnaposto numero diapositiva 2">
            <a:extLst>
              <a:ext uri="{FF2B5EF4-FFF2-40B4-BE49-F238E27FC236}">
                <a16:creationId xmlns:a16="http://schemas.microsoft.com/office/drawing/2014/main" id="{9C62F2EF-ABE7-D73D-EF54-103ECF9A41F0}"/>
              </a:ext>
            </a:extLst>
          </p:cNvPr>
          <p:cNvSpPr>
            <a:spLocks noGrp="1"/>
          </p:cNvSpPr>
          <p:nvPr>
            <p:ph type="sldNum" sz="quarter" idx="12"/>
          </p:nvPr>
        </p:nvSpPr>
        <p:spPr/>
        <p:txBody>
          <a:bodyPr/>
          <a:lstStyle/>
          <a:p>
            <a:fld id="{934E338F-1BAB-4B02-8E39-501413A73E92}" type="slidenum">
              <a:rPr lang="it-IT" smtClean="0">
                <a:solidFill>
                  <a:srgbClr val="C00000"/>
                </a:solidFill>
              </a:rPr>
              <a:pPr/>
              <a:t>7</a:t>
            </a:fld>
            <a:endParaRPr lang="it-IT" dirty="0">
              <a:solidFill>
                <a:srgbClr val="C00000"/>
              </a:solidFill>
            </a:endParaRPr>
          </a:p>
        </p:txBody>
      </p:sp>
      <p:pic>
        <p:nvPicPr>
          <p:cNvPr id="7" name="Picture 6" descr="A graph of different colored lines&#10;&#10;Description automatically generated">
            <a:extLst>
              <a:ext uri="{FF2B5EF4-FFF2-40B4-BE49-F238E27FC236}">
                <a16:creationId xmlns:a16="http://schemas.microsoft.com/office/drawing/2014/main" id="{74AF60E7-26B3-21C1-73B3-BC7A2548E86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880" r="6875" b="7508"/>
          <a:stretch/>
        </p:blipFill>
        <p:spPr>
          <a:xfrm>
            <a:off x="1932800" y="1295034"/>
            <a:ext cx="8326399" cy="5040000"/>
          </a:xfrm>
          <a:prstGeom prst="rect">
            <a:avLst/>
          </a:prstGeom>
        </p:spPr>
      </p:pic>
    </p:spTree>
    <p:extLst>
      <p:ext uri="{BB962C8B-B14F-4D97-AF65-F5344CB8AC3E}">
        <p14:creationId xmlns:p14="http://schemas.microsoft.com/office/powerpoint/2010/main" val="3794384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F1440-57FF-B646-DC78-5FA6DE8575DD}"/>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olo 1">
                <a:extLst>
                  <a:ext uri="{FF2B5EF4-FFF2-40B4-BE49-F238E27FC236}">
                    <a16:creationId xmlns:a16="http://schemas.microsoft.com/office/drawing/2014/main" id="{8031588A-E05A-FB41-0983-E627B107CBAC}"/>
                  </a:ext>
                </a:extLst>
              </p:cNvPr>
              <p:cNvSpPr>
                <a:spLocks noGrp="1"/>
              </p:cNvSpPr>
              <p:nvPr>
                <p:ph type="title"/>
              </p:nvPr>
            </p:nvSpPr>
            <p:spPr/>
            <p:txBody>
              <a:bodyPr/>
              <a:lstStyle/>
              <a:p>
                <a:r>
                  <a:rPr lang="it-IT" dirty="0"/>
                  <a:t>Dynamic </a:t>
                </a:r>
                <a:r>
                  <a:rPr lang="it-IT" dirty="0" err="1"/>
                  <a:t>Correlations</a:t>
                </a:r>
                <a:r>
                  <a:rPr lang="it-IT" dirty="0"/>
                  <a:t> </a:t>
                </a:r>
                <a:r>
                  <a:rPr lang="it-IT" sz="3200" dirty="0"/>
                  <a:t>(</a:t>
                </a:r>
                <a14:m>
                  <m:oMath xmlns:m="http://schemas.openxmlformats.org/officeDocument/2006/math">
                    <m:sSubSup>
                      <m:sSubSupPr>
                        <m:ctrlPr>
                          <a:rPr lang="it-IT" sz="3200" i="1">
                            <a:latin typeface="Cambria Math" panose="02040503050406030204" pitchFamily="18" charset="0"/>
                            <a:cs typeface="Times New Roman" panose="02020603050405020304" pitchFamily="18" charset="0"/>
                          </a:rPr>
                        </m:ctrlPr>
                      </m:sSubSupPr>
                      <m:e>
                        <m:acc>
                          <m:accPr>
                            <m:chr m:val="̂"/>
                            <m:ctrlPr>
                              <a:rPr lang="it-IT" sz="3200" i="1">
                                <a:latin typeface="Cambria Math" panose="02040503050406030204" pitchFamily="18" charset="0"/>
                                <a:cs typeface="Times New Roman" panose="02020603050405020304" pitchFamily="18" charset="0"/>
                              </a:rPr>
                            </m:ctrlPr>
                          </m:accPr>
                          <m:e>
                            <m:r>
                              <a:rPr lang="it-IT" sz="3200" i="1">
                                <a:latin typeface="Cambria Math" panose="02040503050406030204" pitchFamily="18" charset="0"/>
                                <a:ea typeface="Times New Roman" panose="02020603050405020304" pitchFamily="18" charset="0"/>
                                <a:cs typeface="Times New Roman" panose="02020603050405020304" pitchFamily="18" charset="0"/>
                              </a:rPr>
                              <m:t>𝛤</m:t>
                            </m:r>
                          </m:e>
                        </m:acc>
                      </m:e>
                      <m:sub>
                        <m:r>
                          <a:rPr lang="it-IT" sz="3200" i="1">
                            <a:latin typeface="Cambria Math" panose="02040503050406030204" pitchFamily="18" charset="0"/>
                            <a:cs typeface="Times New Roman" panose="02020603050405020304" pitchFamily="18" charset="0"/>
                          </a:rPr>
                          <m:t>𝑡</m:t>
                        </m:r>
                      </m:sub>
                      <m:sup>
                        <m:r>
                          <a:rPr lang="it-IT" sz="3200" i="1">
                            <a:latin typeface="Cambria Math" panose="02040503050406030204" pitchFamily="18" charset="0"/>
                            <a:cs typeface="Times New Roman" panose="02020603050405020304" pitchFamily="18" charset="0"/>
                          </a:rPr>
                          <m:t>𝑉𝐴𝑅</m:t>
                        </m:r>
                        <m:r>
                          <a:rPr lang="it-IT" sz="3200" i="1">
                            <a:latin typeface="Cambria Math" panose="02040503050406030204" pitchFamily="18" charset="0"/>
                            <a:cs typeface="Times New Roman" panose="02020603050405020304" pitchFamily="18" charset="0"/>
                          </a:rPr>
                          <m:t>−</m:t>
                        </m:r>
                        <m:r>
                          <a:rPr lang="it-IT" sz="3200" i="1">
                            <a:latin typeface="Cambria Math" panose="02040503050406030204" pitchFamily="18" charset="0"/>
                            <a:cs typeface="Times New Roman" panose="02020603050405020304" pitchFamily="18" charset="0"/>
                          </a:rPr>
                          <m:t>𝐷𝐶𝐶</m:t>
                        </m:r>
                      </m:sup>
                    </m:sSubSup>
                  </m:oMath>
                </a14:m>
                <a:r>
                  <a:rPr lang="it-IT" sz="3200" dirty="0"/>
                  <a:t>)</a:t>
                </a:r>
                <a:r>
                  <a:rPr lang="it-IT" dirty="0"/>
                  <a:t>, Ex–Covid</a:t>
                </a:r>
              </a:p>
            </p:txBody>
          </p:sp>
        </mc:Choice>
        <mc:Fallback xmlns="">
          <p:sp>
            <p:nvSpPr>
              <p:cNvPr id="2" name="Titolo 1">
                <a:extLst>
                  <a:ext uri="{FF2B5EF4-FFF2-40B4-BE49-F238E27FC236}">
                    <a16:creationId xmlns:a16="http://schemas.microsoft.com/office/drawing/2014/main" id="{8031588A-E05A-FB41-0983-E627B107CBAC}"/>
                  </a:ext>
                </a:extLst>
              </p:cNvPr>
              <p:cNvSpPr>
                <a:spLocks noGrp="1" noRot="1" noChangeAspect="1" noMove="1" noResize="1" noEditPoints="1" noAdjustHandles="1" noChangeArrowheads="1" noChangeShapeType="1" noTextEdit="1"/>
              </p:cNvSpPr>
              <p:nvPr>
                <p:ph type="title"/>
              </p:nvPr>
            </p:nvSpPr>
            <p:spPr>
              <a:blipFill>
                <a:blip r:embed="rId2"/>
                <a:stretch>
                  <a:fillRect l="-2087"/>
                </a:stretch>
              </a:blipFill>
            </p:spPr>
            <p:txBody>
              <a:bodyPr/>
              <a:lstStyle/>
              <a:p>
                <a:r>
                  <a:rPr lang="it-IT">
                    <a:noFill/>
                  </a:rPr>
                  <a:t> </a:t>
                </a:r>
              </a:p>
            </p:txBody>
          </p:sp>
        </mc:Fallback>
      </mc:AlternateContent>
      <p:sp>
        <p:nvSpPr>
          <p:cNvPr id="3" name="Segnaposto numero diapositiva 2">
            <a:extLst>
              <a:ext uri="{FF2B5EF4-FFF2-40B4-BE49-F238E27FC236}">
                <a16:creationId xmlns:a16="http://schemas.microsoft.com/office/drawing/2014/main" id="{0E4E8C8E-DF7F-2CDD-0B5A-216E659B74E4}"/>
              </a:ext>
            </a:extLst>
          </p:cNvPr>
          <p:cNvSpPr>
            <a:spLocks noGrp="1"/>
          </p:cNvSpPr>
          <p:nvPr>
            <p:ph type="sldNum" sz="quarter" idx="12"/>
          </p:nvPr>
        </p:nvSpPr>
        <p:spPr/>
        <p:txBody>
          <a:bodyPr/>
          <a:lstStyle/>
          <a:p>
            <a:fld id="{934E338F-1BAB-4B02-8E39-501413A73E92}" type="slidenum">
              <a:rPr lang="it-IT" smtClean="0">
                <a:solidFill>
                  <a:srgbClr val="C00000"/>
                </a:solidFill>
              </a:rPr>
              <a:pPr/>
              <a:t>8</a:t>
            </a:fld>
            <a:endParaRPr lang="it-IT" dirty="0">
              <a:solidFill>
                <a:srgbClr val="C00000"/>
              </a:solidFill>
            </a:endParaRPr>
          </a:p>
        </p:txBody>
      </p:sp>
      <p:pic>
        <p:nvPicPr>
          <p:cNvPr id="7" name="Picture 6" descr="A graph of a graph of a number of data&#10;&#10;Description automatically generated with medium confidence">
            <a:extLst>
              <a:ext uri="{FF2B5EF4-FFF2-40B4-BE49-F238E27FC236}">
                <a16:creationId xmlns:a16="http://schemas.microsoft.com/office/drawing/2014/main" id="{B0CE8892-9851-FD8C-BB34-983A9D648455}"/>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9014" r="8198" b="7640"/>
          <a:stretch/>
        </p:blipFill>
        <p:spPr>
          <a:xfrm>
            <a:off x="1949707" y="1295035"/>
            <a:ext cx="8292585" cy="5040000"/>
          </a:xfrm>
          <a:prstGeom prst="rect">
            <a:avLst/>
          </a:prstGeom>
        </p:spPr>
      </p:pic>
    </p:spTree>
    <p:extLst>
      <p:ext uri="{BB962C8B-B14F-4D97-AF65-F5344CB8AC3E}">
        <p14:creationId xmlns:p14="http://schemas.microsoft.com/office/powerpoint/2010/main" val="42409064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94AEB93-4A99-25BC-5A8E-475222C9FCA9}"/>
              </a:ext>
            </a:extLst>
          </p:cNvPr>
          <p:cNvSpPr>
            <a:spLocks noGrp="1"/>
          </p:cNvSpPr>
          <p:nvPr>
            <p:ph type="title"/>
          </p:nvPr>
        </p:nvSpPr>
        <p:spPr/>
        <p:txBody>
          <a:bodyPr/>
          <a:lstStyle/>
          <a:p>
            <a:r>
              <a:rPr lang="en-GB" sz="4000" noProof="0" dirty="0"/>
              <a:t>Model Selection</a:t>
            </a:r>
            <a:endParaRPr lang="en-GB" noProof="0" dirty="0"/>
          </a:p>
        </p:txBody>
      </p:sp>
      <p:sp>
        <p:nvSpPr>
          <p:cNvPr id="5" name="CasellaDiTesto 4">
            <a:extLst>
              <a:ext uri="{FF2B5EF4-FFF2-40B4-BE49-F238E27FC236}">
                <a16:creationId xmlns:a16="http://schemas.microsoft.com/office/drawing/2014/main" id="{0BF30EFA-528B-D6FC-BD9E-04D1FEA28FDF}"/>
              </a:ext>
            </a:extLst>
          </p:cNvPr>
          <p:cNvSpPr txBox="1"/>
          <p:nvPr/>
        </p:nvSpPr>
        <p:spPr>
          <a:xfrm>
            <a:off x="174380" y="3312567"/>
            <a:ext cx="11843239" cy="1754326"/>
          </a:xfrm>
          <a:prstGeom prst="rect">
            <a:avLst/>
          </a:prstGeom>
          <a:noFill/>
        </p:spPr>
        <p:txBody>
          <a:bodyPr wrap="square" rtlCol="0">
            <a:spAutoFit/>
          </a:bodyPr>
          <a:lstStyle/>
          <a:p>
            <a:r>
              <a:rPr lang="en-US" dirty="0">
                <a:latin typeface="+mj-lt"/>
                <a:cs typeface="Times New Roman" panose="02020603050405020304" pitchFamily="18" charset="0"/>
              </a:rPr>
              <a:t>As seen for the trend in correlations, the parameter estimates also differ </a:t>
            </a:r>
            <a:r>
              <a:rPr lang="en-US" b="1" dirty="0">
                <a:latin typeface="+mj-lt"/>
                <a:cs typeface="Times New Roman" panose="02020603050405020304" pitchFamily="18" charset="0"/>
              </a:rPr>
              <a:t>marginally</a:t>
            </a:r>
            <a:r>
              <a:rPr lang="en-US" dirty="0">
                <a:latin typeface="+mj-lt"/>
                <a:cs typeface="Times New Roman" panose="02020603050405020304" pitchFamily="18" charset="0"/>
              </a:rPr>
              <a:t>: in particular, for both models, the impact of new information on correlations (𝛼) is limited, while the persistence of correlations (𝛽) tends to remain stable over time. The results are corroborated by the significant </a:t>
            </a:r>
            <a:r>
              <a:rPr lang="en-US" i="1" dirty="0">
                <a:latin typeface="+mj-lt"/>
                <a:cs typeface="Times New Roman" panose="02020603050405020304" pitchFamily="18" charset="0"/>
              </a:rPr>
              <a:t>p-values</a:t>
            </a:r>
            <a:r>
              <a:rPr lang="en-GB" noProof="0" dirty="0">
                <a:latin typeface="+mj-lt"/>
                <a:cs typeface="Times New Roman" panose="02020603050405020304" pitchFamily="18" charset="0"/>
              </a:rPr>
              <a:t>.</a:t>
            </a:r>
          </a:p>
          <a:p>
            <a:endParaRPr lang="en-GB" noProof="0" dirty="0">
              <a:latin typeface="+mj-lt"/>
              <a:cs typeface="Times New Roman" panose="02020603050405020304" pitchFamily="18" charset="0"/>
            </a:endParaRPr>
          </a:p>
          <a:p>
            <a:r>
              <a:rPr lang="en-US" noProof="0" dirty="0">
                <a:latin typeface="+mj-lt"/>
                <a:cs typeface="Times New Roman" panose="02020603050405020304" pitchFamily="18" charset="0"/>
              </a:rPr>
              <a:t>Comparing the log-likelihood, however, the results confirm that the </a:t>
            </a:r>
            <a:r>
              <a:rPr lang="en-GB" b="1" noProof="0" dirty="0">
                <a:latin typeface="+mj-lt"/>
                <a:cs typeface="Times New Roman" panose="02020603050405020304" pitchFamily="18" charset="0"/>
              </a:rPr>
              <a:t>VAR(1)–DCC–GARCH(1,1)</a:t>
            </a:r>
            <a:r>
              <a:rPr lang="en-US" noProof="0" dirty="0">
                <a:latin typeface="+mj-lt"/>
                <a:cs typeface="Times New Roman" panose="02020603050405020304" pitchFamily="18" charset="0"/>
              </a:rPr>
              <a:t> model offers a better fit to the data:</a:t>
            </a:r>
            <a:endParaRPr lang="en-GB" noProof="0" dirty="0">
              <a:latin typeface="+mj-lt"/>
              <a:cs typeface="Times New Roman" panose="02020603050405020304" pitchFamily="18" charset="0"/>
            </a:endParaRPr>
          </a:p>
        </p:txBody>
      </p:sp>
      <p:pic>
        <p:nvPicPr>
          <p:cNvPr id="6" name="Immagine 5">
            <a:extLst>
              <a:ext uri="{FF2B5EF4-FFF2-40B4-BE49-F238E27FC236}">
                <a16:creationId xmlns:a16="http://schemas.microsoft.com/office/drawing/2014/main" id="{D754C17C-2613-7C84-AA9E-98E3AE4AB47C}"/>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2986694" y="1504201"/>
            <a:ext cx="5357628" cy="1713418"/>
          </a:xfrm>
          <a:prstGeom prst="rect">
            <a:avLst/>
          </a:prstGeom>
        </p:spPr>
      </p:pic>
      <p:pic>
        <p:nvPicPr>
          <p:cNvPr id="8" name="Immagine 7">
            <a:extLst>
              <a:ext uri="{FF2B5EF4-FFF2-40B4-BE49-F238E27FC236}">
                <a16:creationId xmlns:a16="http://schemas.microsoft.com/office/drawing/2014/main" id="{FC2D2855-C936-EC32-4B24-C95DEBBE8D19}"/>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3619438" y="5143553"/>
            <a:ext cx="4092139" cy="1229593"/>
          </a:xfrm>
          <a:prstGeom prst="rect">
            <a:avLst/>
          </a:prstGeom>
        </p:spPr>
      </p:pic>
    </p:spTree>
    <p:extLst>
      <p:ext uri="{BB962C8B-B14F-4D97-AF65-F5344CB8AC3E}">
        <p14:creationId xmlns:p14="http://schemas.microsoft.com/office/powerpoint/2010/main" val="1578832680"/>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3942</TotalTime>
  <Words>604</Words>
  <Application>Microsoft Office PowerPoint</Application>
  <PresentationFormat>Widescreen</PresentationFormat>
  <Paragraphs>121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vt:lpstr>
      <vt:lpstr>Arial</vt:lpstr>
      <vt:lpstr>Calibri</vt:lpstr>
      <vt:lpstr>Cambria Math</vt:lpstr>
      <vt:lpstr>Times New Roman</vt:lpstr>
      <vt:lpstr>Wingdings</vt:lpstr>
      <vt:lpstr>Tema di Office</vt:lpstr>
      <vt:lpstr>STUDY OF DYNAMIC CORRELATION FOR RISK ASSESSMENT IN FINANCE: AN ANALYSIS OF THE NASDAQ 100 WITH AND WITHOUT THE EFFECT OF COVID-19</vt:lpstr>
      <vt:lpstr>Purpose</vt:lpstr>
      <vt:lpstr>Macroeconomic-Financial Index</vt:lpstr>
      <vt:lpstr>Cluster Analysis Results</vt:lpstr>
      <vt:lpstr>Dynamic Correlations (Γ ̂_t^DCC)</vt:lpstr>
      <vt:lpstr>Dynamic Correlations (Γ ̂_t^DCC), Ex–Covid*</vt:lpstr>
      <vt:lpstr>Dynamic Correlations (Γ ̂_t^(VAR-DCC))</vt:lpstr>
      <vt:lpstr>Dynamic Correlations (Γ ̂_t^(VAR-DCC)), Ex–Covid</vt:lpstr>
      <vt:lpstr>Model Selection</vt:lpstr>
      <vt:lpstr>Empirical Results: Portfolio Construction </vt:lpstr>
      <vt:lpstr>Empirical Results: Parametric Approach</vt:lpstr>
      <vt:lpstr>Empirical Results: Parametric Approach</vt:lpstr>
      <vt:lpstr>Empirical Results: VaR Breaches</vt:lpstr>
      <vt:lpstr>Empirical Results: Expected Shortfall</vt:lpstr>
      <vt:lpstr>Conclusions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giovanni pedone</dc:creator>
  <cp:lastModifiedBy>Giovanni Pedone</cp:lastModifiedBy>
  <cp:revision>188</cp:revision>
  <dcterms:created xsi:type="dcterms:W3CDTF">2024-09-25T21:12:04Z</dcterms:created>
  <dcterms:modified xsi:type="dcterms:W3CDTF">2025-05-23T15:53:43Z</dcterms:modified>
</cp:coreProperties>
</file>