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6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D2"/>
    <a:srgbClr val="6C71C4"/>
    <a:srgbClr val="2AA198"/>
    <a:srgbClr val="93A1A1"/>
    <a:srgbClr val="657B83"/>
    <a:srgbClr val="DC322F"/>
    <a:srgbClr val="D33682"/>
    <a:srgbClr val="859900"/>
    <a:srgbClr val="586E75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9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Higher-order patterns, can be: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omposed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artially applied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T</a:t>
            </a:r>
            <a:r>
              <a:rPr lang="en-US" dirty="0" smtClean="0">
                <a:sym typeface="+mn-ea"/>
              </a:rPr>
              <a:t>reated as arguments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Nest</a:t>
            </a:r>
            <a:r>
              <a:rPr lang="en-US" altLang="en-US" dirty="0" smtClean="0">
                <a:sym typeface="+mn-ea"/>
              </a:rPr>
              <a:t>ed</a:t>
            </a:r>
            <a:r>
              <a:rPr lang="en-US" dirty="0" smtClean="0">
                <a:sym typeface="+mn-ea"/>
              </a:rPr>
              <a:t> and combin</a:t>
            </a:r>
            <a:r>
              <a:rPr lang="en-US" altLang="en-US" dirty="0" smtClean="0">
                <a:sym typeface="+mn-ea"/>
              </a:rPr>
              <a:t>ed</a:t>
            </a:r>
            <a:br>
              <a:rPr lang="en-US" alt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Create more complex patterns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 `&amp;` (dual to `|`) for combining</a:t>
            </a:r>
            <a:endParaRPr lang="en-US" dirty="0"/>
          </a:p>
          <a:p>
            <a:pPr marL="171450" indent="-17145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"Just functions -- plus some additional compile-time meta-data..."</a:t>
            </a:r>
            <a:br>
              <a:rPr lang="en-US"/>
            </a:br>
            <a:endParaRPr lang="en-US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/>
              <a:t>Still callable as functions (just include parentheses and pipes)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partial patterns were considered -- but no practical use cases have ever emerged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total patterns limited to seven cases (just ‘cuz... could be extended arbitrarily -- like tuples)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Common to most statically-typed functional programming languages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“Patterns are rules for transforming input data.</a:t>
            </a:r>
            <a:r>
              <a:rPr lang="en-US" altLang="en-US" dirty="0" smtClean="0">
                <a:sym typeface="+mn-ea"/>
              </a:rPr>
              <a:t>” -- MSDN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ompare data with a logical structure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D</a:t>
            </a:r>
            <a:r>
              <a:rPr lang="en-US" dirty="0" smtClean="0">
                <a:sym typeface="+mn-ea"/>
              </a:rPr>
              <a:t>ecompose data into constituent parts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</a:t>
            </a:r>
            <a:r>
              <a:rPr lang="en-US" dirty="0" smtClean="0">
                <a:sym typeface="+mn-ea"/>
              </a:rPr>
              <a:t>xtract information from data</a:t>
            </a:r>
            <a:endParaRPr lang="en-US" dirty="0" smtClean="0"/>
          </a:p>
          <a:p>
            <a:pPr indent="0">
              <a:lnSpc>
                <a:spcPct val="200000"/>
              </a:lnSpc>
              <a:buFont typeface="Arial" panose="0208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ym typeface="+mn-ea"/>
              </a:rPr>
              <a:t>Used</a:t>
            </a:r>
            <a:r>
              <a:rPr lang="en-US" altLang="en-US" dirty="0" smtClean="0">
                <a:sym typeface="+mn-ea"/>
              </a:rPr>
              <a:t>, primarily,</a:t>
            </a:r>
            <a:r>
              <a:rPr lang="en-US" dirty="0" smtClean="0">
                <a:sym typeface="+mn-ea"/>
              </a:rPr>
              <a:t> via</a:t>
            </a:r>
            <a:r>
              <a:rPr lang="en-US" altLang="en-US" dirty="0" smtClean="0">
                <a:sym typeface="+mn-ea"/>
              </a:rPr>
              <a:t>: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`match` expression</a:t>
            </a:r>
            <a:r>
              <a:rPr lang="en-US" altLang="en-US" dirty="0" smtClean="0">
                <a:sym typeface="+mn-ea"/>
              </a:rPr>
              <a:t>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`let` bindings </a:t>
            </a:r>
            <a:br>
              <a:rPr lang="en-US" altLang="en-US" dirty="0" smtClean="0">
                <a:sym typeface="+mn-ea"/>
              </a:rPr>
            </a:br>
            <a:br>
              <a:rPr lang="en-US" altLang="en-US" dirty="0" smtClean="0">
                <a:sym typeface="+mn-ea"/>
              </a:rPr>
            </a:br>
            <a:endParaRPr lang="en-US" alt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function definitions 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`try ... with` expressions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“first class”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Hard-coded into compiler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usable as data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”Interacts poorly with abstraction” -- ICFP’07</a:t>
            </a:r>
            <a:br>
              <a:rPr lang="en-US" altLang="en-US">
                <a:sym typeface="+mn-ea"/>
              </a:rPr>
            </a:br>
            <a:endParaRPr lang="en-US" altLang="en-US">
              <a:sym typeface="+mn-ea"/>
            </a:endParaRPr>
          </a:p>
          <a:p>
            <a:pPr marL="171450" lvl="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Also: Some limits on the consumption of </a:t>
            </a:r>
            <a:r>
              <a:rPr lang="en-US" i="1" dirty="0" smtClean="0">
                <a:sym typeface="+mn-ea"/>
              </a:rPr>
              <a:t>run-time</a:t>
            </a:r>
            <a:r>
              <a:rPr lang="en-US" dirty="0" smtClean="0">
                <a:sym typeface="+mn-ea"/>
              </a:rPr>
              <a:t> data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https://www.microsoft.com/en-us/research/wp-content/uploads/2016/02/p29-syme.pdf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"Make Pattern Matching a Powerful and Flexible Feature"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Provide alternate "view” (think RDBMS) of data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Great for taming clunky OO-style-everything-requires-a-different-getter classes &amp; for massaging data into a friendlier “shape”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Partitions data into one of many "buckets”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Sort of like an “anonymous union”</a:t>
            </a:r>
            <a:endParaRPr lang="en-US" baseline="0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“partial” </a:t>
            </a:r>
            <a:r>
              <a:rPr lang="en-US" altLang="en-US" dirty="0" smtClean="0">
                <a:sym typeface="+mn-ea"/>
              </a:rPr>
              <a:t>functions (i.e. not every value in the domain produces a value in the range)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NOT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Usefully as "application-focused (i.e. incomplete) view" of data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Especially useful when combined with other patterns: OR ( | ), AND ( &amp; )</a:t>
            </a:r>
            <a:endParaRPr lang="en-US" alt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Improve the reuse and applicability of patterns</a:t>
            </a:r>
            <a:r>
              <a:rPr lang="en-US" i="1" dirty="0" smtClean="0">
                <a:sym typeface="+mn-ea"/>
              </a:rPr>
              <a:t> (note: value of Active Patterns increases as the general applicability increases)</a:t>
            </a: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May NOT be used with 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multi-case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 total patterns, due to evaluation “completeness” checks</a:t>
            </a:r>
            <a:endParaRPr lang="en-US" b="0" i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Of `N` arguments…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`N-1` are used to tune the Active Pattern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Final argument to a Parameterized Pattern is the value against which matching occurs</a:t>
            </a:r>
            <a:endParaRPr lang="en-US" b="0" i="0" baseline="0" dirty="0" smtClean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bit.ly/DeepDiveAP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609600" y="6245225"/>
            <a:ext cx="283273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8713"/>
            <a:ext cx="9144000" cy="2387600"/>
          </a:xfrm>
        </p:spPr>
        <p:txBody>
          <a:bodyPr/>
          <a:p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 Deep Dive into Active Patterns</a:t>
            </a:r>
            <a:endParaRPr lang="en-US" altLang="en-US" sz="4400" b="1">
              <a:solidFill>
                <a:srgbClr val="002B36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@</a:t>
            </a:r>
            <a:r>
              <a:rPr lang="en-US" altLang="en-US" sz="2400" i="1">
                <a:solidFill>
                  <a:srgbClr val="268BD2"/>
                </a:solidFill>
                <a:latin typeface="Fira Sans Condensed" panose="020B0603050000020004" charset="0"/>
                <a:cs typeface="Fira Sans Condensed" panose="020B0603050000020004" charset="0"/>
              </a:rPr>
              <a:t>pblasucci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    bit.ly/</a:t>
            </a:r>
            <a:r>
              <a:rPr lang="en-US" altLang="en-US" sz="2400" i="1">
                <a:solidFill>
                  <a:srgbClr val="DC322F"/>
                </a:solidFill>
                <a:latin typeface="Fira Sans Condensed" panose="020B0603050000020004" charset="0"/>
                <a:cs typeface="Fira Sans Condensed" panose="020B0603050000020004" charset="0"/>
              </a:rPr>
              <a:t>DeepDiveAP</a:t>
            </a:r>
            <a:endParaRPr lang="en-US" altLang="en-US" sz="2400" i="1">
              <a:solidFill>
                <a:srgbClr val="DC322F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(First-class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 lnSpcReduction="10000"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|Q|_|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rec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Q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::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List.rev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[]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App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|Lambdas|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(Underlying Mechanics)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09600" y="2300605"/>
          <a:ext cx="10972800" cy="225742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78025"/>
                <a:gridCol w="4497387"/>
                <a:gridCol w="4497387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Kind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Form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Multiple-case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|A1|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|AN|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'A1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'AN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Choice</a:t>
                      </a:r>
                      <a:endParaRPr lang="en-US" alt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Partial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Parameterized (Partial)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 … 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'P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(Benefits)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anchor="t" anchorCtr="0"/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filter123 x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2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Three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"Found 1, 2, or 3!"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matchShape 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Rectangle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height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"Rectangle with length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Circle r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"Circle with radius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items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items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h :: t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t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[]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""</a:t>
            </a:r>
            <a:endParaRPr lang="en-US" sz="1400">
              <a:solidFill>
                <a:srgbClr val="2AA198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handleTaken users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}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users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List.exists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(fun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} 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try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"Difference: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%i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42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/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DivideByZeroException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as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x.Message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TimeoutException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Took too long"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readFromFile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StreamReader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reader.ReadLine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null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"\n"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false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true </a:t>
            </a:r>
            <a:endParaRPr lang="en-US" altLang="en-US" sz="1400">
              <a:solidFill>
                <a:srgbClr val="DC322F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6199505" y="1417955"/>
          <a:ext cx="5327650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230"/>
                <a:gridCol w="2979420"/>
              </a:tblGrid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Description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Array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[|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|]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Parenthesized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Tuple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Record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{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 }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Wildcard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_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Pattern with type annotation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int 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 test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:?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DateTime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as 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stamp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Null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C322F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null</a:t>
                      </a:r>
                      <a:endParaRPr lang="en-US" sz="1400">
                        <a:solidFill>
                          <a:srgbClr val="DC322F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603250" y="1417955"/>
          <a:ext cx="5347335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/>
                <a:gridCol w="3554730"/>
              </a:tblGrid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Example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Constant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1.0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"test"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30 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Color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.Red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Identifier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Some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x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 Failure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msg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Variable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as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tuple1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OR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 | 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_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AND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&amp; 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_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"test"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h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::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t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List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  <a:noFill/>
          <a:ln w="12700">
            <a:solidFill>
              <a:srgbClr val="EEE8D5"/>
            </a:solidFill>
          </a:ln>
        </p:spPr>
        <p:txBody>
          <a:bodyPr anchor="ctr" anchorCtr="0"/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info.IsGenericParameter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"!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info.GenericParameterPosition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|| not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info.HasElementType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info.GetGenericArguments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else [||]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info.GetGenericTypeDefinition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args.Length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formatTypes args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info.IsArray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"Array(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info.GetArrayRank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info.IsByRef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&amp;"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info.IsPointer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failwith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"MSDN says this can’t happen"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sz="4400" b="1">
                <a:solidFill>
                  <a:srgbClr val="002B36"/>
                </a:solidFill>
              </a:rPr>
              <a:t>Extensible Pattern Matching </a:t>
            </a:r>
            <a:br>
              <a:rPr lang="en-US" altLang="en-US" sz="4400" b="1">
                <a:solidFill>
                  <a:srgbClr val="002B36"/>
                </a:solidFill>
              </a:rPr>
            </a:br>
            <a:r>
              <a:rPr lang="en-US" altLang="en-US" sz="4400" b="1">
                <a:solidFill>
                  <a:srgbClr val="002B36"/>
                </a:solidFill>
              </a:rPr>
              <a:t>Via a Lightweight Language Extension</a:t>
            </a:r>
            <a:endParaRPr lang="en-US" altLang="en-US" sz="4400" b="1" i="1">
              <a:solidFill>
                <a:srgbClr val="002B3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2400" i="1">
                <a:solidFill>
                  <a:srgbClr val="93A1A1"/>
                </a:solidFill>
              </a:rPr>
              <a:t>from IFCP’07 –</a:t>
            </a:r>
            <a:r>
              <a:rPr lang="en-US" sz="2400" i="1">
                <a:solidFill>
                  <a:srgbClr val="657B83"/>
                </a:solidFill>
              </a:rPr>
              <a:t> Syme, Neverov, Margetson</a:t>
            </a:r>
            <a:endParaRPr lang="en-US" sz="2400" i="1">
              <a:solidFill>
                <a:srgbClr val="657B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(Single-case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1870"/>
            <a:ext cx="6172200" cy="4873625"/>
          </a:xfrm>
          <a:ln w="12700">
            <a:solidFill>
              <a:srgbClr val="EEE8D5"/>
            </a:solidFill>
          </a:ln>
        </p:spPr>
        <p:txBody>
          <a:bodyPr/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System.Numerics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|Rect|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x.Real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x.Imaginary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|Polar|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x.Magnitude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x.Phase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add one 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one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multiply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(Multiple-case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Autofit/>
          </a:bodyPr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NodaTime.Text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|Pass|Fail|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ParseResult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&gt;) =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result.Success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then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result.Value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else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result.Exception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LocalDatePattern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.Iso.Parse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"2020-04-09"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Log.warnf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"ERR!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let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getCurrentInstant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now.InUtc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.LocalDateTime.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Date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(Partial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5680"/>
            <a:ext cx="6172200" cy="4873625"/>
          </a:xfrm>
          <a:noFill/>
          <a:ln w="12700">
            <a:solidFill>
              <a:srgbClr val="EEE8D5"/>
            </a:solidFill>
          </a:ln>
        </p:spPr>
        <p:txBody>
          <a:bodyPr vert="horz" rtlCol="0">
            <a:normAutofit lnSpcReduction="20000"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FileSystemEvents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|FileMoved|_|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when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events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FilePushed path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Pushed: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FilePopped path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"Popped: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FileMoved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"Moved: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=&gt;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 trg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(Parameterized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|Grouped|_|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 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Regex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.Match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not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m.Success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m.Groups.Count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 </a:t>
            </a:r>
            <a:r>
              <a:rPr lang="en-US" altLang="en-US" sz="1400" dirty="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then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else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[ for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g.Value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]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List.tail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drop "root" match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"#859900"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with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Grouped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"#(\d{2})(\d{2})(\d{2})"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"R, G, B: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 g b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"'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 is not a hex-color"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4858</Words>
  <Application>WPS Presentation</Application>
  <PresentationFormat>宽屏</PresentationFormat>
  <Paragraphs>308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Fira Sans Condensed</vt:lpstr>
      <vt:lpstr>DejaVu Sans</vt:lpstr>
      <vt:lpstr>Droid Sans Fallback</vt:lpstr>
      <vt:lpstr>Fira Code</vt:lpstr>
      <vt:lpstr>Arial</vt:lpstr>
      <vt:lpstr>微软雅黑</vt:lpstr>
      <vt:lpstr>Arial Unicode MS</vt:lpstr>
      <vt:lpstr>SimSun</vt:lpstr>
      <vt:lpstr>MT Extra</vt:lpstr>
      <vt:lpstr>1_Default Design</vt:lpstr>
      <vt:lpstr>A Deep Dive into Active Patterns</vt:lpstr>
      <vt:lpstr>Pattern Matching (Benefits)</vt:lpstr>
      <vt:lpstr>Pattern Matching (Limitations)</vt:lpstr>
      <vt:lpstr>Pattern Matching (Limitations)</vt:lpstr>
      <vt:lpstr>Extensible Pattern Matching  Via a Lightweight Language Extension</vt:lpstr>
      <vt:lpstr>Active Patterns  (Single-case Total Patterns)</vt:lpstr>
      <vt:lpstr>Active Patterns  (Multiple-case Total Patterns)</vt:lpstr>
      <vt:lpstr>Active Patterns  (Partial Patterns)</vt:lpstr>
      <vt:lpstr>Active Patterns  (Parameterized Patterns)</vt:lpstr>
      <vt:lpstr>Active Patterns  (First-class Patterns)</vt:lpstr>
      <vt:lpstr>Active Patterns  (Underlying Mechanics)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pblasucci</dc:creator>
  <cp:lastModifiedBy>pblasucci</cp:lastModifiedBy>
  <cp:revision>102</cp:revision>
  <dcterms:created xsi:type="dcterms:W3CDTF">2020-04-02T13:36:41Z</dcterms:created>
  <dcterms:modified xsi:type="dcterms:W3CDTF">2020-04-02T13:36:41Z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