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6" r:id="rId6"/>
    <p:sldId id="270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BD2"/>
    <a:srgbClr val="6C71C4"/>
    <a:srgbClr val="2AA198"/>
    <a:srgbClr val="93A1A1"/>
    <a:srgbClr val="657B83"/>
    <a:srgbClr val="DC322F"/>
    <a:srgbClr val="D33682"/>
    <a:srgbClr val="859900"/>
    <a:srgbClr val="586E75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ä¸»é¢æ ·å¼ 1 - å¼ºè°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9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Higher-order patterns, can be: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omposed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P</a:t>
            </a:r>
            <a:r>
              <a:rPr lang="en-US" dirty="0" smtClean="0">
                <a:sym typeface="+mn-ea"/>
              </a:rPr>
              <a:t>artially applied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T</a:t>
            </a:r>
            <a:r>
              <a:rPr lang="en-US" dirty="0" smtClean="0">
                <a:sym typeface="+mn-ea"/>
              </a:rPr>
              <a:t>reated as arguments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Nest</a:t>
            </a:r>
            <a:r>
              <a:rPr lang="en-US" altLang="en-US" dirty="0" smtClean="0">
                <a:sym typeface="+mn-ea"/>
              </a:rPr>
              <a:t>ed</a:t>
            </a:r>
            <a:r>
              <a:rPr lang="en-US" dirty="0" smtClean="0">
                <a:sym typeface="+mn-ea"/>
              </a:rPr>
              <a:t> and combin</a:t>
            </a:r>
            <a:r>
              <a:rPr lang="en-US" altLang="en-US" dirty="0" smtClean="0">
                <a:sym typeface="+mn-ea"/>
              </a:rPr>
              <a:t>ed</a:t>
            </a:r>
            <a:br>
              <a:rPr lang="en-US" alt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Create more complex patterns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 `&amp;` (dual to `|`) for combining</a:t>
            </a:r>
            <a:endParaRPr lang="en-US" dirty="0"/>
          </a:p>
          <a:p>
            <a:pPr marL="171450" indent="-17145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"Just functions -- plus some additional compile-time meta-data..."</a:t>
            </a:r>
            <a:br>
              <a:rPr lang="en-US"/>
            </a:br>
            <a:endParaRPr lang="en-US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altLang="en-US"/>
              <a:t>Still callable as functions (just include parentheses and pipes)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partial patterns were considered -- but no practical use cases have ever emerged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/>
              <a:t>Multiple-case total patterns limited to seven cases (just ‘cuz... could be extended arbitrarily -- like tuples)</a:t>
            </a:r>
            <a:endParaRPr lang="en-US" alt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Common to most statically-typed functional programming languages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“Patterns are rules for transforming input data.</a:t>
            </a:r>
            <a:r>
              <a:rPr lang="en-US" altLang="en-US" dirty="0" smtClean="0">
                <a:sym typeface="+mn-ea"/>
              </a:rPr>
              <a:t>” -- MSDN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C</a:t>
            </a:r>
            <a:r>
              <a:rPr lang="en-US" dirty="0" smtClean="0">
                <a:sym typeface="+mn-ea"/>
              </a:rPr>
              <a:t>ompare data with a logical structure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D</a:t>
            </a:r>
            <a:r>
              <a:rPr lang="en-US" dirty="0" smtClean="0">
                <a:sym typeface="+mn-ea"/>
              </a:rPr>
              <a:t>ecompose data into constituent parts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</a:t>
            </a:r>
            <a:r>
              <a:rPr lang="en-US" dirty="0" smtClean="0">
                <a:sym typeface="+mn-ea"/>
              </a:rPr>
              <a:t>xtract information from data</a:t>
            </a:r>
            <a:endParaRPr lang="en-US" dirty="0" smtClean="0"/>
          </a:p>
          <a:p>
            <a:pPr indent="0">
              <a:lnSpc>
                <a:spcPct val="200000"/>
              </a:lnSpc>
              <a:buFont typeface="Arial" panose="0208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ym typeface="+mn-ea"/>
              </a:rPr>
              <a:t>Used</a:t>
            </a:r>
            <a:r>
              <a:rPr lang="en-US" altLang="en-US" dirty="0" smtClean="0">
                <a:sym typeface="+mn-ea"/>
              </a:rPr>
              <a:t>, primarily,</a:t>
            </a:r>
            <a:r>
              <a:rPr lang="en-US" dirty="0" smtClean="0">
                <a:sym typeface="+mn-ea"/>
              </a:rPr>
              <a:t> via</a:t>
            </a:r>
            <a:r>
              <a:rPr lang="en-US" altLang="en-US" dirty="0" smtClean="0">
                <a:sym typeface="+mn-ea"/>
              </a:rPr>
              <a:t>:</a:t>
            </a:r>
            <a:br>
              <a:rPr lang="en-US" alt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 </a:t>
            </a: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`match` expression</a:t>
            </a:r>
            <a:r>
              <a:rPr lang="en-US" altLang="en-US" dirty="0" smtClean="0">
                <a:sym typeface="+mn-ea"/>
              </a:rPr>
              <a:t>s</a:t>
            </a:r>
            <a:br>
              <a:rPr lang="en-US" alt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`let` bindings </a:t>
            </a:r>
            <a:br>
              <a:rPr lang="en-US" altLang="en-US" dirty="0" smtClean="0">
                <a:sym typeface="+mn-ea"/>
              </a:rPr>
            </a:br>
            <a:br>
              <a:rPr lang="en-US" altLang="en-US" dirty="0" smtClean="0">
                <a:sym typeface="+mn-ea"/>
              </a:rPr>
            </a:br>
            <a:endParaRPr lang="en-US" alt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</a:t>
            </a:r>
            <a:r>
              <a:rPr lang="en-US" dirty="0" smtClean="0">
                <a:sym typeface="+mn-ea"/>
              </a:rPr>
              <a:t>function definitions 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628650" lvl="1" indent="-171450">
              <a:buFont typeface="Arial"/>
              <a:buChar char="•"/>
            </a:pPr>
            <a:r>
              <a:rPr lang="en-US" altLang="en-US" dirty="0" smtClean="0">
                <a:sym typeface="+mn-ea"/>
              </a:rPr>
              <a:t>in `try ... with` expressions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“first class”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Hard-coded into compiler</a:t>
            </a:r>
            <a:br>
              <a:rPr lang="en-US" altLang="en-US">
                <a:sym typeface="+mn-ea"/>
              </a:rPr>
            </a:br>
            <a:endParaRPr lang="en-US" altLang="en-US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Not usable as data</a:t>
            </a:r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dirty="0" smtClean="0"/>
          </a:p>
          <a:p>
            <a:pPr marL="17145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”Interacts poorly with abstraction” -- ICFP’07</a:t>
            </a:r>
            <a:br>
              <a:rPr lang="en-US" altLang="en-US">
                <a:sym typeface="+mn-ea"/>
              </a:rPr>
            </a:br>
            <a:endParaRPr lang="en-US" altLang="en-US">
              <a:sym typeface="+mn-ea"/>
            </a:endParaRPr>
          </a:p>
          <a:p>
            <a:pPr marL="171450" lvl="0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Also: Some limits on the consumption of </a:t>
            </a:r>
            <a:r>
              <a:rPr lang="en-US" i="1" dirty="0" smtClean="0">
                <a:sym typeface="+mn-ea"/>
              </a:rPr>
              <a:t>run-time</a:t>
            </a:r>
            <a:r>
              <a:rPr lang="en-US" dirty="0" smtClean="0">
                <a:sym typeface="+mn-ea"/>
              </a:rPr>
              <a:t> data</a:t>
            </a:r>
            <a:endParaRPr lang="en-US" dirty="0" smtClean="0"/>
          </a:p>
          <a:p>
            <a:pPr marL="628650" lvl="1" indent="-171450">
              <a:lnSpc>
                <a:spcPct val="200000"/>
              </a:lnSpc>
              <a:buFont typeface="Arial" panose="0208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https://www.microsoft.com/en-us/research/wp-content/uploads/2016/02/p29-syme.pdf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"Make Pattern Matching a Powerful and Flexible Feature"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Provide alternate "view” (think RDBMS) of data</a:t>
            </a:r>
            <a:br>
              <a:rPr lang="en-US" dirty="0" smtClean="0">
                <a:sym typeface="+mn-ea"/>
              </a:rPr>
            </a:b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Great for taming clunky OO-style-everything-requires-a-different-getter classes &amp; for massaging data into a friendlier “shape”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“total” function domains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Have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Can be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Partitions data into one of many "buckets”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Sort of like an “anonymous union”</a:t>
            </a:r>
            <a:endParaRPr lang="en-US" baseline="0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Use with “partial” </a:t>
            </a:r>
            <a:r>
              <a:rPr lang="en-US" altLang="en-US" dirty="0" smtClean="0">
                <a:sym typeface="+mn-ea"/>
              </a:rPr>
              <a:t>functions (i.e. not every value in the domain produces a value in the range)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 identity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NOT checked for </a:t>
            </a:r>
            <a:r>
              <a:rPr lang="en-US" dirty="0" err="1" smtClean="0">
                <a:sym typeface="+mn-ea"/>
              </a:rPr>
              <a:t>exhaustivity</a:t>
            </a: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 smtClean="0">
                <a:sym typeface="+mn-ea"/>
              </a:rPr>
              <a:t>Usefully as "application-focused (i.e. incomplete) view" of data</a:t>
            </a:r>
            <a:br>
              <a:rPr lang="en-US" dirty="0" smtClean="0">
                <a:sym typeface="+mn-ea"/>
              </a:rPr>
            </a:br>
            <a:endParaRPr 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Especially useful when combined with other patterns: OR ( | ), AND ( &amp; )</a:t>
            </a:r>
            <a:endParaRPr lang="en-US" altLang="en-US" dirty="0" smtClean="0">
              <a:sym typeface="+mn-ea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altLang="en-US" dirty="0" smtClean="0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Improve the reuse and applicability of patterns</a:t>
            </a:r>
            <a:r>
              <a:rPr lang="en-US" i="1" dirty="0" smtClean="0">
                <a:sym typeface="+mn-ea"/>
              </a:rPr>
              <a:t> (note: value of Active Patterns increases as the general applicability increases)</a:t>
            </a: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May NOT be used with 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multi-case</a:t>
            </a:r>
            <a:r>
              <a:rPr lang="en-US" altLang="en-US" dirty="0" smtClean="0">
                <a:sym typeface="+mn-ea"/>
              </a:rPr>
              <a:t>*</a:t>
            </a:r>
            <a:r>
              <a:rPr lang="en-US" dirty="0" smtClean="0">
                <a:sym typeface="+mn-ea"/>
              </a:rPr>
              <a:t> total patterns, due to evaluation “completeness” checks</a:t>
            </a:r>
            <a:endParaRPr lang="en-US" b="0" i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en-US" b="0" i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Of `N` arguments…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`N-1` are used to tune the Active Pattern</a:t>
            </a:r>
            <a:br>
              <a:rPr lang="en-US" dirty="0" smtClean="0">
                <a:sym typeface="+mn-ea"/>
              </a:rPr>
            </a:br>
            <a:endParaRPr lang="en-US" b="0" i="0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>
                <a:sym typeface="+mn-ea"/>
              </a:rPr>
              <a:t>	Final argument to a Parameterized Pattern is the value against which matching occurs</a:t>
            </a:r>
            <a:endParaRPr lang="en-US" b="0" i="0" baseline="0" dirty="0" smtClean="0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bit.ly/DeepDiveAP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cs typeface="DejaVu Sans" panose="020B060303080402020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bit.ly/DeepDiveAP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609600" y="6245225"/>
            <a:ext cx="283273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l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rgbClr val="657B83"/>
                </a:solidFill>
                <a:latin typeface="Fira Sans Condensed" panose="020B0603050000020004" charset="0"/>
                <a:ea typeface="DejaVu Sans" panose="020B0603030804020204" charset="0"/>
                <a:cs typeface="Fira Sans Condensed" panose="020B060305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657B83"/>
          </a:solidFill>
          <a:latin typeface="Fira Sans Condensed" panose="020B0603050000020004" charset="0"/>
          <a:ea typeface="DejaVu Sans" panose="020B0603030804020204" charset="0"/>
          <a:cs typeface="Fira Sans Condensed" panose="020B06030500000200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8713"/>
            <a:ext cx="9144000" cy="2387600"/>
          </a:xfrm>
        </p:spPr>
        <p:txBody>
          <a:bodyPr/>
          <a:p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 Deep Dive into Active Patterns</a:t>
            </a:r>
            <a:endParaRPr lang="en-US" altLang="en-US" sz="4400" b="1">
              <a:solidFill>
                <a:srgbClr val="002B36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@</a:t>
            </a:r>
            <a:r>
              <a:rPr lang="en-US" altLang="en-US" sz="2400" i="1">
                <a:solidFill>
                  <a:srgbClr val="268BD2"/>
                </a:solidFill>
                <a:latin typeface="Fira Sans Condensed" panose="020B0603050000020004" charset="0"/>
                <a:cs typeface="Fira Sans Condensed" panose="020B0603050000020004" charset="0"/>
              </a:rPr>
              <a:t>pblasucci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    bit.ly/</a:t>
            </a:r>
            <a:r>
              <a:rPr lang="en-US" altLang="en-US" sz="2400" i="1">
                <a:solidFill>
                  <a:srgbClr val="DC322F"/>
                </a:solidFill>
                <a:latin typeface="Fira Sans Condensed" panose="020B0603050000020004" charset="0"/>
                <a:cs typeface="Fira Sans Condensed" panose="020B0603050000020004" charset="0"/>
              </a:rPr>
              <a:t>DeepDiveAP</a:t>
            </a:r>
            <a:endParaRPr lang="en-US" altLang="en-US" sz="2400" i="1">
              <a:solidFill>
                <a:srgbClr val="DC322F"/>
              </a:solidFill>
              <a:latin typeface="Fira Sans Condensed" panose="020B0603050000020004" charset="0"/>
              <a:cs typeface="Fira Sans Condensed" panose="020B060305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(First-class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 lnSpcReduction="10000"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|Q|_|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rec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Q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::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next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List.rev values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loop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[]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input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App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string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Lam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head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body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|Lambdas|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unfold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|Lambda|_|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expr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(Underlying Mechanics)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09600" y="2300605"/>
          <a:ext cx="10972800" cy="225742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78025"/>
                <a:gridCol w="4497387"/>
                <a:gridCol w="4497387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Kind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Form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Multiple-case Total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|A1|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|AN|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'A1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'AN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Choice</a:t>
                      </a:r>
                      <a:endParaRPr lang="en-US" alt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Single-case Partial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514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Parameterized (Partial)</a:t>
                      </a:r>
                      <a:endParaRPr lang="en-US" alt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let (</a:t>
                      </a:r>
                      <a:r>
                        <a:rPr lang="en-US" sz="1400">
                          <a:solidFill>
                            <a:srgbClr val="6C71C4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|A|_|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p … 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EEE8D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'T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'P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…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-&gt;</a:t>
                      </a:r>
                      <a:r>
                        <a:rPr lang="en-US" sz="1400"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'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altLang="en-US" sz="1400"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alt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o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ption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(Benefits)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anchor="t" anchorCtr="0"/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filter123 x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2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Three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"Found 1, 2, or 3!"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var1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matchShape 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shape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Rectangle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height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"Rectangle with length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Circle r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"Circle with radius 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%f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items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items 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h :: t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</a:t>
            </a: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printList t</a:t>
            </a:r>
            <a:endParaRPr 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[] -&gt; </a:t>
            </a:r>
            <a:r>
              <a:rPr 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""</a:t>
            </a:r>
            <a:endParaRPr lang="en-US" sz="1400">
              <a:solidFill>
                <a:srgbClr val="2AA198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 anchor="t" anchorCtr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handleTaken users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}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users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List.exists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(fun {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} 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n’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nm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try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"Difference: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%i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(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42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/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DivideByZeroException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as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x.Message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:?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TimeoutException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"Fail! Took too long"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readFromFile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StreamReader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reader.ReadLine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with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null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"\n"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false</a:t>
            </a:r>
            <a:endParaRPr lang="en-US" altLang="en-US" sz="140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line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>
                <a:solidFill>
                  <a:srgbClr val="DC322F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true </a:t>
            </a:r>
            <a:endParaRPr lang="en-US" altLang="en-US" sz="1400">
              <a:solidFill>
                <a:srgbClr val="DC322F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6199505" y="1417955"/>
          <a:ext cx="5327650" cy="44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230"/>
                <a:gridCol w="2979420"/>
              </a:tblGrid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Description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 w="12700" cmpd="sng">
                      <a:solidFill>
                        <a:srgbClr val="EEE8D5"/>
                      </a:solidFill>
                      <a:prstDash val="solid"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Array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[|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|]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Parenthesized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 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Tuple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Record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{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=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name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; }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Wildcard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_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Pattern with type annotation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int </a:t>
                      </a:r>
                      <a:endParaRPr lang="en-US" sz="1400">
                        <a:solidFill>
                          <a:srgbClr val="268BD2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Type test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:?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DateTime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as 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stamp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Null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 w="12700" cmpd="sng">
                      <a:solidFill>
                        <a:srgbClr val="EEE8D5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rgbClr val="EEE8D5"/>
                      </a:solidFill>
                      <a:prstDash val="solid"/>
                    </a:lnT>
                    <a:lnB w="12700" cmpd="sng">
                      <a:solidFill>
                        <a:srgbClr val="EEE8D5"/>
                      </a:solidFill>
                      <a:prstDash val="solid"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C322F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null</a:t>
                      </a:r>
                      <a:endParaRPr lang="en-US" sz="1400">
                        <a:solidFill>
                          <a:srgbClr val="DC322F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graphicFrame>
        <p:nvGraphicFramePr>
          <p:cNvPr id="19" name="Content Placeholder 18"/>
          <p:cNvGraphicFramePr/>
          <p:nvPr>
            <p:ph sz="half" idx="1"/>
          </p:nvPr>
        </p:nvGraphicFramePr>
        <p:xfrm>
          <a:off x="603250" y="1417955"/>
          <a:ext cx="5347335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/>
                <a:gridCol w="3554730"/>
              </a:tblGrid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Name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0" i="1" u="sng">
                          <a:solidFill>
                            <a:srgbClr val="586E75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Example</a:t>
                      </a:r>
                      <a:endParaRPr lang="en-US" altLang="en-US" sz="1400" b="0" i="1" u="sng">
                        <a:solidFill>
                          <a:srgbClr val="586E75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Constant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1.0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"test"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 </a:t>
                      </a:r>
                      <a:r>
                        <a:rPr lang="en-US" sz="1400">
                          <a:solidFill>
                            <a:srgbClr val="D3368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30  </a:t>
                      </a:r>
                      <a:r>
                        <a:rPr lang="en-US" sz="1400">
                          <a:solidFill>
                            <a:srgbClr val="268BD2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Color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.Red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Identifier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Some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x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 Failure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msg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Variable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a</a:t>
                      </a:r>
                      <a:endParaRPr lang="en-US" alt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as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tuple1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OR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 | 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h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_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])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AND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 &amp; (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_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,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</a:t>
                      </a:r>
                      <a:r>
                        <a:rPr lang="en-US" sz="1400">
                          <a:solidFill>
                            <a:srgbClr val="2AA198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"test"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)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Cons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h </a:t>
                      </a:r>
                      <a:r>
                        <a:rPr lang="en-US" alt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::</a:t>
                      </a:r>
                      <a:r>
                        <a:rPr lang="en-US" alt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t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</a:rPr>
                        <a:t> </a:t>
                      </a:r>
                      <a:endParaRPr lang="en-US" sz="1400">
                        <a:solidFill>
                          <a:srgbClr val="657B83"/>
                        </a:solidFill>
                        <a:latin typeface="Fira Code" panose="020B0809050000020004" charset="0"/>
                        <a:cs typeface="Fira Code" panose="020B0809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 i="1">
                          <a:solidFill>
                            <a:srgbClr val="657B83"/>
                          </a:solidFill>
                          <a:latin typeface="Fira Sans Condensed" panose="020B0603050000020004" charset="0"/>
                          <a:cs typeface="Fira Sans Condensed" panose="020B0603050000020004" charset="0"/>
                        </a:rPr>
                        <a:t>List pattern </a:t>
                      </a:r>
                      <a:endParaRPr lang="en-US" sz="1400" i="1">
                        <a:solidFill>
                          <a:srgbClr val="657B83"/>
                        </a:solidFill>
                        <a:latin typeface="Fira Sans Condensed" panose="020B0603050000020004" charset="0"/>
                        <a:cs typeface="Fira Sans Condensed" panose="020B06030500000200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8D5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[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a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b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;</a:t>
                      </a:r>
                      <a:r>
                        <a:rPr lang="en-US" sz="1400">
                          <a:solidFill>
                            <a:srgbClr val="657B83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 c </a:t>
                      </a:r>
                      <a:r>
                        <a:rPr lang="en-US" sz="1400">
                          <a:solidFill>
                            <a:srgbClr val="859900"/>
                          </a:solidFill>
                          <a:latin typeface="Fira Code" panose="020B0809050000020004" charset="0"/>
                          <a:cs typeface="Fira Code" panose="020B0809050000020004" charset="0"/>
                          <a:sym typeface="+mn-ea"/>
                        </a:rPr>
                        <a:t>]</a:t>
                      </a:r>
                      <a:endParaRPr lang="en-US" sz="1400">
                        <a:solidFill>
                          <a:srgbClr val="859900"/>
                        </a:solidFill>
                        <a:latin typeface="Fira Code" panose="020B0809050000020004" charset="0"/>
                        <a:cs typeface="Fira Code" panose="020B0809050000020004" charset="0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6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Pattern Matching</a:t>
            </a:r>
            <a:r>
              <a:rPr lang="en-US" altLang="en-US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(Limitations)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  <a:noFill/>
          <a:ln w="12700">
            <a:solidFill>
              <a:srgbClr val="EEE8D5"/>
            </a:solidFill>
          </a:ln>
        </p:spPr>
        <p:txBody>
          <a:bodyPr anchor="ctr" anchorCtr="0"/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rec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info.IsGenericParameter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"!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info.GenericParameterPosition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|| not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info.HasElementType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info.IsGenericType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info.GetGenericArguments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 else [||]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con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info.GetGenericTypeDefinition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args.Length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altLang="en-US" sz="140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0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con.Name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formatTypes args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info.IsArray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"Array(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%d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info.GetArrayRank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info.IsByRef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&amp;"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elif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info.IsPointer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then 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sprintf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*"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formatType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info.GetElementType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()))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else </a:t>
            </a:r>
            <a:r>
              <a:rPr lang="en-US" altLang="en-US" sz="1400">
                <a:solidFill>
                  <a:srgbClr val="586E75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failwith </a:t>
            </a:r>
            <a:r>
              <a:rPr lang="en-US" altLang="en-US" sz="140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"MSDN says this can’t happen"</a:t>
            </a:r>
            <a:endParaRPr lang="en-US" altLang="en-US" sz="1400">
              <a:solidFill>
                <a:srgbClr val="586E75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en-US" sz="4400" b="1">
                <a:solidFill>
                  <a:srgbClr val="002B36"/>
                </a:solidFill>
              </a:rPr>
              <a:t>Extensible Pattern Matching </a:t>
            </a:r>
            <a:br>
              <a:rPr lang="en-US" altLang="en-US" sz="4400" b="1">
                <a:solidFill>
                  <a:srgbClr val="002B36"/>
                </a:solidFill>
              </a:rPr>
            </a:br>
            <a:r>
              <a:rPr lang="en-US" altLang="en-US" sz="4400" b="1">
                <a:solidFill>
                  <a:srgbClr val="002B36"/>
                </a:solidFill>
              </a:rPr>
              <a:t>Via a Lightweight Language Extension</a:t>
            </a:r>
            <a:endParaRPr lang="en-US" altLang="en-US" sz="4400" b="1" i="1">
              <a:solidFill>
                <a:srgbClr val="002B3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2400" i="1">
                <a:solidFill>
                  <a:srgbClr val="93A1A1"/>
                </a:solidFill>
              </a:rPr>
              <a:t>from IFCP’07 –</a:t>
            </a:r>
            <a:r>
              <a:rPr lang="en-US" sz="2400" i="1">
                <a:solidFill>
                  <a:srgbClr val="657B83"/>
                </a:solidFill>
              </a:rPr>
              <a:t> Syme, Neverov, Margetson</a:t>
            </a:r>
            <a:endParaRPr lang="en-US" sz="2400" i="1">
              <a:solidFill>
                <a:srgbClr val="657B8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(Single-case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1870"/>
            <a:ext cx="6172200" cy="4873625"/>
          </a:xfrm>
          <a:ln w="12700">
            <a:solidFill>
              <a:srgbClr val="EEE8D5"/>
            </a:solidFill>
          </a:ln>
        </p:spPr>
        <p:txBody>
          <a:bodyPr/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System.Numerics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|Rect|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x.Real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x.Imaginary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|Polar|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: </a:t>
            </a:r>
            <a:r>
              <a:rPr lang="en-US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x.Magnitude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x.Phase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add one 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match 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one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two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Rect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i2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multiply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Polar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))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Complex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+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p2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(Multiple-case Total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Autofit/>
          </a:bodyPr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open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NodaTime.Text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|Pass|Fail|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(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: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ParseResult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&lt;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'T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&gt;) =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result.Success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then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result.Value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else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result.Exception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LocalDatePattern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.Iso.Parse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"2020-04-09"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with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Pass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localDate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Log.warnf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"ERR! </a:t>
            </a:r>
            <a:r>
              <a:rPr 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failure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let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=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getCurrentInstant 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endParaRPr 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now.InUtc</a:t>
            </a:r>
            <a:r>
              <a:rPr 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()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.LocalDateTime.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Date</a:t>
            </a:r>
            <a:endParaRPr lang="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(Partial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3188" y="995680"/>
            <a:ext cx="6172200" cy="4873625"/>
          </a:xfrm>
          <a:noFill/>
          <a:ln w="12700">
            <a:solidFill>
              <a:srgbClr val="EEE8D5"/>
            </a:solidFill>
          </a:ln>
        </p:spPr>
        <p:txBody>
          <a:bodyPr vert="horz" rtlCol="0">
            <a:normAutofit lnSpcReduction="20000"/>
          </a:bodyPr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type </a:t>
            </a:r>
            <a:r>
              <a:rPr lang="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FileSystemEvents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of </a:t>
            </a:r>
            <a:r>
              <a:rPr lang="" altLang="en-US" sz="1400" dirty="0">
                <a:solidFill>
                  <a:srgbClr val="268BD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FilePath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|FileMoved|_|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= function 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[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 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Folder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as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when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path1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&lt;&gt;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path2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source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target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| _ -&gt;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events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with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FilePushed </a:t>
            </a:r>
            <a:r>
              <a:rPr lang="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path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"</a:t>
            </a:r>
            <a:r>
              <a:rPr lang="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Pushed: 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[ </a:t>
            </a:r>
            <a:r>
              <a:rPr lang="en-US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FilePopped </a:t>
            </a:r>
            <a:r>
              <a:rPr lang="" altLang="en-US" sz="1400" dirty="0">
                <a:latin typeface="Fira Code" panose="020B0809050000020004" charset="0"/>
                <a:cs typeface="Fira Code" panose="020B0809050000020004" charset="0"/>
                <a:sym typeface="+mn-ea"/>
              </a:rPr>
              <a:t>path 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Popped: 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path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FileMoved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trg</a:t>
            </a: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-&gt; </a:t>
            </a:r>
            <a:endParaRPr lang="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Log.debugf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Moved: 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=&gt; </a:t>
            </a:r>
            <a:r>
              <a:rPr lang="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%A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src trg</a:t>
            </a:r>
            <a:endParaRPr lang="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400" b="1">
                <a:solidFill>
                  <a:srgbClr val="002B36"/>
                </a:solidFill>
                <a:latin typeface="Fira Sans Condensed" panose="020B0603050000020004" charset="0"/>
                <a:cs typeface="Fira Sans Condensed" panose="020B0603050000020004" charset="0"/>
              </a:rPr>
              <a:t>Active Patterns</a:t>
            </a:r>
            <a:r>
              <a:rPr lang="en-US" altLang="en-US" sz="4400">
                <a:latin typeface="Fira Sans Condensed" panose="020B0603050000020004" charset="0"/>
                <a:cs typeface="Fira Sans Condensed" panose="020B0603050000020004" charset="0"/>
              </a:rPr>
              <a:t> </a:t>
            </a:r>
            <a:br>
              <a:rPr lang="en-US" altLang="en-US">
                <a:latin typeface="Fira Sans Condensed" panose="020B0603050000020004" charset="0"/>
                <a:cs typeface="Fira Sans Condensed" panose="020B0603050000020004" charset="0"/>
              </a:rPr>
            </a:br>
            <a:r>
              <a:rPr lang="en-US" altLang="en-US" sz="2400" i="1">
                <a:latin typeface="Fira Sans Condensed" panose="020B0603050000020004" charset="0"/>
                <a:cs typeface="Fira Sans Condensed" panose="020B0603050000020004" charset="0"/>
              </a:rPr>
              <a:t>(Parameterized Patterns)</a:t>
            </a:r>
            <a:endParaRPr lang="en-US" altLang="en-US" sz="2400" i="1">
              <a:latin typeface="Fira Sans Condensed" panose="020B0603050000020004" charset="0"/>
              <a:cs typeface="Fira Sans Condensed" panose="020B060305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noFill/>
          <a:ln w="12700">
            <a:solidFill>
              <a:srgbClr val="EEE8D5"/>
            </a:solidFill>
          </a:ln>
        </p:spPr>
        <p:txBody>
          <a:bodyPr vert="horz" rtlCol="0">
            <a:normAutofit/>
          </a:bodyPr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let (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|Grouped|_|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 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let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= Regex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.Match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(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pattern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)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if not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m.Success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||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m.Groups.Count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&lt; </a:t>
            </a:r>
            <a:r>
              <a:rPr lang="en-US" altLang="en-US" sz="1400" dirty="0">
                <a:solidFill>
                  <a:srgbClr val="D33682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1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then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None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else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[ for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in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m.Groups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-&gt;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g.Value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]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List.tail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drop "root" match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|&gt;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Some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" altLang="en-US" sz="1400" i="1" dirty="0">
                <a:solidFill>
                  <a:srgbClr val="93A1A1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// ... elsewhere ...</a:t>
            </a:r>
            <a:endParaRPr lang="" altLang="en-US" sz="1400" i="1" dirty="0">
              <a:solidFill>
                <a:srgbClr val="93A1A1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match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"#859900"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with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Grouped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"#(\d{2})(\d{2})(\d{2})"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[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g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;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b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] 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"R, G, B: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, 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r g b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| </a:t>
            </a:r>
            <a:r>
              <a:rPr 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 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-&gt; </a:t>
            </a:r>
            <a:endParaRPr lang="en-US" altLang="en-US" sz="1400" dirty="0">
              <a:solidFill>
                <a:srgbClr val="859900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  <a:p>
            <a:pPr marL="0" lvl="0" algn="l"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  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printfn 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"'</a:t>
            </a:r>
            <a:r>
              <a:rPr lang="en-US" altLang="en-US" sz="1400" dirty="0">
                <a:solidFill>
                  <a:srgbClr val="6C71C4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%s</a:t>
            </a:r>
            <a:r>
              <a:rPr lang="en-US" altLang="en-US" sz="1400" dirty="0">
                <a:solidFill>
                  <a:srgbClr val="2AA198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' is not a hex-color"</a:t>
            </a:r>
            <a:r>
              <a:rPr lang="en-US" altLang="en-US" sz="1400" dirty="0">
                <a:solidFill>
                  <a:srgbClr val="859900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 </a:t>
            </a:r>
            <a:r>
              <a:rPr lang="en-US" altLang="en-US" sz="1400" dirty="0">
                <a:solidFill>
                  <a:srgbClr val="657B83"/>
                </a:solidFill>
                <a:latin typeface="Fira Code" panose="020B0809050000020004" charset="0"/>
                <a:cs typeface="Fira Code" panose="020B0809050000020004" charset="0"/>
                <a:sym typeface="+mn-ea"/>
              </a:rPr>
              <a:t>otherwise</a:t>
            </a:r>
            <a:endParaRPr lang="en-US" altLang="en-US" sz="1400" dirty="0">
              <a:solidFill>
                <a:srgbClr val="657B83"/>
              </a:solidFill>
              <a:latin typeface="Fira Code" panose="020B0809050000020004" charset="0"/>
              <a:cs typeface="Fira Code" panose="020B0809050000020004" charset="0"/>
              <a:sym typeface="+mn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bit.ly/DeepDiveAP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4858</Words>
  <Application>WPS Presentation</Application>
  <PresentationFormat>宽屏</PresentationFormat>
  <Paragraphs>308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Fira Sans Condensed</vt:lpstr>
      <vt:lpstr>DejaVu Sans</vt:lpstr>
      <vt:lpstr>Droid Sans Fallback</vt:lpstr>
      <vt:lpstr>Fira Code</vt:lpstr>
      <vt:lpstr>Arial</vt:lpstr>
      <vt:lpstr>微软雅黑</vt:lpstr>
      <vt:lpstr>Arial Unicode MS</vt:lpstr>
      <vt:lpstr>SimSun</vt:lpstr>
      <vt:lpstr>MT Extra</vt:lpstr>
      <vt:lpstr>Ubuntu</vt:lpstr>
      <vt:lpstr>1_Default Design</vt:lpstr>
      <vt:lpstr>A Deep Dive into Active Patterns</vt:lpstr>
      <vt:lpstr>Pattern Matching (Benefits)</vt:lpstr>
      <vt:lpstr>Pattern Matching (Limitations)</vt:lpstr>
      <vt:lpstr>Pattern Matching (Limitations)</vt:lpstr>
      <vt:lpstr>Extensible Pattern Matching  Via a Lightweight Language Extension</vt:lpstr>
      <vt:lpstr>Active Patterns  (Single-case Total Patterns)</vt:lpstr>
      <vt:lpstr>Active Patterns  (Multiple-case Total Patterns)</vt:lpstr>
      <vt:lpstr>Active Patterns  (Partial Patterns)</vt:lpstr>
      <vt:lpstr>Active Patterns  (Parameterized Patterns)</vt:lpstr>
      <vt:lpstr>Active Patterns  (First-class Patterns)</vt:lpstr>
      <vt:lpstr>Active Patterns  (Underlying Mechanics)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pblasucci</dc:creator>
  <cp:lastModifiedBy>pblasucci</cp:lastModifiedBy>
  <cp:revision>101</cp:revision>
  <dcterms:created xsi:type="dcterms:W3CDTF">2020-04-01T22:37:04Z</dcterms:created>
  <dcterms:modified xsi:type="dcterms:W3CDTF">2020-04-01T22:37:04Z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