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61" r:id="rId4"/>
    <p:sldId id="257" r:id="rId5"/>
    <p:sldId id="272" r:id="rId6"/>
    <p:sldId id="263" r:id="rId7"/>
    <p:sldId id="273" r:id="rId8"/>
    <p:sldId id="275" r:id="rId9"/>
    <p:sldId id="262" r:id="rId10"/>
    <p:sldId id="274" r:id="rId11"/>
    <p:sldId id="265" r:id="rId12"/>
    <p:sldId id="278" r:id="rId13"/>
    <p:sldId id="279" r:id="rId14"/>
    <p:sldId id="280" r:id="rId15"/>
    <p:sldId id="268" r:id="rId16"/>
    <p:sldId id="269" r:id="rId17"/>
    <p:sldId id="270" r:id="rId18"/>
    <p:sldId id="286" r:id="rId19"/>
    <p:sldId id="271" r:id="rId20"/>
    <p:sldId id="287" r:id="rId21"/>
    <p:sldId id="281" r:id="rId22"/>
    <p:sldId id="282" r:id="rId23"/>
    <p:sldId id="283" r:id="rId24"/>
    <p:sldId id="284" r:id="rId25"/>
    <p:sldId id="285" r:id="rId26"/>
    <p:sldId id="288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104D54-55E2-0ADE-794A-E4E1C48017E8}" v="1389" dt="2022-02-14T13:12:05.103"/>
    <p1510:client id="{1C8F447D-CF6D-0901-93DE-2C71CA2271F3}" v="117" dt="2022-02-15T12:18:16.977"/>
    <p1510:client id="{5C8E7884-D4C4-82C0-31C5-3E309642B21D}" v="646" dt="2022-02-13T07:33:30.128"/>
    <p1510:client id="{75BD7D72-CBEC-9206-9823-373422C58131}" v="2733" dt="2022-02-16T09:11:14.967"/>
    <p1510:client id="{9A98BC8B-00B6-6A4D-B410-6777866AB46C}" v="207" dt="2022-02-15T12:23:08.194"/>
    <p1510:client id="{DC90451F-7599-41BE-BC4B-EFC5F04627BF}" v="2130" dt="2022-02-11T14:19:37.641"/>
    <p1510:client id="{EF488325-C1DF-B7D2-2898-0B313087F516}" v="197" dt="2022-02-17T10:32:07.3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svplot.com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710" y="-119486"/>
            <a:ext cx="9738986" cy="2387600"/>
          </a:xfrm>
        </p:spPr>
        <p:txBody>
          <a:bodyPr>
            <a:normAutofit fontScale="90000"/>
          </a:bodyPr>
          <a:lstStyle/>
          <a:p>
            <a:r>
              <a:rPr lang="en-US" err="1">
                <a:latin typeface="Calibri "/>
                <a:ea typeface="+mj-lt"/>
                <a:cs typeface="+mj-lt"/>
              </a:rPr>
              <a:t>Εργ</a:t>
            </a:r>
            <a:r>
              <a:rPr lang="en-US">
                <a:latin typeface="Calibri "/>
                <a:ea typeface="+mj-lt"/>
                <a:cs typeface="+mj-lt"/>
              </a:rPr>
              <a:t>α</a:t>
            </a:r>
            <a:r>
              <a:rPr lang="en-US" err="1">
                <a:latin typeface="Calibri "/>
                <a:ea typeface="+mj-lt"/>
                <a:cs typeface="+mj-lt"/>
              </a:rPr>
              <a:t>σί</a:t>
            </a:r>
            <a:r>
              <a:rPr lang="en-US">
                <a:latin typeface="Calibri "/>
                <a:ea typeface="+mj-lt"/>
                <a:cs typeface="+mj-lt"/>
              </a:rPr>
              <a:t>α</a:t>
            </a:r>
            <a:r>
              <a:rPr lang="en-US">
                <a:ea typeface="+mj-lt"/>
                <a:cs typeface="+mj-lt"/>
              </a:rPr>
              <a:t> </a:t>
            </a:r>
            <a:r>
              <a:rPr lang="en-US" err="1">
                <a:latin typeface="Calibri"/>
                <a:ea typeface="+mj-lt"/>
                <a:cs typeface="+mj-lt"/>
              </a:rPr>
              <a:t>στο</a:t>
            </a:r>
            <a:r>
              <a:rPr lang="en-US">
                <a:latin typeface="Calibri"/>
                <a:ea typeface="+mj-lt"/>
                <a:cs typeface="+mj-lt"/>
              </a:rPr>
              <a:t> </a:t>
            </a:r>
            <a:r>
              <a:rPr lang="en-US" err="1">
                <a:latin typeface="Calibri"/>
                <a:ea typeface="+mj-lt"/>
                <a:cs typeface="+mj-lt"/>
              </a:rPr>
              <a:t>μάθημ</a:t>
            </a:r>
            <a:r>
              <a:rPr lang="en-US">
                <a:latin typeface="Calibri"/>
                <a:ea typeface="+mj-lt"/>
                <a:cs typeface="+mj-lt"/>
              </a:rPr>
              <a:t>α </a:t>
            </a:r>
            <a:r>
              <a:rPr lang="en-US" err="1">
                <a:latin typeface="Calibri"/>
                <a:ea typeface="+mj-lt"/>
                <a:cs typeface="+mj-lt"/>
              </a:rPr>
              <a:t>Δι</a:t>
            </a:r>
            <a:r>
              <a:rPr lang="en-US">
                <a:latin typeface="Calibri"/>
                <a:ea typeface="+mj-lt"/>
                <a:cs typeface="+mj-lt"/>
              </a:rPr>
              <a:t>α</a:t>
            </a:r>
            <a:r>
              <a:rPr lang="en-US" err="1">
                <a:latin typeface="Calibri"/>
                <a:ea typeface="+mj-lt"/>
                <a:cs typeface="+mj-lt"/>
              </a:rPr>
              <a:t>χείριση</a:t>
            </a:r>
            <a:r>
              <a:rPr lang="en-US">
                <a:latin typeface="Calibri"/>
                <a:ea typeface="+mj-lt"/>
                <a:cs typeface="+mj-lt"/>
              </a:rPr>
              <a:t> </a:t>
            </a:r>
            <a:r>
              <a:rPr lang="en-US" err="1">
                <a:latin typeface="Calibri"/>
                <a:ea typeface="+mj-lt"/>
                <a:cs typeface="+mj-lt"/>
              </a:rPr>
              <a:t>Μεγάλων</a:t>
            </a:r>
            <a:r>
              <a:rPr lang="en-US">
                <a:latin typeface="Calibri"/>
                <a:ea typeface="+mj-lt"/>
                <a:cs typeface="+mj-lt"/>
              </a:rPr>
              <a:t> </a:t>
            </a:r>
            <a:r>
              <a:rPr lang="en-US" err="1">
                <a:latin typeface="Calibri"/>
                <a:ea typeface="+mj-lt"/>
                <a:cs typeface="+mj-lt"/>
              </a:rPr>
              <a:t>Δεδομένων</a:t>
            </a:r>
            <a:r>
              <a:rPr lang="en-US">
                <a:latin typeface="Calibri"/>
                <a:ea typeface="+mj-lt"/>
                <a:cs typeface="+mj-lt"/>
              </a:rPr>
              <a:t> - MongoDB</a:t>
            </a:r>
            <a:endParaRPr lang="en-US">
              <a:latin typeface="Calibri"/>
              <a:cs typeface="Calibri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028" y="2819161"/>
            <a:ext cx="10229589" cy="165576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4800" dirty="0" err="1">
                <a:ea typeface="+mn-lt"/>
                <a:cs typeface="+mn-lt"/>
              </a:rPr>
              <a:t>Στοιχεί</a:t>
            </a:r>
            <a:r>
              <a:rPr lang="en-US" sz="4800" dirty="0">
                <a:ea typeface="+mn-lt"/>
                <a:cs typeface="+mn-lt"/>
              </a:rPr>
              <a:t>α </a:t>
            </a:r>
            <a:r>
              <a:rPr lang="en-US" sz="4800" dirty="0" err="1">
                <a:ea typeface="+mn-lt"/>
                <a:cs typeface="+mn-lt"/>
              </a:rPr>
              <a:t>Φοιτητών</a:t>
            </a:r>
            <a:r>
              <a:rPr lang="en-US" sz="4800" dirty="0">
                <a:ea typeface="+mn-lt"/>
                <a:cs typeface="+mn-lt"/>
              </a:rPr>
              <a:t>:</a:t>
            </a:r>
          </a:p>
          <a:p>
            <a:r>
              <a:rPr lang="en-US" sz="4800" dirty="0">
                <a:ea typeface="+mn-lt"/>
                <a:cs typeface="+mn-lt"/>
              </a:rPr>
              <a:t>ΠΑΣΣΟΣ ΔΗΜΗΤΡΙΟΣ 2024201000083</a:t>
            </a:r>
            <a:endParaRPr lang="en-US" sz="4800" dirty="0">
              <a:cs typeface="Calibri"/>
            </a:endParaRPr>
          </a:p>
          <a:p>
            <a:r>
              <a:rPr lang="en-US" sz="4800" dirty="0">
                <a:ea typeface="+mn-lt"/>
                <a:cs typeface="+mn-lt"/>
              </a:rPr>
              <a:t>tst10083@go.uop.gr</a:t>
            </a:r>
            <a:endParaRPr lang="en-US">
              <a:cs typeface="Calibri" panose="020F0502020204030204"/>
            </a:endParaRPr>
          </a:p>
          <a:p>
            <a:r>
              <a:rPr lang="en-US" sz="4800" dirty="0">
                <a:ea typeface="+mn-lt"/>
                <a:cs typeface="+mn-lt"/>
              </a:rPr>
              <a:t>ΜΠΡΑΟΥΝΙ ΓΙΟΑΝΙ 2022201800131</a:t>
            </a:r>
          </a:p>
          <a:p>
            <a:r>
              <a:rPr lang="en-US" sz="4800" dirty="0">
                <a:cs typeface="Calibri"/>
              </a:rPr>
              <a:t>Dit18131@go.uop.gr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34948" y="-594562"/>
            <a:ext cx="11868409" cy="2387600"/>
          </a:xfrm>
        </p:spPr>
        <p:txBody>
          <a:bodyPr>
            <a:normAutofit/>
          </a:bodyPr>
          <a:lstStyle/>
          <a:p>
            <a:r>
              <a:rPr lang="en-US" sz="3200">
                <a:latin typeface="Calibri"/>
                <a:ea typeface="+mj-lt"/>
                <a:cs typeface="+mj-lt"/>
              </a:rPr>
              <a:t>2.2 </a:t>
            </a:r>
            <a:r>
              <a:rPr lang="en-US" sz="3200" err="1">
                <a:latin typeface="Calibri"/>
                <a:ea typeface="+mj-lt"/>
                <a:cs typeface="+mj-lt"/>
              </a:rPr>
              <a:t>Πόσες</a:t>
            </a:r>
            <a:r>
              <a:rPr lang="en-US" sz="3200">
                <a:latin typeface="Calibri"/>
                <a:ea typeface="+mj-lt"/>
                <a:cs typeface="+mj-lt"/>
              </a:rPr>
              <a:t> </a:t>
            </a:r>
            <a:r>
              <a:rPr lang="en-US" sz="3200" err="1">
                <a:latin typeface="Calibri"/>
                <a:ea typeface="+mj-lt"/>
                <a:cs typeface="+mj-lt"/>
              </a:rPr>
              <a:t>ετικέτες</a:t>
            </a:r>
            <a:r>
              <a:rPr lang="en-US" sz="3200">
                <a:latin typeface="Calibri"/>
                <a:ea typeface="+mj-lt"/>
                <a:cs typeface="+mj-lt"/>
              </a:rPr>
              <a:t> </a:t>
            </a:r>
            <a:r>
              <a:rPr lang="en-US" sz="3200" err="1">
                <a:latin typeface="Calibri"/>
                <a:ea typeface="+mj-lt"/>
                <a:cs typeface="+mj-lt"/>
              </a:rPr>
              <a:t>χρησιμο</a:t>
            </a:r>
            <a:r>
              <a:rPr lang="en-US" sz="3200">
                <a:latin typeface="Calibri"/>
                <a:ea typeface="+mj-lt"/>
                <a:cs typeface="+mj-lt"/>
              </a:rPr>
              <a:t>π</a:t>
            </a:r>
            <a:r>
              <a:rPr lang="en-US" sz="3200" err="1">
                <a:latin typeface="Calibri"/>
                <a:ea typeface="+mj-lt"/>
                <a:cs typeface="+mj-lt"/>
              </a:rPr>
              <a:t>οιούντ</a:t>
            </a:r>
            <a:r>
              <a:rPr lang="en-US" sz="3200">
                <a:latin typeface="Calibri"/>
                <a:ea typeface="+mj-lt"/>
                <a:cs typeface="+mj-lt"/>
              </a:rPr>
              <a:t>αι </a:t>
            </a:r>
            <a:r>
              <a:rPr lang="en-US" sz="3200" err="1">
                <a:latin typeface="Calibri"/>
                <a:ea typeface="+mj-lt"/>
                <a:cs typeface="+mj-lt"/>
              </a:rPr>
              <a:t>συνήθως</a:t>
            </a:r>
            <a:r>
              <a:rPr lang="en-US" sz="3200">
                <a:latin typeface="Calibri"/>
                <a:ea typeface="+mj-lt"/>
                <a:cs typeface="+mj-lt"/>
              </a:rPr>
              <a:t> </a:t>
            </a:r>
            <a:r>
              <a:rPr lang="en-US" sz="3200" err="1">
                <a:latin typeface="Calibri"/>
                <a:ea typeface="+mj-lt"/>
                <a:cs typeface="+mj-lt"/>
              </a:rPr>
              <a:t>στις</a:t>
            </a:r>
            <a:r>
              <a:rPr lang="en-US" sz="3200">
                <a:latin typeface="Calibri"/>
                <a:ea typeface="+mj-lt"/>
                <a:cs typeface="+mj-lt"/>
              </a:rPr>
              <a:t> </a:t>
            </a:r>
            <a:r>
              <a:rPr lang="en-US" sz="3200" err="1">
                <a:latin typeface="Calibri"/>
                <a:ea typeface="+mj-lt"/>
                <a:cs typeface="+mj-lt"/>
              </a:rPr>
              <a:t>δημοσιεύσεις</a:t>
            </a:r>
            <a:r>
              <a:rPr lang="en-US" sz="3200">
                <a:latin typeface="Calibri"/>
                <a:ea typeface="+mj-lt"/>
                <a:cs typeface="+mj-lt"/>
              </a:rPr>
              <a:t> </a:t>
            </a:r>
            <a:r>
              <a:rPr lang="en-US" sz="3200" err="1">
                <a:latin typeface="Calibri"/>
                <a:ea typeface="+mj-lt"/>
                <a:cs typeface="+mj-lt"/>
              </a:rPr>
              <a:t>των</a:t>
            </a:r>
            <a:r>
              <a:rPr lang="en-US" sz="3200">
                <a:latin typeface="Calibri"/>
                <a:ea typeface="+mj-lt"/>
                <a:cs typeface="+mj-lt"/>
              </a:rPr>
              <a:t> β</a:t>
            </a:r>
            <a:r>
              <a:rPr lang="en-US" sz="3200" err="1">
                <a:latin typeface="Calibri"/>
                <a:ea typeface="+mj-lt"/>
                <a:cs typeface="+mj-lt"/>
              </a:rPr>
              <a:t>ίντεο</a:t>
            </a:r>
            <a:r>
              <a:rPr lang="en-US" sz="3200">
                <a:latin typeface="Calibri"/>
                <a:ea typeface="+mj-lt"/>
                <a:cs typeface="+mj-lt"/>
              </a:rPr>
              <a:t>(Bonus); - </a:t>
            </a:r>
            <a:r>
              <a:rPr lang="en-US" sz="3200">
                <a:latin typeface="Calibri"/>
                <a:ea typeface="+mj-lt"/>
                <a:cs typeface="Calibri"/>
              </a:rPr>
              <a:t> </a:t>
            </a:r>
            <a:r>
              <a:rPr lang="en-US" sz="3200" err="1">
                <a:latin typeface="Calibri"/>
                <a:ea typeface="+mj-lt"/>
                <a:cs typeface="Calibri"/>
              </a:rPr>
              <a:t>Γρ</a:t>
            </a:r>
            <a:r>
              <a:rPr lang="en-US" sz="3200">
                <a:latin typeface="Calibri"/>
                <a:ea typeface="+mj-lt"/>
                <a:cs typeface="Calibri"/>
              </a:rPr>
              <a:t>α</a:t>
            </a:r>
            <a:r>
              <a:rPr lang="en-US" sz="3200" err="1">
                <a:latin typeface="Calibri"/>
                <a:ea typeface="+mj-lt"/>
                <a:cs typeface="Calibri"/>
              </a:rPr>
              <a:t>φική</a:t>
            </a:r>
            <a:r>
              <a:rPr lang="en-US" sz="3200">
                <a:latin typeface="Calibri"/>
                <a:ea typeface="+mj-lt"/>
                <a:cs typeface="Calibri"/>
              </a:rPr>
              <a:t> απ</a:t>
            </a:r>
            <a:r>
              <a:rPr lang="en-US" sz="3200" err="1">
                <a:latin typeface="Calibri"/>
                <a:ea typeface="+mj-lt"/>
                <a:cs typeface="Calibri"/>
              </a:rPr>
              <a:t>εικόνιση</a:t>
            </a:r>
            <a:r>
              <a:rPr lang="en-US" sz="3200">
                <a:latin typeface="Calibri"/>
                <a:ea typeface="+mj-lt"/>
                <a:cs typeface="Calibri"/>
              </a:rPr>
              <a:t> </a:t>
            </a:r>
            <a:r>
              <a:rPr lang="en-US" sz="3200" err="1">
                <a:latin typeface="Calibri"/>
                <a:ea typeface="+mj-lt"/>
                <a:cs typeface="Calibri"/>
              </a:rPr>
              <a:t>των</a:t>
            </a:r>
            <a:r>
              <a:rPr lang="en-US" sz="3200">
                <a:latin typeface="Calibri"/>
                <a:ea typeface="+mj-lt"/>
                <a:cs typeface="Calibri"/>
              </a:rPr>
              <a:t> απ</a:t>
            </a:r>
            <a:r>
              <a:rPr lang="en-US" sz="3200" err="1">
                <a:latin typeface="Calibri"/>
                <a:ea typeface="+mj-lt"/>
                <a:cs typeface="Calibri"/>
              </a:rPr>
              <a:t>οτελεσμάτων</a:t>
            </a:r>
            <a:endParaRPr lang="en-US" sz="3200">
              <a:latin typeface="Calibri"/>
              <a:ea typeface="+mj-lt"/>
              <a:cs typeface="Calibri"/>
            </a:endParaRPr>
          </a:p>
          <a:p>
            <a:endParaRPr lang="en-US" sz="3200">
              <a:latin typeface="Calibri"/>
              <a:cs typeface="Calibri Light"/>
            </a:endParaRPr>
          </a:p>
          <a:p>
            <a:endParaRPr lang="en-US" sz="3200">
              <a:latin typeface="Calibri"/>
              <a:cs typeface="Calibri Light"/>
            </a:endParaRP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15732E3A-9F00-4A32-8E51-589A026D39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38100" y="696913"/>
            <a:ext cx="12115800" cy="580866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Char char="•"/>
            </a:pPr>
            <a:endParaRPr lang="en-US" sz="3200">
              <a:ea typeface="+mn-lt"/>
              <a:cs typeface="+mn-lt"/>
            </a:endParaRPr>
          </a:p>
          <a:p>
            <a:pPr marL="457200" indent="-457200" algn="l">
              <a:buChar char="•"/>
            </a:pPr>
            <a:endParaRPr lang="en-US" sz="3200">
              <a:ea typeface="+mn-lt"/>
              <a:cs typeface="+mn-lt"/>
            </a:endParaRPr>
          </a:p>
        </p:txBody>
      </p:sp>
      <p:pic>
        <p:nvPicPr>
          <p:cNvPr id="3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25FE00A3-0174-4992-BE4D-82B0D08334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489" y="990550"/>
            <a:ext cx="10239934" cy="5806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6382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34948" y="-137362"/>
            <a:ext cx="11868409" cy="2387600"/>
          </a:xfrm>
        </p:spPr>
        <p:txBody>
          <a:bodyPr>
            <a:normAutofit/>
          </a:bodyPr>
          <a:lstStyle/>
          <a:p>
            <a:r>
              <a:rPr lang="en-US" sz="3200">
                <a:latin typeface="Calibri"/>
                <a:ea typeface="+mj-lt"/>
                <a:cs typeface="+mj-lt"/>
              </a:rPr>
              <a:t>2.3 </a:t>
            </a:r>
            <a:r>
              <a:rPr lang="en-US" sz="3200" err="1">
                <a:latin typeface="Calibri"/>
                <a:ea typeface="+mj-lt"/>
                <a:cs typeface="+mj-lt"/>
              </a:rPr>
              <a:t>Ποιες</a:t>
            </a:r>
            <a:r>
              <a:rPr lang="en-US" sz="3200">
                <a:latin typeface="Calibri"/>
                <a:ea typeface="+mj-lt"/>
                <a:cs typeface="+mj-lt"/>
              </a:rPr>
              <a:t> </a:t>
            </a:r>
            <a:r>
              <a:rPr lang="en-US" sz="3200" err="1">
                <a:latin typeface="Calibri"/>
                <a:ea typeface="+mj-lt"/>
                <a:cs typeface="+mj-lt"/>
              </a:rPr>
              <a:t>είν</a:t>
            </a:r>
            <a:r>
              <a:rPr lang="en-US" sz="3200">
                <a:latin typeface="Calibri"/>
                <a:ea typeface="+mj-lt"/>
                <a:cs typeface="+mj-lt"/>
              </a:rPr>
              <a:t>αι </a:t>
            </a:r>
            <a:r>
              <a:rPr lang="en-US" sz="3200" err="1">
                <a:latin typeface="Calibri"/>
                <a:ea typeface="+mj-lt"/>
                <a:cs typeface="+mj-lt"/>
              </a:rPr>
              <a:t>οι</a:t>
            </a:r>
            <a:r>
              <a:rPr lang="en-US" sz="3200">
                <a:latin typeface="Calibri"/>
                <a:ea typeface="+mj-lt"/>
                <a:cs typeface="+mj-lt"/>
              </a:rPr>
              <a:t> π</a:t>
            </a:r>
            <a:r>
              <a:rPr lang="en-US" sz="3200" err="1">
                <a:latin typeface="Calibri"/>
                <a:ea typeface="+mj-lt"/>
                <a:cs typeface="+mj-lt"/>
              </a:rPr>
              <a:t>ιο</a:t>
            </a:r>
            <a:r>
              <a:rPr lang="en-US" sz="3200">
                <a:latin typeface="Calibri"/>
                <a:ea typeface="+mj-lt"/>
                <a:cs typeface="+mj-lt"/>
              </a:rPr>
              <a:t> </a:t>
            </a:r>
            <a:r>
              <a:rPr lang="en-US" sz="3200" err="1">
                <a:latin typeface="Calibri"/>
                <a:ea typeface="+mj-lt"/>
                <a:cs typeface="+mj-lt"/>
              </a:rPr>
              <a:t>δημοφιλείς</a:t>
            </a:r>
            <a:r>
              <a:rPr lang="en-US" sz="3200">
                <a:latin typeface="Calibri"/>
                <a:ea typeface="+mj-lt"/>
                <a:cs typeface="+mj-lt"/>
              </a:rPr>
              <a:t> </a:t>
            </a:r>
            <a:r>
              <a:rPr lang="en-US" sz="3200" err="1">
                <a:latin typeface="Calibri"/>
                <a:ea typeface="+mj-lt"/>
                <a:cs typeface="+mj-lt"/>
              </a:rPr>
              <a:t>ετικέτες</a:t>
            </a:r>
            <a:r>
              <a:rPr lang="en-US" sz="3200">
                <a:latin typeface="Calibri"/>
                <a:ea typeface="+mj-lt"/>
                <a:cs typeface="+mj-lt"/>
              </a:rPr>
              <a:t> </a:t>
            </a:r>
            <a:r>
              <a:rPr lang="en-US" sz="3200" err="1">
                <a:latin typeface="Calibri"/>
                <a:ea typeface="+mj-lt"/>
                <a:cs typeface="+mj-lt"/>
              </a:rPr>
              <a:t>στ</a:t>
            </a:r>
            <a:r>
              <a:rPr lang="en-US" sz="3200">
                <a:latin typeface="Calibri"/>
                <a:ea typeface="+mj-lt"/>
                <a:cs typeface="+mj-lt"/>
              </a:rPr>
              <a:t>α α</a:t>
            </a:r>
            <a:r>
              <a:rPr lang="en-US" sz="3200" err="1">
                <a:latin typeface="Calibri"/>
                <a:ea typeface="+mj-lt"/>
                <a:cs typeface="+mj-lt"/>
              </a:rPr>
              <a:t>νερχόμεν</a:t>
            </a:r>
            <a:r>
              <a:rPr lang="en-US" sz="3200">
                <a:latin typeface="Calibri"/>
                <a:ea typeface="+mj-lt"/>
                <a:cs typeface="+mj-lt"/>
              </a:rPr>
              <a:t>α β</a:t>
            </a:r>
            <a:r>
              <a:rPr lang="en-US" sz="3200" err="1">
                <a:latin typeface="Calibri"/>
                <a:ea typeface="+mj-lt"/>
                <a:cs typeface="+mj-lt"/>
              </a:rPr>
              <a:t>ίντεο</a:t>
            </a:r>
            <a:r>
              <a:rPr lang="en-US" sz="3200">
                <a:latin typeface="Calibri"/>
                <a:ea typeface="+mj-lt"/>
                <a:cs typeface="+mj-lt"/>
              </a:rPr>
              <a:t> - </a:t>
            </a:r>
            <a:r>
              <a:rPr lang="en-US" sz="3200" err="1">
                <a:latin typeface="Calibri"/>
                <a:ea typeface="+mj-lt"/>
                <a:cs typeface="Calibri"/>
              </a:rPr>
              <a:t>Σχολι</a:t>
            </a:r>
            <a:r>
              <a:rPr lang="en-US" sz="3200">
                <a:latin typeface="Calibri"/>
                <a:ea typeface="+mj-lt"/>
                <a:cs typeface="Calibri"/>
              </a:rPr>
              <a:t>α</a:t>
            </a:r>
            <a:r>
              <a:rPr lang="en-US" sz="3200" err="1">
                <a:latin typeface="Calibri"/>
                <a:ea typeface="+mj-lt"/>
                <a:cs typeface="Calibri"/>
              </a:rPr>
              <a:t>σμός</a:t>
            </a:r>
            <a:r>
              <a:rPr lang="en-US" sz="3200">
                <a:latin typeface="Calibri"/>
                <a:ea typeface="+mj-lt"/>
                <a:cs typeface="Calibri"/>
              </a:rPr>
              <a:t> απ</a:t>
            </a:r>
            <a:r>
              <a:rPr lang="en-US" sz="3200" err="1">
                <a:latin typeface="Calibri"/>
                <a:ea typeface="+mj-lt"/>
                <a:cs typeface="Calibri"/>
              </a:rPr>
              <a:t>οτελεσμάτων</a:t>
            </a:r>
            <a:endParaRPr lang="en-US" err="1"/>
          </a:p>
          <a:p>
            <a:endParaRPr lang="en-US" sz="3200">
              <a:latin typeface="Calibri"/>
              <a:ea typeface="+mj-lt"/>
              <a:cs typeface="Calibri"/>
            </a:endParaRPr>
          </a:p>
          <a:p>
            <a:endParaRPr lang="en-US" sz="3200">
              <a:latin typeface="Calibri"/>
              <a:cs typeface="Calibri Light"/>
            </a:endParaRPr>
          </a:p>
          <a:p>
            <a:endParaRPr lang="en-US" sz="3200">
              <a:latin typeface="Calibri"/>
              <a:cs typeface="Calibri Light"/>
            </a:endParaRP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15732E3A-9F00-4A32-8E51-589A026D39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38100" y="1478986"/>
            <a:ext cx="12115800" cy="549551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3200" dirty="0" err="1">
                <a:cs typeface="Calibri" panose="020F0502020204030204"/>
              </a:rPr>
              <a:t>Οι</a:t>
            </a:r>
            <a:r>
              <a:rPr lang="en-US" sz="3200" dirty="0">
                <a:cs typeface="Calibri" panose="020F0502020204030204"/>
              </a:rPr>
              <a:t> π</a:t>
            </a:r>
            <a:r>
              <a:rPr lang="en-US" sz="3200" dirty="0" err="1">
                <a:cs typeface="Calibri" panose="020F0502020204030204"/>
              </a:rPr>
              <a:t>ιο</a:t>
            </a:r>
            <a:r>
              <a:rPr lang="en-US" sz="3200" dirty="0">
                <a:cs typeface="Calibri" panose="020F0502020204030204"/>
              </a:rPr>
              <a:t> </a:t>
            </a:r>
            <a:r>
              <a:rPr lang="en-US" sz="3200" dirty="0" err="1">
                <a:cs typeface="Calibri" panose="020F0502020204030204"/>
              </a:rPr>
              <a:t>δημορφιλείς</a:t>
            </a:r>
            <a:r>
              <a:rPr lang="en-US" sz="3200" dirty="0">
                <a:cs typeface="Calibri" panose="020F0502020204030204"/>
              </a:rPr>
              <a:t> </a:t>
            </a:r>
            <a:r>
              <a:rPr lang="en-US" sz="3200" dirty="0" err="1">
                <a:cs typeface="Calibri" panose="020F0502020204030204"/>
              </a:rPr>
              <a:t>ετικέτες</a:t>
            </a:r>
            <a:r>
              <a:rPr lang="en-US" sz="3200" dirty="0">
                <a:cs typeface="Calibri" panose="020F0502020204030204"/>
              </a:rPr>
              <a:t> </a:t>
            </a:r>
            <a:r>
              <a:rPr lang="en-US" sz="3200" dirty="0" err="1">
                <a:cs typeface="Calibri" panose="020F0502020204030204"/>
              </a:rPr>
              <a:t>στ</a:t>
            </a:r>
            <a:r>
              <a:rPr lang="en-US" sz="3200" dirty="0">
                <a:cs typeface="Calibri" panose="020F0502020204030204"/>
              </a:rPr>
              <a:t>α β</a:t>
            </a:r>
            <a:r>
              <a:rPr lang="en-US" sz="3200" dirty="0" err="1">
                <a:cs typeface="Calibri" panose="020F0502020204030204"/>
              </a:rPr>
              <a:t>ίντεο</a:t>
            </a:r>
            <a:r>
              <a:rPr lang="en-US" sz="3200" dirty="0">
                <a:cs typeface="Calibri" panose="020F0502020204030204"/>
              </a:rPr>
              <a:t> GB και US </a:t>
            </a:r>
            <a:r>
              <a:rPr lang="en-US" sz="3200" dirty="0" err="1">
                <a:cs typeface="Calibri" panose="020F0502020204030204"/>
              </a:rPr>
              <a:t>είν</a:t>
            </a:r>
            <a:r>
              <a:rPr lang="en-US" sz="3200" dirty="0">
                <a:cs typeface="Calibri" panose="020F0502020204030204"/>
              </a:rPr>
              <a:t>αι τα funny ,comedy και music, </a:t>
            </a:r>
            <a:r>
              <a:rPr lang="en-US" sz="3200" dirty="0" err="1">
                <a:cs typeface="Calibri" panose="020F0502020204030204"/>
              </a:rPr>
              <a:t>δηλ</a:t>
            </a:r>
            <a:r>
              <a:rPr lang="en-US" sz="3200" dirty="0">
                <a:cs typeface="Calibri" panose="020F0502020204030204"/>
              </a:rPr>
              <a:t>α</a:t>
            </a:r>
            <a:r>
              <a:rPr lang="en-US" sz="3200" dirty="0" err="1">
                <a:cs typeface="Calibri" panose="020F0502020204030204"/>
              </a:rPr>
              <a:t>δή</a:t>
            </a:r>
            <a:r>
              <a:rPr lang="en-US" sz="3200" dirty="0">
                <a:cs typeface="Calibri" panose="020F0502020204030204"/>
              </a:rPr>
              <a:t> </a:t>
            </a:r>
            <a:r>
              <a:rPr lang="en-US" sz="3200" dirty="0" err="1">
                <a:cs typeface="Calibri" panose="020F0502020204030204"/>
              </a:rPr>
              <a:t>στ</a:t>
            </a:r>
            <a:r>
              <a:rPr lang="en-US" sz="3200" dirty="0">
                <a:cs typeface="Calibri" panose="020F0502020204030204"/>
              </a:rPr>
              <a:t>α β</a:t>
            </a:r>
            <a:r>
              <a:rPr lang="en-US" sz="3200" dirty="0" err="1">
                <a:cs typeface="Calibri" panose="020F0502020204030204"/>
              </a:rPr>
              <a:t>ίντεο</a:t>
            </a:r>
            <a:r>
              <a:rPr lang="en-US" sz="3200" dirty="0">
                <a:cs typeface="Calibri" panose="020F0502020204030204"/>
              </a:rPr>
              <a:t> όπ</a:t>
            </a:r>
            <a:r>
              <a:rPr lang="en-US" sz="3200" dirty="0" err="1">
                <a:cs typeface="Calibri" panose="020F0502020204030204"/>
              </a:rPr>
              <a:t>ου</a:t>
            </a:r>
            <a:r>
              <a:rPr lang="en-US" sz="3200" dirty="0">
                <a:cs typeface="Calibri" panose="020F0502020204030204"/>
              </a:rPr>
              <a:t> </a:t>
            </a:r>
            <a:r>
              <a:rPr lang="en-US" sz="3200" dirty="0" err="1">
                <a:cs typeface="Calibri" panose="020F0502020204030204"/>
              </a:rPr>
              <a:t>έχουν</a:t>
            </a:r>
            <a:r>
              <a:rPr lang="en-US" sz="3200" dirty="0">
                <a:cs typeface="Calibri" panose="020F0502020204030204"/>
              </a:rPr>
              <a:t> </a:t>
            </a:r>
            <a:r>
              <a:rPr lang="en-US" sz="3200" dirty="0" err="1">
                <a:cs typeface="Calibri" panose="020F0502020204030204"/>
              </a:rPr>
              <a:t>στόχο</a:t>
            </a:r>
            <a:r>
              <a:rPr lang="en-US" sz="3200" dirty="0">
                <a:cs typeface="Calibri" panose="020F0502020204030204"/>
              </a:rPr>
              <a:t> να </a:t>
            </a:r>
            <a:r>
              <a:rPr lang="en-US" sz="3200" dirty="0" err="1">
                <a:cs typeface="Calibri" panose="020F0502020204030204"/>
              </a:rPr>
              <a:t>δι</a:t>
            </a:r>
            <a:r>
              <a:rPr lang="en-US" sz="3200" dirty="0">
                <a:cs typeface="Calibri" panose="020F0502020204030204"/>
              </a:rPr>
              <a:t>α</a:t>
            </a:r>
            <a:r>
              <a:rPr lang="en-US" sz="3200" dirty="0" err="1">
                <a:cs typeface="Calibri" panose="020F0502020204030204"/>
              </a:rPr>
              <a:t>σκεδάσουν</a:t>
            </a:r>
            <a:r>
              <a:rPr lang="en-US" sz="3200" dirty="0">
                <a:cs typeface="Calibri" panose="020F0502020204030204"/>
              </a:rPr>
              <a:t> </a:t>
            </a:r>
            <a:r>
              <a:rPr lang="en-US" sz="3200" dirty="0" err="1">
                <a:cs typeface="Calibri" panose="020F0502020204030204"/>
              </a:rPr>
              <a:t>τον</a:t>
            </a:r>
            <a:r>
              <a:rPr lang="en-US" sz="3200" dirty="0">
                <a:cs typeface="Calibri" panose="020F0502020204030204"/>
              </a:rPr>
              <a:t> </a:t>
            </a:r>
            <a:r>
              <a:rPr lang="en-US" sz="3200" dirty="0" err="1">
                <a:cs typeface="Calibri" panose="020F0502020204030204"/>
              </a:rPr>
              <a:t>χρήστη</a:t>
            </a:r>
            <a:r>
              <a:rPr lang="en-US" sz="3200" dirty="0">
                <a:cs typeface="Calibri" panose="020F0502020204030204"/>
              </a:rPr>
              <a:t>.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1542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34948" y="-137362"/>
            <a:ext cx="11868409" cy="2387600"/>
          </a:xfrm>
        </p:spPr>
        <p:txBody>
          <a:bodyPr>
            <a:normAutofit/>
          </a:bodyPr>
          <a:lstStyle/>
          <a:p>
            <a:r>
              <a:rPr lang="en-US" sz="3200">
                <a:latin typeface="Calibri"/>
                <a:ea typeface="+mj-lt"/>
                <a:cs typeface="+mj-lt"/>
              </a:rPr>
              <a:t>2.3 </a:t>
            </a:r>
            <a:r>
              <a:rPr lang="en-US" sz="3200" err="1">
                <a:latin typeface="Calibri"/>
                <a:ea typeface="+mj-lt"/>
                <a:cs typeface="+mj-lt"/>
              </a:rPr>
              <a:t>Ποιες</a:t>
            </a:r>
            <a:r>
              <a:rPr lang="en-US" sz="3200">
                <a:latin typeface="Calibri"/>
                <a:ea typeface="+mj-lt"/>
                <a:cs typeface="+mj-lt"/>
              </a:rPr>
              <a:t> </a:t>
            </a:r>
            <a:r>
              <a:rPr lang="en-US" sz="3200" err="1">
                <a:latin typeface="Calibri"/>
                <a:ea typeface="+mj-lt"/>
                <a:cs typeface="+mj-lt"/>
              </a:rPr>
              <a:t>είν</a:t>
            </a:r>
            <a:r>
              <a:rPr lang="en-US" sz="3200">
                <a:latin typeface="Calibri"/>
                <a:ea typeface="+mj-lt"/>
                <a:cs typeface="+mj-lt"/>
              </a:rPr>
              <a:t>αι </a:t>
            </a:r>
            <a:r>
              <a:rPr lang="en-US" sz="3200" err="1">
                <a:latin typeface="Calibri"/>
                <a:ea typeface="+mj-lt"/>
                <a:cs typeface="+mj-lt"/>
              </a:rPr>
              <a:t>οι</a:t>
            </a:r>
            <a:r>
              <a:rPr lang="en-US" sz="3200">
                <a:latin typeface="Calibri"/>
                <a:ea typeface="+mj-lt"/>
                <a:cs typeface="+mj-lt"/>
              </a:rPr>
              <a:t> π</a:t>
            </a:r>
            <a:r>
              <a:rPr lang="en-US" sz="3200" err="1">
                <a:latin typeface="Calibri"/>
                <a:ea typeface="+mj-lt"/>
                <a:cs typeface="+mj-lt"/>
              </a:rPr>
              <a:t>ιο</a:t>
            </a:r>
            <a:r>
              <a:rPr lang="en-US" sz="3200">
                <a:latin typeface="Calibri"/>
                <a:ea typeface="+mj-lt"/>
                <a:cs typeface="+mj-lt"/>
              </a:rPr>
              <a:t> </a:t>
            </a:r>
            <a:r>
              <a:rPr lang="en-US" sz="3200" err="1">
                <a:latin typeface="Calibri"/>
                <a:ea typeface="+mj-lt"/>
                <a:cs typeface="+mj-lt"/>
              </a:rPr>
              <a:t>δημοφιλείς</a:t>
            </a:r>
            <a:r>
              <a:rPr lang="en-US" sz="3200">
                <a:latin typeface="Calibri"/>
                <a:ea typeface="+mj-lt"/>
                <a:cs typeface="+mj-lt"/>
              </a:rPr>
              <a:t> </a:t>
            </a:r>
            <a:r>
              <a:rPr lang="en-US" sz="3200" err="1">
                <a:latin typeface="Calibri"/>
                <a:ea typeface="+mj-lt"/>
                <a:cs typeface="+mj-lt"/>
              </a:rPr>
              <a:t>ετικέτες</a:t>
            </a:r>
            <a:r>
              <a:rPr lang="en-US" sz="3200">
                <a:latin typeface="Calibri"/>
                <a:ea typeface="+mj-lt"/>
                <a:cs typeface="+mj-lt"/>
              </a:rPr>
              <a:t> </a:t>
            </a:r>
            <a:r>
              <a:rPr lang="en-US" sz="3200" err="1">
                <a:latin typeface="Calibri"/>
                <a:ea typeface="+mj-lt"/>
                <a:cs typeface="+mj-lt"/>
              </a:rPr>
              <a:t>στ</a:t>
            </a:r>
            <a:r>
              <a:rPr lang="en-US" sz="3200">
                <a:latin typeface="Calibri"/>
                <a:ea typeface="+mj-lt"/>
                <a:cs typeface="+mj-lt"/>
              </a:rPr>
              <a:t>α α</a:t>
            </a:r>
            <a:r>
              <a:rPr lang="en-US" sz="3200" err="1">
                <a:latin typeface="Calibri"/>
                <a:ea typeface="+mj-lt"/>
                <a:cs typeface="+mj-lt"/>
              </a:rPr>
              <a:t>νερχόμεν</a:t>
            </a:r>
            <a:r>
              <a:rPr lang="en-US" sz="3200">
                <a:latin typeface="Calibri"/>
                <a:ea typeface="+mj-lt"/>
                <a:cs typeface="+mj-lt"/>
              </a:rPr>
              <a:t>α β</a:t>
            </a:r>
            <a:r>
              <a:rPr lang="en-US" sz="3200" err="1">
                <a:latin typeface="Calibri"/>
                <a:ea typeface="+mj-lt"/>
                <a:cs typeface="+mj-lt"/>
              </a:rPr>
              <a:t>ίντεο</a:t>
            </a:r>
            <a:r>
              <a:rPr lang="en-US" sz="3200">
                <a:latin typeface="Calibri"/>
                <a:ea typeface="+mj-lt"/>
                <a:cs typeface="+mj-lt"/>
              </a:rPr>
              <a:t> - </a:t>
            </a:r>
            <a:r>
              <a:rPr lang="en-US" sz="3200" err="1">
                <a:latin typeface="Calibri"/>
                <a:ea typeface="+mj-lt"/>
                <a:cs typeface="Calibri"/>
              </a:rPr>
              <a:t>Εμφάνιση</a:t>
            </a:r>
            <a:r>
              <a:rPr lang="en-US" sz="3200">
                <a:latin typeface="Calibri"/>
                <a:ea typeface="+mj-lt"/>
                <a:cs typeface="Calibri"/>
              </a:rPr>
              <a:t> </a:t>
            </a:r>
            <a:r>
              <a:rPr lang="en-US" sz="3200" err="1">
                <a:latin typeface="Calibri"/>
                <a:ea typeface="+mj-lt"/>
                <a:cs typeface="Calibri"/>
              </a:rPr>
              <a:t>των</a:t>
            </a:r>
            <a:r>
              <a:rPr lang="en-US" sz="3200">
                <a:latin typeface="Calibri"/>
                <a:ea typeface="+mj-lt"/>
                <a:cs typeface="Calibri"/>
              </a:rPr>
              <a:t> απ</a:t>
            </a:r>
            <a:r>
              <a:rPr lang="en-US" sz="3200" err="1">
                <a:latin typeface="Calibri"/>
                <a:ea typeface="+mj-lt"/>
                <a:cs typeface="Calibri"/>
              </a:rPr>
              <a:t>οτελεσμάτων</a:t>
            </a:r>
            <a:endParaRPr lang="en-US" err="1"/>
          </a:p>
          <a:p>
            <a:endParaRPr lang="en-US" sz="3200">
              <a:latin typeface="Calibri"/>
              <a:ea typeface="+mj-lt"/>
              <a:cs typeface="Calibri"/>
            </a:endParaRPr>
          </a:p>
          <a:p>
            <a:endParaRPr lang="en-US" sz="3200">
              <a:latin typeface="Calibri"/>
              <a:cs typeface="Calibri Light"/>
            </a:endParaRPr>
          </a:p>
          <a:p>
            <a:endParaRPr lang="en-US" sz="3200">
              <a:latin typeface="Calibri"/>
              <a:cs typeface="Calibri Light"/>
            </a:endParaRP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15732E3A-9F00-4A32-8E51-589A026D39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38100" y="1010063"/>
            <a:ext cx="12115800" cy="549551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>
              <a:buChar char="•"/>
            </a:pPr>
            <a:endParaRPr lang="en-US" sz="3200">
              <a:cs typeface="Calibri" panose="020F0502020204030204"/>
            </a:endParaRPr>
          </a:p>
          <a:p>
            <a:pPr lvl="4" algn="l"/>
            <a:r>
              <a:rPr lang="en-US" sz="2400" dirty="0">
                <a:cs typeface="Calibri" panose="020F0502020204030204"/>
              </a:rPr>
              <a:t>   GB                                                                                          US</a:t>
            </a: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84F8F24E-B091-40A6-8FF6-7299A7DDE4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618" y="2016294"/>
            <a:ext cx="4414017" cy="4747208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C8373F03-3278-4498-8A33-F63439079A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9972" y="1918195"/>
            <a:ext cx="4121202" cy="4940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991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34948" y="-137362"/>
            <a:ext cx="11868409" cy="2387600"/>
          </a:xfrm>
        </p:spPr>
        <p:txBody>
          <a:bodyPr>
            <a:normAutofit/>
          </a:bodyPr>
          <a:lstStyle/>
          <a:p>
            <a:r>
              <a:rPr lang="en-US" sz="3200">
                <a:latin typeface="Calibri"/>
                <a:ea typeface="+mj-lt"/>
                <a:cs typeface="+mj-lt"/>
              </a:rPr>
              <a:t>2.3 </a:t>
            </a:r>
            <a:r>
              <a:rPr lang="en-US" sz="3200" err="1">
                <a:latin typeface="Calibri"/>
                <a:ea typeface="+mj-lt"/>
                <a:cs typeface="+mj-lt"/>
              </a:rPr>
              <a:t>Ποιες</a:t>
            </a:r>
            <a:r>
              <a:rPr lang="en-US" sz="3200">
                <a:latin typeface="Calibri"/>
                <a:ea typeface="+mj-lt"/>
                <a:cs typeface="+mj-lt"/>
              </a:rPr>
              <a:t> </a:t>
            </a:r>
            <a:r>
              <a:rPr lang="en-US" sz="3200" err="1">
                <a:latin typeface="Calibri"/>
                <a:ea typeface="+mj-lt"/>
                <a:cs typeface="+mj-lt"/>
              </a:rPr>
              <a:t>είν</a:t>
            </a:r>
            <a:r>
              <a:rPr lang="en-US" sz="3200">
                <a:latin typeface="Calibri"/>
                <a:ea typeface="+mj-lt"/>
                <a:cs typeface="+mj-lt"/>
              </a:rPr>
              <a:t>αι </a:t>
            </a:r>
            <a:r>
              <a:rPr lang="en-US" sz="3200" err="1">
                <a:latin typeface="Calibri"/>
                <a:ea typeface="+mj-lt"/>
                <a:cs typeface="+mj-lt"/>
              </a:rPr>
              <a:t>οι</a:t>
            </a:r>
            <a:r>
              <a:rPr lang="en-US" sz="3200">
                <a:latin typeface="Calibri"/>
                <a:ea typeface="+mj-lt"/>
                <a:cs typeface="+mj-lt"/>
              </a:rPr>
              <a:t> π</a:t>
            </a:r>
            <a:r>
              <a:rPr lang="en-US" sz="3200" err="1">
                <a:latin typeface="Calibri"/>
                <a:ea typeface="+mj-lt"/>
                <a:cs typeface="+mj-lt"/>
              </a:rPr>
              <a:t>ιο</a:t>
            </a:r>
            <a:r>
              <a:rPr lang="en-US" sz="3200">
                <a:latin typeface="Calibri"/>
                <a:ea typeface="+mj-lt"/>
                <a:cs typeface="+mj-lt"/>
              </a:rPr>
              <a:t> </a:t>
            </a:r>
            <a:r>
              <a:rPr lang="en-US" sz="3200" err="1">
                <a:latin typeface="Calibri"/>
                <a:ea typeface="+mj-lt"/>
                <a:cs typeface="+mj-lt"/>
              </a:rPr>
              <a:t>δημοφιλείς</a:t>
            </a:r>
            <a:r>
              <a:rPr lang="en-US" sz="3200">
                <a:latin typeface="Calibri"/>
                <a:ea typeface="+mj-lt"/>
                <a:cs typeface="+mj-lt"/>
              </a:rPr>
              <a:t> </a:t>
            </a:r>
            <a:r>
              <a:rPr lang="en-US" sz="3200" err="1">
                <a:latin typeface="Calibri"/>
                <a:ea typeface="+mj-lt"/>
                <a:cs typeface="+mj-lt"/>
              </a:rPr>
              <a:t>ετικέτες</a:t>
            </a:r>
            <a:r>
              <a:rPr lang="en-US" sz="3200">
                <a:latin typeface="Calibri"/>
                <a:ea typeface="+mj-lt"/>
                <a:cs typeface="+mj-lt"/>
              </a:rPr>
              <a:t> </a:t>
            </a:r>
            <a:r>
              <a:rPr lang="en-US" sz="3200" err="1">
                <a:latin typeface="Calibri"/>
                <a:ea typeface="+mj-lt"/>
                <a:cs typeface="+mj-lt"/>
              </a:rPr>
              <a:t>στ</a:t>
            </a:r>
            <a:r>
              <a:rPr lang="en-US" sz="3200">
                <a:latin typeface="Calibri"/>
                <a:ea typeface="+mj-lt"/>
                <a:cs typeface="+mj-lt"/>
              </a:rPr>
              <a:t>α α</a:t>
            </a:r>
            <a:r>
              <a:rPr lang="en-US" sz="3200" err="1">
                <a:latin typeface="Calibri"/>
                <a:ea typeface="+mj-lt"/>
                <a:cs typeface="+mj-lt"/>
              </a:rPr>
              <a:t>νερχόμεν</a:t>
            </a:r>
            <a:r>
              <a:rPr lang="en-US" sz="3200">
                <a:latin typeface="Calibri"/>
                <a:ea typeface="+mj-lt"/>
                <a:cs typeface="+mj-lt"/>
              </a:rPr>
              <a:t>α β</a:t>
            </a:r>
            <a:r>
              <a:rPr lang="en-US" sz="3200" err="1">
                <a:latin typeface="Calibri"/>
                <a:ea typeface="+mj-lt"/>
                <a:cs typeface="+mj-lt"/>
              </a:rPr>
              <a:t>ίντεο</a:t>
            </a:r>
            <a:r>
              <a:rPr lang="en-US" sz="3200">
                <a:latin typeface="Calibri"/>
                <a:ea typeface="+mj-lt"/>
                <a:cs typeface="+mj-lt"/>
              </a:rPr>
              <a:t> - </a:t>
            </a:r>
            <a:r>
              <a:rPr lang="en-US" sz="3200" err="1">
                <a:latin typeface="Calibri"/>
                <a:ea typeface="+mj-lt"/>
                <a:cs typeface="Calibri"/>
              </a:rPr>
              <a:t>Εμφάνιση</a:t>
            </a:r>
            <a:r>
              <a:rPr lang="en-US" sz="3200">
                <a:latin typeface="Calibri"/>
                <a:ea typeface="+mj-lt"/>
                <a:cs typeface="Calibri"/>
              </a:rPr>
              <a:t> </a:t>
            </a:r>
            <a:r>
              <a:rPr lang="en-US" sz="3200" err="1">
                <a:latin typeface="Calibri"/>
                <a:ea typeface="+mj-lt"/>
                <a:cs typeface="Calibri"/>
              </a:rPr>
              <a:t>των</a:t>
            </a:r>
            <a:r>
              <a:rPr lang="en-US" sz="3200">
                <a:latin typeface="Calibri"/>
                <a:ea typeface="+mj-lt"/>
                <a:cs typeface="Calibri"/>
              </a:rPr>
              <a:t> απ</a:t>
            </a:r>
            <a:r>
              <a:rPr lang="en-US" sz="3200" err="1">
                <a:latin typeface="Calibri"/>
                <a:ea typeface="+mj-lt"/>
                <a:cs typeface="Calibri"/>
              </a:rPr>
              <a:t>οτελεσμάτων</a:t>
            </a:r>
            <a:r>
              <a:rPr lang="en-US" sz="3200">
                <a:latin typeface="Calibri"/>
                <a:ea typeface="+mj-lt"/>
                <a:cs typeface="Calibri"/>
              </a:rPr>
              <a:t> GBvideos(Bonus)</a:t>
            </a:r>
            <a:endParaRPr lang="en-US" err="1"/>
          </a:p>
          <a:p>
            <a:endParaRPr lang="en-US" sz="3200">
              <a:latin typeface="Calibri"/>
              <a:ea typeface="+mj-lt"/>
              <a:cs typeface="Calibri"/>
            </a:endParaRPr>
          </a:p>
          <a:p>
            <a:endParaRPr lang="en-US" sz="3200">
              <a:latin typeface="Calibri"/>
              <a:cs typeface="Calibri Light"/>
            </a:endParaRPr>
          </a:p>
          <a:p>
            <a:endParaRPr lang="en-US" sz="3200">
              <a:latin typeface="Calibri"/>
              <a:cs typeface="Calibri Light"/>
            </a:endParaRP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15732E3A-9F00-4A32-8E51-589A026D39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38100" y="1010063"/>
            <a:ext cx="12115800" cy="549551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endParaRPr lang="en-US" sz="3200">
              <a:cs typeface="Calibri" panose="020F0502020204030204"/>
            </a:endParaRPr>
          </a:p>
          <a:p>
            <a:pPr lvl="4" algn="l"/>
            <a:r>
              <a:rPr lang="en-US" sz="2400" dirty="0">
                <a:cs typeface="Calibri" panose="020F0502020204030204"/>
              </a:rPr>
              <a:t>                                                                                                                  </a:t>
            </a:r>
          </a:p>
        </p:txBody>
      </p:sp>
      <p:pic>
        <p:nvPicPr>
          <p:cNvPr id="5" name="Picture 6" descr="Table&#10;&#10;Description automatically generated">
            <a:extLst>
              <a:ext uri="{FF2B5EF4-FFF2-40B4-BE49-F238E27FC236}">
                <a16:creationId xmlns:a16="http://schemas.microsoft.com/office/drawing/2014/main" id="{A1BC3B95-3ED3-4A87-B0FD-4E490114FE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243" y="1129519"/>
            <a:ext cx="11746801" cy="4972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3299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34948" y="-137362"/>
            <a:ext cx="11868409" cy="2387600"/>
          </a:xfrm>
        </p:spPr>
        <p:txBody>
          <a:bodyPr>
            <a:normAutofit/>
          </a:bodyPr>
          <a:lstStyle/>
          <a:p>
            <a:r>
              <a:rPr lang="en-US" sz="3200">
                <a:latin typeface="Calibri"/>
                <a:ea typeface="+mj-lt"/>
                <a:cs typeface="+mj-lt"/>
              </a:rPr>
              <a:t>2.3 </a:t>
            </a:r>
            <a:r>
              <a:rPr lang="en-US" sz="3200" err="1">
                <a:latin typeface="Calibri"/>
                <a:ea typeface="+mj-lt"/>
                <a:cs typeface="+mj-lt"/>
              </a:rPr>
              <a:t>Ποιες</a:t>
            </a:r>
            <a:r>
              <a:rPr lang="en-US" sz="3200">
                <a:latin typeface="Calibri"/>
                <a:ea typeface="+mj-lt"/>
                <a:cs typeface="+mj-lt"/>
              </a:rPr>
              <a:t> </a:t>
            </a:r>
            <a:r>
              <a:rPr lang="en-US" sz="3200" err="1">
                <a:latin typeface="Calibri"/>
                <a:ea typeface="+mj-lt"/>
                <a:cs typeface="+mj-lt"/>
              </a:rPr>
              <a:t>είν</a:t>
            </a:r>
            <a:r>
              <a:rPr lang="en-US" sz="3200">
                <a:latin typeface="Calibri"/>
                <a:ea typeface="+mj-lt"/>
                <a:cs typeface="+mj-lt"/>
              </a:rPr>
              <a:t>αι </a:t>
            </a:r>
            <a:r>
              <a:rPr lang="en-US" sz="3200" err="1">
                <a:latin typeface="Calibri"/>
                <a:ea typeface="+mj-lt"/>
                <a:cs typeface="+mj-lt"/>
              </a:rPr>
              <a:t>οι</a:t>
            </a:r>
            <a:r>
              <a:rPr lang="en-US" sz="3200">
                <a:latin typeface="Calibri"/>
                <a:ea typeface="+mj-lt"/>
                <a:cs typeface="+mj-lt"/>
              </a:rPr>
              <a:t> π</a:t>
            </a:r>
            <a:r>
              <a:rPr lang="en-US" sz="3200" err="1">
                <a:latin typeface="Calibri"/>
                <a:ea typeface="+mj-lt"/>
                <a:cs typeface="+mj-lt"/>
              </a:rPr>
              <a:t>ιο</a:t>
            </a:r>
            <a:r>
              <a:rPr lang="en-US" sz="3200">
                <a:latin typeface="Calibri"/>
                <a:ea typeface="+mj-lt"/>
                <a:cs typeface="+mj-lt"/>
              </a:rPr>
              <a:t> </a:t>
            </a:r>
            <a:r>
              <a:rPr lang="en-US" sz="3200" err="1">
                <a:latin typeface="Calibri"/>
                <a:ea typeface="+mj-lt"/>
                <a:cs typeface="+mj-lt"/>
              </a:rPr>
              <a:t>δημοφιλείς</a:t>
            </a:r>
            <a:r>
              <a:rPr lang="en-US" sz="3200">
                <a:latin typeface="Calibri"/>
                <a:ea typeface="+mj-lt"/>
                <a:cs typeface="+mj-lt"/>
              </a:rPr>
              <a:t> </a:t>
            </a:r>
            <a:r>
              <a:rPr lang="en-US" sz="3200" err="1">
                <a:latin typeface="Calibri"/>
                <a:ea typeface="+mj-lt"/>
                <a:cs typeface="+mj-lt"/>
              </a:rPr>
              <a:t>ετικέτες</a:t>
            </a:r>
            <a:r>
              <a:rPr lang="en-US" sz="3200">
                <a:latin typeface="Calibri"/>
                <a:ea typeface="+mj-lt"/>
                <a:cs typeface="+mj-lt"/>
              </a:rPr>
              <a:t> </a:t>
            </a:r>
            <a:r>
              <a:rPr lang="en-US" sz="3200" err="1">
                <a:latin typeface="Calibri"/>
                <a:ea typeface="+mj-lt"/>
                <a:cs typeface="+mj-lt"/>
              </a:rPr>
              <a:t>στ</a:t>
            </a:r>
            <a:r>
              <a:rPr lang="en-US" sz="3200">
                <a:latin typeface="Calibri"/>
                <a:ea typeface="+mj-lt"/>
                <a:cs typeface="+mj-lt"/>
              </a:rPr>
              <a:t>α α</a:t>
            </a:r>
            <a:r>
              <a:rPr lang="en-US" sz="3200" err="1">
                <a:latin typeface="Calibri"/>
                <a:ea typeface="+mj-lt"/>
                <a:cs typeface="+mj-lt"/>
              </a:rPr>
              <a:t>νερχόμεν</a:t>
            </a:r>
            <a:r>
              <a:rPr lang="en-US" sz="3200">
                <a:latin typeface="Calibri"/>
                <a:ea typeface="+mj-lt"/>
                <a:cs typeface="+mj-lt"/>
              </a:rPr>
              <a:t>α β</a:t>
            </a:r>
            <a:r>
              <a:rPr lang="en-US" sz="3200" err="1">
                <a:latin typeface="Calibri"/>
                <a:ea typeface="+mj-lt"/>
                <a:cs typeface="+mj-lt"/>
              </a:rPr>
              <a:t>ίντεο</a:t>
            </a:r>
            <a:r>
              <a:rPr lang="en-US" sz="3200">
                <a:latin typeface="Calibri"/>
                <a:ea typeface="+mj-lt"/>
                <a:cs typeface="+mj-lt"/>
              </a:rPr>
              <a:t> - </a:t>
            </a:r>
            <a:r>
              <a:rPr lang="en-US" sz="3200" err="1">
                <a:latin typeface="Calibri"/>
                <a:ea typeface="+mj-lt"/>
                <a:cs typeface="Calibri"/>
              </a:rPr>
              <a:t>Εμφάνιση</a:t>
            </a:r>
            <a:r>
              <a:rPr lang="en-US" sz="3200">
                <a:latin typeface="Calibri"/>
                <a:ea typeface="+mj-lt"/>
                <a:cs typeface="Calibri"/>
              </a:rPr>
              <a:t> </a:t>
            </a:r>
            <a:r>
              <a:rPr lang="en-US" sz="3200" err="1">
                <a:latin typeface="Calibri"/>
                <a:ea typeface="+mj-lt"/>
                <a:cs typeface="Calibri"/>
              </a:rPr>
              <a:t>των</a:t>
            </a:r>
            <a:r>
              <a:rPr lang="en-US" sz="3200">
                <a:latin typeface="Calibri"/>
                <a:ea typeface="+mj-lt"/>
                <a:cs typeface="Calibri"/>
              </a:rPr>
              <a:t> απ</a:t>
            </a:r>
            <a:r>
              <a:rPr lang="en-US" sz="3200" err="1">
                <a:latin typeface="Calibri"/>
                <a:ea typeface="+mj-lt"/>
                <a:cs typeface="Calibri"/>
              </a:rPr>
              <a:t>οτελεσμάτων</a:t>
            </a:r>
            <a:r>
              <a:rPr lang="en-US" sz="3200">
                <a:latin typeface="Calibri"/>
                <a:ea typeface="+mj-lt"/>
                <a:cs typeface="Calibri"/>
              </a:rPr>
              <a:t> USvideos(Bonus)</a:t>
            </a:r>
            <a:endParaRPr lang="en-US" err="1"/>
          </a:p>
          <a:p>
            <a:endParaRPr lang="en-US" sz="3200">
              <a:latin typeface="Calibri"/>
              <a:ea typeface="+mj-lt"/>
              <a:cs typeface="Calibri"/>
            </a:endParaRPr>
          </a:p>
          <a:p>
            <a:endParaRPr lang="en-US" sz="3200">
              <a:latin typeface="Calibri"/>
              <a:cs typeface="Calibri Light"/>
            </a:endParaRPr>
          </a:p>
          <a:p>
            <a:endParaRPr lang="en-US" sz="3200">
              <a:latin typeface="Calibri"/>
              <a:cs typeface="Calibri Light"/>
            </a:endParaRP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15732E3A-9F00-4A32-8E51-589A026D39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38100" y="1010063"/>
            <a:ext cx="12115800" cy="549551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endParaRPr lang="en-US" sz="3200">
              <a:cs typeface="Calibri" panose="020F0502020204030204"/>
            </a:endParaRPr>
          </a:p>
          <a:p>
            <a:pPr lvl="4" algn="l"/>
            <a:r>
              <a:rPr lang="en-US" sz="2400" dirty="0">
                <a:cs typeface="Calibri" panose="020F0502020204030204"/>
              </a:rPr>
              <a:t>                                                                                                                  </a:t>
            </a: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895BA576-BDA7-4849-B68C-000B416DE1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339" y="1527076"/>
            <a:ext cx="10984523" cy="4703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570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34948" y="-137362"/>
            <a:ext cx="11868409" cy="2387600"/>
          </a:xfrm>
        </p:spPr>
        <p:txBody>
          <a:bodyPr>
            <a:normAutofit/>
          </a:bodyPr>
          <a:lstStyle/>
          <a:p>
            <a:r>
              <a:rPr lang="en-US" sz="3200">
                <a:latin typeface="Calibri"/>
                <a:ea typeface="+mj-lt"/>
                <a:cs typeface="+mj-lt"/>
              </a:rPr>
              <a:t>2.3 </a:t>
            </a:r>
            <a:r>
              <a:rPr lang="en-US" sz="3200" err="1">
                <a:latin typeface="Calibri"/>
                <a:ea typeface="+mj-lt"/>
                <a:cs typeface="+mj-lt"/>
              </a:rPr>
              <a:t>Ποιες</a:t>
            </a:r>
            <a:r>
              <a:rPr lang="en-US" sz="3200">
                <a:latin typeface="Calibri"/>
                <a:ea typeface="+mj-lt"/>
                <a:cs typeface="+mj-lt"/>
              </a:rPr>
              <a:t> </a:t>
            </a:r>
            <a:r>
              <a:rPr lang="en-US" sz="3200" err="1">
                <a:latin typeface="Calibri"/>
                <a:ea typeface="+mj-lt"/>
                <a:cs typeface="+mj-lt"/>
              </a:rPr>
              <a:t>είν</a:t>
            </a:r>
            <a:r>
              <a:rPr lang="en-US" sz="3200">
                <a:latin typeface="Calibri"/>
                <a:ea typeface="+mj-lt"/>
                <a:cs typeface="+mj-lt"/>
              </a:rPr>
              <a:t>αι </a:t>
            </a:r>
            <a:r>
              <a:rPr lang="en-US" sz="3200" err="1">
                <a:latin typeface="Calibri"/>
                <a:ea typeface="+mj-lt"/>
                <a:cs typeface="+mj-lt"/>
              </a:rPr>
              <a:t>οι</a:t>
            </a:r>
            <a:r>
              <a:rPr lang="en-US" sz="3200">
                <a:latin typeface="Calibri"/>
                <a:ea typeface="+mj-lt"/>
                <a:cs typeface="+mj-lt"/>
              </a:rPr>
              <a:t> π</a:t>
            </a:r>
            <a:r>
              <a:rPr lang="en-US" sz="3200" err="1">
                <a:latin typeface="Calibri"/>
                <a:ea typeface="+mj-lt"/>
                <a:cs typeface="+mj-lt"/>
              </a:rPr>
              <a:t>ιο</a:t>
            </a:r>
            <a:r>
              <a:rPr lang="en-US" sz="3200">
                <a:latin typeface="Calibri"/>
                <a:ea typeface="+mj-lt"/>
                <a:cs typeface="+mj-lt"/>
              </a:rPr>
              <a:t> </a:t>
            </a:r>
            <a:r>
              <a:rPr lang="en-US" sz="3200" err="1">
                <a:latin typeface="Calibri"/>
                <a:ea typeface="+mj-lt"/>
                <a:cs typeface="+mj-lt"/>
              </a:rPr>
              <a:t>δημοφιλείς</a:t>
            </a:r>
            <a:r>
              <a:rPr lang="en-US" sz="3200">
                <a:latin typeface="Calibri"/>
                <a:ea typeface="+mj-lt"/>
                <a:cs typeface="+mj-lt"/>
              </a:rPr>
              <a:t> </a:t>
            </a:r>
            <a:r>
              <a:rPr lang="en-US" sz="3200" err="1">
                <a:latin typeface="Calibri"/>
                <a:ea typeface="+mj-lt"/>
                <a:cs typeface="+mj-lt"/>
              </a:rPr>
              <a:t>ετικέτες</a:t>
            </a:r>
            <a:r>
              <a:rPr lang="en-US" sz="3200">
                <a:latin typeface="Calibri"/>
                <a:ea typeface="+mj-lt"/>
                <a:cs typeface="+mj-lt"/>
              </a:rPr>
              <a:t> </a:t>
            </a:r>
            <a:r>
              <a:rPr lang="en-US" sz="3200" err="1">
                <a:latin typeface="Calibri"/>
                <a:ea typeface="+mj-lt"/>
                <a:cs typeface="+mj-lt"/>
              </a:rPr>
              <a:t>στ</a:t>
            </a:r>
            <a:r>
              <a:rPr lang="en-US" sz="3200">
                <a:latin typeface="Calibri"/>
                <a:ea typeface="+mj-lt"/>
                <a:cs typeface="+mj-lt"/>
              </a:rPr>
              <a:t>α α</a:t>
            </a:r>
            <a:r>
              <a:rPr lang="en-US" sz="3200" err="1">
                <a:latin typeface="Calibri"/>
                <a:ea typeface="+mj-lt"/>
                <a:cs typeface="+mj-lt"/>
              </a:rPr>
              <a:t>νερχόμεν</a:t>
            </a:r>
            <a:r>
              <a:rPr lang="en-US" sz="3200">
                <a:latin typeface="Calibri"/>
                <a:ea typeface="+mj-lt"/>
                <a:cs typeface="+mj-lt"/>
              </a:rPr>
              <a:t>α β</a:t>
            </a:r>
            <a:r>
              <a:rPr lang="en-US" sz="3200" err="1">
                <a:latin typeface="Calibri"/>
                <a:ea typeface="+mj-lt"/>
                <a:cs typeface="+mj-lt"/>
              </a:rPr>
              <a:t>ίντεο</a:t>
            </a:r>
            <a:r>
              <a:rPr lang="en-US" sz="3200">
                <a:latin typeface="Calibri"/>
                <a:ea typeface="+mj-lt"/>
                <a:cs typeface="+mj-lt"/>
              </a:rPr>
              <a:t> - </a:t>
            </a:r>
            <a:r>
              <a:rPr lang="en-US" sz="3200" err="1">
                <a:latin typeface="Calibri"/>
                <a:ea typeface="+mj-lt"/>
                <a:cs typeface="+mj-lt"/>
              </a:rPr>
              <a:t>Γρ</a:t>
            </a:r>
            <a:r>
              <a:rPr lang="en-US" sz="3200">
                <a:latin typeface="Calibri"/>
                <a:ea typeface="+mj-lt"/>
                <a:cs typeface="+mj-lt"/>
              </a:rPr>
              <a:t>α</a:t>
            </a:r>
            <a:r>
              <a:rPr lang="en-US" sz="3200" err="1">
                <a:latin typeface="Calibri"/>
                <a:ea typeface="+mj-lt"/>
                <a:cs typeface="+mj-lt"/>
              </a:rPr>
              <a:t>φική</a:t>
            </a:r>
            <a:r>
              <a:rPr lang="en-US" sz="3200">
                <a:latin typeface="Calibri"/>
                <a:ea typeface="+mj-lt"/>
                <a:cs typeface="+mj-lt"/>
              </a:rPr>
              <a:t> απ</a:t>
            </a:r>
            <a:r>
              <a:rPr lang="en-US" sz="3200" err="1">
                <a:latin typeface="Calibri"/>
                <a:ea typeface="+mj-lt"/>
                <a:cs typeface="+mj-lt"/>
              </a:rPr>
              <a:t>εικόνιση</a:t>
            </a:r>
            <a:r>
              <a:rPr lang="en-US" sz="3200">
                <a:latin typeface="Calibri"/>
                <a:ea typeface="+mj-lt"/>
                <a:cs typeface="+mj-lt"/>
              </a:rPr>
              <a:t> </a:t>
            </a:r>
            <a:r>
              <a:rPr lang="en-US" sz="3200" err="1">
                <a:latin typeface="Calibri"/>
                <a:ea typeface="+mj-lt"/>
                <a:cs typeface="+mj-lt"/>
              </a:rPr>
              <a:t>των</a:t>
            </a:r>
            <a:r>
              <a:rPr lang="en-US" sz="3200">
                <a:latin typeface="Calibri"/>
                <a:ea typeface="+mj-lt"/>
                <a:cs typeface="+mj-lt"/>
              </a:rPr>
              <a:t> απ</a:t>
            </a:r>
            <a:r>
              <a:rPr lang="en-US" sz="3200" err="1">
                <a:latin typeface="Calibri"/>
                <a:ea typeface="+mj-lt"/>
                <a:cs typeface="+mj-lt"/>
              </a:rPr>
              <a:t>οτελεσμάτων</a:t>
            </a:r>
            <a:r>
              <a:rPr lang="en-US" sz="3200">
                <a:latin typeface="Calibri"/>
                <a:ea typeface="+mj-lt"/>
                <a:cs typeface="+mj-lt"/>
              </a:rPr>
              <a:t> </a:t>
            </a:r>
            <a:r>
              <a:rPr lang="en-US" sz="3200" err="1">
                <a:latin typeface="Calibri"/>
                <a:ea typeface="+mj-lt"/>
                <a:cs typeface="+mj-lt"/>
              </a:rPr>
              <a:t>γι</a:t>
            </a:r>
            <a:r>
              <a:rPr lang="en-US" sz="3200">
                <a:latin typeface="Calibri"/>
                <a:ea typeface="+mj-lt"/>
                <a:cs typeface="+mj-lt"/>
              </a:rPr>
              <a:t>α τα GB videos</a:t>
            </a:r>
            <a:endParaRPr lang="en-US" sz="3200">
              <a:latin typeface="Calibri"/>
              <a:cs typeface="Calibri"/>
            </a:endParaRPr>
          </a:p>
          <a:p>
            <a:endParaRPr lang="en-US" sz="3200">
              <a:latin typeface="Calibri"/>
              <a:ea typeface="+mj-lt"/>
              <a:cs typeface="Calibri"/>
            </a:endParaRPr>
          </a:p>
          <a:p>
            <a:endParaRPr lang="en-US" sz="3200">
              <a:latin typeface="Calibri"/>
              <a:cs typeface="Calibri Light"/>
            </a:endParaRPr>
          </a:p>
          <a:p>
            <a:endParaRPr lang="en-US" sz="3200">
              <a:latin typeface="Calibri"/>
              <a:cs typeface="Calibri Light"/>
            </a:endParaRP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15732E3A-9F00-4A32-8E51-589A026D39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38100" y="1010063"/>
            <a:ext cx="12115800" cy="549551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endParaRPr lang="en-US" sz="3200">
              <a:cs typeface="Calibri" panose="020F0502020204030204"/>
            </a:endParaRPr>
          </a:p>
        </p:txBody>
      </p:sp>
      <p:pic>
        <p:nvPicPr>
          <p:cNvPr id="5" name="Picture 6" descr="Chart&#10;&#10;Description automatically generated">
            <a:extLst>
              <a:ext uri="{FF2B5EF4-FFF2-40B4-BE49-F238E27FC236}">
                <a16:creationId xmlns:a16="http://schemas.microsoft.com/office/drawing/2014/main" id="{DE6699E7-98B2-4D19-91E7-5D9C7312F4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12491" y="1552323"/>
            <a:ext cx="12297506" cy="4642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7678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34948" y="-137362"/>
            <a:ext cx="11868409" cy="2387600"/>
          </a:xfrm>
        </p:spPr>
        <p:txBody>
          <a:bodyPr>
            <a:normAutofit/>
          </a:bodyPr>
          <a:lstStyle/>
          <a:p>
            <a:r>
              <a:rPr lang="en-US" sz="3200">
                <a:latin typeface="Calibri"/>
                <a:ea typeface="+mj-lt"/>
                <a:cs typeface="+mj-lt"/>
              </a:rPr>
              <a:t>2.3 </a:t>
            </a:r>
            <a:r>
              <a:rPr lang="en-US" sz="3200" err="1">
                <a:latin typeface="Calibri"/>
                <a:ea typeface="+mj-lt"/>
                <a:cs typeface="+mj-lt"/>
              </a:rPr>
              <a:t>Ποιες</a:t>
            </a:r>
            <a:r>
              <a:rPr lang="en-US" sz="3200">
                <a:latin typeface="Calibri"/>
                <a:ea typeface="+mj-lt"/>
                <a:cs typeface="+mj-lt"/>
              </a:rPr>
              <a:t> </a:t>
            </a:r>
            <a:r>
              <a:rPr lang="en-US" sz="3200" err="1">
                <a:latin typeface="Calibri"/>
                <a:ea typeface="+mj-lt"/>
                <a:cs typeface="+mj-lt"/>
              </a:rPr>
              <a:t>είν</a:t>
            </a:r>
            <a:r>
              <a:rPr lang="en-US" sz="3200">
                <a:latin typeface="Calibri"/>
                <a:ea typeface="+mj-lt"/>
                <a:cs typeface="+mj-lt"/>
              </a:rPr>
              <a:t>αι </a:t>
            </a:r>
            <a:r>
              <a:rPr lang="en-US" sz="3200" err="1">
                <a:latin typeface="Calibri"/>
                <a:ea typeface="+mj-lt"/>
                <a:cs typeface="+mj-lt"/>
              </a:rPr>
              <a:t>οι</a:t>
            </a:r>
            <a:r>
              <a:rPr lang="en-US" sz="3200">
                <a:latin typeface="Calibri"/>
                <a:ea typeface="+mj-lt"/>
                <a:cs typeface="+mj-lt"/>
              </a:rPr>
              <a:t> π</a:t>
            </a:r>
            <a:r>
              <a:rPr lang="en-US" sz="3200" err="1">
                <a:latin typeface="Calibri"/>
                <a:ea typeface="+mj-lt"/>
                <a:cs typeface="+mj-lt"/>
              </a:rPr>
              <a:t>ιο</a:t>
            </a:r>
            <a:r>
              <a:rPr lang="en-US" sz="3200">
                <a:latin typeface="Calibri"/>
                <a:ea typeface="+mj-lt"/>
                <a:cs typeface="+mj-lt"/>
              </a:rPr>
              <a:t> </a:t>
            </a:r>
            <a:r>
              <a:rPr lang="en-US" sz="3200" err="1">
                <a:latin typeface="Calibri"/>
                <a:ea typeface="+mj-lt"/>
                <a:cs typeface="+mj-lt"/>
              </a:rPr>
              <a:t>δημοφιλείς</a:t>
            </a:r>
            <a:r>
              <a:rPr lang="en-US" sz="3200">
                <a:latin typeface="Calibri"/>
                <a:ea typeface="+mj-lt"/>
                <a:cs typeface="+mj-lt"/>
              </a:rPr>
              <a:t> </a:t>
            </a:r>
            <a:r>
              <a:rPr lang="en-US" sz="3200" err="1">
                <a:latin typeface="Calibri"/>
                <a:ea typeface="+mj-lt"/>
                <a:cs typeface="+mj-lt"/>
              </a:rPr>
              <a:t>ετικέτες</a:t>
            </a:r>
            <a:r>
              <a:rPr lang="en-US" sz="3200">
                <a:latin typeface="Calibri"/>
                <a:ea typeface="+mj-lt"/>
                <a:cs typeface="+mj-lt"/>
              </a:rPr>
              <a:t> </a:t>
            </a:r>
            <a:r>
              <a:rPr lang="en-US" sz="3200" err="1">
                <a:latin typeface="Calibri"/>
                <a:ea typeface="+mj-lt"/>
                <a:cs typeface="+mj-lt"/>
              </a:rPr>
              <a:t>στ</a:t>
            </a:r>
            <a:r>
              <a:rPr lang="en-US" sz="3200">
                <a:latin typeface="Calibri"/>
                <a:ea typeface="+mj-lt"/>
                <a:cs typeface="+mj-lt"/>
              </a:rPr>
              <a:t>α α</a:t>
            </a:r>
            <a:r>
              <a:rPr lang="en-US" sz="3200" err="1">
                <a:latin typeface="Calibri"/>
                <a:ea typeface="+mj-lt"/>
                <a:cs typeface="+mj-lt"/>
              </a:rPr>
              <a:t>νερχόμεν</a:t>
            </a:r>
            <a:r>
              <a:rPr lang="en-US" sz="3200">
                <a:latin typeface="Calibri"/>
                <a:ea typeface="+mj-lt"/>
                <a:cs typeface="+mj-lt"/>
              </a:rPr>
              <a:t>α β</a:t>
            </a:r>
            <a:r>
              <a:rPr lang="en-US" sz="3200" err="1">
                <a:latin typeface="Calibri"/>
                <a:ea typeface="+mj-lt"/>
                <a:cs typeface="+mj-lt"/>
              </a:rPr>
              <a:t>ίντεο</a:t>
            </a:r>
            <a:r>
              <a:rPr lang="en-US" sz="3200">
                <a:latin typeface="Calibri"/>
                <a:ea typeface="+mj-lt"/>
                <a:cs typeface="+mj-lt"/>
              </a:rPr>
              <a:t> - </a:t>
            </a:r>
            <a:r>
              <a:rPr lang="en-US" sz="3200" err="1">
                <a:latin typeface="Calibri"/>
                <a:ea typeface="+mj-lt"/>
                <a:cs typeface="+mj-lt"/>
              </a:rPr>
              <a:t>Γρ</a:t>
            </a:r>
            <a:r>
              <a:rPr lang="en-US" sz="3200">
                <a:latin typeface="Calibri"/>
                <a:ea typeface="+mj-lt"/>
                <a:cs typeface="+mj-lt"/>
              </a:rPr>
              <a:t>α</a:t>
            </a:r>
            <a:r>
              <a:rPr lang="en-US" sz="3200" err="1">
                <a:latin typeface="Calibri"/>
                <a:ea typeface="+mj-lt"/>
                <a:cs typeface="+mj-lt"/>
              </a:rPr>
              <a:t>φική</a:t>
            </a:r>
            <a:r>
              <a:rPr lang="en-US" sz="3200">
                <a:latin typeface="Calibri"/>
                <a:ea typeface="+mj-lt"/>
                <a:cs typeface="+mj-lt"/>
              </a:rPr>
              <a:t> απ</a:t>
            </a:r>
            <a:r>
              <a:rPr lang="en-US" sz="3200" err="1">
                <a:latin typeface="Calibri"/>
                <a:ea typeface="+mj-lt"/>
                <a:cs typeface="+mj-lt"/>
              </a:rPr>
              <a:t>εικόνιση</a:t>
            </a:r>
            <a:r>
              <a:rPr lang="en-US" sz="3200">
                <a:latin typeface="Calibri"/>
                <a:ea typeface="+mj-lt"/>
                <a:cs typeface="+mj-lt"/>
              </a:rPr>
              <a:t> </a:t>
            </a:r>
            <a:r>
              <a:rPr lang="en-US" sz="3200" err="1">
                <a:latin typeface="Calibri"/>
                <a:ea typeface="+mj-lt"/>
                <a:cs typeface="+mj-lt"/>
              </a:rPr>
              <a:t>των</a:t>
            </a:r>
            <a:r>
              <a:rPr lang="en-US" sz="3200">
                <a:latin typeface="Calibri"/>
                <a:ea typeface="+mj-lt"/>
                <a:cs typeface="+mj-lt"/>
              </a:rPr>
              <a:t> απ</a:t>
            </a:r>
            <a:r>
              <a:rPr lang="en-US" sz="3200" err="1">
                <a:latin typeface="Calibri"/>
                <a:ea typeface="+mj-lt"/>
                <a:cs typeface="+mj-lt"/>
              </a:rPr>
              <a:t>οτελεσμάτων</a:t>
            </a:r>
            <a:r>
              <a:rPr lang="en-US" sz="3200">
                <a:latin typeface="Calibri"/>
                <a:ea typeface="+mj-lt"/>
                <a:cs typeface="+mj-lt"/>
              </a:rPr>
              <a:t> </a:t>
            </a:r>
            <a:r>
              <a:rPr lang="en-US" sz="3200" err="1">
                <a:latin typeface="Calibri"/>
                <a:ea typeface="+mj-lt"/>
                <a:cs typeface="+mj-lt"/>
              </a:rPr>
              <a:t>γι</a:t>
            </a:r>
            <a:r>
              <a:rPr lang="en-US" sz="3200">
                <a:latin typeface="Calibri"/>
                <a:ea typeface="+mj-lt"/>
                <a:cs typeface="+mj-lt"/>
              </a:rPr>
              <a:t>α τα US videos</a:t>
            </a:r>
            <a:endParaRPr lang="en-US" sz="3200">
              <a:latin typeface="Calibri"/>
              <a:cs typeface="Calibri"/>
            </a:endParaRPr>
          </a:p>
          <a:p>
            <a:endParaRPr lang="en-US" sz="3200">
              <a:latin typeface="Calibri"/>
              <a:ea typeface="+mj-lt"/>
              <a:cs typeface="Calibri"/>
            </a:endParaRPr>
          </a:p>
          <a:p>
            <a:endParaRPr lang="en-US" sz="3200">
              <a:latin typeface="Calibri"/>
              <a:cs typeface="Calibri Light"/>
            </a:endParaRPr>
          </a:p>
          <a:p>
            <a:endParaRPr lang="en-US" sz="3200">
              <a:latin typeface="Calibri"/>
              <a:cs typeface="Calibri Light"/>
            </a:endParaRP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15732E3A-9F00-4A32-8E51-589A026D39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38100" y="1010063"/>
            <a:ext cx="12115800" cy="549551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endParaRPr lang="en-US" sz="3200">
              <a:cs typeface="Calibri" panose="020F0502020204030204"/>
            </a:endParaRPr>
          </a:p>
        </p:txBody>
      </p:sp>
      <p:pic>
        <p:nvPicPr>
          <p:cNvPr id="3" name="Picture 3" descr="Chart&#10;&#10;Description automatically generated">
            <a:extLst>
              <a:ext uri="{FF2B5EF4-FFF2-40B4-BE49-F238E27FC236}">
                <a16:creationId xmlns:a16="http://schemas.microsoft.com/office/drawing/2014/main" id="{A8A6E96F-36F9-4971-8555-A94E82438F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4652" y="1437964"/>
            <a:ext cx="12225961" cy="4642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2939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34948" y="-137362"/>
            <a:ext cx="11868409" cy="2387600"/>
          </a:xfrm>
        </p:spPr>
        <p:txBody>
          <a:bodyPr>
            <a:normAutofit/>
          </a:bodyPr>
          <a:lstStyle/>
          <a:p>
            <a:r>
              <a:rPr lang="en-US" sz="3200">
                <a:latin typeface="Calibri"/>
                <a:ea typeface="+mj-lt"/>
                <a:cs typeface="+mj-lt"/>
              </a:rPr>
              <a:t>2.4 </a:t>
            </a:r>
            <a:r>
              <a:rPr lang="en-US" sz="3200" err="1">
                <a:latin typeface="Calibri"/>
                <a:ea typeface="+mj-lt"/>
                <a:cs typeface="+mj-lt"/>
              </a:rPr>
              <a:t>Τι</a:t>
            </a:r>
            <a:r>
              <a:rPr lang="en-US" sz="3200">
                <a:latin typeface="Calibri"/>
                <a:ea typeface="+mj-lt"/>
                <a:cs typeface="+mj-lt"/>
              </a:rPr>
              <a:t> α</a:t>
            </a:r>
            <a:r>
              <a:rPr lang="en-US" sz="3200" err="1">
                <a:latin typeface="Calibri"/>
                <a:ea typeface="+mj-lt"/>
                <a:cs typeface="+mj-lt"/>
              </a:rPr>
              <a:t>ντίκτυ</a:t>
            </a:r>
            <a:r>
              <a:rPr lang="en-US" sz="3200">
                <a:latin typeface="Calibri"/>
                <a:ea typeface="+mj-lt"/>
                <a:cs typeface="+mj-lt"/>
              </a:rPr>
              <a:t>πο </a:t>
            </a:r>
            <a:r>
              <a:rPr lang="en-US" sz="3200" err="1">
                <a:latin typeface="Calibri"/>
                <a:ea typeface="+mj-lt"/>
                <a:cs typeface="+mj-lt"/>
              </a:rPr>
              <a:t>έχει</a:t>
            </a:r>
            <a:r>
              <a:rPr lang="en-US" sz="3200">
                <a:latin typeface="Calibri"/>
                <a:ea typeface="+mj-lt"/>
                <a:cs typeface="+mj-lt"/>
              </a:rPr>
              <a:t> </a:t>
            </a:r>
            <a:r>
              <a:rPr lang="en-US" sz="3200" err="1">
                <a:latin typeface="Calibri"/>
                <a:ea typeface="+mj-lt"/>
                <a:cs typeface="+mj-lt"/>
              </a:rPr>
              <a:t>στο</a:t>
            </a:r>
            <a:r>
              <a:rPr lang="en-US" sz="3200">
                <a:latin typeface="Calibri"/>
                <a:ea typeface="+mj-lt"/>
                <a:cs typeface="+mj-lt"/>
              </a:rPr>
              <a:t> </a:t>
            </a:r>
            <a:r>
              <a:rPr lang="en-US" sz="3200" err="1">
                <a:latin typeface="Calibri"/>
                <a:ea typeface="+mj-lt"/>
                <a:cs typeface="+mj-lt"/>
              </a:rPr>
              <a:t>κοινό</a:t>
            </a:r>
            <a:r>
              <a:rPr lang="en-US" sz="3200">
                <a:latin typeface="Calibri"/>
                <a:ea typeface="+mj-lt"/>
                <a:cs typeface="+mj-lt"/>
              </a:rPr>
              <a:t> η απ</a:t>
            </a:r>
            <a:r>
              <a:rPr lang="en-US" sz="3200" err="1">
                <a:latin typeface="Calibri"/>
                <a:ea typeface="+mj-lt"/>
                <a:cs typeface="+mj-lt"/>
              </a:rPr>
              <a:t>ενεργο</a:t>
            </a:r>
            <a:r>
              <a:rPr lang="en-US" sz="3200">
                <a:latin typeface="Calibri"/>
                <a:ea typeface="+mj-lt"/>
                <a:cs typeface="+mj-lt"/>
              </a:rPr>
              <a:t>π</a:t>
            </a:r>
            <a:r>
              <a:rPr lang="en-US" sz="3200" err="1">
                <a:latin typeface="Calibri"/>
                <a:ea typeface="+mj-lt"/>
                <a:cs typeface="+mj-lt"/>
              </a:rPr>
              <a:t>οίηση</a:t>
            </a:r>
            <a:r>
              <a:rPr lang="en-US" sz="3200">
                <a:latin typeface="Calibri"/>
                <a:ea typeface="+mj-lt"/>
                <a:cs typeface="+mj-lt"/>
              </a:rPr>
              <a:t> </a:t>
            </a:r>
            <a:r>
              <a:rPr lang="en-US" sz="3200" err="1">
                <a:latin typeface="Calibri"/>
                <a:ea typeface="+mj-lt"/>
                <a:cs typeface="+mj-lt"/>
              </a:rPr>
              <a:t>των</a:t>
            </a:r>
            <a:r>
              <a:rPr lang="en-US" sz="3200">
                <a:latin typeface="Calibri"/>
                <a:ea typeface="+mj-lt"/>
                <a:cs typeface="+mj-lt"/>
              </a:rPr>
              <a:t> </a:t>
            </a:r>
            <a:r>
              <a:rPr lang="en-US" sz="3200" err="1">
                <a:latin typeface="Calibri"/>
                <a:ea typeface="+mj-lt"/>
                <a:cs typeface="+mj-lt"/>
              </a:rPr>
              <a:t>σχολίων</a:t>
            </a:r>
            <a:r>
              <a:rPr lang="en-US" sz="3200">
                <a:latin typeface="Calibri"/>
                <a:ea typeface="+mj-lt"/>
                <a:cs typeface="+mj-lt"/>
              </a:rPr>
              <a:t> - </a:t>
            </a:r>
            <a:r>
              <a:rPr lang="en-US" sz="3200" err="1">
                <a:latin typeface="Calibri"/>
                <a:ea typeface="+mj-lt"/>
                <a:cs typeface="+mj-lt"/>
              </a:rPr>
              <a:t>Σχολι</a:t>
            </a:r>
            <a:r>
              <a:rPr lang="en-US" sz="3200">
                <a:latin typeface="Calibri"/>
                <a:ea typeface="+mj-lt"/>
                <a:cs typeface="+mj-lt"/>
              </a:rPr>
              <a:t>α</a:t>
            </a:r>
            <a:r>
              <a:rPr lang="en-US" sz="3200" err="1">
                <a:latin typeface="Calibri"/>
                <a:ea typeface="+mj-lt"/>
                <a:cs typeface="+mj-lt"/>
              </a:rPr>
              <a:t>σμός</a:t>
            </a:r>
            <a:r>
              <a:rPr lang="en-US" sz="3200">
                <a:latin typeface="Calibri"/>
                <a:ea typeface="+mj-lt"/>
                <a:cs typeface="+mj-lt"/>
              </a:rPr>
              <a:t> απ</a:t>
            </a:r>
            <a:r>
              <a:rPr lang="en-US" sz="3200" err="1">
                <a:latin typeface="Calibri"/>
                <a:ea typeface="+mj-lt"/>
                <a:cs typeface="+mj-lt"/>
              </a:rPr>
              <a:t>οτελεσμάτων</a:t>
            </a:r>
            <a:r>
              <a:rPr lang="en-US" sz="3200">
                <a:latin typeface="Calibri"/>
                <a:ea typeface="+mj-lt"/>
                <a:cs typeface="+mj-lt"/>
              </a:rPr>
              <a:t>.</a:t>
            </a:r>
            <a:endParaRPr lang="en-US" sz="3200">
              <a:latin typeface="Calibri"/>
              <a:cs typeface="Calibri Light"/>
            </a:endParaRPr>
          </a:p>
          <a:p>
            <a:endParaRPr lang="en-US" sz="3200">
              <a:latin typeface="Calibri"/>
              <a:ea typeface="+mj-lt"/>
              <a:cs typeface="Calibri"/>
            </a:endParaRPr>
          </a:p>
          <a:p>
            <a:endParaRPr lang="en-US" sz="3200">
              <a:latin typeface="Calibri"/>
              <a:cs typeface="Calibri Light"/>
            </a:endParaRPr>
          </a:p>
          <a:p>
            <a:endParaRPr lang="en-US" sz="3200">
              <a:latin typeface="Calibri"/>
              <a:cs typeface="Calibri Light"/>
            </a:endParaRP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15732E3A-9F00-4A32-8E51-589A026D39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38100" y="1010063"/>
            <a:ext cx="12115800" cy="549551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3200" dirty="0">
                <a:cs typeface="Calibri" panose="020F0502020204030204"/>
              </a:rPr>
              <a:t>Τα β</a:t>
            </a:r>
            <a:r>
              <a:rPr lang="en-US" sz="3200" dirty="0" err="1">
                <a:cs typeface="Calibri" panose="020F0502020204030204"/>
              </a:rPr>
              <a:t>ίντεο</a:t>
            </a:r>
            <a:r>
              <a:rPr lang="en-US" sz="3200" dirty="0">
                <a:cs typeface="Calibri" panose="020F0502020204030204"/>
              </a:rPr>
              <a:t> όπ</a:t>
            </a:r>
            <a:r>
              <a:rPr lang="en-US" sz="3200" dirty="0" err="1">
                <a:cs typeface="Calibri" panose="020F0502020204030204"/>
              </a:rPr>
              <a:t>ου</a:t>
            </a:r>
            <a:r>
              <a:rPr lang="en-US" sz="3200" dirty="0">
                <a:cs typeface="Calibri" panose="020F0502020204030204"/>
              </a:rPr>
              <a:t> τα </a:t>
            </a:r>
            <a:r>
              <a:rPr lang="en-US" sz="3200" dirty="0" err="1">
                <a:cs typeface="Calibri" panose="020F0502020204030204"/>
              </a:rPr>
              <a:t>σχόλι</a:t>
            </a:r>
            <a:r>
              <a:rPr lang="en-US" sz="3200" dirty="0">
                <a:cs typeface="Calibri" panose="020F0502020204030204"/>
              </a:rPr>
              <a:t>α </a:t>
            </a:r>
            <a:r>
              <a:rPr lang="en-US" sz="3200" dirty="0" err="1">
                <a:cs typeface="Calibri" panose="020F0502020204030204"/>
              </a:rPr>
              <a:t>είν</a:t>
            </a:r>
            <a:r>
              <a:rPr lang="en-US" sz="3200" dirty="0">
                <a:cs typeface="Calibri" panose="020F0502020204030204"/>
              </a:rPr>
              <a:t>αι απ</a:t>
            </a:r>
            <a:r>
              <a:rPr lang="en-US" sz="3200" dirty="0" err="1">
                <a:cs typeface="Calibri" panose="020F0502020204030204"/>
              </a:rPr>
              <a:t>ενεργο</a:t>
            </a:r>
            <a:r>
              <a:rPr lang="en-US" sz="3200" dirty="0">
                <a:cs typeface="Calibri" panose="020F0502020204030204"/>
              </a:rPr>
              <a:t>π</a:t>
            </a:r>
            <a:r>
              <a:rPr lang="en-US" sz="3200" dirty="0" err="1">
                <a:cs typeface="Calibri" panose="020F0502020204030204"/>
              </a:rPr>
              <a:t>οιήμεν</a:t>
            </a:r>
            <a:r>
              <a:rPr lang="en-US" sz="3200" dirty="0">
                <a:cs typeface="Calibri" panose="020F0502020204030204"/>
              </a:rPr>
              <a:t>α , παρα</a:t>
            </a:r>
            <a:r>
              <a:rPr lang="en-US" sz="3200" dirty="0" err="1">
                <a:cs typeface="Calibri" panose="020F0502020204030204"/>
              </a:rPr>
              <a:t>τηρούμε</a:t>
            </a:r>
            <a:r>
              <a:rPr lang="en-US" sz="3200" dirty="0">
                <a:cs typeface="Calibri" panose="020F0502020204030204"/>
              </a:rPr>
              <a:t> </a:t>
            </a:r>
            <a:r>
              <a:rPr lang="en-US" sz="3200" dirty="0" err="1">
                <a:cs typeface="Calibri" panose="020F0502020204030204"/>
              </a:rPr>
              <a:t>ότι</a:t>
            </a:r>
            <a:r>
              <a:rPr lang="en-US" sz="3200" dirty="0">
                <a:cs typeface="Calibri" panose="020F0502020204030204"/>
              </a:rPr>
              <a:t> </a:t>
            </a:r>
          </a:p>
          <a:p>
            <a:pPr algn="l"/>
            <a:r>
              <a:rPr lang="en-US" sz="3200" dirty="0" err="1">
                <a:cs typeface="Calibri" panose="020F0502020204030204"/>
              </a:rPr>
              <a:t>Είν</a:t>
            </a:r>
            <a:r>
              <a:rPr lang="en-US" sz="3200" dirty="0">
                <a:cs typeface="Calibri" panose="020F0502020204030204"/>
              </a:rPr>
              <a:t>αι </a:t>
            </a:r>
            <a:r>
              <a:rPr lang="en-US" sz="3200" dirty="0" err="1">
                <a:cs typeface="Calibri" panose="020F0502020204030204"/>
              </a:rPr>
              <a:t>λιγότερο</a:t>
            </a:r>
            <a:r>
              <a:rPr lang="en-US" sz="3200" dirty="0">
                <a:cs typeface="Calibri" panose="020F0502020204030204"/>
              </a:rPr>
              <a:t> π</a:t>
            </a:r>
            <a:r>
              <a:rPr lang="en-US" sz="3200" dirty="0" err="1">
                <a:cs typeface="Calibri" panose="020F0502020204030204"/>
              </a:rPr>
              <a:t>ιθ</a:t>
            </a:r>
            <a:r>
              <a:rPr lang="en-US" sz="3200" dirty="0">
                <a:cs typeface="Calibri" panose="020F0502020204030204"/>
              </a:rPr>
              <a:t>α</a:t>
            </a:r>
            <a:r>
              <a:rPr lang="en-US" sz="3200" dirty="0" err="1">
                <a:cs typeface="Calibri" panose="020F0502020204030204"/>
              </a:rPr>
              <a:t>νόν</a:t>
            </a:r>
            <a:r>
              <a:rPr lang="en-US" sz="3200" dirty="0">
                <a:cs typeface="Calibri" panose="020F0502020204030204"/>
              </a:rPr>
              <a:t> </a:t>
            </a:r>
            <a:r>
              <a:rPr lang="en-US" sz="3200" dirty="0" err="1">
                <a:cs typeface="Calibri" panose="020F0502020204030204"/>
              </a:rPr>
              <a:t>οι</a:t>
            </a:r>
            <a:r>
              <a:rPr lang="en-US" sz="3200" dirty="0">
                <a:cs typeface="Calibri" panose="020F0502020204030204"/>
              </a:rPr>
              <a:t> </a:t>
            </a:r>
            <a:r>
              <a:rPr lang="en-US" sz="3200" dirty="0" err="1">
                <a:cs typeface="Calibri" panose="020F0502020204030204"/>
              </a:rPr>
              <a:t>χρήστες</a:t>
            </a:r>
            <a:r>
              <a:rPr lang="en-US" sz="3200" dirty="0">
                <a:cs typeface="Calibri" panose="020F0502020204030204"/>
              </a:rPr>
              <a:t> να πα</a:t>
            </a:r>
            <a:r>
              <a:rPr lang="en-US" sz="3200" dirty="0" err="1">
                <a:cs typeface="Calibri" panose="020F0502020204030204"/>
              </a:rPr>
              <a:t>τήσουν</a:t>
            </a:r>
            <a:r>
              <a:rPr lang="en-US" sz="3200" dirty="0">
                <a:cs typeface="Calibri" panose="020F0502020204030204"/>
              </a:rPr>
              <a:t> </a:t>
            </a:r>
            <a:r>
              <a:rPr lang="en-US" sz="3200" dirty="0" err="1">
                <a:cs typeface="Calibri" panose="020F0502020204030204"/>
              </a:rPr>
              <a:t>το</a:t>
            </a:r>
            <a:r>
              <a:rPr lang="en-US" sz="3200" dirty="0">
                <a:cs typeface="Calibri" panose="020F0502020204030204"/>
              </a:rPr>
              <a:t> </a:t>
            </a:r>
            <a:r>
              <a:rPr lang="en-US" sz="3200" dirty="0" err="1">
                <a:cs typeface="Calibri" panose="020F0502020204030204"/>
              </a:rPr>
              <a:t>κουμ</a:t>
            </a:r>
            <a:r>
              <a:rPr lang="en-US" sz="3200" dirty="0">
                <a:cs typeface="Calibri" panose="020F0502020204030204"/>
              </a:rPr>
              <a:t>πί </a:t>
            </a:r>
            <a:r>
              <a:rPr lang="en-US" sz="3200" dirty="0" err="1">
                <a:cs typeface="Calibri" panose="020F0502020204030204"/>
              </a:rPr>
              <a:t>Like,χώρις</a:t>
            </a:r>
            <a:r>
              <a:rPr lang="en-US" sz="3200" dirty="0">
                <a:cs typeface="Calibri" panose="020F0502020204030204"/>
              </a:rPr>
              <a:t> </a:t>
            </a:r>
          </a:p>
          <a:p>
            <a:pPr algn="l"/>
            <a:r>
              <a:rPr lang="en-US" sz="3200" dirty="0" err="1">
                <a:cs typeface="Calibri" panose="020F0502020204030204"/>
              </a:rPr>
              <a:t>Όμως</a:t>
            </a:r>
            <a:r>
              <a:rPr lang="en-US" sz="3200" dirty="0">
                <a:cs typeface="Calibri" panose="020F0502020204030204"/>
              </a:rPr>
              <a:t>  να </a:t>
            </a:r>
            <a:r>
              <a:rPr lang="en-US" sz="3200" dirty="0" err="1">
                <a:cs typeface="Calibri" panose="020F0502020204030204"/>
              </a:rPr>
              <a:t>δημιουργούντ</a:t>
            </a:r>
            <a:r>
              <a:rPr lang="en-US" sz="3200" dirty="0">
                <a:cs typeface="Calibri" panose="020F0502020204030204"/>
              </a:rPr>
              <a:t>αι α</a:t>
            </a:r>
            <a:r>
              <a:rPr lang="en-US" sz="3200" dirty="0" err="1">
                <a:cs typeface="Calibri" panose="020F0502020204030204"/>
              </a:rPr>
              <a:t>ντι</a:t>
            </a:r>
            <a:r>
              <a:rPr lang="en-US" sz="3200" dirty="0">
                <a:cs typeface="Calibri" panose="020F0502020204030204"/>
              </a:rPr>
              <a:t>π</a:t>
            </a:r>
            <a:r>
              <a:rPr lang="en-US" sz="3200" dirty="0" err="1">
                <a:cs typeface="Calibri" panose="020F0502020204030204"/>
              </a:rPr>
              <a:t>άθειες</a:t>
            </a:r>
            <a:r>
              <a:rPr lang="en-US" sz="3200" dirty="0">
                <a:cs typeface="Calibri" panose="020F0502020204030204"/>
              </a:rPr>
              <a:t> π</a:t>
            </a:r>
            <a:r>
              <a:rPr lang="en-US" sz="3200" dirty="0" err="1">
                <a:cs typeface="Calibri" panose="020F0502020204030204"/>
              </a:rPr>
              <a:t>ρος</a:t>
            </a:r>
            <a:r>
              <a:rPr lang="en-US" sz="3200" dirty="0">
                <a:cs typeface="Calibri" panose="020F0502020204030204"/>
              </a:rPr>
              <a:t> </a:t>
            </a:r>
            <a:r>
              <a:rPr lang="en-US" sz="3200" dirty="0" err="1">
                <a:cs typeface="Calibri" panose="020F0502020204030204"/>
              </a:rPr>
              <a:t>τον</a:t>
            </a:r>
            <a:r>
              <a:rPr lang="en-US" sz="3200" dirty="0">
                <a:cs typeface="Calibri" panose="020F0502020204030204"/>
              </a:rPr>
              <a:t> </a:t>
            </a:r>
            <a:r>
              <a:rPr lang="en-US" sz="3200" dirty="0" err="1">
                <a:cs typeface="Calibri" panose="020F0502020204030204"/>
              </a:rPr>
              <a:t>δημιουργό</a:t>
            </a:r>
            <a:r>
              <a:rPr lang="en-US" sz="3200" dirty="0">
                <a:cs typeface="Calibri" panose="020F0502020204030204"/>
              </a:rPr>
              <a:t> </a:t>
            </a:r>
            <a:r>
              <a:rPr lang="en-US" sz="3200" dirty="0" err="1">
                <a:cs typeface="Calibri" panose="020F0502020204030204"/>
              </a:rPr>
              <a:t>του</a:t>
            </a:r>
            <a:r>
              <a:rPr lang="en-US" sz="3200" dirty="0">
                <a:cs typeface="Calibri" panose="020F0502020204030204"/>
              </a:rPr>
              <a:t> β</a:t>
            </a:r>
            <a:r>
              <a:rPr lang="en-US" sz="3200" dirty="0" err="1">
                <a:cs typeface="Calibri" panose="020F0502020204030204"/>
              </a:rPr>
              <a:t>ίντεο</a:t>
            </a:r>
            <a:r>
              <a:rPr lang="en-US" sz="3200" dirty="0">
                <a:cs typeface="Calibri" panose="020F0502020204030204"/>
              </a:rPr>
              <a:t>.</a:t>
            </a:r>
          </a:p>
          <a:p>
            <a:pPr algn="l"/>
            <a:r>
              <a:rPr lang="en-US" sz="3200" dirty="0">
                <a:cs typeface="Calibri" panose="020F0502020204030204"/>
              </a:rPr>
              <a:t>Η απ</a:t>
            </a:r>
            <a:r>
              <a:rPr lang="en-US" sz="3200" dirty="0" err="1">
                <a:cs typeface="Calibri" panose="020F0502020204030204"/>
              </a:rPr>
              <a:t>ενεργο</a:t>
            </a:r>
            <a:r>
              <a:rPr lang="en-US" sz="3200" dirty="0">
                <a:cs typeface="Calibri" panose="020F0502020204030204"/>
              </a:rPr>
              <a:t>π</a:t>
            </a:r>
            <a:r>
              <a:rPr lang="en-US" sz="3200" dirty="0" err="1">
                <a:cs typeface="Calibri" panose="020F0502020204030204"/>
              </a:rPr>
              <a:t>οίηση</a:t>
            </a:r>
            <a:r>
              <a:rPr lang="en-US" sz="3200" dirty="0">
                <a:cs typeface="Calibri" panose="020F0502020204030204"/>
              </a:rPr>
              <a:t> </a:t>
            </a:r>
            <a:r>
              <a:rPr lang="en-US" sz="3200" dirty="0" err="1">
                <a:cs typeface="Calibri" panose="020F0502020204030204"/>
              </a:rPr>
              <a:t>των</a:t>
            </a:r>
            <a:r>
              <a:rPr lang="en-US" sz="3200" dirty="0">
                <a:cs typeface="Calibri" panose="020F0502020204030204"/>
              </a:rPr>
              <a:t> </a:t>
            </a:r>
            <a:r>
              <a:rPr lang="en-US" sz="3200" dirty="0" err="1">
                <a:cs typeface="Calibri" panose="020F0502020204030204"/>
              </a:rPr>
              <a:t>σχολίων</a:t>
            </a:r>
            <a:r>
              <a:rPr lang="en-US" sz="3200" dirty="0">
                <a:cs typeface="Calibri" panose="020F0502020204030204"/>
              </a:rPr>
              <a:t> </a:t>
            </a:r>
            <a:r>
              <a:rPr lang="en-US" sz="3200" dirty="0" err="1">
                <a:cs typeface="Calibri" panose="020F0502020204030204"/>
              </a:rPr>
              <a:t>είν</a:t>
            </a:r>
            <a:r>
              <a:rPr lang="en-US" sz="3200" dirty="0">
                <a:cs typeface="Calibri" panose="020F0502020204030204"/>
              </a:rPr>
              <a:t>αι </a:t>
            </a:r>
            <a:r>
              <a:rPr lang="en-US" sz="3200" dirty="0" err="1">
                <a:cs typeface="Calibri" panose="020F0502020204030204"/>
              </a:rPr>
              <a:t>μι</a:t>
            </a:r>
            <a:r>
              <a:rPr lang="en-US" sz="3200" dirty="0">
                <a:cs typeface="Calibri" panose="020F0502020204030204"/>
              </a:rPr>
              <a:t>α κα</a:t>
            </a:r>
            <a:r>
              <a:rPr lang="en-US" sz="3200" dirty="0" err="1">
                <a:cs typeface="Calibri" panose="020F0502020204030204"/>
              </a:rPr>
              <a:t>λή</a:t>
            </a:r>
            <a:r>
              <a:rPr lang="en-US" sz="3200" dirty="0">
                <a:cs typeface="Calibri" panose="020F0502020204030204"/>
              </a:rPr>
              <a:t> π</a:t>
            </a:r>
            <a:r>
              <a:rPr lang="en-US" sz="3200" dirty="0" err="1">
                <a:cs typeface="Calibri" panose="020F0502020204030204"/>
              </a:rPr>
              <a:t>ροσέγγιση</a:t>
            </a:r>
            <a:r>
              <a:rPr lang="en-US" sz="3200" dirty="0">
                <a:cs typeface="Calibri" panose="020F0502020204030204"/>
              </a:rPr>
              <a:t> π</a:t>
            </a:r>
            <a:r>
              <a:rPr lang="en-US" sz="3200" dirty="0" err="1">
                <a:cs typeface="Calibri" panose="020F0502020204030204"/>
              </a:rPr>
              <a:t>ου</a:t>
            </a:r>
            <a:r>
              <a:rPr lang="en-US" sz="3200" dirty="0">
                <a:cs typeface="Calibri" panose="020F0502020204030204"/>
              </a:rPr>
              <a:t> μπ</a:t>
            </a:r>
            <a:r>
              <a:rPr lang="en-US" sz="3200" dirty="0" err="1">
                <a:cs typeface="Calibri" panose="020F0502020204030204"/>
              </a:rPr>
              <a:t>ορεί</a:t>
            </a:r>
            <a:r>
              <a:rPr lang="en-US" sz="3200" dirty="0">
                <a:cs typeface="Calibri" panose="020F0502020204030204"/>
              </a:rPr>
              <a:t> </a:t>
            </a:r>
          </a:p>
          <a:p>
            <a:pPr algn="l"/>
            <a:r>
              <a:rPr lang="en-US" sz="3200" dirty="0">
                <a:cs typeface="Calibri" panose="020F0502020204030204"/>
              </a:rPr>
              <a:t>να α</a:t>
            </a:r>
            <a:r>
              <a:rPr lang="en-US" sz="3200" dirty="0" err="1">
                <a:cs typeface="Calibri" panose="020F0502020204030204"/>
              </a:rPr>
              <a:t>κολουθήσει</a:t>
            </a:r>
            <a:r>
              <a:rPr lang="en-US" sz="3200" dirty="0">
                <a:cs typeface="Calibri" panose="020F0502020204030204"/>
              </a:rPr>
              <a:t> </a:t>
            </a:r>
            <a:r>
              <a:rPr lang="en-US" sz="3200" dirty="0" err="1">
                <a:cs typeface="Calibri" panose="020F0502020204030204"/>
              </a:rPr>
              <a:t>κά</a:t>
            </a:r>
            <a:r>
              <a:rPr lang="en-US" sz="3200" dirty="0">
                <a:cs typeface="Calibri" panose="020F0502020204030204"/>
              </a:rPr>
              <a:t>π</a:t>
            </a:r>
            <a:r>
              <a:rPr lang="en-US" sz="3200" dirty="0" err="1">
                <a:cs typeface="Calibri" panose="020F0502020204030204"/>
              </a:rPr>
              <a:t>οιος</a:t>
            </a:r>
            <a:r>
              <a:rPr lang="en-US" sz="3200" dirty="0">
                <a:cs typeface="Calibri" panose="020F0502020204030204"/>
              </a:rPr>
              <a:t> , </a:t>
            </a:r>
            <a:r>
              <a:rPr lang="en-US" sz="3200" dirty="0" err="1">
                <a:cs typeface="Calibri" panose="020F0502020204030204"/>
              </a:rPr>
              <a:t>σε</a:t>
            </a:r>
            <a:r>
              <a:rPr lang="en-US" sz="3200" dirty="0">
                <a:cs typeface="Calibri" panose="020F0502020204030204"/>
              </a:rPr>
              <a:t> π</a:t>
            </a:r>
            <a:r>
              <a:rPr lang="en-US" sz="3200" dirty="0" err="1">
                <a:cs typeface="Calibri" panose="020F0502020204030204"/>
              </a:rPr>
              <a:t>ερί</a:t>
            </a:r>
            <a:r>
              <a:rPr lang="en-US" sz="3200" dirty="0">
                <a:cs typeface="Calibri" panose="020F0502020204030204"/>
              </a:rPr>
              <a:t>π</a:t>
            </a:r>
            <a:r>
              <a:rPr lang="en-US" sz="3200" dirty="0" err="1">
                <a:cs typeface="Calibri" panose="020F0502020204030204"/>
              </a:rPr>
              <a:t>τωση</a:t>
            </a:r>
            <a:r>
              <a:rPr lang="en-US" sz="3200" dirty="0">
                <a:cs typeface="Calibri" panose="020F0502020204030204"/>
              </a:rPr>
              <a:t> όπ</a:t>
            </a:r>
            <a:r>
              <a:rPr lang="en-US" sz="3200" dirty="0" err="1">
                <a:cs typeface="Calibri" panose="020F0502020204030204"/>
              </a:rPr>
              <a:t>ου</a:t>
            </a:r>
            <a:r>
              <a:rPr lang="en-US" sz="3200" dirty="0">
                <a:cs typeface="Calibri" panose="020F0502020204030204"/>
              </a:rPr>
              <a:t> </a:t>
            </a:r>
            <a:r>
              <a:rPr lang="en-US" sz="3200" dirty="0" err="1">
                <a:cs typeface="Calibri" panose="020F0502020204030204"/>
              </a:rPr>
              <a:t>το</a:t>
            </a:r>
            <a:r>
              <a:rPr lang="en-US" sz="3200" dirty="0">
                <a:cs typeface="Calibri" panose="020F0502020204030204"/>
              </a:rPr>
              <a:t> π</a:t>
            </a:r>
            <a:r>
              <a:rPr lang="en-US" sz="3200" dirty="0" err="1">
                <a:cs typeface="Calibri" panose="020F0502020204030204"/>
              </a:rPr>
              <a:t>εριεχόμενο</a:t>
            </a:r>
            <a:r>
              <a:rPr lang="en-US" sz="3200" dirty="0">
                <a:cs typeface="Calibri" panose="020F0502020204030204"/>
              </a:rPr>
              <a:t> </a:t>
            </a:r>
            <a:r>
              <a:rPr lang="en-US" sz="3200" dirty="0" err="1">
                <a:cs typeface="Calibri" panose="020F0502020204030204"/>
              </a:rPr>
              <a:t>του</a:t>
            </a:r>
            <a:r>
              <a:rPr lang="en-US" sz="3200" dirty="0">
                <a:cs typeface="Calibri" panose="020F0502020204030204"/>
              </a:rPr>
              <a:t> </a:t>
            </a:r>
          </a:p>
          <a:p>
            <a:pPr algn="l"/>
            <a:r>
              <a:rPr lang="en-US" sz="3200" dirty="0">
                <a:cs typeface="Calibri" panose="020F0502020204030204"/>
              </a:rPr>
              <a:t>β</a:t>
            </a:r>
            <a:r>
              <a:rPr lang="en-US" sz="3200" err="1">
                <a:cs typeface="Calibri" panose="020F0502020204030204"/>
              </a:rPr>
              <a:t>ίντεο</a:t>
            </a:r>
            <a:r>
              <a:rPr lang="en-US" sz="3200" dirty="0">
                <a:cs typeface="Calibri" panose="020F0502020204030204"/>
              </a:rPr>
              <a:t> μπ</a:t>
            </a:r>
            <a:r>
              <a:rPr lang="en-US" sz="3200" err="1">
                <a:cs typeface="Calibri" panose="020F0502020204030204"/>
              </a:rPr>
              <a:t>ορεί</a:t>
            </a:r>
            <a:r>
              <a:rPr lang="en-US" sz="3200" dirty="0">
                <a:cs typeface="Calibri" panose="020F0502020204030204"/>
              </a:rPr>
              <a:t> να π</a:t>
            </a:r>
            <a:r>
              <a:rPr lang="en-US" sz="3200" err="1">
                <a:cs typeface="Calibri" panose="020F0502020204030204"/>
              </a:rPr>
              <a:t>ροκ</a:t>
            </a:r>
            <a:r>
              <a:rPr lang="en-US" sz="3200" dirty="0">
                <a:cs typeface="Calibri" panose="020F0502020204030204"/>
              </a:rPr>
              <a:t>α</a:t>
            </a:r>
            <a:r>
              <a:rPr lang="en-US" sz="3200" err="1">
                <a:cs typeface="Calibri" panose="020F0502020204030204"/>
              </a:rPr>
              <a:t>λέσει</a:t>
            </a:r>
            <a:r>
              <a:rPr lang="en-US" sz="3200" dirty="0">
                <a:cs typeface="Calibri" panose="020F0502020204030204"/>
              </a:rPr>
              <a:t> </a:t>
            </a:r>
            <a:r>
              <a:rPr lang="en-US" sz="3200" err="1">
                <a:cs typeface="Calibri" panose="020F0502020204030204"/>
              </a:rPr>
              <a:t>δι</a:t>
            </a:r>
            <a:r>
              <a:rPr lang="en-US" sz="3200" dirty="0">
                <a:cs typeface="Calibri" panose="020F0502020204030204"/>
              </a:rPr>
              <a:t>α</a:t>
            </a:r>
            <a:r>
              <a:rPr lang="en-US" sz="3200" err="1">
                <a:ea typeface="+mn-lt"/>
                <a:cs typeface="+mn-lt"/>
              </a:rPr>
              <a:t>φωνίες</a:t>
            </a:r>
            <a:r>
              <a:rPr lang="en-US" sz="3200" dirty="0">
                <a:ea typeface="+mn-lt"/>
                <a:cs typeface="+mn-lt"/>
              </a:rPr>
              <a:t>, </a:t>
            </a:r>
            <a:r>
              <a:rPr lang="en-US" sz="3200" err="1">
                <a:ea typeface="+mn-lt"/>
                <a:cs typeface="+mn-lt"/>
              </a:rPr>
              <a:t>δι</a:t>
            </a:r>
            <a:r>
              <a:rPr lang="en-US" sz="3200" dirty="0">
                <a:ea typeface="+mn-lt"/>
                <a:cs typeface="+mn-lt"/>
              </a:rPr>
              <a:t>α</a:t>
            </a:r>
            <a:r>
              <a:rPr lang="en-US" sz="3200" err="1">
                <a:ea typeface="+mn-lt"/>
                <a:cs typeface="+mn-lt"/>
              </a:rPr>
              <a:t>φορετικές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err="1">
                <a:ea typeface="+mn-lt"/>
                <a:cs typeface="+mn-lt"/>
              </a:rPr>
              <a:t>ερμηνείες</a:t>
            </a:r>
            <a:r>
              <a:rPr lang="en-US" sz="3200" dirty="0">
                <a:ea typeface="+mn-lt"/>
                <a:cs typeface="+mn-lt"/>
              </a:rPr>
              <a:t> ή </a:t>
            </a:r>
            <a:endParaRPr lang="en-US">
              <a:ea typeface="+mn-lt"/>
              <a:cs typeface="+mn-lt"/>
            </a:endParaRPr>
          </a:p>
          <a:p>
            <a:pPr algn="l"/>
            <a:r>
              <a:rPr lang="en-US" sz="3200" dirty="0" err="1">
                <a:ea typeface="+mn-lt"/>
                <a:cs typeface="+mn-lt"/>
              </a:rPr>
              <a:t>στις</a:t>
            </a:r>
            <a:r>
              <a:rPr lang="en-US" sz="3200" dirty="0">
                <a:ea typeface="+mn-lt"/>
                <a:cs typeface="+mn-lt"/>
              </a:rPr>
              <a:t> π</a:t>
            </a:r>
            <a:r>
              <a:rPr lang="en-US" sz="3200" dirty="0" err="1">
                <a:ea typeface="+mn-lt"/>
                <a:cs typeface="+mn-lt"/>
              </a:rPr>
              <a:t>ερι</a:t>
            </a:r>
            <a:r>
              <a:rPr lang="en-US" sz="3200" dirty="0">
                <a:ea typeface="+mn-lt"/>
                <a:cs typeface="+mn-lt"/>
              </a:rPr>
              <a:t>π</a:t>
            </a:r>
            <a:r>
              <a:rPr lang="en-US" sz="3200" dirty="0" err="1">
                <a:ea typeface="+mn-lt"/>
                <a:cs typeface="+mn-lt"/>
              </a:rPr>
              <a:t>τώσεις</a:t>
            </a:r>
            <a:r>
              <a:rPr lang="en-US" sz="3200" dirty="0">
                <a:ea typeface="+mn-lt"/>
                <a:cs typeface="+mn-lt"/>
              </a:rPr>
              <a:t> όπ</a:t>
            </a:r>
            <a:r>
              <a:rPr lang="en-US" sz="3200" dirty="0" err="1">
                <a:ea typeface="+mn-lt"/>
                <a:cs typeface="+mn-lt"/>
              </a:rPr>
              <a:t>ου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θίγει</a:t>
            </a:r>
            <a:r>
              <a:rPr lang="en-US" sz="3200" dirty="0">
                <a:ea typeface="+mn-lt"/>
                <a:cs typeface="+mn-lt"/>
              </a:rPr>
              <a:t> </a:t>
            </a:r>
            <a:r>
              <a:rPr lang="en-US" sz="3200" dirty="0" err="1">
                <a:ea typeface="+mn-lt"/>
                <a:cs typeface="+mn-lt"/>
              </a:rPr>
              <a:t>έν</a:t>
            </a:r>
            <a:r>
              <a:rPr lang="en-US" sz="3200" dirty="0">
                <a:ea typeface="+mn-lt"/>
                <a:cs typeface="+mn-lt"/>
              </a:rPr>
              <a:t>α </a:t>
            </a:r>
            <a:r>
              <a:rPr lang="en-US" sz="3200" dirty="0" err="1">
                <a:ea typeface="+mn-lt"/>
                <a:cs typeface="+mn-lt"/>
              </a:rPr>
              <a:t>θέμ</a:t>
            </a:r>
            <a:r>
              <a:rPr lang="en-US" sz="3200" dirty="0">
                <a:ea typeface="+mn-lt"/>
                <a:cs typeface="+mn-lt"/>
              </a:rPr>
              <a:t>α taboo</a:t>
            </a:r>
            <a:endParaRPr lang="en-US">
              <a:cs typeface="Calibri"/>
            </a:endParaRP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32F1CB00-750E-410F-9920-04902A4193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5243939"/>
            <a:ext cx="10363199" cy="127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7824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34948" y="-137362"/>
            <a:ext cx="11868409" cy="2387600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Calibri"/>
                <a:ea typeface="+mj-lt"/>
                <a:cs typeface="+mj-lt"/>
              </a:rPr>
              <a:t>2.4 </a:t>
            </a:r>
            <a:r>
              <a:rPr lang="en-US" sz="3200" dirty="0" err="1">
                <a:latin typeface="Calibri"/>
                <a:ea typeface="+mj-lt"/>
                <a:cs typeface="+mj-lt"/>
              </a:rPr>
              <a:t>Τι</a:t>
            </a:r>
            <a:r>
              <a:rPr lang="en-US" sz="3200" dirty="0">
                <a:latin typeface="Calibri"/>
                <a:ea typeface="+mj-lt"/>
                <a:cs typeface="+mj-lt"/>
              </a:rPr>
              <a:t> α</a:t>
            </a:r>
            <a:r>
              <a:rPr lang="en-US" sz="3200" dirty="0" err="1">
                <a:latin typeface="Calibri"/>
                <a:ea typeface="+mj-lt"/>
                <a:cs typeface="+mj-lt"/>
              </a:rPr>
              <a:t>ντίκτυ</a:t>
            </a:r>
            <a:r>
              <a:rPr lang="en-US" sz="3200" dirty="0">
                <a:latin typeface="Calibri"/>
                <a:ea typeface="+mj-lt"/>
                <a:cs typeface="+mj-lt"/>
              </a:rPr>
              <a:t>πο </a:t>
            </a:r>
            <a:r>
              <a:rPr lang="en-US" sz="3200" dirty="0" err="1">
                <a:latin typeface="Calibri"/>
                <a:ea typeface="+mj-lt"/>
                <a:cs typeface="+mj-lt"/>
              </a:rPr>
              <a:t>έχει</a:t>
            </a:r>
            <a:r>
              <a:rPr lang="en-US" sz="3200" dirty="0">
                <a:latin typeface="Calibri"/>
                <a:ea typeface="+mj-lt"/>
                <a:cs typeface="+mj-lt"/>
              </a:rPr>
              <a:t> </a:t>
            </a:r>
            <a:r>
              <a:rPr lang="en-US" sz="3200" dirty="0" err="1">
                <a:latin typeface="Calibri"/>
                <a:ea typeface="+mj-lt"/>
                <a:cs typeface="+mj-lt"/>
              </a:rPr>
              <a:t>στο</a:t>
            </a:r>
            <a:r>
              <a:rPr lang="en-US" sz="3200" dirty="0">
                <a:latin typeface="Calibri"/>
                <a:ea typeface="+mj-lt"/>
                <a:cs typeface="+mj-lt"/>
              </a:rPr>
              <a:t> </a:t>
            </a:r>
            <a:r>
              <a:rPr lang="en-US" sz="3200" dirty="0" err="1">
                <a:latin typeface="Calibri"/>
                <a:ea typeface="+mj-lt"/>
                <a:cs typeface="+mj-lt"/>
              </a:rPr>
              <a:t>κοινό</a:t>
            </a:r>
            <a:r>
              <a:rPr lang="en-US" sz="3200" dirty="0">
                <a:latin typeface="Calibri"/>
                <a:ea typeface="+mj-lt"/>
                <a:cs typeface="+mj-lt"/>
              </a:rPr>
              <a:t> η απ</a:t>
            </a:r>
            <a:r>
              <a:rPr lang="en-US" sz="3200" dirty="0" err="1">
                <a:latin typeface="Calibri"/>
                <a:ea typeface="+mj-lt"/>
                <a:cs typeface="+mj-lt"/>
              </a:rPr>
              <a:t>ενεργο</a:t>
            </a:r>
            <a:r>
              <a:rPr lang="en-US" sz="3200" dirty="0">
                <a:latin typeface="Calibri"/>
                <a:ea typeface="+mj-lt"/>
                <a:cs typeface="+mj-lt"/>
              </a:rPr>
              <a:t>π</a:t>
            </a:r>
            <a:r>
              <a:rPr lang="en-US" sz="3200" dirty="0" err="1">
                <a:latin typeface="Calibri"/>
                <a:ea typeface="+mj-lt"/>
                <a:cs typeface="+mj-lt"/>
              </a:rPr>
              <a:t>οίηση</a:t>
            </a:r>
            <a:r>
              <a:rPr lang="en-US" sz="3200" dirty="0">
                <a:latin typeface="Calibri"/>
                <a:ea typeface="+mj-lt"/>
                <a:cs typeface="+mj-lt"/>
              </a:rPr>
              <a:t> </a:t>
            </a:r>
            <a:r>
              <a:rPr lang="en-US" sz="3200" dirty="0" err="1">
                <a:latin typeface="Calibri"/>
                <a:ea typeface="+mj-lt"/>
                <a:cs typeface="+mj-lt"/>
              </a:rPr>
              <a:t>των</a:t>
            </a:r>
            <a:r>
              <a:rPr lang="en-US" sz="3200" dirty="0">
                <a:latin typeface="Calibri"/>
                <a:ea typeface="+mj-lt"/>
                <a:cs typeface="+mj-lt"/>
              </a:rPr>
              <a:t> </a:t>
            </a:r>
            <a:r>
              <a:rPr lang="en-US" sz="3200" dirty="0" err="1">
                <a:latin typeface="Calibri"/>
                <a:ea typeface="+mj-lt"/>
                <a:cs typeface="+mj-lt"/>
              </a:rPr>
              <a:t>σχολίων</a:t>
            </a:r>
            <a:r>
              <a:rPr lang="en-US" sz="3200" dirty="0">
                <a:latin typeface="Calibri"/>
                <a:ea typeface="+mj-lt"/>
                <a:cs typeface="+mj-lt"/>
              </a:rPr>
              <a:t> - </a:t>
            </a:r>
            <a:r>
              <a:rPr lang="en-US" sz="3200" dirty="0" err="1">
                <a:latin typeface="Calibri"/>
                <a:ea typeface="+mj-lt"/>
                <a:cs typeface="+mj-lt"/>
              </a:rPr>
              <a:t>Εμφάνιση</a:t>
            </a:r>
            <a:r>
              <a:rPr lang="en-US" sz="3200" dirty="0">
                <a:latin typeface="Calibri"/>
                <a:ea typeface="+mj-lt"/>
                <a:cs typeface="+mj-lt"/>
              </a:rPr>
              <a:t> </a:t>
            </a:r>
            <a:r>
              <a:rPr lang="en-US" sz="3200" dirty="0" err="1">
                <a:latin typeface="Calibri"/>
                <a:ea typeface="+mj-lt"/>
                <a:cs typeface="+mj-lt"/>
              </a:rPr>
              <a:t>των</a:t>
            </a:r>
            <a:r>
              <a:rPr lang="en-US" sz="3200" dirty="0">
                <a:latin typeface="Calibri"/>
                <a:ea typeface="+mj-lt"/>
                <a:cs typeface="+mj-lt"/>
              </a:rPr>
              <a:t> απ</a:t>
            </a:r>
            <a:r>
              <a:rPr lang="en-US" sz="3200" dirty="0" err="1">
                <a:latin typeface="Calibri"/>
                <a:ea typeface="+mj-lt"/>
                <a:cs typeface="+mj-lt"/>
              </a:rPr>
              <a:t>οτελεσμάτων</a:t>
            </a:r>
            <a:r>
              <a:rPr lang="en-US" sz="3200" dirty="0">
                <a:latin typeface="Calibri"/>
                <a:ea typeface="+mj-lt"/>
                <a:cs typeface="+mj-lt"/>
              </a:rPr>
              <a:t>(Bonus).</a:t>
            </a:r>
            <a:endParaRPr lang="en-US" sz="3200" dirty="0">
              <a:latin typeface="Calibri"/>
              <a:cs typeface="Calibri Light"/>
            </a:endParaRPr>
          </a:p>
          <a:p>
            <a:endParaRPr lang="en-US" sz="3200">
              <a:latin typeface="Calibri"/>
              <a:ea typeface="+mj-lt"/>
              <a:cs typeface="Calibri"/>
            </a:endParaRPr>
          </a:p>
          <a:p>
            <a:endParaRPr lang="en-US" sz="3200">
              <a:latin typeface="Calibri"/>
              <a:cs typeface="Calibri Light"/>
            </a:endParaRPr>
          </a:p>
          <a:p>
            <a:endParaRPr lang="en-US" sz="3200">
              <a:latin typeface="Calibri"/>
              <a:cs typeface="Calibri Light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B2D174D-505C-4D19-BE4E-A53CD81008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7" descr="Text&#10;&#10;Description automatically generated">
            <a:extLst>
              <a:ext uri="{FF2B5EF4-FFF2-40B4-BE49-F238E27FC236}">
                <a16:creationId xmlns:a16="http://schemas.microsoft.com/office/drawing/2014/main" id="{4E8D5ED5-5AC1-41DE-B108-A4C2FDE0DC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915" y="1774592"/>
            <a:ext cx="5736771" cy="4506243"/>
          </a:xfrm>
          <a:prstGeom prst="rect">
            <a:avLst/>
          </a:prstGeom>
        </p:spPr>
      </p:pic>
      <p:pic>
        <p:nvPicPr>
          <p:cNvPr id="8" name="Picture 8" descr="Text&#10;&#10;Description automatically generated">
            <a:extLst>
              <a:ext uri="{FF2B5EF4-FFF2-40B4-BE49-F238E27FC236}">
                <a16:creationId xmlns:a16="http://schemas.microsoft.com/office/drawing/2014/main" id="{2AFFD043-2754-4EAF-B584-4299476383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8143" y="1933297"/>
            <a:ext cx="4572000" cy="4058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2337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34948" y="-137362"/>
            <a:ext cx="11868409" cy="2387600"/>
          </a:xfrm>
        </p:spPr>
        <p:txBody>
          <a:bodyPr>
            <a:normAutofit/>
          </a:bodyPr>
          <a:lstStyle/>
          <a:p>
            <a:r>
              <a:rPr lang="en-US" sz="3200">
                <a:latin typeface="Calibri"/>
                <a:ea typeface="+mj-lt"/>
                <a:cs typeface="+mj-lt"/>
              </a:rPr>
              <a:t>2.4 </a:t>
            </a:r>
            <a:r>
              <a:rPr lang="en-US" sz="3200" err="1">
                <a:latin typeface="Calibri"/>
                <a:ea typeface="+mj-lt"/>
                <a:cs typeface="+mj-lt"/>
              </a:rPr>
              <a:t>Τι</a:t>
            </a:r>
            <a:r>
              <a:rPr lang="en-US" sz="3200">
                <a:latin typeface="Calibri"/>
                <a:ea typeface="+mj-lt"/>
                <a:cs typeface="+mj-lt"/>
              </a:rPr>
              <a:t> α</a:t>
            </a:r>
            <a:r>
              <a:rPr lang="en-US" sz="3200" err="1">
                <a:latin typeface="Calibri"/>
                <a:ea typeface="+mj-lt"/>
                <a:cs typeface="+mj-lt"/>
              </a:rPr>
              <a:t>ντίκτυ</a:t>
            </a:r>
            <a:r>
              <a:rPr lang="en-US" sz="3200">
                <a:latin typeface="Calibri"/>
                <a:ea typeface="+mj-lt"/>
                <a:cs typeface="+mj-lt"/>
              </a:rPr>
              <a:t>πο </a:t>
            </a:r>
            <a:r>
              <a:rPr lang="en-US" sz="3200" err="1">
                <a:latin typeface="Calibri"/>
                <a:ea typeface="+mj-lt"/>
                <a:cs typeface="+mj-lt"/>
              </a:rPr>
              <a:t>έχει</a:t>
            </a:r>
            <a:r>
              <a:rPr lang="en-US" sz="3200">
                <a:latin typeface="Calibri"/>
                <a:ea typeface="+mj-lt"/>
                <a:cs typeface="+mj-lt"/>
              </a:rPr>
              <a:t> </a:t>
            </a:r>
            <a:r>
              <a:rPr lang="en-US" sz="3200" err="1">
                <a:latin typeface="Calibri"/>
                <a:ea typeface="+mj-lt"/>
                <a:cs typeface="+mj-lt"/>
              </a:rPr>
              <a:t>στο</a:t>
            </a:r>
            <a:r>
              <a:rPr lang="en-US" sz="3200">
                <a:latin typeface="Calibri"/>
                <a:ea typeface="+mj-lt"/>
                <a:cs typeface="+mj-lt"/>
              </a:rPr>
              <a:t> </a:t>
            </a:r>
            <a:r>
              <a:rPr lang="en-US" sz="3200" err="1">
                <a:latin typeface="Calibri"/>
                <a:ea typeface="+mj-lt"/>
                <a:cs typeface="+mj-lt"/>
              </a:rPr>
              <a:t>κοινό</a:t>
            </a:r>
            <a:r>
              <a:rPr lang="en-US" sz="3200">
                <a:latin typeface="Calibri"/>
                <a:ea typeface="+mj-lt"/>
                <a:cs typeface="+mj-lt"/>
              </a:rPr>
              <a:t> η απ</a:t>
            </a:r>
            <a:r>
              <a:rPr lang="en-US" sz="3200" err="1">
                <a:latin typeface="Calibri"/>
                <a:ea typeface="+mj-lt"/>
                <a:cs typeface="+mj-lt"/>
              </a:rPr>
              <a:t>ενεργο</a:t>
            </a:r>
            <a:r>
              <a:rPr lang="en-US" sz="3200">
                <a:latin typeface="Calibri"/>
                <a:ea typeface="+mj-lt"/>
                <a:cs typeface="+mj-lt"/>
              </a:rPr>
              <a:t>π</a:t>
            </a:r>
            <a:r>
              <a:rPr lang="en-US" sz="3200" err="1">
                <a:latin typeface="Calibri"/>
                <a:ea typeface="+mj-lt"/>
                <a:cs typeface="+mj-lt"/>
              </a:rPr>
              <a:t>οίηση</a:t>
            </a:r>
            <a:r>
              <a:rPr lang="en-US" sz="3200">
                <a:latin typeface="Calibri"/>
                <a:ea typeface="+mj-lt"/>
                <a:cs typeface="+mj-lt"/>
              </a:rPr>
              <a:t> </a:t>
            </a:r>
            <a:r>
              <a:rPr lang="en-US" sz="3200" err="1">
                <a:latin typeface="Calibri"/>
                <a:ea typeface="+mj-lt"/>
                <a:cs typeface="+mj-lt"/>
              </a:rPr>
              <a:t>των</a:t>
            </a:r>
            <a:r>
              <a:rPr lang="en-US" sz="3200">
                <a:latin typeface="Calibri"/>
                <a:ea typeface="+mj-lt"/>
                <a:cs typeface="+mj-lt"/>
              </a:rPr>
              <a:t> </a:t>
            </a:r>
            <a:r>
              <a:rPr lang="en-US" sz="3200" err="1">
                <a:latin typeface="Calibri"/>
                <a:ea typeface="+mj-lt"/>
                <a:cs typeface="+mj-lt"/>
              </a:rPr>
              <a:t>σχολίων</a:t>
            </a:r>
            <a:r>
              <a:rPr lang="en-US" sz="3200">
                <a:latin typeface="Calibri"/>
                <a:ea typeface="+mj-lt"/>
                <a:cs typeface="+mj-lt"/>
              </a:rPr>
              <a:t> - </a:t>
            </a:r>
            <a:r>
              <a:rPr lang="en-US" sz="3200" err="1">
                <a:latin typeface="Calibri"/>
                <a:ea typeface="+mj-lt"/>
                <a:cs typeface="+mj-lt"/>
              </a:rPr>
              <a:t>Γρ</a:t>
            </a:r>
            <a:r>
              <a:rPr lang="en-US" sz="3200">
                <a:latin typeface="Calibri"/>
                <a:ea typeface="+mj-lt"/>
                <a:cs typeface="+mj-lt"/>
              </a:rPr>
              <a:t>α</a:t>
            </a:r>
            <a:r>
              <a:rPr lang="en-US" sz="3200" err="1">
                <a:latin typeface="Calibri"/>
                <a:ea typeface="+mj-lt"/>
                <a:cs typeface="+mj-lt"/>
              </a:rPr>
              <a:t>φική</a:t>
            </a:r>
            <a:r>
              <a:rPr lang="en-US" sz="3200">
                <a:latin typeface="Calibri"/>
                <a:ea typeface="+mj-lt"/>
                <a:cs typeface="+mj-lt"/>
              </a:rPr>
              <a:t> Απ</a:t>
            </a:r>
            <a:r>
              <a:rPr lang="en-US" sz="3200" err="1">
                <a:latin typeface="Calibri"/>
                <a:ea typeface="+mj-lt"/>
                <a:cs typeface="+mj-lt"/>
              </a:rPr>
              <a:t>εικόνιση</a:t>
            </a:r>
            <a:r>
              <a:rPr lang="en-US" sz="3200">
                <a:latin typeface="Calibri"/>
                <a:ea typeface="+mj-lt"/>
                <a:cs typeface="+mj-lt"/>
              </a:rPr>
              <a:t> </a:t>
            </a:r>
            <a:r>
              <a:rPr lang="en-US" sz="3200" err="1">
                <a:latin typeface="Calibri"/>
                <a:ea typeface="+mj-lt"/>
                <a:cs typeface="+mj-lt"/>
              </a:rPr>
              <a:t>των</a:t>
            </a:r>
            <a:r>
              <a:rPr lang="en-US" sz="3200">
                <a:latin typeface="Calibri"/>
                <a:ea typeface="+mj-lt"/>
                <a:cs typeface="+mj-lt"/>
              </a:rPr>
              <a:t> αποτελεσμάτων.</a:t>
            </a:r>
            <a:endParaRPr lang="en-US" sz="3200">
              <a:latin typeface="Calibri"/>
              <a:cs typeface="Calibri Light"/>
            </a:endParaRPr>
          </a:p>
          <a:p>
            <a:endParaRPr lang="en-US" sz="3200">
              <a:latin typeface="Calibri"/>
              <a:ea typeface="+mj-lt"/>
              <a:cs typeface="Calibri"/>
            </a:endParaRPr>
          </a:p>
          <a:p>
            <a:endParaRPr lang="en-US" sz="3200">
              <a:latin typeface="Calibri"/>
              <a:cs typeface="Calibri Light"/>
            </a:endParaRPr>
          </a:p>
          <a:p>
            <a:endParaRPr lang="en-US" sz="3200">
              <a:latin typeface="Calibri"/>
              <a:cs typeface="Calibri Light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0928216-BB6C-43D4-BD85-7940178444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7" descr="Chart, bar chart&#10;&#10;Description automatically generated">
            <a:extLst>
              <a:ext uri="{FF2B5EF4-FFF2-40B4-BE49-F238E27FC236}">
                <a16:creationId xmlns:a16="http://schemas.microsoft.com/office/drawing/2014/main" id="{470E2566-8895-42BD-829A-0E01531DC0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477" y="1062989"/>
            <a:ext cx="11818815" cy="532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75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763000" y="-1231516"/>
            <a:ext cx="11868409" cy="2387600"/>
          </a:xfrm>
        </p:spPr>
        <p:txBody>
          <a:bodyPr>
            <a:normAutofit/>
          </a:bodyPr>
          <a:lstStyle/>
          <a:p>
            <a:r>
              <a:rPr lang="en-US" sz="3600" dirty="0" err="1">
                <a:latin typeface="Calibri"/>
                <a:cs typeface="Calibri"/>
              </a:rPr>
              <a:t>Λε</a:t>
            </a:r>
            <a:r>
              <a:rPr lang="en-US" sz="3600" dirty="0">
                <a:latin typeface="Calibri"/>
                <a:cs typeface="Calibri"/>
              </a:rPr>
              <a:t>π</a:t>
            </a:r>
            <a:r>
              <a:rPr lang="en-US" sz="3600" dirty="0" err="1">
                <a:latin typeface="Calibri"/>
                <a:cs typeface="Calibri"/>
              </a:rPr>
              <a:t>τομέριες</a:t>
            </a:r>
            <a:r>
              <a:rPr lang="en-US" sz="3600" dirty="0">
                <a:latin typeface="Calibri"/>
                <a:cs typeface="Calibri"/>
              </a:rPr>
              <a:t> </a:t>
            </a:r>
            <a:r>
              <a:rPr lang="en-US" sz="3600" dirty="0" err="1">
                <a:latin typeface="Calibri"/>
                <a:cs typeface="Calibri"/>
              </a:rPr>
              <a:t>σχετικά</a:t>
            </a:r>
            <a:r>
              <a:rPr lang="en-US" sz="3600" dirty="0">
                <a:latin typeface="Calibri"/>
                <a:cs typeface="Calibri"/>
              </a:rPr>
              <a:t> </a:t>
            </a:r>
            <a:r>
              <a:rPr lang="en-US" sz="3600" dirty="0" err="1">
                <a:latin typeface="Calibri"/>
                <a:cs typeface="Calibri"/>
              </a:rPr>
              <a:t>με</a:t>
            </a:r>
            <a:r>
              <a:rPr lang="en-US" sz="3600" dirty="0">
                <a:latin typeface="Calibri"/>
                <a:cs typeface="Calibri"/>
              </a:rPr>
              <a:t> </a:t>
            </a:r>
            <a:r>
              <a:rPr lang="en-US" sz="3600" dirty="0" err="1">
                <a:latin typeface="Calibri"/>
                <a:cs typeface="Calibri"/>
              </a:rPr>
              <a:t>την</a:t>
            </a:r>
            <a:r>
              <a:rPr lang="en-US" sz="3600" dirty="0">
                <a:latin typeface="Calibri"/>
                <a:cs typeface="Calibri"/>
              </a:rPr>
              <a:t> </a:t>
            </a:r>
            <a:r>
              <a:rPr lang="en-US" sz="3600" dirty="0" err="1">
                <a:latin typeface="Calibri"/>
                <a:cs typeface="Calibri"/>
              </a:rPr>
              <a:t>υλο</a:t>
            </a:r>
            <a:r>
              <a:rPr lang="en-US" sz="3600" dirty="0">
                <a:latin typeface="Calibri"/>
                <a:cs typeface="Calibri"/>
              </a:rPr>
              <a:t>π</a:t>
            </a:r>
            <a:r>
              <a:rPr lang="en-US" sz="3600" dirty="0" err="1">
                <a:latin typeface="Calibri"/>
                <a:cs typeface="Calibri"/>
              </a:rPr>
              <a:t>οίηση</a:t>
            </a:r>
            <a:r>
              <a:rPr lang="en-US" sz="3600" dirty="0">
                <a:latin typeface="Calibri"/>
                <a:cs typeface="Calibri"/>
              </a:rPr>
              <a:t> </a:t>
            </a:r>
            <a:r>
              <a:rPr lang="en-US" sz="3600" dirty="0" err="1">
                <a:latin typeface="Calibri"/>
                <a:cs typeface="Calibri"/>
              </a:rPr>
              <a:t>της</a:t>
            </a:r>
            <a:r>
              <a:rPr lang="en-US" sz="3600" dirty="0">
                <a:latin typeface="Calibri"/>
                <a:cs typeface="Calibri"/>
              </a:rPr>
              <a:t> </a:t>
            </a:r>
            <a:r>
              <a:rPr lang="en-US" sz="3600" dirty="0" err="1">
                <a:latin typeface="Calibri"/>
                <a:cs typeface="Calibri"/>
              </a:rPr>
              <a:t>εργ</a:t>
            </a:r>
            <a:r>
              <a:rPr lang="en-US" sz="3600" dirty="0">
                <a:latin typeface="Calibri"/>
                <a:cs typeface="Calibri"/>
              </a:rPr>
              <a:t>α</a:t>
            </a:r>
            <a:r>
              <a:rPr lang="en-US" sz="3600" dirty="0" err="1">
                <a:latin typeface="Calibri"/>
                <a:cs typeface="Calibri"/>
              </a:rPr>
              <a:t>σί</a:t>
            </a:r>
            <a:r>
              <a:rPr lang="en-US" sz="3600" dirty="0">
                <a:latin typeface="Calibri"/>
                <a:cs typeface="Calibri"/>
              </a:rPr>
              <a:t>ας</a:t>
            </a:r>
            <a:endParaRPr lang="en-US" sz="3600" dirty="0">
              <a:ea typeface="+mj-lt"/>
              <a:cs typeface="+mj-lt"/>
            </a:endParaRPr>
          </a:p>
          <a:p>
            <a:endParaRPr lang="en-US" sz="3600" dirty="0">
              <a:latin typeface="Calibri"/>
              <a:cs typeface="Calibri Light"/>
            </a:endParaRP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55719C19-CAAB-4DA7-80E8-25075AD3C9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625" y="925513"/>
            <a:ext cx="12030075" cy="5694362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342900" indent="-342900">
              <a:buChar char="•"/>
            </a:pPr>
            <a:r>
              <a:rPr lang="en-US" sz="3200" dirty="0">
                <a:cs typeface="Calibri" panose="020F0502020204030204"/>
              </a:rPr>
              <a:t>Η </a:t>
            </a:r>
            <a:r>
              <a:rPr lang="en-US" sz="3200" dirty="0" err="1">
                <a:cs typeface="Calibri" panose="020F0502020204030204"/>
              </a:rPr>
              <a:t>εργ</a:t>
            </a:r>
            <a:r>
              <a:rPr lang="en-US" sz="3200" dirty="0">
                <a:cs typeface="Calibri" panose="020F0502020204030204"/>
              </a:rPr>
              <a:t>α</a:t>
            </a:r>
            <a:r>
              <a:rPr lang="en-US" sz="3200" dirty="0" err="1">
                <a:cs typeface="Calibri" panose="020F0502020204030204"/>
              </a:rPr>
              <a:t>σί</a:t>
            </a:r>
            <a:r>
              <a:rPr lang="en-US" sz="3200" dirty="0">
                <a:cs typeface="Calibri" panose="020F0502020204030204"/>
              </a:rPr>
              <a:t>α </a:t>
            </a:r>
            <a:r>
              <a:rPr lang="en-US" sz="3200" dirty="0" err="1">
                <a:cs typeface="Calibri" panose="020F0502020204030204"/>
              </a:rPr>
              <a:t>υλο</a:t>
            </a:r>
            <a:r>
              <a:rPr lang="en-US" sz="3200" dirty="0">
                <a:cs typeface="Calibri" panose="020F0502020204030204"/>
              </a:rPr>
              <a:t>π</a:t>
            </a:r>
            <a:r>
              <a:rPr lang="en-US" sz="3200" dirty="0" err="1">
                <a:cs typeface="Calibri" panose="020F0502020204030204"/>
              </a:rPr>
              <a:t>οιήθηκε</a:t>
            </a:r>
            <a:r>
              <a:rPr lang="en-US" sz="3200" dirty="0">
                <a:cs typeface="Calibri" panose="020F0502020204030204"/>
              </a:rPr>
              <a:t> </a:t>
            </a:r>
            <a:r>
              <a:rPr lang="en-US" sz="3200" dirty="0" err="1">
                <a:cs typeface="Calibri" panose="020F0502020204030204"/>
              </a:rPr>
              <a:t>στο</a:t>
            </a:r>
            <a:r>
              <a:rPr lang="en-US" sz="3200" dirty="0">
                <a:cs typeface="Calibri" panose="020F0502020204030204"/>
              </a:rPr>
              <a:t> MongoDB Compass </a:t>
            </a:r>
            <a:r>
              <a:rPr lang="en-US" sz="3200" dirty="0" err="1">
                <a:cs typeface="Calibri" panose="020F0502020204030204"/>
              </a:rPr>
              <a:t>γι</a:t>
            </a:r>
            <a:r>
              <a:rPr lang="en-US" sz="3200" dirty="0">
                <a:cs typeface="Calibri" panose="020F0502020204030204"/>
              </a:rPr>
              <a:t>α </a:t>
            </a:r>
            <a:r>
              <a:rPr lang="en-US" sz="3200" dirty="0" err="1">
                <a:cs typeface="Calibri" panose="020F0502020204030204"/>
              </a:rPr>
              <a:t>την</a:t>
            </a:r>
            <a:r>
              <a:rPr lang="en-US" sz="3200" dirty="0">
                <a:cs typeface="Calibri" panose="020F0502020204030204"/>
              </a:rPr>
              <a:t> κατα</a:t>
            </a:r>
            <a:r>
              <a:rPr lang="en-US" sz="3200" dirty="0" err="1">
                <a:cs typeface="Calibri" panose="020F0502020204030204"/>
              </a:rPr>
              <a:t>σκευή</a:t>
            </a:r>
            <a:r>
              <a:rPr lang="en-US" sz="3200" dirty="0">
                <a:cs typeface="Calibri" panose="020F0502020204030204"/>
              </a:rPr>
              <a:t> </a:t>
            </a:r>
            <a:r>
              <a:rPr lang="en-US" sz="3200" dirty="0" err="1">
                <a:cs typeface="Calibri" panose="020F0502020204030204"/>
              </a:rPr>
              <a:t>του</a:t>
            </a:r>
            <a:r>
              <a:rPr lang="en-US" sz="3200" dirty="0">
                <a:cs typeface="Calibri" panose="020F0502020204030204"/>
              </a:rPr>
              <a:t> aggregation pipeline </a:t>
            </a:r>
            <a:r>
              <a:rPr lang="en-US" sz="3200" dirty="0" err="1">
                <a:cs typeface="Calibri" panose="020F0502020204030204"/>
              </a:rPr>
              <a:t>σε</a:t>
            </a:r>
            <a:r>
              <a:rPr lang="en-US" sz="3200" dirty="0">
                <a:cs typeface="Calibri" panose="020F0502020204030204"/>
              </a:rPr>
              <a:t> </a:t>
            </a:r>
            <a:r>
              <a:rPr lang="en-US" sz="3200" dirty="0" err="1">
                <a:cs typeface="Calibri" panose="020F0502020204030204"/>
              </a:rPr>
              <a:t>συνδι</a:t>
            </a:r>
            <a:r>
              <a:rPr lang="en-US" sz="3200" dirty="0">
                <a:cs typeface="Calibri" panose="020F0502020204030204"/>
              </a:rPr>
              <a:t>α</a:t>
            </a:r>
            <a:r>
              <a:rPr lang="en-US" sz="3200" dirty="0" err="1">
                <a:cs typeface="Calibri" panose="020F0502020204030204"/>
              </a:rPr>
              <a:t>σμό</a:t>
            </a:r>
            <a:r>
              <a:rPr lang="en-US" sz="3200" dirty="0">
                <a:cs typeface="Calibri" panose="020F0502020204030204"/>
              </a:rPr>
              <a:t> </a:t>
            </a:r>
            <a:r>
              <a:rPr lang="en-US" sz="3200" dirty="0" err="1">
                <a:cs typeface="Calibri" panose="020F0502020204030204"/>
              </a:rPr>
              <a:t>με</a:t>
            </a:r>
            <a:r>
              <a:rPr lang="en-US" sz="3200" dirty="0">
                <a:cs typeface="Calibri" panose="020F0502020204030204"/>
              </a:rPr>
              <a:t> </a:t>
            </a:r>
            <a:r>
              <a:rPr lang="en-US" sz="3200" dirty="0" err="1">
                <a:cs typeface="Calibri" panose="020F0502020204030204"/>
              </a:rPr>
              <a:t>το</a:t>
            </a:r>
            <a:r>
              <a:rPr lang="en-US" sz="3200" dirty="0">
                <a:cs typeface="Calibri" panose="020F0502020204030204"/>
              </a:rPr>
              <a:t> π</a:t>
            </a:r>
            <a:r>
              <a:rPr lang="en-US" sz="3200" dirty="0" err="1">
                <a:cs typeface="Calibri" panose="020F0502020204030204"/>
              </a:rPr>
              <a:t>ρόγρ</a:t>
            </a:r>
            <a:r>
              <a:rPr lang="en-US" sz="3200" dirty="0">
                <a:cs typeface="Calibri" panose="020F0502020204030204"/>
              </a:rPr>
              <a:t>α</a:t>
            </a:r>
            <a:r>
              <a:rPr lang="en-US" sz="3200" dirty="0" err="1">
                <a:cs typeface="Calibri" panose="020F0502020204030204"/>
              </a:rPr>
              <a:t>μμ</a:t>
            </a:r>
            <a:r>
              <a:rPr lang="en-US" sz="3200" dirty="0">
                <a:cs typeface="Calibri" panose="020F0502020204030204"/>
              </a:rPr>
              <a:t>α studio 3T </a:t>
            </a:r>
            <a:r>
              <a:rPr lang="en-US" sz="3200" dirty="0" err="1">
                <a:cs typeface="Calibri" panose="020F0502020204030204"/>
              </a:rPr>
              <a:t>γι</a:t>
            </a:r>
            <a:r>
              <a:rPr lang="en-US" sz="3200" dirty="0">
                <a:cs typeface="Calibri" panose="020F0502020204030204"/>
              </a:rPr>
              <a:t>α </a:t>
            </a:r>
            <a:r>
              <a:rPr lang="en-US" sz="3200" dirty="0" err="1">
                <a:cs typeface="Calibri" panose="020F0502020204030204"/>
              </a:rPr>
              <a:t>την</a:t>
            </a:r>
            <a:r>
              <a:rPr lang="en-US" sz="3200" dirty="0">
                <a:cs typeface="Calibri" panose="020F0502020204030204"/>
              </a:rPr>
              <a:t> </a:t>
            </a:r>
            <a:r>
              <a:rPr lang="en-US" sz="3200" dirty="0" err="1">
                <a:cs typeface="Calibri" panose="020F0502020204030204"/>
              </a:rPr>
              <a:t>εξ</a:t>
            </a:r>
            <a:r>
              <a:rPr lang="en-US" sz="3200" dirty="0">
                <a:cs typeface="Calibri" panose="020F0502020204030204"/>
              </a:rPr>
              <a:t>α</a:t>
            </a:r>
            <a:r>
              <a:rPr lang="en-US" sz="3200" dirty="0" err="1">
                <a:cs typeface="Calibri" panose="020F0502020204030204"/>
              </a:rPr>
              <a:t>γωγή</a:t>
            </a:r>
            <a:r>
              <a:rPr lang="en-US" sz="3200" dirty="0">
                <a:cs typeface="Calibri" panose="020F0502020204030204"/>
              </a:rPr>
              <a:t> </a:t>
            </a:r>
            <a:r>
              <a:rPr lang="en-US" sz="3200" dirty="0" err="1">
                <a:cs typeface="Calibri" panose="020F0502020204030204"/>
              </a:rPr>
              <a:t>των</a:t>
            </a:r>
            <a:r>
              <a:rPr lang="en-US" sz="3200" dirty="0">
                <a:cs typeface="Calibri" panose="020F0502020204030204"/>
              </a:rPr>
              <a:t> απ</a:t>
            </a:r>
            <a:r>
              <a:rPr lang="en-US" sz="3200" dirty="0" err="1">
                <a:cs typeface="Calibri" panose="020F0502020204030204"/>
              </a:rPr>
              <a:t>οτελεσμάτων.Δεν</a:t>
            </a:r>
            <a:r>
              <a:rPr lang="en-US" sz="3200" dirty="0">
                <a:cs typeface="Calibri" panose="020F0502020204030204"/>
              </a:rPr>
              <a:t> </a:t>
            </a:r>
            <a:r>
              <a:rPr lang="en-US" sz="3200" dirty="0" err="1">
                <a:cs typeface="Calibri" panose="020F0502020204030204"/>
              </a:rPr>
              <a:t>χρειάστηκε</a:t>
            </a:r>
            <a:r>
              <a:rPr lang="en-US" sz="3200" dirty="0">
                <a:cs typeface="Calibri" panose="020F0502020204030204"/>
              </a:rPr>
              <a:t> να </a:t>
            </a:r>
            <a:r>
              <a:rPr lang="en-US" sz="3200" dirty="0" err="1">
                <a:cs typeface="Calibri" panose="020F0502020204030204"/>
              </a:rPr>
              <a:t>κάνουμε</a:t>
            </a:r>
            <a:r>
              <a:rPr lang="en-US" sz="3200" dirty="0">
                <a:cs typeface="Calibri" panose="020F0502020204030204"/>
              </a:rPr>
              <a:t> </a:t>
            </a:r>
            <a:r>
              <a:rPr lang="en-US" sz="3200" dirty="0" err="1">
                <a:cs typeface="Calibri" panose="020F0502020204030204"/>
              </a:rPr>
              <a:t>κά</a:t>
            </a:r>
            <a:r>
              <a:rPr lang="en-US" sz="3200" dirty="0">
                <a:cs typeface="Calibri" panose="020F0502020204030204"/>
              </a:rPr>
              <a:t>π</a:t>
            </a:r>
            <a:r>
              <a:rPr lang="en-US" sz="3200" dirty="0" err="1">
                <a:cs typeface="Calibri" panose="020F0502020204030204"/>
              </a:rPr>
              <a:t>οι</a:t>
            </a:r>
            <a:r>
              <a:rPr lang="en-US" sz="3200" dirty="0">
                <a:cs typeface="Calibri" panose="020F0502020204030204"/>
              </a:rPr>
              <a:t>α </a:t>
            </a:r>
            <a:r>
              <a:rPr lang="en-US" sz="3200" dirty="0" err="1">
                <a:cs typeface="Calibri" panose="020F0502020204030204"/>
              </a:rPr>
              <a:t>μετ</a:t>
            </a:r>
            <a:r>
              <a:rPr lang="en-US" sz="3200" dirty="0">
                <a:cs typeface="Calibri" panose="020F0502020204030204"/>
              </a:rPr>
              <a:t>α</a:t>
            </a:r>
            <a:r>
              <a:rPr lang="en-US" sz="3200" dirty="0" err="1">
                <a:cs typeface="Calibri" panose="020F0502020204030204"/>
              </a:rPr>
              <a:t>τρο</a:t>
            </a:r>
            <a:r>
              <a:rPr lang="en-US" sz="3200" dirty="0">
                <a:cs typeface="Calibri" panose="020F0502020204030204"/>
              </a:rPr>
              <a:t>πή </a:t>
            </a:r>
            <a:r>
              <a:rPr lang="en-US" sz="3200" dirty="0" err="1">
                <a:cs typeface="Calibri" panose="020F0502020204030204"/>
              </a:rPr>
              <a:t>των</a:t>
            </a:r>
            <a:r>
              <a:rPr lang="en-US" sz="3200" dirty="0">
                <a:cs typeface="Calibri" panose="020F0502020204030204"/>
              </a:rPr>
              <a:t> α</a:t>
            </a:r>
            <a:r>
              <a:rPr lang="en-US" sz="3200" dirty="0" err="1">
                <a:cs typeface="Calibri" panose="020F0502020204030204"/>
              </a:rPr>
              <a:t>ρχείων</a:t>
            </a:r>
            <a:r>
              <a:rPr lang="en-US" sz="3200" dirty="0">
                <a:cs typeface="Calibri" panose="020F0502020204030204"/>
              </a:rPr>
              <a:t> </a:t>
            </a:r>
            <a:r>
              <a:rPr lang="en-US" sz="3200" dirty="0" err="1">
                <a:cs typeface="Calibri" panose="020F0502020204030204"/>
              </a:rPr>
              <a:t>εισόδου</a:t>
            </a:r>
            <a:r>
              <a:rPr lang="en-US" sz="3200" dirty="0">
                <a:cs typeface="Calibri" panose="020F0502020204030204"/>
              </a:rPr>
              <a:t> από csv </a:t>
            </a:r>
            <a:r>
              <a:rPr lang="en-US" sz="3200" dirty="0" err="1">
                <a:cs typeface="Calibri" panose="020F0502020204030204"/>
              </a:rPr>
              <a:t>σε</a:t>
            </a:r>
            <a:r>
              <a:rPr lang="en-US" sz="3200" dirty="0">
                <a:cs typeface="Calibri" panose="020F0502020204030204"/>
              </a:rPr>
              <a:t> </a:t>
            </a:r>
            <a:r>
              <a:rPr lang="en-US" sz="3200" dirty="0" err="1">
                <a:cs typeface="Calibri" panose="020F0502020204030204"/>
              </a:rPr>
              <a:t>json,διότι</a:t>
            </a:r>
            <a:r>
              <a:rPr lang="en-US" sz="3200" dirty="0">
                <a:cs typeface="Calibri" panose="020F0502020204030204"/>
              </a:rPr>
              <a:t> και τα 2 π</a:t>
            </a:r>
            <a:r>
              <a:rPr lang="en-US" sz="3200" dirty="0" err="1">
                <a:cs typeface="Calibri" panose="020F0502020204030204"/>
              </a:rPr>
              <a:t>ρογράμμ</a:t>
            </a:r>
            <a:r>
              <a:rPr lang="en-US" sz="3200" dirty="0">
                <a:cs typeface="Calibri" panose="020F0502020204030204"/>
              </a:rPr>
              <a:t>ατα </a:t>
            </a:r>
            <a:r>
              <a:rPr lang="en-US" sz="3200" dirty="0" err="1">
                <a:cs typeface="Calibri" panose="020F0502020204030204"/>
              </a:rPr>
              <a:t>δέχοντ</a:t>
            </a:r>
            <a:r>
              <a:rPr lang="en-US" sz="3200" dirty="0">
                <a:cs typeface="Calibri" panose="020F0502020204030204"/>
              </a:rPr>
              <a:t>αι α</a:t>
            </a:r>
            <a:r>
              <a:rPr lang="en-US" sz="3200" dirty="0" err="1">
                <a:cs typeface="Calibri" panose="020F0502020204030204"/>
              </a:rPr>
              <a:t>ρχεί</a:t>
            </a:r>
            <a:r>
              <a:rPr lang="en-US" sz="3200" dirty="0">
                <a:cs typeface="Calibri" panose="020F0502020204030204"/>
              </a:rPr>
              <a:t>α </a:t>
            </a:r>
            <a:r>
              <a:rPr lang="en-US" sz="3200" dirty="0" err="1">
                <a:cs typeface="Calibri" panose="020F0502020204030204"/>
              </a:rPr>
              <a:t>της</a:t>
            </a:r>
            <a:r>
              <a:rPr lang="en-US" sz="3200" dirty="0">
                <a:cs typeface="Calibri" panose="020F0502020204030204"/>
              </a:rPr>
              <a:t> </a:t>
            </a:r>
            <a:r>
              <a:rPr lang="en-US" sz="3200" dirty="0" err="1">
                <a:cs typeface="Calibri" panose="020F0502020204030204"/>
              </a:rPr>
              <a:t>μορφής</a:t>
            </a:r>
            <a:r>
              <a:rPr lang="en-US" sz="3200" dirty="0">
                <a:cs typeface="Calibri" panose="020F0502020204030204"/>
              </a:rPr>
              <a:t> csv.</a:t>
            </a:r>
          </a:p>
          <a:p>
            <a:pPr marL="342900" indent="-342900">
              <a:buChar char="•"/>
            </a:pPr>
            <a:r>
              <a:rPr lang="en-US" sz="3200" dirty="0">
                <a:cs typeface="Calibri" panose="020F0502020204030204"/>
              </a:rPr>
              <a:t>Επιπ</a:t>
            </a:r>
            <a:r>
              <a:rPr lang="en-US" sz="3200" dirty="0" err="1">
                <a:cs typeface="Calibri" panose="020F0502020204030204"/>
              </a:rPr>
              <a:t>ρόσθετ</a:t>
            </a:r>
            <a:r>
              <a:rPr lang="en-US" sz="3200" dirty="0">
                <a:cs typeface="Calibri" panose="020F0502020204030204"/>
              </a:rPr>
              <a:t>α , τα α</a:t>
            </a:r>
            <a:r>
              <a:rPr lang="en-US" sz="3200" dirty="0" err="1">
                <a:cs typeface="Calibri" panose="020F0502020204030204"/>
              </a:rPr>
              <a:t>ρχεί</a:t>
            </a:r>
            <a:r>
              <a:rPr lang="en-US" sz="3200" dirty="0">
                <a:cs typeface="Calibri" panose="020F0502020204030204"/>
              </a:rPr>
              <a:t>α π</a:t>
            </a:r>
            <a:r>
              <a:rPr lang="en-US" sz="3200" dirty="0" err="1">
                <a:cs typeface="Calibri" panose="020F0502020204030204"/>
              </a:rPr>
              <a:t>ου</a:t>
            </a:r>
            <a:r>
              <a:rPr lang="en-US" sz="3200" dirty="0">
                <a:cs typeface="Calibri" panose="020F0502020204030204"/>
              </a:rPr>
              <a:t> </a:t>
            </a:r>
            <a:r>
              <a:rPr lang="en-US" sz="3200" dirty="0" err="1">
                <a:cs typeface="Calibri" panose="020F0502020204030204"/>
              </a:rPr>
              <a:t>χρειάζοντ</a:t>
            </a:r>
            <a:r>
              <a:rPr lang="en-US" sz="3200" dirty="0">
                <a:cs typeface="Calibri" panose="020F0502020204030204"/>
              </a:rPr>
              <a:t>αι </a:t>
            </a:r>
            <a:r>
              <a:rPr lang="en-US" sz="3200" dirty="0" err="1">
                <a:cs typeface="Calibri" panose="020F0502020204030204"/>
              </a:rPr>
              <a:t>γι</a:t>
            </a:r>
            <a:r>
              <a:rPr lang="en-US" sz="3200" dirty="0">
                <a:cs typeface="Calibri" panose="020F0502020204030204"/>
              </a:rPr>
              <a:t>α </a:t>
            </a:r>
            <a:r>
              <a:rPr lang="en-US" sz="3200" dirty="0" err="1">
                <a:cs typeface="Calibri" panose="020F0502020204030204"/>
              </a:rPr>
              <a:t>την</a:t>
            </a:r>
            <a:r>
              <a:rPr lang="en-US" sz="3200" dirty="0">
                <a:cs typeface="Calibri" panose="020F0502020204030204"/>
              </a:rPr>
              <a:t> </a:t>
            </a:r>
            <a:r>
              <a:rPr lang="en-US" sz="3200" dirty="0" err="1">
                <a:cs typeface="Calibri" panose="020F0502020204030204"/>
              </a:rPr>
              <a:t>υλο</a:t>
            </a:r>
            <a:r>
              <a:rPr lang="en-US" sz="3200" dirty="0">
                <a:cs typeface="Calibri" panose="020F0502020204030204"/>
              </a:rPr>
              <a:t>π</a:t>
            </a:r>
            <a:r>
              <a:rPr lang="en-US" sz="3200" dirty="0" err="1">
                <a:cs typeface="Calibri" panose="020F0502020204030204"/>
              </a:rPr>
              <a:t>οίηση</a:t>
            </a:r>
            <a:r>
              <a:rPr lang="en-US" sz="3200" dirty="0">
                <a:cs typeface="Calibri" panose="020F0502020204030204"/>
              </a:rPr>
              <a:t> </a:t>
            </a:r>
            <a:r>
              <a:rPr lang="en-US" sz="3200" dirty="0" err="1">
                <a:cs typeface="Calibri" panose="020F0502020204030204"/>
              </a:rPr>
              <a:t>είν</a:t>
            </a:r>
            <a:r>
              <a:rPr lang="en-US" sz="3200" dirty="0">
                <a:cs typeface="Calibri" panose="020F0502020204030204"/>
              </a:rPr>
              <a:t>αι τα </a:t>
            </a:r>
            <a:r>
              <a:rPr lang="en-US" sz="3200" dirty="0" err="1">
                <a:ea typeface="+mn-lt"/>
                <a:cs typeface="+mn-lt"/>
              </a:rPr>
              <a:t>GBvideos</a:t>
            </a:r>
            <a:r>
              <a:rPr lang="en-US" sz="3200" dirty="0">
                <a:ea typeface="+mn-lt"/>
                <a:cs typeface="+mn-lt"/>
              </a:rPr>
              <a:t> και </a:t>
            </a:r>
            <a:r>
              <a:rPr lang="en-US" sz="3200" dirty="0" err="1">
                <a:ea typeface="+mn-lt"/>
                <a:cs typeface="+mn-lt"/>
              </a:rPr>
              <a:t>USvideos.Ωστόσο</a:t>
            </a:r>
            <a:r>
              <a:rPr lang="en-US" sz="3200" dirty="0">
                <a:ea typeface="+mn-lt"/>
                <a:cs typeface="+mn-lt"/>
              </a:rPr>
              <a:t> , </a:t>
            </a:r>
            <a:r>
              <a:rPr lang="en-US" sz="3200" dirty="0" err="1">
                <a:ea typeface="+mn-lt"/>
                <a:cs typeface="+mn-lt"/>
              </a:rPr>
              <a:t>γι</a:t>
            </a:r>
            <a:r>
              <a:rPr lang="en-US" sz="3200" dirty="0">
                <a:ea typeface="+mn-lt"/>
                <a:cs typeface="+mn-lt"/>
              </a:rPr>
              <a:t>α τα </a:t>
            </a:r>
            <a:r>
              <a:rPr lang="en-US" sz="3200" dirty="0" err="1">
                <a:ea typeface="+mn-lt"/>
                <a:cs typeface="+mn-lt"/>
              </a:rPr>
              <a:t>ερωτήμ</a:t>
            </a:r>
            <a:r>
              <a:rPr lang="en-US" sz="3200" dirty="0">
                <a:ea typeface="+mn-lt"/>
                <a:cs typeface="+mn-lt"/>
              </a:rPr>
              <a:t>ατα 2.3 και 2.5 , επ</a:t>
            </a:r>
            <a:r>
              <a:rPr lang="en-US" sz="3200" dirty="0" err="1">
                <a:ea typeface="+mn-lt"/>
                <a:cs typeface="+mn-lt"/>
              </a:rPr>
              <a:t>ειδή</a:t>
            </a:r>
            <a:r>
              <a:rPr lang="en-US" sz="3200" dirty="0">
                <a:ea typeface="+mn-lt"/>
                <a:cs typeface="+mn-lt"/>
              </a:rPr>
              <a:t> </a:t>
            </a:r>
            <a:r>
              <a:rPr lang="en-US" sz="3200" dirty="0" err="1">
                <a:ea typeface="+mn-lt"/>
                <a:cs typeface="+mn-lt"/>
              </a:rPr>
              <a:t>θέλουμε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το</a:t>
            </a:r>
            <a:r>
              <a:rPr lang="en-US" sz="3200" dirty="0">
                <a:ea typeface="+mn-lt"/>
                <a:cs typeface="+mn-lt"/>
              </a:rPr>
              <a:t> π</a:t>
            </a:r>
            <a:r>
              <a:rPr lang="en-US" sz="3200" dirty="0" err="1">
                <a:ea typeface="+mn-lt"/>
                <a:cs typeface="+mn-lt"/>
              </a:rPr>
              <a:t>λήθος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των</a:t>
            </a:r>
            <a:r>
              <a:rPr lang="en-US" sz="3200" dirty="0">
                <a:ea typeface="+mn-lt"/>
                <a:cs typeface="+mn-lt"/>
              </a:rPr>
              <a:t> β</a:t>
            </a:r>
            <a:r>
              <a:rPr lang="en-US" sz="3200" dirty="0" err="1">
                <a:ea typeface="+mn-lt"/>
                <a:cs typeface="+mn-lt"/>
              </a:rPr>
              <a:t>ίντεο,έ</a:t>
            </a:r>
            <a:r>
              <a:rPr lang="en-US" sz="3200" dirty="0">
                <a:ea typeface="+mn-lt"/>
                <a:cs typeface="+mn-lt"/>
              </a:rPr>
              <a:t>π</a:t>
            </a:r>
            <a:r>
              <a:rPr lang="en-US" sz="3200" dirty="0" err="1">
                <a:ea typeface="+mn-lt"/>
                <a:cs typeface="+mn-lt"/>
              </a:rPr>
              <a:t>ρε</a:t>
            </a:r>
            <a:r>
              <a:rPr lang="en-US" sz="3200" dirty="0">
                <a:ea typeface="+mn-lt"/>
                <a:cs typeface="+mn-lt"/>
              </a:rPr>
              <a:t>πε να </a:t>
            </a:r>
            <a:r>
              <a:rPr lang="en-US" sz="3200" dirty="0" err="1">
                <a:ea typeface="+mn-lt"/>
                <a:cs typeface="+mn-lt"/>
              </a:rPr>
              <a:t>φιλτράρουμε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τις</a:t>
            </a:r>
            <a:r>
              <a:rPr lang="en-US" sz="3200" dirty="0">
                <a:ea typeface="+mn-lt"/>
                <a:cs typeface="+mn-lt"/>
              </a:rPr>
              <a:t> </a:t>
            </a:r>
            <a:r>
              <a:rPr lang="en-US" sz="3200" dirty="0" err="1">
                <a:ea typeface="+mn-lt"/>
                <a:cs typeface="+mn-lt"/>
              </a:rPr>
              <a:t>δι</a:t>
            </a:r>
            <a:r>
              <a:rPr lang="en-US" sz="3200" dirty="0">
                <a:ea typeface="+mn-lt"/>
                <a:cs typeface="+mn-lt"/>
              </a:rPr>
              <a:t>π</a:t>
            </a:r>
            <a:r>
              <a:rPr lang="en-US" sz="3200" dirty="0" err="1">
                <a:ea typeface="+mn-lt"/>
                <a:cs typeface="+mn-lt"/>
              </a:rPr>
              <a:t>λοεγγρ</a:t>
            </a:r>
            <a:r>
              <a:rPr lang="en-US" sz="3200" dirty="0">
                <a:ea typeface="+mn-lt"/>
                <a:cs typeface="+mn-lt"/>
              </a:rPr>
              <a:t>α</a:t>
            </a:r>
            <a:r>
              <a:rPr lang="en-US" sz="3200" dirty="0" err="1">
                <a:ea typeface="+mn-lt"/>
                <a:cs typeface="+mn-lt"/>
              </a:rPr>
              <a:t>φές</a:t>
            </a:r>
            <a:r>
              <a:rPr lang="en-US" sz="3200" dirty="0">
                <a:ea typeface="+mn-lt"/>
                <a:cs typeface="+mn-lt"/>
              </a:rPr>
              <a:t> π</a:t>
            </a:r>
            <a:r>
              <a:rPr lang="en-US" sz="3200" dirty="0" err="1">
                <a:ea typeface="+mn-lt"/>
                <a:cs typeface="+mn-lt"/>
              </a:rPr>
              <a:t>ου</a:t>
            </a:r>
            <a:r>
              <a:rPr lang="en-US" sz="3200" dirty="0">
                <a:ea typeface="+mn-lt"/>
                <a:cs typeface="+mn-lt"/>
              </a:rPr>
              <a:t> υπ</a:t>
            </a:r>
            <a:r>
              <a:rPr lang="en-US" sz="3200" dirty="0" err="1">
                <a:ea typeface="+mn-lt"/>
                <a:cs typeface="+mn-lt"/>
              </a:rPr>
              <a:t>άρχουν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στο</a:t>
            </a:r>
            <a:r>
              <a:rPr lang="en-US" sz="3200" dirty="0">
                <a:ea typeface="+mn-lt"/>
                <a:cs typeface="+mn-lt"/>
              </a:rPr>
              <a:t> α</a:t>
            </a:r>
            <a:r>
              <a:rPr lang="en-US" sz="3200" dirty="0" err="1">
                <a:ea typeface="+mn-lt"/>
                <a:cs typeface="+mn-lt"/>
              </a:rPr>
              <a:t>ρχείο</a:t>
            </a:r>
            <a:r>
              <a:rPr lang="en-US" sz="3200" dirty="0">
                <a:ea typeface="+mn-lt"/>
                <a:cs typeface="+mn-lt"/>
              </a:rPr>
              <a:t> csv </a:t>
            </a:r>
            <a:r>
              <a:rPr lang="en-US" sz="3200" dirty="0" err="1">
                <a:ea typeface="+mn-lt"/>
                <a:cs typeface="+mn-lt"/>
              </a:rPr>
              <a:t>με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το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ίδιο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video_id,γι</a:t>
            </a:r>
            <a:r>
              <a:rPr lang="en-US" sz="3200" dirty="0">
                <a:ea typeface="+mn-lt"/>
                <a:cs typeface="+mn-lt"/>
              </a:rPr>
              <a:t>α να </a:t>
            </a:r>
            <a:r>
              <a:rPr lang="en-US" sz="3200" dirty="0" err="1">
                <a:ea typeface="+mn-lt"/>
                <a:cs typeface="+mn-lt"/>
              </a:rPr>
              <a:t>είν</a:t>
            </a:r>
            <a:r>
              <a:rPr lang="en-US" sz="3200" dirty="0">
                <a:ea typeface="+mn-lt"/>
                <a:cs typeface="+mn-lt"/>
              </a:rPr>
              <a:t>αι τα </a:t>
            </a:r>
            <a:r>
              <a:rPr lang="en-US" sz="3200" dirty="0" err="1">
                <a:ea typeface="+mn-lt"/>
                <a:cs typeface="+mn-lt"/>
              </a:rPr>
              <a:t>video_id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μον</a:t>
            </a:r>
            <a:r>
              <a:rPr lang="en-US" sz="3200" dirty="0">
                <a:ea typeface="+mn-lt"/>
                <a:cs typeface="+mn-lt"/>
              </a:rPr>
              <a:t>α</a:t>
            </a:r>
            <a:r>
              <a:rPr lang="en-US" sz="3200" dirty="0" err="1">
                <a:ea typeface="+mn-lt"/>
                <a:cs typeface="+mn-lt"/>
              </a:rPr>
              <a:t>δικά.Γι</a:t>
            </a:r>
            <a:r>
              <a:rPr lang="en-US" sz="3200" dirty="0">
                <a:ea typeface="+mn-lt"/>
                <a:cs typeface="+mn-lt"/>
              </a:rPr>
              <a:t>α </a:t>
            </a:r>
            <a:r>
              <a:rPr lang="en-US" sz="3200" dirty="0" err="1">
                <a:ea typeface="+mn-lt"/>
                <a:cs typeface="+mn-lt"/>
              </a:rPr>
              <a:t>την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δουλειά</a:t>
            </a:r>
            <a:r>
              <a:rPr lang="en-US" sz="3200" dirty="0">
                <a:ea typeface="+mn-lt"/>
                <a:cs typeface="+mn-lt"/>
              </a:rPr>
              <a:t> α</a:t>
            </a:r>
            <a:r>
              <a:rPr lang="en-US" sz="3200" dirty="0" err="1">
                <a:ea typeface="+mn-lt"/>
                <a:cs typeface="+mn-lt"/>
              </a:rPr>
              <a:t>υτή</a:t>
            </a:r>
            <a:r>
              <a:rPr lang="en-US" sz="3200" dirty="0">
                <a:ea typeface="+mn-lt"/>
                <a:cs typeface="+mn-lt"/>
              </a:rPr>
              <a:t> ,π</a:t>
            </a:r>
            <a:r>
              <a:rPr lang="en-US" sz="3200" dirty="0" err="1">
                <a:ea typeface="+mn-lt"/>
                <a:cs typeface="+mn-lt"/>
              </a:rPr>
              <a:t>ροτιμήσ</a:t>
            </a:r>
            <a:r>
              <a:rPr lang="en-US" sz="3200" dirty="0">
                <a:ea typeface="+mn-lt"/>
                <a:cs typeface="+mn-lt"/>
              </a:rPr>
              <a:t>α</a:t>
            </a:r>
            <a:r>
              <a:rPr lang="en-US" sz="3200" dirty="0" err="1">
                <a:ea typeface="+mn-lt"/>
                <a:cs typeface="+mn-lt"/>
              </a:rPr>
              <a:t>με</a:t>
            </a:r>
            <a:r>
              <a:rPr lang="en-US" sz="3200" dirty="0">
                <a:ea typeface="+mn-lt"/>
                <a:cs typeface="+mn-lt"/>
              </a:rPr>
              <a:t> να </a:t>
            </a:r>
            <a:r>
              <a:rPr lang="en-US" sz="3200" dirty="0" err="1">
                <a:ea typeface="+mn-lt"/>
                <a:cs typeface="+mn-lt"/>
              </a:rPr>
              <a:t>χρησιμο</a:t>
            </a:r>
            <a:r>
              <a:rPr lang="en-US" sz="3200" dirty="0">
                <a:ea typeface="+mn-lt"/>
                <a:cs typeface="+mn-lt"/>
              </a:rPr>
              <a:t>π</a:t>
            </a:r>
            <a:r>
              <a:rPr lang="en-US" sz="3200" dirty="0" err="1">
                <a:ea typeface="+mn-lt"/>
                <a:cs typeface="+mn-lt"/>
              </a:rPr>
              <a:t>οιήσουμε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κά</a:t>
            </a:r>
            <a:r>
              <a:rPr lang="en-US" sz="3200" dirty="0">
                <a:ea typeface="+mn-lt"/>
                <a:cs typeface="+mn-lt"/>
              </a:rPr>
              <a:t>π</a:t>
            </a:r>
            <a:r>
              <a:rPr lang="en-US" sz="3200" dirty="0" err="1">
                <a:ea typeface="+mn-lt"/>
                <a:cs typeface="+mn-lt"/>
              </a:rPr>
              <a:t>οιο</a:t>
            </a:r>
            <a:r>
              <a:rPr lang="en-US" sz="3200" dirty="0">
                <a:ea typeface="+mn-lt"/>
                <a:cs typeface="+mn-lt"/>
              </a:rPr>
              <a:t> extension </a:t>
            </a:r>
            <a:r>
              <a:rPr lang="en-US" sz="3200" dirty="0" err="1">
                <a:ea typeface="+mn-lt"/>
                <a:cs typeface="+mn-lt"/>
              </a:rPr>
              <a:t>στο</a:t>
            </a:r>
            <a:r>
              <a:rPr lang="en-US" sz="3200" dirty="0">
                <a:ea typeface="+mn-lt"/>
                <a:cs typeface="+mn-lt"/>
              </a:rPr>
              <a:t> libre office α</a:t>
            </a:r>
            <a:r>
              <a:rPr lang="en-US" sz="3200" dirty="0" err="1">
                <a:ea typeface="+mn-lt"/>
                <a:cs typeface="+mn-lt"/>
              </a:rPr>
              <a:t>ντί</a:t>
            </a:r>
            <a:r>
              <a:rPr lang="en-US" sz="3200" dirty="0">
                <a:ea typeface="+mn-lt"/>
                <a:cs typeface="+mn-lt"/>
              </a:rPr>
              <a:t> να κατα</a:t>
            </a:r>
            <a:r>
              <a:rPr lang="en-US" sz="3200" dirty="0" err="1">
                <a:ea typeface="+mn-lt"/>
                <a:cs typeface="+mn-lt"/>
              </a:rPr>
              <a:t>σκευάσουμε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δικό</a:t>
            </a:r>
            <a:r>
              <a:rPr lang="en-US" sz="3200" dirty="0">
                <a:ea typeface="+mn-lt"/>
                <a:cs typeface="+mn-lt"/>
              </a:rPr>
              <a:t> μας </a:t>
            </a:r>
            <a:r>
              <a:rPr lang="en-US" sz="3200" dirty="0" err="1">
                <a:ea typeface="+mn-lt"/>
                <a:cs typeface="+mn-lt"/>
              </a:rPr>
              <a:t>κώδικ</a:t>
            </a:r>
            <a:r>
              <a:rPr lang="en-US" sz="3200" dirty="0">
                <a:ea typeface="+mn-lt"/>
                <a:cs typeface="+mn-lt"/>
              </a:rPr>
              <a:t>α.</a:t>
            </a:r>
          </a:p>
          <a:p>
            <a:r>
              <a:rPr lang="en-US" sz="3200" dirty="0">
                <a:ea typeface="+mn-lt"/>
                <a:cs typeface="+mn-lt"/>
              </a:rPr>
              <a:t>https://extensions.libreoffice.org/en/extensions/show/remove-duplicates-fast</a:t>
            </a:r>
            <a:endParaRPr lang="en-US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9809751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34948" y="-137362"/>
            <a:ext cx="11868409" cy="2387600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Calibri"/>
                <a:ea typeface="+mj-lt"/>
                <a:cs typeface="+mj-lt"/>
              </a:rPr>
              <a:t>2.4 </a:t>
            </a:r>
            <a:r>
              <a:rPr lang="en-US" sz="3200" dirty="0" err="1">
                <a:latin typeface="Calibri"/>
                <a:ea typeface="+mj-lt"/>
                <a:cs typeface="+mj-lt"/>
              </a:rPr>
              <a:t>Τι</a:t>
            </a:r>
            <a:r>
              <a:rPr lang="en-US" sz="3200" dirty="0">
                <a:latin typeface="Calibri"/>
                <a:ea typeface="+mj-lt"/>
                <a:cs typeface="+mj-lt"/>
              </a:rPr>
              <a:t> α</a:t>
            </a:r>
            <a:r>
              <a:rPr lang="en-US" sz="3200" dirty="0" err="1">
                <a:latin typeface="Calibri"/>
                <a:ea typeface="+mj-lt"/>
                <a:cs typeface="+mj-lt"/>
              </a:rPr>
              <a:t>ντίκτυ</a:t>
            </a:r>
            <a:r>
              <a:rPr lang="en-US" sz="3200" dirty="0">
                <a:latin typeface="Calibri"/>
                <a:ea typeface="+mj-lt"/>
                <a:cs typeface="+mj-lt"/>
              </a:rPr>
              <a:t>πο </a:t>
            </a:r>
            <a:r>
              <a:rPr lang="en-US" sz="3200" dirty="0" err="1">
                <a:latin typeface="Calibri"/>
                <a:ea typeface="+mj-lt"/>
                <a:cs typeface="+mj-lt"/>
              </a:rPr>
              <a:t>έχει</a:t>
            </a:r>
            <a:r>
              <a:rPr lang="en-US" sz="3200" dirty="0">
                <a:latin typeface="Calibri"/>
                <a:ea typeface="+mj-lt"/>
                <a:cs typeface="+mj-lt"/>
              </a:rPr>
              <a:t> </a:t>
            </a:r>
            <a:r>
              <a:rPr lang="en-US" sz="3200" dirty="0" err="1">
                <a:latin typeface="Calibri"/>
                <a:ea typeface="+mj-lt"/>
                <a:cs typeface="+mj-lt"/>
              </a:rPr>
              <a:t>στο</a:t>
            </a:r>
            <a:r>
              <a:rPr lang="en-US" sz="3200" dirty="0">
                <a:latin typeface="Calibri"/>
                <a:ea typeface="+mj-lt"/>
                <a:cs typeface="+mj-lt"/>
              </a:rPr>
              <a:t> </a:t>
            </a:r>
            <a:r>
              <a:rPr lang="en-US" sz="3200" dirty="0" err="1">
                <a:latin typeface="Calibri"/>
                <a:ea typeface="+mj-lt"/>
                <a:cs typeface="+mj-lt"/>
              </a:rPr>
              <a:t>κοινό</a:t>
            </a:r>
            <a:r>
              <a:rPr lang="en-US" sz="3200" dirty="0">
                <a:latin typeface="Calibri"/>
                <a:ea typeface="+mj-lt"/>
                <a:cs typeface="+mj-lt"/>
              </a:rPr>
              <a:t> η απ</a:t>
            </a:r>
            <a:r>
              <a:rPr lang="en-US" sz="3200" dirty="0" err="1">
                <a:latin typeface="Calibri"/>
                <a:ea typeface="+mj-lt"/>
                <a:cs typeface="+mj-lt"/>
              </a:rPr>
              <a:t>ενεργο</a:t>
            </a:r>
            <a:r>
              <a:rPr lang="en-US" sz="3200" dirty="0">
                <a:latin typeface="Calibri"/>
                <a:ea typeface="+mj-lt"/>
                <a:cs typeface="+mj-lt"/>
              </a:rPr>
              <a:t>π</a:t>
            </a:r>
            <a:r>
              <a:rPr lang="en-US" sz="3200" dirty="0" err="1">
                <a:latin typeface="Calibri"/>
                <a:ea typeface="+mj-lt"/>
                <a:cs typeface="+mj-lt"/>
              </a:rPr>
              <a:t>οίηση</a:t>
            </a:r>
            <a:r>
              <a:rPr lang="en-US" sz="3200" dirty="0">
                <a:latin typeface="Calibri"/>
                <a:ea typeface="+mj-lt"/>
                <a:cs typeface="+mj-lt"/>
              </a:rPr>
              <a:t> </a:t>
            </a:r>
            <a:r>
              <a:rPr lang="en-US" sz="3200" dirty="0" err="1">
                <a:latin typeface="Calibri"/>
                <a:ea typeface="+mj-lt"/>
                <a:cs typeface="+mj-lt"/>
              </a:rPr>
              <a:t>των</a:t>
            </a:r>
            <a:r>
              <a:rPr lang="en-US" sz="3200" dirty="0">
                <a:latin typeface="Calibri"/>
                <a:ea typeface="+mj-lt"/>
                <a:cs typeface="+mj-lt"/>
              </a:rPr>
              <a:t> </a:t>
            </a:r>
            <a:r>
              <a:rPr lang="en-US" sz="3200" dirty="0" err="1">
                <a:latin typeface="Calibri"/>
                <a:ea typeface="+mj-lt"/>
                <a:cs typeface="+mj-lt"/>
              </a:rPr>
              <a:t>σχολίων</a:t>
            </a:r>
            <a:r>
              <a:rPr lang="en-US" sz="3200" dirty="0">
                <a:latin typeface="Calibri"/>
                <a:ea typeface="+mj-lt"/>
                <a:cs typeface="+mj-lt"/>
              </a:rPr>
              <a:t> - </a:t>
            </a:r>
            <a:r>
              <a:rPr lang="en-US" sz="3200" dirty="0" err="1">
                <a:latin typeface="Calibri"/>
                <a:ea typeface="+mj-lt"/>
                <a:cs typeface="+mj-lt"/>
              </a:rPr>
              <a:t>Γρ</a:t>
            </a:r>
            <a:r>
              <a:rPr lang="en-US" sz="3200" dirty="0">
                <a:latin typeface="Calibri"/>
                <a:ea typeface="+mj-lt"/>
                <a:cs typeface="+mj-lt"/>
              </a:rPr>
              <a:t>α</a:t>
            </a:r>
            <a:r>
              <a:rPr lang="en-US" sz="3200" dirty="0" err="1">
                <a:latin typeface="Calibri"/>
                <a:ea typeface="+mj-lt"/>
                <a:cs typeface="+mj-lt"/>
              </a:rPr>
              <a:t>φική</a:t>
            </a:r>
            <a:r>
              <a:rPr lang="en-US" sz="3200" dirty="0">
                <a:latin typeface="Calibri"/>
                <a:ea typeface="+mj-lt"/>
                <a:cs typeface="+mj-lt"/>
              </a:rPr>
              <a:t> Απ</a:t>
            </a:r>
            <a:r>
              <a:rPr lang="en-US" sz="3200" dirty="0" err="1">
                <a:latin typeface="Calibri"/>
                <a:ea typeface="+mj-lt"/>
                <a:cs typeface="+mj-lt"/>
              </a:rPr>
              <a:t>εικόνιση</a:t>
            </a:r>
            <a:r>
              <a:rPr lang="en-US" sz="3200" dirty="0">
                <a:latin typeface="Calibri"/>
                <a:ea typeface="+mj-lt"/>
                <a:cs typeface="+mj-lt"/>
              </a:rPr>
              <a:t> </a:t>
            </a:r>
            <a:r>
              <a:rPr lang="en-US" sz="3200" dirty="0" err="1">
                <a:latin typeface="Calibri"/>
                <a:ea typeface="+mj-lt"/>
                <a:cs typeface="+mj-lt"/>
              </a:rPr>
              <a:t>των</a:t>
            </a:r>
            <a:r>
              <a:rPr lang="en-US" sz="3200" dirty="0">
                <a:latin typeface="Calibri"/>
                <a:ea typeface="+mj-lt"/>
                <a:cs typeface="+mj-lt"/>
              </a:rPr>
              <a:t> </a:t>
            </a:r>
            <a:r>
              <a:rPr lang="en-US" sz="3200" dirty="0" err="1">
                <a:latin typeface="Calibri"/>
                <a:ea typeface="+mj-lt"/>
                <a:cs typeface="+mj-lt"/>
              </a:rPr>
              <a:t>τίτλων</a:t>
            </a:r>
            <a:r>
              <a:rPr lang="en-US" sz="3200" dirty="0">
                <a:latin typeface="Calibri"/>
                <a:ea typeface="+mj-lt"/>
                <a:cs typeface="+mj-lt"/>
              </a:rPr>
              <a:t> κα</a:t>
            </a:r>
            <a:r>
              <a:rPr lang="en-US" sz="3200" dirty="0" err="1">
                <a:latin typeface="Calibri"/>
                <a:ea typeface="+mj-lt"/>
                <a:cs typeface="+mj-lt"/>
              </a:rPr>
              <a:t>τηγορί</a:t>
            </a:r>
            <a:r>
              <a:rPr lang="en-US" sz="3200" dirty="0">
                <a:latin typeface="Calibri"/>
                <a:ea typeface="+mj-lt"/>
                <a:cs typeface="+mj-lt"/>
              </a:rPr>
              <a:t>ας .</a:t>
            </a:r>
            <a:endParaRPr lang="en-US" sz="3200" dirty="0">
              <a:latin typeface="Calibri"/>
              <a:cs typeface="Calibri Light"/>
            </a:endParaRPr>
          </a:p>
          <a:p>
            <a:endParaRPr lang="en-US" sz="3200">
              <a:latin typeface="Calibri"/>
              <a:ea typeface="+mj-lt"/>
              <a:cs typeface="Calibri"/>
            </a:endParaRPr>
          </a:p>
          <a:p>
            <a:endParaRPr lang="en-US" sz="3200">
              <a:latin typeface="Calibri"/>
              <a:cs typeface="Calibri Light"/>
            </a:endParaRPr>
          </a:p>
          <a:p>
            <a:endParaRPr lang="en-US" sz="3200">
              <a:latin typeface="Calibri"/>
              <a:cs typeface="Calibri Light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0928216-BB6C-43D4-BD85-7940178444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BAA453D3-1A76-401F-8745-0B347295B2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72" y="1626232"/>
            <a:ext cx="11604171" cy="4596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0506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2291" y="-463933"/>
            <a:ext cx="11868409" cy="2387600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Calibri"/>
                <a:ea typeface="+mj-lt"/>
                <a:cs typeface="+mj-lt"/>
              </a:rPr>
              <a:t>2.5 </a:t>
            </a:r>
            <a:r>
              <a:rPr lang="en-US" sz="3200" dirty="0" err="1">
                <a:latin typeface="Calibri"/>
                <a:ea typeface="+mj-lt"/>
                <a:cs typeface="+mj-lt"/>
              </a:rPr>
              <a:t>Ποιες</a:t>
            </a:r>
            <a:r>
              <a:rPr lang="en-US" sz="3200" dirty="0">
                <a:latin typeface="Calibri"/>
                <a:ea typeface="+mj-lt"/>
                <a:cs typeface="+mj-lt"/>
              </a:rPr>
              <a:t> </a:t>
            </a:r>
            <a:r>
              <a:rPr lang="en-US" sz="3200" dirty="0" err="1">
                <a:latin typeface="Calibri"/>
                <a:ea typeface="+mj-lt"/>
                <a:cs typeface="+mj-lt"/>
              </a:rPr>
              <a:t>ήτ</a:t>
            </a:r>
            <a:r>
              <a:rPr lang="en-US" sz="3200" dirty="0">
                <a:latin typeface="Calibri"/>
                <a:ea typeface="+mj-lt"/>
                <a:cs typeface="+mj-lt"/>
              </a:rPr>
              <a:t>αν </a:t>
            </a:r>
            <a:r>
              <a:rPr lang="en-US" sz="3200" dirty="0" err="1">
                <a:latin typeface="Calibri"/>
                <a:ea typeface="+mj-lt"/>
                <a:cs typeface="+mj-lt"/>
              </a:rPr>
              <a:t>οι</a:t>
            </a:r>
            <a:r>
              <a:rPr lang="en-US" sz="3200" dirty="0">
                <a:latin typeface="Calibri"/>
                <a:ea typeface="+mj-lt"/>
                <a:cs typeface="+mj-lt"/>
              </a:rPr>
              <a:t> π</a:t>
            </a:r>
            <a:r>
              <a:rPr lang="en-US" sz="3200" dirty="0" err="1">
                <a:latin typeface="Calibri"/>
                <a:ea typeface="+mj-lt"/>
                <a:cs typeface="+mj-lt"/>
              </a:rPr>
              <a:t>ιο</a:t>
            </a:r>
            <a:r>
              <a:rPr lang="en-US" sz="3200" dirty="0">
                <a:latin typeface="Calibri"/>
                <a:ea typeface="+mj-lt"/>
                <a:cs typeface="+mj-lt"/>
              </a:rPr>
              <a:t> </a:t>
            </a:r>
            <a:r>
              <a:rPr lang="en-US" sz="3200" dirty="0" err="1">
                <a:latin typeface="Calibri"/>
                <a:ea typeface="+mj-lt"/>
                <a:cs typeface="+mj-lt"/>
              </a:rPr>
              <a:t>δημοφιλείς</a:t>
            </a:r>
            <a:r>
              <a:rPr lang="en-US" sz="3200" dirty="0">
                <a:latin typeface="Calibri"/>
                <a:ea typeface="+mj-lt"/>
                <a:cs typeface="+mj-lt"/>
              </a:rPr>
              <a:t> </a:t>
            </a:r>
            <a:r>
              <a:rPr lang="en-US" sz="3200" dirty="0" err="1">
                <a:latin typeface="Calibri"/>
                <a:ea typeface="+mj-lt"/>
                <a:cs typeface="+mj-lt"/>
              </a:rPr>
              <a:t>ημερομηνίες</a:t>
            </a:r>
            <a:r>
              <a:rPr lang="en-US" sz="3200" dirty="0">
                <a:latin typeface="Calibri"/>
                <a:ea typeface="+mj-lt"/>
                <a:cs typeface="+mj-lt"/>
              </a:rPr>
              <a:t> </a:t>
            </a:r>
            <a:r>
              <a:rPr lang="en-US" sz="3200" dirty="0" err="1">
                <a:latin typeface="Calibri"/>
                <a:ea typeface="+mj-lt"/>
                <a:cs typeface="+mj-lt"/>
              </a:rPr>
              <a:t>γι</a:t>
            </a:r>
            <a:r>
              <a:rPr lang="en-US" sz="3200" dirty="0">
                <a:latin typeface="Calibri"/>
                <a:ea typeface="+mj-lt"/>
                <a:cs typeface="+mj-lt"/>
              </a:rPr>
              <a:t>α </a:t>
            </a:r>
            <a:r>
              <a:rPr lang="en-US" sz="3200" dirty="0" err="1">
                <a:latin typeface="Calibri"/>
                <a:ea typeface="+mj-lt"/>
                <a:cs typeface="+mj-lt"/>
              </a:rPr>
              <a:t>δημοσίευση</a:t>
            </a:r>
            <a:r>
              <a:rPr lang="en-US" sz="3200" dirty="0">
                <a:latin typeface="Calibri"/>
                <a:ea typeface="+mj-lt"/>
                <a:cs typeface="+mj-lt"/>
              </a:rPr>
              <a:t> β</a:t>
            </a:r>
            <a:r>
              <a:rPr lang="en-US" sz="3200" dirty="0" err="1">
                <a:latin typeface="Calibri"/>
                <a:ea typeface="+mj-lt"/>
                <a:cs typeface="+mj-lt"/>
              </a:rPr>
              <a:t>ίντεο</a:t>
            </a:r>
            <a:r>
              <a:rPr lang="en-US" sz="3200" dirty="0">
                <a:latin typeface="Calibri"/>
                <a:ea typeface="+mj-lt"/>
                <a:cs typeface="+mj-lt"/>
              </a:rPr>
              <a:t> - </a:t>
            </a:r>
            <a:r>
              <a:rPr lang="en-US" sz="3200" dirty="0" err="1">
                <a:latin typeface="Calibri"/>
                <a:ea typeface="+mj-lt"/>
                <a:cs typeface="Calibri"/>
              </a:rPr>
              <a:t>Σχολι</a:t>
            </a:r>
            <a:r>
              <a:rPr lang="en-US" sz="3200" dirty="0">
                <a:latin typeface="Calibri"/>
                <a:ea typeface="+mj-lt"/>
                <a:cs typeface="Calibri"/>
              </a:rPr>
              <a:t>α</a:t>
            </a:r>
            <a:r>
              <a:rPr lang="en-US" sz="3200" dirty="0" err="1">
                <a:latin typeface="Calibri"/>
                <a:ea typeface="+mj-lt"/>
                <a:cs typeface="Calibri"/>
              </a:rPr>
              <a:t>σμός</a:t>
            </a:r>
            <a:r>
              <a:rPr lang="en-US" sz="3200" dirty="0">
                <a:latin typeface="Calibri"/>
                <a:ea typeface="+mj-lt"/>
                <a:cs typeface="Calibri"/>
              </a:rPr>
              <a:t> απ</a:t>
            </a:r>
            <a:r>
              <a:rPr lang="en-US" sz="3200" dirty="0" err="1">
                <a:latin typeface="Calibri"/>
                <a:ea typeface="+mj-lt"/>
                <a:cs typeface="Calibri"/>
              </a:rPr>
              <a:t>οτελεσμάτων</a:t>
            </a:r>
            <a:r>
              <a:rPr lang="en-US" sz="3200" dirty="0">
                <a:latin typeface="Calibri"/>
                <a:ea typeface="+mj-lt"/>
                <a:cs typeface="Calibri"/>
              </a:rPr>
              <a:t>.</a:t>
            </a:r>
            <a:r>
              <a:rPr lang="en-US" sz="3200" dirty="0">
                <a:latin typeface="Calibri"/>
                <a:ea typeface="+mj-lt"/>
                <a:cs typeface="+mj-lt"/>
              </a:rPr>
              <a:t> </a:t>
            </a:r>
            <a:endParaRPr lang="en-US" sz="3200" dirty="0">
              <a:latin typeface="Calibri Light"/>
              <a:ea typeface="+mj-lt"/>
              <a:cs typeface="Calibri Light"/>
            </a:endParaRPr>
          </a:p>
          <a:p>
            <a:endParaRPr lang="en-US" sz="3200">
              <a:latin typeface="Calibri"/>
              <a:cs typeface="Calibri Light"/>
            </a:endParaRPr>
          </a:p>
          <a:p>
            <a:endParaRPr lang="en-US" sz="3200">
              <a:latin typeface="Calibri"/>
              <a:cs typeface="Calibri Ligh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54680D-258D-4136-B91D-D9734BBC6D15}"/>
              </a:ext>
            </a:extLst>
          </p:cNvPr>
          <p:cNvSpPr txBox="1"/>
          <p:nvPr/>
        </p:nvSpPr>
        <p:spPr>
          <a:xfrm>
            <a:off x="1" y="1132115"/>
            <a:ext cx="11865428" cy="517064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000" dirty="0">
                <a:cs typeface="Calibri"/>
              </a:rPr>
              <a:t>Παρα</a:t>
            </a:r>
            <a:r>
              <a:rPr lang="en-US" sz="3000" dirty="0" err="1">
                <a:cs typeface="Calibri"/>
              </a:rPr>
              <a:t>τηρούμε</a:t>
            </a:r>
            <a:r>
              <a:rPr lang="en-US" sz="3000" dirty="0">
                <a:cs typeface="Calibri"/>
              </a:rPr>
              <a:t> </a:t>
            </a:r>
            <a:r>
              <a:rPr lang="en-US" sz="3000" dirty="0" err="1">
                <a:cs typeface="Calibri"/>
              </a:rPr>
              <a:t>ότι</a:t>
            </a:r>
            <a:r>
              <a:rPr lang="en-US" sz="3000" dirty="0">
                <a:cs typeface="Calibri"/>
              </a:rPr>
              <a:t> υπ</a:t>
            </a:r>
            <a:r>
              <a:rPr lang="en-US" sz="3000" dirty="0" err="1">
                <a:cs typeface="Calibri"/>
              </a:rPr>
              <a:t>άρχει</a:t>
            </a:r>
            <a:r>
              <a:rPr lang="en-US" sz="3000" dirty="0">
                <a:cs typeface="Calibri"/>
              </a:rPr>
              <a:t> </a:t>
            </a:r>
            <a:r>
              <a:rPr lang="en-US" sz="3000" dirty="0" err="1">
                <a:cs typeface="Calibri"/>
              </a:rPr>
              <a:t>έν</a:t>
            </a:r>
            <a:r>
              <a:rPr lang="en-US" sz="3000" dirty="0">
                <a:cs typeface="Calibri"/>
              </a:rPr>
              <a:t>α </a:t>
            </a:r>
            <a:r>
              <a:rPr lang="en-US" sz="3000" dirty="0" err="1">
                <a:cs typeface="Calibri"/>
              </a:rPr>
              <a:t>μοτί</a:t>
            </a:r>
            <a:r>
              <a:rPr lang="en-US" sz="3000" dirty="0">
                <a:cs typeface="Calibri"/>
              </a:rPr>
              <a:t>βο </a:t>
            </a:r>
            <a:r>
              <a:rPr lang="en-US" sz="3000" dirty="0" err="1">
                <a:cs typeface="Calibri"/>
              </a:rPr>
              <a:t>ως</a:t>
            </a:r>
            <a:r>
              <a:rPr lang="en-US" sz="3000" dirty="0">
                <a:cs typeface="Calibri"/>
              </a:rPr>
              <a:t> π</a:t>
            </a:r>
            <a:r>
              <a:rPr lang="en-US" sz="3000" dirty="0" err="1">
                <a:cs typeface="Calibri"/>
              </a:rPr>
              <a:t>ρος</a:t>
            </a:r>
            <a:r>
              <a:rPr lang="en-US" sz="3000" dirty="0">
                <a:cs typeface="Calibri"/>
              </a:rPr>
              <a:t> </a:t>
            </a:r>
            <a:r>
              <a:rPr lang="en-US" sz="3000" dirty="0" err="1">
                <a:cs typeface="Calibri"/>
              </a:rPr>
              <a:t>το</a:t>
            </a:r>
            <a:r>
              <a:rPr lang="en-US" sz="3000" dirty="0">
                <a:cs typeface="Calibri"/>
              </a:rPr>
              <a:t> </a:t>
            </a:r>
            <a:r>
              <a:rPr lang="en-US" sz="3000" dirty="0" err="1">
                <a:cs typeface="Calibri"/>
              </a:rPr>
              <a:t>ρυθμό</a:t>
            </a:r>
            <a:r>
              <a:rPr lang="en-US" sz="3000" dirty="0">
                <a:cs typeface="Calibri"/>
              </a:rPr>
              <a:t> π</a:t>
            </a:r>
            <a:r>
              <a:rPr lang="en-US" sz="3000" dirty="0" err="1">
                <a:cs typeface="Calibri"/>
              </a:rPr>
              <a:t>ου</a:t>
            </a:r>
            <a:r>
              <a:rPr lang="en-US" sz="3000" dirty="0">
                <a:cs typeface="Calibri"/>
              </a:rPr>
              <a:t> </a:t>
            </a:r>
            <a:r>
              <a:rPr lang="en-US" sz="3000" dirty="0" err="1">
                <a:cs typeface="Calibri"/>
              </a:rPr>
              <a:t>δημοσιέυοντ</a:t>
            </a:r>
            <a:r>
              <a:rPr lang="en-US" sz="3000" dirty="0">
                <a:cs typeface="Calibri"/>
              </a:rPr>
              <a:t>αι τα β</a:t>
            </a:r>
            <a:r>
              <a:rPr lang="en-US" sz="3000" dirty="0" err="1">
                <a:cs typeface="Calibri"/>
              </a:rPr>
              <a:t>ίντεο.Ειδικότερ</a:t>
            </a:r>
            <a:r>
              <a:rPr lang="en-US" sz="3000" dirty="0">
                <a:cs typeface="Calibri"/>
              </a:rPr>
              <a:t>α , 2 εβ</a:t>
            </a:r>
            <a:r>
              <a:rPr lang="en-US" sz="3000" dirty="0" err="1">
                <a:cs typeface="Calibri"/>
              </a:rPr>
              <a:t>δομάδες</a:t>
            </a:r>
            <a:r>
              <a:rPr lang="en-US" sz="3000" dirty="0">
                <a:cs typeface="Calibri"/>
              </a:rPr>
              <a:t> π</a:t>
            </a:r>
            <a:r>
              <a:rPr lang="en-US" sz="3000" dirty="0" err="1">
                <a:cs typeface="Calibri"/>
              </a:rPr>
              <a:t>ριν</a:t>
            </a:r>
            <a:r>
              <a:rPr lang="en-US" sz="3000" dirty="0">
                <a:cs typeface="Calibri"/>
              </a:rPr>
              <a:t> </a:t>
            </a:r>
            <a:r>
              <a:rPr lang="en-US" sz="3000" dirty="0" err="1">
                <a:cs typeface="Calibri"/>
              </a:rPr>
              <a:t>τις</a:t>
            </a:r>
            <a:r>
              <a:rPr lang="en-US" sz="3000" dirty="0">
                <a:cs typeface="Calibri"/>
              </a:rPr>
              <a:t> </a:t>
            </a:r>
            <a:r>
              <a:rPr lang="en-US" sz="3000" dirty="0" err="1">
                <a:cs typeface="Calibri"/>
              </a:rPr>
              <a:t>γιορτές</a:t>
            </a:r>
            <a:r>
              <a:rPr lang="en-US" sz="3000" dirty="0">
                <a:cs typeface="Calibri"/>
              </a:rPr>
              <a:t> </a:t>
            </a:r>
            <a:r>
              <a:rPr lang="en-US" sz="3000" dirty="0" err="1">
                <a:cs typeface="Calibri"/>
              </a:rPr>
              <a:t>των</a:t>
            </a:r>
            <a:r>
              <a:rPr lang="en-US" sz="3000" dirty="0">
                <a:cs typeface="Calibri"/>
              </a:rPr>
              <a:t> </a:t>
            </a:r>
            <a:r>
              <a:rPr lang="en-US" sz="3000" dirty="0" err="1">
                <a:cs typeface="Calibri"/>
              </a:rPr>
              <a:t>Χριστουγέννων</a:t>
            </a:r>
            <a:r>
              <a:rPr lang="en-US" sz="3000" dirty="0">
                <a:cs typeface="Calibri"/>
              </a:rPr>
              <a:t> και </a:t>
            </a:r>
            <a:r>
              <a:rPr lang="en-US" sz="3000" dirty="0" err="1">
                <a:cs typeface="Calibri"/>
              </a:rPr>
              <a:t>της</a:t>
            </a:r>
            <a:r>
              <a:rPr lang="en-US" sz="3000" dirty="0">
                <a:cs typeface="Calibri"/>
              </a:rPr>
              <a:t> </a:t>
            </a:r>
            <a:r>
              <a:rPr lang="en-US" sz="3000" dirty="0" err="1">
                <a:cs typeface="Calibri"/>
              </a:rPr>
              <a:t>Πρωτοχρονιάς</a:t>
            </a:r>
            <a:r>
              <a:rPr lang="en-US" sz="3000" dirty="0">
                <a:cs typeface="Calibri"/>
              </a:rPr>
              <a:t> ,</a:t>
            </a:r>
            <a:r>
              <a:rPr lang="en-US" sz="3000" dirty="0" err="1">
                <a:cs typeface="Calibri"/>
              </a:rPr>
              <a:t>οι</a:t>
            </a:r>
            <a:r>
              <a:rPr lang="en-US" sz="3000" dirty="0">
                <a:cs typeface="Calibri"/>
              </a:rPr>
              <a:t> </a:t>
            </a:r>
            <a:r>
              <a:rPr lang="en-US" sz="3000" dirty="0" err="1">
                <a:cs typeface="Calibri"/>
              </a:rPr>
              <a:t>δημοσιέυσεις</a:t>
            </a:r>
            <a:r>
              <a:rPr lang="en-US" sz="3000" dirty="0">
                <a:cs typeface="Calibri"/>
              </a:rPr>
              <a:t> </a:t>
            </a:r>
            <a:r>
              <a:rPr lang="en-US" sz="3000" dirty="0" err="1">
                <a:cs typeface="Calibri"/>
              </a:rPr>
              <a:t>των</a:t>
            </a:r>
            <a:r>
              <a:rPr lang="en-US" sz="3000" dirty="0">
                <a:cs typeface="Calibri"/>
              </a:rPr>
              <a:t> β</a:t>
            </a:r>
            <a:r>
              <a:rPr lang="en-US" sz="3000" dirty="0" err="1">
                <a:cs typeface="Calibri"/>
              </a:rPr>
              <a:t>ίντεο</a:t>
            </a:r>
            <a:r>
              <a:rPr lang="en-US" sz="3000" dirty="0">
                <a:cs typeface="Calibri"/>
              </a:rPr>
              <a:t> α</a:t>
            </a:r>
            <a:r>
              <a:rPr lang="en-US" sz="3000" dirty="0" err="1">
                <a:cs typeface="Calibri"/>
              </a:rPr>
              <a:t>υξάνοντ</a:t>
            </a:r>
            <a:r>
              <a:rPr lang="en-US" sz="3000" dirty="0">
                <a:cs typeface="Calibri"/>
              </a:rPr>
              <a:t>αι </a:t>
            </a:r>
            <a:r>
              <a:rPr lang="en-US" sz="3000" dirty="0" err="1">
                <a:cs typeface="Calibri"/>
              </a:rPr>
              <a:t>έτσι</a:t>
            </a:r>
            <a:r>
              <a:rPr lang="en-US" sz="3000" dirty="0">
                <a:cs typeface="Calibri"/>
              </a:rPr>
              <a:t> </a:t>
            </a:r>
            <a:r>
              <a:rPr lang="en-US" sz="3000" dirty="0" err="1">
                <a:cs typeface="Calibri"/>
              </a:rPr>
              <a:t>ωστέ</a:t>
            </a:r>
            <a:r>
              <a:rPr lang="en-US" sz="3000" dirty="0">
                <a:cs typeface="Calibri"/>
              </a:rPr>
              <a:t> να υπ</a:t>
            </a:r>
            <a:r>
              <a:rPr lang="en-US" sz="3000" dirty="0" err="1">
                <a:cs typeface="Calibri"/>
              </a:rPr>
              <a:t>άρχει</a:t>
            </a:r>
            <a:r>
              <a:rPr lang="en-US" sz="3000" dirty="0">
                <a:cs typeface="Calibri"/>
              </a:rPr>
              <a:t> </a:t>
            </a:r>
            <a:r>
              <a:rPr lang="en-US" sz="3000" dirty="0" err="1">
                <a:cs typeface="Calibri"/>
              </a:rPr>
              <a:t>μι</a:t>
            </a:r>
            <a:r>
              <a:rPr lang="en-US" sz="3000" dirty="0">
                <a:cs typeface="Calibri"/>
              </a:rPr>
              <a:t>α επ</a:t>
            </a:r>
            <a:r>
              <a:rPr lang="en-US" sz="3000" dirty="0" err="1">
                <a:cs typeface="Calibri"/>
              </a:rPr>
              <a:t>άρκει</a:t>
            </a:r>
            <a:r>
              <a:rPr lang="en-US" sz="3000" dirty="0">
                <a:cs typeface="Calibri"/>
              </a:rPr>
              <a:t>α </a:t>
            </a:r>
            <a:r>
              <a:rPr lang="en-US" sz="3000" dirty="0" err="1">
                <a:cs typeface="Calibri"/>
              </a:rPr>
              <a:t>των</a:t>
            </a:r>
            <a:r>
              <a:rPr lang="en-US" sz="3000" dirty="0">
                <a:cs typeface="Calibri"/>
              </a:rPr>
              <a:t> β</a:t>
            </a:r>
            <a:r>
              <a:rPr lang="en-US" sz="3000" dirty="0" err="1">
                <a:cs typeface="Calibri"/>
              </a:rPr>
              <a:t>ίντεο</a:t>
            </a:r>
            <a:r>
              <a:rPr lang="en-US" sz="3000" dirty="0">
                <a:cs typeface="Calibri"/>
              </a:rPr>
              <a:t> π</a:t>
            </a:r>
            <a:r>
              <a:rPr lang="en-US" sz="3000" dirty="0" err="1">
                <a:cs typeface="Calibri"/>
              </a:rPr>
              <a:t>ρός</a:t>
            </a:r>
            <a:r>
              <a:rPr lang="en-US" sz="3000" dirty="0">
                <a:cs typeface="Calibri"/>
              </a:rPr>
              <a:t> παρα</a:t>
            </a:r>
            <a:r>
              <a:rPr lang="en-US" sz="3000" dirty="0" err="1">
                <a:cs typeface="Calibri"/>
              </a:rPr>
              <a:t>κολούθηση</a:t>
            </a:r>
            <a:r>
              <a:rPr lang="en-US" sz="3000" dirty="0">
                <a:cs typeface="Calibri"/>
              </a:rPr>
              <a:t> </a:t>
            </a:r>
            <a:r>
              <a:rPr lang="en-US" sz="3000" dirty="0" err="1">
                <a:cs typeface="Calibri"/>
              </a:rPr>
              <a:t>στις</a:t>
            </a:r>
            <a:r>
              <a:rPr lang="en-US" sz="3000" dirty="0">
                <a:cs typeface="Calibri"/>
              </a:rPr>
              <a:t> </a:t>
            </a:r>
            <a:r>
              <a:rPr lang="en-US" sz="3000" dirty="0" err="1">
                <a:cs typeface="Calibri"/>
              </a:rPr>
              <a:t>γιορτές</a:t>
            </a:r>
            <a:r>
              <a:rPr lang="en-US" sz="3000" dirty="0">
                <a:cs typeface="Calibri"/>
              </a:rPr>
              <a:t>, </a:t>
            </a:r>
            <a:r>
              <a:rPr lang="en-US" sz="3000" dirty="0" err="1">
                <a:cs typeface="Calibri"/>
              </a:rPr>
              <a:t>ενώ</a:t>
            </a:r>
            <a:r>
              <a:rPr lang="en-US" sz="3000" dirty="0">
                <a:cs typeface="Calibri"/>
              </a:rPr>
              <a:t> κα</a:t>
            </a:r>
            <a:r>
              <a:rPr lang="en-US" sz="3000" dirty="0" err="1">
                <a:cs typeface="Calibri"/>
              </a:rPr>
              <a:t>τά</a:t>
            </a:r>
            <a:r>
              <a:rPr lang="en-US" sz="3000" dirty="0">
                <a:cs typeface="Calibri"/>
              </a:rPr>
              <a:t> </a:t>
            </a:r>
            <a:r>
              <a:rPr lang="en-US" sz="3000" dirty="0" err="1">
                <a:cs typeface="Calibri"/>
              </a:rPr>
              <a:t>την</a:t>
            </a:r>
            <a:r>
              <a:rPr lang="en-US" sz="3000" dirty="0">
                <a:cs typeface="Calibri"/>
              </a:rPr>
              <a:t> </a:t>
            </a:r>
            <a:r>
              <a:rPr lang="en-US" sz="3000" dirty="0" err="1">
                <a:cs typeface="Calibri"/>
              </a:rPr>
              <a:t>διάρκει</a:t>
            </a:r>
            <a:r>
              <a:rPr lang="en-US" sz="3000" dirty="0">
                <a:cs typeface="Calibri"/>
              </a:rPr>
              <a:t>α </a:t>
            </a:r>
            <a:r>
              <a:rPr lang="en-US" sz="3000" dirty="0" err="1">
                <a:cs typeface="Calibri"/>
              </a:rPr>
              <a:t>των</a:t>
            </a:r>
            <a:r>
              <a:rPr lang="en-US" sz="3000" dirty="0">
                <a:cs typeface="Calibri"/>
              </a:rPr>
              <a:t> </a:t>
            </a:r>
            <a:r>
              <a:rPr lang="en-US" sz="3000" dirty="0" err="1">
                <a:cs typeface="Calibri"/>
              </a:rPr>
              <a:t>εορτών</a:t>
            </a:r>
            <a:r>
              <a:rPr lang="en-US" sz="3000" dirty="0">
                <a:cs typeface="Calibri"/>
              </a:rPr>
              <a:t> </a:t>
            </a:r>
            <a:r>
              <a:rPr lang="en-US" sz="3000" dirty="0" err="1">
                <a:cs typeface="Calibri"/>
              </a:rPr>
              <a:t>ότι</a:t>
            </a:r>
            <a:r>
              <a:rPr lang="en-US" sz="3000" dirty="0">
                <a:cs typeface="Calibri"/>
              </a:rPr>
              <a:t> </a:t>
            </a:r>
            <a:r>
              <a:rPr lang="en-US" sz="3000" dirty="0" err="1">
                <a:cs typeface="Calibri"/>
              </a:rPr>
              <a:t>οι</a:t>
            </a:r>
            <a:r>
              <a:rPr lang="en-US" sz="3000" dirty="0">
                <a:cs typeface="Calibri"/>
              </a:rPr>
              <a:t> </a:t>
            </a:r>
            <a:r>
              <a:rPr lang="en-US" sz="3000" dirty="0" err="1">
                <a:cs typeface="Calibri"/>
              </a:rPr>
              <a:t>δημιουργοί</a:t>
            </a:r>
            <a:r>
              <a:rPr lang="en-US" sz="3000" dirty="0">
                <a:cs typeface="Calibri"/>
              </a:rPr>
              <a:t> </a:t>
            </a:r>
            <a:r>
              <a:rPr lang="en-US" sz="3000" dirty="0" err="1">
                <a:cs typeface="Calibri"/>
              </a:rPr>
              <a:t>των</a:t>
            </a:r>
            <a:r>
              <a:rPr lang="en-US" sz="3000" dirty="0">
                <a:cs typeface="Calibri"/>
              </a:rPr>
              <a:t> β</a:t>
            </a:r>
            <a:r>
              <a:rPr lang="en-US" sz="3000" dirty="0" err="1">
                <a:cs typeface="Calibri"/>
              </a:rPr>
              <a:t>ίντεων</a:t>
            </a:r>
            <a:r>
              <a:rPr lang="en-US" sz="3000" dirty="0">
                <a:cs typeface="Calibri"/>
              </a:rPr>
              <a:t> </a:t>
            </a:r>
            <a:r>
              <a:rPr lang="en-US" sz="3000" dirty="0" err="1">
                <a:cs typeface="Calibri"/>
              </a:rPr>
              <a:t>κάνουν</a:t>
            </a:r>
            <a:r>
              <a:rPr lang="en-US" sz="3000" dirty="0">
                <a:cs typeface="Calibri"/>
              </a:rPr>
              <a:t> </a:t>
            </a:r>
            <a:r>
              <a:rPr lang="en-US" sz="3000" dirty="0" err="1">
                <a:cs typeface="Calibri"/>
              </a:rPr>
              <a:t>μι</a:t>
            </a:r>
            <a:r>
              <a:rPr lang="en-US" sz="3000" dirty="0">
                <a:cs typeface="Calibri"/>
              </a:rPr>
              <a:t>α π</a:t>
            </a:r>
            <a:r>
              <a:rPr lang="en-US" sz="3000" dirty="0" err="1">
                <a:cs typeface="Calibri"/>
              </a:rPr>
              <a:t>άυση</a:t>
            </a:r>
            <a:r>
              <a:rPr lang="en-US" sz="3000" dirty="0">
                <a:cs typeface="Calibri"/>
              </a:rPr>
              <a:t> </a:t>
            </a:r>
            <a:r>
              <a:rPr lang="en-US" sz="3000" dirty="0" err="1">
                <a:cs typeface="Calibri"/>
              </a:rPr>
              <a:t>γι</a:t>
            </a:r>
            <a:r>
              <a:rPr lang="en-US" sz="3000" dirty="0">
                <a:cs typeface="Calibri"/>
              </a:rPr>
              <a:t>α </a:t>
            </a:r>
            <a:r>
              <a:rPr lang="en-US" sz="3000" dirty="0" err="1">
                <a:cs typeface="Calibri"/>
              </a:rPr>
              <a:t>δι</a:t>
            </a:r>
            <a:r>
              <a:rPr lang="en-US" sz="3000" dirty="0">
                <a:cs typeface="Calibri"/>
              </a:rPr>
              <a:t>α</a:t>
            </a:r>
            <a:r>
              <a:rPr lang="en-US" sz="3000" dirty="0" err="1">
                <a:cs typeface="Calibri"/>
              </a:rPr>
              <a:t>κο</a:t>
            </a:r>
            <a:r>
              <a:rPr lang="en-US" sz="3000" dirty="0">
                <a:cs typeface="Calibri"/>
              </a:rPr>
              <a:t>π</a:t>
            </a:r>
            <a:r>
              <a:rPr lang="en-US" sz="3000" dirty="0" err="1">
                <a:cs typeface="Calibri"/>
              </a:rPr>
              <a:t>ές</a:t>
            </a:r>
            <a:r>
              <a:rPr lang="en-US" sz="3000" dirty="0">
                <a:cs typeface="Calibri"/>
              </a:rPr>
              <a:t> και </a:t>
            </a:r>
            <a:r>
              <a:rPr lang="en-US" sz="3000" dirty="0" err="1">
                <a:cs typeface="Calibri"/>
              </a:rPr>
              <a:t>μειώνοντ</a:t>
            </a:r>
            <a:r>
              <a:rPr lang="en-US" sz="3000" dirty="0">
                <a:cs typeface="Calibri"/>
              </a:rPr>
              <a:t>αι </a:t>
            </a:r>
            <a:r>
              <a:rPr lang="en-US" sz="3000" dirty="0" err="1">
                <a:cs typeface="Calibri"/>
              </a:rPr>
              <a:t>οι</a:t>
            </a:r>
            <a:r>
              <a:rPr lang="en-US" sz="3000" dirty="0">
                <a:cs typeface="Calibri"/>
              </a:rPr>
              <a:t> </a:t>
            </a:r>
            <a:r>
              <a:rPr lang="en-US" sz="3000" dirty="0" err="1">
                <a:cs typeface="Calibri"/>
              </a:rPr>
              <a:t>δημοσιεύεσεις.Ε</a:t>
            </a:r>
            <a:r>
              <a:rPr lang="en-US" sz="3000" dirty="0">
                <a:cs typeface="Calibri"/>
              </a:rPr>
              <a:t>πιπ</a:t>
            </a:r>
            <a:r>
              <a:rPr lang="en-US" sz="3000" dirty="0" err="1">
                <a:cs typeface="Calibri"/>
              </a:rPr>
              <a:t>ρόσθετ</a:t>
            </a:r>
            <a:r>
              <a:rPr lang="en-US" sz="3000" dirty="0">
                <a:cs typeface="Calibri"/>
              </a:rPr>
              <a:t>α , </a:t>
            </a:r>
            <a:r>
              <a:rPr lang="en-US" sz="3000" dirty="0" err="1">
                <a:cs typeface="Calibri"/>
              </a:rPr>
              <a:t>μετά</a:t>
            </a:r>
            <a:r>
              <a:rPr lang="en-US" sz="3000" dirty="0">
                <a:cs typeface="Calibri"/>
              </a:rPr>
              <a:t> </a:t>
            </a:r>
            <a:r>
              <a:rPr lang="en-US" sz="3000" dirty="0" err="1">
                <a:cs typeface="Calibri"/>
              </a:rPr>
              <a:t>την</a:t>
            </a:r>
            <a:r>
              <a:rPr lang="en-US" sz="3000" dirty="0">
                <a:cs typeface="Calibri"/>
              </a:rPr>
              <a:t> </a:t>
            </a:r>
            <a:r>
              <a:rPr lang="en-US" sz="3000" dirty="0" err="1">
                <a:cs typeface="Calibri"/>
              </a:rPr>
              <a:t>Πρωτοχρονιά</a:t>
            </a:r>
            <a:r>
              <a:rPr lang="en-US" sz="3000" dirty="0">
                <a:cs typeface="Calibri"/>
              </a:rPr>
              <a:t> υπ</a:t>
            </a:r>
            <a:r>
              <a:rPr lang="en-US" sz="3000" dirty="0" err="1">
                <a:cs typeface="Calibri"/>
              </a:rPr>
              <a:t>άρχει</a:t>
            </a:r>
            <a:r>
              <a:rPr lang="en-US" sz="3000" dirty="0">
                <a:cs typeface="Calibri"/>
              </a:rPr>
              <a:t> </a:t>
            </a:r>
            <a:r>
              <a:rPr lang="en-US" sz="3000" dirty="0" err="1">
                <a:cs typeface="Calibri"/>
              </a:rPr>
              <a:t>μι</a:t>
            </a:r>
            <a:r>
              <a:rPr lang="en-US" sz="3000" dirty="0">
                <a:cs typeface="Calibri"/>
              </a:rPr>
              <a:t>α </a:t>
            </a:r>
            <a:r>
              <a:rPr lang="en-US" sz="3000" dirty="0" err="1">
                <a:cs typeface="Calibri"/>
              </a:rPr>
              <a:t>άυξηση</a:t>
            </a:r>
            <a:r>
              <a:rPr lang="en-US" sz="3000" dirty="0">
                <a:cs typeface="Calibri"/>
              </a:rPr>
              <a:t> </a:t>
            </a:r>
            <a:r>
              <a:rPr lang="en-US" sz="3000" dirty="0" err="1">
                <a:cs typeface="Calibri"/>
              </a:rPr>
              <a:t>γι</a:t>
            </a:r>
            <a:r>
              <a:rPr lang="en-US" sz="3000" dirty="0">
                <a:cs typeface="Calibri"/>
              </a:rPr>
              <a:t>α να κα</a:t>
            </a:r>
            <a:r>
              <a:rPr lang="en-US" sz="3000" dirty="0" err="1">
                <a:cs typeface="Calibri"/>
              </a:rPr>
              <a:t>λήψει</a:t>
            </a:r>
            <a:r>
              <a:rPr lang="en-US" sz="3000" dirty="0">
                <a:cs typeface="Calibri"/>
              </a:rPr>
              <a:t> </a:t>
            </a:r>
            <a:r>
              <a:rPr lang="en-US" sz="3000" dirty="0" err="1">
                <a:cs typeface="Calibri"/>
              </a:rPr>
              <a:t>το</a:t>
            </a:r>
            <a:r>
              <a:rPr lang="en-US" sz="3000" dirty="0">
                <a:cs typeface="Calibri"/>
              </a:rPr>
              <a:t> </a:t>
            </a:r>
            <a:r>
              <a:rPr lang="en-US" sz="3000" dirty="0" err="1">
                <a:cs typeface="Calibri"/>
              </a:rPr>
              <a:t>κένο</a:t>
            </a:r>
            <a:r>
              <a:rPr lang="en-US" sz="3000" dirty="0">
                <a:cs typeface="Calibri"/>
              </a:rPr>
              <a:t> </a:t>
            </a:r>
            <a:r>
              <a:rPr lang="en-US" sz="3000" dirty="0" err="1">
                <a:cs typeface="Calibri"/>
              </a:rPr>
              <a:t>ώς</a:t>
            </a:r>
            <a:r>
              <a:rPr lang="en-US" sz="3000" dirty="0">
                <a:cs typeface="Calibri"/>
              </a:rPr>
              <a:t> π</a:t>
            </a:r>
            <a:r>
              <a:rPr lang="en-US" sz="3000" dirty="0" err="1">
                <a:cs typeface="Calibri"/>
              </a:rPr>
              <a:t>ρος</a:t>
            </a:r>
            <a:r>
              <a:rPr lang="en-US" sz="3000" dirty="0">
                <a:cs typeface="Calibri"/>
              </a:rPr>
              <a:t> </a:t>
            </a:r>
            <a:r>
              <a:rPr lang="en-US" sz="3000" dirty="0" err="1">
                <a:cs typeface="Calibri"/>
              </a:rPr>
              <a:t>το</a:t>
            </a:r>
            <a:r>
              <a:rPr lang="en-US" sz="3000" dirty="0">
                <a:cs typeface="Calibri"/>
              </a:rPr>
              <a:t> π</a:t>
            </a:r>
            <a:r>
              <a:rPr lang="en-US" sz="3000" dirty="0" err="1">
                <a:cs typeface="Calibri"/>
              </a:rPr>
              <a:t>λήθος</a:t>
            </a:r>
            <a:r>
              <a:rPr lang="en-US" sz="3000" dirty="0">
                <a:cs typeface="Calibri"/>
              </a:rPr>
              <a:t> </a:t>
            </a:r>
            <a:r>
              <a:rPr lang="en-US" sz="3000" dirty="0" err="1">
                <a:cs typeface="Calibri"/>
              </a:rPr>
              <a:t>των</a:t>
            </a:r>
            <a:r>
              <a:rPr lang="en-US" sz="3000" dirty="0">
                <a:cs typeface="Calibri"/>
              </a:rPr>
              <a:t> β</a:t>
            </a:r>
            <a:r>
              <a:rPr lang="en-US" sz="3000" dirty="0" err="1">
                <a:cs typeface="Calibri"/>
              </a:rPr>
              <a:t>ίντεων</a:t>
            </a:r>
            <a:r>
              <a:rPr lang="en-US" sz="3000" dirty="0">
                <a:cs typeface="Calibri"/>
              </a:rPr>
              <a:t> π</a:t>
            </a:r>
            <a:r>
              <a:rPr lang="en-US" sz="3000" dirty="0" err="1">
                <a:cs typeface="Calibri"/>
              </a:rPr>
              <a:t>ου</a:t>
            </a:r>
            <a:r>
              <a:rPr lang="en-US" sz="3000" dirty="0">
                <a:cs typeface="Calibri"/>
              </a:rPr>
              <a:t> υπ</a:t>
            </a:r>
            <a:r>
              <a:rPr lang="en-US" sz="3000" dirty="0" err="1">
                <a:cs typeface="Calibri"/>
              </a:rPr>
              <a:t>άρχουν</a:t>
            </a:r>
            <a:r>
              <a:rPr lang="en-US" sz="3000" dirty="0">
                <a:cs typeface="Calibri"/>
              </a:rPr>
              <a:t> </a:t>
            </a:r>
            <a:r>
              <a:rPr lang="en-US" sz="3000" dirty="0" err="1">
                <a:cs typeface="Calibri"/>
              </a:rPr>
              <a:t>δι</a:t>
            </a:r>
            <a:r>
              <a:rPr lang="en-US" sz="3000" dirty="0">
                <a:cs typeface="Calibri"/>
              </a:rPr>
              <a:t>α</a:t>
            </a:r>
            <a:r>
              <a:rPr lang="en-US" sz="3000" dirty="0" err="1">
                <a:cs typeface="Calibri"/>
              </a:rPr>
              <a:t>θέσιμ</a:t>
            </a:r>
            <a:r>
              <a:rPr lang="en-US" sz="3000" dirty="0">
                <a:cs typeface="Calibri"/>
              </a:rPr>
              <a:t>α </a:t>
            </a:r>
            <a:r>
              <a:rPr lang="en-US" sz="3000" dirty="0" err="1">
                <a:cs typeface="Calibri"/>
              </a:rPr>
              <a:t>γι</a:t>
            </a:r>
            <a:r>
              <a:rPr lang="en-US" sz="3000" dirty="0">
                <a:cs typeface="Calibri"/>
              </a:rPr>
              <a:t>α παρα</a:t>
            </a:r>
            <a:r>
              <a:rPr lang="en-US" sz="3000" dirty="0" err="1">
                <a:cs typeface="Calibri"/>
              </a:rPr>
              <a:t>κολούθηση</a:t>
            </a:r>
            <a:r>
              <a:rPr lang="en-US" sz="3000" dirty="0">
                <a:cs typeface="Calibri"/>
              </a:rPr>
              <a:t> ,</a:t>
            </a:r>
            <a:r>
              <a:rPr lang="en-US" sz="3000" dirty="0" err="1">
                <a:cs typeface="Calibri"/>
              </a:rPr>
              <a:t>το</a:t>
            </a:r>
            <a:r>
              <a:rPr lang="en-US" sz="3000" dirty="0">
                <a:cs typeface="Calibri"/>
              </a:rPr>
              <a:t> οπ</a:t>
            </a:r>
            <a:r>
              <a:rPr lang="en-US" sz="3000" dirty="0" err="1">
                <a:cs typeface="Calibri"/>
              </a:rPr>
              <a:t>οίο</a:t>
            </a:r>
            <a:r>
              <a:rPr lang="en-US" sz="3000" dirty="0">
                <a:cs typeface="Calibri"/>
              </a:rPr>
              <a:t> </a:t>
            </a:r>
            <a:r>
              <a:rPr lang="en-US" sz="3000" dirty="0" err="1">
                <a:cs typeface="Calibri"/>
              </a:rPr>
              <a:t>είχε</a:t>
            </a:r>
            <a:r>
              <a:rPr lang="en-US" sz="3000" dirty="0">
                <a:cs typeface="Calibri"/>
              </a:rPr>
              <a:t> </a:t>
            </a:r>
            <a:r>
              <a:rPr lang="en-US" sz="3000" dirty="0" err="1">
                <a:cs typeface="Calibri"/>
              </a:rPr>
              <a:t>δημιουργηθεί</a:t>
            </a:r>
            <a:r>
              <a:rPr lang="en-US" sz="3000" dirty="0">
                <a:cs typeface="Calibri"/>
              </a:rPr>
              <a:t> </a:t>
            </a:r>
            <a:r>
              <a:rPr lang="en-US" sz="3000" dirty="0" err="1">
                <a:cs typeface="Calibri"/>
              </a:rPr>
              <a:t>στις</a:t>
            </a:r>
            <a:r>
              <a:rPr lang="en-US" sz="3000" dirty="0">
                <a:cs typeface="Calibri"/>
              </a:rPr>
              <a:t> </a:t>
            </a:r>
            <a:r>
              <a:rPr lang="en-US" sz="3000" dirty="0" err="1">
                <a:cs typeface="Calibri"/>
              </a:rPr>
              <a:t>γιορτές.Τέλος</a:t>
            </a:r>
            <a:r>
              <a:rPr lang="en-US" sz="3000" dirty="0">
                <a:cs typeface="Calibri"/>
              </a:rPr>
              <a:t>,</a:t>
            </a:r>
            <a:r>
              <a:rPr lang="en-US" sz="3000" dirty="0">
                <a:ea typeface="+mn-lt"/>
                <a:cs typeface="+mn-lt"/>
              </a:rPr>
              <a:t>  </a:t>
            </a:r>
            <a:r>
              <a:rPr lang="en-US" sz="3000" dirty="0" err="1">
                <a:ea typeface="+mn-lt"/>
                <a:cs typeface="+mn-lt"/>
              </a:rPr>
              <a:t>το</a:t>
            </a:r>
            <a:r>
              <a:rPr lang="en-US" sz="3000" dirty="0">
                <a:ea typeface="+mn-lt"/>
                <a:cs typeface="+mn-lt"/>
              </a:rPr>
              <a:t> </a:t>
            </a:r>
            <a:r>
              <a:rPr lang="en-US" sz="3000" dirty="0" err="1">
                <a:ea typeface="+mn-lt"/>
                <a:cs typeface="+mn-lt"/>
              </a:rPr>
              <a:t>μήν</a:t>
            </a:r>
            <a:r>
              <a:rPr lang="en-US" sz="3000" dirty="0">
                <a:ea typeface="+mn-lt"/>
                <a:cs typeface="+mn-lt"/>
              </a:rPr>
              <a:t>α </a:t>
            </a:r>
            <a:r>
              <a:rPr lang="en-US" sz="3000" dirty="0" err="1">
                <a:ea typeface="+mn-lt"/>
                <a:cs typeface="+mn-lt"/>
              </a:rPr>
              <a:t>Φε</a:t>
            </a:r>
            <a:r>
              <a:rPr lang="en-US" sz="3000" dirty="0">
                <a:ea typeface="+mn-lt"/>
                <a:cs typeface="+mn-lt"/>
              </a:rPr>
              <a:t>β</a:t>
            </a:r>
            <a:r>
              <a:rPr lang="en-US" sz="3000" dirty="0" err="1">
                <a:ea typeface="+mn-lt"/>
                <a:cs typeface="+mn-lt"/>
              </a:rPr>
              <a:t>ρουάριο</a:t>
            </a:r>
            <a:r>
              <a:rPr lang="en-US" sz="3000" dirty="0">
                <a:ea typeface="+mn-lt"/>
                <a:cs typeface="+mn-lt"/>
              </a:rPr>
              <a:t> ο </a:t>
            </a:r>
            <a:r>
              <a:rPr lang="en-US" sz="3000" dirty="0" err="1">
                <a:ea typeface="+mn-lt"/>
                <a:cs typeface="+mn-lt"/>
              </a:rPr>
              <a:t>ρυθμός</a:t>
            </a:r>
            <a:r>
              <a:rPr lang="en-US" sz="3000" dirty="0">
                <a:ea typeface="+mn-lt"/>
                <a:cs typeface="+mn-lt"/>
              </a:rPr>
              <a:t> </a:t>
            </a:r>
            <a:r>
              <a:rPr lang="en-US" sz="3000" dirty="0" err="1">
                <a:ea typeface="+mn-lt"/>
                <a:cs typeface="+mn-lt"/>
              </a:rPr>
              <a:t>των</a:t>
            </a:r>
            <a:r>
              <a:rPr lang="en-US" sz="3000" dirty="0">
                <a:ea typeface="+mn-lt"/>
                <a:cs typeface="+mn-lt"/>
              </a:rPr>
              <a:t> </a:t>
            </a:r>
            <a:r>
              <a:rPr lang="en-US" sz="3000" dirty="0" err="1">
                <a:ea typeface="+mn-lt"/>
                <a:cs typeface="+mn-lt"/>
              </a:rPr>
              <a:t>δημοσιεύσεων</a:t>
            </a:r>
            <a:r>
              <a:rPr lang="en-US" sz="3000" dirty="0">
                <a:ea typeface="+mn-lt"/>
                <a:cs typeface="+mn-lt"/>
              </a:rPr>
              <a:t> </a:t>
            </a:r>
          </a:p>
          <a:p>
            <a:r>
              <a:rPr lang="en-US" sz="3000" dirty="0">
                <a:cs typeface="Calibri"/>
              </a:rPr>
              <a:t>επα</a:t>
            </a:r>
            <a:r>
              <a:rPr lang="en-US" sz="3000" dirty="0" err="1">
                <a:cs typeface="Calibri"/>
              </a:rPr>
              <a:t>νέρχετ</a:t>
            </a:r>
            <a:r>
              <a:rPr lang="en-US" sz="3000" dirty="0">
                <a:cs typeface="Calibri"/>
              </a:rPr>
              <a:t>αι π</a:t>
            </a:r>
            <a:r>
              <a:rPr lang="en-US" sz="3000" dirty="0" err="1">
                <a:cs typeface="Calibri"/>
              </a:rPr>
              <a:t>άλι</a:t>
            </a:r>
            <a:r>
              <a:rPr lang="en-US" sz="3000" dirty="0">
                <a:cs typeface="Calibri"/>
              </a:rPr>
              <a:t> </a:t>
            </a:r>
            <a:r>
              <a:rPr lang="en-US" sz="3000" dirty="0" err="1">
                <a:cs typeface="Calibri"/>
              </a:rPr>
              <a:t>στο</a:t>
            </a:r>
            <a:r>
              <a:rPr lang="en-US" sz="3000" dirty="0">
                <a:cs typeface="Calibri"/>
              </a:rPr>
              <a:t> κα</a:t>
            </a:r>
            <a:r>
              <a:rPr lang="en-US" sz="3000" dirty="0" err="1">
                <a:cs typeface="Calibri"/>
              </a:rPr>
              <a:t>νονικό</a:t>
            </a:r>
            <a:r>
              <a:rPr lang="en-US" sz="3000" dirty="0">
                <a:cs typeface="Calibri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804659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2291" y="-463933"/>
            <a:ext cx="11868409" cy="2387600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Calibri"/>
                <a:ea typeface="+mj-lt"/>
                <a:cs typeface="+mj-lt"/>
              </a:rPr>
              <a:t>2.5 </a:t>
            </a:r>
            <a:r>
              <a:rPr lang="en-US" sz="3200" dirty="0" err="1">
                <a:latin typeface="Calibri"/>
                <a:ea typeface="+mj-lt"/>
                <a:cs typeface="+mj-lt"/>
              </a:rPr>
              <a:t>Ποιες</a:t>
            </a:r>
            <a:r>
              <a:rPr lang="en-US" sz="3200" dirty="0">
                <a:latin typeface="Calibri"/>
                <a:ea typeface="+mj-lt"/>
                <a:cs typeface="+mj-lt"/>
              </a:rPr>
              <a:t> </a:t>
            </a:r>
            <a:r>
              <a:rPr lang="en-US" sz="3200" dirty="0" err="1">
                <a:latin typeface="Calibri"/>
                <a:ea typeface="+mj-lt"/>
                <a:cs typeface="+mj-lt"/>
              </a:rPr>
              <a:t>ήτ</a:t>
            </a:r>
            <a:r>
              <a:rPr lang="en-US" sz="3200" dirty="0">
                <a:latin typeface="Calibri"/>
                <a:ea typeface="+mj-lt"/>
                <a:cs typeface="+mj-lt"/>
              </a:rPr>
              <a:t>αν </a:t>
            </a:r>
            <a:r>
              <a:rPr lang="en-US" sz="3200" dirty="0" err="1">
                <a:latin typeface="Calibri"/>
                <a:ea typeface="+mj-lt"/>
                <a:cs typeface="+mj-lt"/>
              </a:rPr>
              <a:t>οι</a:t>
            </a:r>
            <a:r>
              <a:rPr lang="en-US" sz="3200" dirty="0">
                <a:latin typeface="Calibri"/>
                <a:ea typeface="+mj-lt"/>
                <a:cs typeface="+mj-lt"/>
              </a:rPr>
              <a:t> π</a:t>
            </a:r>
            <a:r>
              <a:rPr lang="en-US" sz="3200" dirty="0" err="1">
                <a:latin typeface="Calibri"/>
                <a:ea typeface="+mj-lt"/>
                <a:cs typeface="+mj-lt"/>
              </a:rPr>
              <a:t>ιο</a:t>
            </a:r>
            <a:r>
              <a:rPr lang="en-US" sz="3200" dirty="0">
                <a:latin typeface="Calibri"/>
                <a:ea typeface="+mj-lt"/>
                <a:cs typeface="+mj-lt"/>
              </a:rPr>
              <a:t> </a:t>
            </a:r>
            <a:r>
              <a:rPr lang="en-US" sz="3200" dirty="0" err="1">
                <a:latin typeface="Calibri"/>
                <a:ea typeface="+mj-lt"/>
                <a:cs typeface="+mj-lt"/>
              </a:rPr>
              <a:t>δημοφιλείς</a:t>
            </a:r>
            <a:r>
              <a:rPr lang="en-US" sz="3200" dirty="0">
                <a:latin typeface="Calibri"/>
                <a:ea typeface="+mj-lt"/>
                <a:cs typeface="+mj-lt"/>
              </a:rPr>
              <a:t> </a:t>
            </a:r>
            <a:r>
              <a:rPr lang="en-US" sz="3200" dirty="0" err="1">
                <a:latin typeface="Calibri"/>
                <a:ea typeface="+mj-lt"/>
                <a:cs typeface="+mj-lt"/>
              </a:rPr>
              <a:t>ημερομηνίες</a:t>
            </a:r>
            <a:r>
              <a:rPr lang="en-US" sz="3200" dirty="0">
                <a:latin typeface="Calibri"/>
                <a:ea typeface="+mj-lt"/>
                <a:cs typeface="+mj-lt"/>
              </a:rPr>
              <a:t> </a:t>
            </a:r>
            <a:r>
              <a:rPr lang="en-US" sz="3200" dirty="0" err="1">
                <a:latin typeface="Calibri"/>
                <a:ea typeface="+mj-lt"/>
                <a:cs typeface="+mj-lt"/>
              </a:rPr>
              <a:t>γι</a:t>
            </a:r>
            <a:r>
              <a:rPr lang="en-US" sz="3200" dirty="0">
                <a:latin typeface="Calibri"/>
                <a:ea typeface="+mj-lt"/>
                <a:cs typeface="+mj-lt"/>
              </a:rPr>
              <a:t>α </a:t>
            </a:r>
            <a:r>
              <a:rPr lang="en-US" sz="3200" dirty="0" err="1">
                <a:latin typeface="Calibri"/>
                <a:ea typeface="+mj-lt"/>
                <a:cs typeface="+mj-lt"/>
              </a:rPr>
              <a:t>δημοσίευση</a:t>
            </a:r>
            <a:r>
              <a:rPr lang="en-US" sz="3200" dirty="0">
                <a:latin typeface="Calibri"/>
                <a:ea typeface="+mj-lt"/>
                <a:cs typeface="+mj-lt"/>
              </a:rPr>
              <a:t> β</a:t>
            </a:r>
            <a:r>
              <a:rPr lang="en-US" sz="3200" dirty="0" err="1">
                <a:latin typeface="Calibri"/>
                <a:ea typeface="+mj-lt"/>
                <a:cs typeface="+mj-lt"/>
              </a:rPr>
              <a:t>ίντεο</a:t>
            </a:r>
            <a:r>
              <a:rPr lang="en-US" sz="3200" dirty="0">
                <a:latin typeface="Calibri"/>
                <a:ea typeface="+mj-lt"/>
                <a:cs typeface="+mj-lt"/>
              </a:rPr>
              <a:t> - </a:t>
            </a:r>
            <a:r>
              <a:rPr lang="en-US" sz="3200" dirty="0" err="1">
                <a:latin typeface="Calibri"/>
                <a:ea typeface="+mj-lt"/>
                <a:cs typeface="Calibri"/>
              </a:rPr>
              <a:t>Εμφάνιση</a:t>
            </a:r>
            <a:r>
              <a:rPr lang="en-US" sz="3200" dirty="0">
                <a:latin typeface="Calibri"/>
                <a:ea typeface="+mj-lt"/>
                <a:cs typeface="Calibri"/>
              </a:rPr>
              <a:t> </a:t>
            </a:r>
            <a:r>
              <a:rPr lang="en-US" sz="3200" dirty="0" err="1">
                <a:latin typeface="Calibri"/>
                <a:ea typeface="+mj-lt"/>
                <a:cs typeface="Calibri"/>
              </a:rPr>
              <a:t>των</a:t>
            </a:r>
            <a:r>
              <a:rPr lang="en-US" sz="3200" dirty="0">
                <a:latin typeface="Calibri"/>
                <a:ea typeface="+mj-lt"/>
                <a:cs typeface="Calibri"/>
              </a:rPr>
              <a:t> απ</a:t>
            </a:r>
            <a:r>
              <a:rPr lang="en-US" sz="3200" dirty="0" err="1">
                <a:latin typeface="Calibri"/>
                <a:ea typeface="+mj-lt"/>
                <a:cs typeface="Calibri"/>
              </a:rPr>
              <a:t>οτελεσμάτων</a:t>
            </a:r>
            <a:r>
              <a:rPr lang="en-US" sz="3200" dirty="0">
                <a:latin typeface="Calibri"/>
                <a:ea typeface="+mj-lt"/>
                <a:cs typeface="Calibri"/>
              </a:rPr>
              <a:t> </a:t>
            </a:r>
            <a:r>
              <a:rPr lang="en-US" sz="3200" dirty="0" err="1">
                <a:latin typeface="Calibri"/>
                <a:ea typeface="+mj-lt"/>
                <a:cs typeface="Calibri"/>
              </a:rPr>
              <a:t>GBvideos</a:t>
            </a:r>
            <a:r>
              <a:rPr lang="en-US" sz="3200" dirty="0">
                <a:latin typeface="Calibri"/>
                <a:ea typeface="+mj-lt"/>
                <a:cs typeface="Calibri"/>
              </a:rPr>
              <a:t>.</a:t>
            </a:r>
            <a:r>
              <a:rPr lang="en-US" sz="3200" dirty="0">
                <a:latin typeface="Calibri"/>
                <a:ea typeface="+mj-lt"/>
                <a:cs typeface="+mj-lt"/>
              </a:rPr>
              <a:t> </a:t>
            </a:r>
            <a:endParaRPr lang="en-US" sz="3200" dirty="0">
              <a:latin typeface="Calibri Light"/>
              <a:ea typeface="+mj-lt"/>
              <a:cs typeface="Calibri Light"/>
            </a:endParaRPr>
          </a:p>
          <a:p>
            <a:endParaRPr lang="en-US" sz="3200">
              <a:latin typeface="Calibri"/>
              <a:cs typeface="Calibri Light"/>
            </a:endParaRPr>
          </a:p>
          <a:p>
            <a:endParaRPr lang="en-US" sz="3200">
              <a:latin typeface="Calibri"/>
              <a:cs typeface="Calibri Light"/>
            </a:endParaRPr>
          </a:p>
        </p:txBody>
      </p:sp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A4074DC8-4AFE-44AD-A6E1-ED7A0B0850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7371" y="1166062"/>
            <a:ext cx="6030686" cy="5211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8792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2291" y="-463933"/>
            <a:ext cx="11868409" cy="2387600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Calibri"/>
                <a:ea typeface="+mj-lt"/>
                <a:cs typeface="+mj-lt"/>
              </a:rPr>
              <a:t>2.5 </a:t>
            </a:r>
            <a:r>
              <a:rPr lang="en-US" sz="3200" dirty="0" err="1">
                <a:latin typeface="Calibri"/>
                <a:ea typeface="+mj-lt"/>
                <a:cs typeface="+mj-lt"/>
              </a:rPr>
              <a:t>Ποιες</a:t>
            </a:r>
            <a:r>
              <a:rPr lang="en-US" sz="3200" dirty="0">
                <a:latin typeface="Calibri"/>
                <a:ea typeface="+mj-lt"/>
                <a:cs typeface="+mj-lt"/>
              </a:rPr>
              <a:t> </a:t>
            </a:r>
            <a:r>
              <a:rPr lang="en-US" sz="3200" dirty="0" err="1">
                <a:latin typeface="Calibri"/>
                <a:ea typeface="+mj-lt"/>
                <a:cs typeface="+mj-lt"/>
              </a:rPr>
              <a:t>ήτ</a:t>
            </a:r>
            <a:r>
              <a:rPr lang="en-US" sz="3200" dirty="0">
                <a:latin typeface="Calibri"/>
                <a:ea typeface="+mj-lt"/>
                <a:cs typeface="+mj-lt"/>
              </a:rPr>
              <a:t>αν </a:t>
            </a:r>
            <a:r>
              <a:rPr lang="en-US" sz="3200" dirty="0" err="1">
                <a:latin typeface="Calibri"/>
                <a:ea typeface="+mj-lt"/>
                <a:cs typeface="+mj-lt"/>
              </a:rPr>
              <a:t>οι</a:t>
            </a:r>
            <a:r>
              <a:rPr lang="en-US" sz="3200" dirty="0">
                <a:latin typeface="Calibri"/>
                <a:ea typeface="+mj-lt"/>
                <a:cs typeface="+mj-lt"/>
              </a:rPr>
              <a:t> π</a:t>
            </a:r>
            <a:r>
              <a:rPr lang="en-US" sz="3200" dirty="0" err="1">
                <a:latin typeface="Calibri"/>
                <a:ea typeface="+mj-lt"/>
                <a:cs typeface="+mj-lt"/>
              </a:rPr>
              <a:t>ιο</a:t>
            </a:r>
            <a:r>
              <a:rPr lang="en-US" sz="3200" dirty="0">
                <a:latin typeface="Calibri"/>
                <a:ea typeface="+mj-lt"/>
                <a:cs typeface="+mj-lt"/>
              </a:rPr>
              <a:t> </a:t>
            </a:r>
            <a:r>
              <a:rPr lang="en-US" sz="3200" dirty="0" err="1">
                <a:latin typeface="Calibri"/>
                <a:ea typeface="+mj-lt"/>
                <a:cs typeface="+mj-lt"/>
              </a:rPr>
              <a:t>δημοφιλείς</a:t>
            </a:r>
            <a:r>
              <a:rPr lang="en-US" sz="3200" dirty="0">
                <a:latin typeface="Calibri"/>
                <a:ea typeface="+mj-lt"/>
                <a:cs typeface="+mj-lt"/>
              </a:rPr>
              <a:t> </a:t>
            </a:r>
            <a:r>
              <a:rPr lang="en-US" sz="3200" dirty="0" err="1">
                <a:latin typeface="Calibri"/>
                <a:ea typeface="+mj-lt"/>
                <a:cs typeface="+mj-lt"/>
              </a:rPr>
              <a:t>ημερομηνίες</a:t>
            </a:r>
            <a:r>
              <a:rPr lang="en-US" sz="3200" dirty="0">
                <a:latin typeface="Calibri"/>
                <a:ea typeface="+mj-lt"/>
                <a:cs typeface="+mj-lt"/>
              </a:rPr>
              <a:t> </a:t>
            </a:r>
            <a:r>
              <a:rPr lang="en-US" sz="3200" dirty="0" err="1">
                <a:latin typeface="Calibri"/>
                <a:ea typeface="+mj-lt"/>
                <a:cs typeface="+mj-lt"/>
              </a:rPr>
              <a:t>γι</a:t>
            </a:r>
            <a:r>
              <a:rPr lang="en-US" sz="3200" dirty="0">
                <a:latin typeface="Calibri"/>
                <a:ea typeface="+mj-lt"/>
                <a:cs typeface="+mj-lt"/>
              </a:rPr>
              <a:t>α </a:t>
            </a:r>
            <a:r>
              <a:rPr lang="en-US" sz="3200" dirty="0" err="1">
                <a:latin typeface="Calibri"/>
                <a:ea typeface="+mj-lt"/>
                <a:cs typeface="+mj-lt"/>
              </a:rPr>
              <a:t>δημοσίευση</a:t>
            </a:r>
            <a:r>
              <a:rPr lang="en-US" sz="3200" dirty="0">
                <a:latin typeface="Calibri"/>
                <a:ea typeface="+mj-lt"/>
                <a:cs typeface="+mj-lt"/>
              </a:rPr>
              <a:t> β</a:t>
            </a:r>
            <a:r>
              <a:rPr lang="en-US" sz="3200" dirty="0" err="1">
                <a:latin typeface="Calibri"/>
                <a:ea typeface="+mj-lt"/>
                <a:cs typeface="+mj-lt"/>
              </a:rPr>
              <a:t>ίντεο</a:t>
            </a:r>
            <a:r>
              <a:rPr lang="en-US" sz="3200" dirty="0">
                <a:latin typeface="Calibri"/>
                <a:ea typeface="+mj-lt"/>
                <a:cs typeface="+mj-lt"/>
              </a:rPr>
              <a:t> - </a:t>
            </a:r>
            <a:r>
              <a:rPr lang="en-US" sz="3200" dirty="0" err="1">
                <a:latin typeface="Calibri"/>
                <a:ea typeface="+mj-lt"/>
                <a:cs typeface="Calibri"/>
              </a:rPr>
              <a:t>Εμφάνιση</a:t>
            </a:r>
            <a:r>
              <a:rPr lang="en-US" sz="3200" dirty="0">
                <a:latin typeface="Calibri"/>
                <a:ea typeface="+mj-lt"/>
                <a:cs typeface="Calibri"/>
              </a:rPr>
              <a:t> </a:t>
            </a:r>
            <a:r>
              <a:rPr lang="en-US" sz="3200" dirty="0" err="1">
                <a:latin typeface="Calibri"/>
                <a:ea typeface="+mj-lt"/>
                <a:cs typeface="Calibri"/>
              </a:rPr>
              <a:t>των</a:t>
            </a:r>
            <a:r>
              <a:rPr lang="en-US" sz="3200" dirty="0">
                <a:latin typeface="Calibri"/>
                <a:ea typeface="+mj-lt"/>
                <a:cs typeface="Calibri"/>
              </a:rPr>
              <a:t> απ</a:t>
            </a:r>
            <a:r>
              <a:rPr lang="en-US" sz="3200" dirty="0" err="1">
                <a:latin typeface="Calibri"/>
                <a:ea typeface="+mj-lt"/>
                <a:cs typeface="Calibri"/>
              </a:rPr>
              <a:t>οτελεσμάτων</a:t>
            </a:r>
            <a:r>
              <a:rPr lang="en-US" sz="3200" dirty="0">
                <a:latin typeface="Calibri"/>
                <a:ea typeface="+mj-lt"/>
                <a:cs typeface="Calibri"/>
              </a:rPr>
              <a:t> </a:t>
            </a:r>
            <a:r>
              <a:rPr lang="en-US" sz="3200" dirty="0" err="1">
                <a:latin typeface="Calibri"/>
                <a:ea typeface="+mj-lt"/>
                <a:cs typeface="Calibri"/>
              </a:rPr>
              <a:t>GBvideos</a:t>
            </a:r>
            <a:r>
              <a:rPr lang="en-US" sz="3200" dirty="0">
                <a:latin typeface="Calibri"/>
                <a:ea typeface="+mj-lt"/>
                <a:cs typeface="Calibri"/>
              </a:rPr>
              <a:t>(</a:t>
            </a:r>
            <a:r>
              <a:rPr lang="en-US" sz="3200" dirty="0" err="1">
                <a:latin typeface="Calibri"/>
                <a:ea typeface="+mj-lt"/>
                <a:cs typeface="Calibri"/>
              </a:rPr>
              <a:t>Βοnus</a:t>
            </a:r>
            <a:r>
              <a:rPr lang="en-US" sz="3200" dirty="0">
                <a:latin typeface="Calibri"/>
                <a:ea typeface="+mj-lt"/>
                <a:cs typeface="Calibri"/>
              </a:rPr>
              <a:t>).</a:t>
            </a:r>
            <a:r>
              <a:rPr lang="en-US" sz="3200" dirty="0">
                <a:latin typeface="Calibri"/>
                <a:ea typeface="+mj-lt"/>
                <a:cs typeface="+mj-lt"/>
              </a:rPr>
              <a:t> </a:t>
            </a:r>
            <a:endParaRPr lang="en-US" sz="3200" dirty="0">
              <a:latin typeface="Calibri Light"/>
              <a:ea typeface="+mj-lt"/>
              <a:cs typeface="Calibri Light"/>
            </a:endParaRPr>
          </a:p>
          <a:p>
            <a:endParaRPr lang="en-US" sz="3200">
              <a:latin typeface="Calibri"/>
              <a:cs typeface="Calibri Light"/>
            </a:endParaRPr>
          </a:p>
          <a:p>
            <a:endParaRPr lang="en-US" sz="3200">
              <a:latin typeface="Calibri"/>
              <a:cs typeface="Calibri Light"/>
            </a:endParaRPr>
          </a:p>
        </p:txBody>
      </p:sp>
      <p:pic>
        <p:nvPicPr>
          <p:cNvPr id="3" name="Picture 4" descr="Table&#10;&#10;Description automatically generated">
            <a:extLst>
              <a:ext uri="{FF2B5EF4-FFF2-40B4-BE49-F238E27FC236}">
                <a16:creationId xmlns:a16="http://schemas.microsoft.com/office/drawing/2014/main" id="{41A9F900-DBAA-49D9-8110-82F2E142CB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629" y="1540324"/>
            <a:ext cx="11157857" cy="4593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9750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2291" y="-463933"/>
            <a:ext cx="11868409" cy="2387600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Calibri"/>
                <a:ea typeface="+mj-lt"/>
                <a:cs typeface="+mj-lt"/>
              </a:rPr>
              <a:t>2.5 </a:t>
            </a:r>
            <a:r>
              <a:rPr lang="en-US" sz="3200" dirty="0" err="1">
                <a:latin typeface="Calibri"/>
                <a:ea typeface="+mj-lt"/>
                <a:cs typeface="+mj-lt"/>
              </a:rPr>
              <a:t>Ποιες</a:t>
            </a:r>
            <a:r>
              <a:rPr lang="en-US" sz="3200" dirty="0">
                <a:latin typeface="Calibri"/>
                <a:ea typeface="+mj-lt"/>
                <a:cs typeface="+mj-lt"/>
              </a:rPr>
              <a:t> </a:t>
            </a:r>
            <a:r>
              <a:rPr lang="en-US" sz="3200" dirty="0" err="1">
                <a:latin typeface="Calibri"/>
                <a:ea typeface="+mj-lt"/>
                <a:cs typeface="+mj-lt"/>
              </a:rPr>
              <a:t>ήτ</a:t>
            </a:r>
            <a:r>
              <a:rPr lang="en-US" sz="3200" dirty="0">
                <a:latin typeface="Calibri"/>
                <a:ea typeface="+mj-lt"/>
                <a:cs typeface="+mj-lt"/>
              </a:rPr>
              <a:t>αν </a:t>
            </a:r>
            <a:r>
              <a:rPr lang="en-US" sz="3200" dirty="0" err="1">
                <a:latin typeface="Calibri"/>
                <a:ea typeface="+mj-lt"/>
                <a:cs typeface="+mj-lt"/>
              </a:rPr>
              <a:t>οι</a:t>
            </a:r>
            <a:r>
              <a:rPr lang="en-US" sz="3200" dirty="0">
                <a:latin typeface="Calibri"/>
                <a:ea typeface="+mj-lt"/>
                <a:cs typeface="+mj-lt"/>
              </a:rPr>
              <a:t> π</a:t>
            </a:r>
            <a:r>
              <a:rPr lang="en-US" sz="3200" dirty="0" err="1">
                <a:latin typeface="Calibri"/>
                <a:ea typeface="+mj-lt"/>
                <a:cs typeface="+mj-lt"/>
              </a:rPr>
              <a:t>ιο</a:t>
            </a:r>
            <a:r>
              <a:rPr lang="en-US" sz="3200" dirty="0">
                <a:latin typeface="Calibri"/>
                <a:ea typeface="+mj-lt"/>
                <a:cs typeface="+mj-lt"/>
              </a:rPr>
              <a:t> </a:t>
            </a:r>
            <a:r>
              <a:rPr lang="en-US" sz="3200" dirty="0" err="1">
                <a:latin typeface="Calibri"/>
                <a:ea typeface="+mj-lt"/>
                <a:cs typeface="+mj-lt"/>
              </a:rPr>
              <a:t>δημοφιλείς</a:t>
            </a:r>
            <a:r>
              <a:rPr lang="en-US" sz="3200" dirty="0">
                <a:latin typeface="Calibri"/>
                <a:ea typeface="+mj-lt"/>
                <a:cs typeface="+mj-lt"/>
              </a:rPr>
              <a:t> </a:t>
            </a:r>
            <a:r>
              <a:rPr lang="en-US" sz="3200" dirty="0" err="1">
                <a:latin typeface="Calibri"/>
                <a:ea typeface="+mj-lt"/>
                <a:cs typeface="+mj-lt"/>
              </a:rPr>
              <a:t>ημερομηνίες</a:t>
            </a:r>
            <a:r>
              <a:rPr lang="en-US" sz="3200" dirty="0">
                <a:latin typeface="Calibri"/>
                <a:ea typeface="+mj-lt"/>
                <a:cs typeface="+mj-lt"/>
              </a:rPr>
              <a:t> </a:t>
            </a:r>
            <a:r>
              <a:rPr lang="en-US" sz="3200" dirty="0" err="1">
                <a:latin typeface="Calibri"/>
                <a:ea typeface="+mj-lt"/>
                <a:cs typeface="+mj-lt"/>
              </a:rPr>
              <a:t>γι</a:t>
            </a:r>
            <a:r>
              <a:rPr lang="en-US" sz="3200" dirty="0">
                <a:latin typeface="Calibri"/>
                <a:ea typeface="+mj-lt"/>
                <a:cs typeface="+mj-lt"/>
              </a:rPr>
              <a:t>α </a:t>
            </a:r>
            <a:r>
              <a:rPr lang="en-US" sz="3200" dirty="0" err="1">
                <a:latin typeface="Calibri"/>
                <a:ea typeface="+mj-lt"/>
                <a:cs typeface="+mj-lt"/>
              </a:rPr>
              <a:t>δημοσίευση</a:t>
            </a:r>
            <a:r>
              <a:rPr lang="en-US" sz="3200" dirty="0">
                <a:latin typeface="Calibri"/>
                <a:ea typeface="+mj-lt"/>
                <a:cs typeface="+mj-lt"/>
              </a:rPr>
              <a:t> β</a:t>
            </a:r>
            <a:r>
              <a:rPr lang="en-US" sz="3200" dirty="0" err="1">
                <a:latin typeface="Calibri"/>
                <a:ea typeface="+mj-lt"/>
                <a:cs typeface="+mj-lt"/>
              </a:rPr>
              <a:t>ίντεο</a:t>
            </a:r>
            <a:r>
              <a:rPr lang="en-US" sz="3200" dirty="0">
                <a:latin typeface="Calibri"/>
                <a:ea typeface="+mj-lt"/>
                <a:cs typeface="+mj-lt"/>
              </a:rPr>
              <a:t> - </a:t>
            </a:r>
            <a:r>
              <a:rPr lang="en-US" sz="3200" dirty="0" err="1">
                <a:latin typeface="Calibri"/>
                <a:ea typeface="+mj-lt"/>
                <a:cs typeface="+mj-lt"/>
              </a:rPr>
              <a:t>Γρ</a:t>
            </a:r>
            <a:r>
              <a:rPr lang="en-US" sz="3200" dirty="0">
                <a:latin typeface="Calibri"/>
                <a:ea typeface="+mj-lt"/>
                <a:cs typeface="+mj-lt"/>
              </a:rPr>
              <a:t>α</a:t>
            </a:r>
            <a:r>
              <a:rPr lang="en-US" sz="3200" dirty="0" err="1">
                <a:latin typeface="Calibri"/>
                <a:ea typeface="+mj-lt"/>
                <a:cs typeface="+mj-lt"/>
              </a:rPr>
              <a:t>φική</a:t>
            </a:r>
            <a:r>
              <a:rPr lang="en-US" sz="3200" dirty="0">
                <a:latin typeface="Calibri"/>
                <a:ea typeface="+mj-lt"/>
                <a:cs typeface="Calibri Light"/>
              </a:rPr>
              <a:t> απ</a:t>
            </a:r>
            <a:r>
              <a:rPr lang="en-US" sz="3200" dirty="0" err="1">
                <a:latin typeface="Calibri"/>
                <a:ea typeface="+mj-lt"/>
                <a:cs typeface="Calibri Light"/>
              </a:rPr>
              <a:t>εικόνιση</a:t>
            </a:r>
            <a:r>
              <a:rPr lang="en-US" sz="3200" dirty="0">
                <a:latin typeface="Calibri"/>
                <a:ea typeface="+mj-lt"/>
                <a:cs typeface="Calibri"/>
              </a:rPr>
              <a:t> </a:t>
            </a:r>
            <a:r>
              <a:rPr lang="en-US" sz="3200" dirty="0" err="1">
                <a:latin typeface="Calibri"/>
                <a:ea typeface="+mj-lt"/>
                <a:cs typeface="Calibri"/>
              </a:rPr>
              <a:t>των</a:t>
            </a:r>
            <a:r>
              <a:rPr lang="en-US" sz="3200" dirty="0">
                <a:latin typeface="Calibri"/>
                <a:ea typeface="+mj-lt"/>
                <a:cs typeface="Calibri"/>
              </a:rPr>
              <a:t> απ</a:t>
            </a:r>
            <a:r>
              <a:rPr lang="en-US" sz="3200" dirty="0" err="1">
                <a:latin typeface="Calibri"/>
                <a:ea typeface="+mj-lt"/>
                <a:cs typeface="Calibri"/>
              </a:rPr>
              <a:t>οτελεσμάτων</a:t>
            </a:r>
            <a:r>
              <a:rPr lang="en-US" sz="3200" dirty="0">
                <a:latin typeface="Calibri"/>
                <a:ea typeface="+mj-lt"/>
                <a:cs typeface="Calibri"/>
              </a:rPr>
              <a:t> </a:t>
            </a:r>
            <a:r>
              <a:rPr lang="en-US" sz="3200" dirty="0" err="1">
                <a:latin typeface="Calibri"/>
                <a:ea typeface="+mj-lt"/>
                <a:cs typeface="Calibri"/>
              </a:rPr>
              <a:t>GBvideos</a:t>
            </a:r>
            <a:r>
              <a:rPr lang="en-US" sz="3200" dirty="0">
                <a:latin typeface="Calibri"/>
                <a:ea typeface="+mj-lt"/>
                <a:cs typeface="Calibri"/>
              </a:rPr>
              <a:t>.</a:t>
            </a:r>
            <a:r>
              <a:rPr lang="en-US" sz="3200" dirty="0">
                <a:latin typeface="Calibri"/>
                <a:ea typeface="+mj-lt"/>
                <a:cs typeface="+mj-lt"/>
              </a:rPr>
              <a:t> </a:t>
            </a:r>
            <a:endParaRPr lang="en-US" sz="3200" dirty="0">
              <a:latin typeface="Calibri Light"/>
              <a:ea typeface="+mj-lt"/>
              <a:cs typeface="Calibri Light"/>
            </a:endParaRPr>
          </a:p>
          <a:p>
            <a:endParaRPr lang="en-US" sz="3200">
              <a:latin typeface="Calibri"/>
              <a:cs typeface="Calibri Light"/>
            </a:endParaRPr>
          </a:p>
          <a:p>
            <a:endParaRPr lang="en-US" sz="3200">
              <a:latin typeface="Calibri"/>
              <a:cs typeface="Calibri Light"/>
            </a:endParaRPr>
          </a:p>
        </p:txBody>
      </p:sp>
      <p:pic>
        <p:nvPicPr>
          <p:cNvPr id="4" name="Picture 4" descr="A picture containing text, sky, several&#10;&#10;Description automatically generated">
            <a:extLst>
              <a:ext uri="{FF2B5EF4-FFF2-40B4-BE49-F238E27FC236}">
                <a16:creationId xmlns:a16="http://schemas.microsoft.com/office/drawing/2014/main" id="{7068070E-A864-47D6-872B-31B2FCC4AB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526803"/>
            <a:ext cx="9601200" cy="4947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8830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2291" y="-463933"/>
            <a:ext cx="11868409" cy="2387600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Calibri"/>
                <a:ea typeface="+mj-lt"/>
                <a:cs typeface="+mj-lt"/>
              </a:rPr>
              <a:t>2.5 </a:t>
            </a:r>
            <a:r>
              <a:rPr lang="en-US" sz="3200" dirty="0" err="1">
                <a:latin typeface="Calibri"/>
                <a:ea typeface="+mj-lt"/>
                <a:cs typeface="+mj-lt"/>
              </a:rPr>
              <a:t>Ποιες</a:t>
            </a:r>
            <a:r>
              <a:rPr lang="en-US" sz="3200" dirty="0">
                <a:latin typeface="Calibri"/>
                <a:ea typeface="+mj-lt"/>
                <a:cs typeface="+mj-lt"/>
              </a:rPr>
              <a:t> </a:t>
            </a:r>
            <a:r>
              <a:rPr lang="en-US" sz="3200" dirty="0" err="1">
                <a:latin typeface="Calibri"/>
                <a:ea typeface="+mj-lt"/>
                <a:cs typeface="+mj-lt"/>
              </a:rPr>
              <a:t>ήτ</a:t>
            </a:r>
            <a:r>
              <a:rPr lang="en-US" sz="3200" dirty="0">
                <a:latin typeface="Calibri"/>
                <a:ea typeface="+mj-lt"/>
                <a:cs typeface="+mj-lt"/>
              </a:rPr>
              <a:t>αν </a:t>
            </a:r>
            <a:r>
              <a:rPr lang="en-US" sz="3200" dirty="0" err="1">
                <a:latin typeface="Calibri"/>
                <a:ea typeface="+mj-lt"/>
                <a:cs typeface="+mj-lt"/>
              </a:rPr>
              <a:t>οι</a:t>
            </a:r>
            <a:r>
              <a:rPr lang="en-US" sz="3200" dirty="0">
                <a:latin typeface="Calibri"/>
                <a:ea typeface="+mj-lt"/>
                <a:cs typeface="+mj-lt"/>
              </a:rPr>
              <a:t> π</a:t>
            </a:r>
            <a:r>
              <a:rPr lang="en-US" sz="3200" dirty="0" err="1">
                <a:latin typeface="Calibri"/>
                <a:ea typeface="+mj-lt"/>
                <a:cs typeface="+mj-lt"/>
              </a:rPr>
              <a:t>ιο</a:t>
            </a:r>
            <a:r>
              <a:rPr lang="en-US" sz="3200" dirty="0">
                <a:latin typeface="Calibri"/>
                <a:ea typeface="+mj-lt"/>
                <a:cs typeface="+mj-lt"/>
              </a:rPr>
              <a:t> </a:t>
            </a:r>
            <a:r>
              <a:rPr lang="en-US" sz="3200" dirty="0" err="1">
                <a:latin typeface="Calibri"/>
                <a:ea typeface="+mj-lt"/>
                <a:cs typeface="+mj-lt"/>
              </a:rPr>
              <a:t>δημοφιλείς</a:t>
            </a:r>
            <a:r>
              <a:rPr lang="en-US" sz="3200" dirty="0">
                <a:latin typeface="Calibri"/>
                <a:ea typeface="+mj-lt"/>
                <a:cs typeface="+mj-lt"/>
              </a:rPr>
              <a:t> </a:t>
            </a:r>
            <a:r>
              <a:rPr lang="en-US" sz="3200" dirty="0" err="1">
                <a:latin typeface="Calibri"/>
                <a:ea typeface="+mj-lt"/>
                <a:cs typeface="+mj-lt"/>
              </a:rPr>
              <a:t>ημερομηνίες</a:t>
            </a:r>
            <a:r>
              <a:rPr lang="en-US" sz="3200" dirty="0">
                <a:latin typeface="Calibri"/>
                <a:ea typeface="+mj-lt"/>
                <a:cs typeface="+mj-lt"/>
              </a:rPr>
              <a:t> </a:t>
            </a:r>
            <a:r>
              <a:rPr lang="en-US" sz="3200" dirty="0" err="1">
                <a:latin typeface="Calibri"/>
                <a:ea typeface="+mj-lt"/>
                <a:cs typeface="+mj-lt"/>
              </a:rPr>
              <a:t>γι</a:t>
            </a:r>
            <a:r>
              <a:rPr lang="en-US" sz="3200" dirty="0">
                <a:latin typeface="Calibri"/>
                <a:ea typeface="+mj-lt"/>
                <a:cs typeface="+mj-lt"/>
              </a:rPr>
              <a:t>α </a:t>
            </a:r>
            <a:r>
              <a:rPr lang="en-US" sz="3200" dirty="0" err="1">
                <a:latin typeface="Calibri"/>
                <a:ea typeface="+mj-lt"/>
                <a:cs typeface="+mj-lt"/>
              </a:rPr>
              <a:t>δημοσίευση</a:t>
            </a:r>
            <a:r>
              <a:rPr lang="en-US" sz="3200" dirty="0">
                <a:latin typeface="Calibri"/>
                <a:ea typeface="+mj-lt"/>
                <a:cs typeface="+mj-lt"/>
              </a:rPr>
              <a:t> β</a:t>
            </a:r>
            <a:r>
              <a:rPr lang="en-US" sz="3200" dirty="0" err="1">
                <a:latin typeface="Calibri"/>
                <a:ea typeface="+mj-lt"/>
                <a:cs typeface="+mj-lt"/>
              </a:rPr>
              <a:t>ίντεο</a:t>
            </a:r>
            <a:r>
              <a:rPr lang="en-US" sz="3200" dirty="0">
                <a:latin typeface="Calibri"/>
                <a:ea typeface="+mj-lt"/>
                <a:cs typeface="+mj-lt"/>
              </a:rPr>
              <a:t> - </a:t>
            </a:r>
            <a:r>
              <a:rPr lang="en-US" sz="3200" dirty="0" err="1">
                <a:latin typeface="Calibri"/>
                <a:ea typeface="+mj-lt"/>
                <a:cs typeface="+mj-lt"/>
              </a:rPr>
              <a:t>Γρ</a:t>
            </a:r>
            <a:r>
              <a:rPr lang="en-US" sz="3200" dirty="0">
                <a:latin typeface="Calibri"/>
                <a:ea typeface="+mj-lt"/>
                <a:cs typeface="+mj-lt"/>
              </a:rPr>
              <a:t>α</a:t>
            </a:r>
            <a:r>
              <a:rPr lang="en-US" sz="3200" dirty="0" err="1">
                <a:latin typeface="Calibri"/>
                <a:ea typeface="+mj-lt"/>
                <a:cs typeface="+mj-lt"/>
              </a:rPr>
              <a:t>φική</a:t>
            </a:r>
            <a:r>
              <a:rPr lang="en-US" sz="3200" dirty="0">
                <a:latin typeface="Calibri"/>
                <a:ea typeface="+mj-lt"/>
                <a:cs typeface="Calibri Light"/>
              </a:rPr>
              <a:t> απ</a:t>
            </a:r>
            <a:r>
              <a:rPr lang="en-US" sz="3200" dirty="0" err="1">
                <a:latin typeface="Calibri"/>
                <a:ea typeface="+mj-lt"/>
                <a:cs typeface="Calibri Light"/>
              </a:rPr>
              <a:t>εικόνιση</a:t>
            </a:r>
            <a:r>
              <a:rPr lang="en-US" sz="3200" dirty="0">
                <a:latin typeface="Calibri"/>
                <a:ea typeface="+mj-lt"/>
                <a:cs typeface="Calibri"/>
              </a:rPr>
              <a:t> </a:t>
            </a:r>
            <a:r>
              <a:rPr lang="en-US" sz="3200" dirty="0" err="1">
                <a:latin typeface="Calibri"/>
                <a:ea typeface="+mj-lt"/>
                <a:cs typeface="Calibri"/>
              </a:rPr>
              <a:t>των</a:t>
            </a:r>
            <a:r>
              <a:rPr lang="en-US" sz="3200" dirty="0">
                <a:latin typeface="Calibri"/>
                <a:ea typeface="+mj-lt"/>
                <a:cs typeface="Calibri"/>
              </a:rPr>
              <a:t> απ</a:t>
            </a:r>
            <a:r>
              <a:rPr lang="en-US" sz="3200" dirty="0" err="1">
                <a:latin typeface="Calibri"/>
                <a:ea typeface="+mj-lt"/>
                <a:cs typeface="Calibri"/>
              </a:rPr>
              <a:t>οτελεσμάτων</a:t>
            </a:r>
            <a:r>
              <a:rPr lang="en-US" sz="3200" dirty="0">
                <a:latin typeface="Calibri"/>
                <a:ea typeface="+mj-lt"/>
                <a:cs typeface="Calibri"/>
              </a:rPr>
              <a:t> </a:t>
            </a:r>
            <a:r>
              <a:rPr lang="en-US" sz="3200" dirty="0" err="1">
                <a:latin typeface="Calibri"/>
                <a:ea typeface="+mj-lt"/>
                <a:cs typeface="Calibri"/>
              </a:rPr>
              <a:t>GBvideos</a:t>
            </a:r>
            <a:r>
              <a:rPr lang="en-US" sz="3200" dirty="0">
                <a:latin typeface="Calibri"/>
                <a:ea typeface="+mj-lt"/>
                <a:cs typeface="Calibri"/>
              </a:rPr>
              <a:t>(</a:t>
            </a:r>
            <a:r>
              <a:rPr lang="en-US" sz="3200" dirty="0" err="1">
                <a:latin typeface="Calibri"/>
                <a:ea typeface="+mj-lt"/>
                <a:cs typeface="Calibri"/>
              </a:rPr>
              <a:t>Βοnus</a:t>
            </a:r>
            <a:r>
              <a:rPr lang="en-US" sz="3200" dirty="0">
                <a:latin typeface="Calibri"/>
                <a:ea typeface="+mj-lt"/>
                <a:cs typeface="Calibri"/>
              </a:rPr>
              <a:t>).</a:t>
            </a:r>
            <a:r>
              <a:rPr lang="en-US" sz="3200" dirty="0">
                <a:latin typeface="Calibri"/>
                <a:ea typeface="+mj-lt"/>
                <a:cs typeface="+mj-lt"/>
              </a:rPr>
              <a:t> </a:t>
            </a:r>
            <a:endParaRPr lang="en-US" sz="3200" dirty="0">
              <a:latin typeface="Calibri Light"/>
              <a:ea typeface="+mj-lt"/>
              <a:cs typeface="Calibri Light"/>
            </a:endParaRPr>
          </a:p>
          <a:p>
            <a:endParaRPr lang="en-US" sz="3200">
              <a:latin typeface="Calibri"/>
              <a:cs typeface="Calibri Light"/>
            </a:endParaRPr>
          </a:p>
          <a:p>
            <a:endParaRPr lang="en-US" sz="3200">
              <a:latin typeface="Calibri"/>
              <a:cs typeface="Calibri Light"/>
            </a:endParaRPr>
          </a:p>
        </p:txBody>
      </p:sp>
      <p:pic>
        <p:nvPicPr>
          <p:cNvPr id="3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5F7C58DE-515F-4270-95AE-3FB70BD1D4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972" y="1290321"/>
            <a:ext cx="10134599" cy="5572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9131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3785" y="-1138010"/>
            <a:ext cx="11868409" cy="2387600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Calibri"/>
                <a:cs typeface="Calibri Light"/>
              </a:rPr>
              <a:t>Bonus 2</a:t>
            </a:r>
          </a:p>
          <a:p>
            <a:endParaRPr lang="en-US" sz="3200">
              <a:latin typeface="Calibri"/>
              <a:cs typeface="Calibri Ligh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BF52C3-2162-4328-B461-50FCF3590485}"/>
              </a:ext>
            </a:extLst>
          </p:cNvPr>
          <p:cNvSpPr txBox="1"/>
          <p:nvPr/>
        </p:nvSpPr>
        <p:spPr>
          <a:xfrm>
            <a:off x="855785" y="1666631"/>
            <a:ext cx="11193583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ea typeface="+mn-lt"/>
                <a:cs typeface="+mn-lt"/>
              </a:rPr>
              <a:t>Ο </a:t>
            </a:r>
            <a:r>
              <a:rPr lang="en-US" sz="3200" dirty="0" err="1">
                <a:ea typeface="+mn-lt"/>
                <a:cs typeface="+mn-lt"/>
              </a:rPr>
              <a:t>μέσος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όρος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ημερών</a:t>
            </a:r>
            <a:r>
              <a:rPr lang="en-US" sz="3200" dirty="0">
                <a:ea typeface="+mn-lt"/>
                <a:cs typeface="+mn-lt"/>
              </a:rPr>
              <a:t> π</a:t>
            </a:r>
            <a:r>
              <a:rPr lang="en-US" sz="3200" dirty="0" err="1">
                <a:ea typeface="+mn-lt"/>
                <a:cs typeface="+mn-lt"/>
              </a:rPr>
              <a:t>ου</a:t>
            </a:r>
            <a:r>
              <a:rPr lang="en-US" sz="3200" dirty="0">
                <a:ea typeface="+mn-lt"/>
                <a:cs typeface="+mn-lt"/>
              </a:rPr>
              <a:t> π</a:t>
            </a:r>
            <a:r>
              <a:rPr lang="en-US" sz="3200" dirty="0" err="1">
                <a:ea typeface="+mn-lt"/>
                <a:cs typeface="+mn-lt"/>
              </a:rPr>
              <a:t>ερνάει</a:t>
            </a:r>
            <a:r>
              <a:rPr lang="en-US" sz="3200" dirty="0">
                <a:ea typeface="+mn-lt"/>
                <a:cs typeface="+mn-lt"/>
              </a:rPr>
              <a:t> από </a:t>
            </a:r>
            <a:r>
              <a:rPr lang="en-US" sz="3200" dirty="0" err="1">
                <a:ea typeface="+mn-lt"/>
                <a:cs typeface="+mn-lt"/>
              </a:rPr>
              <a:t>τη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μέρ</a:t>
            </a:r>
            <a:r>
              <a:rPr lang="en-US" sz="3200" dirty="0">
                <a:ea typeface="+mn-lt"/>
                <a:cs typeface="+mn-lt"/>
              </a:rPr>
              <a:t>α π</a:t>
            </a:r>
            <a:r>
              <a:rPr lang="en-US" sz="3200" dirty="0" err="1">
                <a:ea typeface="+mn-lt"/>
                <a:cs typeface="+mn-lt"/>
              </a:rPr>
              <a:t>ου</a:t>
            </a:r>
            <a:r>
              <a:rPr lang="en-US" sz="3200" dirty="0">
                <a:ea typeface="+mn-lt"/>
                <a:cs typeface="+mn-lt"/>
              </a:rPr>
              <a:t> θα </a:t>
            </a:r>
            <a:r>
              <a:rPr lang="en-US" sz="3200" dirty="0" err="1">
                <a:ea typeface="+mn-lt"/>
                <a:cs typeface="+mn-lt"/>
              </a:rPr>
              <a:t>δημοσιευτεί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έν</a:t>
            </a:r>
            <a:r>
              <a:rPr lang="en-US" sz="3200" dirty="0">
                <a:ea typeface="+mn-lt"/>
                <a:cs typeface="+mn-lt"/>
              </a:rPr>
              <a:t>α β</a:t>
            </a:r>
            <a:r>
              <a:rPr lang="en-US" sz="3200" dirty="0" err="1">
                <a:ea typeface="+mn-lt"/>
                <a:cs typeface="+mn-lt"/>
              </a:rPr>
              <a:t>ίντεο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μέχρι</a:t>
            </a:r>
            <a:r>
              <a:rPr lang="en-US" sz="3200" dirty="0">
                <a:ea typeface="+mn-lt"/>
                <a:cs typeface="+mn-lt"/>
              </a:rPr>
              <a:t> να </a:t>
            </a:r>
            <a:r>
              <a:rPr lang="en-US" sz="3200" dirty="0" err="1">
                <a:ea typeface="+mn-lt"/>
                <a:cs typeface="+mn-lt"/>
              </a:rPr>
              <a:t>τη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μέρ</a:t>
            </a:r>
            <a:r>
              <a:rPr lang="en-US" sz="3200" dirty="0">
                <a:ea typeface="+mn-lt"/>
                <a:cs typeface="+mn-lt"/>
              </a:rPr>
              <a:t>α π</a:t>
            </a:r>
            <a:r>
              <a:rPr lang="en-US" sz="3200" dirty="0" err="1">
                <a:ea typeface="+mn-lt"/>
                <a:cs typeface="+mn-lt"/>
              </a:rPr>
              <a:t>ου</a:t>
            </a:r>
            <a:r>
              <a:rPr lang="en-US" sz="3200" dirty="0">
                <a:ea typeface="+mn-lt"/>
                <a:cs typeface="+mn-lt"/>
              </a:rPr>
              <a:t> θα β</a:t>
            </a:r>
            <a:r>
              <a:rPr lang="en-US" sz="3200" dirty="0" err="1">
                <a:ea typeface="+mn-lt"/>
                <a:cs typeface="+mn-lt"/>
              </a:rPr>
              <a:t>ρεθεί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στη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λίστ</a:t>
            </a:r>
            <a:r>
              <a:rPr lang="en-US" sz="3200" dirty="0">
                <a:ea typeface="+mn-lt"/>
                <a:cs typeface="+mn-lt"/>
              </a:rPr>
              <a:t>α </a:t>
            </a:r>
            <a:r>
              <a:rPr lang="en-US" sz="3200" dirty="0" err="1">
                <a:ea typeface="+mn-lt"/>
                <a:cs typeface="+mn-lt"/>
              </a:rPr>
              <a:t>με</a:t>
            </a:r>
            <a:r>
              <a:rPr lang="en-US" sz="3200" dirty="0">
                <a:ea typeface="+mn-lt"/>
                <a:cs typeface="+mn-lt"/>
              </a:rPr>
              <a:t> τα π</a:t>
            </a:r>
            <a:r>
              <a:rPr lang="en-US" sz="3200" dirty="0" err="1">
                <a:ea typeface="+mn-lt"/>
                <a:cs typeface="+mn-lt"/>
              </a:rPr>
              <a:t>ιο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δημοφιλή</a:t>
            </a:r>
            <a:r>
              <a:rPr lang="en-US" sz="3200" dirty="0">
                <a:ea typeface="+mn-lt"/>
                <a:cs typeface="+mn-lt"/>
              </a:rPr>
              <a:t> β</a:t>
            </a:r>
            <a:r>
              <a:rPr lang="en-US" sz="3200" dirty="0" err="1">
                <a:ea typeface="+mn-lt"/>
                <a:cs typeface="+mn-lt"/>
              </a:rPr>
              <a:t>ίντεο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του</a:t>
            </a:r>
            <a:r>
              <a:rPr lang="en-US" sz="3200" dirty="0">
                <a:ea typeface="+mn-lt"/>
                <a:cs typeface="+mn-lt"/>
              </a:rPr>
              <a:t> YouTube </a:t>
            </a:r>
            <a:r>
              <a:rPr lang="en-US" sz="3200" dirty="0" err="1">
                <a:ea typeface="+mn-lt"/>
                <a:cs typeface="+mn-lt"/>
              </a:rPr>
              <a:t>είν</a:t>
            </a:r>
            <a:r>
              <a:rPr lang="en-US" sz="3200" dirty="0">
                <a:ea typeface="+mn-lt"/>
                <a:cs typeface="+mn-lt"/>
              </a:rPr>
              <a:t>αι 36.85 </a:t>
            </a:r>
            <a:r>
              <a:rPr lang="en-US" sz="3200" dirty="0" err="1">
                <a:ea typeface="+mn-lt"/>
                <a:cs typeface="+mn-lt"/>
              </a:rPr>
              <a:t>ημέρες</a:t>
            </a:r>
            <a:endParaRPr lang="en-US" sz="3200" dirty="0" err="1"/>
          </a:p>
        </p:txBody>
      </p:sp>
    </p:spTree>
    <p:extLst>
      <p:ext uri="{BB962C8B-B14F-4D97-AF65-F5344CB8AC3E}">
        <p14:creationId xmlns:p14="http://schemas.microsoft.com/office/powerpoint/2010/main" val="1775633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782538" y="-1680901"/>
            <a:ext cx="11868409" cy="2387600"/>
          </a:xfrm>
        </p:spPr>
        <p:txBody>
          <a:bodyPr>
            <a:normAutofit/>
          </a:bodyPr>
          <a:lstStyle/>
          <a:p>
            <a:r>
              <a:rPr lang="en-US" sz="3600" err="1">
                <a:latin typeface="Calibri"/>
                <a:cs typeface="Calibri Light"/>
              </a:rPr>
              <a:t>Λε</a:t>
            </a:r>
            <a:r>
              <a:rPr lang="en-US" sz="3600">
                <a:latin typeface="Calibri"/>
                <a:cs typeface="Calibri Light"/>
              </a:rPr>
              <a:t>π</a:t>
            </a:r>
            <a:r>
              <a:rPr lang="en-US" sz="3600" err="1">
                <a:latin typeface="Calibri"/>
                <a:cs typeface="Calibri Light"/>
              </a:rPr>
              <a:t>τομέριες</a:t>
            </a:r>
            <a:r>
              <a:rPr lang="en-US" sz="3600">
                <a:latin typeface="Calibri"/>
                <a:cs typeface="Calibri Light"/>
              </a:rPr>
              <a:t> </a:t>
            </a:r>
            <a:r>
              <a:rPr lang="en-US" sz="3600" err="1">
                <a:latin typeface="Calibri"/>
                <a:cs typeface="Calibri Light"/>
              </a:rPr>
              <a:t>σχετικά</a:t>
            </a:r>
            <a:r>
              <a:rPr lang="en-US" sz="3600">
                <a:latin typeface="Calibri"/>
                <a:cs typeface="Calibri Light"/>
              </a:rPr>
              <a:t> </a:t>
            </a:r>
            <a:r>
              <a:rPr lang="en-US" sz="3600" err="1">
                <a:latin typeface="Calibri"/>
                <a:cs typeface="Calibri Light"/>
              </a:rPr>
              <a:t>με</a:t>
            </a:r>
            <a:r>
              <a:rPr lang="en-US" sz="3600">
                <a:latin typeface="Calibri"/>
                <a:cs typeface="Calibri Light"/>
              </a:rPr>
              <a:t> </a:t>
            </a:r>
            <a:r>
              <a:rPr lang="en-US" sz="3600" err="1">
                <a:latin typeface="Calibri"/>
                <a:cs typeface="Calibri Light"/>
              </a:rPr>
              <a:t>την</a:t>
            </a:r>
            <a:r>
              <a:rPr lang="en-US" sz="3600">
                <a:latin typeface="Calibri"/>
                <a:cs typeface="Calibri Light"/>
              </a:rPr>
              <a:t> </a:t>
            </a:r>
            <a:r>
              <a:rPr lang="en-US" sz="3600" err="1">
                <a:latin typeface="Calibri"/>
                <a:cs typeface="Calibri Light"/>
              </a:rPr>
              <a:t>υλο</a:t>
            </a:r>
            <a:r>
              <a:rPr lang="en-US" sz="3600">
                <a:latin typeface="Calibri"/>
                <a:cs typeface="Calibri Light"/>
              </a:rPr>
              <a:t>π</a:t>
            </a:r>
            <a:r>
              <a:rPr lang="en-US" sz="3600" err="1">
                <a:latin typeface="Calibri"/>
                <a:cs typeface="Calibri Light"/>
              </a:rPr>
              <a:t>οίηση</a:t>
            </a:r>
            <a:r>
              <a:rPr lang="en-US" sz="3600">
                <a:latin typeface="Calibri"/>
                <a:cs typeface="Calibri Light"/>
              </a:rPr>
              <a:t> </a:t>
            </a:r>
            <a:r>
              <a:rPr lang="en-US" sz="3600" err="1">
                <a:latin typeface="Calibri"/>
                <a:cs typeface="Calibri Light"/>
              </a:rPr>
              <a:t>της</a:t>
            </a:r>
            <a:r>
              <a:rPr lang="en-US" sz="3600">
                <a:latin typeface="Calibri"/>
                <a:cs typeface="Calibri Light"/>
              </a:rPr>
              <a:t> </a:t>
            </a:r>
            <a:r>
              <a:rPr lang="en-US" sz="3600" err="1">
                <a:latin typeface="Calibri"/>
                <a:cs typeface="Calibri Light"/>
              </a:rPr>
              <a:t>εργ</a:t>
            </a:r>
            <a:r>
              <a:rPr lang="en-US" sz="3600">
                <a:latin typeface="Calibri"/>
                <a:cs typeface="Calibri Light"/>
              </a:rPr>
              <a:t>α</a:t>
            </a:r>
            <a:r>
              <a:rPr lang="en-US" sz="3600" err="1">
                <a:latin typeface="Calibri"/>
                <a:cs typeface="Calibri Light"/>
              </a:rPr>
              <a:t>σί</a:t>
            </a:r>
            <a:r>
              <a:rPr lang="en-US" sz="3600">
                <a:latin typeface="Calibri"/>
                <a:cs typeface="Calibri Light"/>
              </a:rPr>
              <a:t>ας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55719C19-CAAB-4DA7-80E8-25075AD3C9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400050" y="1020763"/>
            <a:ext cx="12868275" cy="569436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Char char="•"/>
            </a:pPr>
            <a:r>
              <a:rPr lang="en-US" sz="3200" dirty="0" err="1">
                <a:cs typeface="Calibri" panose="020F0502020204030204"/>
              </a:rPr>
              <a:t>Γι</a:t>
            </a:r>
            <a:r>
              <a:rPr lang="en-US" sz="3200" dirty="0">
                <a:cs typeface="Calibri" panose="020F0502020204030204"/>
              </a:rPr>
              <a:t>α </a:t>
            </a:r>
            <a:r>
              <a:rPr lang="en-US" sz="3200" dirty="0" err="1">
                <a:cs typeface="Calibri" panose="020F0502020204030204"/>
              </a:rPr>
              <a:t>την</a:t>
            </a:r>
            <a:r>
              <a:rPr lang="en-US" sz="3200" dirty="0">
                <a:cs typeface="Calibri" panose="020F0502020204030204"/>
              </a:rPr>
              <a:t> </a:t>
            </a:r>
            <a:r>
              <a:rPr lang="en-US" sz="3200" dirty="0" err="1">
                <a:cs typeface="Calibri" panose="020F0502020204030204"/>
              </a:rPr>
              <a:t>γρ</a:t>
            </a:r>
            <a:r>
              <a:rPr lang="en-US" sz="3200" dirty="0">
                <a:cs typeface="Calibri" panose="020F0502020204030204"/>
              </a:rPr>
              <a:t>α</a:t>
            </a:r>
            <a:r>
              <a:rPr lang="en-US" sz="3200" dirty="0" err="1">
                <a:cs typeface="Calibri" panose="020F0502020204030204"/>
              </a:rPr>
              <a:t>φική</a:t>
            </a:r>
            <a:r>
              <a:rPr lang="en-US" sz="3200" dirty="0">
                <a:cs typeface="Calibri" panose="020F0502020204030204"/>
              </a:rPr>
              <a:t> απ</a:t>
            </a:r>
            <a:r>
              <a:rPr lang="en-US" sz="3200" dirty="0" err="1">
                <a:cs typeface="Calibri" panose="020F0502020204030204"/>
              </a:rPr>
              <a:t>είκονιση</a:t>
            </a:r>
            <a:r>
              <a:rPr lang="en-US" sz="3200" dirty="0">
                <a:cs typeface="Calibri" panose="020F0502020204030204"/>
              </a:rPr>
              <a:t> </a:t>
            </a:r>
            <a:r>
              <a:rPr lang="en-US" sz="3200" dirty="0" err="1">
                <a:cs typeface="Calibri" panose="020F0502020204030204"/>
              </a:rPr>
              <a:t>των</a:t>
            </a:r>
            <a:r>
              <a:rPr lang="en-US" sz="3200" dirty="0">
                <a:cs typeface="Calibri" panose="020F0502020204030204"/>
              </a:rPr>
              <a:t> απ</a:t>
            </a:r>
            <a:r>
              <a:rPr lang="en-US" sz="3200" dirty="0" err="1">
                <a:cs typeface="Calibri" panose="020F0502020204030204"/>
              </a:rPr>
              <a:t>οτελεσμάτων</a:t>
            </a:r>
            <a:r>
              <a:rPr lang="en-US" sz="3200" dirty="0">
                <a:cs typeface="Calibri" panose="020F0502020204030204"/>
              </a:rPr>
              <a:t> , </a:t>
            </a:r>
            <a:r>
              <a:rPr lang="en-US" sz="3200" dirty="0" err="1">
                <a:cs typeface="Calibri" panose="020F0502020204030204"/>
              </a:rPr>
              <a:t>χρησιμο</a:t>
            </a:r>
            <a:r>
              <a:rPr lang="en-US" sz="3200" dirty="0">
                <a:cs typeface="Calibri" panose="020F0502020204030204"/>
              </a:rPr>
              <a:t>π</a:t>
            </a:r>
            <a:r>
              <a:rPr lang="en-US" sz="3200" dirty="0" err="1">
                <a:cs typeface="Calibri" panose="020F0502020204030204"/>
              </a:rPr>
              <a:t>οιήσ</a:t>
            </a:r>
            <a:r>
              <a:rPr lang="en-US" sz="3200" dirty="0">
                <a:cs typeface="Calibri" panose="020F0502020204030204"/>
              </a:rPr>
              <a:t>α</a:t>
            </a:r>
            <a:r>
              <a:rPr lang="en-US" sz="3200" dirty="0" err="1">
                <a:cs typeface="Calibri" panose="020F0502020204030204"/>
              </a:rPr>
              <a:t>με</a:t>
            </a:r>
            <a:r>
              <a:rPr lang="en-US" sz="3200" dirty="0">
                <a:cs typeface="Calibri" panose="020F0502020204030204"/>
              </a:rPr>
              <a:t> </a:t>
            </a:r>
            <a:r>
              <a:rPr lang="en-US" sz="3200" dirty="0" err="1">
                <a:cs typeface="Calibri" panose="020F0502020204030204"/>
              </a:rPr>
              <a:t>το</a:t>
            </a:r>
            <a:r>
              <a:rPr lang="en-US" sz="3200" dirty="0">
                <a:cs typeface="Calibri" panose="020F0502020204030204"/>
              </a:rPr>
              <a:t> atlas </a:t>
            </a:r>
            <a:r>
              <a:rPr lang="en-US" sz="3200" dirty="0" err="1">
                <a:cs typeface="Calibri" panose="020F0502020204030204"/>
              </a:rPr>
              <a:t>του</a:t>
            </a:r>
            <a:r>
              <a:rPr lang="en-US" sz="3200" dirty="0">
                <a:cs typeface="Calibri" panose="020F0502020204030204"/>
              </a:rPr>
              <a:t> MongoDB </a:t>
            </a:r>
            <a:r>
              <a:rPr lang="en-US" sz="3200" dirty="0" err="1">
                <a:cs typeface="Calibri" panose="020F0502020204030204"/>
              </a:rPr>
              <a:t>γι</a:t>
            </a:r>
            <a:r>
              <a:rPr lang="en-US" sz="3200" dirty="0">
                <a:cs typeface="Calibri" panose="020F0502020204030204"/>
              </a:rPr>
              <a:t>α </a:t>
            </a:r>
            <a:r>
              <a:rPr lang="en-US" sz="3200" dirty="0" err="1">
                <a:cs typeface="Calibri" panose="020F0502020204030204"/>
              </a:rPr>
              <a:t>το</a:t>
            </a:r>
            <a:r>
              <a:rPr lang="en-US" sz="3200" dirty="0">
                <a:cs typeface="Calibri" panose="020F0502020204030204"/>
              </a:rPr>
              <a:t> </a:t>
            </a:r>
            <a:r>
              <a:rPr lang="en-US" sz="3200" dirty="0" err="1">
                <a:cs typeface="Calibri" panose="020F0502020204030204"/>
              </a:rPr>
              <a:t>Boxplot.Γι</a:t>
            </a:r>
            <a:r>
              <a:rPr lang="en-US" sz="3200" dirty="0">
                <a:cs typeface="Calibri" panose="020F0502020204030204"/>
              </a:rPr>
              <a:t>α </a:t>
            </a:r>
            <a:r>
              <a:rPr lang="en-US" sz="3200" dirty="0" err="1">
                <a:cs typeface="Calibri" panose="020F0502020204030204"/>
              </a:rPr>
              <a:t>το</a:t>
            </a:r>
            <a:r>
              <a:rPr lang="en-US" sz="3200" dirty="0">
                <a:cs typeface="Calibri" panose="020F0502020204030204"/>
              </a:rPr>
              <a:t> scatter plot </a:t>
            </a:r>
            <a:r>
              <a:rPr lang="en-US" sz="3200" dirty="0" err="1">
                <a:cs typeface="Calibri" panose="020F0502020204030204"/>
              </a:rPr>
              <a:t>χρησιμο</a:t>
            </a:r>
            <a:r>
              <a:rPr lang="en-US" sz="3200" dirty="0">
                <a:cs typeface="Calibri" panose="020F0502020204030204"/>
              </a:rPr>
              <a:t>π</a:t>
            </a:r>
            <a:r>
              <a:rPr lang="en-US" sz="3200" dirty="0" err="1">
                <a:cs typeface="Calibri" panose="020F0502020204030204"/>
              </a:rPr>
              <a:t>οιήσ</a:t>
            </a:r>
            <a:r>
              <a:rPr lang="en-US" sz="3200" dirty="0">
                <a:cs typeface="Calibri" panose="020F0502020204030204"/>
              </a:rPr>
              <a:t>α</a:t>
            </a:r>
            <a:r>
              <a:rPr lang="en-US" sz="3200" dirty="0" err="1">
                <a:cs typeface="Calibri" panose="020F0502020204030204"/>
              </a:rPr>
              <a:t>με</a:t>
            </a:r>
            <a:r>
              <a:rPr lang="en-US" sz="3200" dirty="0">
                <a:cs typeface="Calibri" panose="020F0502020204030204"/>
              </a:rPr>
              <a:t> </a:t>
            </a:r>
            <a:r>
              <a:rPr lang="en-US" sz="3200" dirty="0" err="1">
                <a:cs typeface="Calibri" panose="020F0502020204030204"/>
              </a:rPr>
              <a:t>έν</a:t>
            </a:r>
            <a:r>
              <a:rPr lang="en-US" sz="3200" dirty="0">
                <a:cs typeface="Calibri" panose="020F0502020204030204"/>
              </a:rPr>
              <a:t>α απ</a:t>
            </a:r>
            <a:r>
              <a:rPr lang="en-US" sz="3200" dirty="0" err="1">
                <a:cs typeface="Calibri" panose="020F0502020204030204"/>
              </a:rPr>
              <a:t>λό</a:t>
            </a:r>
            <a:r>
              <a:rPr lang="en-US" sz="3200" dirty="0">
                <a:cs typeface="Calibri" panose="020F0502020204030204"/>
              </a:rPr>
              <a:t> </a:t>
            </a:r>
            <a:r>
              <a:rPr lang="en-US" sz="3200" dirty="0" err="1">
                <a:cs typeface="Calibri" panose="020F0502020204030204"/>
              </a:rPr>
              <a:t>εργ</a:t>
            </a:r>
            <a:r>
              <a:rPr lang="en-US" sz="3200" dirty="0">
                <a:cs typeface="Calibri" panose="020F0502020204030204"/>
              </a:rPr>
              <a:t>α</a:t>
            </a:r>
            <a:r>
              <a:rPr lang="en-US" sz="3200" dirty="0" err="1">
                <a:cs typeface="Calibri" panose="020F0502020204030204"/>
              </a:rPr>
              <a:t>λειό</a:t>
            </a:r>
            <a:r>
              <a:rPr lang="en-US" sz="3200" dirty="0">
                <a:cs typeface="Calibri" panose="020F0502020204030204"/>
              </a:rPr>
              <a:t> </a:t>
            </a:r>
            <a:r>
              <a:rPr lang="en-US" sz="3200" dirty="0" err="1">
                <a:cs typeface="Calibri" panose="020F0502020204030204"/>
              </a:rPr>
              <a:t>το</a:t>
            </a:r>
            <a:r>
              <a:rPr lang="en-US" sz="3200" dirty="0">
                <a:cs typeface="Calibri" panose="020F0502020204030204"/>
              </a:rPr>
              <a:t> </a:t>
            </a:r>
            <a:r>
              <a:rPr lang="en-US" sz="3200" dirty="0">
                <a:cs typeface="Calibri" panose="020F0502020204030204"/>
                <a:hlinkClick r:id="rId2"/>
              </a:rPr>
              <a:t>https</a:t>
            </a:r>
            <a:r>
              <a:rPr lang="en-US" sz="3200" dirty="0">
                <a:ea typeface="+mn-lt"/>
                <a:cs typeface="+mn-lt"/>
                <a:hlinkClick r:id="rId2"/>
              </a:rPr>
              <a:t>://www.csvplot.com</a:t>
            </a:r>
            <a:r>
              <a:rPr lang="en-US" sz="3200" dirty="0">
                <a:ea typeface="+mn-lt"/>
                <a:cs typeface="+mn-lt"/>
              </a:rPr>
              <a:t>. Θα μπ</a:t>
            </a:r>
            <a:r>
              <a:rPr lang="en-US" sz="3200" dirty="0" err="1">
                <a:ea typeface="+mn-lt"/>
                <a:cs typeface="+mn-lt"/>
              </a:rPr>
              <a:t>ορούσ</a:t>
            </a:r>
            <a:r>
              <a:rPr lang="en-US" sz="3200" dirty="0">
                <a:ea typeface="+mn-lt"/>
                <a:cs typeface="+mn-lt"/>
              </a:rPr>
              <a:t>α</a:t>
            </a:r>
            <a:r>
              <a:rPr lang="en-US" sz="3200" dirty="0" err="1">
                <a:ea typeface="+mn-lt"/>
                <a:cs typeface="+mn-lt"/>
              </a:rPr>
              <a:t>με</a:t>
            </a:r>
            <a:r>
              <a:rPr lang="en-US" sz="3200" dirty="0">
                <a:ea typeface="+mn-lt"/>
                <a:cs typeface="+mn-lt"/>
              </a:rPr>
              <a:t> να </a:t>
            </a:r>
            <a:r>
              <a:rPr lang="en-US" sz="3200" dirty="0" err="1">
                <a:ea typeface="+mn-lt"/>
                <a:cs typeface="+mn-lt"/>
              </a:rPr>
              <a:t>το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κάνουμε</a:t>
            </a:r>
            <a:r>
              <a:rPr lang="en-US" sz="3200" dirty="0">
                <a:ea typeface="+mn-lt"/>
                <a:cs typeface="+mn-lt"/>
              </a:rPr>
              <a:t> και </a:t>
            </a:r>
            <a:r>
              <a:rPr lang="en-US" sz="3200" dirty="0" err="1">
                <a:ea typeface="+mn-lt"/>
                <a:cs typeface="+mn-lt"/>
              </a:rPr>
              <a:t>στο</a:t>
            </a:r>
            <a:r>
              <a:rPr lang="en-US" sz="3200" dirty="0">
                <a:ea typeface="+mn-lt"/>
                <a:cs typeface="+mn-lt"/>
              </a:rPr>
              <a:t> atlas </a:t>
            </a:r>
            <a:r>
              <a:rPr lang="en-US" sz="3200" dirty="0" err="1">
                <a:ea typeface="+mn-lt"/>
                <a:cs typeface="+mn-lt"/>
              </a:rPr>
              <a:t>ωστόσο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δεν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εμφάνιζε</a:t>
            </a:r>
            <a:r>
              <a:rPr lang="en-US" sz="3200" dirty="0">
                <a:ea typeface="+mn-lt"/>
                <a:cs typeface="+mn-lt"/>
              </a:rPr>
              <a:t> καθα</a:t>
            </a:r>
            <a:r>
              <a:rPr lang="en-US" sz="3200" dirty="0" err="1">
                <a:ea typeface="+mn-lt"/>
                <a:cs typeface="+mn-lt"/>
              </a:rPr>
              <a:t>ρά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τις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τιμές</a:t>
            </a:r>
            <a:r>
              <a:rPr lang="en-US" sz="3200" dirty="0">
                <a:ea typeface="+mn-lt"/>
                <a:cs typeface="+mn-lt"/>
              </a:rPr>
              <a:t>.</a:t>
            </a:r>
          </a:p>
          <a:p>
            <a:pPr marL="457200" indent="-457200">
              <a:buChar char="•"/>
            </a:pPr>
            <a:r>
              <a:rPr lang="en-US" sz="3200" dirty="0" err="1">
                <a:cs typeface="Calibri" panose="020F0502020204030204"/>
              </a:rPr>
              <a:t>Έχουμε</a:t>
            </a:r>
            <a:r>
              <a:rPr lang="en-US" sz="3200" dirty="0">
                <a:cs typeface="Calibri" panose="020F0502020204030204"/>
              </a:rPr>
              <a:t> </a:t>
            </a:r>
            <a:r>
              <a:rPr lang="en-US" sz="3200" dirty="0" err="1">
                <a:cs typeface="Calibri" panose="020F0502020204030204"/>
              </a:rPr>
              <a:t>υλο</a:t>
            </a:r>
            <a:r>
              <a:rPr lang="en-US" sz="3200" dirty="0">
                <a:cs typeface="Calibri" panose="020F0502020204030204"/>
              </a:rPr>
              <a:t>π</a:t>
            </a:r>
            <a:r>
              <a:rPr lang="en-US" sz="3200" dirty="0" err="1">
                <a:cs typeface="Calibri" panose="020F0502020204030204"/>
              </a:rPr>
              <a:t>οιήσει</a:t>
            </a:r>
            <a:r>
              <a:rPr lang="en-US" sz="3200" dirty="0">
                <a:cs typeface="Calibri" panose="020F0502020204030204"/>
              </a:rPr>
              <a:t> και τα 2 bonus όπ</a:t>
            </a:r>
            <a:r>
              <a:rPr lang="en-US" sz="3200" dirty="0" err="1">
                <a:cs typeface="Calibri" panose="020F0502020204030204"/>
              </a:rPr>
              <a:t>ως</a:t>
            </a:r>
            <a:r>
              <a:rPr lang="en-US" sz="3200" dirty="0">
                <a:cs typeface="Calibri" panose="020F0502020204030204"/>
              </a:rPr>
              <a:t> α</a:t>
            </a:r>
            <a:r>
              <a:rPr lang="en-US" sz="3200" dirty="0" err="1">
                <a:cs typeface="Calibri" panose="020F0502020204030204"/>
              </a:rPr>
              <a:t>υτά</a:t>
            </a:r>
            <a:r>
              <a:rPr lang="en-US" sz="3200" dirty="0">
                <a:cs typeface="Calibri" panose="020F0502020204030204"/>
              </a:rPr>
              <a:t> π</a:t>
            </a:r>
            <a:r>
              <a:rPr lang="en-US" sz="3200" dirty="0" err="1">
                <a:cs typeface="Calibri" panose="020F0502020204030204"/>
              </a:rPr>
              <a:t>εριγράφοντ</a:t>
            </a:r>
            <a:r>
              <a:rPr lang="en-US" sz="3200" dirty="0">
                <a:cs typeface="Calibri" panose="020F0502020204030204"/>
              </a:rPr>
              <a:t>αι </a:t>
            </a:r>
            <a:r>
              <a:rPr lang="en-US" sz="3200" dirty="0" err="1">
                <a:cs typeface="Calibri" panose="020F0502020204030204"/>
              </a:rPr>
              <a:t>στην</a:t>
            </a:r>
            <a:r>
              <a:rPr lang="en-US" sz="3200" dirty="0">
                <a:cs typeface="Calibri" panose="020F0502020204030204"/>
              </a:rPr>
              <a:t> ανα</a:t>
            </a:r>
            <a:r>
              <a:rPr lang="en-US" sz="3200" dirty="0" err="1">
                <a:cs typeface="Calibri" panose="020F0502020204030204"/>
              </a:rPr>
              <a:t>φορά</a:t>
            </a:r>
            <a:r>
              <a:rPr lang="en-US" sz="3200" dirty="0">
                <a:cs typeface="Calibri" panose="020F0502020204030204"/>
              </a:rPr>
              <a:t> </a:t>
            </a:r>
            <a:r>
              <a:rPr lang="en-US" sz="3200" dirty="0" err="1">
                <a:cs typeface="Calibri" panose="020F0502020204030204"/>
              </a:rPr>
              <a:t>στην</a:t>
            </a:r>
            <a:r>
              <a:rPr lang="en-US" sz="3200" dirty="0">
                <a:cs typeface="Calibri" panose="020F0502020204030204"/>
              </a:rPr>
              <a:t> </a:t>
            </a:r>
            <a:r>
              <a:rPr lang="en-US" sz="3200" dirty="0" err="1">
                <a:cs typeface="Calibri" panose="020F0502020204030204"/>
              </a:rPr>
              <a:t>ενότητ</a:t>
            </a:r>
            <a:r>
              <a:rPr lang="en-US" sz="3200" dirty="0">
                <a:cs typeface="Calibri" panose="020F0502020204030204"/>
              </a:rPr>
              <a:t>α bonus </a:t>
            </a:r>
            <a:r>
              <a:rPr lang="en-US" sz="3200" dirty="0" err="1">
                <a:cs typeface="Calibri" panose="020F0502020204030204"/>
              </a:rPr>
              <a:t>υλο</a:t>
            </a:r>
            <a:r>
              <a:rPr lang="en-US" sz="3200" dirty="0">
                <a:cs typeface="Calibri" panose="020F0502020204030204"/>
              </a:rPr>
              <a:t>π</a:t>
            </a:r>
            <a:r>
              <a:rPr lang="en-US" sz="3200" dirty="0" err="1">
                <a:cs typeface="Calibri" panose="020F0502020204030204"/>
              </a:rPr>
              <a:t>οιήση.Γι</a:t>
            </a:r>
            <a:r>
              <a:rPr lang="en-US" sz="3200" dirty="0">
                <a:cs typeface="Calibri" panose="020F0502020204030204"/>
              </a:rPr>
              <a:t>α </a:t>
            </a:r>
            <a:r>
              <a:rPr lang="en-US" sz="3200" dirty="0" err="1">
                <a:cs typeface="Calibri" panose="020F0502020204030204"/>
              </a:rPr>
              <a:t>το</a:t>
            </a:r>
            <a:r>
              <a:rPr lang="en-US" sz="3200" dirty="0">
                <a:cs typeface="Calibri" panose="020F0502020204030204"/>
              </a:rPr>
              <a:t> 1ο bonus , απαρα</a:t>
            </a:r>
            <a:r>
              <a:rPr lang="en-US" sz="3200" dirty="0" err="1">
                <a:cs typeface="Calibri" panose="020F0502020204030204"/>
              </a:rPr>
              <a:t>ίτητη</a:t>
            </a:r>
            <a:r>
              <a:rPr lang="en-US" sz="3200" dirty="0">
                <a:cs typeface="Calibri" panose="020F0502020204030204"/>
              </a:rPr>
              <a:t> π</a:t>
            </a:r>
            <a:r>
              <a:rPr lang="en-US" sz="3200" dirty="0" err="1">
                <a:cs typeface="Calibri" panose="020F0502020204030204"/>
              </a:rPr>
              <a:t>ρου</a:t>
            </a:r>
            <a:r>
              <a:rPr lang="en-US" sz="3200" dirty="0">
                <a:cs typeface="Calibri" panose="020F0502020204030204"/>
              </a:rPr>
              <a:t>π</a:t>
            </a:r>
            <a:r>
              <a:rPr lang="en-US" sz="3200" dirty="0" err="1">
                <a:cs typeface="Calibri" panose="020F0502020204030204"/>
              </a:rPr>
              <a:t>όθεση</a:t>
            </a:r>
            <a:r>
              <a:rPr lang="en-US" sz="3200" dirty="0">
                <a:cs typeface="Calibri" panose="020F0502020204030204"/>
              </a:rPr>
              <a:t> απ</a:t>
            </a:r>
            <a:r>
              <a:rPr lang="en-US" sz="3200" dirty="0" err="1">
                <a:cs typeface="Calibri" panose="020F0502020204030204"/>
              </a:rPr>
              <a:t>οτελεί</a:t>
            </a:r>
            <a:r>
              <a:rPr lang="en-US" sz="3200" dirty="0">
                <a:cs typeface="Calibri" panose="020F0502020204030204"/>
              </a:rPr>
              <a:t> η π</a:t>
            </a:r>
            <a:r>
              <a:rPr lang="en-US" sz="3200" dirty="0" err="1">
                <a:cs typeface="Calibri" panose="020F0502020204030204"/>
              </a:rPr>
              <a:t>ροσθήκη</a:t>
            </a:r>
            <a:r>
              <a:rPr lang="en-US" sz="3200" dirty="0">
                <a:cs typeface="Calibri" panose="020F0502020204030204"/>
              </a:rPr>
              <a:t> </a:t>
            </a:r>
            <a:r>
              <a:rPr lang="en-US" sz="3200" dirty="0" err="1">
                <a:cs typeface="Calibri" panose="020F0502020204030204"/>
              </a:rPr>
              <a:t>στο</a:t>
            </a:r>
            <a:r>
              <a:rPr lang="en-US" sz="3200" dirty="0">
                <a:cs typeface="Calibri" panose="020F0502020204030204"/>
              </a:rPr>
              <a:t> Database , τα documents </a:t>
            </a:r>
            <a:r>
              <a:rPr lang="en-US" sz="3200" dirty="0" err="1">
                <a:cs typeface="Calibri" panose="020F0502020204030204"/>
              </a:rPr>
              <a:t>με</a:t>
            </a:r>
            <a:r>
              <a:rPr lang="en-US" sz="3200" dirty="0">
                <a:cs typeface="Calibri" panose="020F0502020204030204"/>
              </a:rPr>
              <a:t> κα</a:t>
            </a:r>
            <a:r>
              <a:rPr lang="en-US" sz="3200" dirty="0" err="1">
                <a:cs typeface="Calibri" panose="020F0502020204030204"/>
              </a:rPr>
              <a:t>τάληξη</a:t>
            </a:r>
            <a:r>
              <a:rPr lang="en-US" sz="3200" dirty="0">
                <a:cs typeface="Calibri" panose="020F0502020204030204"/>
              </a:rPr>
              <a:t> .csv και .</a:t>
            </a:r>
            <a:r>
              <a:rPr lang="en-US" sz="3200" dirty="0" err="1">
                <a:cs typeface="Calibri" panose="020F0502020204030204"/>
              </a:rPr>
              <a:t>json</a:t>
            </a:r>
            <a:r>
              <a:rPr lang="en-US" sz="3200" dirty="0">
                <a:cs typeface="Calibri" panose="020F0502020204030204"/>
              </a:rPr>
              <a:t> και </a:t>
            </a:r>
            <a:r>
              <a:rPr lang="en-US" sz="3200" dirty="0" err="1">
                <a:cs typeface="Calibri" panose="020F0502020204030204"/>
              </a:rPr>
              <a:t>μόνο</a:t>
            </a:r>
            <a:r>
              <a:rPr lang="en-US" sz="3200" dirty="0">
                <a:cs typeface="Calibri" panose="020F0502020204030204"/>
              </a:rPr>
              <a:t> </a:t>
            </a:r>
            <a:r>
              <a:rPr lang="en-US" sz="3200" dirty="0" err="1">
                <a:cs typeface="Calibri" panose="020F0502020204030204"/>
              </a:rPr>
              <a:t>γι</a:t>
            </a:r>
            <a:r>
              <a:rPr lang="en-US" sz="3200" dirty="0">
                <a:cs typeface="Calibri" panose="020F0502020204030204"/>
              </a:rPr>
              <a:t>α τα </a:t>
            </a:r>
            <a:r>
              <a:rPr lang="en-US" sz="3200" dirty="0" err="1">
                <a:cs typeface="Calibri" panose="020F0502020204030204"/>
              </a:rPr>
              <a:t>ερωτήμ</a:t>
            </a:r>
            <a:r>
              <a:rPr lang="en-US" sz="3200" dirty="0">
                <a:cs typeface="Calibri" panose="020F0502020204030204"/>
              </a:rPr>
              <a:t>ατα </a:t>
            </a:r>
            <a:r>
              <a:rPr lang="en-US" sz="3200" dirty="0" err="1">
                <a:cs typeface="Calibri" panose="020F0502020204030204"/>
              </a:rPr>
              <a:t>στ</a:t>
            </a:r>
            <a:r>
              <a:rPr lang="en-US" sz="3200" dirty="0">
                <a:cs typeface="Calibri" panose="020F0502020204030204"/>
              </a:rPr>
              <a:t>α οπ</a:t>
            </a:r>
            <a:r>
              <a:rPr lang="en-US" sz="3200" dirty="0" err="1">
                <a:cs typeface="Calibri" panose="020F0502020204030204"/>
              </a:rPr>
              <a:t>οίο</a:t>
            </a:r>
            <a:r>
              <a:rPr lang="en-US" sz="3200" dirty="0">
                <a:cs typeface="Calibri" panose="020F0502020204030204"/>
              </a:rPr>
              <a:t> </a:t>
            </a:r>
            <a:r>
              <a:rPr lang="en-US" sz="3200" dirty="0" err="1">
                <a:cs typeface="Calibri" panose="020F0502020204030204"/>
              </a:rPr>
              <a:t>έχει</a:t>
            </a:r>
            <a:r>
              <a:rPr lang="en-US" sz="3200" dirty="0">
                <a:cs typeface="Calibri" panose="020F0502020204030204"/>
              </a:rPr>
              <a:t> </a:t>
            </a:r>
            <a:r>
              <a:rPr lang="en-US" sz="3200" dirty="0" err="1">
                <a:cs typeface="Calibri" panose="020F0502020204030204"/>
              </a:rPr>
              <a:t>νόημ</a:t>
            </a:r>
            <a:r>
              <a:rPr lang="en-US" sz="3200" dirty="0">
                <a:cs typeface="Calibri" panose="020F0502020204030204"/>
              </a:rPr>
              <a:t>α.</a:t>
            </a:r>
            <a:r>
              <a:rPr lang="en-US" sz="3200" dirty="0" err="1">
                <a:cs typeface="Calibri" panose="020F0502020204030204"/>
              </a:rPr>
              <a:t>Το</a:t>
            </a:r>
            <a:r>
              <a:rPr lang="en-US" sz="3200" dirty="0">
                <a:cs typeface="Calibri" panose="020F0502020204030204"/>
              </a:rPr>
              <a:t> bonus 2 </a:t>
            </a:r>
            <a:r>
              <a:rPr lang="en-US" sz="3200" dirty="0" err="1">
                <a:cs typeface="Calibri" panose="020F0502020204030204"/>
              </a:rPr>
              <a:t>έχει</a:t>
            </a:r>
            <a:r>
              <a:rPr lang="en-US" sz="3200" dirty="0">
                <a:cs typeface="Calibri" panose="020F0502020204030204"/>
              </a:rPr>
              <a:t> </a:t>
            </a:r>
            <a:r>
              <a:rPr lang="en-US" sz="3200" dirty="0" err="1">
                <a:cs typeface="Calibri" panose="020F0502020204030204"/>
              </a:rPr>
              <a:t>υλο</a:t>
            </a:r>
            <a:r>
              <a:rPr lang="en-US" sz="3200" dirty="0">
                <a:cs typeface="Calibri" panose="020F0502020204030204"/>
              </a:rPr>
              <a:t>π</a:t>
            </a:r>
            <a:r>
              <a:rPr lang="en-US" sz="3200" dirty="0" err="1">
                <a:cs typeface="Calibri" panose="020F0502020204030204"/>
              </a:rPr>
              <a:t>οιηθεί</a:t>
            </a:r>
            <a:r>
              <a:rPr lang="en-US" sz="3200" dirty="0">
                <a:cs typeface="Calibri" panose="020F0502020204030204"/>
              </a:rPr>
              <a:t> </a:t>
            </a:r>
            <a:r>
              <a:rPr lang="en-US" sz="3200" dirty="0" err="1">
                <a:cs typeface="Calibri" panose="020F0502020204030204"/>
              </a:rPr>
              <a:t>ξεχωριστά</a:t>
            </a:r>
            <a:r>
              <a:rPr lang="en-US" sz="3200" dirty="0">
                <a:cs typeface="Calibri" panose="020F0502020204030204"/>
              </a:rPr>
              <a:t>.</a:t>
            </a:r>
            <a:endParaRPr lang="en-US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392981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20673" y="-1194637"/>
            <a:ext cx="11868409" cy="2387600"/>
          </a:xfrm>
        </p:spPr>
        <p:txBody>
          <a:bodyPr>
            <a:normAutofit/>
          </a:bodyPr>
          <a:lstStyle/>
          <a:p>
            <a:r>
              <a:rPr lang="en-US" sz="3600">
                <a:latin typeface="Calibri"/>
                <a:ea typeface="+mj-lt"/>
                <a:cs typeface="+mj-lt"/>
              </a:rPr>
              <a:t>2.1 </a:t>
            </a:r>
            <a:r>
              <a:rPr lang="en-US" sz="3600" err="1">
                <a:latin typeface="Calibri"/>
                <a:ea typeface="+mj-lt"/>
                <a:cs typeface="+mj-lt"/>
              </a:rPr>
              <a:t>Τι</a:t>
            </a:r>
            <a:r>
              <a:rPr lang="en-US" sz="3600">
                <a:latin typeface="Calibri"/>
                <a:ea typeface="+mj-lt"/>
                <a:cs typeface="+mj-lt"/>
              </a:rPr>
              <a:t> </a:t>
            </a:r>
            <a:r>
              <a:rPr lang="en-US" sz="3600" err="1">
                <a:latin typeface="Calibri"/>
                <a:ea typeface="+mj-lt"/>
                <a:cs typeface="+mj-lt"/>
              </a:rPr>
              <a:t>ξέρουμε</a:t>
            </a:r>
            <a:r>
              <a:rPr lang="en-US" sz="3600">
                <a:latin typeface="Calibri"/>
                <a:ea typeface="+mj-lt"/>
                <a:cs typeface="+mj-lt"/>
              </a:rPr>
              <a:t> </a:t>
            </a:r>
            <a:r>
              <a:rPr lang="en-US" sz="3600" err="1">
                <a:latin typeface="Calibri"/>
                <a:ea typeface="+mj-lt"/>
                <a:cs typeface="+mj-lt"/>
              </a:rPr>
              <a:t>γι</a:t>
            </a:r>
            <a:r>
              <a:rPr lang="en-US" sz="3600">
                <a:latin typeface="Calibri"/>
                <a:ea typeface="+mj-lt"/>
                <a:cs typeface="+mj-lt"/>
              </a:rPr>
              <a:t>α </a:t>
            </a:r>
            <a:r>
              <a:rPr lang="en-US" sz="3600" err="1">
                <a:latin typeface="Calibri"/>
                <a:ea typeface="+mj-lt"/>
                <a:cs typeface="+mj-lt"/>
              </a:rPr>
              <a:t>τις</a:t>
            </a:r>
            <a:r>
              <a:rPr lang="en-US" sz="3600">
                <a:latin typeface="Calibri"/>
                <a:ea typeface="+mj-lt"/>
                <a:cs typeface="+mj-lt"/>
              </a:rPr>
              <a:t> </a:t>
            </a:r>
            <a:r>
              <a:rPr lang="en-US" sz="3600" err="1">
                <a:latin typeface="Calibri"/>
                <a:ea typeface="+mj-lt"/>
                <a:cs typeface="+mj-lt"/>
              </a:rPr>
              <a:t>δημοσιεύσεις</a:t>
            </a:r>
            <a:r>
              <a:rPr lang="en-US" sz="3600">
                <a:latin typeface="Calibri"/>
                <a:ea typeface="+mj-lt"/>
                <a:cs typeface="+mj-lt"/>
              </a:rPr>
              <a:t> </a:t>
            </a:r>
            <a:r>
              <a:rPr lang="en-US" sz="3600" err="1">
                <a:latin typeface="Calibri"/>
                <a:ea typeface="+mj-lt"/>
                <a:cs typeface="+mj-lt"/>
              </a:rPr>
              <a:t>του</a:t>
            </a:r>
            <a:r>
              <a:rPr lang="en-US" sz="3600">
                <a:latin typeface="Calibri"/>
                <a:ea typeface="+mj-lt"/>
                <a:cs typeface="+mj-lt"/>
              </a:rPr>
              <a:t> π</a:t>
            </a:r>
            <a:r>
              <a:rPr lang="en-US" sz="3600" err="1">
                <a:latin typeface="Calibri"/>
                <a:ea typeface="+mj-lt"/>
                <a:cs typeface="+mj-lt"/>
              </a:rPr>
              <a:t>ολύ</a:t>
            </a:r>
            <a:r>
              <a:rPr lang="en-US" sz="3600">
                <a:latin typeface="Calibri"/>
                <a:ea typeface="+mj-lt"/>
                <a:cs typeface="+mj-lt"/>
              </a:rPr>
              <a:t> </a:t>
            </a:r>
            <a:r>
              <a:rPr lang="en-US" sz="3600" err="1">
                <a:latin typeface="Calibri"/>
                <a:ea typeface="+mj-lt"/>
                <a:cs typeface="+mj-lt"/>
              </a:rPr>
              <a:t>δημοφιλούς</a:t>
            </a:r>
            <a:r>
              <a:rPr lang="en-US" sz="3600">
                <a:latin typeface="Calibri"/>
                <a:ea typeface="+mj-lt"/>
                <a:cs typeface="+mj-lt"/>
              </a:rPr>
              <a:t> κανα</a:t>
            </a:r>
            <a:r>
              <a:rPr lang="en-US" sz="3600" err="1">
                <a:latin typeface="Calibri"/>
                <a:ea typeface="+mj-lt"/>
                <a:cs typeface="+mj-lt"/>
              </a:rPr>
              <a:t>λιού</a:t>
            </a:r>
            <a:r>
              <a:rPr lang="en-US" sz="3600">
                <a:latin typeface="Calibri"/>
                <a:ea typeface="+mj-lt"/>
                <a:cs typeface="+mj-lt"/>
              </a:rPr>
              <a:t> Saturday Night Live - </a:t>
            </a:r>
            <a:r>
              <a:rPr lang="en-US" sz="3600" err="1">
                <a:latin typeface="Calibri"/>
                <a:ea typeface="+mj-lt"/>
                <a:cs typeface="+mj-lt"/>
              </a:rPr>
              <a:t>Σχολι</a:t>
            </a:r>
            <a:r>
              <a:rPr lang="en-US" sz="3600">
                <a:latin typeface="Calibri"/>
                <a:ea typeface="+mj-lt"/>
                <a:cs typeface="+mj-lt"/>
              </a:rPr>
              <a:t>α</a:t>
            </a:r>
            <a:r>
              <a:rPr lang="en-US" sz="3600" err="1">
                <a:latin typeface="Calibri"/>
                <a:ea typeface="+mj-lt"/>
                <a:cs typeface="+mj-lt"/>
              </a:rPr>
              <a:t>σμός</a:t>
            </a:r>
            <a:r>
              <a:rPr lang="en-US" sz="3600">
                <a:latin typeface="Calibri"/>
                <a:ea typeface="+mj-lt"/>
                <a:cs typeface="+mj-lt"/>
              </a:rPr>
              <a:t> απ</a:t>
            </a:r>
            <a:r>
              <a:rPr lang="en-US" sz="3600" err="1">
                <a:latin typeface="Calibri"/>
                <a:ea typeface="+mj-lt"/>
                <a:cs typeface="+mj-lt"/>
              </a:rPr>
              <a:t>οτελεσμάτων</a:t>
            </a:r>
            <a:endParaRPr lang="en-US" sz="3600" err="1">
              <a:latin typeface="Calibri"/>
              <a:cs typeface="Calibri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59858" y="1719304"/>
            <a:ext cx="12346940" cy="3189287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3200" dirty="0" err="1">
                <a:ea typeface="+mn-lt"/>
                <a:cs typeface="+mn-lt"/>
              </a:rPr>
              <a:t>Το</a:t>
            </a:r>
            <a:r>
              <a:rPr lang="en-US" sz="3200" dirty="0">
                <a:ea typeface="+mn-lt"/>
                <a:cs typeface="+mn-lt"/>
              </a:rPr>
              <a:t> </a:t>
            </a:r>
            <a:r>
              <a:rPr lang="en-US" sz="3200" dirty="0" err="1">
                <a:ea typeface="+mn-lt"/>
                <a:cs typeface="+mn-lt"/>
              </a:rPr>
              <a:t>κάν</a:t>
            </a:r>
            <a:r>
              <a:rPr lang="en-US" sz="3200" dirty="0">
                <a:ea typeface="+mn-lt"/>
                <a:cs typeface="+mn-lt"/>
              </a:rPr>
              <a:t>α</a:t>
            </a:r>
            <a:r>
              <a:rPr lang="en-US" sz="3200" dirty="0" err="1">
                <a:ea typeface="+mn-lt"/>
                <a:cs typeface="+mn-lt"/>
              </a:rPr>
              <a:t>λι</a:t>
            </a:r>
            <a:r>
              <a:rPr lang="en-US" sz="3200" dirty="0">
                <a:ea typeface="+mn-lt"/>
                <a:cs typeface="+mn-lt"/>
              </a:rPr>
              <a:t> SNL </a:t>
            </a:r>
            <a:r>
              <a:rPr lang="en-US" sz="3200" dirty="0" err="1">
                <a:ea typeface="+mn-lt"/>
                <a:cs typeface="+mn-lt"/>
              </a:rPr>
              <a:t>είν</a:t>
            </a:r>
            <a:r>
              <a:rPr lang="en-US" sz="3200" dirty="0">
                <a:ea typeface="+mn-lt"/>
                <a:cs typeface="+mn-lt"/>
              </a:rPr>
              <a:t>αι </a:t>
            </a:r>
            <a:r>
              <a:rPr lang="en-US" sz="3200" dirty="0" err="1">
                <a:ea typeface="+mn-lt"/>
                <a:cs typeface="+mn-lt"/>
              </a:rPr>
              <a:t>μι</a:t>
            </a:r>
            <a:r>
              <a:rPr lang="en-US" sz="3200" dirty="0">
                <a:ea typeface="+mn-lt"/>
                <a:cs typeface="+mn-lt"/>
              </a:rPr>
              <a:t>α Αμερικάνικη παρα</a:t>
            </a:r>
            <a:r>
              <a:rPr lang="en-US" sz="3200" dirty="0" err="1">
                <a:ea typeface="+mn-lt"/>
                <a:cs typeface="+mn-lt"/>
              </a:rPr>
              <a:t>γωγή</a:t>
            </a:r>
            <a:r>
              <a:rPr lang="en-US" sz="3200" dirty="0">
                <a:ea typeface="+mn-lt"/>
                <a:cs typeface="+mn-lt"/>
              </a:rPr>
              <a:t>, </a:t>
            </a:r>
            <a:r>
              <a:rPr lang="en-US" sz="3200" dirty="0" err="1">
                <a:ea typeface="+mn-lt"/>
                <a:cs typeface="+mn-lt"/>
              </a:rPr>
              <a:t>το</a:t>
            </a:r>
            <a:r>
              <a:rPr lang="en-US" sz="3200" dirty="0">
                <a:ea typeface="+mn-lt"/>
                <a:cs typeface="+mn-lt"/>
              </a:rPr>
              <a:t> οπ</a:t>
            </a:r>
            <a:r>
              <a:rPr lang="en-US" sz="3200" dirty="0" err="1">
                <a:ea typeface="+mn-lt"/>
                <a:cs typeface="+mn-lt"/>
              </a:rPr>
              <a:t>οίο</a:t>
            </a:r>
            <a:r>
              <a:rPr lang="en-US" sz="3200" dirty="0">
                <a:ea typeface="+mn-lt"/>
                <a:cs typeface="+mn-lt"/>
              </a:rPr>
              <a:t> π</a:t>
            </a:r>
            <a:r>
              <a:rPr lang="en-US" sz="3200" dirty="0" err="1">
                <a:ea typeface="+mn-lt"/>
                <a:cs typeface="+mn-lt"/>
              </a:rPr>
              <a:t>ρο</a:t>
            </a:r>
            <a:r>
              <a:rPr lang="en-US" sz="3200" dirty="0">
                <a:ea typeface="+mn-lt"/>
                <a:cs typeface="+mn-lt"/>
              </a:rPr>
              <a:t>β</a:t>
            </a:r>
            <a:r>
              <a:rPr lang="en-US" sz="3200" dirty="0" err="1">
                <a:ea typeface="+mn-lt"/>
                <a:cs typeface="+mn-lt"/>
              </a:rPr>
              <a:t>άλετ</a:t>
            </a:r>
            <a:r>
              <a:rPr lang="en-US" sz="3200" dirty="0">
                <a:ea typeface="+mn-lt"/>
                <a:cs typeface="+mn-lt"/>
              </a:rPr>
              <a:t>αι </a:t>
            </a:r>
            <a:r>
              <a:rPr lang="en-US" sz="3200" dirty="0" err="1">
                <a:ea typeface="+mn-lt"/>
                <a:cs typeface="+mn-lt"/>
              </a:rPr>
              <a:t>στην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τηλεόρ</a:t>
            </a:r>
            <a:r>
              <a:rPr lang="en-US" sz="3200" dirty="0">
                <a:ea typeface="+mn-lt"/>
                <a:cs typeface="+mn-lt"/>
              </a:rPr>
              <a:t>α</a:t>
            </a:r>
            <a:r>
              <a:rPr lang="en-US" sz="3200" dirty="0" err="1">
                <a:ea typeface="+mn-lt"/>
                <a:cs typeface="+mn-lt"/>
              </a:rPr>
              <a:t>ση</a:t>
            </a:r>
            <a:r>
              <a:rPr lang="en-US" sz="3200" dirty="0">
                <a:ea typeface="+mn-lt"/>
                <a:cs typeface="+mn-lt"/>
              </a:rPr>
              <a:t>, </a:t>
            </a:r>
            <a:r>
              <a:rPr lang="en-US" sz="3200" dirty="0" err="1">
                <a:ea typeface="+mn-lt"/>
                <a:cs typeface="+mn-lt"/>
              </a:rPr>
              <a:t>κομικού</a:t>
            </a:r>
            <a:r>
              <a:rPr lang="en-US" sz="3200" dirty="0">
                <a:ea typeface="+mn-lt"/>
                <a:cs typeface="+mn-lt"/>
              </a:rPr>
              <a:t> χαρα</a:t>
            </a:r>
            <a:r>
              <a:rPr lang="en-US" sz="3200" dirty="0" err="1">
                <a:ea typeface="+mn-lt"/>
                <a:cs typeface="+mn-lt"/>
              </a:rPr>
              <a:t>κτήρ</a:t>
            </a:r>
            <a:r>
              <a:rPr lang="en-US" sz="3200" dirty="0">
                <a:ea typeface="+mn-lt"/>
                <a:cs typeface="+mn-lt"/>
              </a:rPr>
              <a:t>α </a:t>
            </a:r>
            <a:r>
              <a:rPr lang="en-US" sz="3200" dirty="0" err="1">
                <a:ea typeface="+mn-lt"/>
                <a:cs typeface="+mn-lt"/>
              </a:rPr>
              <a:t>με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σκό</a:t>
            </a:r>
            <a:r>
              <a:rPr lang="en-US" sz="3200" dirty="0">
                <a:ea typeface="+mn-lt"/>
                <a:cs typeface="+mn-lt"/>
              </a:rPr>
              <a:t>πο να σα</a:t>
            </a:r>
            <a:r>
              <a:rPr lang="en-US" sz="3200" dirty="0" err="1">
                <a:ea typeface="+mn-lt"/>
                <a:cs typeface="+mn-lt"/>
              </a:rPr>
              <a:t>τηρίσει</a:t>
            </a:r>
            <a:r>
              <a:rPr lang="en-US" sz="3200" dirty="0">
                <a:ea typeface="+mn-lt"/>
                <a:cs typeface="+mn-lt"/>
              </a:rPr>
              <a:t> </a:t>
            </a:r>
            <a:r>
              <a:rPr lang="en-US" sz="3200" dirty="0" err="1">
                <a:ea typeface="+mn-lt"/>
                <a:cs typeface="+mn-lt"/>
              </a:rPr>
              <a:t>κά</a:t>
            </a:r>
            <a:r>
              <a:rPr lang="en-US" sz="3200" dirty="0">
                <a:ea typeface="+mn-lt"/>
                <a:cs typeface="+mn-lt"/>
              </a:rPr>
              <a:t>π</a:t>
            </a:r>
            <a:r>
              <a:rPr lang="en-US" sz="3200" dirty="0" err="1">
                <a:ea typeface="+mn-lt"/>
                <a:cs typeface="+mn-lt"/>
              </a:rPr>
              <a:t>οιο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δημόσιο</a:t>
            </a:r>
            <a:r>
              <a:rPr lang="en-US" sz="3200" dirty="0">
                <a:ea typeface="+mn-lt"/>
                <a:cs typeface="+mn-lt"/>
              </a:rPr>
              <a:t> π</a:t>
            </a:r>
            <a:r>
              <a:rPr lang="en-US" sz="3200" dirty="0" err="1">
                <a:ea typeface="+mn-lt"/>
                <a:cs typeface="+mn-lt"/>
              </a:rPr>
              <a:t>ρόσω</a:t>
            </a:r>
            <a:r>
              <a:rPr lang="en-US" sz="3200" dirty="0">
                <a:ea typeface="+mn-lt"/>
                <a:cs typeface="+mn-lt"/>
              </a:rPr>
              <a:t>πο ή </a:t>
            </a:r>
            <a:r>
              <a:rPr lang="en-US" sz="3200" dirty="0" err="1">
                <a:ea typeface="+mn-lt"/>
                <a:cs typeface="+mn-lt"/>
              </a:rPr>
              <a:t>οτιδή</a:t>
            </a:r>
            <a:r>
              <a:rPr lang="en-US" sz="3200" dirty="0">
                <a:ea typeface="+mn-lt"/>
                <a:cs typeface="+mn-lt"/>
              </a:rPr>
              <a:t>π</a:t>
            </a:r>
            <a:r>
              <a:rPr lang="en-US" sz="3200" dirty="0" err="1">
                <a:ea typeface="+mn-lt"/>
                <a:cs typeface="+mn-lt"/>
              </a:rPr>
              <a:t>οτε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άλλο</a:t>
            </a:r>
            <a:r>
              <a:rPr lang="en-US" sz="3200" dirty="0">
                <a:ea typeface="+mn-lt"/>
                <a:cs typeface="+mn-lt"/>
              </a:rPr>
              <a:t> </a:t>
            </a:r>
            <a:r>
              <a:rPr lang="en-US" sz="3200" dirty="0" err="1">
                <a:ea typeface="+mn-lt"/>
                <a:cs typeface="+mn-lt"/>
              </a:rPr>
              <a:t>το</a:t>
            </a:r>
            <a:r>
              <a:rPr lang="en-US" sz="3200" dirty="0">
                <a:ea typeface="+mn-lt"/>
                <a:cs typeface="+mn-lt"/>
              </a:rPr>
              <a:t> οπ</a:t>
            </a:r>
            <a:r>
              <a:rPr lang="en-US" sz="3200" dirty="0" err="1">
                <a:ea typeface="+mn-lt"/>
                <a:cs typeface="+mn-lt"/>
              </a:rPr>
              <a:t>οίο</a:t>
            </a:r>
            <a:r>
              <a:rPr lang="en-US" sz="3200" dirty="0">
                <a:ea typeface="+mn-lt"/>
                <a:cs typeface="+mn-lt"/>
              </a:rPr>
              <a:t> β</a:t>
            </a:r>
            <a:r>
              <a:rPr lang="en-US" sz="3200" dirty="0" err="1">
                <a:ea typeface="+mn-lt"/>
                <a:cs typeface="+mn-lt"/>
              </a:rPr>
              <a:t>ρίσκετ</a:t>
            </a:r>
            <a:r>
              <a:rPr lang="en-US" sz="3200" dirty="0">
                <a:ea typeface="+mn-lt"/>
                <a:cs typeface="+mn-lt"/>
              </a:rPr>
              <a:t>αι </a:t>
            </a:r>
            <a:r>
              <a:rPr lang="en-US" sz="3200" dirty="0" err="1">
                <a:ea typeface="+mn-lt"/>
                <a:cs typeface="+mn-lt"/>
              </a:rPr>
              <a:t>στις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τάσεις</a:t>
            </a:r>
            <a:r>
              <a:rPr lang="en-US" sz="3200" dirty="0">
                <a:ea typeface="+mn-lt"/>
                <a:cs typeface="+mn-lt"/>
              </a:rPr>
              <a:t> και </a:t>
            </a:r>
            <a:r>
              <a:rPr lang="en-US" sz="3200" dirty="0" err="1">
                <a:ea typeface="+mn-lt"/>
                <a:cs typeface="+mn-lt"/>
              </a:rPr>
              <a:t>συζητιέτ</a:t>
            </a:r>
            <a:r>
              <a:rPr lang="en-US" sz="3200" dirty="0">
                <a:ea typeface="+mn-lt"/>
                <a:cs typeface="+mn-lt"/>
              </a:rPr>
              <a:t>αι α</a:t>
            </a:r>
            <a:r>
              <a:rPr lang="en-US" sz="3200" dirty="0" err="1">
                <a:ea typeface="+mn-lt"/>
                <a:cs typeface="+mn-lt"/>
              </a:rPr>
              <a:t>ρκέτ</a:t>
            </a:r>
            <a:r>
              <a:rPr lang="en-US" sz="3200" dirty="0">
                <a:ea typeface="+mn-lt"/>
                <a:cs typeface="+mn-lt"/>
              </a:rPr>
              <a:t>α.</a:t>
            </a:r>
            <a:endParaRPr lang="en-US" dirty="0"/>
          </a:p>
          <a:p>
            <a:r>
              <a:rPr lang="en-US" sz="3200" dirty="0" err="1">
                <a:ea typeface="+mn-lt"/>
                <a:cs typeface="+mn-lt"/>
              </a:rPr>
              <a:t>Το</a:t>
            </a:r>
            <a:r>
              <a:rPr lang="en-US" sz="3200" dirty="0">
                <a:ea typeface="+mn-lt"/>
                <a:cs typeface="+mn-lt"/>
              </a:rPr>
              <a:t> video </a:t>
            </a:r>
            <a:r>
              <a:rPr lang="en-US" sz="3200" dirty="0" err="1">
                <a:ea typeface="+mn-lt"/>
                <a:cs typeface="+mn-lt"/>
              </a:rPr>
              <a:t>με</a:t>
            </a:r>
            <a:r>
              <a:rPr lang="en-US" sz="3200" dirty="0">
                <a:cs typeface="Calibri"/>
              </a:rPr>
              <a:t> </a:t>
            </a:r>
            <a:r>
              <a:rPr lang="en-US" sz="3200" dirty="0" err="1">
                <a:cs typeface="Calibri"/>
              </a:rPr>
              <a:t>τίτλο</a:t>
            </a:r>
            <a:r>
              <a:rPr lang="en-US" sz="3200" dirty="0">
                <a:cs typeface="Calibri"/>
              </a:rPr>
              <a:t> Royal Wedding </a:t>
            </a:r>
            <a:r>
              <a:rPr lang="en-US" sz="3200" dirty="0" err="1">
                <a:cs typeface="Calibri"/>
              </a:rPr>
              <a:t>το</a:t>
            </a:r>
            <a:r>
              <a:rPr lang="en-US" sz="3200" dirty="0">
                <a:cs typeface="Calibri"/>
              </a:rPr>
              <a:t> οπ</a:t>
            </a:r>
            <a:r>
              <a:rPr lang="en-US" sz="3200" dirty="0" err="1">
                <a:cs typeface="Calibri"/>
              </a:rPr>
              <a:t>οίο</a:t>
            </a:r>
            <a:r>
              <a:rPr lang="en-US" sz="3200" dirty="0">
                <a:cs typeface="Calibri"/>
              </a:rPr>
              <a:t> </a:t>
            </a:r>
            <a:r>
              <a:rPr lang="en-US" sz="3200" dirty="0" err="1">
                <a:cs typeface="Calibri"/>
              </a:rPr>
              <a:t>ήτ</a:t>
            </a:r>
            <a:r>
              <a:rPr lang="en-US" sz="3200" dirty="0">
                <a:cs typeface="Calibri"/>
              </a:rPr>
              <a:t>αν </a:t>
            </a:r>
            <a:r>
              <a:rPr lang="en-US" sz="3200" dirty="0" err="1">
                <a:cs typeface="Calibri"/>
              </a:rPr>
              <a:t>στην</a:t>
            </a:r>
            <a:r>
              <a:rPr lang="en-US" sz="3200" dirty="0">
                <a:cs typeface="Calibri"/>
              </a:rPr>
              <a:t> επ</a:t>
            </a:r>
            <a:r>
              <a:rPr lang="en-US" sz="3200" dirty="0" err="1">
                <a:cs typeface="Calibri"/>
              </a:rPr>
              <a:t>ικ</a:t>
            </a:r>
            <a:r>
              <a:rPr lang="en-US" sz="3200" dirty="0">
                <a:cs typeface="Calibri"/>
              </a:rPr>
              <a:t>α</a:t>
            </a:r>
            <a:r>
              <a:rPr lang="en-US" sz="3200" dirty="0" err="1">
                <a:cs typeface="Calibri"/>
              </a:rPr>
              <a:t>ιρότητ</a:t>
            </a:r>
            <a:r>
              <a:rPr lang="en-US" sz="3200" dirty="0">
                <a:cs typeface="Calibri"/>
              </a:rPr>
              <a:t>α </a:t>
            </a:r>
            <a:r>
              <a:rPr lang="en-US" sz="3200" dirty="0" err="1">
                <a:cs typeface="Calibri"/>
              </a:rPr>
              <a:t>γι</a:t>
            </a:r>
            <a:r>
              <a:rPr lang="en-US" sz="3200" dirty="0">
                <a:cs typeface="Calibri"/>
              </a:rPr>
              <a:t>α α</a:t>
            </a:r>
            <a:r>
              <a:rPr lang="en-US" sz="3200" dirty="0" err="1">
                <a:cs typeface="Calibri"/>
              </a:rPr>
              <a:t>ρκετές</a:t>
            </a:r>
            <a:r>
              <a:rPr lang="en-US" sz="3200" dirty="0">
                <a:cs typeface="Calibri"/>
              </a:rPr>
              <a:t> </a:t>
            </a:r>
            <a:r>
              <a:rPr lang="en-US" sz="3200" dirty="0" err="1">
                <a:cs typeface="Calibri"/>
              </a:rPr>
              <a:t>ημέρες</a:t>
            </a:r>
            <a:r>
              <a:rPr lang="en-US" sz="3200" dirty="0">
                <a:cs typeface="Calibri"/>
              </a:rPr>
              <a:t> και </a:t>
            </a:r>
            <a:r>
              <a:rPr lang="en-US" sz="3200" dirty="0" err="1">
                <a:cs typeface="Calibri"/>
              </a:rPr>
              <a:t>συζητήθηκε</a:t>
            </a:r>
            <a:r>
              <a:rPr lang="en-US" sz="3200" dirty="0">
                <a:cs typeface="Calibri"/>
              </a:rPr>
              <a:t> από π</a:t>
            </a:r>
            <a:r>
              <a:rPr lang="en-US" sz="3200" dirty="0" err="1">
                <a:cs typeface="Calibri"/>
              </a:rPr>
              <a:t>ολλούς</a:t>
            </a:r>
            <a:r>
              <a:rPr lang="en-US" sz="3200" dirty="0">
                <a:cs typeface="Calibri"/>
              </a:rPr>
              <a:t> </a:t>
            </a:r>
            <a:r>
              <a:rPr lang="en-US" sz="3200" dirty="0" err="1">
                <a:cs typeface="Calibri"/>
              </a:rPr>
              <a:t>στ</a:t>
            </a:r>
            <a:r>
              <a:rPr lang="en-US" sz="3200" dirty="0">
                <a:cs typeface="Calibri"/>
              </a:rPr>
              <a:t>α </a:t>
            </a:r>
            <a:r>
              <a:rPr lang="en-US" sz="3200" dirty="0" err="1">
                <a:cs typeface="Calibri"/>
              </a:rPr>
              <a:t>κοινωνικά</a:t>
            </a:r>
            <a:r>
              <a:rPr lang="en-US" sz="3200" dirty="0">
                <a:cs typeface="Calibri"/>
              </a:rPr>
              <a:t> </a:t>
            </a:r>
            <a:r>
              <a:rPr lang="en-US" sz="3200" dirty="0" err="1">
                <a:cs typeface="Calibri"/>
              </a:rPr>
              <a:t>μέσ</a:t>
            </a:r>
            <a:r>
              <a:rPr lang="en-US" sz="3200" dirty="0">
                <a:cs typeface="Calibri"/>
              </a:rPr>
              <a:t>α , β</a:t>
            </a:r>
            <a:r>
              <a:rPr lang="en-US" sz="3200" dirty="0" err="1">
                <a:cs typeface="Calibri"/>
              </a:rPr>
              <a:t>λέ</a:t>
            </a:r>
            <a:r>
              <a:rPr lang="en-US" sz="3200" dirty="0">
                <a:cs typeface="Calibri"/>
              </a:rPr>
              <a:t>π</a:t>
            </a:r>
            <a:r>
              <a:rPr lang="en-US" sz="3200" dirty="0" err="1">
                <a:cs typeface="Calibri"/>
              </a:rPr>
              <a:t>ουμε</a:t>
            </a:r>
            <a:r>
              <a:rPr lang="en-US" sz="3200" dirty="0">
                <a:cs typeface="Calibri"/>
              </a:rPr>
              <a:t> </a:t>
            </a:r>
            <a:r>
              <a:rPr lang="en-US" sz="3200" dirty="0" err="1">
                <a:cs typeface="Calibri"/>
              </a:rPr>
              <a:t>ότι</a:t>
            </a:r>
            <a:r>
              <a:rPr lang="en-US" sz="3200" dirty="0">
                <a:cs typeface="Calibri"/>
              </a:rPr>
              <a:t> </a:t>
            </a:r>
            <a:r>
              <a:rPr lang="en-US" sz="3200" dirty="0" err="1">
                <a:cs typeface="Calibri"/>
              </a:rPr>
              <a:t>ειν</a:t>
            </a:r>
            <a:r>
              <a:rPr lang="en-US" sz="3200" dirty="0">
                <a:cs typeface="Calibri"/>
              </a:rPr>
              <a:t>αι π</a:t>
            </a:r>
            <a:r>
              <a:rPr lang="en-US" sz="3200" dirty="0" err="1">
                <a:cs typeface="Calibri"/>
              </a:rPr>
              <a:t>ρώτο</a:t>
            </a:r>
            <a:r>
              <a:rPr lang="en-US" sz="3200" dirty="0">
                <a:cs typeface="Calibri"/>
              </a:rPr>
              <a:t> </a:t>
            </a:r>
            <a:r>
              <a:rPr lang="en-US" sz="3200" dirty="0" err="1">
                <a:cs typeface="Calibri"/>
              </a:rPr>
              <a:t>με</a:t>
            </a:r>
            <a:r>
              <a:rPr lang="en-US" sz="3200" dirty="0">
                <a:cs typeface="Calibri"/>
              </a:rPr>
              <a:t> </a:t>
            </a:r>
            <a:r>
              <a:rPr lang="en-US" sz="3200" dirty="0" err="1">
                <a:cs typeface="Calibri"/>
              </a:rPr>
              <a:t>τις</a:t>
            </a:r>
            <a:r>
              <a:rPr lang="en-US" sz="3200" dirty="0">
                <a:cs typeface="Calibri"/>
              </a:rPr>
              <a:t> </a:t>
            </a:r>
            <a:r>
              <a:rPr lang="en-US" sz="3200" dirty="0" err="1">
                <a:cs typeface="Calibri"/>
              </a:rPr>
              <a:t>μεγ</a:t>
            </a:r>
            <a:r>
              <a:rPr lang="en-US" sz="3200" dirty="0">
                <a:cs typeface="Calibri"/>
              </a:rPr>
              <a:t>α</a:t>
            </a:r>
            <a:r>
              <a:rPr lang="en-US" sz="3200" dirty="0" err="1">
                <a:cs typeface="Calibri"/>
              </a:rPr>
              <a:t>λύτερες</a:t>
            </a:r>
            <a:r>
              <a:rPr lang="en-US" sz="3200" dirty="0">
                <a:cs typeface="Calibri"/>
              </a:rPr>
              <a:t> π</a:t>
            </a:r>
            <a:r>
              <a:rPr lang="en-US" sz="3200" dirty="0" err="1">
                <a:cs typeface="Calibri"/>
              </a:rPr>
              <a:t>ρο</a:t>
            </a:r>
            <a:r>
              <a:rPr lang="en-US" sz="3200" dirty="0">
                <a:cs typeface="Calibri"/>
              </a:rPr>
              <a:t>β</a:t>
            </a:r>
            <a:r>
              <a:rPr lang="en-US" sz="3200" dirty="0" err="1">
                <a:cs typeface="Calibri"/>
              </a:rPr>
              <a:t>ολές.Το</a:t>
            </a:r>
            <a:r>
              <a:rPr lang="en-US" sz="3200" dirty="0">
                <a:cs typeface="Calibri"/>
              </a:rPr>
              <a:t> 2ο β</a:t>
            </a:r>
            <a:r>
              <a:rPr lang="en-US" sz="3200" dirty="0" err="1">
                <a:cs typeface="Calibri"/>
              </a:rPr>
              <a:t>ίντεο</a:t>
            </a:r>
            <a:r>
              <a:rPr lang="en-US" sz="3200" dirty="0">
                <a:cs typeface="Calibri"/>
              </a:rPr>
              <a:t> π</a:t>
            </a:r>
            <a:r>
              <a:rPr lang="en-US" sz="3200" dirty="0" err="1">
                <a:cs typeface="Calibri"/>
              </a:rPr>
              <a:t>ου</a:t>
            </a:r>
            <a:r>
              <a:rPr lang="en-US" sz="3200" dirty="0">
                <a:cs typeface="Calibri"/>
              </a:rPr>
              <a:t> α</a:t>
            </a:r>
            <a:r>
              <a:rPr lang="en-US" sz="3200" dirty="0" err="1">
                <a:cs typeface="Calibri"/>
              </a:rPr>
              <a:t>κολουθεί</a:t>
            </a:r>
            <a:r>
              <a:rPr lang="en-US" sz="3200" dirty="0">
                <a:cs typeface="Calibri"/>
              </a:rPr>
              <a:t> α</a:t>
            </a:r>
            <a:r>
              <a:rPr lang="en-US" sz="3200" dirty="0" err="1">
                <a:cs typeface="Calibri"/>
              </a:rPr>
              <a:t>φόρ</a:t>
            </a:r>
            <a:r>
              <a:rPr lang="en-US" sz="3200" dirty="0">
                <a:cs typeface="Calibri"/>
              </a:rPr>
              <a:t>α </a:t>
            </a:r>
            <a:r>
              <a:rPr lang="en-US" sz="3200" dirty="0" err="1">
                <a:cs typeface="Calibri"/>
              </a:rPr>
              <a:t>τον</a:t>
            </a:r>
            <a:r>
              <a:rPr lang="en-US" sz="3200" dirty="0">
                <a:cs typeface="Calibri"/>
              </a:rPr>
              <a:t> Kanye West.</a:t>
            </a:r>
          </a:p>
        </p:txBody>
      </p:sp>
    </p:spTree>
    <p:extLst>
      <p:ext uri="{BB962C8B-B14F-4D97-AF65-F5344CB8AC3E}">
        <p14:creationId xmlns:p14="http://schemas.microsoft.com/office/powerpoint/2010/main" val="3929503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20673" y="-1194637"/>
            <a:ext cx="11868409" cy="2387600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Calibri"/>
                <a:ea typeface="+mj-lt"/>
                <a:cs typeface="+mj-lt"/>
              </a:rPr>
              <a:t>2.1 </a:t>
            </a:r>
            <a:r>
              <a:rPr lang="en-US" sz="3600" dirty="0" err="1">
                <a:latin typeface="Calibri"/>
                <a:ea typeface="+mj-lt"/>
                <a:cs typeface="+mj-lt"/>
              </a:rPr>
              <a:t>Τι</a:t>
            </a:r>
            <a:r>
              <a:rPr lang="en-US" sz="3600" dirty="0">
                <a:latin typeface="Calibri"/>
                <a:ea typeface="+mj-lt"/>
                <a:cs typeface="+mj-lt"/>
              </a:rPr>
              <a:t> </a:t>
            </a:r>
            <a:r>
              <a:rPr lang="en-US" sz="3600" dirty="0" err="1">
                <a:latin typeface="Calibri"/>
                <a:ea typeface="+mj-lt"/>
                <a:cs typeface="+mj-lt"/>
              </a:rPr>
              <a:t>ξέρουμε</a:t>
            </a:r>
            <a:r>
              <a:rPr lang="en-US" sz="3600" dirty="0">
                <a:latin typeface="Calibri"/>
                <a:ea typeface="+mj-lt"/>
                <a:cs typeface="+mj-lt"/>
              </a:rPr>
              <a:t> </a:t>
            </a:r>
            <a:r>
              <a:rPr lang="en-US" sz="3600" dirty="0" err="1">
                <a:latin typeface="Calibri"/>
                <a:ea typeface="+mj-lt"/>
                <a:cs typeface="+mj-lt"/>
              </a:rPr>
              <a:t>γι</a:t>
            </a:r>
            <a:r>
              <a:rPr lang="en-US" sz="3600" dirty="0">
                <a:latin typeface="Calibri"/>
                <a:ea typeface="+mj-lt"/>
                <a:cs typeface="+mj-lt"/>
              </a:rPr>
              <a:t>α </a:t>
            </a:r>
            <a:r>
              <a:rPr lang="en-US" sz="3600" dirty="0" err="1">
                <a:latin typeface="Calibri"/>
                <a:ea typeface="+mj-lt"/>
                <a:cs typeface="+mj-lt"/>
              </a:rPr>
              <a:t>τις</a:t>
            </a:r>
            <a:r>
              <a:rPr lang="en-US" sz="3600" dirty="0">
                <a:latin typeface="Calibri"/>
                <a:ea typeface="+mj-lt"/>
                <a:cs typeface="+mj-lt"/>
              </a:rPr>
              <a:t> </a:t>
            </a:r>
            <a:r>
              <a:rPr lang="en-US" sz="3600" dirty="0" err="1">
                <a:latin typeface="Calibri"/>
                <a:ea typeface="+mj-lt"/>
                <a:cs typeface="+mj-lt"/>
              </a:rPr>
              <a:t>δημοσιεύσεις</a:t>
            </a:r>
            <a:r>
              <a:rPr lang="en-US" sz="3600" dirty="0">
                <a:latin typeface="Calibri"/>
                <a:ea typeface="+mj-lt"/>
                <a:cs typeface="+mj-lt"/>
              </a:rPr>
              <a:t> </a:t>
            </a:r>
            <a:r>
              <a:rPr lang="en-US" sz="3600" dirty="0" err="1">
                <a:latin typeface="Calibri"/>
                <a:ea typeface="+mj-lt"/>
                <a:cs typeface="+mj-lt"/>
              </a:rPr>
              <a:t>του</a:t>
            </a:r>
            <a:r>
              <a:rPr lang="en-US" sz="3600" dirty="0">
                <a:latin typeface="Calibri"/>
                <a:ea typeface="+mj-lt"/>
                <a:cs typeface="+mj-lt"/>
              </a:rPr>
              <a:t> π</a:t>
            </a:r>
            <a:r>
              <a:rPr lang="en-US" sz="3600" dirty="0" err="1">
                <a:latin typeface="Calibri"/>
                <a:ea typeface="+mj-lt"/>
                <a:cs typeface="+mj-lt"/>
              </a:rPr>
              <a:t>ολύ</a:t>
            </a:r>
            <a:r>
              <a:rPr lang="en-US" sz="3600" dirty="0">
                <a:latin typeface="Calibri"/>
                <a:ea typeface="+mj-lt"/>
                <a:cs typeface="+mj-lt"/>
              </a:rPr>
              <a:t> </a:t>
            </a:r>
            <a:r>
              <a:rPr lang="en-US" sz="3600" dirty="0" err="1">
                <a:latin typeface="Calibri"/>
                <a:ea typeface="+mj-lt"/>
                <a:cs typeface="+mj-lt"/>
              </a:rPr>
              <a:t>δημοφιλούς</a:t>
            </a:r>
            <a:r>
              <a:rPr lang="en-US" sz="3600" dirty="0">
                <a:latin typeface="Calibri"/>
                <a:ea typeface="+mj-lt"/>
                <a:cs typeface="+mj-lt"/>
              </a:rPr>
              <a:t> κανα</a:t>
            </a:r>
            <a:r>
              <a:rPr lang="en-US" sz="3600" dirty="0" err="1">
                <a:latin typeface="Calibri"/>
                <a:ea typeface="+mj-lt"/>
                <a:cs typeface="+mj-lt"/>
              </a:rPr>
              <a:t>λιού</a:t>
            </a:r>
            <a:r>
              <a:rPr lang="en-US" sz="3600" dirty="0">
                <a:latin typeface="Calibri"/>
                <a:ea typeface="+mj-lt"/>
                <a:cs typeface="+mj-lt"/>
              </a:rPr>
              <a:t> Saturday Night Live - </a:t>
            </a:r>
            <a:r>
              <a:rPr lang="en-US" sz="3600" dirty="0" err="1">
                <a:latin typeface="Calibri"/>
                <a:ea typeface="+mj-lt"/>
                <a:cs typeface="+mj-lt"/>
              </a:rPr>
              <a:t>Εμφάνιση</a:t>
            </a:r>
            <a:r>
              <a:rPr lang="en-US" sz="3600" dirty="0">
                <a:latin typeface="Calibri"/>
                <a:ea typeface="+mj-lt"/>
                <a:cs typeface="+mj-lt"/>
              </a:rPr>
              <a:t> </a:t>
            </a:r>
            <a:r>
              <a:rPr lang="en-US" sz="3600" dirty="0" err="1">
                <a:latin typeface="Calibri"/>
                <a:ea typeface="+mj-lt"/>
                <a:cs typeface="+mj-lt"/>
              </a:rPr>
              <a:t>των</a:t>
            </a:r>
            <a:r>
              <a:rPr lang="en-US" sz="3600" dirty="0">
                <a:latin typeface="Calibri"/>
                <a:ea typeface="+mj-lt"/>
                <a:cs typeface="+mj-lt"/>
              </a:rPr>
              <a:t> απ</a:t>
            </a:r>
            <a:r>
              <a:rPr lang="en-US" sz="3600" dirty="0" err="1">
                <a:latin typeface="Calibri"/>
                <a:ea typeface="+mj-lt"/>
                <a:cs typeface="+mj-lt"/>
              </a:rPr>
              <a:t>οτελεσμάτων</a:t>
            </a:r>
            <a:endParaRPr lang="en-US" sz="3600" err="1">
              <a:latin typeface="Calibri"/>
              <a:cs typeface="Calibri Light"/>
            </a:endParaRPr>
          </a:p>
        </p:txBody>
      </p:sp>
      <p:pic>
        <p:nvPicPr>
          <p:cNvPr id="5" name="Picture 5" descr="Table&#10;&#10;Description automatically generated">
            <a:extLst>
              <a:ext uri="{FF2B5EF4-FFF2-40B4-BE49-F238E27FC236}">
                <a16:creationId xmlns:a16="http://schemas.microsoft.com/office/drawing/2014/main" id="{9396ED93-587A-442E-92F3-BCAF149362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095" y="1500941"/>
            <a:ext cx="10598523" cy="4862059"/>
          </a:xfrm>
          <a:prstGeom prst="rect">
            <a:avLst/>
          </a:prstGeom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C3BABFA8-867B-466B-B4E9-AB3727697F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8786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34948" y="-594562"/>
            <a:ext cx="11868409" cy="2387600"/>
          </a:xfrm>
        </p:spPr>
        <p:txBody>
          <a:bodyPr>
            <a:normAutofit/>
          </a:bodyPr>
          <a:lstStyle/>
          <a:p>
            <a:r>
              <a:rPr lang="en-US" sz="3200">
                <a:latin typeface="Calibri"/>
                <a:ea typeface="+mj-lt"/>
                <a:cs typeface="+mj-lt"/>
              </a:rPr>
              <a:t>2.2 </a:t>
            </a:r>
            <a:r>
              <a:rPr lang="en-US" sz="3200" err="1">
                <a:latin typeface="Calibri"/>
                <a:ea typeface="+mj-lt"/>
                <a:cs typeface="+mj-lt"/>
              </a:rPr>
              <a:t>Πόσες</a:t>
            </a:r>
            <a:r>
              <a:rPr lang="en-US" sz="3200">
                <a:latin typeface="Calibri"/>
                <a:ea typeface="+mj-lt"/>
                <a:cs typeface="+mj-lt"/>
              </a:rPr>
              <a:t> </a:t>
            </a:r>
            <a:r>
              <a:rPr lang="en-US" sz="3200" err="1">
                <a:latin typeface="Calibri"/>
                <a:ea typeface="+mj-lt"/>
                <a:cs typeface="+mj-lt"/>
              </a:rPr>
              <a:t>ετικέτες</a:t>
            </a:r>
            <a:r>
              <a:rPr lang="en-US" sz="3200">
                <a:latin typeface="Calibri"/>
                <a:ea typeface="+mj-lt"/>
                <a:cs typeface="+mj-lt"/>
              </a:rPr>
              <a:t> </a:t>
            </a:r>
            <a:r>
              <a:rPr lang="en-US" sz="3200" err="1">
                <a:latin typeface="Calibri"/>
                <a:ea typeface="+mj-lt"/>
                <a:cs typeface="+mj-lt"/>
              </a:rPr>
              <a:t>χρησιμο</a:t>
            </a:r>
            <a:r>
              <a:rPr lang="en-US" sz="3200">
                <a:latin typeface="Calibri"/>
                <a:ea typeface="+mj-lt"/>
                <a:cs typeface="+mj-lt"/>
              </a:rPr>
              <a:t>π</a:t>
            </a:r>
            <a:r>
              <a:rPr lang="en-US" sz="3200" err="1">
                <a:latin typeface="Calibri"/>
                <a:ea typeface="+mj-lt"/>
                <a:cs typeface="+mj-lt"/>
              </a:rPr>
              <a:t>οιούντ</a:t>
            </a:r>
            <a:r>
              <a:rPr lang="en-US" sz="3200">
                <a:latin typeface="Calibri"/>
                <a:ea typeface="+mj-lt"/>
                <a:cs typeface="+mj-lt"/>
              </a:rPr>
              <a:t>αι </a:t>
            </a:r>
            <a:r>
              <a:rPr lang="en-US" sz="3200" err="1">
                <a:latin typeface="Calibri"/>
                <a:ea typeface="+mj-lt"/>
                <a:cs typeface="+mj-lt"/>
              </a:rPr>
              <a:t>συνήθως</a:t>
            </a:r>
            <a:r>
              <a:rPr lang="en-US" sz="3200">
                <a:latin typeface="Calibri"/>
                <a:ea typeface="+mj-lt"/>
                <a:cs typeface="+mj-lt"/>
              </a:rPr>
              <a:t> </a:t>
            </a:r>
            <a:r>
              <a:rPr lang="en-US" sz="3200" err="1">
                <a:latin typeface="Calibri"/>
                <a:ea typeface="+mj-lt"/>
                <a:cs typeface="+mj-lt"/>
              </a:rPr>
              <a:t>στις</a:t>
            </a:r>
            <a:r>
              <a:rPr lang="en-US" sz="3200">
                <a:latin typeface="Calibri"/>
                <a:ea typeface="+mj-lt"/>
                <a:cs typeface="+mj-lt"/>
              </a:rPr>
              <a:t> </a:t>
            </a:r>
            <a:r>
              <a:rPr lang="en-US" sz="3200" err="1">
                <a:latin typeface="Calibri"/>
                <a:ea typeface="+mj-lt"/>
                <a:cs typeface="+mj-lt"/>
              </a:rPr>
              <a:t>δημοσιεύσεις</a:t>
            </a:r>
            <a:r>
              <a:rPr lang="en-US" sz="3200">
                <a:latin typeface="Calibri"/>
                <a:ea typeface="+mj-lt"/>
                <a:cs typeface="+mj-lt"/>
              </a:rPr>
              <a:t> </a:t>
            </a:r>
            <a:r>
              <a:rPr lang="en-US" sz="3200" err="1">
                <a:latin typeface="Calibri"/>
                <a:ea typeface="+mj-lt"/>
                <a:cs typeface="+mj-lt"/>
              </a:rPr>
              <a:t>των</a:t>
            </a:r>
            <a:r>
              <a:rPr lang="en-US" sz="3200">
                <a:latin typeface="Calibri"/>
                <a:ea typeface="+mj-lt"/>
                <a:cs typeface="+mj-lt"/>
              </a:rPr>
              <a:t> β</a:t>
            </a:r>
            <a:r>
              <a:rPr lang="en-US" sz="3200" err="1">
                <a:latin typeface="Calibri"/>
                <a:ea typeface="+mj-lt"/>
                <a:cs typeface="+mj-lt"/>
              </a:rPr>
              <a:t>ίντεο</a:t>
            </a:r>
            <a:r>
              <a:rPr lang="en-US" sz="3200">
                <a:latin typeface="Calibri"/>
                <a:ea typeface="+mj-lt"/>
                <a:cs typeface="+mj-lt"/>
              </a:rPr>
              <a:t> - </a:t>
            </a:r>
            <a:r>
              <a:rPr lang="en-US" sz="3200">
                <a:latin typeface="Calibri"/>
                <a:ea typeface="+mj-lt"/>
                <a:cs typeface="Calibri"/>
              </a:rPr>
              <a:t> </a:t>
            </a:r>
            <a:r>
              <a:rPr lang="en-US" sz="3200" err="1">
                <a:latin typeface="Calibri"/>
                <a:ea typeface="+mj-lt"/>
                <a:cs typeface="Calibri"/>
              </a:rPr>
              <a:t>Σχολι</a:t>
            </a:r>
            <a:r>
              <a:rPr lang="en-US" sz="3200">
                <a:latin typeface="Calibri"/>
                <a:ea typeface="+mj-lt"/>
                <a:cs typeface="Calibri"/>
              </a:rPr>
              <a:t>α</a:t>
            </a:r>
            <a:r>
              <a:rPr lang="en-US" sz="3200" err="1">
                <a:latin typeface="Calibri"/>
                <a:ea typeface="+mj-lt"/>
                <a:cs typeface="Calibri"/>
              </a:rPr>
              <a:t>σμός</a:t>
            </a:r>
            <a:r>
              <a:rPr lang="en-US" sz="3200">
                <a:latin typeface="Calibri"/>
                <a:ea typeface="+mj-lt"/>
                <a:cs typeface="Calibri"/>
              </a:rPr>
              <a:t> απ</a:t>
            </a:r>
            <a:r>
              <a:rPr lang="en-US" sz="3200" err="1">
                <a:latin typeface="Calibri"/>
                <a:ea typeface="+mj-lt"/>
                <a:cs typeface="Calibri"/>
              </a:rPr>
              <a:t>οτελεσμάτων</a:t>
            </a:r>
            <a:endParaRPr lang="en-US" sz="3200" err="1">
              <a:ea typeface="+mj-lt"/>
              <a:cs typeface="+mj-lt"/>
            </a:endParaRPr>
          </a:p>
          <a:p>
            <a:endParaRPr lang="en-US" sz="3200">
              <a:latin typeface="Calibri"/>
              <a:cs typeface="Calibri Light"/>
            </a:endParaRPr>
          </a:p>
          <a:p>
            <a:endParaRPr lang="en-US" sz="3200">
              <a:latin typeface="Calibri"/>
              <a:cs typeface="Calibri Light"/>
            </a:endParaRP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15732E3A-9F00-4A32-8E51-589A026D39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38100" y="1010063"/>
            <a:ext cx="12115800" cy="54955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>
                <a:ea typeface="+mn-lt"/>
                <a:cs typeface="+mn-lt"/>
              </a:rPr>
              <a:t>Παρα</a:t>
            </a:r>
            <a:r>
              <a:rPr lang="en-US" sz="3200" dirty="0" err="1">
                <a:ea typeface="+mn-lt"/>
                <a:cs typeface="+mn-lt"/>
              </a:rPr>
              <a:t>τηρούμε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ότι</a:t>
            </a:r>
            <a:r>
              <a:rPr lang="en-US" sz="3200" dirty="0">
                <a:ea typeface="+mn-lt"/>
                <a:cs typeface="+mn-lt"/>
              </a:rPr>
              <a:t> ο κα</a:t>
            </a:r>
            <a:r>
              <a:rPr lang="en-US" sz="3200" dirty="0" err="1">
                <a:ea typeface="+mn-lt"/>
                <a:cs typeface="+mn-lt"/>
              </a:rPr>
              <a:t>νονάς</a:t>
            </a:r>
            <a:r>
              <a:rPr lang="en-US" sz="3200" dirty="0">
                <a:ea typeface="+mn-lt"/>
                <a:cs typeface="+mn-lt"/>
              </a:rPr>
              <a:t> </a:t>
            </a:r>
            <a:r>
              <a:rPr lang="en-US" sz="3200" dirty="0" err="1">
                <a:ea typeface="+mn-lt"/>
                <a:cs typeface="+mn-lt"/>
              </a:rPr>
              <a:t>όσο</a:t>
            </a:r>
            <a:r>
              <a:rPr lang="en-US" sz="3200" dirty="0">
                <a:ea typeface="+mn-lt"/>
                <a:cs typeface="+mn-lt"/>
              </a:rPr>
              <a:t> π</a:t>
            </a:r>
            <a:r>
              <a:rPr lang="en-US" sz="3200" dirty="0" err="1">
                <a:ea typeface="+mn-lt"/>
                <a:cs typeface="+mn-lt"/>
              </a:rPr>
              <a:t>οιό</a:t>
            </a:r>
            <a:r>
              <a:rPr lang="en-US" sz="3200" dirty="0">
                <a:ea typeface="+mn-lt"/>
                <a:cs typeface="+mn-lt"/>
              </a:rPr>
              <a:t> π</a:t>
            </a:r>
            <a:r>
              <a:rPr lang="en-US" sz="3200" dirty="0" err="1">
                <a:ea typeface="+mn-lt"/>
                <a:cs typeface="+mn-lt"/>
              </a:rPr>
              <a:t>ολλά</a:t>
            </a:r>
            <a:r>
              <a:rPr lang="en-US" sz="3200" dirty="0">
                <a:ea typeface="+mn-lt"/>
                <a:cs typeface="+mn-lt"/>
              </a:rPr>
              <a:t> tags </a:t>
            </a:r>
            <a:r>
              <a:rPr lang="en-US" sz="3200" dirty="0" err="1">
                <a:ea typeface="+mn-lt"/>
                <a:cs typeface="+mn-lt"/>
              </a:rPr>
              <a:t>τόσες</a:t>
            </a:r>
            <a:r>
              <a:rPr lang="en-US" sz="3200" dirty="0">
                <a:ea typeface="+mn-lt"/>
                <a:cs typeface="+mn-lt"/>
              </a:rPr>
              <a:t> π</a:t>
            </a:r>
            <a:r>
              <a:rPr lang="en-US" sz="3200" dirty="0" err="1">
                <a:ea typeface="+mn-lt"/>
                <a:cs typeface="+mn-lt"/>
              </a:rPr>
              <a:t>ερισσότερες</a:t>
            </a:r>
            <a:r>
              <a:rPr lang="en-US" sz="3200" dirty="0">
                <a:ea typeface="+mn-lt"/>
                <a:cs typeface="+mn-lt"/>
              </a:rPr>
              <a:t> π</a:t>
            </a:r>
            <a:r>
              <a:rPr lang="en-US" sz="3200" dirty="0" err="1">
                <a:ea typeface="+mn-lt"/>
                <a:cs typeface="+mn-lt"/>
              </a:rPr>
              <a:t>ρο</a:t>
            </a:r>
            <a:r>
              <a:rPr lang="en-US" sz="3200" dirty="0">
                <a:ea typeface="+mn-lt"/>
                <a:cs typeface="+mn-lt"/>
              </a:rPr>
              <a:t>β</a:t>
            </a:r>
            <a:r>
              <a:rPr lang="en-US" sz="3200" dirty="0" err="1">
                <a:ea typeface="+mn-lt"/>
                <a:cs typeface="+mn-lt"/>
              </a:rPr>
              <a:t>ολές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δεν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ισχυεί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γι</a:t>
            </a:r>
            <a:r>
              <a:rPr lang="en-US" sz="3200" dirty="0">
                <a:ea typeface="+mn-lt"/>
                <a:cs typeface="+mn-lt"/>
              </a:rPr>
              <a:t>α τα video </a:t>
            </a:r>
            <a:r>
              <a:rPr lang="en-US" sz="3200" dirty="0" err="1">
                <a:ea typeface="+mn-lt"/>
                <a:cs typeface="+mn-lt"/>
              </a:rPr>
              <a:t>στο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youtube.Αυτό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οφείλετ</a:t>
            </a:r>
            <a:r>
              <a:rPr lang="en-US" sz="3200" dirty="0">
                <a:ea typeface="+mn-lt"/>
                <a:cs typeface="+mn-lt"/>
              </a:rPr>
              <a:t>αι </a:t>
            </a:r>
            <a:r>
              <a:rPr lang="en-US" sz="3200" dirty="0" err="1">
                <a:ea typeface="+mn-lt"/>
                <a:cs typeface="+mn-lt"/>
              </a:rPr>
              <a:t>στο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γεγονός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ότι</a:t>
            </a:r>
            <a:r>
              <a:rPr lang="en-US" sz="3200" dirty="0">
                <a:ea typeface="+mn-lt"/>
                <a:cs typeface="+mn-lt"/>
              </a:rPr>
              <a:t> τα video </a:t>
            </a:r>
            <a:r>
              <a:rPr lang="en-US" sz="3200" dirty="0" err="1">
                <a:ea typeface="+mn-lt"/>
                <a:cs typeface="+mn-lt"/>
              </a:rPr>
              <a:t>με</a:t>
            </a:r>
            <a:r>
              <a:rPr lang="en-US" sz="3200" dirty="0">
                <a:ea typeface="+mn-lt"/>
                <a:cs typeface="+mn-lt"/>
              </a:rPr>
              <a:t> π</a:t>
            </a:r>
            <a:r>
              <a:rPr lang="en-US" sz="3200" dirty="0" err="1">
                <a:ea typeface="+mn-lt"/>
                <a:cs typeface="+mn-lt"/>
              </a:rPr>
              <a:t>ολλά</a:t>
            </a:r>
            <a:r>
              <a:rPr lang="en-US" sz="3200" dirty="0">
                <a:ea typeface="+mn-lt"/>
                <a:cs typeface="+mn-lt"/>
              </a:rPr>
              <a:t> tags , η π</a:t>
            </a:r>
            <a:r>
              <a:rPr lang="en-US" sz="3200" dirty="0" err="1">
                <a:ea typeface="+mn-lt"/>
                <a:cs typeface="+mn-lt"/>
              </a:rPr>
              <a:t>λειοψηφί</a:t>
            </a:r>
            <a:r>
              <a:rPr lang="en-US" sz="3200" dirty="0">
                <a:ea typeface="+mn-lt"/>
                <a:cs typeface="+mn-lt"/>
              </a:rPr>
              <a:t>α </a:t>
            </a:r>
            <a:r>
              <a:rPr lang="en-US" sz="3200" dirty="0" err="1">
                <a:ea typeface="+mn-lt"/>
                <a:cs typeface="+mn-lt"/>
              </a:rPr>
              <a:t>των</a:t>
            </a:r>
            <a:r>
              <a:rPr lang="en-US" sz="3200" dirty="0">
                <a:ea typeface="+mn-lt"/>
                <a:cs typeface="+mn-lt"/>
              </a:rPr>
              <a:t> tags </a:t>
            </a:r>
            <a:r>
              <a:rPr lang="en-US" sz="3200" dirty="0" err="1">
                <a:ea typeface="+mn-lt"/>
                <a:cs typeface="+mn-lt"/>
              </a:rPr>
              <a:t>δεν</a:t>
            </a:r>
            <a:r>
              <a:rPr lang="en-US" sz="3200" dirty="0">
                <a:ea typeface="+mn-lt"/>
                <a:cs typeface="+mn-lt"/>
              </a:rPr>
              <a:t> α</a:t>
            </a:r>
            <a:r>
              <a:rPr lang="en-US" sz="3200" dirty="0" err="1">
                <a:ea typeface="+mn-lt"/>
                <a:cs typeface="+mn-lt"/>
              </a:rPr>
              <a:t>ντικ</a:t>
            </a:r>
            <a:r>
              <a:rPr lang="en-US" sz="3200" dirty="0">
                <a:ea typeface="+mn-lt"/>
                <a:cs typeface="+mn-lt"/>
              </a:rPr>
              <a:t>α</a:t>
            </a:r>
            <a:r>
              <a:rPr lang="en-US" sz="3200" dirty="0" err="1">
                <a:ea typeface="+mn-lt"/>
                <a:cs typeface="+mn-lt"/>
              </a:rPr>
              <a:t>τρο</a:t>
            </a:r>
            <a:r>
              <a:rPr lang="en-US" sz="3200" dirty="0">
                <a:ea typeface="+mn-lt"/>
                <a:cs typeface="+mn-lt"/>
              </a:rPr>
              <a:t>π</a:t>
            </a:r>
            <a:r>
              <a:rPr lang="en-US" sz="3200" dirty="0" err="1">
                <a:ea typeface="+mn-lt"/>
                <a:cs typeface="+mn-lt"/>
              </a:rPr>
              <a:t>τίζουν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το</a:t>
            </a:r>
            <a:r>
              <a:rPr lang="en-US" sz="3200" dirty="0">
                <a:ea typeface="+mn-lt"/>
                <a:cs typeface="+mn-lt"/>
              </a:rPr>
              <a:t> π</a:t>
            </a:r>
            <a:r>
              <a:rPr lang="en-US" sz="3200" dirty="0" err="1">
                <a:ea typeface="+mn-lt"/>
                <a:cs typeface="+mn-lt"/>
              </a:rPr>
              <a:t>εριεχόμενο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ενός</a:t>
            </a:r>
            <a:r>
              <a:rPr lang="en-US" sz="3200" dirty="0">
                <a:ea typeface="+mn-lt"/>
                <a:cs typeface="+mn-lt"/>
              </a:rPr>
              <a:t> β</a:t>
            </a:r>
            <a:r>
              <a:rPr lang="en-US" sz="3200" dirty="0" err="1">
                <a:ea typeface="+mn-lt"/>
                <a:cs typeface="+mn-lt"/>
              </a:rPr>
              <a:t>ίντεο</a:t>
            </a:r>
            <a:r>
              <a:rPr lang="en-US" sz="3200" dirty="0">
                <a:ea typeface="+mn-lt"/>
                <a:cs typeface="+mn-lt"/>
              </a:rPr>
              <a:t> α</a:t>
            </a:r>
            <a:r>
              <a:rPr lang="en-US" sz="3200" dirty="0" err="1">
                <a:ea typeface="+mn-lt"/>
                <a:cs typeface="+mn-lt"/>
              </a:rPr>
              <a:t>λλά</a:t>
            </a:r>
            <a:r>
              <a:rPr lang="en-US" sz="3200" dirty="0">
                <a:ea typeface="+mn-lt"/>
                <a:cs typeface="+mn-lt"/>
              </a:rPr>
              <a:t> </a:t>
            </a:r>
            <a:r>
              <a:rPr lang="en-US" sz="3200" dirty="0" err="1">
                <a:ea typeface="+mn-lt"/>
                <a:cs typeface="+mn-lt"/>
              </a:rPr>
              <a:t>έχουν</a:t>
            </a:r>
            <a:r>
              <a:rPr lang="en-US" sz="3200" dirty="0">
                <a:ea typeface="+mn-lt"/>
                <a:cs typeface="+mn-lt"/>
              </a:rPr>
              <a:t> π</a:t>
            </a:r>
            <a:r>
              <a:rPr lang="en-US" sz="3200" dirty="0" err="1">
                <a:ea typeface="+mn-lt"/>
                <a:cs typeface="+mn-lt"/>
              </a:rPr>
              <a:t>ροστεθεί</a:t>
            </a:r>
            <a:r>
              <a:rPr lang="en-US" sz="3200" dirty="0">
                <a:ea typeface="+mn-lt"/>
                <a:cs typeface="+mn-lt"/>
              </a:rPr>
              <a:t>  από </a:t>
            </a:r>
            <a:r>
              <a:rPr lang="en-US" sz="3200" dirty="0" err="1">
                <a:ea typeface="+mn-lt"/>
                <a:cs typeface="+mn-lt"/>
              </a:rPr>
              <a:t>τον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δημιουργό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έτσι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ώστε</a:t>
            </a:r>
            <a:r>
              <a:rPr lang="en-US" sz="3200" dirty="0">
                <a:ea typeface="+mn-lt"/>
                <a:cs typeface="+mn-lt"/>
              </a:rPr>
              <a:t> να μπ</a:t>
            </a:r>
            <a:r>
              <a:rPr lang="en-US" sz="3200" dirty="0" err="1">
                <a:ea typeface="+mn-lt"/>
                <a:cs typeface="+mn-lt"/>
              </a:rPr>
              <a:t>ερδέψουν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τον</a:t>
            </a:r>
            <a:r>
              <a:rPr lang="en-US" sz="3200" dirty="0">
                <a:ea typeface="+mn-lt"/>
                <a:cs typeface="+mn-lt"/>
              </a:rPr>
              <a:t> α</a:t>
            </a:r>
            <a:r>
              <a:rPr lang="en-US" sz="3200" dirty="0" err="1">
                <a:ea typeface="+mn-lt"/>
                <a:cs typeface="+mn-lt"/>
              </a:rPr>
              <a:t>λγόριθμο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του</a:t>
            </a:r>
            <a:r>
              <a:rPr lang="en-US" sz="3200" dirty="0">
                <a:ea typeface="+mn-lt"/>
                <a:cs typeface="+mn-lt"/>
              </a:rPr>
              <a:t> </a:t>
            </a:r>
            <a:r>
              <a:rPr lang="en-US" sz="3200" dirty="0" err="1">
                <a:ea typeface="+mn-lt"/>
                <a:cs typeface="+mn-lt"/>
              </a:rPr>
              <a:t>youtube</a:t>
            </a:r>
            <a:r>
              <a:rPr lang="en-US" sz="3200" dirty="0">
                <a:ea typeface="+mn-lt"/>
                <a:cs typeface="+mn-lt"/>
              </a:rPr>
              <a:t> και </a:t>
            </a:r>
            <a:r>
              <a:rPr lang="en-US" sz="3200" dirty="0" err="1">
                <a:ea typeface="+mn-lt"/>
                <a:cs typeface="+mn-lt"/>
              </a:rPr>
              <a:t>σε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κάθε</a:t>
            </a:r>
            <a:r>
              <a:rPr lang="en-US" sz="3200" dirty="0">
                <a:ea typeface="+mn-lt"/>
                <a:cs typeface="+mn-lt"/>
              </a:rPr>
              <a:t> ανα</a:t>
            </a:r>
            <a:r>
              <a:rPr lang="en-US" sz="3200" dirty="0" err="1">
                <a:ea typeface="+mn-lt"/>
                <a:cs typeface="+mn-lt"/>
              </a:rPr>
              <a:t>ζήτηση</a:t>
            </a:r>
            <a:r>
              <a:rPr lang="en-US" sz="3200" dirty="0">
                <a:ea typeface="+mn-lt"/>
                <a:cs typeface="+mn-lt"/>
              </a:rPr>
              <a:t> π</a:t>
            </a:r>
            <a:r>
              <a:rPr lang="en-US" sz="3200" dirty="0" err="1">
                <a:ea typeface="+mn-lt"/>
                <a:cs typeface="+mn-lt"/>
              </a:rPr>
              <a:t>ου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κάνει</a:t>
            </a:r>
            <a:r>
              <a:rPr lang="en-US" sz="3200" dirty="0">
                <a:ea typeface="+mn-lt"/>
                <a:cs typeface="+mn-lt"/>
              </a:rPr>
              <a:t> ο </a:t>
            </a:r>
            <a:r>
              <a:rPr lang="en-US" sz="3200" dirty="0" err="1">
                <a:ea typeface="+mn-lt"/>
                <a:cs typeface="+mn-lt"/>
              </a:rPr>
              <a:t>χρήστης</a:t>
            </a:r>
            <a:r>
              <a:rPr lang="en-US" sz="3200" dirty="0">
                <a:ea typeface="+mn-lt"/>
                <a:cs typeface="+mn-lt"/>
              </a:rPr>
              <a:t> να </a:t>
            </a:r>
            <a:r>
              <a:rPr lang="en-US" sz="3200" dirty="0" err="1">
                <a:ea typeface="+mn-lt"/>
                <a:cs typeface="+mn-lt"/>
              </a:rPr>
              <a:t>εμφ</a:t>
            </a:r>
            <a:r>
              <a:rPr lang="en-US" sz="3200" dirty="0">
                <a:ea typeface="+mn-lt"/>
                <a:cs typeface="+mn-lt"/>
              </a:rPr>
              <a:t>α</a:t>
            </a:r>
            <a:r>
              <a:rPr lang="en-US" sz="3200" dirty="0" err="1">
                <a:ea typeface="+mn-lt"/>
                <a:cs typeface="+mn-lt"/>
              </a:rPr>
              <a:t>νίζετ</a:t>
            </a:r>
            <a:r>
              <a:rPr lang="en-US" sz="3200" dirty="0">
                <a:ea typeface="+mn-lt"/>
                <a:cs typeface="+mn-lt"/>
              </a:rPr>
              <a:t>αι </a:t>
            </a:r>
            <a:r>
              <a:rPr lang="en-US" sz="3200" dirty="0" err="1">
                <a:ea typeface="+mn-lt"/>
                <a:cs typeface="+mn-lt"/>
              </a:rPr>
              <a:t>υψηλότερ</a:t>
            </a:r>
            <a:r>
              <a:rPr lang="en-US" sz="3200" dirty="0">
                <a:ea typeface="+mn-lt"/>
                <a:cs typeface="+mn-lt"/>
              </a:rPr>
              <a:t>α </a:t>
            </a:r>
            <a:r>
              <a:rPr lang="en-US" sz="3200" dirty="0" err="1">
                <a:ea typeface="+mn-lt"/>
                <a:cs typeface="+mn-lt"/>
              </a:rPr>
              <a:t>στην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λίστ</a:t>
            </a:r>
            <a:r>
              <a:rPr lang="en-US" sz="3200" dirty="0">
                <a:ea typeface="+mn-lt"/>
                <a:cs typeface="+mn-lt"/>
              </a:rPr>
              <a:t>α , α</a:t>
            </a:r>
            <a:r>
              <a:rPr lang="en-US" sz="3200" dirty="0" err="1">
                <a:ea typeface="+mn-lt"/>
                <a:cs typeface="+mn-lt"/>
              </a:rPr>
              <a:t>νεξάρτητ</a:t>
            </a:r>
            <a:r>
              <a:rPr lang="en-US" sz="3200" dirty="0">
                <a:ea typeface="+mn-lt"/>
                <a:cs typeface="+mn-lt"/>
              </a:rPr>
              <a:t>α </a:t>
            </a:r>
            <a:r>
              <a:rPr lang="en-US" sz="3200" dirty="0" err="1">
                <a:ea typeface="+mn-lt"/>
                <a:cs typeface="+mn-lt"/>
              </a:rPr>
              <a:t>εάν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το</a:t>
            </a:r>
            <a:r>
              <a:rPr lang="en-US" sz="3200" dirty="0">
                <a:ea typeface="+mn-lt"/>
                <a:cs typeface="+mn-lt"/>
              </a:rPr>
              <a:t> π</a:t>
            </a:r>
            <a:r>
              <a:rPr lang="en-US" sz="3200" dirty="0" err="1">
                <a:ea typeface="+mn-lt"/>
                <a:cs typeface="+mn-lt"/>
              </a:rPr>
              <a:t>εριεχόμενο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του</a:t>
            </a:r>
            <a:r>
              <a:rPr lang="en-US" sz="3200" dirty="0">
                <a:ea typeface="+mn-lt"/>
                <a:cs typeface="+mn-lt"/>
              </a:rPr>
              <a:t> video </a:t>
            </a:r>
            <a:r>
              <a:rPr lang="en-US" sz="3200" dirty="0" err="1">
                <a:ea typeface="+mn-lt"/>
                <a:cs typeface="+mn-lt"/>
              </a:rPr>
              <a:t>είν</a:t>
            </a:r>
            <a:r>
              <a:rPr lang="en-US" sz="3200" dirty="0">
                <a:ea typeface="+mn-lt"/>
                <a:cs typeface="+mn-lt"/>
              </a:rPr>
              <a:t>αι </a:t>
            </a:r>
            <a:r>
              <a:rPr lang="en-US" sz="3200" dirty="0" err="1">
                <a:ea typeface="+mn-lt"/>
                <a:cs typeface="+mn-lt"/>
              </a:rPr>
              <a:t>σχετικό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με</a:t>
            </a:r>
            <a:r>
              <a:rPr lang="en-US" sz="3200" dirty="0">
                <a:ea typeface="+mn-lt"/>
                <a:cs typeface="+mn-lt"/>
              </a:rPr>
              <a:t> α</a:t>
            </a:r>
            <a:r>
              <a:rPr lang="en-US" sz="3200" dirty="0" err="1">
                <a:ea typeface="+mn-lt"/>
                <a:cs typeface="+mn-lt"/>
              </a:rPr>
              <a:t>υτό</a:t>
            </a:r>
            <a:r>
              <a:rPr lang="en-US" sz="3200" dirty="0">
                <a:ea typeface="+mn-lt"/>
                <a:cs typeface="+mn-lt"/>
              </a:rPr>
              <a:t> π</a:t>
            </a:r>
            <a:r>
              <a:rPr lang="en-US" sz="3200" dirty="0" err="1">
                <a:ea typeface="+mn-lt"/>
                <a:cs typeface="+mn-lt"/>
              </a:rPr>
              <a:t>ου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θέλει</a:t>
            </a:r>
            <a:r>
              <a:rPr lang="en-US" sz="3200" dirty="0">
                <a:ea typeface="+mn-lt"/>
                <a:cs typeface="+mn-lt"/>
              </a:rPr>
              <a:t> να </a:t>
            </a:r>
            <a:r>
              <a:rPr lang="en-US" sz="3200" dirty="0" err="1">
                <a:ea typeface="+mn-lt"/>
                <a:cs typeface="+mn-lt"/>
              </a:rPr>
              <a:t>δεί</a:t>
            </a:r>
            <a:r>
              <a:rPr lang="en-US" sz="3200" dirty="0">
                <a:ea typeface="+mn-lt"/>
                <a:cs typeface="+mn-lt"/>
              </a:rPr>
              <a:t> ο </a:t>
            </a:r>
            <a:r>
              <a:rPr lang="en-US" sz="3200" dirty="0" err="1">
                <a:ea typeface="+mn-lt"/>
                <a:cs typeface="+mn-lt"/>
              </a:rPr>
              <a:t>χρήστης.Τέλος</a:t>
            </a:r>
            <a:r>
              <a:rPr lang="en-US" sz="3200" dirty="0">
                <a:ea typeface="+mn-lt"/>
                <a:cs typeface="+mn-lt"/>
              </a:rPr>
              <a:t> </a:t>
            </a:r>
            <a:r>
              <a:rPr lang="en-US" sz="3200" dirty="0" err="1">
                <a:ea typeface="+mn-lt"/>
                <a:cs typeface="+mn-lt"/>
              </a:rPr>
              <a:t>δι</a:t>
            </a:r>
            <a:r>
              <a:rPr lang="en-US" sz="3200" dirty="0">
                <a:ea typeface="+mn-lt"/>
                <a:cs typeface="+mn-lt"/>
              </a:rPr>
              <a:t>α</a:t>
            </a:r>
            <a:r>
              <a:rPr lang="en-US" sz="3200" dirty="0" err="1">
                <a:ea typeface="+mn-lt"/>
                <a:cs typeface="+mn-lt"/>
              </a:rPr>
              <a:t>κρίνουμε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κά</a:t>
            </a:r>
            <a:r>
              <a:rPr lang="en-US" sz="3200" dirty="0">
                <a:ea typeface="+mn-lt"/>
                <a:cs typeface="+mn-lt"/>
              </a:rPr>
              <a:t>π</a:t>
            </a:r>
            <a:r>
              <a:rPr lang="en-US" sz="3200" dirty="0" err="1">
                <a:ea typeface="+mn-lt"/>
                <a:cs typeface="+mn-lt"/>
              </a:rPr>
              <a:t>οιες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εξ</a:t>
            </a:r>
            <a:r>
              <a:rPr lang="en-US" sz="3200" dirty="0">
                <a:ea typeface="+mn-lt"/>
                <a:cs typeface="+mn-lt"/>
              </a:rPr>
              <a:t>α</a:t>
            </a:r>
            <a:r>
              <a:rPr lang="en-US" sz="3200" dirty="0" err="1">
                <a:ea typeface="+mn-lt"/>
                <a:cs typeface="+mn-lt"/>
              </a:rPr>
              <a:t>ιρέσεις</a:t>
            </a:r>
            <a:r>
              <a:rPr lang="en-US" sz="3200" dirty="0">
                <a:ea typeface="+mn-lt"/>
                <a:cs typeface="+mn-lt"/>
              </a:rPr>
              <a:t> , όπ</a:t>
            </a:r>
            <a:r>
              <a:rPr lang="en-US" sz="3200" dirty="0" err="1">
                <a:ea typeface="+mn-lt"/>
                <a:cs typeface="+mn-lt"/>
              </a:rPr>
              <a:t>ως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γι</a:t>
            </a:r>
            <a:r>
              <a:rPr lang="en-US" sz="3200" dirty="0">
                <a:ea typeface="+mn-lt"/>
                <a:cs typeface="+mn-lt"/>
              </a:rPr>
              <a:t>α πα</a:t>
            </a:r>
            <a:r>
              <a:rPr lang="en-US" sz="3200" dirty="0" err="1">
                <a:ea typeface="+mn-lt"/>
                <a:cs typeface="+mn-lt"/>
              </a:rPr>
              <a:t>ράδειγμ</a:t>
            </a:r>
            <a:r>
              <a:rPr lang="en-US" sz="3200" dirty="0">
                <a:ea typeface="+mn-lt"/>
                <a:cs typeface="+mn-lt"/>
              </a:rPr>
              <a:t>α </a:t>
            </a:r>
            <a:r>
              <a:rPr lang="en-US" sz="3200" dirty="0" err="1">
                <a:ea typeface="+mn-lt"/>
                <a:cs typeface="+mn-lt"/>
              </a:rPr>
              <a:t>έν</a:t>
            </a:r>
            <a:r>
              <a:rPr lang="en-US" sz="3200" dirty="0">
                <a:ea typeface="+mn-lt"/>
                <a:cs typeface="+mn-lt"/>
              </a:rPr>
              <a:t>α β</a:t>
            </a:r>
            <a:r>
              <a:rPr lang="en-US" sz="3200" dirty="0" err="1">
                <a:ea typeface="+mn-lt"/>
                <a:cs typeface="+mn-lt"/>
              </a:rPr>
              <a:t>ίντεο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με</a:t>
            </a:r>
            <a:r>
              <a:rPr lang="en-US" sz="3200" dirty="0">
                <a:ea typeface="+mn-lt"/>
                <a:cs typeface="+mn-lt"/>
              </a:rPr>
              <a:t> id "_I_D_8Z4sJE" </a:t>
            </a:r>
            <a:r>
              <a:rPr lang="en-US" sz="3200" dirty="0" err="1">
                <a:ea typeface="+mn-lt"/>
                <a:cs typeface="+mn-lt"/>
              </a:rPr>
              <a:t>έχει</a:t>
            </a:r>
            <a:r>
              <a:rPr lang="en-US" sz="3200" dirty="0">
                <a:ea typeface="+mn-lt"/>
                <a:cs typeface="+mn-lt"/>
              </a:rPr>
              <a:t> 424 </a:t>
            </a:r>
            <a:r>
              <a:rPr lang="en-US" sz="3200" dirty="0" err="1">
                <a:ea typeface="+mn-lt"/>
                <a:cs typeface="+mn-lt"/>
              </a:rPr>
              <a:t>εκ</a:t>
            </a:r>
            <a:r>
              <a:rPr lang="en-US" sz="3200" dirty="0">
                <a:ea typeface="+mn-lt"/>
                <a:cs typeface="+mn-lt"/>
              </a:rPr>
              <a:t>α</a:t>
            </a:r>
            <a:r>
              <a:rPr lang="en-US" sz="3200" dirty="0" err="1">
                <a:ea typeface="+mn-lt"/>
                <a:cs typeface="+mn-lt"/>
              </a:rPr>
              <a:t>τομμυρί</a:t>
            </a:r>
            <a:r>
              <a:rPr lang="en-US" sz="3200" dirty="0">
                <a:ea typeface="+mn-lt"/>
                <a:cs typeface="+mn-lt"/>
              </a:rPr>
              <a:t>α π</a:t>
            </a:r>
            <a:r>
              <a:rPr lang="en-US" sz="3200" dirty="0" err="1">
                <a:ea typeface="+mn-lt"/>
                <a:cs typeface="+mn-lt"/>
              </a:rPr>
              <a:t>ρο</a:t>
            </a:r>
            <a:r>
              <a:rPr lang="en-US" sz="3200" dirty="0">
                <a:ea typeface="+mn-lt"/>
                <a:cs typeface="+mn-lt"/>
              </a:rPr>
              <a:t>β</a:t>
            </a:r>
            <a:r>
              <a:rPr lang="en-US" sz="3200" dirty="0" err="1">
                <a:ea typeface="+mn-lt"/>
                <a:cs typeface="+mn-lt"/>
              </a:rPr>
              <a:t>ολές</a:t>
            </a:r>
            <a:r>
              <a:rPr lang="en-US" sz="3200" dirty="0">
                <a:ea typeface="+mn-lt"/>
                <a:cs typeface="+mn-lt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376785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34948" y="-594562"/>
            <a:ext cx="11868409" cy="2387600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Calibri"/>
                <a:ea typeface="+mj-lt"/>
                <a:cs typeface="+mj-lt"/>
              </a:rPr>
              <a:t>2.2 </a:t>
            </a:r>
            <a:r>
              <a:rPr lang="en-US" sz="3200" dirty="0" err="1">
                <a:latin typeface="Calibri"/>
                <a:ea typeface="+mj-lt"/>
                <a:cs typeface="+mj-lt"/>
              </a:rPr>
              <a:t>Πόσες</a:t>
            </a:r>
            <a:r>
              <a:rPr lang="en-US" sz="3200" dirty="0">
                <a:latin typeface="Calibri"/>
                <a:ea typeface="+mj-lt"/>
                <a:cs typeface="+mj-lt"/>
              </a:rPr>
              <a:t> </a:t>
            </a:r>
            <a:r>
              <a:rPr lang="en-US" sz="3200" dirty="0" err="1">
                <a:latin typeface="Calibri"/>
                <a:ea typeface="+mj-lt"/>
                <a:cs typeface="+mj-lt"/>
              </a:rPr>
              <a:t>ετικέτες</a:t>
            </a:r>
            <a:r>
              <a:rPr lang="en-US" sz="3200" dirty="0">
                <a:latin typeface="Calibri"/>
                <a:ea typeface="+mj-lt"/>
                <a:cs typeface="+mj-lt"/>
              </a:rPr>
              <a:t> </a:t>
            </a:r>
            <a:r>
              <a:rPr lang="en-US" sz="3200" dirty="0" err="1">
                <a:latin typeface="Calibri"/>
                <a:ea typeface="+mj-lt"/>
                <a:cs typeface="+mj-lt"/>
              </a:rPr>
              <a:t>χρησιμο</a:t>
            </a:r>
            <a:r>
              <a:rPr lang="en-US" sz="3200" dirty="0">
                <a:latin typeface="Calibri"/>
                <a:ea typeface="+mj-lt"/>
                <a:cs typeface="+mj-lt"/>
              </a:rPr>
              <a:t>π</a:t>
            </a:r>
            <a:r>
              <a:rPr lang="en-US" sz="3200" dirty="0" err="1">
                <a:latin typeface="Calibri"/>
                <a:ea typeface="+mj-lt"/>
                <a:cs typeface="+mj-lt"/>
              </a:rPr>
              <a:t>οιούντ</a:t>
            </a:r>
            <a:r>
              <a:rPr lang="en-US" sz="3200" dirty="0">
                <a:latin typeface="Calibri"/>
                <a:ea typeface="+mj-lt"/>
                <a:cs typeface="+mj-lt"/>
              </a:rPr>
              <a:t>αι </a:t>
            </a:r>
            <a:r>
              <a:rPr lang="en-US" sz="3200" dirty="0" err="1">
                <a:latin typeface="Calibri"/>
                <a:ea typeface="+mj-lt"/>
                <a:cs typeface="+mj-lt"/>
              </a:rPr>
              <a:t>συνήθως</a:t>
            </a:r>
            <a:r>
              <a:rPr lang="en-US" sz="3200" dirty="0">
                <a:latin typeface="Calibri"/>
                <a:ea typeface="+mj-lt"/>
                <a:cs typeface="+mj-lt"/>
              </a:rPr>
              <a:t> </a:t>
            </a:r>
            <a:r>
              <a:rPr lang="en-US" sz="3200" dirty="0" err="1">
                <a:latin typeface="Calibri"/>
                <a:ea typeface="+mj-lt"/>
                <a:cs typeface="+mj-lt"/>
              </a:rPr>
              <a:t>στις</a:t>
            </a:r>
            <a:r>
              <a:rPr lang="en-US" sz="3200" dirty="0">
                <a:latin typeface="Calibri"/>
                <a:ea typeface="+mj-lt"/>
                <a:cs typeface="+mj-lt"/>
              </a:rPr>
              <a:t> </a:t>
            </a:r>
            <a:r>
              <a:rPr lang="en-US" sz="3200" dirty="0" err="1">
                <a:latin typeface="Calibri"/>
                <a:ea typeface="+mj-lt"/>
                <a:cs typeface="+mj-lt"/>
              </a:rPr>
              <a:t>δημοσιεύσεις</a:t>
            </a:r>
            <a:r>
              <a:rPr lang="en-US" sz="3200" dirty="0">
                <a:latin typeface="Calibri"/>
                <a:ea typeface="+mj-lt"/>
                <a:cs typeface="+mj-lt"/>
              </a:rPr>
              <a:t> </a:t>
            </a:r>
            <a:r>
              <a:rPr lang="en-US" sz="3200" dirty="0" err="1">
                <a:latin typeface="Calibri"/>
                <a:ea typeface="+mj-lt"/>
                <a:cs typeface="+mj-lt"/>
              </a:rPr>
              <a:t>των</a:t>
            </a:r>
            <a:r>
              <a:rPr lang="en-US" sz="3200" dirty="0">
                <a:latin typeface="Calibri"/>
                <a:ea typeface="+mj-lt"/>
                <a:cs typeface="+mj-lt"/>
              </a:rPr>
              <a:t> β</a:t>
            </a:r>
            <a:r>
              <a:rPr lang="en-US" sz="3200" dirty="0" err="1">
                <a:latin typeface="Calibri"/>
                <a:ea typeface="+mj-lt"/>
                <a:cs typeface="+mj-lt"/>
              </a:rPr>
              <a:t>ίντεο</a:t>
            </a:r>
            <a:r>
              <a:rPr lang="en-US" sz="3200" dirty="0">
                <a:latin typeface="Calibri"/>
                <a:ea typeface="+mj-lt"/>
                <a:cs typeface="+mj-lt"/>
              </a:rPr>
              <a:t> - </a:t>
            </a:r>
            <a:r>
              <a:rPr lang="en-US" sz="3200" dirty="0">
                <a:latin typeface="Calibri"/>
                <a:ea typeface="+mj-lt"/>
                <a:cs typeface="Calibri"/>
              </a:rPr>
              <a:t> </a:t>
            </a:r>
            <a:r>
              <a:rPr lang="en-US" sz="3200" dirty="0" err="1">
                <a:latin typeface="Calibri"/>
                <a:ea typeface="+mj-lt"/>
                <a:cs typeface="Calibri"/>
              </a:rPr>
              <a:t>Εμφάνιση</a:t>
            </a:r>
            <a:r>
              <a:rPr lang="en-US" sz="3200" dirty="0">
                <a:latin typeface="Calibri"/>
                <a:ea typeface="+mj-lt"/>
                <a:cs typeface="Calibri"/>
              </a:rPr>
              <a:t> </a:t>
            </a:r>
            <a:r>
              <a:rPr lang="en-US" sz="3200" dirty="0" err="1">
                <a:latin typeface="Calibri"/>
                <a:ea typeface="+mj-lt"/>
                <a:cs typeface="Calibri"/>
              </a:rPr>
              <a:t>των</a:t>
            </a:r>
            <a:r>
              <a:rPr lang="en-US" sz="3200" dirty="0">
                <a:latin typeface="Calibri"/>
                <a:ea typeface="+mj-lt"/>
                <a:cs typeface="Calibri"/>
              </a:rPr>
              <a:t> απ</a:t>
            </a:r>
            <a:r>
              <a:rPr lang="en-US" sz="3200" dirty="0" err="1">
                <a:latin typeface="Calibri"/>
                <a:ea typeface="+mj-lt"/>
                <a:cs typeface="Calibri"/>
              </a:rPr>
              <a:t>οτελεσμάτων</a:t>
            </a:r>
            <a:endParaRPr lang="en-US" sz="3200" dirty="0">
              <a:latin typeface="Calibri"/>
              <a:ea typeface="+mj-lt"/>
              <a:cs typeface="Calibri"/>
            </a:endParaRPr>
          </a:p>
          <a:p>
            <a:endParaRPr lang="en-US" sz="3200">
              <a:latin typeface="Calibri"/>
              <a:cs typeface="Calibri Light"/>
            </a:endParaRPr>
          </a:p>
          <a:p>
            <a:endParaRPr lang="en-US" sz="3200">
              <a:latin typeface="Calibri"/>
              <a:cs typeface="Calibri Light"/>
            </a:endParaRP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15732E3A-9F00-4A32-8E51-589A026D39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38100" y="696913"/>
            <a:ext cx="12115800" cy="580866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Char char="•"/>
            </a:pPr>
            <a:endParaRPr lang="en-US" sz="3200">
              <a:ea typeface="+mn-lt"/>
              <a:cs typeface="+mn-lt"/>
            </a:endParaRPr>
          </a:p>
          <a:p>
            <a:pPr marL="457200" indent="-457200" algn="l">
              <a:buChar char="•"/>
            </a:pPr>
            <a:endParaRPr lang="en-US" sz="3200">
              <a:ea typeface="+mn-lt"/>
              <a:cs typeface="+mn-lt"/>
            </a:endParaRPr>
          </a:p>
        </p:txBody>
      </p:sp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A0A51631-1123-444F-A455-02BE74C8B5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943" y="1296404"/>
            <a:ext cx="10842171" cy="4646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245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34948" y="-594562"/>
            <a:ext cx="11868409" cy="2387600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Calibri"/>
                <a:ea typeface="+mj-lt"/>
                <a:cs typeface="+mj-lt"/>
              </a:rPr>
              <a:t>2.2 </a:t>
            </a:r>
            <a:r>
              <a:rPr lang="en-US" sz="3200" dirty="0" err="1">
                <a:latin typeface="Calibri"/>
                <a:ea typeface="+mj-lt"/>
                <a:cs typeface="+mj-lt"/>
              </a:rPr>
              <a:t>Πόσες</a:t>
            </a:r>
            <a:r>
              <a:rPr lang="en-US" sz="3200" dirty="0">
                <a:latin typeface="Calibri"/>
                <a:ea typeface="+mj-lt"/>
                <a:cs typeface="+mj-lt"/>
              </a:rPr>
              <a:t> </a:t>
            </a:r>
            <a:r>
              <a:rPr lang="en-US" sz="3200" dirty="0" err="1">
                <a:latin typeface="Calibri"/>
                <a:ea typeface="+mj-lt"/>
                <a:cs typeface="+mj-lt"/>
              </a:rPr>
              <a:t>ετικέτες</a:t>
            </a:r>
            <a:r>
              <a:rPr lang="en-US" sz="3200" dirty="0">
                <a:latin typeface="Calibri"/>
                <a:ea typeface="+mj-lt"/>
                <a:cs typeface="+mj-lt"/>
              </a:rPr>
              <a:t> </a:t>
            </a:r>
            <a:r>
              <a:rPr lang="en-US" sz="3200" dirty="0" err="1">
                <a:latin typeface="Calibri"/>
                <a:ea typeface="+mj-lt"/>
                <a:cs typeface="+mj-lt"/>
              </a:rPr>
              <a:t>χρησιμο</a:t>
            </a:r>
            <a:r>
              <a:rPr lang="en-US" sz="3200" dirty="0">
                <a:latin typeface="Calibri"/>
                <a:ea typeface="+mj-lt"/>
                <a:cs typeface="+mj-lt"/>
              </a:rPr>
              <a:t>π</a:t>
            </a:r>
            <a:r>
              <a:rPr lang="en-US" sz="3200" dirty="0" err="1">
                <a:latin typeface="Calibri"/>
                <a:ea typeface="+mj-lt"/>
                <a:cs typeface="+mj-lt"/>
              </a:rPr>
              <a:t>οιούντ</a:t>
            </a:r>
            <a:r>
              <a:rPr lang="en-US" sz="3200" dirty="0">
                <a:latin typeface="Calibri"/>
                <a:ea typeface="+mj-lt"/>
                <a:cs typeface="+mj-lt"/>
              </a:rPr>
              <a:t>αι </a:t>
            </a:r>
            <a:r>
              <a:rPr lang="en-US" sz="3200" dirty="0" err="1">
                <a:latin typeface="Calibri"/>
                <a:ea typeface="+mj-lt"/>
                <a:cs typeface="+mj-lt"/>
              </a:rPr>
              <a:t>συνήθως</a:t>
            </a:r>
            <a:r>
              <a:rPr lang="en-US" sz="3200" dirty="0">
                <a:latin typeface="Calibri"/>
                <a:ea typeface="+mj-lt"/>
                <a:cs typeface="+mj-lt"/>
              </a:rPr>
              <a:t> </a:t>
            </a:r>
            <a:r>
              <a:rPr lang="en-US" sz="3200" dirty="0" err="1">
                <a:latin typeface="Calibri"/>
                <a:ea typeface="+mj-lt"/>
                <a:cs typeface="+mj-lt"/>
              </a:rPr>
              <a:t>στις</a:t>
            </a:r>
            <a:r>
              <a:rPr lang="en-US" sz="3200" dirty="0">
                <a:latin typeface="Calibri"/>
                <a:ea typeface="+mj-lt"/>
                <a:cs typeface="+mj-lt"/>
              </a:rPr>
              <a:t> </a:t>
            </a:r>
            <a:r>
              <a:rPr lang="en-US" sz="3200" dirty="0" err="1">
                <a:latin typeface="Calibri"/>
                <a:ea typeface="+mj-lt"/>
                <a:cs typeface="+mj-lt"/>
              </a:rPr>
              <a:t>δημοσιεύσεις</a:t>
            </a:r>
            <a:r>
              <a:rPr lang="en-US" sz="3200" dirty="0">
                <a:latin typeface="Calibri"/>
                <a:ea typeface="+mj-lt"/>
                <a:cs typeface="+mj-lt"/>
              </a:rPr>
              <a:t> </a:t>
            </a:r>
            <a:r>
              <a:rPr lang="en-US" sz="3200" dirty="0" err="1">
                <a:latin typeface="Calibri"/>
                <a:ea typeface="+mj-lt"/>
                <a:cs typeface="+mj-lt"/>
              </a:rPr>
              <a:t>των</a:t>
            </a:r>
            <a:r>
              <a:rPr lang="en-US" sz="3200" dirty="0">
                <a:latin typeface="Calibri"/>
                <a:ea typeface="+mj-lt"/>
                <a:cs typeface="+mj-lt"/>
              </a:rPr>
              <a:t> β</a:t>
            </a:r>
            <a:r>
              <a:rPr lang="en-US" sz="3200" dirty="0" err="1">
                <a:latin typeface="Calibri"/>
                <a:ea typeface="+mj-lt"/>
                <a:cs typeface="+mj-lt"/>
              </a:rPr>
              <a:t>ίντεο</a:t>
            </a:r>
            <a:r>
              <a:rPr lang="en-US" sz="3200" dirty="0">
                <a:latin typeface="Calibri"/>
                <a:ea typeface="+mj-lt"/>
                <a:cs typeface="+mj-lt"/>
              </a:rPr>
              <a:t>(Bonus) - </a:t>
            </a:r>
            <a:r>
              <a:rPr lang="en-US" sz="3200" dirty="0">
                <a:latin typeface="Calibri"/>
                <a:ea typeface="+mj-lt"/>
                <a:cs typeface="Calibri"/>
              </a:rPr>
              <a:t> </a:t>
            </a:r>
            <a:r>
              <a:rPr lang="en-US" sz="3200" dirty="0" err="1">
                <a:latin typeface="Calibri"/>
                <a:ea typeface="+mj-lt"/>
                <a:cs typeface="Calibri"/>
              </a:rPr>
              <a:t>Εμφάνιση</a:t>
            </a:r>
            <a:r>
              <a:rPr lang="en-US" sz="3200" dirty="0">
                <a:latin typeface="Calibri"/>
                <a:ea typeface="+mj-lt"/>
                <a:cs typeface="Calibri"/>
              </a:rPr>
              <a:t> </a:t>
            </a:r>
            <a:r>
              <a:rPr lang="en-US" sz="3200" dirty="0" err="1">
                <a:latin typeface="Calibri"/>
                <a:ea typeface="+mj-lt"/>
                <a:cs typeface="Calibri"/>
              </a:rPr>
              <a:t>των</a:t>
            </a:r>
            <a:r>
              <a:rPr lang="en-US" sz="3200" dirty="0">
                <a:latin typeface="Calibri"/>
                <a:ea typeface="+mj-lt"/>
                <a:cs typeface="Calibri"/>
              </a:rPr>
              <a:t> απ</a:t>
            </a:r>
            <a:r>
              <a:rPr lang="en-US" sz="3200" dirty="0" err="1">
                <a:latin typeface="Calibri"/>
                <a:ea typeface="+mj-lt"/>
                <a:cs typeface="Calibri"/>
              </a:rPr>
              <a:t>οτελεσμάτων</a:t>
            </a:r>
            <a:endParaRPr lang="en-US" sz="3200" dirty="0">
              <a:latin typeface="Calibri"/>
              <a:ea typeface="+mj-lt"/>
              <a:cs typeface="Calibri"/>
            </a:endParaRPr>
          </a:p>
          <a:p>
            <a:endParaRPr lang="en-US" sz="3200">
              <a:latin typeface="Calibri"/>
              <a:cs typeface="Calibri Light"/>
            </a:endParaRPr>
          </a:p>
          <a:p>
            <a:endParaRPr lang="en-US" sz="3200">
              <a:latin typeface="Calibri"/>
              <a:cs typeface="Calibri Light"/>
            </a:endParaRP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15732E3A-9F00-4A32-8E51-589A026D39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38100" y="696913"/>
            <a:ext cx="12115800" cy="580866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Char char="•"/>
            </a:pPr>
            <a:endParaRPr lang="en-US" sz="3200">
              <a:ea typeface="+mn-lt"/>
              <a:cs typeface="+mn-lt"/>
            </a:endParaRPr>
          </a:p>
          <a:p>
            <a:pPr marL="457200" indent="-457200" algn="l">
              <a:buChar char="•"/>
            </a:pPr>
            <a:endParaRPr lang="en-US" sz="3200">
              <a:ea typeface="+mn-lt"/>
              <a:cs typeface="+mn-lt"/>
            </a:endParaRPr>
          </a:p>
        </p:txBody>
      </p:sp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18F8FA34-CCE8-4D14-9DD1-59A888859D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017" y="1428915"/>
            <a:ext cx="11136405" cy="517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8839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34948" y="-594562"/>
            <a:ext cx="11868409" cy="2387600"/>
          </a:xfrm>
        </p:spPr>
        <p:txBody>
          <a:bodyPr>
            <a:normAutofit/>
          </a:bodyPr>
          <a:lstStyle/>
          <a:p>
            <a:r>
              <a:rPr lang="en-US" sz="3200">
                <a:latin typeface="Calibri"/>
                <a:ea typeface="+mj-lt"/>
                <a:cs typeface="+mj-lt"/>
              </a:rPr>
              <a:t>2.2 </a:t>
            </a:r>
            <a:r>
              <a:rPr lang="en-US" sz="3200" err="1">
                <a:latin typeface="Calibri"/>
                <a:ea typeface="+mj-lt"/>
                <a:cs typeface="+mj-lt"/>
              </a:rPr>
              <a:t>Πόσες</a:t>
            </a:r>
            <a:r>
              <a:rPr lang="en-US" sz="3200">
                <a:latin typeface="Calibri"/>
                <a:ea typeface="+mj-lt"/>
                <a:cs typeface="+mj-lt"/>
              </a:rPr>
              <a:t> </a:t>
            </a:r>
            <a:r>
              <a:rPr lang="en-US" sz="3200" err="1">
                <a:latin typeface="Calibri"/>
                <a:ea typeface="+mj-lt"/>
                <a:cs typeface="+mj-lt"/>
              </a:rPr>
              <a:t>ετικέτες</a:t>
            </a:r>
            <a:r>
              <a:rPr lang="en-US" sz="3200">
                <a:latin typeface="Calibri"/>
                <a:ea typeface="+mj-lt"/>
                <a:cs typeface="+mj-lt"/>
              </a:rPr>
              <a:t> </a:t>
            </a:r>
            <a:r>
              <a:rPr lang="en-US" sz="3200" err="1">
                <a:latin typeface="Calibri"/>
                <a:ea typeface="+mj-lt"/>
                <a:cs typeface="+mj-lt"/>
              </a:rPr>
              <a:t>χρησιμο</a:t>
            </a:r>
            <a:r>
              <a:rPr lang="en-US" sz="3200">
                <a:latin typeface="Calibri"/>
                <a:ea typeface="+mj-lt"/>
                <a:cs typeface="+mj-lt"/>
              </a:rPr>
              <a:t>π</a:t>
            </a:r>
            <a:r>
              <a:rPr lang="en-US" sz="3200" err="1">
                <a:latin typeface="Calibri"/>
                <a:ea typeface="+mj-lt"/>
                <a:cs typeface="+mj-lt"/>
              </a:rPr>
              <a:t>οιούντ</a:t>
            </a:r>
            <a:r>
              <a:rPr lang="en-US" sz="3200">
                <a:latin typeface="Calibri"/>
                <a:ea typeface="+mj-lt"/>
                <a:cs typeface="+mj-lt"/>
              </a:rPr>
              <a:t>αι </a:t>
            </a:r>
            <a:r>
              <a:rPr lang="en-US" sz="3200" err="1">
                <a:latin typeface="Calibri"/>
                <a:ea typeface="+mj-lt"/>
                <a:cs typeface="+mj-lt"/>
              </a:rPr>
              <a:t>συνήθως</a:t>
            </a:r>
            <a:r>
              <a:rPr lang="en-US" sz="3200">
                <a:latin typeface="Calibri"/>
                <a:ea typeface="+mj-lt"/>
                <a:cs typeface="+mj-lt"/>
              </a:rPr>
              <a:t> </a:t>
            </a:r>
            <a:r>
              <a:rPr lang="en-US" sz="3200" err="1">
                <a:latin typeface="Calibri"/>
                <a:ea typeface="+mj-lt"/>
                <a:cs typeface="+mj-lt"/>
              </a:rPr>
              <a:t>στις</a:t>
            </a:r>
            <a:r>
              <a:rPr lang="en-US" sz="3200">
                <a:latin typeface="Calibri"/>
                <a:ea typeface="+mj-lt"/>
                <a:cs typeface="+mj-lt"/>
              </a:rPr>
              <a:t> </a:t>
            </a:r>
            <a:r>
              <a:rPr lang="en-US" sz="3200" err="1">
                <a:latin typeface="Calibri"/>
                <a:ea typeface="+mj-lt"/>
                <a:cs typeface="+mj-lt"/>
              </a:rPr>
              <a:t>δημοσιεύσεις</a:t>
            </a:r>
            <a:r>
              <a:rPr lang="en-US" sz="3200">
                <a:latin typeface="Calibri"/>
                <a:ea typeface="+mj-lt"/>
                <a:cs typeface="+mj-lt"/>
              </a:rPr>
              <a:t> </a:t>
            </a:r>
            <a:r>
              <a:rPr lang="en-US" sz="3200" err="1">
                <a:latin typeface="Calibri"/>
                <a:ea typeface="+mj-lt"/>
                <a:cs typeface="+mj-lt"/>
              </a:rPr>
              <a:t>των</a:t>
            </a:r>
            <a:r>
              <a:rPr lang="en-US" sz="3200">
                <a:latin typeface="Calibri"/>
                <a:ea typeface="+mj-lt"/>
                <a:cs typeface="+mj-lt"/>
              </a:rPr>
              <a:t> β</a:t>
            </a:r>
            <a:r>
              <a:rPr lang="en-US" sz="3200" err="1">
                <a:latin typeface="Calibri"/>
                <a:ea typeface="+mj-lt"/>
                <a:cs typeface="+mj-lt"/>
              </a:rPr>
              <a:t>ίντεο</a:t>
            </a:r>
            <a:r>
              <a:rPr lang="en-US" sz="3200">
                <a:latin typeface="Calibri"/>
                <a:ea typeface="+mj-lt"/>
                <a:cs typeface="+mj-lt"/>
              </a:rPr>
              <a:t>; - </a:t>
            </a:r>
            <a:r>
              <a:rPr lang="en-US" sz="3200">
                <a:latin typeface="Calibri"/>
                <a:ea typeface="+mj-lt"/>
                <a:cs typeface="Calibri"/>
              </a:rPr>
              <a:t> </a:t>
            </a:r>
            <a:r>
              <a:rPr lang="en-US" sz="3200" err="1">
                <a:latin typeface="Calibri"/>
                <a:ea typeface="+mj-lt"/>
                <a:cs typeface="Calibri"/>
              </a:rPr>
              <a:t>Γρ</a:t>
            </a:r>
            <a:r>
              <a:rPr lang="en-US" sz="3200">
                <a:latin typeface="Calibri"/>
                <a:ea typeface="+mj-lt"/>
                <a:cs typeface="Calibri"/>
              </a:rPr>
              <a:t>α</a:t>
            </a:r>
            <a:r>
              <a:rPr lang="en-US" sz="3200" err="1">
                <a:latin typeface="Calibri"/>
                <a:ea typeface="+mj-lt"/>
                <a:cs typeface="Calibri"/>
              </a:rPr>
              <a:t>φική</a:t>
            </a:r>
            <a:r>
              <a:rPr lang="en-US" sz="3200">
                <a:latin typeface="Calibri"/>
                <a:ea typeface="+mj-lt"/>
                <a:cs typeface="Calibri"/>
              </a:rPr>
              <a:t> απ</a:t>
            </a:r>
            <a:r>
              <a:rPr lang="en-US" sz="3200" err="1">
                <a:latin typeface="Calibri"/>
                <a:ea typeface="+mj-lt"/>
                <a:cs typeface="Calibri"/>
              </a:rPr>
              <a:t>εικόνιση</a:t>
            </a:r>
            <a:r>
              <a:rPr lang="en-US" sz="3200">
                <a:latin typeface="Calibri"/>
                <a:ea typeface="+mj-lt"/>
                <a:cs typeface="Calibri"/>
              </a:rPr>
              <a:t> </a:t>
            </a:r>
            <a:r>
              <a:rPr lang="en-US" sz="3200" err="1">
                <a:latin typeface="Calibri"/>
                <a:ea typeface="+mj-lt"/>
                <a:cs typeface="Calibri"/>
              </a:rPr>
              <a:t>των</a:t>
            </a:r>
            <a:r>
              <a:rPr lang="en-US" sz="3200">
                <a:latin typeface="Calibri"/>
                <a:ea typeface="+mj-lt"/>
                <a:cs typeface="Calibri"/>
              </a:rPr>
              <a:t> απ</a:t>
            </a:r>
            <a:r>
              <a:rPr lang="en-US" sz="3200" err="1">
                <a:latin typeface="Calibri"/>
                <a:ea typeface="+mj-lt"/>
                <a:cs typeface="Calibri"/>
              </a:rPr>
              <a:t>οτελεσμάτων</a:t>
            </a:r>
          </a:p>
          <a:p>
            <a:endParaRPr lang="en-US" sz="3200">
              <a:latin typeface="Calibri"/>
              <a:cs typeface="Calibri Light"/>
            </a:endParaRPr>
          </a:p>
          <a:p>
            <a:endParaRPr lang="en-US" sz="3200">
              <a:latin typeface="Calibri"/>
              <a:cs typeface="Calibri Light"/>
            </a:endParaRP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15732E3A-9F00-4A32-8E51-589A026D39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38100" y="696913"/>
            <a:ext cx="12115800" cy="580866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Char char="•"/>
            </a:pPr>
            <a:endParaRPr lang="en-US" sz="3200">
              <a:ea typeface="+mn-lt"/>
              <a:cs typeface="+mn-lt"/>
            </a:endParaRPr>
          </a:p>
          <a:p>
            <a:pPr marL="457200" indent="-457200" algn="l">
              <a:buChar char="•"/>
            </a:pPr>
            <a:endParaRPr lang="en-US" sz="3200">
              <a:ea typeface="+mn-lt"/>
              <a:cs typeface="+mn-lt"/>
            </a:endParaRPr>
          </a:p>
        </p:txBody>
      </p:sp>
      <p:pic>
        <p:nvPicPr>
          <p:cNvPr id="4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7B457A31-8A56-4938-81F0-22056BE26C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311" y="981770"/>
            <a:ext cx="10710581" cy="588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494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26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Εργασία στο μάθημα Διαχείριση Μεγάλων Δεδομένων - MongoDB</vt:lpstr>
      <vt:lpstr>Λεπτομέριες σχετικά με την υλοποίηση της εργασίας </vt:lpstr>
      <vt:lpstr>Λεπτομέριες σχετικά με την υλοποίηση της εργασίας</vt:lpstr>
      <vt:lpstr>2.1 Τι ξέρουμε για τις δημοσιεύσεις του πολύ δημοφιλούς καναλιού Saturday Night Live - Σχολιασμός αποτελεσμάτων</vt:lpstr>
      <vt:lpstr>2.1 Τι ξέρουμε για τις δημοσιεύσεις του πολύ δημοφιλούς καναλιού Saturday Night Live - Εμφάνιση των αποτελεσμάτων</vt:lpstr>
      <vt:lpstr>2.2 Πόσες ετικέτες χρησιμοποιούνται συνήθως στις δημοσιεύσεις των βίντεο -  Σχολιασμός αποτελεσμάτων  </vt:lpstr>
      <vt:lpstr>2.2 Πόσες ετικέτες χρησιμοποιούνται συνήθως στις δημοσιεύσεις των βίντεο -  Εμφάνιση των αποτελεσμάτων  </vt:lpstr>
      <vt:lpstr>2.2 Πόσες ετικέτες χρησιμοποιούνται συνήθως στις δημοσιεύσεις των βίντεο(Bonus) -  Εμφάνιση των αποτελεσμάτων  </vt:lpstr>
      <vt:lpstr>2.2 Πόσες ετικέτες χρησιμοποιούνται συνήθως στις δημοσιεύσεις των βίντεο; -  Γραφική απεικόνιση των αποτελεσμάτων  </vt:lpstr>
      <vt:lpstr>2.2 Πόσες ετικέτες χρησιμοποιούνται συνήθως στις δημοσιεύσεις των βίντεο(Bonus); -  Γραφική απεικόνιση των αποτελεσμάτων  </vt:lpstr>
      <vt:lpstr>2.3 Ποιες είναι οι πιο δημοφιλείς ετικέτες στα ανερχόμενα βίντεο - Σχολιασμός αποτελεσμάτων   </vt:lpstr>
      <vt:lpstr>2.3 Ποιες είναι οι πιο δημοφιλείς ετικέτες στα ανερχόμενα βίντεο - Εμφάνιση των αποτελεσμάτων   </vt:lpstr>
      <vt:lpstr>2.3 Ποιες είναι οι πιο δημοφιλείς ετικέτες στα ανερχόμενα βίντεο - Εμφάνιση των αποτελεσμάτων GBvideos(Bonus)   </vt:lpstr>
      <vt:lpstr>2.3 Ποιες είναι οι πιο δημοφιλείς ετικέτες στα ανερχόμενα βίντεο - Εμφάνιση των αποτελεσμάτων USvideos(Bonus)   </vt:lpstr>
      <vt:lpstr>2.3 Ποιες είναι οι πιο δημοφιλείς ετικέτες στα ανερχόμενα βίντεο - Γραφική απεικόνιση των αποτελεσμάτων για τα GB videos   </vt:lpstr>
      <vt:lpstr>2.3 Ποιες είναι οι πιο δημοφιλείς ετικέτες στα ανερχόμενα βίντεο - Γραφική απεικόνιση των αποτελεσμάτων για τα US videos   </vt:lpstr>
      <vt:lpstr>2.4 Τι αντίκτυπο έχει στο κοινό η απενεργοποίηση των σχολίων - Σχολιασμός αποτελεσμάτων.   </vt:lpstr>
      <vt:lpstr>2.4 Τι αντίκτυπο έχει στο κοινό η απενεργοποίηση των σχολίων - Εμφάνιση των αποτελεσμάτων(Bonus).   </vt:lpstr>
      <vt:lpstr>2.4 Τι αντίκτυπο έχει στο κοινό η απενεργοποίηση των σχολίων - Γραφική Απεικόνιση των αποτελεσμάτων.   </vt:lpstr>
      <vt:lpstr>2.4 Τι αντίκτυπο έχει στο κοινό η απενεργοποίηση των σχολίων - Γραφική Απεικόνιση των τίτλων κατηγορίας .   </vt:lpstr>
      <vt:lpstr>2.5 Ποιες ήταν οι πιο δημοφιλείς ημερομηνίες για δημοσίευση βίντεο - Σχολιασμός αποτελεσμάτων.   </vt:lpstr>
      <vt:lpstr>2.5 Ποιες ήταν οι πιο δημοφιλείς ημερομηνίες για δημοσίευση βίντεο - Εμφάνιση των αποτελεσμάτων GBvideos.   </vt:lpstr>
      <vt:lpstr>2.5 Ποιες ήταν οι πιο δημοφιλείς ημερομηνίες για δημοσίευση βίντεο - Εμφάνιση των αποτελεσμάτων GBvideos(Βοnus).   </vt:lpstr>
      <vt:lpstr>2.5 Ποιες ήταν οι πιο δημοφιλείς ημερομηνίες για δημοσίευση βίντεο - Γραφική απεικόνιση των αποτελεσμάτων GBvideos.   </vt:lpstr>
      <vt:lpstr>2.5 Ποιες ήταν οι πιο δημοφιλείς ημερομηνίες για δημοσίευση βίντεο - Γραφική απεικόνιση των αποτελεσμάτων GBvideos(Βοnus).   </vt:lpstr>
      <vt:lpstr>Bonus 2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433</cp:revision>
  <dcterms:created xsi:type="dcterms:W3CDTF">2022-02-11T07:43:55Z</dcterms:created>
  <dcterms:modified xsi:type="dcterms:W3CDTF">2022-02-17T10:32:16Z</dcterms:modified>
</cp:coreProperties>
</file>