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71" r:id="rId3"/>
    <p:sldId id="257" r:id="rId4"/>
    <p:sldId id="284" r:id="rId5"/>
    <p:sldId id="272" r:id="rId6"/>
    <p:sldId id="275" r:id="rId7"/>
    <p:sldId id="273" r:id="rId8"/>
    <p:sldId id="274" r:id="rId9"/>
    <p:sldId id="276" r:id="rId10"/>
    <p:sldId id="277" r:id="rId11"/>
    <p:sldId id="278" r:id="rId12"/>
    <p:sldId id="280" r:id="rId13"/>
    <p:sldId id="279" r:id="rId14"/>
    <p:sldId id="281" r:id="rId15"/>
    <p:sldId id="282" r:id="rId16"/>
    <p:sldId id="283" r:id="rId17"/>
    <p:sldId id="270" r:id="rId18"/>
    <p:sldId id="285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87" r:id="rId30"/>
    <p:sldId id="269" r:id="rId31"/>
    <p:sldId id="286" r:id="rId3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06" autoAdjust="0"/>
    <p:restoredTop sz="98161" autoAdjust="0"/>
  </p:normalViewPr>
  <p:slideViewPr>
    <p:cSldViewPr>
      <p:cViewPr>
        <p:scale>
          <a:sx n="124" d="100"/>
          <a:sy n="124" d="100"/>
        </p:scale>
        <p:origin x="-72" y="-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4A9C7-CAE5-41BA-96C4-059836B47130}" type="datetimeFigureOut">
              <a:rPr lang="it-IT" smtClean="0"/>
              <a:t>02/07/2018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98773-57C5-4E1E-ACAA-482F8FA2379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8626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it-IT" sz="12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Più avanti vedremo uno dei vari modi utilizzati per costruire queste chiavi e questi lucchetti, </a:t>
            </a:r>
          </a:p>
          <a:p>
            <a:pPr marL="0" indent="0" algn="l">
              <a:buNone/>
            </a:pPr>
            <a:r>
              <a:rPr lang="it-IT" sz="12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ma adesso ci possiamo chiedere se quanto illustrato ora è solo un buffo gioco ideale, </a:t>
            </a:r>
          </a:p>
          <a:p>
            <a:pPr marL="0" indent="0" algn="l">
              <a:buNone/>
            </a:pPr>
            <a:r>
              <a:rPr lang="it-IT" sz="12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un passatempo da enigmisti o cosa.</a:t>
            </a:r>
          </a:p>
          <a:p>
            <a:pPr marL="0" indent="0" algn="l">
              <a:buNone/>
            </a:pPr>
            <a:r>
              <a:rPr lang="it-IT" sz="12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Lo schema che prevede lo scambio di messaggi con l’identificazione certa </a:t>
            </a:r>
          </a:p>
          <a:p>
            <a:pPr marL="0" indent="0" algn="l">
              <a:buNone/>
            </a:pPr>
            <a:r>
              <a:rPr lang="it-IT" sz="12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dei partecipanti è alla base di praticamente tutti i più recenti protocolli di </a:t>
            </a:r>
          </a:p>
          <a:p>
            <a:pPr marL="0" indent="0" algn="l">
              <a:buNone/>
            </a:pPr>
            <a:r>
              <a:rPr lang="it-IT" sz="12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comunicazione*, su Internet o meno.</a:t>
            </a:r>
          </a:p>
          <a:p>
            <a:pPr marL="0" indent="0" algn="l">
              <a:buNone/>
            </a:pPr>
            <a:endParaRPr lang="it-IT" sz="1200" b="1" dirty="0" smtClean="0">
              <a:solidFill>
                <a:schemeClr val="tx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marL="0" indent="0" algn="l">
              <a:buNone/>
            </a:pPr>
            <a:r>
              <a:rPr lang="it-IT" sz="10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* insieme delle regole formalmente descritte che definiscono le modalità di scambio di informazioni tra due o più entità</a:t>
            </a:r>
            <a:r>
              <a:rPr lang="it-IT" sz="12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.</a:t>
            </a:r>
            <a:endParaRPr lang="it-IT" sz="1200" dirty="0">
              <a:solidFill>
                <a:schemeClr val="tx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98773-57C5-4E1E-ACAA-482F8FA23795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032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dirty="0" smtClean="0">
                <a:solidFill>
                  <a:schemeClr val="tx1"/>
                </a:solidFill>
              </a:rPr>
              <a:t>Esempio: </a:t>
            </a:r>
            <a:r>
              <a:rPr lang="az-Cyrl-AZ" sz="1200" dirty="0" smtClean="0">
                <a:solidFill>
                  <a:schemeClr val="tx1"/>
                </a:solidFill>
              </a:rPr>
              <a:t>Ф</a:t>
            </a:r>
            <a:r>
              <a:rPr lang="it-IT" sz="1200" dirty="0" smtClean="0">
                <a:solidFill>
                  <a:schemeClr val="tx1"/>
                </a:solidFill>
              </a:rPr>
              <a:t>(9) = 6:</a:t>
            </a:r>
            <a:r>
              <a:rPr lang="it-IT" sz="1200" baseline="0" dirty="0" smtClean="0">
                <a:solidFill>
                  <a:schemeClr val="tx1"/>
                </a:solidFill>
              </a:rPr>
              <a:t>  1, 2, 4, 5, 7, 8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98773-57C5-4E1E-ACAA-482F8FA23795}" type="slidenum">
              <a:rPr lang="it-IT" smtClean="0"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2949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In fondo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98773-57C5-4E1E-ACAA-482F8FA23795}" type="slidenum">
              <a:rPr lang="it-IT" smtClean="0"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6087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A172-3154-45B1-A940-E8FFF25533B9}" type="datetimeFigureOut">
              <a:rPr lang="it-IT" smtClean="0"/>
              <a:t>02/07/2018</a:t>
            </a:fld>
            <a:endParaRPr lang="it-I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E94C7-53AD-4FC4-97A7-6FEABBA8DE1C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t-I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A172-3154-45B1-A940-E8FFF25533B9}" type="datetimeFigureOut">
              <a:rPr lang="it-IT" smtClean="0"/>
              <a:t>02/07/2018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94C7-53AD-4FC4-97A7-6FEABBA8DE1C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A172-3154-45B1-A940-E8FFF25533B9}" type="datetimeFigureOut">
              <a:rPr lang="it-IT" smtClean="0"/>
              <a:t>02/07/2018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94C7-53AD-4FC4-97A7-6FEABBA8DE1C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A172-3154-45B1-A940-E8FFF25533B9}" type="datetimeFigureOut">
              <a:rPr lang="it-IT" smtClean="0"/>
              <a:t>02/07/2018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94C7-53AD-4FC4-97A7-6FEABBA8DE1C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A172-3154-45B1-A940-E8FFF25533B9}" type="datetimeFigureOut">
              <a:rPr lang="it-IT" smtClean="0"/>
              <a:t>02/07/2018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94C7-53AD-4FC4-97A7-6FEABBA8DE1C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A172-3154-45B1-A940-E8FFF25533B9}" type="datetimeFigureOut">
              <a:rPr lang="it-IT" smtClean="0"/>
              <a:t>02/07/2018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94C7-53AD-4FC4-97A7-6FEABBA8DE1C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A172-3154-45B1-A940-E8FFF25533B9}" type="datetimeFigureOut">
              <a:rPr lang="it-IT" smtClean="0"/>
              <a:t>02/07/2018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94C7-53AD-4FC4-97A7-6FEABBA8DE1C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A172-3154-45B1-A940-E8FFF25533B9}" type="datetimeFigureOut">
              <a:rPr lang="it-IT" smtClean="0"/>
              <a:t>02/07/2018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94C7-53AD-4FC4-97A7-6FEABBA8DE1C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A172-3154-45B1-A940-E8FFF25533B9}" type="datetimeFigureOut">
              <a:rPr lang="it-IT" smtClean="0"/>
              <a:t>02/07/2018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94C7-53AD-4FC4-97A7-6FEABBA8DE1C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A172-3154-45B1-A940-E8FFF25533B9}" type="datetimeFigureOut">
              <a:rPr lang="it-IT" smtClean="0"/>
              <a:t>02/07/2018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94C7-53AD-4FC4-97A7-6FEABBA8DE1C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A172-3154-45B1-A940-E8FFF25533B9}" type="datetimeFigureOut">
              <a:rPr lang="it-IT" smtClean="0"/>
              <a:t>02/07/2018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94C7-53AD-4FC4-97A7-6FEABBA8DE1C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564A172-3154-45B1-A940-E8FFF25533B9}" type="datetimeFigureOut">
              <a:rPr lang="it-IT" smtClean="0"/>
              <a:t>02/07/2018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95E94C7-53AD-4FC4-97A7-6FEABBA8DE1C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4267200"/>
          </a:xfrm>
        </p:spPr>
        <p:txBody>
          <a:bodyPr/>
          <a:lstStyle/>
          <a:p>
            <a:r>
              <a:rPr lang="it-IT" sz="7200" dirty="0" smtClean="0">
                <a:ea typeface="Segoe UI Historic" panose="020B0502040204020203" pitchFamily="34" charset="0"/>
                <a:cs typeface="Segoe UI Historic" panose="020B0502040204020203" pitchFamily="34" charset="0"/>
              </a:rPr>
              <a:t>Giulio Cesare avrebbe WhatsApp</a:t>
            </a:r>
            <a:r>
              <a:rPr lang="it-IT" sz="7200" dirty="0">
                <a:ea typeface="Segoe UI Historic" panose="020B0502040204020203" pitchFamily="34" charset="0"/>
                <a:cs typeface="Segoe UI Historic" panose="020B0502040204020203" pitchFamily="34" charset="0"/>
              </a:rPr>
              <a:t>?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Century Gothic" panose="020B0502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Crittografia: un’arte antica </a:t>
            </a:r>
            <a:r>
              <a:rPr lang="it-IT" sz="3200" dirty="0" smtClean="0">
                <a:solidFill>
                  <a:schemeClr val="tx1"/>
                </a:solidFill>
                <a:latin typeface="Century Gothic" panose="020B0502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/>
            </a:r>
            <a:br>
              <a:rPr lang="it-IT" sz="3200" dirty="0" smtClean="0">
                <a:solidFill>
                  <a:schemeClr val="tx1"/>
                </a:solidFill>
                <a:latin typeface="Century Gothic" panose="020B0502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it-IT" sz="3200" dirty="0" smtClean="0">
                <a:solidFill>
                  <a:schemeClr val="tx1"/>
                </a:solidFill>
                <a:latin typeface="Century Gothic" panose="020B0502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nel </a:t>
            </a:r>
            <a:r>
              <a:rPr lang="it-IT" sz="3200" dirty="0">
                <a:solidFill>
                  <a:schemeClr val="tx1"/>
                </a:solidFill>
                <a:latin typeface="Century Gothic" panose="020B0502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nostro quotidiano </a:t>
            </a:r>
          </a:p>
        </p:txBody>
      </p:sp>
    </p:spTree>
    <p:extLst>
      <p:ext uri="{BB962C8B-B14F-4D97-AF65-F5344CB8AC3E}">
        <p14:creationId xmlns:p14="http://schemas.microsoft.com/office/powerpoint/2010/main" val="207112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340768"/>
            <a:ext cx="8424936" cy="50405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800" b="1" dirty="0" smtClean="0">
                <a:solidFill>
                  <a:schemeClr val="tx1"/>
                </a:solidFill>
              </a:rPr>
              <a:t>Disco di Leon Battista Alberti e oltre</a:t>
            </a:r>
          </a:p>
          <a:p>
            <a:pPr marL="0" indent="0" algn="ctr">
              <a:buNone/>
            </a:pPr>
            <a:endParaRPr lang="it-IT" sz="36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it-IT" sz="3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spcAft>
                <a:spcPts val="1500"/>
              </a:spcAft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it-IT" dirty="0" smtClean="0">
                <a:solidFill>
                  <a:schemeClr val="tx1"/>
                </a:solidFill>
              </a:rPr>
              <a:t>Ogni </a:t>
            </a:r>
            <a:r>
              <a:rPr lang="it-IT" dirty="0">
                <a:solidFill>
                  <a:schemeClr val="tx1"/>
                </a:solidFill>
              </a:rPr>
              <a:t>carattere del testo </a:t>
            </a:r>
            <a:r>
              <a:rPr lang="it-IT" dirty="0" smtClean="0">
                <a:solidFill>
                  <a:schemeClr val="tx1"/>
                </a:solidFill>
              </a:rPr>
              <a:t>in chiaro viene </a:t>
            </a:r>
            <a:r>
              <a:rPr lang="it-IT" dirty="0">
                <a:solidFill>
                  <a:schemeClr val="tx1"/>
                </a:solidFill>
              </a:rPr>
              <a:t>cifrato </a:t>
            </a:r>
            <a:r>
              <a:rPr lang="it-IT" dirty="0" smtClean="0">
                <a:solidFill>
                  <a:schemeClr val="tx1"/>
                </a:solidFill>
              </a:rPr>
              <a:t>con </a:t>
            </a:r>
            <a:r>
              <a:rPr lang="it-IT" dirty="0">
                <a:solidFill>
                  <a:schemeClr val="tx1"/>
                </a:solidFill>
              </a:rPr>
              <a:t>caratteri diversi grazie alla rotazione del disco esterno </a:t>
            </a:r>
            <a:r>
              <a:rPr lang="it-IT" dirty="0" smtClean="0">
                <a:solidFill>
                  <a:schemeClr val="tx1"/>
                </a:solidFill>
              </a:rPr>
              <a:t>che segue una precisa regola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dettata dalla chiave.</a:t>
            </a:r>
          </a:p>
          <a:p>
            <a:pPr marL="0" indent="0" algn="ctr">
              <a:buNone/>
            </a:pPr>
            <a:r>
              <a:rPr lang="it-IT" dirty="0" smtClean="0">
                <a:solidFill>
                  <a:schemeClr val="tx1"/>
                </a:solidFill>
              </a:rPr>
              <a:t>L’analisi delle frequenze </a:t>
            </a:r>
            <a:r>
              <a:rPr lang="it-IT" b="1" dirty="0" smtClean="0">
                <a:solidFill>
                  <a:schemeClr val="tx1"/>
                </a:solidFill>
              </a:rPr>
              <a:t>non si può applicare</a:t>
            </a:r>
            <a:r>
              <a:rPr lang="it-IT" dirty="0" smtClean="0">
                <a:solidFill>
                  <a:schemeClr val="tx1"/>
                </a:solidFill>
              </a:rPr>
              <a:t>.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50106"/>
          </a:xfrm>
        </p:spPr>
        <p:txBody>
          <a:bodyPr/>
          <a:lstStyle/>
          <a:p>
            <a:r>
              <a:rPr lang="it-IT" sz="4000" dirty="0" smtClean="0">
                <a:latin typeface="Century Gothic" panose="020B0502020202020204" pitchFamily="34" charset="0"/>
                <a:cs typeface="Segoe UI" panose="020B0502040204020203" pitchFamily="34" charset="0"/>
              </a:rPr>
              <a:t>Nuove soluzioni</a:t>
            </a:r>
            <a:endParaRPr lang="it-IT" sz="4000" dirty="0"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827808"/>
            <a:ext cx="2692440" cy="2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5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112568"/>
          </a:xfrm>
        </p:spPr>
        <p:txBody>
          <a:bodyPr>
            <a:normAutofit lnSpcReduction="10000"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it-IT" sz="2800" b="1" dirty="0" smtClean="0">
                <a:solidFill>
                  <a:schemeClr val="tx1"/>
                </a:solidFill>
              </a:rPr>
              <a:t>Prima Guerra Mondiale</a:t>
            </a:r>
          </a:p>
          <a:p>
            <a:r>
              <a:rPr lang="it-IT" sz="2000" dirty="0" smtClean="0">
                <a:solidFill>
                  <a:schemeClr val="tx1"/>
                </a:solidFill>
              </a:rPr>
              <a:t>La nascita delle </a:t>
            </a:r>
            <a:r>
              <a:rPr lang="it-IT" sz="2000" b="1" dirty="0" smtClean="0">
                <a:solidFill>
                  <a:schemeClr val="tx1"/>
                </a:solidFill>
              </a:rPr>
              <a:t>telecomunicazioni</a:t>
            </a:r>
            <a:r>
              <a:rPr lang="it-IT" sz="2000" dirty="0" smtClean="0">
                <a:solidFill>
                  <a:schemeClr val="tx1"/>
                </a:solidFill>
              </a:rPr>
              <a:t/>
            </a:r>
            <a:br>
              <a:rPr lang="it-IT" sz="2000" dirty="0" smtClean="0">
                <a:solidFill>
                  <a:schemeClr val="tx1"/>
                </a:solidFill>
              </a:rPr>
            </a:br>
            <a:r>
              <a:rPr lang="it-IT" sz="2000" dirty="0" smtClean="0">
                <a:solidFill>
                  <a:schemeClr val="tx1"/>
                </a:solidFill>
              </a:rPr>
              <a:t>rende indispensabile l’impiego </a:t>
            </a:r>
            <a:br>
              <a:rPr lang="it-IT" sz="2000" dirty="0" smtClean="0">
                <a:solidFill>
                  <a:schemeClr val="tx1"/>
                </a:solidFill>
              </a:rPr>
            </a:br>
            <a:r>
              <a:rPr lang="it-IT" sz="2000" dirty="0" smtClean="0">
                <a:solidFill>
                  <a:schemeClr val="tx1"/>
                </a:solidFill>
              </a:rPr>
              <a:t>della crittografia</a:t>
            </a:r>
            <a:br>
              <a:rPr lang="it-IT" sz="2000" dirty="0" smtClean="0">
                <a:solidFill>
                  <a:schemeClr val="tx1"/>
                </a:solidFill>
              </a:rPr>
            </a:br>
            <a:endParaRPr lang="it-IT" sz="2000" dirty="0" smtClean="0">
              <a:solidFill>
                <a:schemeClr val="tx1"/>
              </a:solidFill>
            </a:endParaRPr>
          </a:p>
          <a:p>
            <a:r>
              <a:rPr lang="it-IT" sz="2000" dirty="0" smtClean="0">
                <a:solidFill>
                  <a:schemeClr val="tx1"/>
                </a:solidFill>
              </a:rPr>
              <a:t>Solo Francia e Inghilterra entrano </a:t>
            </a:r>
            <a:br>
              <a:rPr lang="it-IT" sz="2000" dirty="0" smtClean="0">
                <a:solidFill>
                  <a:schemeClr val="tx1"/>
                </a:solidFill>
              </a:rPr>
            </a:br>
            <a:r>
              <a:rPr lang="it-IT" sz="2000" dirty="0" smtClean="0">
                <a:solidFill>
                  <a:schemeClr val="tx1"/>
                </a:solidFill>
              </a:rPr>
              <a:t>in </a:t>
            </a:r>
            <a:r>
              <a:rPr lang="it-IT" sz="2000" dirty="0">
                <a:solidFill>
                  <a:schemeClr val="tx1"/>
                </a:solidFill>
              </a:rPr>
              <a:t>guerra con </a:t>
            </a:r>
            <a:r>
              <a:rPr lang="it-IT" sz="2000" dirty="0" smtClean="0">
                <a:solidFill>
                  <a:schemeClr val="tx1"/>
                </a:solidFill>
              </a:rPr>
              <a:t>un’adeguata </a:t>
            </a:r>
            <a:r>
              <a:rPr lang="it-IT" sz="2000" b="1" dirty="0" smtClean="0">
                <a:solidFill>
                  <a:schemeClr val="tx1"/>
                </a:solidFill>
              </a:rPr>
              <a:t>preparazione</a:t>
            </a:r>
            <a:r>
              <a:rPr lang="it-IT" sz="2000" dirty="0" smtClean="0">
                <a:solidFill>
                  <a:schemeClr val="tx1"/>
                </a:solidFill>
              </a:rPr>
              <a:t/>
            </a:r>
            <a:br>
              <a:rPr lang="it-IT" sz="2000" dirty="0" smtClean="0">
                <a:solidFill>
                  <a:schemeClr val="tx1"/>
                </a:solidFill>
              </a:rPr>
            </a:br>
            <a:endParaRPr lang="it-IT" sz="2000" dirty="0" smtClean="0">
              <a:solidFill>
                <a:schemeClr val="tx1"/>
              </a:solidFill>
            </a:endParaRPr>
          </a:p>
          <a:p>
            <a:r>
              <a:rPr lang="it-IT" sz="2000" dirty="0" smtClean="0">
                <a:solidFill>
                  <a:schemeClr val="tx1"/>
                </a:solidFill>
              </a:rPr>
              <a:t>Germania, Austria e Russia pagano la loro </a:t>
            </a:r>
            <a:r>
              <a:rPr lang="it-IT" sz="2000" b="1" dirty="0" smtClean="0">
                <a:solidFill>
                  <a:schemeClr val="tx1"/>
                </a:solidFill>
              </a:rPr>
              <a:t>inadeguatezza</a:t>
            </a:r>
            <a:endParaRPr lang="it-IT" sz="2000" dirty="0" smtClean="0">
              <a:solidFill>
                <a:schemeClr val="tx1"/>
              </a:solidFill>
            </a:endParaRPr>
          </a:p>
          <a:p>
            <a:pPr lvl="1"/>
            <a:r>
              <a:rPr lang="it-IT" sz="1800" dirty="0" smtClean="0">
                <a:solidFill>
                  <a:schemeClr val="tx1"/>
                </a:solidFill>
              </a:rPr>
              <a:t>Radiogramma della vittoria </a:t>
            </a:r>
            <a:r>
              <a:rPr lang="it-IT" sz="1800" i="1" dirty="0" smtClean="0">
                <a:solidFill>
                  <a:schemeClr val="tx1"/>
                </a:solidFill>
              </a:rPr>
              <a:t>(Offensiva di Primavera)</a:t>
            </a:r>
          </a:p>
          <a:p>
            <a:pPr lvl="1"/>
            <a:r>
              <a:rPr lang="it-IT" sz="1800" dirty="0" smtClean="0">
                <a:solidFill>
                  <a:schemeClr val="tx1"/>
                </a:solidFill>
              </a:rPr>
              <a:t>Telegramma Zimmermann </a:t>
            </a:r>
            <a:r>
              <a:rPr lang="it-IT" sz="1800" i="1" dirty="0" smtClean="0">
                <a:solidFill>
                  <a:schemeClr val="tx1"/>
                </a:solidFill>
              </a:rPr>
              <a:t>(entrata in guerra degli Stati Uniti)</a:t>
            </a:r>
          </a:p>
          <a:p>
            <a:pPr lvl="1"/>
            <a:r>
              <a:rPr lang="it-IT" sz="1800" dirty="0" smtClean="0">
                <a:solidFill>
                  <a:schemeClr val="tx1"/>
                </a:solidFill>
              </a:rPr>
              <a:t>Battaglia di Tannenberg </a:t>
            </a:r>
            <a:br>
              <a:rPr lang="it-IT" sz="1800" dirty="0" smtClean="0">
                <a:solidFill>
                  <a:schemeClr val="tx1"/>
                </a:solidFill>
              </a:rPr>
            </a:br>
            <a:endParaRPr lang="it-IT" sz="1800" dirty="0" smtClean="0">
              <a:solidFill>
                <a:schemeClr val="tx1"/>
              </a:solidFill>
            </a:endParaRPr>
          </a:p>
          <a:p>
            <a:r>
              <a:rPr lang="it-IT" sz="2000" dirty="0" smtClean="0">
                <a:solidFill>
                  <a:schemeClr val="tx1"/>
                </a:solidFill>
              </a:rPr>
              <a:t>L’Italia parte in </a:t>
            </a:r>
            <a:r>
              <a:rPr lang="it-IT" sz="2000" b="1" dirty="0" smtClean="0">
                <a:solidFill>
                  <a:schemeClr val="tx1"/>
                </a:solidFill>
              </a:rPr>
              <a:t>ritardo</a:t>
            </a:r>
            <a:r>
              <a:rPr lang="it-IT" sz="2000" dirty="0" smtClean="0">
                <a:solidFill>
                  <a:schemeClr val="tx1"/>
                </a:solidFill>
              </a:rPr>
              <a:t>, ma riesce ad ottenere buoni risultati prima della fine della guerra</a:t>
            </a:r>
          </a:p>
          <a:p>
            <a:pPr lvl="1"/>
            <a:r>
              <a:rPr lang="it-IT" sz="1800" dirty="0">
                <a:solidFill>
                  <a:schemeClr val="tx1"/>
                </a:solidFill>
              </a:rPr>
              <a:t>Seconda battaglia del Piave</a:t>
            </a:r>
          </a:p>
          <a:p>
            <a:endParaRPr lang="it-IT" dirty="0" smtClean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50106"/>
          </a:xfrm>
        </p:spPr>
        <p:txBody>
          <a:bodyPr/>
          <a:lstStyle/>
          <a:p>
            <a:r>
              <a:rPr lang="it-IT" sz="4000" dirty="0" smtClean="0">
                <a:latin typeface="Century Gothic" panose="020B0502020202020204" pitchFamily="34" charset="0"/>
                <a:cs typeface="Segoe UI" panose="020B0502040204020203" pitchFamily="34" charset="0"/>
              </a:rPr>
              <a:t>Una brusca accelerazione</a:t>
            </a:r>
            <a:endParaRPr lang="it-IT" sz="4000" dirty="0"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836246"/>
            <a:ext cx="4032448" cy="159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4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184576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it-IT" sz="2800" b="1" dirty="0" smtClean="0">
                <a:solidFill>
                  <a:schemeClr val="tx1"/>
                </a:solidFill>
              </a:rPr>
              <a:t>Seconda Guerra Mondiale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Tutti i paesi sono pronti, ma qualcuno è più pronto mentre qualcun altro crede di esserlo, ma non lo è</a:t>
            </a:r>
          </a:p>
          <a:p>
            <a:pPr lvl="1"/>
            <a:r>
              <a:rPr lang="it-IT" sz="2400" dirty="0">
                <a:solidFill>
                  <a:schemeClr val="tx1"/>
                </a:solidFill>
              </a:rPr>
              <a:t>Macchina Purple</a:t>
            </a:r>
          </a:p>
          <a:p>
            <a:pPr lvl="2"/>
            <a:r>
              <a:rPr lang="it-IT" sz="2000" dirty="0" smtClean="0">
                <a:solidFill>
                  <a:schemeClr val="tx1"/>
                </a:solidFill>
              </a:rPr>
              <a:t>battaglia delle Midway</a:t>
            </a:r>
          </a:p>
          <a:p>
            <a:pPr lvl="2"/>
            <a:r>
              <a:rPr lang="it-IT" sz="2000" dirty="0" smtClean="0">
                <a:solidFill>
                  <a:schemeClr val="tx1"/>
                </a:solidFill>
              </a:rPr>
              <a:t>fine dell’ammiraglio </a:t>
            </a:r>
            <a:r>
              <a:rPr lang="it-IT" sz="2000" dirty="0">
                <a:solidFill>
                  <a:schemeClr val="tx1"/>
                </a:solidFill>
              </a:rPr>
              <a:t>Yamamoto </a:t>
            </a:r>
          </a:p>
          <a:p>
            <a:pPr lvl="1"/>
            <a:r>
              <a:rPr lang="it-IT" sz="2400" dirty="0" smtClean="0">
                <a:solidFill>
                  <a:schemeClr val="tx1"/>
                </a:solidFill>
              </a:rPr>
              <a:t>Macchina </a:t>
            </a:r>
            <a:r>
              <a:rPr lang="it-IT" sz="2400" dirty="0">
                <a:solidFill>
                  <a:schemeClr val="tx1"/>
                </a:solidFill>
              </a:rPr>
              <a:t>Enigma</a:t>
            </a:r>
            <a:endParaRPr lang="it-IT" sz="2400" dirty="0"/>
          </a:p>
          <a:p>
            <a:pPr lvl="2"/>
            <a:r>
              <a:rPr lang="it-IT" sz="2000" dirty="0" smtClean="0">
                <a:solidFill>
                  <a:schemeClr val="tx1"/>
                </a:solidFill>
              </a:rPr>
              <a:t>battaglia </a:t>
            </a:r>
            <a:r>
              <a:rPr lang="it-IT" sz="2000" dirty="0">
                <a:solidFill>
                  <a:schemeClr val="tx1"/>
                </a:solidFill>
              </a:rPr>
              <a:t>di Capo Matapan</a:t>
            </a:r>
          </a:p>
          <a:p>
            <a:pPr lvl="2"/>
            <a:r>
              <a:rPr lang="it-IT" sz="2000" dirty="0" smtClean="0">
                <a:solidFill>
                  <a:schemeClr val="tx1"/>
                </a:solidFill>
              </a:rPr>
              <a:t>sbarco in Normandia</a:t>
            </a:r>
          </a:p>
          <a:p>
            <a:pPr lvl="2"/>
            <a:endParaRPr lang="it-IT" sz="1800" dirty="0">
              <a:solidFill>
                <a:schemeClr val="tx1"/>
              </a:solidFill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50106"/>
          </a:xfrm>
        </p:spPr>
        <p:txBody>
          <a:bodyPr/>
          <a:lstStyle/>
          <a:p>
            <a:r>
              <a:rPr lang="it-IT" sz="4000" dirty="0" smtClean="0">
                <a:latin typeface="Century Gothic" panose="020B0502020202020204" pitchFamily="34" charset="0"/>
                <a:cs typeface="Segoe UI" panose="020B0502040204020203" pitchFamily="34" charset="0"/>
              </a:rPr>
              <a:t>Ormai indispensabile</a:t>
            </a:r>
            <a:endParaRPr lang="it-IT" sz="4000" dirty="0"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251294"/>
            <a:ext cx="3263879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3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752528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it-IT" sz="2800" b="1" dirty="0" smtClean="0">
                <a:solidFill>
                  <a:schemeClr val="tx1"/>
                </a:solidFill>
              </a:rPr>
              <a:t>Macchina Enigma</a:t>
            </a:r>
          </a:p>
          <a:p>
            <a:r>
              <a:rPr lang="it-IT" sz="2000" dirty="0" smtClean="0">
                <a:solidFill>
                  <a:schemeClr val="tx1"/>
                </a:solidFill>
              </a:rPr>
              <a:t>Prima versione costruita negli anni ’20 in Germania.</a:t>
            </a:r>
          </a:p>
          <a:p>
            <a:r>
              <a:rPr lang="it-IT" sz="2000" dirty="0" smtClean="0">
                <a:solidFill>
                  <a:schemeClr val="tx1"/>
                </a:solidFill>
              </a:rPr>
              <a:t>Violata dai polacchi nel 1932.</a:t>
            </a:r>
          </a:p>
          <a:p>
            <a:r>
              <a:rPr lang="it-IT" sz="2000" dirty="0" smtClean="0">
                <a:solidFill>
                  <a:schemeClr val="tx1"/>
                </a:solidFill>
              </a:rPr>
              <a:t>Aggiornata e resa più complessa prima </a:t>
            </a:r>
            <a:br>
              <a:rPr lang="it-IT" sz="2000" dirty="0" smtClean="0">
                <a:solidFill>
                  <a:schemeClr val="tx1"/>
                </a:solidFill>
              </a:rPr>
            </a:br>
            <a:r>
              <a:rPr lang="it-IT" sz="2000" dirty="0" smtClean="0">
                <a:solidFill>
                  <a:schemeClr val="tx1"/>
                </a:solidFill>
              </a:rPr>
              <a:t>dell’inizio della Seconda Guerra Mondiale.</a:t>
            </a:r>
          </a:p>
          <a:p>
            <a:r>
              <a:rPr lang="it-IT" sz="2000" dirty="0" smtClean="0">
                <a:solidFill>
                  <a:schemeClr val="tx1"/>
                </a:solidFill>
              </a:rPr>
              <a:t>Violata definitivamente a </a:t>
            </a:r>
            <a:r>
              <a:rPr lang="it-IT" sz="2000" b="1" dirty="0" smtClean="0">
                <a:solidFill>
                  <a:schemeClr val="tx1"/>
                </a:solidFill>
              </a:rPr>
              <a:t>Bletchley Park </a:t>
            </a:r>
            <a:r>
              <a:rPr lang="it-IT" sz="2000" dirty="0" smtClean="0">
                <a:solidFill>
                  <a:schemeClr val="tx1"/>
                </a:solidFill>
              </a:rPr>
              <a:t>da</a:t>
            </a:r>
            <a:br>
              <a:rPr lang="it-IT" sz="2000" dirty="0" smtClean="0">
                <a:solidFill>
                  <a:schemeClr val="tx1"/>
                </a:solidFill>
              </a:rPr>
            </a:br>
            <a:r>
              <a:rPr lang="it-IT" sz="2000" b="1" dirty="0">
                <a:solidFill>
                  <a:schemeClr val="tx1"/>
                </a:solidFill>
              </a:rPr>
              <a:t>Alan Turing </a:t>
            </a:r>
            <a:r>
              <a:rPr lang="it-IT" sz="2000" dirty="0" smtClean="0">
                <a:solidFill>
                  <a:schemeClr val="tx1"/>
                </a:solidFill>
              </a:rPr>
              <a:t>e altri scienziati.</a:t>
            </a:r>
            <a:br>
              <a:rPr lang="it-IT" sz="2000" dirty="0" smtClean="0">
                <a:solidFill>
                  <a:schemeClr val="tx1"/>
                </a:solidFill>
              </a:rPr>
            </a:br>
            <a:r>
              <a:rPr lang="it-IT" sz="2000" dirty="0" smtClean="0">
                <a:solidFill>
                  <a:schemeClr val="tx1"/>
                </a:solidFill>
              </a:rPr>
              <a:t/>
            </a:r>
            <a:br>
              <a:rPr lang="it-IT" sz="2000" dirty="0" smtClean="0">
                <a:solidFill>
                  <a:schemeClr val="tx1"/>
                </a:solidFill>
              </a:rPr>
            </a:br>
            <a:r>
              <a:rPr lang="it-IT" sz="2000" dirty="0" smtClean="0">
                <a:solidFill>
                  <a:schemeClr val="tx1"/>
                </a:solidFill>
              </a:rPr>
              <a:t/>
            </a:r>
            <a:br>
              <a:rPr lang="it-IT" sz="2000" dirty="0" smtClean="0">
                <a:solidFill>
                  <a:schemeClr val="tx1"/>
                </a:solidFill>
              </a:rPr>
            </a:br>
            <a:endParaRPr lang="it-IT" sz="2000" dirty="0" smtClean="0">
              <a:solidFill>
                <a:schemeClr val="tx1"/>
              </a:solidFill>
            </a:endParaRPr>
          </a:p>
          <a:p>
            <a:r>
              <a:rPr lang="it-IT" sz="2000" dirty="0" smtClean="0">
                <a:solidFill>
                  <a:schemeClr val="tx1"/>
                </a:solidFill>
              </a:rPr>
              <a:t>Meno famosa, ma ancora più ostica, la macchina Lorenz viene decifrata da </a:t>
            </a:r>
            <a:r>
              <a:rPr lang="it-IT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Colossus</a:t>
            </a:r>
            <a:r>
              <a:rPr lang="it-IT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, un’apparecchiatura tutta elettrica e programmabile: è </a:t>
            </a:r>
            <a:r>
              <a:rPr lang="it-IT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il primo ‘computer</a:t>
            </a:r>
            <a:r>
              <a:rPr lang="it-IT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’.</a:t>
            </a:r>
            <a:endParaRPr lang="it-IT" sz="2000" dirty="0" smtClean="0">
              <a:solidFill>
                <a:schemeClr val="tx1"/>
              </a:solidFill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50106"/>
          </a:xfrm>
        </p:spPr>
        <p:txBody>
          <a:bodyPr/>
          <a:lstStyle/>
          <a:p>
            <a:r>
              <a:rPr lang="it-IT" sz="4000" dirty="0" smtClean="0">
                <a:latin typeface="Century Gothic" panose="020B0502020202020204" pitchFamily="34" charset="0"/>
                <a:cs typeface="Segoe UI" panose="020B0502040204020203" pitchFamily="34" charset="0"/>
              </a:rPr>
              <a:t>L’uomo non basta più</a:t>
            </a:r>
            <a:endParaRPr lang="it-IT" sz="4000" dirty="0"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204863"/>
            <a:ext cx="2589951" cy="275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6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040560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1500"/>
              </a:spcAft>
              <a:buNone/>
            </a:pPr>
            <a:r>
              <a:rPr lang="en-GB" sz="2800" b="1" dirty="0" smtClean="0">
                <a:solidFill>
                  <a:schemeClr val="tx1"/>
                </a:solidFill>
              </a:rPr>
              <a:t>A passion for cryptography</a:t>
            </a:r>
          </a:p>
          <a:p>
            <a:pPr>
              <a:spcAft>
                <a:spcPts val="1200"/>
              </a:spcAft>
            </a:pPr>
            <a:r>
              <a:rPr lang="en-GB" sz="2000" dirty="0" smtClean="0">
                <a:solidFill>
                  <a:schemeClr val="tx1"/>
                </a:solidFill>
              </a:rPr>
              <a:t>Not just the writer of gothic stories!</a:t>
            </a:r>
          </a:p>
          <a:p>
            <a:pPr>
              <a:spcAft>
                <a:spcPts val="1200"/>
              </a:spcAft>
            </a:pPr>
            <a:r>
              <a:rPr lang="en-GB" sz="2000" dirty="0" smtClean="0">
                <a:solidFill>
                  <a:schemeClr val="tx1"/>
                </a:solidFill>
              </a:rPr>
              <a:t>On a local newspaper he asked the readers</a:t>
            </a:r>
            <a:br>
              <a:rPr lang="en-GB" sz="2000" dirty="0" smtClean="0">
                <a:solidFill>
                  <a:schemeClr val="tx1"/>
                </a:solidFill>
              </a:rPr>
            </a:br>
            <a:r>
              <a:rPr lang="en-GB" sz="2000" dirty="0" smtClean="0">
                <a:solidFill>
                  <a:schemeClr val="tx1"/>
                </a:solidFill>
              </a:rPr>
              <a:t>to challenge him by sending some cyphers</a:t>
            </a:r>
            <a:br>
              <a:rPr lang="en-GB" sz="2000" dirty="0" smtClean="0">
                <a:solidFill>
                  <a:schemeClr val="tx1"/>
                </a:solidFill>
              </a:rPr>
            </a:br>
            <a:r>
              <a:rPr lang="en-GB" sz="2000" dirty="0" smtClean="0">
                <a:solidFill>
                  <a:schemeClr val="tx1"/>
                </a:solidFill>
              </a:rPr>
              <a:t>to be deciphered</a:t>
            </a:r>
            <a:endParaRPr lang="en-GB" sz="2000" i="1" dirty="0" smtClean="0">
              <a:solidFill>
                <a:schemeClr val="tx1"/>
              </a:solidFill>
            </a:endParaRPr>
          </a:p>
          <a:p>
            <a:pPr>
              <a:spcAft>
                <a:spcPts val="1200"/>
              </a:spcAft>
            </a:pPr>
            <a:r>
              <a:rPr lang="en-GB" sz="2000" dirty="0">
                <a:solidFill>
                  <a:schemeClr val="tx1"/>
                </a:solidFill>
              </a:rPr>
              <a:t>Published </a:t>
            </a:r>
            <a:r>
              <a:rPr lang="en-GB" sz="2000" i="1" dirty="0">
                <a:solidFill>
                  <a:schemeClr val="tx1"/>
                </a:solidFill>
              </a:rPr>
              <a:t>A few words on </a:t>
            </a:r>
            <a:r>
              <a:rPr lang="en-GB" sz="2000" i="1" dirty="0" smtClean="0">
                <a:solidFill>
                  <a:schemeClr val="tx1"/>
                </a:solidFill>
              </a:rPr>
              <a:t>secret writing</a:t>
            </a:r>
          </a:p>
          <a:p>
            <a:pPr>
              <a:spcAft>
                <a:spcPts val="1200"/>
              </a:spcAft>
            </a:pPr>
            <a:r>
              <a:rPr lang="en-GB" sz="2000" dirty="0">
                <a:solidFill>
                  <a:schemeClr val="tx1"/>
                </a:solidFill>
              </a:rPr>
              <a:t>P</a:t>
            </a:r>
            <a:r>
              <a:rPr lang="en-GB" sz="2000" dirty="0" smtClean="0">
                <a:solidFill>
                  <a:schemeClr val="tx1"/>
                </a:solidFill>
              </a:rPr>
              <a:t>ublished </a:t>
            </a:r>
            <a:r>
              <a:rPr lang="en-GB" sz="2000" i="1" dirty="0" smtClean="0">
                <a:solidFill>
                  <a:schemeClr val="tx1"/>
                </a:solidFill>
              </a:rPr>
              <a:t>The Gold-Bug (1843)</a:t>
            </a:r>
            <a:r>
              <a:rPr lang="en-GB" sz="2000" dirty="0" smtClean="0">
                <a:solidFill>
                  <a:schemeClr val="tx1"/>
                </a:solidFill>
              </a:rPr>
              <a:t>: a mystery</a:t>
            </a:r>
            <a:br>
              <a:rPr lang="en-GB" sz="2000" dirty="0" smtClean="0">
                <a:solidFill>
                  <a:schemeClr val="tx1"/>
                </a:solidFill>
              </a:rPr>
            </a:br>
            <a:r>
              <a:rPr lang="en-GB" sz="2000" dirty="0" smtClean="0">
                <a:solidFill>
                  <a:schemeClr val="tx1"/>
                </a:solidFill>
              </a:rPr>
              <a:t>and adventure story with a quest to find a</a:t>
            </a:r>
            <a:br>
              <a:rPr lang="en-GB" sz="2000" dirty="0" smtClean="0">
                <a:solidFill>
                  <a:schemeClr val="tx1"/>
                </a:solidFill>
              </a:rPr>
            </a:br>
            <a:r>
              <a:rPr lang="en-GB" sz="2000" dirty="0" smtClean="0">
                <a:solidFill>
                  <a:schemeClr val="tx1"/>
                </a:solidFill>
              </a:rPr>
              <a:t>buried treasure</a:t>
            </a: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 smtClean="0">
                <a:solidFill>
                  <a:schemeClr val="tx1"/>
                </a:solidFill>
              </a:rPr>
              <a:t>His passion for cryptography influenced many people:</a:t>
            </a:r>
            <a:endParaRPr lang="it-IT" sz="2000" dirty="0">
              <a:solidFill>
                <a:schemeClr val="tx1"/>
              </a:solidFill>
            </a:endParaRPr>
          </a:p>
          <a:p>
            <a:pPr lvl="1"/>
            <a:r>
              <a:rPr lang="it-IT" sz="1800" dirty="0" smtClean="0">
                <a:solidFill>
                  <a:schemeClr val="tx1"/>
                </a:solidFill>
              </a:rPr>
              <a:t>Room 40</a:t>
            </a:r>
            <a:endParaRPr lang="it-IT" sz="1800" dirty="0">
              <a:solidFill>
                <a:schemeClr val="tx1"/>
              </a:solidFill>
            </a:endParaRPr>
          </a:p>
          <a:p>
            <a:pPr lvl="1"/>
            <a:r>
              <a:rPr lang="it-IT" sz="1800" dirty="0" smtClean="0">
                <a:solidFill>
                  <a:schemeClr val="tx1"/>
                </a:solidFill>
              </a:rPr>
              <a:t>William Friedman</a:t>
            </a:r>
            <a:endParaRPr lang="it-IT" sz="180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50106"/>
          </a:xfrm>
        </p:spPr>
        <p:txBody>
          <a:bodyPr/>
          <a:lstStyle/>
          <a:p>
            <a:r>
              <a:rPr lang="it-IT" sz="4000" dirty="0" smtClean="0">
                <a:latin typeface="Century Gothic" panose="020B0502020202020204" pitchFamily="34" charset="0"/>
                <a:cs typeface="Segoe UI" panose="020B0502040204020203" pitchFamily="34" charset="0"/>
              </a:rPr>
              <a:t>Edgar Allan Poe</a:t>
            </a:r>
            <a:endParaRPr lang="it-IT" sz="4000" dirty="0"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F:\DOCUMENTI GIOELE\Documenti Galvani\Tesina\Edgar_Allan_Poe_daguerreotype_cr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44207" y="1873508"/>
            <a:ext cx="2088229" cy="292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31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112568"/>
          </a:xfrm>
        </p:spPr>
        <p:txBody>
          <a:bodyPr>
            <a:normAutofit lnSpcReduction="10000"/>
          </a:bodyPr>
          <a:lstStyle/>
          <a:p>
            <a:pPr marL="0" indent="0" algn="ctr">
              <a:spcAft>
                <a:spcPts val="1500"/>
              </a:spcAft>
              <a:buNone/>
            </a:pPr>
            <a:r>
              <a:rPr lang="en-GB" sz="2800" b="1" i="1" dirty="0" smtClean="0">
                <a:solidFill>
                  <a:schemeClr val="tx1"/>
                </a:solidFill>
              </a:rPr>
              <a:t>The Gold-Bug</a:t>
            </a:r>
          </a:p>
          <a:p>
            <a:pPr marL="0" indent="0" algn="ctr">
              <a:spcAft>
                <a:spcPts val="1500"/>
              </a:spcAft>
              <a:buNone/>
            </a:pPr>
            <a:endParaRPr lang="en-GB" sz="2800" b="1" i="1" dirty="0">
              <a:solidFill>
                <a:schemeClr val="tx1"/>
              </a:solidFill>
            </a:endParaRPr>
          </a:p>
          <a:p>
            <a:pPr marL="0" indent="0" algn="ctr">
              <a:spcAft>
                <a:spcPts val="1500"/>
              </a:spcAft>
              <a:buNone/>
            </a:pPr>
            <a:endParaRPr lang="en-GB" sz="2800" b="1" i="1" dirty="0" smtClean="0">
              <a:solidFill>
                <a:schemeClr val="tx1"/>
              </a:solidFill>
            </a:endParaRPr>
          </a:p>
          <a:p>
            <a:pPr marL="0" indent="0" algn="ctr">
              <a:spcAft>
                <a:spcPts val="1500"/>
              </a:spcAft>
              <a:buNone/>
            </a:pPr>
            <a:endParaRPr lang="en-GB" sz="2800" b="1" i="1" dirty="0" smtClean="0">
              <a:solidFill>
                <a:schemeClr val="tx1"/>
              </a:solidFill>
            </a:endParaRPr>
          </a:p>
          <a:p>
            <a:pPr marL="0" indent="0" algn="ctr">
              <a:spcAft>
                <a:spcPts val="1500"/>
              </a:spcAft>
              <a:buNone/>
            </a:pPr>
            <a:endParaRPr lang="en-GB" sz="2800" b="1" i="1" dirty="0">
              <a:solidFill>
                <a:schemeClr val="tx1"/>
              </a:solidFill>
            </a:endParaRPr>
          </a:p>
          <a:p>
            <a:pPr>
              <a:spcAft>
                <a:spcPts val="1000"/>
              </a:spcAft>
            </a:pPr>
            <a:r>
              <a:rPr lang="en-GB" sz="2000" dirty="0">
                <a:solidFill>
                  <a:schemeClr val="tx1"/>
                </a:solidFill>
              </a:rPr>
              <a:t>The protagonist has to decipher a mysterious message found on a piece of parchment</a:t>
            </a:r>
          </a:p>
          <a:p>
            <a:pPr>
              <a:spcAft>
                <a:spcPts val="1000"/>
              </a:spcAft>
            </a:pPr>
            <a:r>
              <a:rPr lang="en-GB" sz="2000" dirty="0" smtClean="0">
                <a:solidFill>
                  <a:schemeClr val="tx1"/>
                </a:solidFill>
              </a:rPr>
              <a:t>He assumes the symbol of the </a:t>
            </a:r>
            <a:r>
              <a:rPr lang="en-GB" sz="2000" b="1" dirty="0" smtClean="0">
                <a:solidFill>
                  <a:schemeClr val="tx1"/>
                </a:solidFill>
              </a:rPr>
              <a:t>skull</a:t>
            </a:r>
            <a:r>
              <a:rPr lang="en-GB" sz="2000" dirty="0" smtClean="0">
                <a:solidFill>
                  <a:schemeClr val="tx1"/>
                </a:solidFill>
              </a:rPr>
              <a:t> means </a:t>
            </a:r>
            <a:r>
              <a:rPr lang="en-GB" sz="2000" b="1" dirty="0" smtClean="0">
                <a:solidFill>
                  <a:schemeClr val="tx1"/>
                </a:solidFill>
              </a:rPr>
              <a:t>pirates</a:t>
            </a:r>
          </a:p>
          <a:p>
            <a:pPr>
              <a:spcAft>
                <a:spcPts val="1500"/>
              </a:spcAft>
            </a:pPr>
            <a:r>
              <a:rPr lang="en-GB" sz="2000" dirty="0" smtClean="0">
                <a:solidFill>
                  <a:schemeClr val="tx1"/>
                </a:solidFill>
              </a:rPr>
              <a:t>He then assumes the symbol of the </a:t>
            </a:r>
            <a:r>
              <a:rPr lang="en-GB" sz="2000" b="1" dirty="0" smtClean="0">
                <a:solidFill>
                  <a:schemeClr val="tx1"/>
                </a:solidFill>
              </a:rPr>
              <a:t>kid</a:t>
            </a:r>
            <a:r>
              <a:rPr lang="en-GB" sz="2000" dirty="0" smtClean="0">
                <a:solidFill>
                  <a:schemeClr val="tx1"/>
                </a:solidFill>
              </a:rPr>
              <a:t> means </a:t>
            </a:r>
            <a:r>
              <a:rPr lang="en-GB" sz="2000" b="1" dirty="0" smtClean="0">
                <a:solidFill>
                  <a:schemeClr val="tx1"/>
                </a:solidFill>
              </a:rPr>
              <a:t>Captain Kidd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50106"/>
          </a:xfrm>
        </p:spPr>
        <p:txBody>
          <a:bodyPr/>
          <a:lstStyle/>
          <a:p>
            <a:r>
              <a:rPr lang="it-IT" sz="4000" dirty="0" smtClean="0">
                <a:latin typeface="Century Gothic" panose="020B0502020202020204" pitchFamily="34" charset="0"/>
                <a:cs typeface="Segoe UI" panose="020B0502040204020203" pitchFamily="34" charset="0"/>
              </a:rPr>
              <a:t>Edgar Allan Poe</a:t>
            </a:r>
            <a:endParaRPr lang="it-IT" sz="4000" dirty="0"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magine 4" descr="http://1.bp.blogspot.com/-w4df4mlFEmI/UAcd1UCg2RI/AAAAAAAAFu0/OvFZ_VoJsgw/s640/goldbug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00808"/>
            <a:ext cx="5112568" cy="2592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304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149127"/>
            <a:ext cx="8229600" cy="5184576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1500"/>
              </a:spcAft>
              <a:buNone/>
            </a:pPr>
            <a:r>
              <a:rPr lang="en-GB" sz="2800" b="1" i="1" dirty="0" smtClean="0">
                <a:solidFill>
                  <a:schemeClr val="tx1"/>
                </a:solidFill>
              </a:rPr>
              <a:t>The Gold-Bug</a:t>
            </a:r>
            <a:endParaRPr lang="en-GB" dirty="0" smtClean="0">
              <a:solidFill>
                <a:schemeClr val="tx1"/>
              </a:solidFill>
            </a:endParaRPr>
          </a:p>
          <a:p>
            <a:pPr>
              <a:spcAft>
                <a:spcPts val="1500"/>
              </a:spcAft>
            </a:pPr>
            <a:r>
              <a:rPr lang="en-GB" sz="2000" dirty="0" smtClean="0">
                <a:solidFill>
                  <a:schemeClr val="tx1"/>
                </a:solidFill>
              </a:rPr>
              <a:t>He uses statistical cryptanalysis to solve this simple substitution cipher:</a:t>
            </a:r>
          </a:p>
          <a:p>
            <a:pPr lvl="1">
              <a:spcAft>
                <a:spcPts val="1500"/>
              </a:spcAft>
            </a:pPr>
            <a:r>
              <a:rPr lang="en-GB" sz="1800" dirty="0" smtClean="0">
                <a:solidFill>
                  <a:schemeClr val="tx1"/>
                </a:solidFill>
              </a:rPr>
              <a:t>The most </a:t>
            </a:r>
            <a:r>
              <a:rPr lang="en-GB" sz="1800" dirty="0">
                <a:solidFill>
                  <a:schemeClr val="tx1"/>
                </a:solidFill>
              </a:rPr>
              <a:t>frequent symbol </a:t>
            </a:r>
            <a:r>
              <a:rPr lang="en-GB" sz="1800" dirty="0" smtClean="0">
                <a:solidFill>
                  <a:schemeClr val="tx1"/>
                </a:solidFill>
              </a:rPr>
              <a:t>in the message is </a:t>
            </a:r>
            <a:r>
              <a:rPr lang="en-GB" sz="1800" b="1" dirty="0" smtClean="0">
                <a:solidFill>
                  <a:schemeClr val="tx1"/>
                </a:solidFill>
              </a:rPr>
              <a:t>8</a:t>
            </a:r>
          </a:p>
          <a:p>
            <a:pPr lvl="1">
              <a:spcAft>
                <a:spcPts val="1500"/>
              </a:spcAft>
            </a:pPr>
            <a:r>
              <a:rPr lang="en-GB" sz="1800" dirty="0" smtClean="0">
                <a:solidFill>
                  <a:schemeClr val="tx1"/>
                </a:solidFill>
              </a:rPr>
              <a:t>The most </a:t>
            </a:r>
            <a:r>
              <a:rPr lang="en-GB" sz="1800" dirty="0">
                <a:solidFill>
                  <a:schemeClr val="tx1"/>
                </a:solidFill>
              </a:rPr>
              <a:t>frequent letter in English language is </a:t>
            </a:r>
            <a:r>
              <a:rPr lang="en-GB" sz="1800" b="1" dirty="0" smtClean="0">
                <a:solidFill>
                  <a:schemeClr val="tx1"/>
                </a:solidFill>
              </a:rPr>
              <a:t>e</a:t>
            </a:r>
          </a:p>
          <a:p>
            <a:pPr lvl="1">
              <a:spcAft>
                <a:spcPts val="1500"/>
              </a:spcAft>
            </a:pPr>
            <a:r>
              <a:rPr lang="en-GB" sz="1800" dirty="0" smtClean="0">
                <a:solidFill>
                  <a:schemeClr val="tx1"/>
                </a:solidFill>
              </a:rPr>
              <a:t>He assumes</a:t>
            </a:r>
            <a:r>
              <a:rPr lang="en-GB" sz="1800" b="1" dirty="0" smtClean="0">
                <a:solidFill>
                  <a:schemeClr val="tx1"/>
                </a:solidFill>
              </a:rPr>
              <a:t> 8 </a:t>
            </a:r>
            <a:r>
              <a:rPr lang="en-GB" sz="1800" dirty="0" smtClean="0">
                <a:solidFill>
                  <a:schemeClr val="tx1"/>
                </a:solidFill>
              </a:rPr>
              <a:t>=</a:t>
            </a:r>
            <a:r>
              <a:rPr lang="en-GB" sz="1800" b="1" dirty="0" smtClean="0">
                <a:solidFill>
                  <a:schemeClr val="tx1"/>
                </a:solidFill>
              </a:rPr>
              <a:t> e</a:t>
            </a:r>
          </a:p>
          <a:p>
            <a:pPr lvl="1">
              <a:spcAft>
                <a:spcPts val="1500"/>
              </a:spcAft>
            </a:pPr>
            <a:r>
              <a:rPr lang="en-GB" sz="1800" dirty="0" smtClean="0">
                <a:solidFill>
                  <a:schemeClr val="tx1"/>
                </a:solidFill>
              </a:rPr>
              <a:t>The most frequent English word is </a:t>
            </a:r>
            <a:r>
              <a:rPr lang="en-GB" sz="1800" b="1" dirty="0" smtClean="0">
                <a:solidFill>
                  <a:schemeClr val="tx1"/>
                </a:solidFill>
              </a:rPr>
              <a:t>the</a:t>
            </a:r>
          </a:p>
          <a:p>
            <a:pPr lvl="1">
              <a:spcAft>
                <a:spcPts val="1500"/>
              </a:spcAft>
            </a:pPr>
            <a:r>
              <a:rPr lang="en-GB" sz="1800" dirty="0" smtClean="0">
                <a:solidFill>
                  <a:schemeClr val="tx1"/>
                </a:solidFill>
              </a:rPr>
              <a:t>He assumes</a:t>
            </a:r>
            <a:r>
              <a:rPr lang="en-GB" sz="1800" b="1" dirty="0" smtClean="0">
                <a:solidFill>
                  <a:schemeClr val="tx1"/>
                </a:solidFill>
              </a:rPr>
              <a:t> ;48 </a:t>
            </a:r>
            <a:r>
              <a:rPr lang="en-GB" sz="1800" dirty="0" smtClean="0">
                <a:solidFill>
                  <a:schemeClr val="tx1"/>
                </a:solidFill>
              </a:rPr>
              <a:t>= </a:t>
            </a:r>
            <a:r>
              <a:rPr lang="en-GB" sz="1800" b="1" dirty="0" smtClean="0">
                <a:solidFill>
                  <a:schemeClr val="tx1"/>
                </a:solidFill>
              </a:rPr>
              <a:t>the</a:t>
            </a:r>
          </a:p>
          <a:p>
            <a:pPr lvl="1">
              <a:spcAft>
                <a:spcPts val="1500"/>
              </a:spcAft>
            </a:pPr>
            <a:r>
              <a:rPr lang="en-GB" sz="1800" dirty="0" smtClean="0">
                <a:solidFill>
                  <a:schemeClr val="tx1"/>
                </a:solidFill>
              </a:rPr>
              <a:t>Then </a:t>
            </a:r>
            <a:r>
              <a:rPr lang="en-GB" sz="1800" b="1" dirty="0" smtClean="0">
                <a:solidFill>
                  <a:schemeClr val="tx1"/>
                </a:solidFill>
              </a:rPr>
              <a:t>;</a:t>
            </a:r>
            <a:r>
              <a:rPr lang="en-GB" sz="1800" dirty="0" smtClean="0">
                <a:solidFill>
                  <a:schemeClr val="tx1"/>
                </a:solidFill>
              </a:rPr>
              <a:t> = </a:t>
            </a:r>
            <a:r>
              <a:rPr lang="en-GB" sz="1800" b="1" dirty="0" smtClean="0">
                <a:solidFill>
                  <a:schemeClr val="tx1"/>
                </a:solidFill>
              </a:rPr>
              <a:t>t </a:t>
            </a:r>
            <a:r>
              <a:rPr lang="en-GB" sz="1800" dirty="0" smtClean="0">
                <a:solidFill>
                  <a:schemeClr val="tx1"/>
                </a:solidFill>
              </a:rPr>
              <a:t>and </a:t>
            </a:r>
            <a:r>
              <a:rPr lang="en-GB" sz="1800" b="1" dirty="0" smtClean="0">
                <a:solidFill>
                  <a:schemeClr val="tx1"/>
                </a:solidFill>
              </a:rPr>
              <a:t>4 </a:t>
            </a:r>
            <a:r>
              <a:rPr lang="en-GB" sz="1800" dirty="0" smtClean="0">
                <a:solidFill>
                  <a:schemeClr val="tx1"/>
                </a:solidFill>
              </a:rPr>
              <a:t>=</a:t>
            </a:r>
            <a:r>
              <a:rPr lang="en-GB" sz="1800" b="1" dirty="0" smtClean="0">
                <a:solidFill>
                  <a:schemeClr val="tx1"/>
                </a:solidFill>
              </a:rPr>
              <a:t> h</a:t>
            </a:r>
          </a:p>
          <a:p>
            <a:pPr lvl="1">
              <a:spcAft>
                <a:spcPts val="1500"/>
              </a:spcAft>
            </a:pPr>
            <a:r>
              <a:rPr lang="en-GB" sz="1800" dirty="0" smtClean="0">
                <a:solidFill>
                  <a:schemeClr val="tx1"/>
                </a:solidFill>
              </a:rPr>
              <a:t>Using this method, he finds out all the other symbols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50106"/>
          </a:xfrm>
        </p:spPr>
        <p:txBody>
          <a:bodyPr/>
          <a:lstStyle/>
          <a:p>
            <a:r>
              <a:rPr lang="it-IT" sz="4000" dirty="0" smtClean="0">
                <a:latin typeface="Century Gothic" panose="020B0502020202020204" pitchFamily="34" charset="0"/>
                <a:cs typeface="Segoe UI" panose="020B0502040204020203" pitchFamily="34" charset="0"/>
              </a:rPr>
              <a:t>Edgar Allan Poe</a:t>
            </a:r>
            <a:endParaRPr lang="it-IT" sz="4000" dirty="0"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1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50106"/>
          </a:xfrm>
        </p:spPr>
        <p:txBody>
          <a:bodyPr/>
          <a:lstStyle/>
          <a:p>
            <a:r>
              <a:rPr lang="it-IT" sz="4000" dirty="0" smtClean="0">
                <a:latin typeface="Century Gothic" panose="020B0502020202020204" pitchFamily="34" charset="0"/>
                <a:cs typeface="Segoe UI" panose="020B0502040204020203" pitchFamily="34" charset="0"/>
              </a:rPr>
              <a:t>Il passo finale</a:t>
            </a:r>
            <a:endParaRPr lang="it-IT" sz="4000" dirty="0"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467544" y="1196752"/>
            <a:ext cx="8075240" cy="4896544"/>
          </a:xfrm>
        </p:spPr>
        <p:txBody>
          <a:bodyPr>
            <a:normAutofit/>
          </a:bodyPr>
          <a:lstStyle/>
          <a:p>
            <a:pPr algn="just"/>
            <a:r>
              <a:rPr lang="it-IT" sz="2000" dirty="0" smtClean="0">
                <a:solidFill>
                  <a:schemeClr val="tx1"/>
                </a:solidFill>
              </a:rPr>
              <a:t>Tutti i cifrari visti finora sono </a:t>
            </a:r>
            <a:r>
              <a:rPr lang="it-IT" sz="2000" dirty="0">
                <a:solidFill>
                  <a:schemeClr val="tx1"/>
                </a:solidFill>
              </a:rPr>
              <a:t>a </a:t>
            </a:r>
            <a:r>
              <a:rPr lang="it-IT" sz="2000" b="1" dirty="0">
                <a:solidFill>
                  <a:schemeClr val="tx1"/>
                </a:solidFill>
              </a:rPr>
              <a:t>chiave </a:t>
            </a:r>
            <a:r>
              <a:rPr lang="it-IT" sz="2000" b="1" dirty="0" smtClean="0">
                <a:solidFill>
                  <a:schemeClr val="tx1"/>
                </a:solidFill>
              </a:rPr>
              <a:t>simmetrica </a:t>
            </a:r>
            <a:r>
              <a:rPr lang="it-IT" sz="2000" dirty="0" smtClean="0">
                <a:solidFill>
                  <a:schemeClr val="tx1"/>
                </a:solidFill>
              </a:rPr>
              <a:t>e </a:t>
            </a:r>
            <a:r>
              <a:rPr lang="it-IT" sz="2000" dirty="0">
                <a:solidFill>
                  <a:schemeClr val="tx1"/>
                </a:solidFill>
              </a:rPr>
              <a:t>si sono evoluti per </a:t>
            </a:r>
            <a:r>
              <a:rPr lang="it-IT" sz="2000" dirty="0" smtClean="0">
                <a:solidFill>
                  <a:schemeClr val="tx1"/>
                </a:solidFill>
              </a:rPr>
              <a:t>secoli raggiungendo </a:t>
            </a:r>
            <a:r>
              <a:rPr lang="it-IT" sz="2000" dirty="0">
                <a:solidFill>
                  <a:schemeClr val="tx1"/>
                </a:solidFill>
              </a:rPr>
              <a:t>risultati eccellenti: un documento cifrato con uno dei moderni </a:t>
            </a:r>
            <a:r>
              <a:rPr lang="it-IT" sz="2000" dirty="0" smtClean="0">
                <a:solidFill>
                  <a:schemeClr val="tx1"/>
                </a:solidFill>
              </a:rPr>
              <a:t>cifrari composti (3DES, AES) è </a:t>
            </a:r>
            <a:r>
              <a:rPr lang="it-IT" sz="2000" dirty="0">
                <a:solidFill>
                  <a:schemeClr val="tx1"/>
                </a:solidFill>
              </a:rPr>
              <a:t>praticamente inespugnabile. </a:t>
            </a:r>
            <a:endParaRPr lang="it-IT" sz="2000" dirty="0" smtClean="0">
              <a:solidFill>
                <a:schemeClr val="tx1"/>
              </a:solidFill>
            </a:endParaRPr>
          </a:p>
          <a:p>
            <a:pPr algn="just"/>
            <a:r>
              <a:rPr lang="it-IT" sz="2000" dirty="0" smtClean="0">
                <a:solidFill>
                  <a:schemeClr val="tx1"/>
                </a:solidFill>
              </a:rPr>
              <a:t>Resta </a:t>
            </a:r>
            <a:r>
              <a:rPr lang="it-IT" sz="2000" dirty="0">
                <a:solidFill>
                  <a:schemeClr val="tx1"/>
                </a:solidFill>
              </a:rPr>
              <a:t>però un </a:t>
            </a:r>
            <a:r>
              <a:rPr lang="it-IT" sz="2000" b="1" dirty="0">
                <a:solidFill>
                  <a:schemeClr val="tx1"/>
                </a:solidFill>
              </a:rPr>
              <a:t>grande limite</a:t>
            </a:r>
            <a:r>
              <a:rPr lang="it-IT" sz="2000" dirty="0">
                <a:solidFill>
                  <a:schemeClr val="tx1"/>
                </a:solidFill>
              </a:rPr>
              <a:t>: </a:t>
            </a:r>
            <a:r>
              <a:rPr lang="it-IT" sz="2000" dirty="0" smtClean="0">
                <a:solidFill>
                  <a:schemeClr val="tx1"/>
                </a:solidFill>
              </a:rPr>
              <a:t>occorre </a:t>
            </a:r>
            <a:r>
              <a:rPr lang="it-IT" sz="2000" b="1" dirty="0" smtClean="0">
                <a:solidFill>
                  <a:schemeClr val="tx1"/>
                </a:solidFill>
              </a:rPr>
              <a:t>scambiarsi la chiave </a:t>
            </a:r>
            <a:r>
              <a:rPr lang="it-IT" sz="2000" dirty="0" smtClean="0">
                <a:solidFill>
                  <a:schemeClr val="tx1"/>
                </a:solidFill>
              </a:rPr>
              <a:t>e quindi trovare un metodo sicuro per farlo; inoltre occorre anche pianificare in anticipo quale sarà l’interlocutore.</a:t>
            </a:r>
          </a:p>
          <a:p>
            <a:pPr algn="just"/>
            <a:endParaRPr lang="it-IT" sz="2000" dirty="0" smtClean="0">
              <a:solidFill>
                <a:schemeClr val="tx1"/>
              </a:solidFill>
            </a:endParaRPr>
          </a:p>
          <a:p>
            <a:pPr algn="just"/>
            <a:r>
              <a:rPr lang="it-IT" sz="2000" dirty="0" smtClean="0">
                <a:solidFill>
                  <a:schemeClr val="tx1"/>
                </a:solidFill>
              </a:rPr>
              <a:t>Dall’inizio degli anni ‘70 si cerca di superare lo scambio della chiave studiando quelli che diventeranno gli </a:t>
            </a:r>
            <a:r>
              <a:rPr lang="it-IT" sz="2000" b="1" dirty="0" smtClean="0">
                <a:solidFill>
                  <a:schemeClr val="tx1"/>
                </a:solidFill>
              </a:rPr>
              <a:t>algoritmi a chiave pubblica</a:t>
            </a:r>
            <a:r>
              <a:rPr lang="it-IT" sz="20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it-IT" sz="2000" dirty="0">
                <a:solidFill>
                  <a:schemeClr val="tx1"/>
                </a:solidFill>
              </a:rPr>
              <a:t>Si basano tutti sull’uso di funzioni matematiche relativamente facili da calcolare, ma difficilmente </a:t>
            </a:r>
            <a:r>
              <a:rPr lang="it-IT" sz="2000" dirty="0" smtClean="0">
                <a:solidFill>
                  <a:schemeClr val="tx1"/>
                </a:solidFill>
              </a:rPr>
              <a:t>invertibili, </a:t>
            </a:r>
            <a:r>
              <a:rPr lang="it-IT" sz="2000" dirty="0">
                <a:solidFill>
                  <a:schemeClr val="tx1"/>
                </a:solidFill>
              </a:rPr>
              <a:t>cioè per </a:t>
            </a:r>
            <a:r>
              <a:rPr lang="it-IT" sz="2000" dirty="0" smtClean="0">
                <a:solidFill>
                  <a:schemeClr val="tx1"/>
                </a:solidFill>
              </a:rPr>
              <a:t>esse </a:t>
            </a:r>
            <a:r>
              <a:rPr lang="it-IT" sz="2000" dirty="0">
                <a:solidFill>
                  <a:schemeClr val="tx1"/>
                </a:solidFill>
              </a:rPr>
              <a:t>è quasi impossibile risalire agli elementi di </a:t>
            </a:r>
            <a:r>
              <a:rPr lang="it-IT" sz="2000" dirty="0" smtClean="0">
                <a:solidFill>
                  <a:schemeClr val="tx1"/>
                </a:solidFill>
              </a:rPr>
              <a:t>partenza.</a:t>
            </a:r>
            <a:endParaRPr lang="it-IT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11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50106"/>
          </a:xfrm>
        </p:spPr>
        <p:txBody>
          <a:bodyPr/>
          <a:lstStyle/>
          <a:p>
            <a:r>
              <a:rPr lang="it-IT" sz="4000" dirty="0" smtClean="0">
                <a:latin typeface="Century Gothic" panose="020B0502020202020204" pitchFamily="34" charset="0"/>
                <a:cs typeface="Segoe UI" panose="020B0502040204020203" pitchFamily="34" charset="0"/>
              </a:rPr>
              <a:t>Chiavi e lucchetti</a:t>
            </a:r>
            <a:endParaRPr lang="it-IT" sz="4000" dirty="0"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467544" y="1196752"/>
            <a:ext cx="8075240" cy="511256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t-IT" sz="2000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Una metafora </a:t>
            </a:r>
            <a:r>
              <a:rPr lang="it-IT" sz="20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spesso usata per </a:t>
            </a:r>
            <a:r>
              <a:rPr lang="it-IT" sz="2000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spiegare il meccanismo della crittografia a chiave pubblica utilizza chiavi fisiche e lucchetti a doppia chiave: con una </a:t>
            </a:r>
            <a:r>
              <a:rPr lang="it-IT" sz="20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chiave si </a:t>
            </a:r>
            <a:r>
              <a:rPr lang="it-IT" sz="2000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chiude e con l’altra si apre</a:t>
            </a:r>
            <a:r>
              <a:rPr lang="it-IT" sz="20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.</a:t>
            </a:r>
          </a:p>
          <a:p>
            <a:pPr marL="0" indent="0" algn="ctr">
              <a:buNone/>
            </a:pPr>
            <a:endParaRPr lang="it-IT" sz="1000" dirty="0">
              <a:solidFill>
                <a:schemeClr val="tx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r>
              <a:rPr lang="it-IT" sz="20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Le </a:t>
            </a:r>
            <a:r>
              <a:rPr lang="it-IT" sz="2000" b="1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due chiavi sono strettamente legate </a:t>
            </a:r>
            <a:r>
              <a:rPr lang="it-IT" sz="2000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e sono necessarie entrambe: se chiudo il lucchetto con una (codifico </a:t>
            </a:r>
            <a:r>
              <a:rPr lang="it-IT" sz="20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/>
            </a:r>
            <a:br>
              <a:rPr lang="it-IT" sz="20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</a:br>
            <a:r>
              <a:rPr lang="it-IT" sz="20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un </a:t>
            </a:r>
            <a:r>
              <a:rPr lang="it-IT" sz="2000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messaggio), solo l’altra potrà aprirlo (decodificarlo).</a:t>
            </a:r>
          </a:p>
          <a:p>
            <a:pPr marL="0" indent="0" algn="ctr">
              <a:buNone/>
            </a:pPr>
            <a:endParaRPr lang="it-IT" sz="1000" dirty="0">
              <a:solidFill>
                <a:schemeClr val="tx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r>
              <a:rPr lang="it-IT" sz="20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Di ogni coppia di chiavi, una </a:t>
            </a:r>
            <a:r>
              <a:rPr lang="it-IT" sz="2000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è </a:t>
            </a:r>
            <a:r>
              <a:rPr lang="it-IT" sz="20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segreta, è in mano al </a:t>
            </a:r>
            <a:br>
              <a:rPr lang="it-IT" sz="20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</a:br>
            <a:r>
              <a:rPr lang="it-IT" sz="20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suo proprietario ed è detta </a:t>
            </a:r>
            <a:r>
              <a:rPr lang="it-IT" sz="20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Privata</a:t>
            </a:r>
            <a:r>
              <a:rPr lang="it-IT" sz="20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, mentre  l’altra è a </a:t>
            </a:r>
            <a:br>
              <a:rPr lang="it-IT" sz="20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</a:br>
            <a:r>
              <a:rPr lang="it-IT" sz="20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disposizione </a:t>
            </a:r>
            <a:r>
              <a:rPr lang="it-IT" sz="2000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di tutti, ad esempio perché depositata </a:t>
            </a:r>
            <a:r>
              <a:rPr lang="it-IT" sz="20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/>
            </a:r>
            <a:br>
              <a:rPr lang="it-IT" sz="20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</a:br>
            <a:r>
              <a:rPr lang="it-IT" sz="20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presso </a:t>
            </a:r>
            <a:r>
              <a:rPr lang="it-IT" sz="2000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un Ente apposito, ed è detta </a:t>
            </a:r>
            <a:r>
              <a:rPr lang="it-IT" sz="20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Pubblica</a:t>
            </a:r>
            <a:r>
              <a:rPr lang="it-IT" sz="20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.</a:t>
            </a:r>
            <a:endParaRPr lang="it-IT" sz="2000" dirty="0">
              <a:solidFill>
                <a:schemeClr val="tx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it-IT" sz="1000" dirty="0">
              <a:solidFill>
                <a:schemeClr val="tx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r>
              <a:rPr lang="it-IT" sz="20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Come accennato, nella realtà, chiavi e lucchetti sono entità matematiche: nel cifrario RSA ad esempio, le chiavi sono numeri primi molto (ma molto) grandi e il lucchetto </a:t>
            </a:r>
            <a:br>
              <a:rPr lang="it-IT" sz="20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</a:br>
            <a:r>
              <a:rPr lang="it-IT" sz="20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è il risultato di una particolare operazione fatta con essi.</a:t>
            </a:r>
          </a:p>
        </p:txBody>
      </p:sp>
    </p:spTree>
    <p:extLst>
      <p:ext uri="{BB962C8B-B14F-4D97-AF65-F5344CB8AC3E}">
        <p14:creationId xmlns:p14="http://schemas.microsoft.com/office/powerpoint/2010/main" val="54282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50106"/>
          </a:xfrm>
        </p:spPr>
        <p:txBody>
          <a:bodyPr/>
          <a:lstStyle/>
          <a:p>
            <a:r>
              <a:rPr lang="it-IT" sz="4000" dirty="0" smtClean="0">
                <a:latin typeface="Century Gothic" panose="020B0502020202020204" pitchFamily="34" charset="0"/>
                <a:cs typeface="Segoe UI" panose="020B0502040204020203" pitchFamily="34" charset="0"/>
              </a:rPr>
              <a:t>Chiavi e lucchetti</a:t>
            </a:r>
            <a:endParaRPr lang="it-IT" sz="4000" dirty="0"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12" y="4005064"/>
            <a:ext cx="7092280" cy="2224163"/>
          </a:xfrm>
          <a:prstGeom prst="rect">
            <a:avLst/>
          </a:prstGeom>
        </p:spPr>
      </p:pic>
      <p:sp>
        <p:nvSpPr>
          <p:cNvPr id="15" name="Segnaposto contenuto 4"/>
          <p:cNvSpPr>
            <a:spLocks noGrp="1"/>
          </p:cNvSpPr>
          <p:nvPr>
            <p:ph idx="1"/>
          </p:nvPr>
        </p:nvSpPr>
        <p:spPr>
          <a:xfrm>
            <a:off x="467544" y="1196752"/>
            <a:ext cx="8075240" cy="259228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it-IT" sz="22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Il problema che vuole risolvere la crittografia a chiave pubblica è questo: due </a:t>
            </a:r>
            <a:r>
              <a:rPr lang="it-IT" sz="2200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persone, </a:t>
            </a:r>
            <a:r>
              <a:rPr lang="it-IT" sz="22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ad es. Alice </a:t>
            </a:r>
            <a:r>
              <a:rPr lang="it-IT" sz="2200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e Bruno, </a:t>
            </a:r>
            <a:r>
              <a:rPr lang="it-IT" sz="22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si vogliono scambiare </a:t>
            </a:r>
            <a:r>
              <a:rPr lang="it-IT" sz="2200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messaggi </a:t>
            </a:r>
            <a:r>
              <a:rPr lang="it-IT" sz="22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riservati senza essersi mai incontrati e senza avere a disposizione un canale di comunicazione sicuro per scambiarsi una chiave.</a:t>
            </a:r>
          </a:p>
          <a:p>
            <a:pPr marL="0" indent="0" algn="just">
              <a:buNone/>
            </a:pPr>
            <a:endParaRPr lang="it-IT" sz="1400" dirty="0">
              <a:solidFill>
                <a:schemeClr val="tx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r>
              <a:rPr lang="it-IT" sz="22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Ora mettiamo a loro disposizione questi strumenti: </a:t>
            </a:r>
            <a:endParaRPr lang="it-IT" sz="2200" dirty="0">
              <a:solidFill>
                <a:schemeClr val="tx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endParaRPr lang="it-IT" sz="2200" dirty="0">
              <a:solidFill>
                <a:schemeClr val="tx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15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50106"/>
          </a:xfrm>
        </p:spPr>
        <p:txBody>
          <a:bodyPr/>
          <a:lstStyle/>
          <a:p>
            <a:r>
              <a:rPr lang="it-IT" sz="4000" dirty="0" smtClean="0">
                <a:latin typeface="Century Gothic" panose="020B0502020202020204" pitchFamily="34" charset="0"/>
                <a:cs typeface="Segoe UI" panose="020B0502040204020203" pitchFamily="34" charset="0"/>
              </a:rPr>
              <a:t>Introduzione</a:t>
            </a:r>
            <a:endParaRPr lang="it-IT" sz="4000" dirty="0"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600" dirty="0" smtClean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Perché ho scelto la crittografia:  </a:t>
            </a:r>
          </a:p>
          <a:p>
            <a:r>
              <a:rPr lang="it-IT" sz="1600" dirty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m</a:t>
            </a:r>
            <a:r>
              <a:rPr lang="it-IT" sz="1600" dirty="0" smtClean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ia passione </a:t>
            </a:r>
            <a:r>
              <a:rPr lang="it-IT" sz="1600" dirty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per i rompicapo e gli enigmi di logica </a:t>
            </a:r>
            <a:endParaRPr lang="it-IT" sz="1600" dirty="0" smtClean="0">
              <a:solidFill>
                <a:schemeClr val="tx1"/>
              </a:solidFill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it-IT" sz="1600" dirty="0" smtClean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film come </a:t>
            </a:r>
            <a:r>
              <a:rPr lang="it-IT" sz="1600" i="1" dirty="0" smtClean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The Imitation Game </a:t>
            </a:r>
            <a:r>
              <a:rPr lang="it-IT" sz="1600" dirty="0" smtClean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sulla vita di Alan Turing e sulla decifrazione della macchina Enigma</a:t>
            </a:r>
          </a:p>
          <a:p>
            <a:r>
              <a:rPr lang="it-IT" sz="1600" dirty="0" smtClean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notizie di cronaca (nuove politiche di WhatsApp, criptovalute ecc. ) </a:t>
            </a:r>
          </a:p>
          <a:p>
            <a:endParaRPr lang="it-IT" sz="800" dirty="0" smtClean="0">
              <a:solidFill>
                <a:schemeClr val="tx1"/>
              </a:solidFill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0" indent="0">
              <a:buNone/>
            </a:pPr>
            <a:r>
              <a:rPr lang="it-IT" sz="1600" dirty="0" smtClean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Perché è interessante:</a:t>
            </a:r>
          </a:p>
          <a:p>
            <a:r>
              <a:rPr lang="it-IT" sz="1600" dirty="0" smtClean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non solo un passatempo per amanti di rompicapo(come pensavo da piccolo)</a:t>
            </a:r>
          </a:p>
          <a:p>
            <a:r>
              <a:rPr lang="it-IT" sz="1600" dirty="0" smtClean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disciplina con origini molto antiche che ha influenzato numerosi eventi della storia umana</a:t>
            </a:r>
          </a:p>
          <a:p>
            <a:r>
              <a:rPr lang="it-IT" sz="1600" dirty="0" smtClean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utilizzo </a:t>
            </a:r>
            <a:r>
              <a:rPr lang="it-IT" sz="1600" dirty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sempre più ampio della </a:t>
            </a:r>
            <a:r>
              <a:rPr lang="it-IT" sz="1600" dirty="0" smtClean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crittografia, che è letteralmente esploso con l’era dell’informatica</a:t>
            </a:r>
          </a:p>
          <a:p>
            <a:endParaRPr lang="it-IT" sz="800" dirty="0" smtClean="0">
              <a:solidFill>
                <a:schemeClr val="tx1"/>
              </a:solidFill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0" indent="0">
              <a:buNone/>
            </a:pPr>
            <a:r>
              <a:rPr lang="it-IT" sz="1600" dirty="0" smtClean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In questo elaborato:</a:t>
            </a:r>
          </a:p>
          <a:p>
            <a:r>
              <a:rPr lang="it-IT" sz="1600" dirty="0" smtClean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le tappe fondamentali che hanno caratterizzato la storia della crittografia dall’antichità alla Seconda Guerra Mondiale</a:t>
            </a:r>
          </a:p>
          <a:p>
            <a:r>
              <a:rPr lang="it-IT" sz="1600" dirty="0" smtClean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Edgar Allan Poe crittografo</a:t>
            </a:r>
          </a:p>
          <a:p>
            <a:r>
              <a:rPr lang="it-IT" sz="1600" dirty="0" smtClean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meccanismi della moderna crittografia a chiave pubblica e sue principali applicazioni</a:t>
            </a:r>
          </a:p>
        </p:txBody>
      </p:sp>
    </p:spTree>
    <p:extLst>
      <p:ext uri="{BB962C8B-B14F-4D97-AF65-F5344CB8AC3E}">
        <p14:creationId xmlns:p14="http://schemas.microsoft.com/office/powerpoint/2010/main" val="243322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6146"/>
            <a:ext cx="8229600" cy="850106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it-IT" sz="4000" dirty="0" smtClean="0">
                <a:latin typeface="Century Gothic" panose="020B0502020202020204" pitchFamily="34" charset="0"/>
                <a:cs typeface="Segoe UI" panose="020B0502040204020203" pitchFamily="34" charset="0"/>
              </a:rPr>
              <a:t>Chiavi e lucchetti</a:t>
            </a:r>
            <a:br>
              <a:rPr lang="it-IT" sz="4000" dirty="0" smtClean="0">
                <a:latin typeface="Century Gothic" panose="020B0502020202020204" pitchFamily="34" charset="0"/>
                <a:cs typeface="Segoe UI" panose="020B0502040204020203" pitchFamily="34" charset="0"/>
              </a:rPr>
            </a:br>
            <a:r>
              <a:rPr lang="it-IT" sz="2000" dirty="0" smtClean="0">
                <a:latin typeface="Century Gothic" panose="020B0502020202020204" pitchFamily="34" charset="0"/>
                <a:cs typeface="Segoe UI" panose="020B0502040204020203" pitchFamily="34" charset="0"/>
              </a:rPr>
              <a:t>messaggio ad un destinatario certo</a:t>
            </a:r>
            <a:endParaRPr lang="it-IT" sz="2000" dirty="0"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412776"/>
            <a:ext cx="5550141" cy="5040560"/>
          </a:xfrm>
        </p:spPr>
      </p:pic>
    </p:spTree>
    <p:extLst>
      <p:ext uri="{BB962C8B-B14F-4D97-AF65-F5344CB8AC3E}">
        <p14:creationId xmlns:p14="http://schemas.microsoft.com/office/powerpoint/2010/main" val="119692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193028"/>
            <a:ext cx="5184575" cy="5340308"/>
          </a:xfrm>
        </p:spPr>
      </p:pic>
      <p:sp>
        <p:nvSpPr>
          <p:cNvPr id="7" name="Titolo 1"/>
          <p:cNvSpPr txBox="1">
            <a:spLocks/>
          </p:cNvSpPr>
          <p:nvPr/>
        </p:nvSpPr>
        <p:spPr>
          <a:xfrm>
            <a:off x="457200" y="26064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ts val="3000"/>
              </a:lnSpc>
            </a:pPr>
            <a:r>
              <a:rPr lang="it-IT" sz="4000" dirty="0" smtClean="0">
                <a:latin typeface="Century Gothic" panose="020B0502020202020204" pitchFamily="34" charset="0"/>
                <a:cs typeface="Segoe UI" panose="020B0502040204020203" pitchFamily="34" charset="0"/>
              </a:rPr>
              <a:t>Chiavi e lucchetti</a:t>
            </a:r>
            <a:br>
              <a:rPr lang="it-IT" sz="4000" dirty="0" smtClean="0">
                <a:latin typeface="Century Gothic" panose="020B0502020202020204" pitchFamily="34" charset="0"/>
                <a:cs typeface="Segoe UI" panose="020B0502040204020203" pitchFamily="34" charset="0"/>
              </a:rPr>
            </a:br>
            <a:r>
              <a:rPr lang="it-IT" sz="2000" dirty="0" smtClean="0">
                <a:latin typeface="Century Gothic" panose="020B0502020202020204" pitchFamily="34" charset="0"/>
                <a:cs typeface="Segoe UI" panose="020B0502040204020203" pitchFamily="34" charset="0"/>
              </a:rPr>
              <a:t>messaggio certificando anche il mittente</a:t>
            </a:r>
            <a:endParaRPr lang="it-IT" sz="2000" dirty="0"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76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it-IT" sz="2200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Q</a:t>
            </a:r>
            <a:r>
              <a:rPr lang="it-IT" sz="22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uanto </a:t>
            </a:r>
            <a:r>
              <a:rPr lang="it-IT" sz="2200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illustrato ora è solo un buffo gioco </a:t>
            </a:r>
            <a:r>
              <a:rPr lang="it-IT" sz="22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ideale, </a:t>
            </a:r>
            <a:r>
              <a:rPr lang="it-IT" sz="2200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un passatempo da </a:t>
            </a:r>
            <a:r>
              <a:rPr lang="it-IT" sz="22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enigmisti o cosa?</a:t>
            </a:r>
          </a:p>
          <a:p>
            <a:endParaRPr lang="it-IT" sz="2200" dirty="0">
              <a:solidFill>
                <a:schemeClr val="tx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r>
              <a:rPr lang="it-IT" sz="22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Lo </a:t>
            </a:r>
            <a:r>
              <a:rPr lang="it-IT" sz="2200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schema che prevede lo scambio di messaggi con </a:t>
            </a:r>
            <a:r>
              <a:rPr lang="it-IT" sz="2200" b="1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l’identificazione certa dei partecipanti </a:t>
            </a:r>
            <a:r>
              <a:rPr lang="it-IT" sz="22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è alla base</a:t>
            </a:r>
            <a:br>
              <a:rPr lang="it-IT" sz="22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</a:br>
            <a:r>
              <a:rPr lang="it-IT" sz="22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di </a:t>
            </a:r>
            <a:r>
              <a:rPr lang="it-IT" sz="2200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praticamente tutti i più recenti </a:t>
            </a:r>
            <a:r>
              <a:rPr lang="it-IT" sz="2200" b="1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protocolli di </a:t>
            </a:r>
            <a:r>
              <a:rPr lang="it-IT" sz="22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comunicazione</a:t>
            </a:r>
            <a:r>
              <a:rPr lang="it-IT" sz="22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*, </a:t>
            </a:r>
            <a:r>
              <a:rPr lang="it-IT" sz="2200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su Internet o meno</a:t>
            </a:r>
            <a:r>
              <a:rPr lang="it-IT" sz="22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.</a:t>
            </a:r>
          </a:p>
          <a:p>
            <a:pPr marL="0" indent="0" algn="just">
              <a:buNone/>
            </a:pPr>
            <a:endParaRPr lang="it-IT" sz="2200" b="1" dirty="0">
              <a:solidFill>
                <a:srgbClr val="0070C0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it-IT" sz="16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* insieme </a:t>
            </a:r>
            <a:r>
              <a:rPr lang="it-IT" sz="1600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delle regole formalmente descritte che definiscono le modalità di scambio di informazioni tra due o più entità</a:t>
            </a:r>
            <a:r>
              <a:rPr lang="it-IT" sz="22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.</a:t>
            </a:r>
            <a:endParaRPr lang="it-IT" sz="2200" dirty="0">
              <a:solidFill>
                <a:schemeClr val="tx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457200" y="188640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it-IT" sz="4000" dirty="0" smtClean="0">
                <a:latin typeface="Century Gothic" panose="020B0502020202020204" pitchFamily="34" charset="0"/>
                <a:cs typeface="Segoe UI" panose="020B0502040204020203" pitchFamily="34" charset="0"/>
              </a:rPr>
              <a:t>Tutto ciò ci riguarda?</a:t>
            </a:r>
            <a:endParaRPr lang="it-IT" sz="4000" dirty="0"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11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/>
          <p:cNvSpPr txBox="1">
            <a:spLocks/>
          </p:cNvSpPr>
          <p:nvPr/>
        </p:nvSpPr>
        <p:spPr>
          <a:xfrm>
            <a:off x="323528" y="188640"/>
            <a:ext cx="8496944" cy="8501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it-IT" sz="4000" dirty="0" smtClean="0">
                <a:latin typeface="Century Gothic" panose="020B0502020202020204" pitchFamily="34" charset="0"/>
                <a:cs typeface="Segoe UI" panose="020B0502040204020203" pitchFamily="34" charset="0"/>
              </a:rPr>
              <a:t>Ci riguarda: protocolli e sicurezza</a:t>
            </a:r>
            <a:endParaRPr lang="it-IT" sz="4000" dirty="0"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15121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r>
              <a:rPr lang="it-IT" sz="2000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Il protocollo HTTPS (HyperText Transfer Protocol over Secure Socket Layer) è utilizzato in Internet per i collegamenti sicuri ad un </a:t>
            </a:r>
            <a:r>
              <a:rPr lang="it-IT" sz="20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server ed è ba</a:t>
            </a:r>
            <a:r>
              <a:rPr lang="it-IT" sz="1900" dirty="0"/>
              <a:t>s</a:t>
            </a:r>
            <a:r>
              <a:rPr lang="it-IT" sz="20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ato su una </a:t>
            </a:r>
            <a:r>
              <a:rPr lang="it-IT" sz="20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chiave </a:t>
            </a:r>
            <a:r>
              <a:rPr lang="it-IT" sz="2000" b="1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pubblica</a:t>
            </a:r>
            <a:r>
              <a:rPr lang="it-IT" sz="2000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(certificato) che identifica il sito e permette di codificare la trasmissione. </a:t>
            </a:r>
            <a:endParaRPr lang="it-IT" sz="2000" dirty="0" smtClean="0">
              <a:solidFill>
                <a:schemeClr val="tx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80" y="2677946"/>
            <a:ext cx="6849431" cy="2736304"/>
          </a:xfrm>
          <a:prstGeom prst="rect">
            <a:avLst/>
          </a:prstGeom>
        </p:spPr>
      </p:pic>
      <p:sp>
        <p:nvSpPr>
          <p:cNvPr id="8" name="Segnaposto contenuto 1"/>
          <p:cNvSpPr txBox="1">
            <a:spLocks/>
          </p:cNvSpPr>
          <p:nvPr/>
        </p:nvSpPr>
        <p:spPr>
          <a:xfrm>
            <a:off x="496560" y="5452324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just">
              <a:spcBef>
                <a:spcPct val="20000"/>
              </a:spcBef>
              <a:buFont typeface="Arial" pitchFamily="34" charset="0"/>
              <a:buNone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9pPr>
          </a:lstStyle>
          <a:p>
            <a:pPr algn="l"/>
            <a:r>
              <a:rPr lang="it-IT" sz="1400" dirty="0" smtClean="0">
                <a:latin typeface="Century Gothic" panose="020B0502020202020204" pitchFamily="34" charset="0"/>
              </a:rPr>
              <a:t>Curiosità:</a:t>
            </a:r>
            <a:br>
              <a:rPr lang="it-IT" sz="1400" dirty="0" smtClean="0">
                <a:latin typeface="Century Gothic" panose="020B0502020202020204" pitchFamily="34" charset="0"/>
              </a:rPr>
            </a:br>
            <a:r>
              <a:rPr lang="it-IT" sz="1400" dirty="0" smtClean="0">
                <a:latin typeface="Century Gothic" panose="020B0502020202020204" pitchFamily="34" charset="0"/>
              </a:rPr>
              <a:t>a </a:t>
            </a:r>
            <a:r>
              <a:rPr lang="it-IT" sz="1400" dirty="0">
                <a:latin typeface="Century Gothic" panose="020B0502020202020204" pitchFamily="34" charset="0"/>
              </a:rPr>
              <a:t>partire dal mese di Luglio 2018, il browser Chrome, non apporrà più l’etichetta ‘Sicuro’ ad un sito che usa </a:t>
            </a:r>
            <a:r>
              <a:rPr lang="it-IT" sz="1400" dirty="0" smtClean="0">
                <a:latin typeface="Century Gothic" panose="020B0502020202020204" pitchFamily="34" charset="0"/>
              </a:rPr>
              <a:t>HTTPS, </a:t>
            </a:r>
            <a:r>
              <a:rPr lang="it-IT" sz="1400" dirty="0">
                <a:latin typeface="Century Gothic" panose="020B0502020202020204" pitchFamily="34" charset="0"/>
              </a:rPr>
              <a:t>ma mostrerà “Non sicuro” per tutti siti che non lo usano.</a:t>
            </a:r>
          </a:p>
        </p:txBody>
      </p:sp>
    </p:spTree>
    <p:extLst>
      <p:ext uri="{BB962C8B-B14F-4D97-AF65-F5344CB8AC3E}">
        <p14:creationId xmlns:p14="http://schemas.microsoft.com/office/powerpoint/2010/main" val="167606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/>
          <p:cNvSpPr txBox="1">
            <a:spLocks/>
          </p:cNvSpPr>
          <p:nvPr/>
        </p:nvSpPr>
        <p:spPr>
          <a:xfrm>
            <a:off x="457200" y="188640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it-IT" sz="4000" dirty="0" smtClean="0">
                <a:latin typeface="Century Gothic" panose="020B0502020202020204" pitchFamily="34" charset="0"/>
                <a:cs typeface="Segoe UI" panose="020B0502040204020203" pitchFamily="34" charset="0"/>
              </a:rPr>
              <a:t>Ci riguarda: home banking</a:t>
            </a:r>
            <a:endParaRPr lang="it-IT" sz="4000" dirty="0"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5202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r>
              <a:rPr lang="it-IT" sz="2000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L’home banking è un esempio di servizio che si serve del protocollo HTTPS che garantisce</a:t>
            </a:r>
            <a:r>
              <a:rPr lang="it-IT" sz="20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:</a:t>
            </a:r>
          </a:p>
          <a:p>
            <a:pPr marL="0" indent="0" algn="just">
              <a:buNone/>
            </a:pPr>
            <a:endParaRPr lang="it-IT" sz="2000" dirty="0" smtClean="0">
              <a:solidFill>
                <a:schemeClr val="tx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algn="just"/>
            <a:r>
              <a:rPr lang="it-IT" sz="20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l'autenticazione </a:t>
            </a:r>
            <a:r>
              <a:rPr lang="it-IT" sz="2000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del sito web visitato (certificazione)</a:t>
            </a:r>
          </a:p>
          <a:p>
            <a:pPr algn="just"/>
            <a:r>
              <a:rPr lang="it-IT" sz="2000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protezione della privacy (codifica della trasmissione)</a:t>
            </a:r>
          </a:p>
          <a:p>
            <a:pPr algn="just"/>
            <a:r>
              <a:rPr lang="it-IT" sz="2000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integrità dei dati scambiati tra le parti comunicanti (codifica della trasmissione)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077072"/>
            <a:ext cx="6801800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7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/>
          <p:cNvSpPr txBox="1">
            <a:spLocks/>
          </p:cNvSpPr>
          <p:nvPr/>
        </p:nvSpPr>
        <p:spPr>
          <a:xfrm>
            <a:off x="457200" y="188640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it-IT" sz="4000" dirty="0" smtClean="0">
                <a:latin typeface="Century Gothic" panose="020B0502020202020204" pitchFamily="34" charset="0"/>
                <a:cs typeface="Segoe UI" panose="020B0502040204020203" pitchFamily="34" charset="0"/>
              </a:rPr>
              <a:t>Ci riguarda: firma digitale</a:t>
            </a:r>
            <a:endParaRPr lang="it-IT" sz="4000" dirty="0"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520279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 algn="just">
              <a:buNone/>
            </a:pPr>
            <a:r>
              <a:rPr lang="it-IT" sz="2000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Uno dei metodi più diffusi per utilizzare la firma digitale prevede l’uso di una smart card che contiene la </a:t>
            </a:r>
            <a:r>
              <a:rPr lang="it-IT" sz="2000" b="1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chiave privata </a:t>
            </a:r>
            <a:r>
              <a:rPr lang="it-IT" sz="2000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e il deposito della </a:t>
            </a:r>
            <a:r>
              <a:rPr lang="it-IT" sz="2000" b="1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chiave pubblica</a:t>
            </a:r>
            <a:r>
              <a:rPr lang="it-IT" sz="2000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presso l’ente che gestisce il servizio</a:t>
            </a:r>
            <a:r>
              <a:rPr lang="it-IT" sz="20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.</a:t>
            </a:r>
          </a:p>
          <a:p>
            <a:pPr marL="0" indent="0" algn="just">
              <a:buNone/>
            </a:pPr>
            <a:endParaRPr lang="it-IT" sz="2000" dirty="0">
              <a:solidFill>
                <a:schemeClr val="tx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it-IT" sz="2000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La Carta Nazionale dei Servizi è una di queste smart card. E’ possibile averla o rinnovarla on-line seguendo una semplice procedura. Sul sito dell’ente </a:t>
            </a:r>
            <a:r>
              <a:rPr lang="it-IT" sz="20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gestore durante queste procedure </a:t>
            </a:r>
            <a:r>
              <a:rPr lang="it-IT" sz="2000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viene </a:t>
            </a:r>
            <a:r>
              <a:rPr lang="it-IT" sz="20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mostrato questo messaggio:</a:t>
            </a:r>
            <a:endParaRPr lang="it-IT" sz="2000" dirty="0">
              <a:solidFill>
                <a:schemeClr val="tx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717032"/>
            <a:ext cx="6615691" cy="2689171"/>
          </a:xfrm>
          <a:prstGeom prst="rect">
            <a:avLst/>
          </a:prstGeom>
        </p:spPr>
      </p:pic>
      <p:sp>
        <p:nvSpPr>
          <p:cNvPr id="5" name="Ovale 4"/>
          <p:cNvSpPr/>
          <p:nvPr/>
        </p:nvSpPr>
        <p:spPr>
          <a:xfrm>
            <a:off x="3055309" y="4998318"/>
            <a:ext cx="2880320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0532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/>
          <p:cNvSpPr txBox="1">
            <a:spLocks/>
          </p:cNvSpPr>
          <p:nvPr/>
        </p:nvSpPr>
        <p:spPr>
          <a:xfrm>
            <a:off x="457200" y="188640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it-IT" sz="4000" dirty="0" smtClean="0">
                <a:latin typeface="Century Gothic" panose="020B0502020202020204" pitchFamily="34" charset="0"/>
                <a:cs typeface="Segoe UI" panose="020B0502040204020203" pitchFamily="34" charset="0"/>
              </a:rPr>
              <a:t>Ci riguarda: </a:t>
            </a:r>
            <a:r>
              <a:rPr lang="it-IT" sz="4000" dirty="0">
                <a:latin typeface="Century Gothic" panose="020B0502020202020204" pitchFamily="34" charset="0"/>
                <a:cs typeface="Segoe UI" panose="020B0502040204020203" pitchFamily="34" charset="0"/>
              </a:rPr>
              <a:t>WhatsApp &amp; C.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63352" y="1196753"/>
            <a:ext cx="8229600" cy="208823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r>
              <a:rPr lang="it-IT" sz="2000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I programmi di messaggistica istantanea ormai di uso comune come </a:t>
            </a:r>
            <a:r>
              <a:rPr lang="it-IT" sz="2000" b="1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WhatsApp</a:t>
            </a:r>
            <a:r>
              <a:rPr lang="it-IT" sz="2000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o </a:t>
            </a:r>
            <a:r>
              <a:rPr lang="it-IT" sz="2000" b="1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Telegram</a:t>
            </a:r>
            <a:r>
              <a:rPr lang="it-IT" sz="2000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usano la crittografia ‘end to end’ basata su metodi a chiave pubblica. </a:t>
            </a:r>
            <a:endParaRPr lang="it-IT" sz="2000" dirty="0" smtClean="0">
              <a:solidFill>
                <a:schemeClr val="tx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it-IT" sz="20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Nella </a:t>
            </a:r>
            <a:r>
              <a:rPr lang="it-IT" sz="2000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codifica ‘end to end’ i messaggi vengono codificati e decodificati direttamente dal dispositivo dell’utente e neppure il provider Internet o il gestore dell’App li vedono mai in chiaro.</a:t>
            </a:r>
          </a:p>
          <a:p>
            <a:pPr marL="0" indent="0" algn="just">
              <a:buNone/>
            </a:pPr>
            <a:endParaRPr lang="it-IT" sz="2000" dirty="0">
              <a:solidFill>
                <a:schemeClr val="tx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14" y="3450787"/>
            <a:ext cx="3686690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5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/>
          <p:cNvSpPr txBox="1">
            <a:spLocks/>
          </p:cNvSpPr>
          <p:nvPr/>
        </p:nvSpPr>
        <p:spPr>
          <a:xfrm>
            <a:off x="457200" y="188640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it-IT" sz="4000" dirty="0" smtClean="0">
                <a:latin typeface="Century Gothic" panose="020B0502020202020204" pitchFamily="34" charset="0"/>
                <a:cs typeface="Segoe UI" panose="020B0502040204020203" pitchFamily="34" charset="0"/>
              </a:rPr>
              <a:t>Ci riguarda: Bitcoin </a:t>
            </a:r>
            <a:r>
              <a:rPr lang="it-IT" sz="4000" dirty="0">
                <a:latin typeface="Century Gothic" panose="020B0502020202020204" pitchFamily="34" charset="0"/>
                <a:cs typeface="Segoe UI" panose="020B0502040204020203" pitchFamily="34" charset="0"/>
              </a:rPr>
              <a:t>&amp; C.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63352" y="1196753"/>
            <a:ext cx="8357120" cy="2088232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indent="0" algn="just">
              <a:buNone/>
            </a:pPr>
            <a:r>
              <a:rPr lang="it-IT" sz="2200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Anche la </a:t>
            </a:r>
            <a:r>
              <a:rPr lang="it-IT" sz="22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Blockchain</a:t>
            </a:r>
            <a:r>
              <a:rPr lang="it-IT" sz="22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* su </a:t>
            </a:r>
            <a:r>
              <a:rPr lang="it-IT" sz="2200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cui si appoggiano tutte le nuove criptomonete come il </a:t>
            </a:r>
            <a:r>
              <a:rPr lang="it-IT" sz="2200" b="1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Bitcoin</a:t>
            </a:r>
            <a:r>
              <a:rPr lang="it-IT" sz="2200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si basa sulla crittografia a chiave pubblica. Se volete inviare Bitcoin a qualcuno dovrete avere la sua chiave pubblica, mentre se volete ricevere Bitcoin da qualcuno dovrete fornire la vostra chiave pubblica. </a:t>
            </a:r>
            <a:r>
              <a:rPr lang="it-IT" sz="22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Esistono programmi che si occupano di gestire il vostro ‘borsellino’.</a:t>
            </a:r>
          </a:p>
          <a:p>
            <a:pPr marL="0" indent="0" algn="just">
              <a:buNone/>
            </a:pPr>
            <a:endParaRPr lang="it-IT" sz="2000" dirty="0" smtClean="0">
              <a:solidFill>
                <a:schemeClr val="tx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it-IT" sz="20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*</a:t>
            </a:r>
            <a:r>
              <a:rPr lang="it-IT" sz="1700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tipo di database crittografato, distribuito e replicato su migliaia di computer</a:t>
            </a:r>
            <a:endParaRPr lang="it-IT" sz="1700" u="sng" dirty="0">
              <a:solidFill>
                <a:schemeClr val="tx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95" y="3429000"/>
            <a:ext cx="6141409" cy="305438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Ovale 3"/>
          <p:cNvSpPr/>
          <p:nvPr/>
        </p:nvSpPr>
        <p:spPr>
          <a:xfrm>
            <a:off x="3635896" y="3649961"/>
            <a:ext cx="864095" cy="4271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2843808" y="5306145"/>
            <a:ext cx="2016224" cy="4271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38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/>
          <p:cNvSpPr txBox="1">
            <a:spLocks/>
          </p:cNvSpPr>
          <p:nvPr/>
        </p:nvSpPr>
        <p:spPr>
          <a:xfrm>
            <a:off x="457200" y="188640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it-IT" sz="4000" dirty="0" smtClean="0"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r>
              <a:rPr lang="it-IT" sz="4000" dirty="0" smtClean="0">
                <a:latin typeface="Century Gothic" panose="020B0502020202020204" pitchFamily="34" charset="0"/>
                <a:cs typeface="Segoe UI" panose="020B0502040204020203" pitchFamily="34" charset="0"/>
              </a:rPr>
              <a:t>Basi matematiche di RSA</a:t>
            </a:r>
            <a:endParaRPr lang="it-IT" sz="4000" dirty="0"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342578" y="1196752"/>
            <a:ext cx="8568952" cy="5256584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buNone/>
            </a:pPr>
            <a:r>
              <a:rPr lang="it-IT" sz="2000" dirty="0" smtClean="0">
                <a:solidFill>
                  <a:schemeClr val="tx1"/>
                </a:solidFill>
              </a:rPr>
              <a:t>La cifratura a chiave pubblica sarebbe impensabile senza computer, ma più per la dimensione dei numeri in gioco (numeri con centinaia di cifre) che per la complessità dei concetti utilizzati. </a:t>
            </a:r>
          </a:p>
          <a:p>
            <a:pPr marL="0" lvl="0" indent="0">
              <a:buNone/>
            </a:pPr>
            <a:endParaRPr lang="it-IT" sz="1200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it-IT" sz="2000" dirty="0" smtClean="0">
                <a:solidFill>
                  <a:schemeClr val="tx1"/>
                </a:solidFill>
              </a:rPr>
              <a:t>L’algoritmo </a:t>
            </a:r>
            <a:r>
              <a:rPr lang="it-IT" sz="2000" b="1" dirty="0" smtClean="0">
                <a:solidFill>
                  <a:schemeClr val="tx1"/>
                </a:solidFill>
              </a:rPr>
              <a:t>RSA,</a:t>
            </a:r>
            <a:r>
              <a:rPr lang="it-IT" sz="2000" dirty="0" smtClean="0">
                <a:solidFill>
                  <a:schemeClr val="tx1"/>
                </a:solidFill>
              </a:rPr>
              <a:t> uno dei più utilizzati, si basa su pochi elementi:</a:t>
            </a:r>
          </a:p>
          <a:p>
            <a:r>
              <a:rPr lang="it-IT" sz="2000" b="1" dirty="0">
                <a:solidFill>
                  <a:schemeClr val="tx1"/>
                </a:solidFill>
              </a:rPr>
              <a:t>Aritmetica </a:t>
            </a:r>
            <a:r>
              <a:rPr lang="it-IT" sz="2000" b="1" dirty="0" smtClean="0">
                <a:solidFill>
                  <a:schemeClr val="tx1"/>
                </a:solidFill>
              </a:rPr>
              <a:t>finita o modulare </a:t>
            </a:r>
          </a:p>
          <a:p>
            <a:pPr lvl="1"/>
            <a:r>
              <a:rPr lang="it-IT" sz="1800" dirty="0">
                <a:solidFill>
                  <a:schemeClr val="tx1"/>
                </a:solidFill>
              </a:rPr>
              <a:t>è l’aritmetica </a:t>
            </a:r>
            <a:r>
              <a:rPr lang="it-IT" sz="1800" dirty="0" smtClean="0">
                <a:solidFill>
                  <a:schemeClr val="tx1"/>
                </a:solidFill>
              </a:rPr>
              <a:t>dell’orologio: arrivati a 23 (il modulo -1), si riparte da 0</a:t>
            </a:r>
            <a:endParaRPr lang="it-IT" sz="1800" dirty="0">
              <a:solidFill>
                <a:schemeClr val="tx1"/>
              </a:solidFill>
            </a:endParaRPr>
          </a:p>
          <a:p>
            <a:pPr lvl="0"/>
            <a:r>
              <a:rPr lang="it-IT" sz="2000" b="1" dirty="0">
                <a:solidFill>
                  <a:schemeClr val="tx1"/>
                </a:solidFill>
              </a:rPr>
              <a:t>Funzione </a:t>
            </a:r>
            <a:r>
              <a:rPr lang="az-Cyrl-AZ" sz="2000" b="1" dirty="0">
                <a:solidFill>
                  <a:schemeClr val="tx1"/>
                </a:solidFill>
              </a:rPr>
              <a:t>Ф </a:t>
            </a:r>
            <a:r>
              <a:rPr lang="it-IT" sz="2000" b="1" dirty="0" smtClean="0">
                <a:solidFill>
                  <a:schemeClr val="tx1"/>
                </a:solidFill>
              </a:rPr>
              <a:t>di Eulero</a:t>
            </a:r>
          </a:p>
          <a:p>
            <a:pPr lvl="1"/>
            <a:r>
              <a:rPr lang="it-IT" sz="1800" dirty="0">
                <a:solidFill>
                  <a:schemeClr val="tx1"/>
                </a:solidFill>
              </a:rPr>
              <a:t>dato N, </a:t>
            </a:r>
            <a:r>
              <a:rPr lang="az-Cyrl-AZ" sz="1800" dirty="0">
                <a:solidFill>
                  <a:schemeClr val="tx1"/>
                </a:solidFill>
              </a:rPr>
              <a:t>Ф</a:t>
            </a:r>
            <a:r>
              <a:rPr lang="it-IT" sz="1800" dirty="0">
                <a:solidFill>
                  <a:schemeClr val="tx1"/>
                </a:solidFill>
              </a:rPr>
              <a:t>(N) è il numero di interi tra 1 e </a:t>
            </a:r>
            <a:r>
              <a:rPr lang="it-IT" sz="1800" dirty="0" smtClean="0">
                <a:solidFill>
                  <a:schemeClr val="tx1"/>
                </a:solidFill>
              </a:rPr>
              <a:t>N </a:t>
            </a:r>
            <a:r>
              <a:rPr lang="it-IT" sz="1800" dirty="0">
                <a:solidFill>
                  <a:schemeClr val="tx1"/>
                </a:solidFill>
              </a:rPr>
              <a:t>che sono coprimi </a:t>
            </a:r>
            <a:r>
              <a:rPr lang="it-IT" sz="1800" dirty="0" smtClean="0">
                <a:solidFill>
                  <a:schemeClr val="tx1"/>
                </a:solidFill>
              </a:rPr>
              <a:t>di </a:t>
            </a:r>
            <a:r>
              <a:rPr lang="it-IT" sz="1800" dirty="0">
                <a:solidFill>
                  <a:schemeClr val="tx1"/>
                </a:solidFill>
              </a:rPr>
              <a:t>N </a:t>
            </a:r>
            <a:endParaRPr lang="it-IT" sz="1800" dirty="0" smtClean="0">
              <a:solidFill>
                <a:schemeClr val="tx1"/>
              </a:solidFill>
            </a:endParaRPr>
          </a:p>
          <a:p>
            <a:pPr lvl="1"/>
            <a:r>
              <a:rPr lang="it-IT" sz="1800" dirty="0" smtClean="0">
                <a:solidFill>
                  <a:schemeClr val="tx1"/>
                </a:solidFill>
              </a:rPr>
              <a:t>in </a:t>
            </a:r>
            <a:r>
              <a:rPr lang="it-IT" sz="1800" dirty="0">
                <a:solidFill>
                  <a:schemeClr val="tx1"/>
                </a:solidFill>
              </a:rPr>
              <a:t>particolare, </a:t>
            </a:r>
            <a:r>
              <a:rPr lang="it-IT" sz="1800" b="1" dirty="0">
                <a:solidFill>
                  <a:schemeClr val="tx1"/>
                </a:solidFill>
              </a:rPr>
              <a:t>se N è primo, </a:t>
            </a:r>
            <a:r>
              <a:rPr lang="az-Cyrl-AZ" sz="1800" b="1" dirty="0">
                <a:solidFill>
                  <a:schemeClr val="tx1"/>
                </a:solidFill>
              </a:rPr>
              <a:t>Ф</a:t>
            </a:r>
            <a:r>
              <a:rPr lang="it-IT" sz="1800" b="1" dirty="0">
                <a:solidFill>
                  <a:schemeClr val="tx1"/>
                </a:solidFill>
              </a:rPr>
              <a:t>(N) = </a:t>
            </a:r>
            <a:r>
              <a:rPr lang="it-IT" sz="1800" b="1" dirty="0" smtClean="0">
                <a:solidFill>
                  <a:schemeClr val="tx1"/>
                </a:solidFill>
              </a:rPr>
              <a:t>N-1</a:t>
            </a:r>
            <a:endParaRPr lang="it-IT" sz="1800" b="1" dirty="0">
              <a:solidFill>
                <a:schemeClr val="tx1"/>
              </a:solidFill>
            </a:endParaRPr>
          </a:p>
          <a:p>
            <a:pPr lvl="0"/>
            <a:r>
              <a:rPr lang="it-IT" sz="2000" b="1" dirty="0">
                <a:solidFill>
                  <a:schemeClr val="tx1"/>
                </a:solidFill>
              </a:rPr>
              <a:t>Teorema di </a:t>
            </a:r>
            <a:r>
              <a:rPr lang="it-IT" sz="2000" b="1" dirty="0" smtClean="0">
                <a:solidFill>
                  <a:schemeClr val="tx1"/>
                </a:solidFill>
              </a:rPr>
              <a:t>Fermat-Eulero</a:t>
            </a:r>
          </a:p>
          <a:p>
            <a:pPr lvl="1"/>
            <a:r>
              <a:rPr lang="it-IT" sz="1800" dirty="0" smtClean="0">
                <a:solidFill>
                  <a:schemeClr val="tx1"/>
                </a:solidFill>
              </a:rPr>
              <a:t>dati m </a:t>
            </a:r>
            <a:r>
              <a:rPr lang="it-IT" sz="1800" dirty="0">
                <a:solidFill>
                  <a:schemeClr val="tx1"/>
                </a:solidFill>
              </a:rPr>
              <a:t>e N primi tra loro, allora </a:t>
            </a:r>
            <a:r>
              <a:rPr lang="it-IT" sz="1800" dirty="0" smtClean="0">
                <a:solidFill>
                  <a:schemeClr val="tx1"/>
                </a:solidFill>
              </a:rPr>
              <a:t>m</a:t>
            </a:r>
            <a:r>
              <a:rPr lang="az-Cyrl-AZ" sz="1800" baseline="30000" dirty="0" smtClean="0">
                <a:solidFill>
                  <a:schemeClr val="tx1"/>
                </a:solidFill>
              </a:rPr>
              <a:t>Ф</a:t>
            </a:r>
            <a:r>
              <a:rPr lang="it-IT" sz="1800" baseline="30000" dirty="0">
                <a:solidFill>
                  <a:schemeClr val="tx1"/>
                </a:solidFill>
              </a:rPr>
              <a:t>(N</a:t>
            </a:r>
            <a:r>
              <a:rPr lang="it-IT" sz="1800" baseline="30000" dirty="0" smtClean="0">
                <a:solidFill>
                  <a:schemeClr val="tx1"/>
                </a:solidFill>
              </a:rPr>
              <a:t>)</a:t>
            </a:r>
            <a:r>
              <a:rPr lang="it-IT" sz="1800" dirty="0" smtClean="0">
                <a:solidFill>
                  <a:schemeClr val="tx1"/>
                </a:solidFill>
              </a:rPr>
              <a:t> = 1 mod N</a:t>
            </a:r>
            <a:endParaRPr lang="it-IT" sz="1800" dirty="0">
              <a:solidFill>
                <a:schemeClr val="tx1"/>
              </a:solidFill>
            </a:endParaRPr>
          </a:p>
          <a:p>
            <a:r>
              <a:rPr lang="it-IT" sz="2000" b="1" dirty="0" smtClean="0">
                <a:solidFill>
                  <a:schemeClr val="tx1"/>
                </a:solidFill>
              </a:rPr>
              <a:t>Inverso </a:t>
            </a:r>
            <a:r>
              <a:rPr lang="it-IT" sz="2000" b="1" dirty="0">
                <a:solidFill>
                  <a:schemeClr val="tx1"/>
                </a:solidFill>
              </a:rPr>
              <a:t>di un numero </a:t>
            </a:r>
            <a:r>
              <a:rPr lang="it-IT" sz="2000" b="1" dirty="0" smtClean="0">
                <a:solidFill>
                  <a:schemeClr val="tx1"/>
                </a:solidFill>
              </a:rPr>
              <a:t>x nell’Aritmetica finita di modulo N</a:t>
            </a:r>
          </a:p>
          <a:p>
            <a:pPr lvl="1"/>
            <a:r>
              <a:rPr lang="it-IT" sz="1800" dirty="0">
                <a:solidFill>
                  <a:schemeClr val="tx1"/>
                </a:solidFill>
              </a:rPr>
              <a:t>è</a:t>
            </a:r>
            <a:r>
              <a:rPr lang="it-IT" sz="1800" dirty="0" smtClean="0">
                <a:solidFill>
                  <a:schemeClr val="tx1"/>
                </a:solidFill>
              </a:rPr>
              <a:t> quel numero y per il quale x*y = 1 mod N</a:t>
            </a:r>
          </a:p>
          <a:p>
            <a:pPr lvl="1"/>
            <a:r>
              <a:rPr lang="it-IT" sz="1800" dirty="0">
                <a:solidFill>
                  <a:schemeClr val="tx1"/>
                </a:solidFill>
              </a:rPr>
              <a:t>s</a:t>
            </a:r>
            <a:r>
              <a:rPr lang="it-IT" sz="1800" dirty="0" smtClean="0">
                <a:solidFill>
                  <a:schemeClr val="tx1"/>
                </a:solidFill>
              </a:rPr>
              <a:t>e x e N sono primi tra loro: x</a:t>
            </a:r>
            <a:r>
              <a:rPr lang="az-Cyrl-AZ" sz="1800" baseline="30000" dirty="0" smtClean="0">
                <a:solidFill>
                  <a:schemeClr val="tx1"/>
                </a:solidFill>
              </a:rPr>
              <a:t>Ф</a:t>
            </a:r>
            <a:r>
              <a:rPr lang="it-IT" sz="1800" baseline="30000" dirty="0">
                <a:solidFill>
                  <a:schemeClr val="tx1"/>
                </a:solidFill>
              </a:rPr>
              <a:t>(N)</a:t>
            </a:r>
            <a:r>
              <a:rPr lang="it-IT" sz="1800" dirty="0">
                <a:solidFill>
                  <a:schemeClr val="tx1"/>
                </a:solidFill>
              </a:rPr>
              <a:t> = 1 mod </a:t>
            </a:r>
            <a:r>
              <a:rPr lang="it-IT" sz="1800" dirty="0" smtClean="0">
                <a:solidFill>
                  <a:schemeClr val="tx1"/>
                </a:solidFill>
              </a:rPr>
              <a:t>N e </a:t>
            </a:r>
            <a:r>
              <a:rPr lang="it-IT" sz="1800" b="1" dirty="0" smtClean="0">
                <a:solidFill>
                  <a:schemeClr val="tx1"/>
                </a:solidFill>
              </a:rPr>
              <a:t>y = </a:t>
            </a:r>
            <a:r>
              <a:rPr lang="it-IT" sz="1800" b="1" dirty="0">
                <a:solidFill>
                  <a:schemeClr val="tx1"/>
                </a:solidFill>
              </a:rPr>
              <a:t>x</a:t>
            </a:r>
            <a:r>
              <a:rPr lang="az-Cyrl-AZ" sz="1800" b="1" baseline="30000" dirty="0">
                <a:solidFill>
                  <a:schemeClr val="tx1"/>
                </a:solidFill>
              </a:rPr>
              <a:t>Ф</a:t>
            </a:r>
            <a:r>
              <a:rPr lang="it-IT" sz="1800" b="1" baseline="30000" dirty="0" smtClean="0">
                <a:solidFill>
                  <a:schemeClr val="tx1"/>
                </a:solidFill>
              </a:rPr>
              <a:t>(N)-1</a:t>
            </a:r>
            <a:r>
              <a:rPr lang="it-IT" sz="1800" b="1" dirty="0" smtClean="0">
                <a:solidFill>
                  <a:schemeClr val="tx1"/>
                </a:solidFill>
              </a:rPr>
              <a:t> </a:t>
            </a:r>
            <a:r>
              <a:rPr lang="it-IT" sz="1800" b="1" dirty="0">
                <a:solidFill>
                  <a:schemeClr val="tx1"/>
                </a:solidFill>
              </a:rPr>
              <a:t>mod N</a:t>
            </a:r>
          </a:p>
        </p:txBody>
      </p:sp>
    </p:spTree>
    <p:extLst>
      <p:ext uri="{BB962C8B-B14F-4D97-AF65-F5344CB8AC3E}">
        <p14:creationId xmlns:p14="http://schemas.microsoft.com/office/powerpoint/2010/main" val="99823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/>
          <p:cNvSpPr txBox="1">
            <a:spLocks/>
          </p:cNvSpPr>
          <p:nvPr/>
        </p:nvSpPr>
        <p:spPr>
          <a:xfrm>
            <a:off x="457200" y="188640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it-IT" sz="4000" dirty="0" smtClean="0"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r>
              <a:rPr lang="it-IT" sz="4000" dirty="0" smtClean="0">
                <a:latin typeface="Century Gothic" panose="020B0502020202020204" pitchFamily="34" charset="0"/>
                <a:cs typeface="Segoe UI" panose="020B0502040204020203" pitchFamily="34" charset="0"/>
              </a:rPr>
              <a:t>Conclusioni</a:t>
            </a:r>
            <a:endParaRPr lang="it-IT" sz="4000" dirty="0"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91827" y="1196752"/>
            <a:ext cx="8357120" cy="52565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it-IT" dirty="0" smtClean="0">
                <a:solidFill>
                  <a:schemeClr val="tx1"/>
                </a:solidFill>
              </a:rPr>
              <a:t>La </a:t>
            </a:r>
            <a:r>
              <a:rPr lang="it-IT" dirty="0">
                <a:solidFill>
                  <a:schemeClr val="tx1"/>
                </a:solidFill>
              </a:rPr>
              <a:t>crittografia, da strumento per pochi, </a:t>
            </a:r>
            <a:r>
              <a:rPr lang="it-IT" dirty="0" smtClean="0">
                <a:solidFill>
                  <a:schemeClr val="tx1"/>
                </a:solidFill>
              </a:rPr>
              <a:t>è </a:t>
            </a:r>
            <a:r>
              <a:rPr lang="it-IT" dirty="0">
                <a:solidFill>
                  <a:schemeClr val="tx1"/>
                </a:solidFill>
              </a:rPr>
              <a:t>alla fine entrata nella vita quotidiana di </a:t>
            </a:r>
            <a:r>
              <a:rPr lang="it-IT" dirty="0" smtClean="0">
                <a:solidFill>
                  <a:schemeClr val="tx1"/>
                </a:solidFill>
              </a:rPr>
              <a:t>tutti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noi perché oggi </a:t>
            </a:r>
            <a:r>
              <a:rPr lang="it-IT" b="1" dirty="0">
                <a:solidFill>
                  <a:schemeClr val="tx1"/>
                </a:solidFill>
              </a:rPr>
              <a:t>tutti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abbiamo una moltitudine di dati che vanno</a:t>
            </a:r>
            <a:r>
              <a:rPr lang="it-IT" b="1" dirty="0" smtClean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trattati in modo riservato e sicuro.</a:t>
            </a:r>
          </a:p>
          <a:p>
            <a:pPr marL="0" indent="0">
              <a:buNone/>
            </a:pPr>
            <a:endParaRPr lang="it-IT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dirty="0" smtClean="0">
              <a:solidFill>
                <a:schemeClr val="tx1"/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it-IT" dirty="0" smtClean="0">
                <a:solidFill>
                  <a:schemeClr val="tx1"/>
                </a:solidFill>
              </a:rPr>
              <a:t>Minaccia dal futuro: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it-IT" dirty="0" smtClean="0">
                <a:solidFill>
                  <a:schemeClr val="tx1"/>
                </a:solidFill>
              </a:rPr>
              <a:t>Un decisivo aumento della potenza di calcolo dei computer manderebbe in crisi il sistema</a:t>
            </a:r>
          </a:p>
        </p:txBody>
      </p:sp>
    </p:spTree>
    <p:extLst>
      <p:ext uri="{BB962C8B-B14F-4D97-AF65-F5344CB8AC3E}">
        <p14:creationId xmlns:p14="http://schemas.microsoft.com/office/powerpoint/2010/main" val="83881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467544" y="1124744"/>
            <a:ext cx="8075240" cy="51845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800" b="1" dirty="0" smtClean="0">
                <a:solidFill>
                  <a:schemeClr val="tx1"/>
                </a:solidFill>
                <a:latin typeface="Century Gothic" panose="020B0502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Crittografia</a:t>
            </a:r>
          </a:p>
          <a:p>
            <a:pPr marL="0" indent="0" algn="ctr">
              <a:buNone/>
            </a:pPr>
            <a:endParaRPr lang="it-IT" sz="800" b="1" dirty="0" smtClean="0">
              <a:solidFill>
                <a:schemeClr val="tx1"/>
              </a:solidFill>
              <a:latin typeface="Century Gothic" panose="020B0502020202020204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0" indent="0" algn="ctr">
              <a:buNone/>
            </a:pPr>
            <a:r>
              <a:rPr lang="it-IT" sz="2800" dirty="0" smtClean="0">
                <a:solidFill>
                  <a:schemeClr val="tx1"/>
                </a:solidFill>
                <a:latin typeface="Century Gothic" panose="020B0502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dal </a:t>
            </a:r>
            <a:r>
              <a:rPr lang="it-IT" sz="2800" dirty="0">
                <a:solidFill>
                  <a:schemeClr val="tx1"/>
                </a:solidFill>
                <a:latin typeface="Century Gothic" panose="020B0502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greco </a:t>
            </a:r>
            <a:r>
              <a:rPr lang="it-IT" sz="2800" dirty="0" smtClean="0">
                <a:solidFill>
                  <a:schemeClr val="tx1"/>
                </a:solidFill>
                <a:latin typeface="Century Gothic" panose="020B0502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/>
            </a:r>
            <a:br>
              <a:rPr lang="it-IT" sz="2800" dirty="0" smtClean="0">
                <a:solidFill>
                  <a:schemeClr val="tx1"/>
                </a:solidFill>
                <a:latin typeface="Century Gothic" panose="020B0502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it-IT" sz="2800" dirty="0" smtClean="0">
                <a:solidFill>
                  <a:schemeClr val="tx1"/>
                </a:solidFill>
                <a:latin typeface="Century Gothic" panose="020B0502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κρυπτóς </a:t>
            </a:r>
            <a:r>
              <a:rPr lang="it-IT" sz="2800" dirty="0">
                <a:solidFill>
                  <a:schemeClr val="tx1"/>
                </a:solidFill>
                <a:latin typeface="Century Gothic" panose="020B0502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[kryptós] "nascosto" e </a:t>
            </a:r>
            <a:r>
              <a:rPr lang="it-IT" sz="2800" dirty="0" smtClean="0">
                <a:solidFill>
                  <a:schemeClr val="tx1"/>
                </a:solidFill>
                <a:latin typeface="Century Gothic" panose="020B0502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/>
            </a:r>
            <a:br>
              <a:rPr lang="it-IT" sz="2800" dirty="0" smtClean="0">
                <a:solidFill>
                  <a:schemeClr val="tx1"/>
                </a:solidFill>
                <a:latin typeface="Century Gothic" panose="020B0502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it-IT" sz="2800" dirty="0" smtClean="0">
                <a:solidFill>
                  <a:schemeClr val="tx1"/>
                </a:solidFill>
                <a:latin typeface="Century Gothic" panose="020B0502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γραφία </a:t>
            </a:r>
            <a:r>
              <a:rPr lang="it-IT" sz="2800" dirty="0">
                <a:solidFill>
                  <a:schemeClr val="tx1"/>
                </a:solidFill>
                <a:latin typeface="Century Gothic" panose="020B0502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[graphía] "scrittura</a:t>
            </a:r>
            <a:r>
              <a:rPr lang="it-IT" sz="2800" dirty="0" smtClean="0">
                <a:solidFill>
                  <a:schemeClr val="tx1"/>
                </a:solidFill>
                <a:latin typeface="Century Gothic" panose="020B0502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" </a:t>
            </a:r>
          </a:p>
          <a:p>
            <a:pPr marL="0" indent="0" algn="ctr">
              <a:buNone/>
            </a:pPr>
            <a:endParaRPr lang="it-IT" sz="1200" dirty="0" smtClean="0">
              <a:solidFill>
                <a:schemeClr val="tx1"/>
              </a:solidFill>
              <a:latin typeface="Century Gothic" panose="020B0502020202020204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0" indent="0" algn="ctr">
              <a:buNone/>
            </a:pPr>
            <a:r>
              <a:rPr lang="it-IT" sz="2800" dirty="0" smtClean="0">
                <a:solidFill>
                  <a:schemeClr val="tx1"/>
                </a:solidFill>
                <a:latin typeface="Century Gothic" panose="020B0502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è </a:t>
            </a:r>
            <a:r>
              <a:rPr lang="it-IT" sz="2800" dirty="0">
                <a:solidFill>
                  <a:schemeClr val="tx1"/>
                </a:solidFill>
                <a:latin typeface="Century Gothic" panose="020B0502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la scienza che si occupa delle </a:t>
            </a:r>
            <a:r>
              <a:rPr lang="it-IT" sz="2800" dirty="0" smtClean="0">
                <a:solidFill>
                  <a:schemeClr val="tx1"/>
                </a:solidFill>
                <a:latin typeface="Century Gothic" panose="020B0502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/>
            </a:r>
            <a:br>
              <a:rPr lang="it-IT" sz="2800" dirty="0" smtClean="0">
                <a:solidFill>
                  <a:schemeClr val="tx1"/>
                </a:solidFill>
                <a:latin typeface="Century Gothic" panose="020B0502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it-IT" sz="2800" dirty="0" smtClean="0">
                <a:solidFill>
                  <a:schemeClr val="tx1"/>
                </a:solidFill>
                <a:latin typeface="Century Gothic" panose="020B0502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tecniche per </a:t>
            </a:r>
            <a:r>
              <a:rPr lang="it-IT" sz="2800" dirty="0">
                <a:solidFill>
                  <a:schemeClr val="tx1"/>
                </a:solidFill>
                <a:latin typeface="Century Gothic" panose="020B0502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cifrare un messaggio, </a:t>
            </a:r>
            <a:endParaRPr lang="it-IT" sz="2800" dirty="0" smtClean="0">
              <a:solidFill>
                <a:schemeClr val="tx1"/>
              </a:solidFill>
              <a:latin typeface="Century Gothic" panose="020B0502020202020204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0" indent="0" algn="ctr">
              <a:buNone/>
            </a:pPr>
            <a:endParaRPr lang="it-IT" sz="1200" dirty="0" smtClean="0">
              <a:solidFill>
                <a:schemeClr val="tx1"/>
              </a:solidFill>
              <a:latin typeface="Century Gothic" panose="020B0502020202020204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0" indent="0" algn="ctr">
              <a:buNone/>
            </a:pPr>
            <a:r>
              <a:rPr lang="it-IT" sz="2800" dirty="0" smtClean="0">
                <a:solidFill>
                  <a:schemeClr val="tx1"/>
                </a:solidFill>
                <a:latin typeface="Century Gothic" panose="020B0502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ovvero </a:t>
            </a:r>
            <a:r>
              <a:rPr lang="it-IT" sz="2800" dirty="0">
                <a:solidFill>
                  <a:schemeClr val="tx1"/>
                </a:solidFill>
                <a:latin typeface="Century Gothic" panose="020B0502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trascriverlo in modo tale che esso possa essere decifrato e letto </a:t>
            </a:r>
            <a:r>
              <a:rPr lang="it-IT" sz="2800" dirty="0" smtClean="0">
                <a:solidFill>
                  <a:schemeClr val="tx1"/>
                </a:solidFill>
                <a:latin typeface="Century Gothic" panose="020B0502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/>
            </a:r>
            <a:br>
              <a:rPr lang="it-IT" sz="2800" dirty="0" smtClean="0">
                <a:solidFill>
                  <a:schemeClr val="tx1"/>
                </a:solidFill>
                <a:latin typeface="Century Gothic" panose="020B0502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it-IT" sz="2800" b="1" dirty="0" smtClean="0">
                <a:solidFill>
                  <a:schemeClr val="tx1"/>
                </a:solidFill>
                <a:latin typeface="Century Gothic" panose="020B0502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solamente dal destinatario</a:t>
            </a:r>
          </a:p>
          <a:p>
            <a:pPr marL="0" indent="0" algn="ctr">
              <a:buNone/>
            </a:pPr>
            <a:endParaRPr lang="it-IT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ito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50106"/>
          </a:xfrm>
        </p:spPr>
        <p:txBody>
          <a:bodyPr/>
          <a:lstStyle/>
          <a:p>
            <a:r>
              <a:rPr lang="it-IT" sz="4000" dirty="0" smtClean="0">
                <a:latin typeface="Century Gothic" panose="020B0502020202020204" pitchFamily="34" charset="0"/>
                <a:cs typeface="Segoe UI" panose="020B0502040204020203" pitchFamily="34" charset="0"/>
              </a:rPr>
              <a:t>Definizione</a:t>
            </a:r>
            <a:endParaRPr lang="it-IT" sz="4000" dirty="0"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31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/>
          <p:cNvSpPr txBox="1">
            <a:spLocks/>
          </p:cNvSpPr>
          <p:nvPr/>
        </p:nvSpPr>
        <p:spPr>
          <a:xfrm>
            <a:off x="457200" y="188640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it-IT" sz="4000" dirty="0" smtClean="0"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57200" y="613693"/>
            <a:ext cx="8357120" cy="58396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it-IT" sz="32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Tornando alla domanda iniziale: </a:t>
            </a:r>
          </a:p>
          <a:p>
            <a:pPr marL="0" indent="0" algn="ctr">
              <a:buNone/>
            </a:pPr>
            <a:endParaRPr lang="it-IT" sz="1300" dirty="0">
              <a:solidFill>
                <a:schemeClr val="tx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r>
              <a:rPr lang="it-IT" sz="32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Giulio Cesare avrebbe WhatsApp?</a:t>
            </a:r>
            <a:r>
              <a:rPr lang="it-IT" sz="32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</a:t>
            </a:r>
          </a:p>
          <a:p>
            <a:pPr marL="0" indent="0" algn="ctr">
              <a:buNone/>
            </a:pPr>
            <a:endParaRPr lang="it-IT" sz="1200" dirty="0" smtClean="0">
              <a:solidFill>
                <a:schemeClr val="tx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r>
              <a:rPr lang="it-IT" sz="2600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la risposta è semplice: la sua </a:t>
            </a:r>
            <a:r>
              <a:rPr lang="it-IT" sz="26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sensibilità</a:t>
            </a:r>
            <a:br>
              <a:rPr lang="it-IT" sz="26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</a:br>
            <a:r>
              <a:rPr lang="it-IT" sz="26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al problema </a:t>
            </a:r>
            <a:r>
              <a:rPr lang="it-IT" sz="2600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della sicurezza della </a:t>
            </a:r>
            <a:r>
              <a:rPr lang="it-IT" sz="26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comunicazione </a:t>
            </a:r>
            <a:r>
              <a:rPr lang="it-IT" sz="2600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gli farebbe </a:t>
            </a:r>
            <a:r>
              <a:rPr lang="it-IT" sz="26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sicuramente </a:t>
            </a:r>
            <a:r>
              <a:rPr lang="it-IT" sz="2600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apprezzare le qualità crittografiche delle </a:t>
            </a:r>
            <a:r>
              <a:rPr lang="it-IT" sz="26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ultime </a:t>
            </a:r>
            <a:r>
              <a:rPr lang="it-IT" sz="2600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applicazioni di messaggistica istantanea, </a:t>
            </a:r>
            <a:endParaRPr lang="it-IT" sz="2600" dirty="0" smtClean="0">
              <a:solidFill>
                <a:schemeClr val="tx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r>
              <a:rPr lang="it-IT" sz="26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quindi </a:t>
            </a:r>
            <a:r>
              <a:rPr lang="it-IT" sz="2600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sì, </a:t>
            </a:r>
            <a:r>
              <a:rPr lang="it-IT" sz="26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penso </a:t>
            </a:r>
            <a:r>
              <a:rPr lang="it-IT" sz="2600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che </a:t>
            </a:r>
            <a:endParaRPr lang="it-IT" sz="2600" dirty="0" smtClean="0">
              <a:solidFill>
                <a:schemeClr val="tx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it-IT" sz="2600" dirty="0" smtClean="0">
              <a:solidFill>
                <a:schemeClr val="tx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r>
              <a:rPr lang="it-IT" sz="26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Giulio </a:t>
            </a:r>
            <a:r>
              <a:rPr lang="it-IT" sz="2600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Cesare avrebbe </a:t>
            </a:r>
            <a:r>
              <a:rPr lang="it-IT" sz="26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WhatsApp</a:t>
            </a:r>
            <a:r>
              <a:rPr lang="it-IT" sz="28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!</a:t>
            </a:r>
            <a:endParaRPr lang="it-IT" sz="2800" dirty="0">
              <a:solidFill>
                <a:schemeClr val="tx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it-IT" sz="3200" dirty="0" smtClean="0">
              <a:solidFill>
                <a:schemeClr val="tx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it-IT" sz="3200" dirty="0" smtClean="0">
              <a:solidFill>
                <a:schemeClr val="tx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it-IT" sz="3200" dirty="0" smtClean="0">
              <a:solidFill>
                <a:schemeClr val="tx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it-IT" sz="3200" dirty="0">
              <a:solidFill>
                <a:schemeClr val="tx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it-IT" sz="3200" dirty="0" smtClean="0">
              <a:solidFill>
                <a:schemeClr val="tx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it-IT" sz="3200" dirty="0">
              <a:solidFill>
                <a:schemeClr val="tx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23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/>
          <p:cNvSpPr txBox="1">
            <a:spLocks/>
          </p:cNvSpPr>
          <p:nvPr/>
        </p:nvSpPr>
        <p:spPr>
          <a:xfrm>
            <a:off x="457200" y="188640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it-IT" sz="4000" dirty="0" smtClean="0"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57200" y="1196752"/>
            <a:ext cx="8357120" cy="52565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it-IT" sz="4800" dirty="0" smtClean="0">
              <a:solidFill>
                <a:schemeClr val="tx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r>
              <a:rPr lang="it-IT" sz="48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QFZAOS </a:t>
            </a:r>
            <a:r>
              <a:rPr lang="it-IT" sz="4800" dirty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HSF </a:t>
            </a:r>
            <a:r>
              <a:rPr lang="it-IT" sz="4800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N’ZDDSLAOILS</a:t>
            </a:r>
          </a:p>
          <a:p>
            <a:pPr marL="0" indent="0" algn="ctr">
              <a:buNone/>
            </a:pPr>
            <a:endParaRPr lang="it-IT" sz="4800" dirty="0" smtClean="0">
              <a:solidFill>
                <a:schemeClr val="tx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it-IT" sz="4800" dirty="0" smtClean="0">
              <a:solidFill>
                <a:schemeClr val="tx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it-IT" sz="3600" dirty="0" smtClean="0">
              <a:solidFill>
                <a:schemeClr val="tx1"/>
              </a:solidFill>
              <a:latin typeface="OpenDyslexicMono" pitchFamily="50" charset="0"/>
              <a:cs typeface="Segoe UI" panose="020B0502040204020203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it-IT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B C D E F G H I L M N O P Q R S T U V Z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V U T S R Q P O N M L I H G F E D C B A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95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50106"/>
          </a:xfrm>
        </p:spPr>
        <p:txBody>
          <a:bodyPr/>
          <a:lstStyle/>
          <a:p>
            <a:r>
              <a:rPr lang="it-IT" sz="4000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Algoritmi e chiavi</a:t>
            </a:r>
            <a:endParaRPr lang="it-IT" sz="4000" dirty="0">
              <a:latin typeface="+mj-lt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467544" y="1340768"/>
            <a:ext cx="8075240" cy="489654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it-IT" sz="2800" dirty="0" smtClean="0">
              <a:solidFill>
                <a:schemeClr val="tx1"/>
              </a:solidFill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0" indent="0" algn="ctr">
              <a:buNone/>
            </a:pPr>
            <a:r>
              <a:rPr lang="it-IT" sz="2800" dirty="0" smtClean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Nella </a:t>
            </a:r>
            <a:r>
              <a:rPr lang="it-IT" sz="2800" dirty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crittografia esiste l’</a:t>
            </a:r>
            <a:r>
              <a:rPr lang="it-IT" sz="2800" b="1" dirty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algoritmo</a:t>
            </a:r>
            <a:r>
              <a:rPr lang="it-IT" sz="2800" dirty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, cioè il procedimento che viene applicato al messaggio, ed esistono le </a:t>
            </a:r>
            <a:r>
              <a:rPr lang="it-IT" sz="2800" b="1" dirty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chiavi</a:t>
            </a:r>
            <a:r>
              <a:rPr lang="it-IT" sz="2800" dirty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 che permettono all’algoritmo di variare </a:t>
            </a:r>
            <a:r>
              <a:rPr lang="it-IT" sz="2800" dirty="0" smtClean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il </a:t>
            </a:r>
            <a:r>
              <a:rPr lang="it-IT" sz="2800" dirty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risultato ogni volta. </a:t>
            </a:r>
            <a:endParaRPr lang="it-IT" sz="2800" dirty="0" smtClean="0">
              <a:solidFill>
                <a:schemeClr val="tx1"/>
              </a:solidFill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0" indent="0" algn="just">
              <a:buNone/>
            </a:pPr>
            <a:endParaRPr lang="it-IT" sz="2800" dirty="0">
              <a:solidFill>
                <a:schemeClr val="tx1"/>
              </a:solidFill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0" indent="0" algn="ctr">
              <a:buNone/>
            </a:pPr>
            <a:r>
              <a:rPr lang="it-IT" sz="2800" dirty="0" smtClean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Gli </a:t>
            </a:r>
            <a:r>
              <a:rPr lang="it-IT" sz="2800" dirty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algoritmi in crittografia si chiamano </a:t>
            </a:r>
            <a:r>
              <a:rPr lang="it-IT" sz="2800" dirty="0" smtClean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/>
            </a:r>
            <a:br>
              <a:rPr lang="it-IT" sz="2800" dirty="0" smtClean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it-IT" sz="2800" b="1" dirty="0" smtClean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cifrari</a:t>
            </a:r>
            <a:r>
              <a:rPr lang="it-IT" sz="2800" dirty="0" smtClean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it-IT" sz="2800" dirty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o cifre</a:t>
            </a:r>
            <a:r>
              <a:rPr lang="it-IT" sz="2800" dirty="0" smtClean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.</a:t>
            </a:r>
          </a:p>
          <a:p>
            <a:pPr marL="0" indent="0" algn="just">
              <a:buNone/>
            </a:pPr>
            <a:endParaRPr lang="it-IT" sz="2800" dirty="0">
              <a:solidFill>
                <a:schemeClr val="tx1"/>
              </a:solidFill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0" indent="0" algn="just">
              <a:buNone/>
            </a:pPr>
            <a:r>
              <a:rPr lang="it-IT" sz="2800" dirty="0" smtClean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855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50106"/>
          </a:xfrm>
        </p:spPr>
        <p:txBody>
          <a:bodyPr/>
          <a:lstStyle/>
          <a:p>
            <a:r>
              <a:rPr lang="it-IT" sz="4000" dirty="0">
                <a:latin typeface="Century Gothic" panose="020B0502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</a:t>
            </a:r>
            <a:r>
              <a:rPr lang="it-IT" sz="4000" dirty="0" smtClean="0">
                <a:latin typeface="Century Gothic" panose="020B0502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lassificazione dei cifrari</a:t>
            </a:r>
            <a:endParaRPr lang="it-IT" sz="4000" dirty="0">
              <a:latin typeface="Century Gothic" panose="020B0502020202020204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467544" y="1196752"/>
            <a:ext cx="8075240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 smtClean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Cifrari </a:t>
            </a:r>
            <a:r>
              <a:rPr lang="it-IT" b="1" dirty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a chiave </a:t>
            </a:r>
            <a:r>
              <a:rPr lang="it-IT" b="1" dirty="0" smtClean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simmetrica</a:t>
            </a:r>
            <a:r>
              <a:rPr lang="it-IT" dirty="0" smtClean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it-IT" sz="2000" dirty="0" smtClean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(scambio chiave: </a:t>
            </a:r>
            <a:r>
              <a:rPr lang="it-IT" sz="2000" b="1" dirty="0" smtClean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sì</a:t>
            </a:r>
            <a:r>
              <a:rPr lang="it-IT" sz="2000" dirty="0" smtClean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)</a:t>
            </a:r>
            <a:endParaRPr lang="it-IT" sz="2000" dirty="0">
              <a:solidFill>
                <a:schemeClr val="tx1"/>
              </a:solidFill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it-IT" dirty="0" smtClean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Trasposizione</a:t>
            </a:r>
          </a:p>
          <a:p>
            <a:pPr lvl="0"/>
            <a:r>
              <a:rPr lang="it-IT" dirty="0" smtClean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Sostituzione</a:t>
            </a:r>
          </a:p>
          <a:p>
            <a:pPr lvl="1"/>
            <a:r>
              <a:rPr lang="it-IT" sz="2400" dirty="0" smtClean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Monoalfabetici</a:t>
            </a:r>
          </a:p>
          <a:p>
            <a:pPr lvl="1"/>
            <a:r>
              <a:rPr lang="it-IT" sz="2400" dirty="0" smtClean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Polialfabetici</a:t>
            </a:r>
          </a:p>
          <a:p>
            <a:r>
              <a:rPr lang="it-IT" dirty="0" smtClean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Composti</a:t>
            </a:r>
          </a:p>
          <a:p>
            <a:endParaRPr lang="it-IT" dirty="0">
              <a:solidFill>
                <a:schemeClr val="tx1"/>
              </a:solidFill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0" indent="0">
              <a:buNone/>
            </a:pPr>
            <a:r>
              <a:rPr lang="it-IT" b="1" dirty="0" smtClean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Cifrari </a:t>
            </a:r>
            <a:r>
              <a:rPr lang="it-IT" b="1" dirty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a chiave </a:t>
            </a:r>
            <a:r>
              <a:rPr lang="it-IT" b="1" dirty="0" smtClean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asimmetrica </a:t>
            </a:r>
            <a:r>
              <a:rPr lang="it-IT" sz="1800" dirty="0" smtClean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(</a:t>
            </a:r>
            <a:r>
              <a:rPr lang="it-IT" sz="2000" dirty="0" smtClean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scambio chiave: </a:t>
            </a:r>
            <a:r>
              <a:rPr lang="it-IT" sz="2000" b="1" dirty="0" smtClean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no</a:t>
            </a:r>
            <a:r>
              <a:rPr lang="it-IT" sz="1800" dirty="0" smtClean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)</a:t>
            </a:r>
          </a:p>
          <a:p>
            <a:r>
              <a:rPr lang="it-IT" dirty="0" smtClean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Si </a:t>
            </a:r>
            <a:r>
              <a:rPr lang="it-IT" dirty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basano su funzioni matematiche facili da calcolare, ma difficili da invertire a meno di non conoscere un particolare dato (chiave)</a:t>
            </a:r>
          </a:p>
        </p:txBody>
      </p:sp>
    </p:spTree>
    <p:extLst>
      <p:ext uri="{BB962C8B-B14F-4D97-AF65-F5344CB8AC3E}">
        <p14:creationId xmlns:p14="http://schemas.microsoft.com/office/powerpoint/2010/main" val="158392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50106"/>
          </a:xfrm>
        </p:spPr>
        <p:txBody>
          <a:bodyPr/>
          <a:lstStyle/>
          <a:p>
            <a:r>
              <a:rPr lang="it-IT" sz="4000" dirty="0" smtClean="0">
                <a:latin typeface="Century Gothic" panose="020B0502020202020204" pitchFamily="34" charset="0"/>
                <a:cs typeface="Segoe UI" panose="020B0502040204020203" pitchFamily="34" charset="0"/>
              </a:rPr>
              <a:t>In principio</a:t>
            </a:r>
            <a:endParaRPr lang="it-IT" sz="4000" dirty="0"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467544" y="1268760"/>
            <a:ext cx="8075240" cy="511256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it-IT" sz="2800" b="1" dirty="0" smtClean="0">
                <a:solidFill>
                  <a:schemeClr val="tx1"/>
                </a:solidFill>
              </a:rPr>
              <a:t>Atbash</a:t>
            </a:r>
          </a:p>
          <a:p>
            <a:pPr marL="0" indent="0" algn="ctr">
              <a:spcBef>
                <a:spcPts val="1800"/>
              </a:spcBef>
              <a:buNone/>
            </a:pPr>
            <a:r>
              <a:rPr lang="he-IL" sz="3500" dirty="0" smtClean="0">
                <a:solidFill>
                  <a:schemeClr val="tx1"/>
                </a:solidFill>
              </a:rPr>
              <a:t>ששכ</a:t>
            </a:r>
            <a:r>
              <a:rPr lang="it-IT" sz="3500" dirty="0" smtClean="0">
                <a:solidFill>
                  <a:schemeClr val="tx1"/>
                </a:solidFill>
              </a:rPr>
              <a:t>    (SSC)</a:t>
            </a:r>
          </a:p>
          <a:p>
            <a:pPr marL="0" indent="0" algn="ctr">
              <a:spcBef>
                <a:spcPts val="1800"/>
              </a:spcBef>
              <a:buNone/>
            </a:pPr>
            <a:r>
              <a:rPr lang="he-IL" sz="3500" dirty="0" smtClean="0">
                <a:solidFill>
                  <a:schemeClr val="tx1"/>
                </a:solidFill>
              </a:rPr>
              <a:t>בבל</a:t>
            </a:r>
            <a:r>
              <a:rPr lang="it-IT" sz="3500" dirty="0" smtClean="0">
                <a:solidFill>
                  <a:schemeClr val="tx1"/>
                </a:solidFill>
              </a:rPr>
              <a:t>     (BBL)</a:t>
            </a:r>
          </a:p>
          <a:p>
            <a:pPr marL="0" indent="0" algn="ctr">
              <a:spcBef>
                <a:spcPts val="600"/>
              </a:spcBef>
              <a:buNone/>
            </a:pPr>
            <a:endParaRPr lang="it-IT" sz="2600" dirty="0" smtClean="0">
              <a:solidFill>
                <a:schemeClr val="tx1"/>
              </a:solidFill>
            </a:endParaRPr>
          </a:p>
          <a:p>
            <a:pPr marL="0" indent="0" algn="ctr">
              <a:spcBef>
                <a:spcPts val="600"/>
              </a:spcBef>
              <a:buNone/>
            </a:pPr>
            <a:endParaRPr lang="it-IT" sz="2600" dirty="0">
              <a:solidFill>
                <a:schemeClr val="tx1"/>
              </a:solidFill>
            </a:endParaRPr>
          </a:p>
          <a:p>
            <a:pPr marL="0" indent="0" algn="ctr">
              <a:spcBef>
                <a:spcPts val="600"/>
              </a:spcBef>
              <a:buNone/>
            </a:pPr>
            <a:endParaRPr lang="it-IT" sz="2600" dirty="0">
              <a:solidFill>
                <a:schemeClr val="tx1"/>
              </a:solidFill>
            </a:endParaRPr>
          </a:p>
          <a:p>
            <a:pPr marL="0" indent="0" algn="ctr">
              <a:spcBef>
                <a:spcPts val="600"/>
              </a:spcBef>
              <a:buNone/>
            </a:pPr>
            <a:endParaRPr lang="it-IT" sz="2600" dirty="0" smtClean="0">
              <a:solidFill>
                <a:schemeClr val="tx1"/>
              </a:solidFill>
            </a:endParaRPr>
          </a:p>
          <a:p>
            <a:pPr marL="0" indent="0" algn="ctr">
              <a:spcBef>
                <a:spcPts val="1800"/>
              </a:spcBef>
              <a:buNone/>
            </a:pPr>
            <a:r>
              <a:rPr lang="it-IT" sz="2000" dirty="0" smtClean="0">
                <a:solidFill>
                  <a:schemeClr val="tx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la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>
                <a:solidFill>
                  <a:schemeClr val="tx1"/>
                </a:solidFill>
              </a:rPr>
              <a:t>prima lettera dell'alfabeto ebraico (</a:t>
            </a:r>
            <a:r>
              <a:rPr lang="it-IT" sz="2000" b="1" dirty="0">
                <a:solidFill>
                  <a:schemeClr val="tx1"/>
                </a:solidFill>
              </a:rPr>
              <a:t>A</a:t>
            </a:r>
            <a:r>
              <a:rPr lang="it-IT" sz="2000" dirty="0">
                <a:solidFill>
                  <a:schemeClr val="tx1"/>
                </a:solidFill>
              </a:rPr>
              <a:t>leph) viene sostituita con l'ultima (</a:t>
            </a:r>
            <a:r>
              <a:rPr lang="it-IT" sz="2000" b="1" dirty="0" smtClean="0">
                <a:solidFill>
                  <a:schemeClr val="tx1"/>
                </a:solidFill>
              </a:rPr>
              <a:t>T</a:t>
            </a:r>
            <a:r>
              <a:rPr lang="it-IT" sz="2000" dirty="0" smtClean="0">
                <a:solidFill>
                  <a:schemeClr val="tx1"/>
                </a:solidFill>
              </a:rPr>
              <a:t>aw), </a:t>
            </a:r>
            <a:r>
              <a:rPr lang="it-IT" sz="2000" dirty="0">
                <a:solidFill>
                  <a:schemeClr val="tx1"/>
                </a:solidFill>
              </a:rPr>
              <a:t>la seconda (</a:t>
            </a:r>
            <a:r>
              <a:rPr lang="it-IT" sz="2000" b="1" dirty="0">
                <a:solidFill>
                  <a:schemeClr val="tx1"/>
                </a:solidFill>
              </a:rPr>
              <a:t>B</a:t>
            </a:r>
            <a:r>
              <a:rPr lang="it-IT" sz="2000" dirty="0">
                <a:solidFill>
                  <a:schemeClr val="tx1"/>
                </a:solidFill>
              </a:rPr>
              <a:t>eth) con la penultima (</a:t>
            </a:r>
            <a:r>
              <a:rPr lang="it-IT" sz="2000" b="1" dirty="0">
                <a:solidFill>
                  <a:schemeClr val="tx1"/>
                </a:solidFill>
              </a:rPr>
              <a:t>S</a:t>
            </a:r>
            <a:r>
              <a:rPr lang="it-IT" sz="2000" dirty="0">
                <a:solidFill>
                  <a:schemeClr val="tx1"/>
                </a:solidFill>
              </a:rPr>
              <a:t>hin), e così </a:t>
            </a:r>
            <a:r>
              <a:rPr lang="it-IT" sz="2000" dirty="0" smtClean="0">
                <a:solidFill>
                  <a:schemeClr val="tx1"/>
                </a:solidFill>
              </a:rPr>
              <a:t>via…</a:t>
            </a:r>
            <a:endParaRPr lang="it-IT" sz="2000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252" y="3933056"/>
            <a:ext cx="6408712" cy="109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0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4"/>
          <p:cNvSpPr txBox="1">
            <a:spLocks/>
          </p:cNvSpPr>
          <p:nvPr/>
        </p:nvSpPr>
        <p:spPr>
          <a:xfrm>
            <a:off x="395536" y="1340768"/>
            <a:ext cx="8280920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t-IT" sz="2800" b="1" dirty="0" smtClean="0">
                <a:solidFill>
                  <a:schemeClr val="tx1"/>
                </a:solidFill>
              </a:rPr>
              <a:t>Scitala spartana</a:t>
            </a:r>
          </a:p>
          <a:p>
            <a:pPr marL="0" indent="0" algn="ctr">
              <a:buFont typeface="Arial" pitchFamily="34" charset="0"/>
              <a:buNone/>
            </a:pPr>
            <a:endParaRPr lang="it-IT" sz="3600" dirty="0" smtClean="0">
              <a:solidFill>
                <a:schemeClr val="tx1"/>
              </a:solidFill>
            </a:endParaRPr>
          </a:p>
          <a:p>
            <a:pPr marL="0" indent="0" algn="ctr">
              <a:buFont typeface="Arial" pitchFamily="34" charset="0"/>
              <a:buNone/>
            </a:pPr>
            <a:endParaRPr lang="it-IT" sz="4000" dirty="0" smtClean="0">
              <a:solidFill>
                <a:schemeClr val="tx1"/>
              </a:solidFill>
            </a:endParaRPr>
          </a:p>
          <a:p>
            <a:endParaRPr lang="it-IT" dirty="0" smtClean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 smtClean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it-IT" dirty="0" smtClean="0">
                <a:solidFill>
                  <a:schemeClr val="tx1"/>
                </a:solidFill>
              </a:rPr>
              <a:t>Si avvolge la striscia di pelle sul bastone e si scrive il messaggio; se il bastone del destinatario non ha lo stesso</a:t>
            </a:r>
            <a:r>
              <a:rPr lang="it-IT" b="1" dirty="0" smtClean="0">
                <a:solidFill>
                  <a:schemeClr val="tx1"/>
                </a:solidFill>
              </a:rPr>
              <a:t> diametro </a:t>
            </a:r>
            <a:r>
              <a:rPr lang="it-IT" dirty="0" smtClean="0">
                <a:solidFill>
                  <a:schemeClr val="tx1"/>
                </a:solidFill>
              </a:rPr>
              <a:t>il messaggio non si può leggere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50106"/>
          </a:xfrm>
        </p:spPr>
        <p:txBody>
          <a:bodyPr/>
          <a:lstStyle/>
          <a:p>
            <a:r>
              <a:rPr lang="it-IT" sz="4000" dirty="0" smtClean="0">
                <a:latin typeface="Century Gothic" panose="020B0502020202020204" pitchFamily="34" charset="0"/>
                <a:cs typeface="Segoe UI" panose="020B0502040204020203" pitchFamily="34" charset="0"/>
              </a:rPr>
              <a:t>In principio</a:t>
            </a:r>
            <a:endParaRPr lang="it-IT" sz="4000" dirty="0"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3000" contras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932" y="2060848"/>
            <a:ext cx="417646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2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it-IT" sz="2800" b="1" dirty="0">
                <a:solidFill>
                  <a:schemeClr val="tx1"/>
                </a:solidFill>
              </a:rPr>
              <a:t>Cifrario di Cesare</a:t>
            </a:r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it-IT" dirty="0" smtClean="0">
                <a:solidFill>
                  <a:schemeClr val="tx1"/>
                </a:solidFill>
              </a:rPr>
              <a:t>Ogni lettera del messaggio viene sostituita da quella che si trova </a:t>
            </a:r>
            <a:r>
              <a:rPr lang="it-IT" b="1" dirty="0" smtClean="0">
                <a:solidFill>
                  <a:schemeClr val="tx1"/>
                </a:solidFill>
              </a:rPr>
              <a:t>‘n’ posti</a:t>
            </a:r>
            <a:r>
              <a:rPr lang="it-IT" dirty="0" smtClean="0">
                <a:solidFill>
                  <a:schemeClr val="tx1"/>
                </a:solidFill>
              </a:rPr>
              <a:t> avanti (o indietro) nell’alfabeto. </a:t>
            </a:r>
            <a:br>
              <a:rPr lang="it-IT" dirty="0" smtClean="0">
                <a:solidFill>
                  <a:schemeClr val="tx1"/>
                </a:solidFill>
              </a:rPr>
            </a:br>
            <a:r>
              <a:rPr lang="it-IT" dirty="0" smtClean="0">
                <a:solidFill>
                  <a:schemeClr val="tx1"/>
                </a:solidFill>
              </a:rPr>
              <a:t>Il destinatario opera la sostituzione inversa.</a:t>
            </a:r>
            <a:endParaRPr lang="it-IT" dirty="0">
              <a:solidFill>
                <a:schemeClr val="tx1"/>
              </a:solidFill>
            </a:endParaRPr>
          </a:p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50106"/>
          </a:xfrm>
        </p:spPr>
        <p:txBody>
          <a:bodyPr/>
          <a:lstStyle/>
          <a:p>
            <a:r>
              <a:rPr lang="it-IT" sz="4000" dirty="0" smtClean="0">
                <a:latin typeface="Century Gothic" panose="020B0502020202020204" pitchFamily="34" charset="0"/>
                <a:cs typeface="Segoe UI" panose="020B0502040204020203" pitchFamily="34" charset="0"/>
              </a:rPr>
              <a:t>In principio</a:t>
            </a:r>
            <a:endParaRPr lang="it-IT" sz="4000" dirty="0"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magin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348880"/>
            <a:ext cx="3738849" cy="175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7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dirty="0" smtClean="0">
                <a:solidFill>
                  <a:schemeClr val="tx1"/>
                </a:solidFill>
              </a:rPr>
              <a:t>I cifrari a sostituzione monoalfabetica vengono </a:t>
            </a:r>
            <a:br>
              <a:rPr lang="it-IT" dirty="0" smtClean="0">
                <a:solidFill>
                  <a:schemeClr val="tx1"/>
                </a:solidFill>
              </a:rPr>
            </a:br>
            <a:r>
              <a:rPr lang="it-IT" dirty="0" smtClean="0">
                <a:solidFill>
                  <a:schemeClr val="tx1"/>
                </a:solidFill>
              </a:rPr>
              <a:t>usati per secoli fino a quando nel IX secolo il </a:t>
            </a:r>
            <a:br>
              <a:rPr lang="it-IT" dirty="0" smtClean="0">
                <a:solidFill>
                  <a:schemeClr val="tx1"/>
                </a:solidFill>
              </a:rPr>
            </a:br>
            <a:r>
              <a:rPr lang="it-IT" dirty="0" smtClean="0">
                <a:solidFill>
                  <a:schemeClr val="tx1"/>
                </a:solidFill>
              </a:rPr>
              <a:t>matematico e filosofo arabo</a:t>
            </a:r>
          </a:p>
          <a:p>
            <a:pPr marL="0" indent="0" algn="ctr">
              <a:buNone/>
            </a:pPr>
            <a:endParaRPr lang="it-IT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it-IT" sz="2800" b="1" dirty="0" smtClean="0">
                <a:solidFill>
                  <a:schemeClr val="tx1"/>
                </a:solidFill>
              </a:rPr>
              <a:t>al-Kindi</a:t>
            </a:r>
            <a:endParaRPr lang="it-IT" sz="28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it-IT" dirty="0" smtClean="0">
                <a:solidFill>
                  <a:schemeClr val="tx1"/>
                </a:solidFill>
              </a:rPr>
              <a:t/>
            </a:r>
            <a:br>
              <a:rPr lang="it-IT" dirty="0" smtClean="0">
                <a:solidFill>
                  <a:schemeClr val="tx1"/>
                </a:solidFill>
              </a:rPr>
            </a:br>
            <a:r>
              <a:rPr lang="it-IT" dirty="0" smtClean="0">
                <a:solidFill>
                  <a:schemeClr val="tx1"/>
                </a:solidFill>
              </a:rPr>
              <a:t>applica per primo </a:t>
            </a:r>
            <a:r>
              <a:rPr lang="it-IT" b="1" dirty="0" smtClean="0">
                <a:solidFill>
                  <a:schemeClr val="tx1"/>
                </a:solidFill>
              </a:rPr>
              <a:t>l’analisi delle frequenze </a:t>
            </a:r>
            <a:r>
              <a:rPr lang="it-IT" dirty="0" smtClean="0">
                <a:solidFill>
                  <a:schemeClr val="tx1"/>
                </a:solidFill>
              </a:rPr>
              <a:t>di apparizione dei simboli nelle varie lingue. </a:t>
            </a:r>
          </a:p>
          <a:p>
            <a:pPr marL="0" indent="0" algn="ctr">
              <a:buNone/>
            </a:pPr>
            <a:endParaRPr lang="it-IT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it-IT" dirty="0" smtClean="0">
                <a:solidFill>
                  <a:schemeClr val="tx1"/>
                </a:solidFill>
              </a:rPr>
              <a:t>Questa tecnica di analisi è usata ancora oggi.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50106"/>
          </a:xfrm>
        </p:spPr>
        <p:txBody>
          <a:bodyPr/>
          <a:lstStyle/>
          <a:p>
            <a:r>
              <a:rPr lang="it-IT" sz="4000" dirty="0" smtClean="0">
                <a:latin typeface="Century Gothic" panose="020B0502020202020204" pitchFamily="34" charset="0"/>
                <a:cs typeface="Segoe UI" panose="020B0502040204020203" pitchFamily="34" charset="0"/>
              </a:rPr>
              <a:t>La crisi</a:t>
            </a:r>
            <a:endParaRPr lang="it-IT" sz="4000" dirty="0"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83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2217</TotalTime>
  <Words>1569</Words>
  <Application>Microsoft Office PowerPoint</Application>
  <PresentationFormat>Presentazione su schermo (4:3)</PresentationFormat>
  <Paragraphs>239</Paragraphs>
  <Slides>31</Slides>
  <Notes>3</Notes>
  <HiddenSlides>4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2" baseType="lpstr">
      <vt:lpstr>Executive</vt:lpstr>
      <vt:lpstr>Giulio Cesare avrebbe WhatsApp?</vt:lpstr>
      <vt:lpstr>Introduzione</vt:lpstr>
      <vt:lpstr>Definizione</vt:lpstr>
      <vt:lpstr>Algoritmi e chiavi</vt:lpstr>
      <vt:lpstr>Classificazione dei cifrari</vt:lpstr>
      <vt:lpstr>In principio</vt:lpstr>
      <vt:lpstr>In principio</vt:lpstr>
      <vt:lpstr>In principio</vt:lpstr>
      <vt:lpstr>La crisi</vt:lpstr>
      <vt:lpstr>Nuove soluzioni</vt:lpstr>
      <vt:lpstr>Una brusca accelerazione</vt:lpstr>
      <vt:lpstr>Ormai indispensabile</vt:lpstr>
      <vt:lpstr>L’uomo non basta più</vt:lpstr>
      <vt:lpstr>Edgar Allan Poe</vt:lpstr>
      <vt:lpstr>Edgar Allan Poe</vt:lpstr>
      <vt:lpstr>Edgar Allan Poe</vt:lpstr>
      <vt:lpstr>Il passo finale</vt:lpstr>
      <vt:lpstr>Chiavi e lucchetti</vt:lpstr>
      <vt:lpstr>Chiavi e lucchetti</vt:lpstr>
      <vt:lpstr>Chiavi e lucchetti messaggio ad un destinatario certo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bruno</dc:creator>
  <cp:lastModifiedBy>Gioele</cp:lastModifiedBy>
  <cp:revision>146</cp:revision>
  <dcterms:created xsi:type="dcterms:W3CDTF">2018-05-27T15:06:37Z</dcterms:created>
  <dcterms:modified xsi:type="dcterms:W3CDTF">2018-07-02T19:17:16Z</dcterms:modified>
</cp:coreProperties>
</file>