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  <p:sldMasterId id="2147483690" r:id="rId3"/>
    <p:sldMasterId id="2147483691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4" r:id="rId9"/>
    <p:sldId id="294" r:id="rId10"/>
    <p:sldId id="261" r:id="rId11"/>
    <p:sldId id="265" r:id="rId12"/>
    <p:sldId id="266" r:id="rId13"/>
    <p:sldId id="267" r:id="rId14"/>
    <p:sldId id="268" r:id="rId15"/>
    <p:sldId id="262" r:id="rId16"/>
    <p:sldId id="263" r:id="rId17"/>
    <p:sldId id="269" r:id="rId18"/>
    <p:sldId id="270" r:id="rId19"/>
    <p:sldId id="271" r:id="rId20"/>
    <p:sldId id="272" r:id="rId21"/>
    <p:sldId id="273" r:id="rId22"/>
    <p:sldId id="274" r:id="rId23"/>
    <p:sldId id="290" r:id="rId24"/>
    <p:sldId id="291" r:id="rId25"/>
    <p:sldId id="275" r:id="rId26"/>
    <p:sldId id="276" r:id="rId27"/>
    <p:sldId id="277" r:id="rId28"/>
    <p:sldId id="278" r:id="rId29"/>
    <p:sldId id="293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2" r:id="rId38"/>
    <p:sldId id="289" r:id="rId39"/>
  </p:sldIdLst>
  <p:sldSz cx="9144000" cy="5143500" type="screen16x9"/>
  <p:notesSz cx="6858000" cy="9144000"/>
  <p:embeddedFontLst>
    <p:embeddedFont>
      <p:font typeface=".VnBahamasBH" panose="020BE200000000000000" pitchFamily="34" charset="0"/>
      <p:bold r:id="rId41"/>
    </p:embeddedFont>
    <p:embeddedFont>
      <p:font typeface="Cambria Math" panose="02040503050406030204" pitchFamily="18" charset="0"/>
      <p:regular r:id="rId42"/>
    </p:embeddedFont>
    <p:embeddedFont>
      <p:font typeface="Concert One" pitchFamily="2" charset="0"/>
      <p:regular r:id="rId43"/>
    </p:embeddedFont>
    <p:embeddedFont>
      <p:font typeface="Malgun Gothic" panose="020B0503020000020004" pitchFamily="34" charset="-127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70">
          <p15:clr>
            <a:srgbClr val="000000"/>
          </p15:clr>
        </p15:guide>
        <p15:guide id="2" pos="283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71629-CEC2-4D73-A5BC-B6FCE42E316B}">
  <a:tblStyle styleId="{99471629-CEC2-4D73-A5BC-B6FCE42E3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2070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ed70f79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11ed70f79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e699a22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1e699a22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e699a226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11e699a226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ed70f79ac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11ed70f79ac_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g11ed70f79ac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e699a2260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e699a2260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11e699a2260_5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ed70f79ac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11ed70f79ac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ed70f79ac_4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11ed70f79ac_4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ed70f79ac_29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11ed70f79ac_2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e699a2260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e699a2260_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11e699a2260_5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ef699c392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g11ef699c392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1" name="Google Shape;531;g11ef699c392_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ef699c392_9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11ef699c392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ef699c39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6" name="Google Shape;636;g11ef699c39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563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e699a22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11e699a22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e699a2260_8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g11e699a2260_8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g11e699a2260_8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e699a2260_8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g11e699a2260_8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4" name="Google Shape;564;g11e699a2260_8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e699a226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e699a226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11e699a2260_2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ed70f79a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ed70f79a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11ed70f79ac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ed70f79ac_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g11ed70f79ac_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ed70f79ac_4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11ed70f79ac_4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ed70f79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11ed70f79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ef699c39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11ef699c39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ef699c3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11ef699c3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 layout">
  <p:cSld name="Cover Slide layout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1085171" y="653530"/>
            <a:ext cx="1725923" cy="3572198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dk1">
              <a:alpha val="3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635896" y="1780111"/>
            <a:ext cx="5328444" cy="123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3635748" y="3003798"/>
            <a:ext cx="53284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asic Layout">
  <p:cSld name="12_Basic Layout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2"/>
          </p:nvPr>
        </p:nvSpPr>
        <p:spPr>
          <a:xfrm>
            <a:off x="179512" y="699542"/>
            <a:ext cx="439248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2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143" name="Google Shape;143;p13"/>
            <p:cNvSpPr/>
            <p:nvPr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 rot="10800000">
              <a:off x="4124487" y="1717916"/>
              <a:ext cx="895027" cy="1852465"/>
            </a:xfrm>
            <a:custGeom>
              <a:avLst/>
              <a:gdLst/>
              <a:ahLst/>
              <a:cxnLst/>
              <a:rect l="l" t="t" r="r" b="b"/>
              <a:pathLst>
                <a:path w="1725923" h="3572198" extrusionOk="0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>
            <a:spLocks noGrp="1"/>
          </p:cNvSpPr>
          <p:nvPr>
            <p:ph type="pic" idx="3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14"/>
          <p:cNvSpPr/>
          <p:nvPr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>
            <a:spLocks noGrp="1"/>
          </p:cNvSpPr>
          <p:nvPr>
            <p:ph type="pic" idx="2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9" name="Google Shape;159;p15"/>
          <p:cNvSpPr>
            <a:spLocks noGrp="1"/>
          </p:cNvSpPr>
          <p:nvPr>
            <p:ph type="pic" idx="3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0" name="Google Shape;160;p15"/>
          <p:cNvSpPr>
            <a:spLocks noGrp="1"/>
          </p:cNvSpPr>
          <p:nvPr>
            <p:ph type="pic" idx="4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1" name="Google Shape;161;p15"/>
          <p:cNvSpPr/>
          <p:nvPr/>
        </p:nvSpPr>
        <p:spPr>
          <a:xfrm rot="10800000">
            <a:off x="993991" y="3219822"/>
            <a:ext cx="788078" cy="1631110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>
            <a:spLocks noGrp="1"/>
          </p:cNvSpPr>
          <p:nvPr>
            <p:ph type="pic" idx="2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sic Layout">
  <p:cSld name="7_Basic Layout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>
            <a:spLocks noGrp="1"/>
          </p:cNvSpPr>
          <p:nvPr>
            <p:ph type="pic" idx="2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asic Layout">
  <p:cSld name="13_Basic Layout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3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rgbClr val="F2F2F2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"/>
          <p:cNvSpPr>
            <a:spLocks noGrp="1"/>
          </p:cNvSpPr>
          <p:nvPr>
            <p:ph type="pic" idx="4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rgbClr val="F2F2F2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9"/>
          <p:cNvSpPr>
            <a:spLocks noGrp="1"/>
          </p:cNvSpPr>
          <p:nvPr>
            <p:ph type="pic" idx="5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rgbClr val="F2F2F2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9"/>
          <p:cNvSpPr/>
          <p:nvPr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sic Layout">
  <p:cSld name="9_Basic Layout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20"/>
          <p:cNvGrpSpPr/>
          <p:nvPr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182" name="Google Shape;182;p2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2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85" name="Google Shape;185;p20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7" name="Google Shape;187;p20"/>
          <p:cNvSpPr>
            <a:spLocks noGrp="1"/>
          </p:cNvSpPr>
          <p:nvPr>
            <p:ph type="pic" idx="2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0" y="1"/>
            <a:ext cx="5559552" cy="5158130"/>
          </a:xfrm>
          <a:custGeom>
            <a:avLst/>
            <a:gdLst/>
            <a:ahLst/>
            <a:cxnLst/>
            <a:rect l="l" t="t" r="r" b="b"/>
            <a:pathLst>
              <a:path w="7026177" h="5158130" extrusionOk="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987574"/>
            <a:ext cx="4850588" cy="265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>
            <a:spLocks noGrp="1"/>
          </p:cNvSpPr>
          <p:nvPr>
            <p:ph type="pic" idx="2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 rot="10800000">
            <a:off x="3980607" y="696443"/>
            <a:ext cx="1207699" cy="2499613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2879664" y="4155926"/>
            <a:ext cx="338437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087149" y="3287851"/>
            <a:ext cx="1011264" cy="199221"/>
          </a:xfrm>
          <a:prstGeom prst="ellipse">
            <a:avLst/>
          </a:prstGeom>
          <a:solidFill>
            <a:schemeClr val="dk1">
              <a:alpha val="2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sz="40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3995936" y="2147322"/>
            <a:ext cx="51480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2"/>
          </p:nvPr>
        </p:nvSpPr>
        <p:spPr>
          <a:xfrm>
            <a:off x="3995936" y="2723386"/>
            <a:ext cx="514806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 rot="10800000">
            <a:off x="1557300" y="1473913"/>
            <a:ext cx="1060850" cy="2195674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2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0" name="Google Shape;210;p27"/>
          <p:cNvGrpSpPr/>
          <p:nvPr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211" name="Google Shape;211;p27"/>
            <p:cNvSpPr/>
            <p:nvPr/>
          </p:nvSpPr>
          <p:spPr>
            <a:xfrm rot="10800000">
              <a:off x="827913" y="699542"/>
              <a:ext cx="1007782" cy="4146550"/>
            </a:xfrm>
            <a:custGeom>
              <a:avLst/>
              <a:gdLst/>
              <a:ahLst/>
              <a:cxnLst/>
              <a:rect l="l" t="t" r="r" b="b"/>
              <a:pathLst>
                <a:path w="1007782" h="4146550" extrusionOk="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 rot="10800000">
              <a:off x="1836009" y="699542"/>
              <a:ext cx="995642" cy="4145548"/>
            </a:xfrm>
            <a:custGeom>
              <a:avLst/>
              <a:gdLst/>
              <a:ahLst/>
              <a:cxnLst/>
              <a:rect l="l" t="t" r="r" b="b"/>
              <a:pathLst>
                <a:path w="995642" h="4145548" extrusionOk="0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0" y="0"/>
            <a:ext cx="9144000" cy="89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7545320" y="0"/>
            <a:ext cx="1598681" cy="938776"/>
          </a:xfrm>
          <a:custGeom>
            <a:avLst/>
            <a:gdLst/>
            <a:ahLst/>
            <a:cxnLst/>
            <a:rect l="l" t="t" r="r" b="b"/>
            <a:pathLst>
              <a:path w="2131574" h="1251701" extrusionOk="0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-115510" y="-146753"/>
            <a:ext cx="2222310" cy="1025458"/>
            <a:chOff x="-47008" y="1815161"/>
            <a:chExt cx="2963080" cy="1367278"/>
          </a:xfrm>
        </p:grpSpPr>
        <p:grpSp>
          <p:nvGrpSpPr>
            <p:cNvPr id="217" name="Google Shape;217;p28"/>
            <p:cNvGrpSpPr/>
            <p:nvPr/>
          </p:nvGrpSpPr>
          <p:grpSpPr>
            <a:xfrm>
              <a:off x="210392" y="2089757"/>
              <a:ext cx="2705680" cy="970337"/>
              <a:chOff x="1111983" y="221594"/>
              <a:chExt cx="12011156" cy="4307563"/>
            </a:xfrm>
          </p:grpSpPr>
          <p:sp>
            <p:nvSpPr>
              <p:cNvPr id="218" name="Google Shape;218;p28"/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8"/>
            <p:cNvGrpSpPr/>
            <p:nvPr/>
          </p:nvGrpSpPr>
          <p:grpSpPr>
            <a:xfrm>
              <a:off x="-47008" y="1815161"/>
              <a:ext cx="2889953" cy="1367278"/>
              <a:chOff x="-30679" y="-997401"/>
              <a:chExt cx="12829187" cy="6069657"/>
            </a:xfrm>
          </p:grpSpPr>
          <p:sp>
            <p:nvSpPr>
              <p:cNvPr id="233" name="Google Shape;233;p28"/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/>
                <a:ahLst/>
                <a:cxnLst/>
                <a:rect l="l" t="t" r="r" b="b"/>
                <a:pathLst>
                  <a:path w="2529191" h="476656" extrusionOk="0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" name="Google Shape;234;p28"/>
              <p:cNvCxnSpPr/>
              <p:nvPr/>
            </p:nvCxnSpPr>
            <p:spPr>
              <a:xfrm rot="2143082">
                <a:off x="2876886" y="92218"/>
                <a:ext cx="751230" cy="50029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28"/>
              <p:cNvCxnSpPr>
                <a:endCxn id="221" idx="1"/>
              </p:cNvCxnSpPr>
              <p:nvPr/>
            </p:nvCxnSpPr>
            <p:spPr>
              <a:xfrm>
                <a:off x="3951914" y="-79096"/>
                <a:ext cx="182100" cy="367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28"/>
              <p:cNvCxnSpPr>
                <a:endCxn id="222" idx="1"/>
              </p:cNvCxnSpPr>
              <p:nvPr/>
            </p:nvCxnSpPr>
            <p:spPr>
              <a:xfrm>
                <a:off x="4674695" y="-34034"/>
                <a:ext cx="131100" cy="339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28"/>
              <p:cNvCxnSpPr>
                <a:endCxn id="223" idx="1"/>
              </p:cNvCxnSpPr>
              <p:nvPr/>
            </p:nvCxnSpPr>
            <p:spPr>
              <a:xfrm>
                <a:off x="5296188" y="-73445"/>
                <a:ext cx="159600" cy="4338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p28"/>
              <p:cNvCxnSpPr/>
              <p:nvPr/>
            </p:nvCxnSpPr>
            <p:spPr>
              <a:xfrm rot="2143082">
                <a:off x="6351522" y="167773"/>
                <a:ext cx="1161265" cy="70157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9" name="Google Shape;239;p28"/>
              <p:cNvCxnSpPr/>
              <p:nvPr/>
            </p:nvCxnSpPr>
            <p:spPr>
              <a:xfrm rot="2143082">
                <a:off x="6692921" y="218797"/>
                <a:ext cx="1381992" cy="85998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40" name="Google Shape;240;p28"/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3" name="Google Shape;243;p28"/>
              <p:cNvCxnSpPr>
                <a:endCxn id="220" idx="3"/>
              </p:cNvCxnSpPr>
              <p:nvPr/>
            </p:nvCxnSpPr>
            <p:spPr>
              <a:xfrm rot="10800000" flipH="1">
                <a:off x="9196638" y="1210412"/>
                <a:ext cx="2817900" cy="115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28"/>
              <p:cNvCxnSpPr>
                <a:endCxn id="227" idx="1"/>
              </p:cNvCxnSpPr>
              <p:nvPr/>
            </p:nvCxnSpPr>
            <p:spPr>
              <a:xfrm>
                <a:off x="7605179" y="178395"/>
                <a:ext cx="643200" cy="1568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5" name="Google Shape;245;p28"/>
              <p:cNvCxnSpPr>
                <a:endCxn id="224" idx="3"/>
              </p:cNvCxnSpPr>
              <p:nvPr/>
            </p:nvCxnSpPr>
            <p:spPr>
              <a:xfrm rot="10800000" flipH="1">
                <a:off x="620076" y="3281827"/>
                <a:ext cx="794700" cy="2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28"/>
              <p:cNvCxnSpPr/>
              <p:nvPr/>
            </p:nvCxnSpPr>
            <p:spPr>
              <a:xfrm rot="-8656918" flipH="1">
                <a:off x="669928" y="3488332"/>
                <a:ext cx="489377" cy="33619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28"/>
              <p:cNvCxnSpPr>
                <a:endCxn id="242" idx="1"/>
              </p:cNvCxnSpPr>
              <p:nvPr/>
            </p:nvCxnSpPr>
            <p:spPr>
              <a:xfrm>
                <a:off x="2805912" y="2910641"/>
                <a:ext cx="506400" cy="1668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28"/>
              <p:cNvCxnSpPr>
                <a:endCxn id="218" idx="1"/>
              </p:cNvCxnSpPr>
              <p:nvPr/>
            </p:nvCxnSpPr>
            <p:spPr>
              <a:xfrm rot="10800000" flipH="1">
                <a:off x="4369458" y="3143491"/>
                <a:ext cx="1546800" cy="612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49" name="Google Shape;249;p28"/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/>
                <a:ahLst/>
                <a:cxnLst/>
                <a:rect l="l" t="t" r="r" b="b"/>
                <a:pathLst>
                  <a:path w="2047403" h="381222" extrusionOk="0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/>
                <a:ahLst/>
                <a:cxnLst/>
                <a:rect l="l" t="t" r="r" b="b"/>
                <a:pathLst>
                  <a:path w="2162035" h="381930" extrusionOk="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/>
                <a:ahLst/>
                <a:cxnLst/>
                <a:rect l="l" t="t" r="r" b="b"/>
                <a:pathLst>
                  <a:path w="1095680" h="461199" extrusionOk="0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2" name="Google Shape;252;p28"/>
              <p:cNvCxnSpPr/>
              <p:nvPr/>
            </p:nvCxnSpPr>
            <p:spPr>
              <a:xfrm rot="10800000">
                <a:off x="1319091" y="3532941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3" name="Google Shape;253;p28"/>
              <p:cNvCxnSpPr/>
              <p:nvPr/>
            </p:nvCxnSpPr>
            <p:spPr>
              <a:xfrm rot="10800000">
                <a:off x="1490130" y="3655926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28"/>
              <p:cNvCxnSpPr/>
              <p:nvPr/>
            </p:nvCxnSpPr>
            <p:spPr>
              <a:xfrm rot="10800000">
                <a:off x="1661174" y="3778910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p28"/>
              <p:cNvCxnSpPr/>
              <p:nvPr/>
            </p:nvCxnSpPr>
            <p:spPr>
              <a:xfrm rot="10800000">
                <a:off x="1832213" y="3901899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p28"/>
              <p:cNvCxnSpPr/>
              <p:nvPr/>
            </p:nvCxnSpPr>
            <p:spPr>
              <a:xfrm rot="10800000">
                <a:off x="2003248" y="4024888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28"/>
              <p:cNvCxnSpPr/>
              <p:nvPr/>
            </p:nvCxnSpPr>
            <p:spPr>
              <a:xfrm rot="10800000">
                <a:off x="2174296" y="4147877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8" name="Google Shape;258;p28"/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/>
                <a:ahLst/>
                <a:cxnLst/>
                <a:rect l="l" t="t" r="r" b="b"/>
                <a:pathLst>
                  <a:path w="1478604" h="97276" extrusionOk="0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" name="Google Shape;259;p28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sz="4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solidFill>
          <a:schemeClr val="accen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 rot="10800000">
            <a:off x="8460431" y="3958405"/>
            <a:ext cx="503984" cy="1043112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asic Layout">
  <p:cSld name="11_Basic Layout">
    <p:bg>
      <p:bgPr>
        <a:solidFill>
          <a:schemeClr val="accen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 rot="10800000">
            <a:off x="993991" y="3370407"/>
            <a:ext cx="788078" cy="1631110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asic Layout">
  <p:cSld name="12_Basic Layout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179512" y="123478"/>
            <a:ext cx="439248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body" idx="2"/>
          </p:nvPr>
        </p:nvSpPr>
        <p:spPr>
          <a:xfrm>
            <a:off x="179512" y="699542"/>
            <a:ext cx="439248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89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7545320" y="0"/>
            <a:ext cx="1598681" cy="938776"/>
          </a:xfrm>
          <a:custGeom>
            <a:avLst/>
            <a:gdLst/>
            <a:ahLst/>
            <a:cxnLst/>
            <a:rect l="l" t="t" r="r" b="b"/>
            <a:pathLst>
              <a:path w="2131574" h="1251701" extrusionOk="0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4"/>
          <p:cNvGrpSpPr/>
          <p:nvPr/>
        </p:nvGrpSpPr>
        <p:grpSpPr>
          <a:xfrm>
            <a:off x="-115510" y="-146753"/>
            <a:ext cx="2222310" cy="1025458"/>
            <a:chOff x="-47008" y="1815161"/>
            <a:chExt cx="2963080" cy="1367278"/>
          </a:xfrm>
        </p:grpSpPr>
        <p:grpSp>
          <p:nvGrpSpPr>
            <p:cNvPr id="25" name="Google Shape;25;p4"/>
            <p:cNvGrpSpPr/>
            <p:nvPr/>
          </p:nvGrpSpPr>
          <p:grpSpPr>
            <a:xfrm>
              <a:off x="210392" y="2089757"/>
              <a:ext cx="2705680" cy="970337"/>
              <a:chOff x="1111983" y="221594"/>
              <a:chExt cx="12011156" cy="4307563"/>
            </a:xfrm>
          </p:grpSpPr>
          <p:sp>
            <p:nvSpPr>
              <p:cNvPr id="26" name="Google Shape;26;p4"/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4"/>
            <p:cNvGrpSpPr/>
            <p:nvPr/>
          </p:nvGrpSpPr>
          <p:grpSpPr>
            <a:xfrm>
              <a:off x="-47008" y="1815161"/>
              <a:ext cx="2889953" cy="1367278"/>
              <a:chOff x="-30679" y="-997401"/>
              <a:chExt cx="12829187" cy="6069657"/>
            </a:xfrm>
          </p:grpSpPr>
          <p:sp>
            <p:nvSpPr>
              <p:cNvPr id="41" name="Google Shape;41;p4"/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/>
                <a:ahLst/>
                <a:cxnLst/>
                <a:rect l="l" t="t" r="r" b="b"/>
                <a:pathLst>
                  <a:path w="2529191" h="476656" extrusionOk="0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" name="Google Shape;42;p4"/>
              <p:cNvCxnSpPr/>
              <p:nvPr/>
            </p:nvCxnSpPr>
            <p:spPr>
              <a:xfrm rot="2143082">
                <a:off x="2876886" y="92218"/>
                <a:ext cx="751230" cy="50029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4"/>
              <p:cNvCxnSpPr>
                <a:endCxn id="29" idx="1"/>
              </p:cNvCxnSpPr>
              <p:nvPr/>
            </p:nvCxnSpPr>
            <p:spPr>
              <a:xfrm>
                <a:off x="3951914" y="-79096"/>
                <a:ext cx="182100" cy="367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4"/>
              <p:cNvCxnSpPr>
                <a:endCxn id="30" idx="1"/>
              </p:cNvCxnSpPr>
              <p:nvPr/>
            </p:nvCxnSpPr>
            <p:spPr>
              <a:xfrm>
                <a:off x="4674695" y="-34034"/>
                <a:ext cx="131100" cy="339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" name="Google Shape;45;p4"/>
              <p:cNvCxnSpPr>
                <a:endCxn id="31" idx="1"/>
              </p:cNvCxnSpPr>
              <p:nvPr/>
            </p:nvCxnSpPr>
            <p:spPr>
              <a:xfrm>
                <a:off x="5296188" y="-73445"/>
                <a:ext cx="159600" cy="4338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4"/>
              <p:cNvCxnSpPr/>
              <p:nvPr/>
            </p:nvCxnSpPr>
            <p:spPr>
              <a:xfrm rot="2143082">
                <a:off x="6351522" y="167773"/>
                <a:ext cx="1161265" cy="70157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4"/>
              <p:cNvCxnSpPr/>
              <p:nvPr/>
            </p:nvCxnSpPr>
            <p:spPr>
              <a:xfrm rot="2143082">
                <a:off x="6692921" y="218797"/>
                <a:ext cx="1381992" cy="85998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" name="Google Shape;48;p4"/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" name="Google Shape;51;p4"/>
              <p:cNvCxnSpPr>
                <a:endCxn id="28" idx="3"/>
              </p:cNvCxnSpPr>
              <p:nvPr/>
            </p:nvCxnSpPr>
            <p:spPr>
              <a:xfrm rot="10800000" flipH="1">
                <a:off x="9196638" y="1210412"/>
                <a:ext cx="2817900" cy="115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52;p4"/>
              <p:cNvCxnSpPr>
                <a:endCxn id="35" idx="1"/>
              </p:cNvCxnSpPr>
              <p:nvPr/>
            </p:nvCxnSpPr>
            <p:spPr>
              <a:xfrm>
                <a:off x="7605179" y="178395"/>
                <a:ext cx="643200" cy="1568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53;p4"/>
              <p:cNvCxnSpPr>
                <a:endCxn id="32" idx="3"/>
              </p:cNvCxnSpPr>
              <p:nvPr/>
            </p:nvCxnSpPr>
            <p:spPr>
              <a:xfrm rot="10800000" flipH="1">
                <a:off x="620076" y="3281827"/>
                <a:ext cx="794700" cy="2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4"/>
              <p:cNvCxnSpPr/>
              <p:nvPr/>
            </p:nvCxnSpPr>
            <p:spPr>
              <a:xfrm rot="-8656918" flipH="1">
                <a:off x="669928" y="3488332"/>
                <a:ext cx="489377" cy="33619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" name="Google Shape;55;p4"/>
              <p:cNvCxnSpPr>
                <a:endCxn id="50" idx="1"/>
              </p:cNvCxnSpPr>
              <p:nvPr/>
            </p:nvCxnSpPr>
            <p:spPr>
              <a:xfrm>
                <a:off x="2805912" y="2910641"/>
                <a:ext cx="506400" cy="1668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" name="Google Shape;56;p4"/>
              <p:cNvCxnSpPr>
                <a:endCxn id="26" idx="1"/>
              </p:cNvCxnSpPr>
              <p:nvPr/>
            </p:nvCxnSpPr>
            <p:spPr>
              <a:xfrm rot="10800000" flipH="1">
                <a:off x="4369458" y="3143491"/>
                <a:ext cx="1546800" cy="612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7" name="Google Shape;57;p4"/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/>
                <a:ahLst/>
                <a:cxnLst/>
                <a:rect l="l" t="t" r="r" b="b"/>
                <a:pathLst>
                  <a:path w="2047403" h="381222" extrusionOk="0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/>
                <a:ahLst/>
                <a:cxnLst/>
                <a:rect l="l" t="t" r="r" b="b"/>
                <a:pathLst>
                  <a:path w="2162035" h="381930" extrusionOk="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/>
                <a:ahLst/>
                <a:cxnLst/>
                <a:rect l="l" t="t" r="r" b="b"/>
                <a:pathLst>
                  <a:path w="1095680" h="461199" extrusionOk="0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 rot="10800000">
                <a:off x="1319091" y="3532941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4"/>
              <p:cNvCxnSpPr/>
              <p:nvPr/>
            </p:nvCxnSpPr>
            <p:spPr>
              <a:xfrm rot="10800000">
                <a:off x="1490130" y="3655926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4"/>
              <p:cNvCxnSpPr/>
              <p:nvPr/>
            </p:nvCxnSpPr>
            <p:spPr>
              <a:xfrm rot="10800000">
                <a:off x="1661174" y="3778910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4"/>
              <p:cNvCxnSpPr/>
              <p:nvPr/>
            </p:nvCxnSpPr>
            <p:spPr>
              <a:xfrm rot="10800000">
                <a:off x="1832213" y="3901899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4"/>
              <p:cNvCxnSpPr/>
              <p:nvPr/>
            </p:nvCxnSpPr>
            <p:spPr>
              <a:xfrm rot="10800000">
                <a:off x="2003248" y="4024888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4"/>
              <p:cNvCxnSpPr/>
              <p:nvPr/>
            </p:nvCxnSpPr>
            <p:spPr>
              <a:xfrm rot="10800000">
                <a:off x="2174296" y="4147877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6" name="Google Shape;66;p4"/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/>
                <a:ahLst/>
                <a:cxnLst/>
                <a:rect l="l" t="t" r="r" b="b"/>
                <a:pathLst>
                  <a:path w="1478604" h="97276" extrusionOk="0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sz="4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1"/>
          </p:nvPr>
        </p:nvSpPr>
        <p:spPr>
          <a:xfrm>
            <a:off x="2879812" y="699542"/>
            <a:ext cx="3384376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2"/>
          </p:nvPr>
        </p:nvSpPr>
        <p:spPr>
          <a:xfrm>
            <a:off x="2879664" y="1275606"/>
            <a:ext cx="338437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24487" y="1717916"/>
            <a:ext cx="895027" cy="2072585"/>
            <a:chOff x="4124487" y="1717916"/>
            <a:chExt cx="895027" cy="2072585"/>
          </a:xfrm>
        </p:grpSpPr>
        <p:sp>
          <p:nvSpPr>
            <p:cNvPr id="280" name="Google Shape;280;p34"/>
            <p:cNvSpPr/>
            <p:nvPr/>
          </p:nvSpPr>
          <p:spPr>
            <a:xfrm>
              <a:off x="4211503" y="3642376"/>
              <a:ext cx="751895" cy="148125"/>
            </a:xfrm>
            <a:prstGeom prst="ellipse">
              <a:avLst/>
            </a:prstGeom>
            <a:solidFill>
              <a:schemeClr val="dk1">
                <a:alpha val="21568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 rot="10800000">
              <a:off x="4124487" y="1717916"/>
              <a:ext cx="895027" cy="1852465"/>
            </a:xfrm>
            <a:custGeom>
              <a:avLst/>
              <a:gdLst/>
              <a:ahLst/>
              <a:cxnLst/>
              <a:rect l="l" t="t" r="r" b="b"/>
              <a:pathLst>
                <a:path w="1725923" h="3572198" extrusionOk="0">
                  <a:moveTo>
                    <a:pt x="1102413" y="1964795"/>
                  </a:moveTo>
                  <a:lnTo>
                    <a:pt x="619087" y="1964795"/>
                  </a:lnTo>
                  <a:lnTo>
                    <a:pt x="619087" y="143855"/>
                  </a:lnTo>
                  <a:lnTo>
                    <a:pt x="619087" y="140749"/>
                  </a:lnTo>
                  <a:lnTo>
                    <a:pt x="622193" y="140749"/>
                  </a:lnTo>
                  <a:lnTo>
                    <a:pt x="762942" y="0"/>
                  </a:lnTo>
                  <a:lnTo>
                    <a:pt x="753417" y="1825378"/>
                  </a:lnTo>
                  <a:cubicBezTo>
                    <a:pt x="753417" y="1842524"/>
                    <a:pt x="767316" y="1856423"/>
                    <a:pt x="784462" y="1856423"/>
                  </a:cubicBezTo>
                  <a:cubicBezTo>
                    <a:pt x="801608" y="1856423"/>
                    <a:pt x="815507" y="1842524"/>
                    <a:pt x="815507" y="1825378"/>
                  </a:cubicBezTo>
                  <a:cubicBezTo>
                    <a:pt x="816913" y="1216919"/>
                    <a:pt x="824850" y="608459"/>
                    <a:pt x="826256" y="0"/>
                  </a:cubicBezTo>
                  <a:lnTo>
                    <a:pt x="898897" y="0"/>
                  </a:lnTo>
                  <a:lnTo>
                    <a:pt x="1102413" y="257962"/>
                  </a:lnTo>
                  <a:lnTo>
                    <a:pt x="1102413" y="435134"/>
                  </a:lnTo>
                  <a:lnTo>
                    <a:pt x="974435" y="554280"/>
                  </a:lnTo>
                  <a:lnTo>
                    <a:pt x="1102413" y="673428"/>
                  </a:lnTo>
                  <a:lnTo>
                    <a:pt x="1102413" y="802506"/>
                  </a:lnTo>
                  <a:lnTo>
                    <a:pt x="982216" y="921506"/>
                  </a:lnTo>
                  <a:lnTo>
                    <a:pt x="1102413" y="1040506"/>
                  </a:lnTo>
                  <a:lnTo>
                    <a:pt x="1102413" y="1148198"/>
                  </a:lnTo>
                  <a:lnTo>
                    <a:pt x="1016431" y="1262985"/>
                  </a:lnTo>
                  <a:lnTo>
                    <a:pt x="1102413" y="1377772"/>
                  </a:lnTo>
                  <a:lnTo>
                    <a:pt x="1102413" y="1511810"/>
                  </a:lnTo>
                  <a:lnTo>
                    <a:pt x="926889" y="1668154"/>
                  </a:lnTo>
                  <a:lnTo>
                    <a:pt x="1102413" y="1824498"/>
                  </a:lnTo>
                  <a:close/>
                  <a:moveTo>
                    <a:pt x="831837" y="2445070"/>
                  </a:moveTo>
                  <a:lnTo>
                    <a:pt x="831837" y="2193610"/>
                  </a:lnTo>
                  <a:lnTo>
                    <a:pt x="579837" y="2193610"/>
                  </a:lnTo>
                  <a:lnTo>
                    <a:pt x="579837" y="2445070"/>
                  </a:lnTo>
                  <a:close/>
                  <a:moveTo>
                    <a:pt x="1135469" y="2445070"/>
                  </a:moveTo>
                  <a:lnTo>
                    <a:pt x="1135469" y="2193610"/>
                  </a:lnTo>
                  <a:lnTo>
                    <a:pt x="883469" y="2193610"/>
                  </a:lnTo>
                  <a:lnTo>
                    <a:pt x="883469" y="2445070"/>
                  </a:lnTo>
                  <a:close/>
                  <a:moveTo>
                    <a:pt x="831837" y="2738767"/>
                  </a:moveTo>
                  <a:lnTo>
                    <a:pt x="831837" y="2487307"/>
                  </a:lnTo>
                  <a:lnTo>
                    <a:pt x="579837" y="2487307"/>
                  </a:lnTo>
                  <a:lnTo>
                    <a:pt x="579837" y="2738767"/>
                  </a:lnTo>
                  <a:close/>
                  <a:moveTo>
                    <a:pt x="1135469" y="2738767"/>
                  </a:moveTo>
                  <a:lnTo>
                    <a:pt x="1135469" y="2487307"/>
                  </a:lnTo>
                  <a:lnTo>
                    <a:pt x="883469" y="2487307"/>
                  </a:lnTo>
                  <a:lnTo>
                    <a:pt x="883469" y="2738767"/>
                  </a:lnTo>
                  <a:close/>
                  <a:moveTo>
                    <a:pt x="858795" y="3306895"/>
                  </a:moveTo>
                  <a:lnTo>
                    <a:pt x="300360" y="2750307"/>
                  </a:lnTo>
                  <a:lnTo>
                    <a:pt x="302749" y="2750307"/>
                  </a:lnTo>
                  <a:lnTo>
                    <a:pt x="302749" y="2131254"/>
                  </a:lnTo>
                  <a:cubicBezTo>
                    <a:pt x="302749" y="2084411"/>
                    <a:pt x="340723" y="2046437"/>
                    <a:pt x="387566" y="2046437"/>
                  </a:cubicBezTo>
                  <a:lnTo>
                    <a:pt x="547717" y="2046437"/>
                  </a:lnTo>
                  <a:lnTo>
                    <a:pt x="568126" y="1964796"/>
                  </a:lnTo>
                  <a:lnTo>
                    <a:pt x="1153373" y="1964796"/>
                  </a:lnTo>
                  <a:lnTo>
                    <a:pt x="1173782" y="2046437"/>
                  </a:lnTo>
                  <a:lnTo>
                    <a:pt x="1333932" y="2046437"/>
                  </a:lnTo>
                  <a:cubicBezTo>
                    <a:pt x="1380775" y="2046437"/>
                    <a:pt x="1418749" y="2084411"/>
                    <a:pt x="1418749" y="2131254"/>
                  </a:cubicBezTo>
                  <a:lnTo>
                    <a:pt x="1418749" y="2751832"/>
                  </a:lnTo>
                  <a:lnTo>
                    <a:pt x="1414832" y="2751832"/>
                  </a:lnTo>
                  <a:close/>
                  <a:moveTo>
                    <a:pt x="863754" y="3572198"/>
                  </a:moveTo>
                  <a:lnTo>
                    <a:pt x="862962" y="3572044"/>
                  </a:lnTo>
                  <a:lnTo>
                    <a:pt x="862170" y="3572198"/>
                  </a:lnTo>
                  <a:cubicBezTo>
                    <a:pt x="839670" y="3572198"/>
                    <a:pt x="817170" y="3563614"/>
                    <a:pt x="800003" y="3546448"/>
                  </a:cubicBezTo>
                  <a:lnTo>
                    <a:pt x="796872" y="3541733"/>
                  </a:lnTo>
                  <a:lnTo>
                    <a:pt x="25750" y="2770611"/>
                  </a:lnTo>
                  <a:cubicBezTo>
                    <a:pt x="-8584" y="2736277"/>
                    <a:pt x="-8584" y="2680611"/>
                    <a:pt x="25750" y="2646277"/>
                  </a:cubicBezTo>
                  <a:cubicBezTo>
                    <a:pt x="60083" y="2611944"/>
                    <a:pt x="115750" y="2611944"/>
                    <a:pt x="150083" y="2646277"/>
                  </a:cubicBezTo>
                  <a:lnTo>
                    <a:pt x="862962" y="3359155"/>
                  </a:lnTo>
                  <a:lnTo>
                    <a:pt x="1575840" y="2646277"/>
                  </a:lnTo>
                  <a:cubicBezTo>
                    <a:pt x="1610173" y="2611944"/>
                    <a:pt x="1665840" y="2611944"/>
                    <a:pt x="1700173" y="2646277"/>
                  </a:cubicBezTo>
                  <a:cubicBezTo>
                    <a:pt x="1734507" y="2680611"/>
                    <a:pt x="1734507" y="2736277"/>
                    <a:pt x="1700173" y="2770611"/>
                  </a:cubicBezTo>
                  <a:lnTo>
                    <a:pt x="929051" y="3541733"/>
                  </a:lnTo>
                  <a:lnTo>
                    <a:pt x="925920" y="3546448"/>
                  </a:lnTo>
                  <a:cubicBezTo>
                    <a:pt x="908753" y="3563614"/>
                    <a:pt x="886253" y="3572198"/>
                    <a:pt x="863754" y="35721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solidFill>
          <a:schemeClr val="accen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35"/>
          <p:cNvSpPr>
            <a:spLocks noGrp="1"/>
          </p:cNvSpPr>
          <p:nvPr>
            <p:ph type="pic" idx="3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6" name="Google Shape;286;p35"/>
          <p:cNvSpPr/>
          <p:nvPr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331922" y="51470"/>
            <a:ext cx="2051720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36"/>
          <p:cNvSpPr>
            <a:spLocks noGrp="1"/>
          </p:cNvSpPr>
          <p:nvPr>
            <p:ph type="pic" idx="2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6" name="Google Shape;296;p36"/>
          <p:cNvSpPr>
            <a:spLocks noGrp="1"/>
          </p:cNvSpPr>
          <p:nvPr>
            <p:ph type="pic" idx="3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7" name="Google Shape;297;p36"/>
          <p:cNvSpPr>
            <a:spLocks noGrp="1"/>
          </p:cNvSpPr>
          <p:nvPr>
            <p:ph type="pic" idx="4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8" name="Google Shape;298;p36"/>
          <p:cNvSpPr/>
          <p:nvPr/>
        </p:nvSpPr>
        <p:spPr>
          <a:xfrm rot="10800000">
            <a:off x="993991" y="3219822"/>
            <a:ext cx="788078" cy="1631110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7"/>
          <p:cNvSpPr>
            <a:spLocks noGrp="1"/>
          </p:cNvSpPr>
          <p:nvPr>
            <p:ph type="pic" idx="2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sic Layout">
  <p:cSld name="7_Basic Layout"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/>
          <p:nvPr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>
            <a:spLocks noGrp="1"/>
          </p:cNvSpPr>
          <p:nvPr>
            <p:ph type="pic" idx="2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asic Layout">
  <p:cSld name="13_Basic Layout">
    <p:bg>
      <p:bgPr>
        <a:solidFill>
          <a:schemeClr val="accen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40"/>
          <p:cNvSpPr>
            <a:spLocks noGrp="1"/>
          </p:cNvSpPr>
          <p:nvPr>
            <p:ph type="pic" idx="3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rgbClr val="F2F2F2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40"/>
          <p:cNvSpPr>
            <a:spLocks noGrp="1"/>
          </p:cNvSpPr>
          <p:nvPr>
            <p:ph type="pic" idx="4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rgbClr val="F2F2F2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40"/>
          <p:cNvSpPr>
            <a:spLocks noGrp="1"/>
          </p:cNvSpPr>
          <p:nvPr>
            <p:ph type="pic" idx="5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rgbClr val="F2F2F2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40"/>
          <p:cNvSpPr/>
          <p:nvPr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sic Layout">
  <p:cSld name="9_Basic Layout"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41"/>
          <p:cNvGrpSpPr/>
          <p:nvPr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319" name="Google Shape;319;p41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41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22" name="Google Shape;322;p41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1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4" name="Google Shape;324;p41"/>
          <p:cNvSpPr>
            <a:spLocks noGrp="1"/>
          </p:cNvSpPr>
          <p:nvPr>
            <p:ph type="pic" idx="2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/>
          <p:nvPr/>
        </p:nvSpPr>
        <p:spPr>
          <a:xfrm>
            <a:off x="0" y="1"/>
            <a:ext cx="5559552" cy="5158130"/>
          </a:xfrm>
          <a:custGeom>
            <a:avLst/>
            <a:gdLst/>
            <a:ahLst/>
            <a:cxnLst/>
            <a:rect l="l" t="t" r="r" b="b"/>
            <a:pathLst>
              <a:path w="7026177" h="5158130" extrusionOk="0">
                <a:moveTo>
                  <a:pt x="0" y="0"/>
                </a:moveTo>
                <a:lnTo>
                  <a:pt x="3707904" y="0"/>
                </a:lnTo>
                <a:lnTo>
                  <a:pt x="7026177" y="515813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987574"/>
            <a:ext cx="4850588" cy="265782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>
            <a:spLocks noGrp="1"/>
          </p:cNvSpPr>
          <p:nvPr>
            <p:ph type="pic" idx="2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sz="40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1"/>
          </p:nvPr>
        </p:nvSpPr>
        <p:spPr>
          <a:xfrm>
            <a:off x="2843808" y="411510"/>
            <a:ext cx="63001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2"/>
          </p:nvPr>
        </p:nvSpPr>
        <p:spPr>
          <a:xfrm>
            <a:off x="2843808" y="987574"/>
            <a:ext cx="6300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827913" y="699542"/>
            <a:ext cx="2003738" cy="4146550"/>
            <a:chOff x="827913" y="699542"/>
            <a:chExt cx="2003738" cy="4146550"/>
          </a:xfrm>
        </p:grpSpPr>
        <p:sp>
          <p:nvSpPr>
            <p:cNvPr id="74" name="Google Shape;74;p6"/>
            <p:cNvSpPr/>
            <p:nvPr/>
          </p:nvSpPr>
          <p:spPr>
            <a:xfrm rot="10800000">
              <a:off x="827913" y="699542"/>
              <a:ext cx="1007782" cy="4146550"/>
            </a:xfrm>
            <a:custGeom>
              <a:avLst/>
              <a:gdLst/>
              <a:ahLst/>
              <a:cxnLst/>
              <a:rect l="l" t="t" r="r" b="b"/>
              <a:pathLst>
                <a:path w="1007782" h="4146550" extrusionOk="0">
                  <a:moveTo>
                    <a:pt x="284022" y="2280703"/>
                  </a:moveTo>
                  <a:lnTo>
                    <a:pt x="0" y="2280703"/>
                  </a:lnTo>
                  <a:lnTo>
                    <a:pt x="0" y="0"/>
                  </a:lnTo>
                  <a:lnTo>
                    <a:pt x="47783" y="0"/>
                  </a:lnTo>
                  <a:lnTo>
                    <a:pt x="284022" y="299438"/>
                  </a:lnTo>
                  <a:lnTo>
                    <a:pt x="284022" y="505097"/>
                  </a:lnTo>
                  <a:lnTo>
                    <a:pt x="135467" y="643400"/>
                  </a:lnTo>
                  <a:lnTo>
                    <a:pt x="284022" y="781705"/>
                  </a:lnTo>
                  <a:lnTo>
                    <a:pt x="284022" y="931536"/>
                  </a:lnTo>
                  <a:lnTo>
                    <a:pt x="144499" y="1069670"/>
                  </a:lnTo>
                  <a:lnTo>
                    <a:pt x="284022" y="1207803"/>
                  </a:lnTo>
                  <a:lnTo>
                    <a:pt x="284022" y="1332810"/>
                  </a:lnTo>
                  <a:lnTo>
                    <a:pt x="184215" y="1466053"/>
                  </a:lnTo>
                  <a:lnTo>
                    <a:pt x="284022" y="1599296"/>
                  </a:lnTo>
                  <a:lnTo>
                    <a:pt x="284022" y="1754885"/>
                  </a:lnTo>
                  <a:lnTo>
                    <a:pt x="80276" y="1936367"/>
                  </a:lnTo>
                  <a:lnTo>
                    <a:pt x="284022" y="2117848"/>
                  </a:lnTo>
                  <a:close/>
                  <a:moveTo>
                    <a:pt x="322392" y="2838198"/>
                  </a:moveTo>
                  <a:lnTo>
                    <a:pt x="322392" y="2546307"/>
                  </a:lnTo>
                  <a:lnTo>
                    <a:pt x="29875" y="2546307"/>
                  </a:lnTo>
                  <a:lnTo>
                    <a:pt x="29875" y="2838198"/>
                  </a:lnTo>
                  <a:close/>
                  <a:moveTo>
                    <a:pt x="322392" y="3179117"/>
                  </a:moveTo>
                  <a:lnTo>
                    <a:pt x="322392" y="2887226"/>
                  </a:lnTo>
                  <a:lnTo>
                    <a:pt x="29875" y="2887226"/>
                  </a:lnTo>
                  <a:lnTo>
                    <a:pt x="29875" y="3179117"/>
                  </a:lnTo>
                  <a:close/>
                  <a:moveTo>
                    <a:pt x="1234" y="3838590"/>
                  </a:moveTo>
                  <a:lnTo>
                    <a:pt x="0" y="3837361"/>
                  </a:lnTo>
                  <a:lnTo>
                    <a:pt x="0" y="2280704"/>
                  </a:lnTo>
                  <a:lnTo>
                    <a:pt x="343175" y="2280704"/>
                  </a:lnTo>
                  <a:lnTo>
                    <a:pt x="366865" y="2375471"/>
                  </a:lnTo>
                  <a:lnTo>
                    <a:pt x="552765" y="2375471"/>
                  </a:lnTo>
                  <a:cubicBezTo>
                    <a:pt x="607140" y="2375471"/>
                    <a:pt x="651219" y="2419551"/>
                    <a:pt x="651219" y="2473925"/>
                  </a:cubicBezTo>
                  <a:lnTo>
                    <a:pt x="651219" y="3194282"/>
                  </a:lnTo>
                  <a:lnTo>
                    <a:pt x="646672" y="3194282"/>
                  </a:lnTo>
                  <a:close/>
                  <a:moveTo>
                    <a:pt x="6990" y="4146550"/>
                  </a:moveTo>
                  <a:lnTo>
                    <a:pt x="6071" y="4146371"/>
                  </a:lnTo>
                  <a:lnTo>
                    <a:pt x="5151" y="4146550"/>
                  </a:lnTo>
                  <a:lnTo>
                    <a:pt x="0" y="4145548"/>
                  </a:lnTo>
                  <a:lnTo>
                    <a:pt x="0" y="3893182"/>
                  </a:lnTo>
                  <a:lnTo>
                    <a:pt x="6071" y="3899253"/>
                  </a:lnTo>
                  <a:lnTo>
                    <a:pt x="833568" y="3071756"/>
                  </a:lnTo>
                  <a:cubicBezTo>
                    <a:pt x="873421" y="3031903"/>
                    <a:pt x="938039" y="3031903"/>
                    <a:pt x="977892" y="3071756"/>
                  </a:cubicBezTo>
                  <a:cubicBezTo>
                    <a:pt x="1017746" y="3111610"/>
                    <a:pt x="1017746" y="3176226"/>
                    <a:pt x="977892" y="3216081"/>
                  </a:cubicBezTo>
                  <a:lnTo>
                    <a:pt x="82786" y="4111187"/>
                  </a:lnTo>
                  <a:lnTo>
                    <a:pt x="79151" y="4116660"/>
                  </a:lnTo>
                  <a:cubicBezTo>
                    <a:pt x="59224" y="4136586"/>
                    <a:pt x="33106" y="4146550"/>
                    <a:pt x="6990" y="41465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10800000">
              <a:off x="1836009" y="699542"/>
              <a:ext cx="995642" cy="4145548"/>
            </a:xfrm>
            <a:custGeom>
              <a:avLst/>
              <a:gdLst/>
              <a:ahLst/>
              <a:cxnLst/>
              <a:rect l="l" t="t" r="r" b="b"/>
              <a:pathLst>
                <a:path w="995642" h="4145548" extrusionOk="0">
                  <a:moveTo>
                    <a:pt x="995642" y="2280703"/>
                  </a:moveTo>
                  <a:lnTo>
                    <a:pt x="718626" y="2280703"/>
                  </a:lnTo>
                  <a:lnTo>
                    <a:pt x="718626" y="166985"/>
                  </a:lnTo>
                  <a:lnTo>
                    <a:pt x="718626" y="163379"/>
                  </a:lnTo>
                  <a:lnTo>
                    <a:pt x="722232" y="163379"/>
                  </a:lnTo>
                  <a:lnTo>
                    <a:pt x="885611" y="0"/>
                  </a:lnTo>
                  <a:lnTo>
                    <a:pt x="874554" y="2118870"/>
                  </a:lnTo>
                  <a:cubicBezTo>
                    <a:pt x="874554" y="2138772"/>
                    <a:pt x="890688" y="2154906"/>
                    <a:pt x="910591" y="2154906"/>
                  </a:cubicBezTo>
                  <a:cubicBezTo>
                    <a:pt x="930494" y="2154906"/>
                    <a:pt x="946627" y="2138772"/>
                    <a:pt x="946627" y="2118870"/>
                  </a:cubicBezTo>
                  <a:cubicBezTo>
                    <a:pt x="948260" y="1412580"/>
                    <a:pt x="957473" y="706290"/>
                    <a:pt x="959105" y="0"/>
                  </a:cubicBezTo>
                  <a:lnTo>
                    <a:pt x="995642" y="0"/>
                  </a:lnTo>
                  <a:close/>
                  <a:moveTo>
                    <a:pt x="965583" y="2838198"/>
                  </a:moveTo>
                  <a:lnTo>
                    <a:pt x="965583" y="2546307"/>
                  </a:lnTo>
                  <a:lnTo>
                    <a:pt x="673065" y="2546307"/>
                  </a:lnTo>
                  <a:lnTo>
                    <a:pt x="673065" y="2838198"/>
                  </a:lnTo>
                  <a:close/>
                  <a:moveTo>
                    <a:pt x="965583" y="3179117"/>
                  </a:moveTo>
                  <a:lnTo>
                    <a:pt x="965583" y="2887226"/>
                  </a:lnTo>
                  <a:lnTo>
                    <a:pt x="673065" y="2887226"/>
                  </a:lnTo>
                  <a:lnTo>
                    <a:pt x="673065" y="3179117"/>
                  </a:lnTo>
                  <a:close/>
                  <a:moveTo>
                    <a:pt x="995642" y="3837361"/>
                  </a:moveTo>
                  <a:lnTo>
                    <a:pt x="348653" y="3192512"/>
                  </a:lnTo>
                  <a:lnTo>
                    <a:pt x="351426" y="3192512"/>
                  </a:lnTo>
                  <a:lnTo>
                    <a:pt x="351426" y="2473925"/>
                  </a:lnTo>
                  <a:cubicBezTo>
                    <a:pt x="351426" y="2419551"/>
                    <a:pt x="395506" y="2375471"/>
                    <a:pt x="449880" y="2375471"/>
                  </a:cubicBezTo>
                  <a:lnTo>
                    <a:pt x="635781" y="2375471"/>
                  </a:lnTo>
                  <a:lnTo>
                    <a:pt x="659472" y="2280704"/>
                  </a:lnTo>
                  <a:lnTo>
                    <a:pt x="995642" y="2280704"/>
                  </a:lnTo>
                  <a:close/>
                  <a:moveTo>
                    <a:pt x="995642" y="4145548"/>
                  </a:moveTo>
                  <a:lnTo>
                    <a:pt x="962391" y="4139077"/>
                  </a:lnTo>
                  <a:cubicBezTo>
                    <a:pt x="950105" y="4134095"/>
                    <a:pt x="938594" y="4126623"/>
                    <a:pt x="928631" y="4116660"/>
                  </a:cubicBezTo>
                  <a:lnTo>
                    <a:pt x="924996" y="4111187"/>
                  </a:lnTo>
                  <a:lnTo>
                    <a:pt x="29890" y="3216081"/>
                  </a:lnTo>
                  <a:cubicBezTo>
                    <a:pt x="-9964" y="3176226"/>
                    <a:pt x="-9964" y="3111610"/>
                    <a:pt x="29890" y="3071756"/>
                  </a:cubicBezTo>
                  <a:cubicBezTo>
                    <a:pt x="69743" y="3031903"/>
                    <a:pt x="134361" y="3031903"/>
                    <a:pt x="174214" y="3071756"/>
                  </a:cubicBezTo>
                  <a:lnTo>
                    <a:pt x="995642" y="3893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0"/>
            <a:ext cx="9144000" cy="89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7545320" y="0"/>
            <a:ext cx="1598681" cy="938776"/>
          </a:xfrm>
          <a:custGeom>
            <a:avLst/>
            <a:gdLst/>
            <a:ahLst/>
            <a:cxnLst/>
            <a:rect l="l" t="t" r="r" b="b"/>
            <a:pathLst>
              <a:path w="2131574" h="1251701" extrusionOk="0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-115510" y="-146753"/>
            <a:ext cx="2222311" cy="1025458"/>
            <a:chOff x="-47008" y="1815161"/>
            <a:chExt cx="2963081" cy="1367278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210392" y="2089757"/>
              <a:ext cx="2705680" cy="970337"/>
              <a:chOff x="1111983" y="221594"/>
              <a:chExt cx="12011156" cy="4307563"/>
            </a:xfrm>
          </p:grpSpPr>
          <p:sp>
            <p:nvSpPr>
              <p:cNvPr id="81" name="Google Shape;81;p7"/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7"/>
            <p:cNvGrpSpPr/>
            <p:nvPr/>
          </p:nvGrpSpPr>
          <p:grpSpPr>
            <a:xfrm>
              <a:off x="-47008" y="1815161"/>
              <a:ext cx="2889953" cy="1367278"/>
              <a:chOff x="-30679" y="-997401"/>
              <a:chExt cx="12829187" cy="6069657"/>
            </a:xfrm>
          </p:grpSpPr>
          <p:sp>
            <p:nvSpPr>
              <p:cNvPr id="96" name="Google Shape;96;p7"/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/>
                <a:ahLst/>
                <a:cxnLst/>
                <a:rect l="l" t="t" r="r" b="b"/>
                <a:pathLst>
                  <a:path w="2529191" h="476656" extrusionOk="0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p7"/>
              <p:cNvCxnSpPr/>
              <p:nvPr/>
            </p:nvCxnSpPr>
            <p:spPr>
              <a:xfrm rot="2143082">
                <a:off x="2876886" y="92218"/>
                <a:ext cx="751230" cy="50029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7"/>
              <p:cNvCxnSpPr>
                <a:endCxn id="84" idx="1"/>
              </p:cNvCxnSpPr>
              <p:nvPr/>
            </p:nvCxnSpPr>
            <p:spPr>
              <a:xfrm>
                <a:off x="3951918" y="-79094"/>
                <a:ext cx="182100" cy="367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7"/>
              <p:cNvCxnSpPr>
                <a:endCxn id="85" idx="1"/>
              </p:cNvCxnSpPr>
              <p:nvPr/>
            </p:nvCxnSpPr>
            <p:spPr>
              <a:xfrm>
                <a:off x="4674699" y="-34032"/>
                <a:ext cx="131100" cy="339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7"/>
              <p:cNvCxnSpPr>
                <a:endCxn id="86" idx="1"/>
              </p:cNvCxnSpPr>
              <p:nvPr/>
            </p:nvCxnSpPr>
            <p:spPr>
              <a:xfrm>
                <a:off x="5296192" y="-73444"/>
                <a:ext cx="159600" cy="4338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rot="2143082">
                <a:off x="6351522" y="167773"/>
                <a:ext cx="1161265" cy="70157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p7"/>
              <p:cNvCxnSpPr/>
              <p:nvPr/>
            </p:nvCxnSpPr>
            <p:spPr>
              <a:xfrm rot="2143082">
                <a:off x="6692921" y="218797"/>
                <a:ext cx="1381992" cy="85998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" name="Google Shape;103;p7"/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" name="Google Shape;106;p7"/>
              <p:cNvCxnSpPr>
                <a:endCxn id="83" idx="3"/>
              </p:cNvCxnSpPr>
              <p:nvPr/>
            </p:nvCxnSpPr>
            <p:spPr>
              <a:xfrm rot="10800000" flipH="1">
                <a:off x="9196641" y="1210414"/>
                <a:ext cx="2817900" cy="115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7"/>
              <p:cNvCxnSpPr>
                <a:endCxn id="90" idx="1"/>
              </p:cNvCxnSpPr>
              <p:nvPr/>
            </p:nvCxnSpPr>
            <p:spPr>
              <a:xfrm>
                <a:off x="7605182" y="178397"/>
                <a:ext cx="643200" cy="1568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7"/>
              <p:cNvCxnSpPr>
                <a:endCxn id="87" idx="3"/>
              </p:cNvCxnSpPr>
              <p:nvPr/>
            </p:nvCxnSpPr>
            <p:spPr>
              <a:xfrm rot="10800000" flipH="1">
                <a:off x="620079" y="3281828"/>
                <a:ext cx="794700" cy="26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" name="Google Shape;109;p7"/>
              <p:cNvCxnSpPr/>
              <p:nvPr/>
            </p:nvCxnSpPr>
            <p:spPr>
              <a:xfrm rot="-8656918" flipH="1">
                <a:off x="669928" y="3488332"/>
                <a:ext cx="489377" cy="33619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" name="Google Shape;110;p7"/>
              <p:cNvCxnSpPr>
                <a:endCxn id="105" idx="1"/>
              </p:cNvCxnSpPr>
              <p:nvPr/>
            </p:nvCxnSpPr>
            <p:spPr>
              <a:xfrm>
                <a:off x="2805912" y="2910641"/>
                <a:ext cx="506400" cy="1668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" name="Google Shape;111;p7"/>
              <p:cNvCxnSpPr>
                <a:endCxn id="81" idx="1"/>
              </p:cNvCxnSpPr>
              <p:nvPr/>
            </p:nvCxnSpPr>
            <p:spPr>
              <a:xfrm rot="10800000" flipH="1">
                <a:off x="4369461" y="3143492"/>
                <a:ext cx="1546800" cy="612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2" name="Google Shape;112;p7"/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/>
                <a:ahLst/>
                <a:cxnLst/>
                <a:rect l="l" t="t" r="r" b="b"/>
                <a:pathLst>
                  <a:path w="2047403" h="381222" extrusionOk="0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/>
                <a:ahLst/>
                <a:cxnLst/>
                <a:rect l="l" t="t" r="r" b="b"/>
                <a:pathLst>
                  <a:path w="2162035" h="381930" extrusionOk="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/>
                <a:ahLst/>
                <a:cxnLst/>
                <a:rect l="l" t="t" r="r" b="b"/>
                <a:pathLst>
                  <a:path w="1095680" h="461199" extrusionOk="0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 rot="10800000">
                <a:off x="1319091" y="3532941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 rot="10800000">
                <a:off x="1490130" y="3655926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7"/>
              <p:cNvCxnSpPr/>
              <p:nvPr/>
            </p:nvCxnSpPr>
            <p:spPr>
              <a:xfrm rot="10800000">
                <a:off x="1661174" y="3778910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7"/>
              <p:cNvCxnSpPr/>
              <p:nvPr/>
            </p:nvCxnSpPr>
            <p:spPr>
              <a:xfrm rot="10800000">
                <a:off x="1832213" y="3901899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7"/>
              <p:cNvCxnSpPr/>
              <p:nvPr/>
            </p:nvCxnSpPr>
            <p:spPr>
              <a:xfrm rot="10800000">
                <a:off x="2003248" y="4024888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7"/>
              <p:cNvCxnSpPr/>
              <p:nvPr/>
            </p:nvCxnSpPr>
            <p:spPr>
              <a:xfrm rot="10800000">
                <a:off x="2174296" y="4147877"/>
                <a:ext cx="0" cy="43976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1" name="Google Shape;121;p7"/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/>
                <a:ahLst/>
                <a:cxnLst/>
                <a:rect l="l" t="t" r="r" b="b"/>
                <a:pathLst>
                  <a:path w="1478604" h="97276" extrusionOk="0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1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sz="4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 rot="10800000">
            <a:off x="8460431" y="3958405"/>
            <a:ext cx="503984" cy="1043112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asic Layout">
  <p:cSld name="11_Basic Layout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 rot="10800000">
            <a:off x="993991" y="3370407"/>
            <a:ext cx="788078" cy="1631110"/>
          </a:xfrm>
          <a:custGeom>
            <a:avLst/>
            <a:gdLst/>
            <a:ahLst/>
            <a:cxnLst/>
            <a:rect l="l" t="t" r="r" b="b"/>
            <a:pathLst>
              <a:path w="1725923" h="3572198" extrusionOk="0">
                <a:moveTo>
                  <a:pt x="1102413" y="1964795"/>
                </a:moveTo>
                <a:lnTo>
                  <a:pt x="619087" y="1964795"/>
                </a:lnTo>
                <a:lnTo>
                  <a:pt x="619087" y="143855"/>
                </a:lnTo>
                <a:lnTo>
                  <a:pt x="619087" y="140749"/>
                </a:lnTo>
                <a:lnTo>
                  <a:pt x="622193" y="140749"/>
                </a:lnTo>
                <a:lnTo>
                  <a:pt x="762942" y="0"/>
                </a:lnTo>
                <a:lnTo>
                  <a:pt x="753417" y="1825378"/>
                </a:lnTo>
                <a:cubicBezTo>
                  <a:pt x="753417" y="1842524"/>
                  <a:pt x="767316" y="1856423"/>
                  <a:pt x="784462" y="1856423"/>
                </a:cubicBezTo>
                <a:cubicBezTo>
                  <a:pt x="801608" y="1856423"/>
                  <a:pt x="815507" y="1842524"/>
                  <a:pt x="815507" y="1825378"/>
                </a:cubicBezTo>
                <a:cubicBezTo>
                  <a:pt x="816913" y="1216919"/>
                  <a:pt x="824850" y="608459"/>
                  <a:pt x="826256" y="0"/>
                </a:cubicBezTo>
                <a:lnTo>
                  <a:pt x="898897" y="0"/>
                </a:lnTo>
                <a:lnTo>
                  <a:pt x="1102413" y="257962"/>
                </a:lnTo>
                <a:lnTo>
                  <a:pt x="1102413" y="435134"/>
                </a:lnTo>
                <a:lnTo>
                  <a:pt x="974435" y="554280"/>
                </a:lnTo>
                <a:lnTo>
                  <a:pt x="1102413" y="673428"/>
                </a:lnTo>
                <a:lnTo>
                  <a:pt x="1102413" y="802506"/>
                </a:lnTo>
                <a:lnTo>
                  <a:pt x="982216" y="921506"/>
                </a:lnTo>
                <a:lnTo>
                  <a:pt x="1102413" y="1040506"/>
                </a:lnTo>
                <a:lnTo>
                  <a:pt x="1102413" y="1148198"/>
                </a:lnTo>
                <a:lnTo>
                  <a:pt x="1016431" y="1262985"/>
                </a:lnTo>
                <a:lnTo>
                  <a:pt x="1102413" y="1377772"/>
                </a:lnTo>
                <a:lnTo>
                  <a:pt x="1102413" y="1511810"/>
                </a:lnTo>
                <a:lnTo>
                  <a:pt x="926889" y="1668154"/>
                </a:lnTo>
                <a:lnTo>
                  <a:pt x="1102413" y="1824498"/>
                </a:lnTo>
                <a:close/>
                <a:moveTo>
                  <a:pt x="831837" y="2445070"/>
                </a:moveTo>
                <a:lnTo>
                  <a:pt x="831837" y="2193610"/>
                </a:lnTo>
                <a:lnTo>
                  <a:pt x="579837" y="2193610"/>
                </a:lnTo>
                <a:lnTo>
                  <a:pt x="579837" y="2445070"/>
                </a:lnTo>
                <a:close/>
                <a:moveTo>
                  <a:pt x="1135469" y="2445070"/>
                </a:moveTo>
                <a:lnTo>
                  <a:pt x="1135469" y="2193610"/>
                </a:lnTo>
                <a:lnTo>
                  <a:pt x="883469" y="2193610"/>
                </a:lnTo>
                <a:lnTo>
                  <a:pt x="883469" y="2445070"/>
                </a:lnTo>
                <a:close/>
                <a:moveTo>
                  <a:pt x="831837" y="2738767"/>
                </a:moveTo>
                <a:lnTo>
                  <a:pt x="831837" y="2487307"/>
                </a:lnTo>
                <a:lnTo>
                  <a:pt x="579837" y="2487307"/>
                </a:lnTo>
                <a:lnTo>
                  <a:pt x="579837" y="2738767"/>
                </a:lnTo>
                <a:close/>
                <a:moveTo>
                  <a:pt x="1135469" y="2738767"/>
                </a:moveTo>
                <a:lnTo>
                  <a:pt x="1135469" y="2487307"/>
                </a:lnTo>
                <a:lnTo>
                  <a:pt x="883469" y="2487307"/>
                </a:lnTo>
                <a:lnTo>
                  <a:pt x="883469" y="2738767"/>
                </a:lnTo>
                <a:close/>
                <a:moveTo>
                  <a:pt x="858795" y="3306895"/>
                </a:moveTo>
                <a:lnTo>
                  <a:pt x="300360" y="2750307"/>
                </a:lnTo>
                <a:lnTo>
                  <a:pt x="302749" y="2750307"/>
                </a:lnTo>
                <a:lnTo>
                  <a:pt x="302749" y="2131254"/>
                </a:lnTo>
                <a:cubicBezTo>
                  <a:pt x="302749" y="2084411"/>
                  <a:pt x="340723" y="2046437"/>
                  <a:pt x="387566" y="2046437"/>
                </a:cubicBezTo>
                <a:lnTo>
                  <a:pt x="547717" y="2046437"/>
                </a:lnTo>
                <a:lnTo>
                  <a:pt x="568126" y="1964796"/>
                </a:lnTo>
                <a:lnTo>
                  <a:pt x="1153373" y="1964796"/>
                </a:lnTo>
                <a:lnTo>
                  <a:pt x="1173782" y="2046437"/>
                </a:lnTo>
                <a:lnTo>
                  <a:pt x="1333932" y="2046437"/>
                </a:lnTo>
                <a:cubicBezTo>
                  <a:pt x="1380775" y="2046437"/>
                  <a:pt x="1418749" y="2084411"/>
                  <a:pt x="1418749" y="2131254"/>
                </a:cubicBezTo>
                <a:lnTo>
                  <a:pt x="1418749" y="2751832"/>
                </a:lnTo>
                <a:lnTo>
                  <a:pt x="1414832" y="2751832"/>
                </a:lnTo>
                <a:close/>
                <a:moveTo>
                  <a:pt x="863754" y="3572198"/>
                </a:moveTo>
                <a:lnTo>
                  <a:pt x="862962" y="3572044"/>
                </a:lnTo>
                <a:lnTo>
                  <a:pt x="862170" y="3572198"/>
                </a:lnTo>
                <a:cubicBezTo>
                  <a:pt x="839670" y="3572198"/>
                  <a:pt x="817170" y="3563614"/>
                  <a:pt x="800003" y="3546448"/>
                </a:cubicBezTo>
                <a:lnTo>
                  <a:pt x="796872" y="3541733"/>
                </a:lnTo>
                <a:lnTo>
                  <a:pt x="25750" y="2770611"/>
                </a:lnTo>
                <a:cubicBezTo>
                  <a:pt x="-8584" y="2736277"/>
                  <a:pt x="-8584" y="2680611"/>
                  <a:pt x="25750" y="2646277"/>
                </a:cubicBezTo>
                <a:cubicBezTo>
                  <a:pt x="60083" y="2611944"/>
                  <a:pt x="115750" y="2611944"/>
                  <a:pt x="150083" y="2646277"/>
                </a:cubicBezTo>
                <a:lnTo>
                  <a:pt x="862962" y="3359155"/>
                </a:lnTo>
                <a:lnTo>
                  <a:pt x="1575840" y="2646277"/>
                </a:lnTo>
                <a:cubicBezTo>
                  <a:pt x="1610173" y="2611944"/>
                  <a:pt x="1665840" y="2611944"/>
                  <a:pt x="1700173" y="2646277"/>
                </a:cubicBezTo>
                <a:cubicBezTo>
                  <a:pt x="1734507" y="2680611"/>
                  <a:pt x="1734507" y="2736277"/>
                  <a:pt x="1700173" y="2770611"/>
                </a:cubicBezTo>
                <a:lnTo>
                  <a:pt x="929051" y="3541733"/>
                </a:lnTo>
                <a:lnTo>
                  <a:pt x="925920" y="3546448"/>
                </a:lnTo>
                <a:cubicBezTo>
                  <a:pt x="908753" y="3563614"/>
                  <a:pt x="886253" y="3572198"/>
                  <a:pt x="863754" y="3572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body" idx="1"/>
          </p:nvPr>
        </p:nvSpPr>
        <p:spPr>
          <a:xfrm>
            <a:off x="3069589" y="1232760"/>
            <a:ext cx="5461635" cy="70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SOME POSIBLE ATTACKS ON</a:t>
            </a:r>
            <a:endParaRPr sz="280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7695" y="6189345"/>
            <a:ext cx="964565" cy="60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4695" y="6316345"/>
            <a:ext cx="964565" cy="60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740" y="1419860"/>
            <a:ext cx="964565" cy="69565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98075" y="108975"/>
            <a:ext cx="8935800" cy="4881900"/>
          </a:xfrm>
          <a:prstGeom prst="rect">
            <a:avLst/>
          </a:prstGeom>
          <a:noFill/>
          <a:ln w="25400" cap="flat" cmpd="sng">
            <a:solidFill>
              <a:srgbClr val="007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5"/>
          <p:cNvSpPr/>
          <p:nvPr/>
        </p:nvSpPr>
        <p:spPr>
          <a:xfrm>
            <a:off x="3805416" y="3360507"/>
            <a:ext cx="4842639" cy="446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Trương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Rồng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- 20521831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5"/>
          <p:cNvSpPr/>
          <p:nvPr/>
        </p:nvSpPr>
        <p:spPr>
          <a:xfrm>
            <a:off x="3851910" y="2570704"/>
            <a:ext cx="4595395" cy="55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Instructor guide: TS.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Ngọc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Tự</a:t>
            </a:r>
            <a:endParaRPr lang="en-US"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4003652" y="3708152"/>
            <a:ext cx="4527572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Trần Hoài Rin - 20521830 </a:t>
            </a: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4870922" y="4045509"/>
            <a:ext cx="385074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Phan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Nam - 205216</a:t>
            </a:r>
            <a:r>
              <a:rPr lang="en-US" sz="1800" b="1" dirty="0">
                <a:solidFill>
                  <a:srgbClr val="FFFFFF"/>
                </a:solidFill>
              </a:rPr>
              <a:t>35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	 </a:t>
            </a: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008" y="4045509"/>
            <a:ext cx="338982" cy="2969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21F7C8-80CC-4567-B88B-3224AE21DBAD}"/>
              </a:ext>
            </a:extLst>
          </p:cNvPr>
          <p:cNvSpPr/>
          <p:nvPr/>
        </p:nvSpPr>
        <p:spPr>
          <a:xfrm>
            <a:off x="2440653" y="309429"/>
            <a:ext cx="6494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5400" b="1" i="0" u="none" strike="noStrike" dirty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MIDTERM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3F2D7-15FA-46AD-88B5-E491FB9AC327}"/>
              </a:ext>
            </a:extLst>
          </p:cNvPr>
          <p:cNvSpPr txBox="1"/>
          <p:nvPr/>
        </p:nvSpPr>
        <p:spPr>
          <a:xfrm>
            <a:off x="3851910" y="3014423"/>
            <a:ext cx="203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 + Researchers: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845EB-4AF0-430F-ADBA-CAD801B78549}"/>
              </a:ext>
            </a:extLst>
          </p:cNvPr>
          <p:cNvSpPr txBox="1"/>
          <p:nvPr/>
        </p:nvSpPr>
        <p:spPr>
          <a:xfrm>
            <a:off x="4071343" y="1821307"/>
            <a:ext cx="431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RSA &amp; ECC</a:t>
            </a:r>
            <a:endParaRPr lang="en-ID" sz="44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build="p"/>
      <p:bldP spid="347" grpId="0"/>
      <p:bldP spid="348" grpId="0"/>
      <p:bldP spid="349" grpId="0"/>
      <p:bldP spid="350" grpId="0"/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RESEARCH DIRECTIONS FOR THE PROJECT</a:t>
            </a:r>
            <a:endParaRPr sz="2600" b="1" dirty="0">
              <a:ln>
                <a:solidFill>
                  <a:schemeClr val="bg1"/>
                </a:solidFill>
              </a:ln>
              <a:solidFill>
                <a:schemeClr val="lt1"/>
              </a:solidFill>
            </a:endParaRPr>
          </a:p>
        </p:txBody>
      </p:sp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6"/>
          <p:cNvSpPr txBox="1"/>
          <p:nvPr/>
        </p:nvSpPr>
        <p:spPr>
          <a:xfrm>
            <a:off x="602050" y="908090"/>
            <a:ext cx="8320500" cy="4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285750" marR="0" lvl="0" indent="-28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4200" b="1" dirty="0">
                <a:solidFill>
                  <a:schemeClr val="dk1"/>
                </a:solidFill>
                <a:latin typeface="Concert One" pitchFamily="2" charset="0"/>
              </a:rPr>
              <a:t>Weak Public Exponent Attack</a:t>
            </a:r>
            <a:endParaRPr sz="4200" b="1" dirty="0">
              <a:solidFill>
                <a:schemeClr val="dk1"/>
              </a:solidFill>
              <a:latin typeface="Concert One" pitchFamily="2" charset="0"/>
            </a:endParaRPr>
          </a:p>
          <a:p>
            <a:pPr marL="914400" marR="0" lvl="1" indent="-341709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37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</a:t>
            </a:r>
            <a:r>
              <a:rPr lang="en-US" sz="3750" dirty="0">
                <a:solidFill>
                  <a:schemeClr val="dk1"/>
                </a:solidFill>
              </a:rPr>
              <a:t>n</a:t>
            </a:r>
            <a:r>
              <a:rPr lang="en-US" sz="37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1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37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Fermat Attack (p and q are too close) </a:t>
            </a:r>
            <a:endParaRPr sz="3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1709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Char char="➢"/>
            </a:pPr>
            <a:r>
              <a:rPr lang="en-US" sz="3750" dirty="0">
                <a:solidFill>
                  <a:schemeClr val="dk1"/>
                </a:solidFill>
              </a:rPr>
              <a:t>Small e:</a:t>
            </a:r>
            <a:endParaRPr sz="3750" dirty="0">
              <a:solidFill>
                <a:schemeClr val="dk1"/>
              </a:solidFill>
            </a:endParaRPr>
          </a:p>
          <a:p>
            <a:pPr marL="1371600" lvl="2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US" sz="3750" dirty="0">
                <a:solidFill>
                  <a:schemeClr val="dk1"/>
                </a:solidFill>
              </a:rPr>
              <a:t>e </a:t>
            </a:r>
            <a:r>
              <a:rPr lang="en-US" sz="3750" dirty="0" err="1">
                <a:solidFill>
                  <a:schemeClr val="dk1"/>
                </a:solidFill>
              </a:rPr>
              <a:t>th</a:t>
            </a:r>
            <a:r>
              <a:rPr lang="en-US" sz="3750" dirty="0">
                <a:solidFill>
                  <a:schemeClr val="dk1"/>
                </a:solidFill>
              </a:rPr>
              <a:t> root (small m) </a:t>
            </a:r>
            <a:endParaRPr sz="3750" dirty="0">
              <a:solidFill>
                <a:schemeClr val="dk1"/>
              </a:solidFill>
            </a:endParaRPr>
          </a:p>
          <a:p>
            <a:pPr marL="1371600" lvl="2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US" sz="3750" dirty="0" err="1">
                <a:solidFill>
                  <a:schemeClr val="dk1"/>
                </a:solidFill>
              </a:rPr>
              <a:t>Bruteforce</a:t>
            </a:r>
            <a:r>
              <a:rPr lang="en-US" sz="3750" dirty="0">
                <a:solidFill>
                  <a:schemeClr val="dk1"/>
                </a:solidFill>
              </a:rPr>
              <a:t> </a:t>
            </a:r>
            <a:endParaRPr sz="3750" dirty="0">
              <a:solidFill>
                <a:schemeClr val="dk1"/>
              </a:solidFill>
            </a:endParaRPr>
          </a:p>
          <a:p>
            <a:pPr marL="1371600" lvl="2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US" sz="3750" dirty="0" err="1">
                <a:solidFill>
                  <a:schemeClr val="dk1"/>
                </a:solidFill>
              </a:rPr>
              <a:t>Hastad</a:t>
            </a:r>
            <a:r>
              <a:rPr lang="en-US" sz="3750" dirty="0">
                <a:solidFill>
                  <a:schemeClr val="dk1"/>
                </a:solidFill>
              </a:rPr>
              <a:t> Broadcast Attack (same e, small e)</a:t>
            </a:r>
            <a:endParaRPr sz="3750" dirty="0">
              <a:solidFill>
                <a:schemeClr val="dk1"/>
              </a:solidFill>
            </a:endParaRPr>
          </a:p>
          <a:p>
            <a:pPr marL="914400" marR="0" lvl="1" indent="-34170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➢"/>
            </a:pPr>
            <a:r>
              <a:rPr lang="en-US" sz="37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modulus (same n)</a:t>
            </a:r>
            <a:endParaRPr sz="3750" dirty="0">
              <a:solidFill>
                <a:schemeClr val="dk1"/>
              </a:solidFill>
            </a:endParaRPr>
          </a:p>
          <a:p>
            <a:pPr marL="914400" marR="0" lvl="1" indent="-34170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4CD68"/>
              </a:buClr>
              <a:buSzPct val="100000"/>
              <a:buFont typeface="Arial"/>
              <a:buChar char="➢"/>
            </a:pPr>
            <a:r>
              <a:rPr lang="en-US" sz="3750" dirty="0">
                <a:solidFill>
                  <a:srgbClr val="14CD68"/>
                </a:solidFill>
                <a:latin typeface="Arial"/>
                <a:ea typeface="Arial"/>
                <a:cs typeface="Arial"/>
                <a:sym typeface="Arial"/>
              </a:rPr>
              <a:t>Blinding Attack </a:t>
            </a:r>
            <a:endParaRPr sz="3750" dirty="0">
              <a:solidFill>
                <a:srgbClr val="14CD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170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4CD68"/>
              </a:buClr>
              <a:buSzPct val="100000"/>
              <a:buFont typeface="Arial"/>
              <a:buChar char="➢"/>
            </a:pPr>
            <a:r>
              <a:rPr lang="en-US" sz="3750" dirty="0">
                <a:solidFill>
                  <a:srgbClr val="14CD68"/>
                </a:solidFill>
                <a:latin typeface="Arial"/>
                <a:ea typeface="Arial"/>
                <a:cs typeface="Arial"/>
                <a:sym typeface="Arial"/>
              </a:rPr>
              <a:t>LSB </a:t>
            </a:r>
            <a:endParaRPr sz="3750" dirty="0">
              <a:solidFill>
                <a:srgbClr val="14CD68"/>
              </a:solidFill>
            </a:endParaRPr>
          </a:p>
          <a:p>
            <a:pPr marL="342900" lvl="0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4200" b="1" dirty="0">
                <a:solidFill>
                  <a:schemeClr val="dk1"/>
                </a:solidFill>
                <a:latin typeface="Concert One" pitchFamily="2" charset="0"/>
              </a:rPr>
              <a:t>Weak Private Exponent attacks</a:t>
            </a:r>
            <a:endParaRPr sz="4200" b="1" dirty="0">
              <a:solidFill>
                <a:schemeClr val="dk1"/>
              </a:solidFill>
              <a:latin typeface="Concert One" pitchFamily="2" charset="0"/>
            </a:endParaRPr>
          </a:p>
          <a:p>
            <a:pPr marL="914400" lvl="1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3750" dirty="0">
                <a:solidFill>
                  <a:schemeClr val="dk1"/>
                </a:solidFill>
              </a:rPr>
              <a:t>Small d:</a:t>
            </a:r>
            <a:endParaRPr sz="3750" dirty="0">
              <a:solidFill>
                <a:schemeClr val="dk1"/>
              </a:solidFill>
            </a:endParaRPr>
          </a:p>
          <a:p>
            <a:pPr marL="1371600" lvl="2" indent="-3417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US" sz="3750" dirty="0">
                <a:solidFill>
                  <a:schemeClr val="dk1"/>
                </a:solidFill>
              </a:rPr>
              <a:t>Wiener Attack</a:t>
            </a:r>
            <a:endParaRPr sz="3750" dirty="0">
              <a:solidFill>
                <a:schemeClr val="dk1"/>
              </a:solidFill>
            </a:endParaRPr>
          </a:p>
          <a:p>
            <a:pPr marL="1371600" lvl="2" indent="-341709" algn="l" rtl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Char char="■"/>
            </a:pPr>
            <a:r>
              <a:rPr lang="en-US" sz="3750" dirty="0">
                <a:solidFill>
                  <a:srgbClr val="FF0000"/>
                </a:solidFill>
              </a:rPr>
              <a:t>(</a:t>
            </a:r>
            <a:r>
              <a:rPr lang="en-US" sz="3750" dirty="0" err="1">
                <a:solidFill>
                  <a:srgbClr val="FF0000"/>
                </a:solidFill>
              </a:rPr>
              <a:t>Boneh</a:t>
            </a:r>
            <a:r>
              <a:rPr lang="en-US" sz="3750" dirty="0">
                <a:solidFill>
                  <a:srgbClr val="FF0000"/>
                </a:solidFill>
              </a:rPr>
              <a:t>–Durfee) </a:t>
            </a:r>
            <a:endParaRPr sz="3750" dirty="0">
              <a:solidFill>
                <a:srgbClr val="FF0000"/>
              </a:solidFill>
            </a:endParaRPr>
          </a:p>
          <a:p>
            <a:pPr marL="1371600" lvl="2" indent="-341709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■"/>
            </a:pPr>
            <a:r>
              <a:rPr lang="en-US" sz="3750" dirty="0">
                <a:solidFill>
                  <a:srgbClr val="FF0000"/>
                </a:solidFill>
              </a:rPr>
              <a:t>Low-Dimensional Attacks </a:t>
            </a:r>
            <a:endParaRPr sz="3750" dirty="0">
              <a:solidFill>
                <a:srgbClr val="14CD6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50" dirty="0">
              <a:solidFill>
                <a:srgbClr val="FF0000"/>
              </a:solidFill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CE9F4-D8F6-44E2-AB55-6440B8BA980C}"/>
              </a:ext>
            </a:extLst>
          </p:cNvPr>
          <p:cNvSpPr txBox="1"/>
          <p:nvPr/>
        </p:nvSpPr>
        <p:spPr>
          <a:xfrm>
            <a:off x="6608956" y="161321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001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6C26C-A970-4F7C-AD9D-3920BB4825B6}"/>
              </a:ext>
            </a:extLst>
          </p:cNvPr>
          <p:cNvSpPr txBox="1"/>
          <p:nvPr/>
        </p:nvSpPr>
        <p:spPr>
          <a:xfrm>
            <a:off x="7478751" y="19700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0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7665E-0876-46EF-BE39-0DA0DB64E79A}"/>
              </a:ext>
            </a:extLst>
          </p:cNvPr>
          <p:cNvSpPr/>
          <p:nvPr/>
        </p:nvSpPr>
        <p:spPr>
          <a:xfrm>
            <a:off x="6777696" y="1351527"/>
            <a:ext cx="1706699" cy="523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NOT QUANTUM</a:t>
            </a:r>
            <a:endParaRPr lang="en-001" sz="1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00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</a:rPr>
              <a:t>EXPECTED RESULTS</a:t>
            </a:r>
            <a:endParaRPr sz="3200" b="1" dirty="0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456" name="Google Shape;45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7"/>
          <p:cNvSpPr txBox="1">
            <a:spLocks noGrp="1"/>
          </p:cNvSpPr>
          <p:nvPr>
            <p:ph type="body" idx="1"/>
          </p:nvPr>
        </p:nvSpPr>
        <p:spPr>
          <a:xfrm>
            <a:off x="232047" y="3286135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Weak Public Exponent Attack</a:t>
            </a:r>
            <a:endParaRPr sz="2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Small n</a:t>
            </a:r>
            <a:r>
              <a:rPr lang="en-US" sz="1800" dirty="0">
                <a:latin typeface="Concert One" pitchFamily="2" charset="0"/>
              </a:rPr>
              <a:t> </a:t>
            </a:r>
            <a:r>
              <a:rPr lang="en-US" sz="1800" dirty="0">
                <a:latin typeface="Concert One" pitchFamily="2" charset="0"/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factor private key: p and q from n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Fermat Attack</a:t>
            </a: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factor private key: p and q from 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Small e:</a:t>
            </a:r>
            <a:endParaRPr sz="18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e </a:t>
            </a:r>
            <a:r>
              <a:rPr lang="en-US" sz="18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th</a:t>
            </a: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 root </a:t>
            </a:r>
            <a:r>
              <a:rPr lang="en-US" sz="1800" dirty="0">
                <a:latin typeface="Concert One" pitchFamily="2" charset="0"/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decrypt the cipher by 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the cipher 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Bruteforce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decrypt the cipher by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bruteforcing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number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Hastad</a:t>
            </a: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 Broadcast Attack </a:t>
            </a:r>
            <a:r>
              <a:rPr lang="en-US" sz="1800" dirty="0">
                <a:latin typeface="Concert One" pitchFamily="2" charset="0"/>
                <a:sym typeface="Wingdings" panose="05000000000000000000" pitchFamily="2" charset="2"/>
              </a:rPr>
              <a:t>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decrypt the cipher by same 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Common modulus (same n) </a:t>
            </a:r>
            <a:r>
              <a:rPr lang="en-US" sz="1800" dirty="0">
                <a:latin typeface="Concert One" pitchFamily="2" charset="0"/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decrypt the cipher by same 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4CD68"/>
              </a:buClr>
              <a:buSzPts val="1800"/>
              <a:buChar char="➢"/>
            </a:pPr>
            <a:r>
              <a:rPr lang="en-US" sz="1800" dirty="0">
                <a:solidFill>
                  <a:srgbClr val="14CD68"/>
                </a:solidFill>
                <a:latin typeface="Concert One" pitchFamily="2" charset="0"/>
              </a:rPr>
              <a:t>Blinding Attack</a:t>
            </a:r>
            <a:r>
              <a:rPr lang="en-US" sz="1800" dirty="0">
                <a:solidFill>
                  <a:srgbClr val="14CD68"/>
                </a:solidFill>
              </a:rPr>
              <a:t> </a:t>
            </a:r>
            <a:r>
              <a:rPr lang="en-US" sz="1800" dirty="0">
                <a:solidFill>
                  <a:srgbClr val="14CD68"/>
                </a:solidFill>
                <a:sym typeface="Wingdings" panose="05000000000000000000" pitchFamily="2" charset="2"/>
              </a:rPr>
              <a:t></a:t>
            </a:r>
            <a:r>
              <a:rPr lang="en-US" sz="1800" b="1" dirty="0">
                <a:solidFill>
                  <a:srgbClr val="14CD68"/>
                </a:solidFill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crack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4CD68"/>
              </a:buClr>
              <a:buSzPts val="1800"/>
              <a:buChar char="➢"/>
            </a:pPr>
            <a:r>
              <a:rPr lang="en-US" sz="1800" dirty="0">
                <a:solidFill>
                  <a:srgbClr val="14CD68"/>
                </a:solidFill>
                <a:latin typeface="Concert One" pitchFamily="2" charset="0"/>
              </a:rPr>
              <a:t>LSB</a:t>
            </a:r>
            <a:r>
              <a:rPr lang="en-US" sz="1800" dirty="0">
                <a:solidFill>
                  <a:srgbClr val="14CD68"/>
                </a:solidFill>
              </a:rPr>
              <a:t> </a:t>
            </a:r>
            <a:r>
              <a:rPr lang="en-US" sz="1800" dirty="0">
                <a:solidFill>
                  <a:srgbClr val="14CD68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14CD68"/>
                </a:solidFill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decrypt cipher from public key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0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Weak Private Exponent attacks</a:t>
            </a:r>
            <a:endParaRPr sz="20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Small d</a:t>
            </a: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retrieve the value key d easily when e is huge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Wiener Attack </a:t>
            </a:r>
            <a:endParaRPr sz="180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■"/>
            </a:pPr>
            <a:r>
              <a:rPr lang="en-US" sz="1800" dirty="0">
                <a:solidFill>
                  <a:srgbClr val="FF0000"/>
                </a:solidFill>
                <a:latin typeface="Concert One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cert One" pitchFamily="2" charset="0"/>
              </a:rPr>
              <a:t>Boneh</a:t>
            </a:r>
            <a:r>
              <a:rPr lang="en-US" sz="1800" dirty="0">
                <a:solidFill>
                  <a:srgbClr val="FF0000"/>
                </a:solidFill>
                <a:latin typeface="Concert One" pitchFamily="2" charset="0"/>
              </a:rPr>
              <a:t>–Durfee) </a:t>
            </a:r>
            <a:endParaRPr sz="1800" dirty="0">
              <a:solidFill>
                <a:srgbClr val="FF0000"/>
              </a:solidFill>
              <a:latin typeface="Concert One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■"/>
            </a:pPr>
            <a:r>
              <a:rPr lang="en-US" sz="1800" dirty="0">
                <a:solidFill>
                  <a:srgbClr val="FF0000"/>
                </a:solidFill>
                <a:latin typeface="Concert One" pitchFamily="2" charset="0"/>
              </a:rPr>
              <a:t>Low-Dimensional Attacks </a:t>
            </a:r>
            <a:endParaRPr sz="1800" dirty="0">
              <a:solidFill>
                <a:srgbClr val="14CD68"/>
              </a:solidFill>
              <a:latin typeface="Concert One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4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4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4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4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1"/>
          <p:cNvSpPr txBox="1"/>
          <p:nvPr/>
        </p:nvSpPr>
        <p:spPr>
          <a:xfrm>
            <a:off x="179775" y="883725"/>
            <a:ext cx="90681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US" sz="2250" b="1" dirty="0">
                <a:solidFill>
                  <a:srgbClr val="095EA2"/>
                </a:solidFill>
              </a:rPr>
              <a:t>Key Generation</a:t>
            </a:r>
            <a:endParaRPr sz="2250" b="1" dirty="0">
              <a:solidFill>
                <a:srgbClr val="095EA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300" dirty="0">
                <a:solidFill>
                  <a:schemeClr val="dk1"/>
                </a:solidFill>
              </a:rPr>
              <a:t>Choose two prime numbers p &amp; q</a:t>
            </a:r>
            <a:endParaRPr sz="24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400" dirty="0"/>
              <a:t>Compute n = p*q</a:t>
            </a:r>
            <a:endParaRPr sz="24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400" dirty="0"/>
              <a:t>Compute 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</a:rPr>
              <a:t>Φ</a:t>
            </a:r>
            <a:r>
              <a:rPr lang="en-US" sz="2400" dirty="0"/>
              <a:t>(n) = (p -1)(q-1)</a:t>
            </a:r>
            <a:endParaRPr sz="24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400" dirty="0"/>
              <a:t>Choose an integer such that 1 &lt; e&lt; 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</a:rPr>
              <a:t>Φ</a:t>
            </a:r>
            <a:r>
              <a:rPr lang="en-US" sz="2400" dirty="0"/>
              <a:t>(n) and GCD</a:t>
            </a:r>
            <a:r>
              <a:rPr lang="en-US" sz="235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2350" dirty="0" err="1">
                <a:solidFill>
                  <a:schemeClr val="dk1"/>
                </a:solidFill>
                <a:highlight>
                  <a:srgbClr val="FFFFFF"/>
                </a:highlight>
              </a:rPr>
              <a:t>e,φ</a:t>
            </a:r>
            <a:r>
              <a:rPr lang="en-US" sz="2350" dirty="0">
                <a:solidFill>
                  <a:schemeClr val="dk1"/>
                </a:solidFill>
                <a:highlight>
                  <a:srgbClr val="FFFFFF"/>
                </a:highlight>
              </a:rPr>
              <a:t>(n)) = 1</a:t>
            </a:r>
            <a:endParaRPr sz="42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400" dirty="0"/>
              <a:t>Determine d = </a:t>
            </a:r>
            <a:r>
              <a:rPr lang="en-US" sz="2450" i="1" dirty="0">
                <a:solidFill>
                  <a:srgbClr val="202122"/>
                </a:solidFill>
                <a:highlight>
                  <a:srgbClr val="FFFFFF"/>
                </a:highlight>
              </a:rPr>
              <a:t>e</a:t>
            </a:r>
            <a:r>
              <a:rPr lang="en-US" sz="2800" baseline="30000" dirty="0">
                <a:solidFill>
                  <a:srgbClr val="202122"/>
                </a:solidFill>
                <a:highlight>
                  <a:srgbClr val="FFFFFF"/>
                </a:highlight>
              </a:rPr>
              <a:t>−1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</a:rPr>
              <a:t>≡</a:t>
            </a:r>
            <a:r>
              <a:rPr lang="en-US" sz="2400" dirty="0"/>
              <a:t> 1 mod 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</a:rPr>
              <a:t>Φ(n)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409" name="Google Shape;409;p51"/>
          <p:cNvPicPr preferRelativeResize="0"/>
          <p:nvPr/>
        </p:nvPicPr>
        <p:blipFill rotWithShape="1">
          <a:blip r:embed="rId4">
            <a:alphaModFix/>
          </a:blip>
          <a:srcRect l="-140760" t="-4980" r="140760" b="4980"/>
          <a:stretch/>
        </p:blipFill>
        <p:spPr>
          <a:xfrm>
            <a:off x="2990400" y="25190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1"/>
          <p:cNvSpPr txBox="1">
            <a:spLocks noGrp="1"/>
          </p:cNvSpPr>
          <p:nvPr>
            <p:ph type="body" idx="1"/>
          </p:nvPr>
        </p:nvSpPr>
        <p:spPr>
          <a:xfrm>
            <a:off x="179782" y="122915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</a:pP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Introduce RSA Algorithm</a:t>
            </a:r>
            <a:endParaRPr sz="3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025" y="981800"/>
            <a:ext cx="2567900" cy="19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>
            <a:spLocks noGrp="1"/>
          </p:cNvSpPr>
          <p:nvPr>
            <p:ph type="body" idx="1"/>
          </p:nvPr>
        </p:nvSpPr>
        <p:spPr>
          <a:xfrm>
            <a:off x="179782" y="122915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</a:pPr>
            <a:r>
              <a:rPr lang="en-US" sz="3400" b="1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</a:rPr>
              <a:t>RSA Algorithm And Context</a:t>
            </a:r>
            <a:endParaRPr sz="3400" b="1" dirty="0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417" name="Google Shape;41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728" y="1446036"/>
            <a:ext cx="7644298" cy="36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2"/>
          <p:cNvSpPr/>
          <p:nvPr/>
        </p:nvSpPr>
        <p:spPr>
          <a:xfrm>
            <a:off x="1115060" y="861427"/>
            <a:ext cx="6757670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</a:pPr>
            <a:r>
              <a:rPr lang="en-US" sz="405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and Decrypt</a:t>
            </a:r>
            <a:endParaRPr sz="405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2"/>
          <p:cNvSpPr txBox="1"/>
          <p:nvPr/>
        </p:nvSpPr>
        <p:spPr>
          <a:xfrm>
            <a:off x="1362424" y="4390550"/>
            <a:ext cx="3449800" cy="6155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The condition to use this algorithm is: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0 ≤ m &lt; n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</a:rPr>
              <a:t>FACTOR n</a:t>
            </a:r>
            <a:endParaRPr sz="3600" b="1" dirty="0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463" name="Google Shape;46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8"/>
          <p:cNvSpPr txBox="1"/>
          <p:nvPr/>
        </p:nvSpPr>
        <p:spPr>
          <a:xfrm>
            <a:off x="454950" y="1459200"/>
            <a:ext cx="727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8"/>
          <p:cNvSpPr txBox="1"/>
          <p:nvPr/>
        </p:nvSpPr>
        <p:spPr>
          <a:xfrm>
            <a:off x="103674" y="1008515"/>
            <a:ext cx="196534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Small n:</a:t>
            </a:r>
            <a:endParaRPr sz="26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</p:txBody>
      </p:sp>
      <p:sp>
        <p:nvSpPr>
          <p:cNvPr id="466" name="Google Shape;466;p58"/>
          <p:cNvSpPr txBox="1"/>
          <p:nvPr/>
        </p:nvSpPr>
        <p:spPr>
          <a:xfrm>
            <a:off x="315925" y="1586450"/>
            <a:ext cx="86799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1"/>
                </a:solidFill>
              </a:rPr>
              <a:t>If n is small, (length &lt; 256 bit) , we can factor n by brute-forcing p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Ex: n = 221 so we can calculate n = 13*17 easily	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1"/>
                </a:solidFill>
              </a:rPr>
              <a:t>Whenever n is huge, some time factorize of n is available in online database tool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So how can we factor and decrypt this one (270 bits)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c = 189755390142101519744809645510103669822164295585214407536918171546411848744377147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 = 1584586296183412107468474423529992275940096154074798537916936609523894209759157543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e = 65537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/>
      <p:bldP spid="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50"/>
              <a:buNone/>
            </a:pP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FIND p, q FROM n</a:t>
            </a:r>
            <a:endParaRPr sz="36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473" name="Google Shape;473;p59"/>
          <p:cNvSpPr txBox="1"/>
          <p:nvPr/>
        </p:nvSpPr>
        <p:spPr>
          <a:xfrm>
            <a:off x="83549" y="927545"/>
            <a:ext cx="307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/>
                <a:ea typeface="Concert One"/>
                <a:cs typeface="Concert One"/>
                <a:sym typeface="Concert One"/>
              </a:rPr>
              <a:t>Fermat</a:t>
            </a:r>
            <a:r>
              <a:rPr lang="en-US" sz="26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/>
                <a:ea typeface="Concert One"/>
                <a:cs typeface="Concert One"/>
                <a:sym typeface="Concert One"/>
              </a:rPr>
              <a:t>’s</a:t>
            </a:r>
            <a:r>
              <a:rPr lang="en-US" sz="2600" b="1" i="0" u="none" strike="noStrike" cap="none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/>
                <a:ea typeface="Concert One"/>
                <a:cs typeface="Concert One"/>
                <a:sym typeface="Concert One"/>
              </a:rPr>
              <a:t> attack</a:t>
            </a:r>
            <a:endParaRPr sz="2600" b="1" i="0" u="none" strike="noStrike" cap="none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75" name="Google Shape;475;p59"/>
          <p:cNvSpPr/>
          <p:nvPr/>
        </p:nvSpPr>
        <p:spPr>
          <a:xfrm>
            <a:off x="6679770" y="927545"/>
            <a:ext cx="2464230" cy="1591675"/>
          </a:xfrm>
          <a:prstGeom prst="irregularSeal1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ATTENTION!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9"/>
          <p:cNvSpPr txBox="1"/>
          <p:nvPr/>
        </p:nvSpPr>
        <p:spPr>
          <a:xfrm>
            <a:off x="6834753" y="2519220"/>
            <a:ext cx="2309247" cy="9564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91" t="-636" r="-262" b="-63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77" name="Google Shape;477;p59"/>
          <p:cNvSpPr txBox="1"/>
          <p:nvPr/>
        </p:nvSpPr>
        <p:spPr>
          <a:xfrm>
            <a:off x="83549" y="2589508"/>
            <a:ext cx="6596100" cy="254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76" t="-2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80;p36">
                <a:extLst>
                  <a:ext uri="{FF2B5EF4-FFF2-40B4-BE49-F238E27FC236}">
                    <a16:creationId xmlns:a16="http://schemas.microsoft.com/office/drawing/2014/main" id="{1EABC8E9-0BE6-408D-9270-4B3323B350A2}"/>
                  </a:ext>
                </a:extLst>
              </p:cNvPr>
              <p:cNvSpPr txBox="1"/>
              <p:nvPr/>
            </p:nvSpPr>
            <p:spPr>
              <a:xfrm>
                <a:off x="2529" y="1408208"/>
                <a:ext cx="5983523" cy="116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❖"/>
                </a:pPr>
                <a:r>
                  <a:rPr lang="en-US" dirty="0"/>
                  <a:t>Algorithm: </a:t>
                </a:r>
              </a:p>
              <a:p>
                <a:pPr marL="914400" lvl="1" indent="-317500">
                  <a:buSzPts val="1400"/>
                  <a:buChar char="➢"/>
                </a:pPr>
                <a:r>
                  <a:rPr lang="en-US" dirty="0"/>
                  <a:t>n = </a:t>
                </a:r>
                <a:r>
                  <a:rPr lang="en-US" dirty="0" err="1"/>
                  <a:t>pq</a:t>
                </a:r>
                <a:r>
                  <a:rPr lang="en-US" dirty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)−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914400" lvl="1" indent="-317500">
                  <a:buSzPts val="1400"/>
                  <a:buFont typeface="Arial"/>
                  <a:buChar char="➢"/>
                </a:pPr>
                <a:r>
                  <a:rPr lang="en-US" b="0" dirty="0"/>
                  <a:t>So n can be factorized to prime factor like this: n = (x-y)*(</a:t>
                </a:r>
                <a:r>
                  <a:rPr lang="en-US" b="0" dirty="0" err="1"/>
                  <a:t>x+y</a:t>
                </a:r>
                <a:r>
                  <a:rPr lang="en-US" b="0" dirty="0"/>
                  <a:t>)</a:t>
                </a:r>
              </a:p>
              <a:p>
                <a:pPr marL="914400" lvl="1" indent="-317500">
                  <a:buSzPts val="1400"/>
                  <a:buFont typeface="Arial"/>
                  <a:buChar char="➢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Fermat’s Factorization </a:t>
                </a:r>
                <a:r>
                  <a:rPr lang="en-US" dirty="0"/>
                  <a:t>method can help us find p, q</a:t>
                </a:r>
              </a:p>
            </p:txBody>
          </p:sp>
        </mc:Choice>
        <mc:Fallback xmlns="">
          <p:sp>
            <p:nvSpPr>
              <p:cNvPr id="9" name="Google Shape;280;p36">
                <a:extLst>
                  <a:ext uri="{FF2B5EF4-FFF2-40B4-BE49-F238E27FC236}">
                    <a16:creationId xmlns:a16="http://schemas.microsoft.com/office/drawing/2014/main" id="{1EABC8E9-0BE6-408D-9270-4B3323B35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" y="1408208"/>
                <a:ext cx="5983523" cy="1165802"/>
              </a:xfrm>
              <a:prstGeom prst="rect">
                <a:avLst/>
              </a:prstGeom>
              <a:blipFill>
                <a:blip r:embed="rId5"/>
                <a:stretch>
                  <a:fillRect b="-2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0"/>
      <p:bldP spid="475" grpId="0" animBg="1"/>
      <p:bldP spid="476" grpId="0" animBg="1"/>
      <p:bldP spid="47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>
            <a:spLocks noGrp="1"/>
          </p:cNvSpPr>
          <p:nvPr>
            <p:ph type="body" idx="1"/>
          </p:nvPr>
        </p:nvSpPr>
        <p:spPr>
          <a:xfrm>
            <a:off x="232050" y="199850"/>
            <a:ext cx="8679900" cy="54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RECOVER m: e IS TOO SMALL</a:t>
            </a:r>
            <a:endParaRPr sz="32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485" name="Google Shape;485;p60"/>
          <p:cNvSpPr txBox="1"/>
          <p:nvPr/>
        </p:nvSpPr>
        <p:spPr>
          <a:xfrm>
            <a:off x="0" y="1002589"/>
            <a:ext cx="44925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Small e:</a:t>
            </a:r>
            <a:endParaRPr sz="26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2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e </a:t>
            </a:r>
            <a:r>
              <a:rPr lang="en-US" sz="26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th</a:t>
            </a:r>
            <a:r>
              <a:rPr lang="en-US" sz="2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 root</a:t>
            </a:r>
            <a:endParaRPr sz="26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</p:txBody>
      </p:sp>
      <p:sp>
        <p:nvSpPr>
          <p:cNvPr id="486" name="Google Shape;486;p60"/>
          <p:cNvSpPr txBox="1"/>
          <p:nvPr/>
        </p:nvSpPr>
        <p:spPr>
          <a:xfrm>
            <a:off x="692750" y="2595050"/>
            <a:ext cx="30000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810"/>
              </a:spcBef>
              <a:spcAft>
                <a:spcPts val="0"/>
              </a:spcAft>
              <a:buNone/>
            </a:pPr>
            <a:endParaRPr sz="405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Google Shape;487;p60"/>
              <p:cNvSpPr txBox="1"/>
              <p:nvPr/>
            </p:nvSpPr>
            <p:spPr>
              <a:xfrm>
                <a:off x="358165" y="2112529"/>
                <a:ext cx="8888700" cy="76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Char char="❏"/>
                </a:pPr>
                <a:r>
                  <a:rPr lang="en-US" sz="1800" dirty="0">
                    <a:solidFill>
                      <a:schemeClr val="dk1"/>
                    </a:solidFill>
                  </a:rPr>
                  <a:t>If we choose e small, for instance: e = 3. Suppose Alice send a message  (m is small) to Bob. Then, at this situation the cipher is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sz="1800" dirty="0"/>
              </a:p>
            </p:txBody>
          </p:sp>
        </mc:Choice>
        <mc:Fallback xmlns="">
          <p:sp>
            <p:nvSpPr>
              <p:cNvPr id="487" name="Google Shape;487;p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5" y="2112529"/>
                <a:ext cx="8888700" cy="762294"/>
              </a:xfrm>
              <a:prstGeom prst="rect">
                <a:avLst/>
              </a:prstGeom>
              <a:blipFill>
                <a:blip r:embed="rId3"/>
                <a:stretch>
                  <a:fillRect t="-3200" b="-24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Google Shape;489;p60"/>
              <p:cNvSpPr txBox="1"/>
              <p:nvPr/>
            </p:nvSpPr>
            <p:spPr>
              <a:xfrm>
                <a:off x="358165" y="3043979"/>
                <a:ext cx="8888700" cy="864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42900">
                  <a:buClr>
                    <a:schemeClr val="dk1"/>
                  </a:buClr>
                  <a:buSzPts val="1800"/>
                  <a:buChar char="❏"/>
                </a:pPr>
                <a:r>
                  <a:rPr lang="en-US" sz="1800" dirty="0">
                    <a:solidFill>
                      <a:schemeClr val="dk1"/>
                    </a:solidFill>
                  </a:rPr>
                  <a:t>Because m is small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ar-AE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800" dirty="0">
                    <a:solidFill>
                      <a:schemeClr val="dk1"/>
                    </a:solidFill>
                  </a:rPr>
                  <a:t> that mean the modulo operation not working </a:t>
                </a:r>
              </a:p>
              <a:p>
                <a:pPr lvl="0"/>
                <a:r>
                  <a:rPr lang="en-US" sz="1800" dirty="0">
                    <a:solidFill>
                      <a:schemeClr val="dk1"/>
                    </a:solidFill>
                  </a:rPr>
                  <a:t>then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m =</a:t>
                </a:r>
                <a:r>
                  <a:rPr lang="en-US" sz="18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f>
                          <m:fPr>
                            <m:ctrlPr>
                              <a:rPr lang="en-US" sz="18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sz="18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89" name="Google Shape;489;p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5" y="3043979"/>
                <a:ext cx="8888700" cy="864309"/>
              </a:xfrm>
              <a:prstGeom prst="rect">
                <a:avLst/>
              </a:prstGeom>
              <a:blipFill>
                <a:blip r:embed="rId4"/>
                <a:stretch>
                  <a:fillRect l="-617" t="-2113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/>
      <p:bldP spid="487" grpId="0"/>
      <p:bldP spid="4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 txBox="1">
            <a:spLocks noGrp="1"/>
          </p:cNvSpPr>
          <p:nvPr>
            <p:ph type="body" idx="1"/>
          </p:nvPr>
        </p:nvSpPr>
        <p:spPr>
          <a:xfrm>
            <a:off x="480234" y="164814"/>
            <a:ext cx="8183530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</a:pPr>
            <a:r>
              <a:rPr lang="en-US" sz="3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RECOVER m: plaintext AND e ARE SMALL</a:t>
            </a:r>
            <a:endParaRPr sz="30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498" name="Google Shape;498;p61"/>
          <p:cNvSpPr txBox="1"/>
          <p:nvPr/>
        </p:nvSpPr>
        <p:spPr>
          <a:xfrm>
            <a:off x="200825" y="874250"/>
            <a:ext cx="241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4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Bruteforce</a:t>
            </a:r>
            <a:endParaRPr sz="2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F5B3B-D07C-4C52-A768-FD6E96B21998}"/>
                  </a:ext>
                </a:extLst>
              </p:cNvPr>
              <p:cNvSpPr txBox="1"/>
              <p:nvPr/>
            </p:nvSpPr>
            <p:spPr>
              <a:xfrm>
                <a:off x="581187" y="1660688"/>
                <a:ext cx="8183530" cy="313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 RSA,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mod n</a:t>
                </a: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effectLst/>
                </a:endParaRPr>
              </a:p>
              <a:p>
                <a:pPr marL="285750" indent="-285750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If both e and plaintext are small, ciphertext may exceed modulus only a little. In this situation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u="none" strike="noStrike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800" b="0" i="0" u="none" strike="noStrike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800" b="0" i="0" u="none" strike="noStrike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is barely larger than </a:t>
                </a:r>
                <a:r>
                  <a:rPr lang="en-US" sz="1800" i="0" u="none" strike="noStrike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lang="en-US" sz="1800" b="0" i="0" u="none" strike="noStrike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lang="en-US" sz="1800" b="0" dirty="0">
                  <a:effectLst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 can also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l-GR" sz="1800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φ</m:t>
                    </m:r>
                    <m:r>
                      <m:rPr>
                        <m:nor/>
                      </m:rPr>
                      <a:rPr lang="en-US" sz="1800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800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1800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)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so this mean that: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800" dirty="0">
                    <a:latin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deg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l-GR" sz="1800" i="1" dirty="0">
                            <a:solidFill>
                              <a:srgbClr val="333333"/>
                            </a:solidFill>
                            <a:latin typeface="Arial" panose="020B0604020202020204" pitchFamily="34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0" i="1" dirty="0" smtClean="0">
                            <a:solidFill>
                              <a:srgbClr val="333333"/>
                            </a:solidFill>
                            <a:latin typeface="Arial" panose="020B060402020202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Arial" panose="020B0604020202020204" pitchFamily="34" charset="0"/>
                          </a:rPr>
                          <m:t>)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r>
                      <a:rPr 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ID" sz="1800" dirty="0"/>
                  <a:t>∈ N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(using gmpy2 library of Python)</a:t>
                </a:r>
              </a:p>
              <a:p>
                <a:endParaRPr lang="en-US" sz="1800" b="0" dirty="0">
                  <a:effectLst/>
                </a:endParaRPr>
              </a:p>
              <a:p>
                <a:pPr marL="285750" indent="-285750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It shouldn’t take long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1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only slightly larger than n</a:t>
                </a:r>
                <a:br>
                  <a:rPr lang="en-US" sz="1800" dirty="0"/>
                </a:br>
                <a:endParaRPr lang="en-ID" sz="1800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F5B3B-D07C-4C52-A768-FD6E96B2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7" y="1660688"/>
                <a:ext cx="8183530" cy="3136180"/>
              </a:xfrm>
              <a:prstGeom prst="rect">
                <a:avLst/>
              </a:prstGeom>
              <a:blipFill>
                <a:blip r:embed="rId3"/>
                <a:stretch>
                  <a:fillRect l="-447" t="-971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>
            <a:spLocks noGrp="1"/>
          </p:cNvSpPr>
          <p:nvPr>
            <p:ph type="body" idx="1"/>
          </p:nvPr>
        </p:nvSpPr>
        <p:spPr>
          <a:xfrm>
            <a:off x="750441" y="149273"/>
            <a:ext cx="7638241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</a:pP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RECOVER m:  SAME e AND SMALL e</a:t>
            </a:r>
            <a:endParaRPr sz="32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504" name="Google Shape;504;p62"/>
          <p:cNvSpPr txBox="1"/>
          <p:nvPr/>
        </p:nvSpPr>
        <p:spPr>
          <a:xfrm>
            <a:off x="74200" y="880200"/>
            <a:ext cx="4062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2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Hastad</a:t>
            </a:r>
            <a:r>
              <a:rPr lang="en-US" sz="22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 Broadcast Attack</a:t>
            </a:r>
            <a:endParaRPr sz="22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0B055F-8F6F-4B35-BB8B-26EC4DC76481}"/>
                  </a:ext>
                </a:extLst>
              </p:cNvPr>
              <p:cNvSpPr txBox="1"/>
              <p:nvPr/>
            </p:nvSpPr>
            <p:spPr>
              <a:xfrm>
                <a:off x="604434" y="1403390"/>
                <a:ext cx="8206352" cy="34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Suppose: one message got sent over three times and e does not change. From these conditions, we can extract the message.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If user send it once times, attacker will not know what is it, but when user send message without e change. Attacker can expose text easily. By using RSA's encryption formula and matching the numbers to the formula, the attacker obtains three equations. Then, the attacker just use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Chinese remainder theorem </a:t>
                </a:r>
                <a:r>
                  <a:rPr lang="en-US" dirty="0"/>
                  <a:t>after solving the equations, the attacker could finally read the message.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Our task is to solve the system of congruent equations:</a:t>
                </a:r>
              </a:p>
              <a:p>
                <a:pPr algn="ctr"/>
                <a:r>
                  <a:rPr lang="en-US" dirty="0"/>
                  <a:t>C1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C2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C3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Example:</a:t>
                </a:r>
              </a:p>
              <a:p>
                <a:pPr lvl="1">
                  <a:tabLst>
                    <a:tab pos="3052763" algn="l"/>
                  </a:tabLst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3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29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14 with e = 3</a:t>
                </a:r>
              </a:p>
              <a:p>
                <a:pPr lvl="1">
                  <a:tabLst>
                    <a:tab pos="3052763" algn="l"/>
                  </a:tabLst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=143</a:t>
                </a:r>
              </a:p>
              <a:p>
                <a:pPr lvl="1">
                  <a:tabLst>
                    <a:tab pos="3052763" algn="l"/>
                  </a:tabLst>
                </a:pPr>
                <a:r>
                  <a:rPr lang="en-US" dirty="0"/>
                  <a:t>	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= 729  ⇒ M = 9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0B055F-8F6F-4B35-BB8B-26EC4DC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1403390"/>
                <a:ext cx="8206352" cy="3493264"/>
              </a:xfrm>
              <a:prstGeom prst="rect">
                <a:avLst/>
              </a:prstGeom>
              <a:blipFill>
                <a:blip r:embed="rId3"/>
                <a:stretch>
                  <a:fillRect l="-74" t="-349" b="-1047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>
            <a:spLocks noGrp="1"/>
          </p:cNvSpPr>
          <p:nvPr>
            <p:ph type="body" idx="1"/>
          </p:nvPr>
        </p:nvSpPr>
        <p:spPr>
          <a:xfrm>
            <a:off x="152400" y="132526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</a:pPr>
            <a:r>
              <a:rPr lang="en-US" sz="32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RECOVER m: USING SAME n</a:t>
            </a:r>
            <a:endParaRPr sz="32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511" name="Google Shape;511;p63"/>
          <p:cNvSpPr txBox="1"/>
          <p:nvPr/>
        </p:nvSpPr>
        <p:spPr>
          <a:xfrm>
            <a:off x="-1" y="891153"/>
            <a:ext cx="337088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v"/>
            </a:pPr>
            <a:r>
              <a:rPr lang="en-US" sz="2600" b="1" i="0" u="none" strike="noStrike" cap="none" dirty="0">
                <a:solidFill>
                  <a:srgbClr val="4472C4"/>
                </a:solidFill>
                <a:latin typeface="Concert One"/>
                <a:ea typeface="Concert One"/>
                <a:cs typeface="Concert One"/>
                <a:sym typeface="Concert One"/>
              </a:rPr>
              <a:t>Common modulus</a:t>
            </a:r>
            <a:endParaRPr dirty="0"/>
          </a:p>
        </p:txBody>
      </p:sp>
      <p:sp>
        <p:nvSpPr>
          <p:cNvPr id="513" name="Google Shape;513;p63"/>
          <p:cNvSpPr txBox="1"/>
          <p:nvPr/>
        </p:nvSpPr>
        <p:spPr>
          <a:xfrm>
            <a:off x="92989" y="1282859"/>
            <a:ext cx="8958021" cy="11775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0" t="-15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F0A109-501E-4547-B398-DBADEB0D3B12}"/>
                  </a:ext>
                </a:extLst>
              </p:cNvPr>
              <p:cNvSpPr txBox="1"/>
              <p:nvPr/>
            </p:nvSpPr>
            <p:spPr>
              <a:xfrm>
                <a:off x="152400" y="2278251"/>
                <a:ext cx="8898610" cy="303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Algorithm:</a:t>
                </a:r>
                <a:endParaRPr lang="en-ID" sz="1600" dirty="0"/>
              </a:p>
              <a:p>
                <a:pPr marL="271463" lvl="1" indent="-200025">
                  <a:buFont typeface="Wingdings" panose="05000000000000000000" pitchFamily="2" charset="2"/>
                  <a:buChar char="Ø"/>
                </a:pPr>
                <a:r>
                  <a:rPr lang="en-ID" sz="1600" dirty="0"/>
                  <a:t>By using </a:t>
                </a:r>
                <a:r>
                  <a:rPr lang="en-ID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Extended Euclidean Algorithm</a:t>
                </a:r>
                <a:r>
                  <a:rPr lang="en-ID" sz="1600" dirty="0"/>
                  <a:t>, we can find u and v that satisfy the condition: </a:t>
                </a:r>
              </a:p>
              <a:p>
                <a:pPr marL="71438"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b="0" dirty="0"/>
                  <a:t> (*)</a:t>
                </a:r>
              </a:p>
              <a:p>
                <a:pPr marL="271463" lvl="1" indent="-200025">
                  <a:buFont typeface="Wingdings" panose="05000000000000000000" pitchFamily="2" charset="2"/>
                  <a:buChar char="Ø"/>
                </a:pPr>
                <a:r>
                  <a:rPr lang="en-ID" sz="1600" dirty="0"/>
                  <a:t>Then we can find message m: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sz="1600" b="0" dirty="0"/>
                  <a:t> (1)</a:t>
                </a:r>
              </a:p>
              <a:p>
                <a:pPr marL="177800" lvl="1" indent="-107950">
                  <a:buFont typeface="Wingdings" panose="05000000000000000000" pitchFamily="2" charset="2"/>
                  <a:buChar char="Ø"/>
                </a:pPr>
                <a:r>
                  <a:rPr lang="en-ID" sz="1600" dirty="0"/>
                  <a:t> And we’ve known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600" dirty="0"/>
                  <a:t>is the formula to create cipher c we’ve mentioned.</a:t>
                </a:r>
              </a:p>
              <a:p>
                <a:pPr marL="69850" lvl="1"/>
                <a:r>
                  <a:rPr lang="en-ID" sz="1600" b="0" dirty="0"/>
                  <a:t>S</a:t>
                </a:r>
                <a:r>
                  <a:rPr lang="en-ID" sz="1600" dirty="0"/>
                  <a:t>o from (1)        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69850" lvl="1"/>
                <a:r>
                  <a:rPr lang="en-US" sz="1600" b="0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pPr marL="69850" lvl="1"/>
                <a:r>
                  <a:rPr lang="en-US" sz="1600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 marL="69850" lvl="1"/>
                <a:r>
                  <a:rPr lang="en-ID" sz="1600" dirty="0"/>
                  <a:t>With (*) we finally recover m.</a:t>
                </a:r>
              </a:p>
              <a:p>
                <a:pPr marL="69850" lvl="1"/>
                <a:endParaRPr lang="en-ID" sz="1600" dirty="0"/>
              </a:p>
              <a:p>
                <a:pPr marL="69850" lvl="1"/>
                <a:endParaRPr lang="en-ID" sz="1600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F0A109-501E-4547-B398-DBADEB0D3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78251"/>
                <a:ext cx="8898610" cy="3036729"/>
              </a:xfrm>
              <a:prstGeom prst="rect">
                <a:avLst/>
              </a:prstGeom>
              <a:blipFill>
                <a:blip r:embed="rId4"/>
                <a:stretch>
                  <a:fillRect l="-274" t="-602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/>
      <p:bldP spid="513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body" idx="1"/>
          </p:nvPr>
        </p:nvSpPr>
        <p:spPr>
          <a:xfrm>
            <a:off x="2774067" y="442506"/>
            <a:ext cx="630019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</a:pPr>
            <a:r>
              <a:rPr lang="en-US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rgbClr val="E44646"/>
                </a:solidFill>
                <a:latin typeface=".VnBahamasBH" panose="020BE200000000000000" pitchFamily="34" charset="0"/>
                <a:ea typeface="Roboto Mono Medium" panose="020B0604020202020204" charset="0"/>
              </a:rPr>
              <a:t>Table of Contents</a:t>
            </a:r>
          </a:p>
        </p:txBody>
      </p:sp>
      <p:grpSp>
        <p:nvGrpSpPr>
          <p:cNvPr id="357" name="Google Shape;357;p46"/>
          <p:cNvGrpSpPr/>
          <p:nvPr/>
        </p:nvGrpSpPr>
        <p:grpSpPr>
          <a:xfrm>
            <a:off x="2899316" y="1739703"/>
            <a:ext cx="5845024" cy="561978"/>
            <a:chOff x="3131841" y="1442348"/>
            <a:chExt cx="6012162" cy="540000"/>
          </a:xfrm>
        </p:grpSpPr>
        <p:sp>
          <p:nvSpPr>
            <p:cNvPr id="358" name="Google Shape;358;p46"/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46"/>
          <p:cNvSpPr txBox="1"/>
          <p:nvPr/>
        </p:nvSpPr>
        <p:spPr>
          <a:xfrm>
            <a:off x="2963240" y="1808351"/>
            <a:ext cx="44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46"/>
          <p:cNvGrpSpPr/>
          <p:nvPr/>
        </p:nvGrpSpPr>
        <p:grpSpPr>
          <a:xfrm>
            <a:off x="2899331" y="2577003"/>
            <a:ext cx="5845024" cy="561978"/>
            <a:chOff x="3131841" y="1442348"/>
            <a:chExt cx="6012162" cy="540000"/>
          </a:xfrm>
        </p:grpSpPr>
        <p:sp>
          <p:nvSpPr>
            <p:cNvPr id="363" name="Google Shape;363;p46"/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46"/>
          <p:cNvSpPr txBox="1"/>
          <p:nvPr/>
        </p:nvSpPr>
        <p:spPr>
          <a:xfrm>
            <a:off x="2948863" y="2652901"/>
            <a:ext cx="4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3541600" y="2534738"/>
            <a:ext cx="508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Proposing research directions for the project and expected results</a:t>
            </a:r>
            <a:endParaRPr sz="2000" b="1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grpSp>
        <p:nvGrpSpPr>
          <p:cNvPr id="367" name="Google Shape;367;p46"/>
          <p:cNvGrpSpPr/>
          <p:nvPr/>
        </p:nvGrpSpPr>
        <p:grpSpPr>
          <a:xfrm>
            <a:off x="2899331" y="3414288"/>
            <a:ext cx="5845024" cy="561978"/>
            <a:chOff x="3131841" y="1442348"/>
            <a:chExt cx="6012162" cy="540000"/>
          </a:xfrm>
        </p:grpSpPr>
        <p:sp>
          <p:nvSpPr>
            <p:cNvPr id="368" name="Google Shape;368;p46"/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46"/>
          <p:cNvSpPr txBox="1"/>
          <p:nvPr/>
        </p:nvSpPr>
        <p:spPr>
          <a:xfrm>
            <a:off x="2948863" y="3513961"/>
            <a:ext cx="4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6"/>
          <p:cNvSpPr txBox="1"/>
          <p:nvPr/>
        </p:nvSpPr>
        <p:spPr>
          <a:xfrm>
            <a:off x="3541600" y="3362400"/>
            <a:ext cx="566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Recommend application contexts and demo implementations</a:t>
            </a:r>
            <a:endParaRPr sz="1800" b="1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3475567" y="4196685"/>
            <a:ext cx="49998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Prevention 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480AE-A21E-4993-8A43-9B830AC6450A}"/>
              </a:ext>
            </a:extLst>
          </p:cNvPr>
          <p:cNvSpPr txBox="1"/>
          <p:nvPr/>
        </p:nvSpPr>
        <p:spPr>
          <a:xfrm>
            <a:off x="3526102" y="1754108"/>
            <a:ext cx="501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Overview</a:t>
            </a:r>
            <a:endParaRPr lang="en-ID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 build="p"/>
      <p:bldP spid="360" grpId="0"/>
      <p:bldP spid="365" grpId="0"/>
      <p:bldP spid="366" grpId="0"/>
      <p:bldP spid="370" grpId="0"/>
      <p:bldP spid="371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F3DD5-BA4C-4B58-A898-7BEE71C0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051" y="110570"/>
            <a:ext cx="8679898" cy="656596"/>
          </a:xfrm>
        </p:spPr>
        <p:txBody>
          <a:bodyPr/>
          <a:lstStyle/>
          <a:p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Wiener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99713D-2A98-4070-BE17-3FE3A96AD07D}"/>
                  </a:ext>
                </a:extLst>
              </p:cNvPr>
              <p:cNvSpPr txBox="1"/>
              <p:nvPr/>
            </p:nvSpPr>
            <p:spPr>
              <a:xfrm>
                <a:off x="232051" y="1029577"/>
                <a:ext cx="8679898" cy="401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RSA requires public encryption exponent </a:t>
                </a:r>
                <a:r>
                  <a:rPr lang="en-US" sz="1600" i="1" dirty="0"/>
                  <a:t>e </a:t>
                </a:r>
                <a:r>
                  <a:rPr lang="en-US" sz="1600" dirty="0"/>
                  <a:t>and public modulus </a:t>
                </a:r>
                <a:r>
                  <a:rPr lang="en-US" sz="1600" i="1" dirty="0"/>
                  <a:t>N, </a:t>
                </a:r>
                <a:r>
                  <a:rPr lang="en-US" sz="1600" dirty="0"/>
                  <a:t>and private decryption exponent </a:t>
                </a:r>
                <a:r>
                  <a:rPr lang="en-US" sz="1600" i="1" dirty="0"/>
                  <a:t>d </a:t>
                </a:r>
                <a:r>
                  <a:rPr lang="en-US" sz="1600" dirty="0"/>
                  <a:t>and factorization </a:t>
                </a:r>
                <a:r>
                  <a:rPr lang="en-US" sz="1600" i="1" dirty="0"/>
                  <a:t>N = p*q, </a:t>
                </a:r>
                <a:r>
                  <a:rPr lang="en-US" sz="1600" dirty="0"/>
                  <a:t>where </a:t>
                </a:r>
                <a:r>
                  <a:rPr lang="en-US" sz="1600" i="1" dirty="0"/>
                  <a:t>ed = k</a:t>
                </a:r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(N) </a:t>
                </a:r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+ 1. Note that we need is </a:t>
                </a:r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(N), </a:t>
                </a:r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and not the actua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l factorization of </a:t>
                </a:r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N. 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This suggests the following attack. First, note:</a:t>
                </a:r>
              </a:p>
              <a:p>
                <a:pPr algn="ctr"/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(N) = (p-1)*(p-1)</a:t>
                </a:r>
                <a:endParaRPr lang="en-US" sz="1600" i="1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			                     = p*q – (p + q) + 1</a:t>
                </a:r>
              </a:p>
              <a:p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		                                     ≈ 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From </a:t>
                </a:r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ed = k</a:t>
                </a:r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 φ</a:t>
                </a:r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(N</a:t>
                </a:r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) = 1 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600" i="1" dirty="0">
                            <a:solidFill>
                              <a:srgbClr val="333333"/>
                            </a:solidFill>
                            <a:latin typeface="Arial" panose="020B0604020202020204" pitchFamily="34" charset="0"/>
                          </a:rPr>
                          <m:t>φ</m:t>
                        </m:r>
                        <m:r>
                          <a:rPr lang="en-US" sz="16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sz="1600" i="1" dirty="0">
                            <a:solidFill>
                              <a:srgbClr val="333333"/>
                            </a:solidFill>
                            <a:latin typeface="Arial" panose="020B0604020202020204" pitchFamily="34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  <m:r>
                      <a:rPr lang="en-US" sz="160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den>
                    </m:f>
                  </m:oMath>
                </a14:m>
                <a:endParaRPr lang="en-US" sz="160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We can 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use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</a:rPr>
                  <a:t> continued fraction</a:t>
                </a:r>
                <a:r>
                  <a: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to find a set of fractions (the </a:t>
                </a:r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</a:rPr>
                  <a:t>convergents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 that approximate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. Suppose we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. We’ll save ourselves a lot of trouble by making the following observations.</a:t>
                </a:r>
              </a:p>
              <a:p>
                <a:pPr marL="534988" indent="-285750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Since </a:t>
                </a:r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ed ≡ 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1 mod </a:t>
                </a:r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(N), </a:t>
                </a:r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and </a:t>
                </a:r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(N) will be an even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number, </a:t>
                </a:r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d 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must be odd. So if </a:t>
                </a:r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d 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is even, we’ll move to the next convergent.</a:t>
                </a:r>
              </a:p>
              <a:p>
                <a:pPr marL="534988" indent="-285750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Since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(N) </a:t>
                </a:r>
                <a:r>
                  <a:rPr lang="en-US" sz="16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must be a whole number, we’ll check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𝑒𝑑</m:t>
                        </m:r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</m:t>
                        </m:r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. If this isn’t a whole number, we’ll move on to the next convergent.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99713D-2A98-4070-BE17-3FE3A96AD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" y="1029577"/>
                <a:ext cx="8679898" cy="4012380"/>
              </a:xfrm>
              <a:prstGeom prst="rect">
                <a:avLst/>
              </a:prstGeom>
              <a:blipFill>
                <a:blip r:embed="rId2"/>
                <a:stretch>
                  <a:fillRect l="-281" t="-456" b="-1064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5BA62C-724A-4D3F-993A-7E5302F0AFCC}"/>
              </a:ext>
            </a:extLst>
          </p:cNvPr>
          <p:cNvSpPr txBox="1"/>
          <p:nvPr/>
        </p:nvSpPr>
        <p:spPr>
          <a:xfrm>
            <a:off x="4107366" y="21112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3F2DF2-2C9D-4E9A-8A88-B7BFFDC0F2C7}"/>
                  </a:ext>
                </a:extLst>
              </p:cNvPr>
              <p:cNvSpPr txBox="1"/>
              <p:nvPr/>
            </p:nvSpPr>
            <p:spPr>
              <a:xfrm>
                <a:off x="217184" y="1895706"/>
                <a:ext cx="3165352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>
                  <a:buFont typeface="Wingdings" panose="05000000000000000000" pitchFamily="2" charset="2"/>
                  <a:buChar char="ü"/>
                </a:pPr>
                <a:r>
                  <a:rPr lang="en-US" sz="1050" dirty="0">
                    <a:solidFill>
                      <a:srgbClr val="FF0000"/>
                    </a:solidFill>
                  </a:rPr>
                  <a:t>Let </a:t>
                </a:r>
                <a:r>
                  <a:rPr lang="en-US" sz="1050" i="1" dirty="0">
                    <a:solidFill>
                      <a:srgbClr val="FF0000"/>
                    </a:solidFill>
                  </a:rPr>
                  <a:t>N = p*q </a:t>
                </a:r>
                <a:r>
                  <a:rPr lang="en-US" sz="1050" dirty="0">
                    <a:solidFill>
                      <a:srgbClr val="FF0000"/>
                    </a:solidFill>
                  </a:rPr>
                  <a:t>with </a:t>
                </a:r>
                <a:r>
                  <a:rPr lang="en-US" sz="1050" i="1" dirty="0">
                    <a:solidFill>
                      <a:srgbClr val="FF0000"/>
                    </a:solidFill>
                  </a:rPr>
                  <a:t>p &lt; q &lt; 2q. </a:t>
                </a:r>
                <a:r>
                  <a:rPr lang="en-US" sz="1050" dirty="0">
                    <a:solidFill>
                      <a:srgbClr val="FF0000"/>
                    </a:solidFill>
                  </a:rPr>
                  <a:t>Let </a:t>
                </a:r>
                <a:r>
                  <a:rPr lang="en-US" sz="1050" i="1" dirty="0">
                    <a:solidFill>
                      <a:srgbClr val="FF0000"/>
                    </a:solidFill>
                  </a:rPr>
                  <a:t>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endParaRPr lang="en-ID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3F2DF2-2C9D-4E9A-8A88-B7BFFDC0F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4" y="1895706"/>
                <a:ext cx="3165352" cy="321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834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B82BF2-5476-402E-BBF0-DA4826B3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051" y="195811"/>
            <a:ext cx="8679898" cy="543185"/>
          </a:xfrm>
        </p:spPr>
        <p:txBody>
          <a:bodyPr/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Wiener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B53DC3-AB39-4222-9149-BAA8A3ED4A20}"/>
                  </a:ext>
                </a:extLst>
              </p:cNvPr>
              <p:cNvSpPr txBox="1"/>
              <p:nvPr/>
            </p:nvSpPr>
            <p:spPr>
              <a:xfrm>
                <a:off x="61781" y="968645"/>
                <a:ext cx="8539990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latin typeface="Concert One" pitchFamily="2" charset="0"/>
                  </a:rPr>
                  <a:t>Quadratic Equations</a:t>
                </a:r>
              </a:p>
              <a:p>
                <a:r>
                  <a:rPr lang="en-US" sz="1600" dirty="0">
                    <a:latin typeface="+mj-lt"/>
                  </a:rPr>
                  <a:t>Suppose </a:t>
                </a:r>
                <a:r>
                  <a:rPr lang="en-US" sz="1600" i="1" dirty="0">
                    <a:latin typeface="+mj-lt"/>
                  </a:rPr>
                  <a:t>p, q </a:t>
                </a:r>
                <a:r>
                  <a:rPr lang="en-US" sz="1600" dirty="0">
                    <a:latin typeface="+mj-lt"/>
                  </a:rPr>
                  <a:t>are the primes whose conduct is </a:t>
                </a:r>
                <a:r>
                  <a:rPr lang="en-US" sz="1600" i="1" dirty="0">
                    <a:latin typeface="+mj-lt"/>
                  </a:rPr>
                  <a:t>N. </a:t>
                </a:r>
                <a:r>
                  <a:rPr lang="en-US" sz="1600" dirty="0">
                    <a:latin typeface="+mj-lt"/>
                  </a:rPr>
                  <a:t>We have:</a:t>
                </a:r>
              </a:p>
              <a:p>
                <a:pPr algn="ctr"/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(N) = N – (p + q) + 1</a:t>
                </a:r>
              </a:p>
              <a:p>
                <a:pPr algn="ctr"/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P + q = N – </a:t>
                </a:r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i="1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(N) + 1</a:t>
                </a:r>
                <a:endParaRPr lang="en-US" sz="1600" i="1" dirty="0">
                  <a:solidFill>
                    <a:srgbClr val="333333"/>
                  </a:solidFill>
                  <a:latin typeface="+mj-lt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+mj-lt"/>
                  </a:rPr>
                  <a:t>Consider the quadratic equation </a:t>
                </a:r>
                <a:r>
                  <a:rPr lang="en-US" sz="1600" i="1" dirty="0">
                    <a:solidFill>
                      <a:srgbClr val="333333"/>
                    </a:solidFill>
                    <a:latin typeface="+mj-lt"/>
                  </a:rPr>
                  <a:t>(x – p)(x – q) </a:t>
                </a:r>
                <a:r>
                  <a:rPr lang="en-US" sz="1600" dirty="0">
                    <a:solidFill>
                      <a:srgbClr val="333333"/>
                    </a:solidFill>
                    <a:latin typeface="+mj-lt"/>
                  </a:rPr>
                  <a:t>= 0, whose roots are </a:t>
                </a:r>
                <a:r>
                  <a:rPr lang="en-US" sz="1600" i="1" dirty="0">
                    <a:solidFill>
                      <a:srgbClr val="333333"/>
                    </a:solidFill>
                    <a:latin typeface="+mj-lt"/>
                  </a:rPr>
                  <a:t>p, q, </a:t>
                </a:r>
                <a:r>
                  <a:rPr lang="en-US" sz="1600" dirty="0">
                    <a:solidFill>
                      <a:srgbClr val="333333"/>
                    </a:solidFill>
                    <a:latin typeface="+mj-lt"/>
                  </a:rPr>
                  <a:t>the prime factors of </a:t>
                </a:r>
                <a:r>
                  <a:rPr lang="en-US" sz="1600" i="1" dirty="0">
                    <a:solidFill>
                      <a:srgbClr val="333333"/>
                    </a:solidFill>
                    <a:latin typeface="+mj-lt"/>
                  </a:rPr>
                  <a:t>N. </a:t>
                </a:r>
                <a:r>
                  <a:rPr lang="en-US" sz="1600" dirty="0">
                    <a:solidFill>
                      <a:srgbClr val="333333"/>
                    </a:solidFill>
                    <a:latin typeface="+mj-lt"/>
                  </a:rPr>
                  <a:t>We have:</a:t>
                </a:r>
              </a:p>
              <a:p>
                <a:pPr>
                  <a:tabLst>
                    <a:tab pos="5021263" algn="r"/>
                  </a:tabLst>
                </a:pPr>
                <a:r>
                  <a:rPr lang="en-US" sz="1600" dirty="0">
                    <a:solidFill>
                      <a:srgbClr val="333333"/>
                    </a:solidFill>
                    <a:latin typeface="+mj-lt"/>
                  </a:rPr>
                  <a:t>	</a:t>
                </a:r>
                <a:r>
                  <a:rPr lang="en-US" sz="1600" i="1" dirty="0">
                    <a:solidFill>
                      <a:srgbClr val="333333"/>
                    </a:solidFill>
                    <a:latin typeface="+mj-lt"/>
                  </a:rPr>
                  <a:t>(x – p)*(x-q) = 0</a:t>
                </a:r>
              </a:p>
              <a:p>
                <a:pPr>
                  <a:tabLst>
                    <a:tab pos="5021263" algn="r"/>
                  </a:tabLst>
                </a:pPr>
                <a:r>
                  <a:rPr lang="en-US" sz="1600" i="1" dirty="0">
                    <a:solidFill>
                      <a:srgbClr val="333333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b="0" i="1" dirty="0">
                  <a:solidFill>
                    <a:srgbClr val="333333"/>
                  </a:solidFill>
                  <a:latin typeface="+mj-lt"/>
                </a:endParaRPr>
              </a:p>
              <a:p>
                <a:pPr>
                  <a:tabLst>
                    <a:tab pos="5021263" algn="r"/>
                  </a:tabLst>
                </a:pPr>
                <a:r>
                  <a:rPr lang="en-US" sz="1600" dirty="0">
                    <a:solidFill>
                      <a:srgbClr val="333333"/>
                    </a:solidFill>
                    <a:latin typeface="+mj-lt"/>
                  </a:rPr>
                  <a:t>	</a:t>
                </a:r>
                <a:r>
                  <a:rPr lang="en-US" sz="160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l-GR" sz="1600" i="1" dirty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φ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) +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 +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 =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</a:rPr>
                      <m:t>0</m:t>
                    </m:r>
                  </m:oMath>
                </a14:m>
                <a:endParaRPr lang="en-US" sz="1600" dirty="0">
                  <a:solidFill>
                    <a:srgbClr val="333333"/>
                  </a:solidFill>
                  <a:latin typeface="+mj-lt"/>
                </a:endParaRPr>
              </a:p>
              <a:p>
                <a:pPr>
                  <a:tabLst>
                    <a:tab pos="5021263" algn="r"/>
                  </a:tabLst>
                </a:pPr>
                <a:r>
                  <a:rPr lang="en-US" sz="1600" dirty="0">
                    <a:solidFill>
                      <a:srgbClr val="333333"/>
                    </a:solidFill>
                    <a:latin typeface="+mj-lt"/>
                  </a:rPr>
                  <a:t>If our value </a:t>
                </a:r>
                <a:r>
                  <a:rPr lang="el-GR" sz="1600" i="1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φ</a:t>
                </a:r>
                <a:r>
                  <a:rPr lang="en-US" sz="1600" i="1" dirty="0">
                    <a:solidFill>
                      <a:srgbClr val="333333"/>
                    </a:solidFill>
                    <a:effectLst/>
                    <a:latin typeface="+mj-lt"/>
                  </a:rPr>
                  <a:t>(N) </a:t>
                </a:r>
                <a:r>
                  <a:rPr lang="en-US" sz="1600" dirty="0">
                    <a:solidFill>
                      <a:srgbClr val="333333"/>
                    </a:solidFill>
                    <a:effectLst/>
                    <a:latin typeface="+mj-lt"/>
                  </a:rPr>
                  <a:t>is cor</a:t>
                </a:r>
                <a:r>
                  <a:rPr lang="en-US" sz="1600" dirty="0">
                    <a:solidFill>
                      <a:srgbClr val="333333"/>
                    </a:solidFill>
                    <a:latin typeface="+mj-lt"/>
                  </a:rPr>
                  <a:t>rect, then the roots of this equation will be whole numbers, and the factors of 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B53DC3-AB39-4222-9149-BAA8A3ED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" y="968645"/>
                <a:ext cx="8539990" cy="2893100"/>
              </a:xfrm>
              <a:prstGeom prst="rect">
                <a:avLst/>
              </a:prstGeom>
              <a:blipFill>
                <a:blip r:embed="rId2"/>
                <a:stretch>
                  <a:fillRect l="-357" b="-189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1AA948-0EA7-4A76-AB68-817D75E0B3CE}"/>
                  </a:ext>
                </a:extLst>
              </p:cNvPr>
              <p:cNvSpPr txBox="1"/>
              <p:nvPr/>
            </p:nvSpPr>
            <p:spPr>
              <a:xfrm>
                <a:off x="1783292" y="3861745"/>
                <a:ext cx="7182901" cy="104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Conditions:</a:t>
                </a:r>
              </a:p>
              <a:p>
                <a:pPr marL="357188">
                  <a:buFont typeface="Wingdings" panose="05000000000000000000" pitchFamily="2" charset="2"/>
                  <a:buChar char="ü"/>
                </a:pPr>
                <a:r>
                  <a:rPr lang="en-US" dirty="0"/>
                  <a:t>Let </a:t>
                </a:r>
                <a:r>
                  <a:rPr lang="en-US" i="1" dirty="0"/>
                  <a:t>N = p*q </a:t>
                </a:r>
                <a:r>
                  <a:rPr lang="en-US" dirty="0"/>
                  <a:t>with </a:t>
                </a:r>
                <a:r>
                  <a:rPr lang="en-US" i="1" dirty="0"/>
                  <a:t>p &lt; q &lt; 2q. </a:t>
                </a:r>
                <a:r>
                  <a:rPr lang="en-US" dirty="0"/>
                  <a:t>Let </a:t>
                </a:r>
                <a:r>
                  <a:rPr lang="en-US" i="1" dirty="0"/>
                  <a:t>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endParaRPr lang="en-ID" dirty="0"/>
              </a:p>
              <a:p>
                <a:pPr marL="357188">
                  <a:buFont typeface="Wingdings" panose="05000000000000000000" pitchFamily="2" charset="2"/>
                  <a:buChar char="ü"/>
                </a:pPr>
                <a:r>
                  <a:rPr lang="en-ID" dirty="0"/>
                  <a:t>Given (</a:t>
                </a:r>
                <a:r>
                  <a:rPr lang="en-ID" i="1" dirty="0"/>
                  <a:t>N, e) with </a:t>
                </a:r>
                <a:r>
                  <a:rPr lang="en-ID" dirty="0"/>
                  <a:t>ed ≡ 1 (mod </a:t>
                </a:r>
                <a:r>
                  <a:rPr lang="el-G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λ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(N)), the attacker can efficiently recover </a:t>
                </a:r>
                <a:r>
                  <a:rPr lang="en-US" b="0" i="1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d.</a:t>
                </a:r>
              </a:p>
              <a:p>
                <a:pPr marL="357188"/>
                <a:endParaRPr lang="en-US" i="1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1AA948-0EA7-4A76-AB68-817D75E0B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92" y="3861745"/>
                <a:ext cx="7182901" cy="1043940"/>
              </a:xfrm>
              <a:prstGeom prst="rect">
                <a:avLst/>
              </a:prstGeom>
              <a:blipFill>
                <a:blip r:embed="rId3"/>
                <a:stretch>
                  <a:fillRect l="-170" t="-581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3E2CE17C-AD9E-472B-8405-CCA9A23D00C8}"/>
              </a:ext>
            </a:extLst>
          </p:cNvPr>
          <p:cNvSpPr/>
          <p:nvPr/>
        </p:nvSpPr>
        <p:spPr>
          <a:xfrm>
            <a:off x="186754" y="3801270"/>
            <a:ext cx="1596538" cy="1259384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Attend!!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51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/>
          <p:nvPr/>
        </p:nvSpPr>
        <p:spPr>
          <a:xfrm>
            <a:off x="1097859" y="1414593"/>
            <a:ext cx="7586998" cy="265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1286" lvl="0" indent="-457200" algn="l" rtl="0">
              <a:spcBef>
                <a:spcPts val="0"/>
              </a:spcBef>
              <a:spcAft>
                <a:spcPts val="0"/>
              </a:spcAft>
              <a:buClr>
                <a:srgbClr val="14CD68"/>
              </a:buClr>
              <a:buSzPts val="2681"/>
              <a:buFont typeface="Wingdings" panose="05000000000000000000" pitchFamily="2" charset="2"/>
              <a:buChar char="q"/>
            </a:pPr>
            <a:r>
              <a:rPr lang="en-US" sz="2680" dirty="0">
                <a:solidFill>
                  <a:srgbClr val="14CD68"/>
                </a:solidFill>
              </a:rPr>
              <a:t>Blinding Attack</a:t>
            </a:r>
          </a:p>
          <a:p>
            <a:pPr marL="401286" lvl="0" indent="-457200" algn="l" rtl="0">
              <a:spcBef>
                <a:spcPts val="0"/>
              </a:spcBef>
              <a:spcAft>
                <a:spcPts val="0"/>
              </a:spcAft>
              <a:buClr>
                <a:srgbClr val="14CD68"/>
              </a:buClr>
              <a:buSzPts val="2681"/>
              <a:buFont typeface="Wingdings" panose="05000000000000000000" pitchFamily="2" charset="2"/>
              <a:buChar char="q"/>
            </a:pPr>
            <a:r>
              <a:rPr lang="en-US" sz="2680" dirty="0">
                <a:solidFill>
                  <a:srgbClr val="14CD68"/>
                </a:solidFill>
              </a:rPr>
              <a:t>LSB </a:t>
            </a:r>
          </a:p>
          <a:p>
            <a:pPr marL="515586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Wingdings" panose="05000000000000000000" pitchFamily="2" charset="2"/>
              <a:buChar char="q"/>
            </a:pPr>
            <a:r>
              <a:rPr lang="en-GB" sz="2680" dirty="0">
                <a:solidFill>
                  <a:schemeClr val="dk1"/>
                </a:solidFill>
              </a:rPr>
              <a:t>Small d:</a:t>
            </a:r>
          </a:p>
          <a:p>
            <a:pPr marL="972786" lvl="1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81"/>
              <a:buFont typeface="Wingdings" panose="05000000000000000000" pitchFamily="2" charset="2"/>
              <a:buChar char="q"/>
            </a:pPr>
            <a:r>
              <a:rPr lang="en-GB" sz="2680" dirty="0" err="1">
                <a:solidFill>
                  <a:srgbClr val="FF0000"/>
                </a:solidFill>
              </a:rPr>
              <a:t>Boneh</a:t>
            </a:r>
            <a:r>
              <a:rPr lang="en-GB" sz="2680" dirty="0">
                <a:solidFill>
                  <a:srgbClr val="FF0000"/>
                </a:solidFill>
              </a:rPr>
              <a:t>–Durfee </a:t>
            </a:r>
          </a:p>
          <a:p>
            <a:pPr marL="972786" lvl="1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81"/>
              <a:buFont typeface="Wingdings" panose="05000000000000000000" pitchFamily="2" charset="2"/>
              <a:buChar char="q"/>
            </a:pPr>
            <a:r>
              <a:rPr lang="en-GB" sz="2680" dirty="0">
                <a:solidFill>
                  <a:srgbClr val="FF0000"/>
                </a:solidFill>
              </a:rPr>
              <a:t>Low-Dimensional Attacks</a:t>
            </a:r>
            <a:endParaRPr lang="en-US" sz="268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ts val="2681"/>
              <a:buFont typeface="Wingdings" panose="05000000000000000000" pitchFamily="2" charset="2"/>
              <a:buChar char="Ø"/>
            </a:pPr>
            <a:r>
              <a:rPr lang="en-US" sz="2680" dirty="0">
                <a:solidFill>
                  <a:schemeClr val="accent6">
                    <a:lumMod val="75000"/>
                  </a:schemeClr>
                </a:solidFill>
              </a:rPr>
              <a:t>ECC</a:t>
            </a:r>
            <a:endParaRPr sz="268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E4CD1-4A18-42D9-916F-E8B4A3C1DAA1}"/>
              </a:ext>
            </a:extLst>
          </p:cNvPr>
          <p:cNvSpPr/>
          <p:nvPr/>
        </p:nvSpPr>
        <p:spPr>
          <a:xfrm>
            <a:off x="2979258" y="0"/>
            <a:ext cx="3185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NOT YET</a:t>
            </a:r>
          </a:p>
        </p:txBody>
      </p:sp>
    </p:spTree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"/>
          <p:cNvSpPr txBox="1">
            <a:spLocks noGrp="1"/>
          </p:cNvSpPr>
          <p:nvPr>
            <p:ph type="body" idx="1"/>
          </p:nvPr>
        </p:nvSpPr>
        <p:spPr>
          <a:xfrm>
            <a:off x="4050325" y="2147151"/>
            <a:ext cx="51480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Recommend application contexts and demo implementations</a:t>
            </a:r>
            <a:endParaRPr sz="2400" b="1" dirty="0">
              <a:ln w="12700">
                <a:solidFill>
                  <a:schemeClr val="tx2">
                    <a:lumMod val="25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26" name="Google Shape;526;p65"/>
          <p:cNvSpPr/>
          <p:nvPr/>
        </p:nvSpPr>
        <p:spPr>
          <a:xfrm>
            <a:off x="3573875" y="2232350"/>
            <a:ext cx="600000" cy="56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5"/>
          <p:cNvSpPr txBox="1"/>
          <p:nvPr/>
        </p:nvSpPr>
        <p:spPr>
          <a:xfrm>
            <a:off x="3686225" y="2233350"/>
            <a:ext cx="52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</a:rPr>
              <a:t>3</a:t>
            </a:r>
            <a:endParaRPr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 build="p"/>
      <p:bldP spid="526" grpId="0" animBg="1"/>
      <p:bldP spid="5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447C91-2887-4361-BA70-C2709316FE23}"/>
              </a:ext>
            </a:extLst>
          </p:cNvPr>
          <p:cNvSpPr/>
          <p:nvPr/>
        </p:nvSpPr>
        <p:spPr>
          <a:xfrm>
            <a:off x="1975510" y="25569"/>
            <a:ext cx="520847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PREVENTATION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">
                <a:extLst>
                  <a:ext uri="{FF2B5EF4-FFF2-40B4-BE49-F238E27FC236}">
                    <a16:creationId xmlns:a16="http://schemas.microsoft.com/office/drawing/2014/main" id="{4211B234-5EDF-4ADB-A840-BF43AA3B5D9E}"/>
                  </a:ext>
                </a:extLst>
              </p:cNvPr>
              <p:cNvSpPr txBox="1"/>
              <p:nvPr/>
            </p:nvSpPr>
            <p:spPr>
              <a:xfrm>
                <a:off x="112363" y="1048366"/>
                <a:ext cx="8919274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600" b="1" i="0" u="none" strike="noStrike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cert One" pitchFamily="2" charset="0"/>
                  </a:rPr>
                  <a:t>Weak Public Exponent Attack</a:t>
                </a:r>
                <a:endParaRPr lang="en-US" sz="2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627063" lvl="1" indent="-28575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  <a:latin typeface="Concert One" pitchFamily="2" charset="0"/>
                  </a:rPr>
                  <a:t>Small 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Choosing a huge n (length(n) &gt; 256 bit) will help us prevent this attack. But in the quantum age, NIST sets the standard that using 3072 bit for the public key.</a:t>
                </a:r>
              </a:p>
              <a:p>
                <a:pPr marL="341313" lvl="1" rtl="0" fontAlgn="base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0" u="none" strike="noStrik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627063" lvl="1" indent="-28575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  <a:latin typeface="Concert One" pitchFamily="2" charset="0"/>
                  </a:rPr>
                  <a:t>Fermat’s Attack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This kind of attack can be successful when p - q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(their bits length are the same). So we can choose p and q have a distinctly different length of bits to avoid it.</a:t>
                </a:r>
              </a:p>
              <a:p>
                <a:pPr marL="341313" lvl="1" rtl="0" fontAlgn="base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0" u="none" strike="noStrik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627063" lvl="1" indent="-28575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  <a:latin typeface="Concert One" pitchFamily="2" charset="0"/>
                  </a:rPr>
                  <a:t>Common modulus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It only work when the victims use the same n to encrypt plain text more than once. So, by changing the public key (n, e) we can decrease the risk of being its victim.</a:t>
                </a:r>
              </a:p>
            </p:txBody>
          </p:sp>
        </mc:Choice>
        <mc:Fallback xmlns="">
          <p:sp>
            <p:nvSpPr>
              <p:cNvPr id="8" name="TextBox 2">
                <a:extLst>
                  <a:ext uri="{FF2B5EF4-FFF2-40B4-BE49-F238E27FC236}">
                    <a16:creationId xmlns:a16="http://schemas.microsoft.com/office/drawing/2014/main" id="{4211B234-5EDF-4ADB-A840-BF43AA3B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" y="1048366"/>
                <a:ext cx="8919274" cy="3631763"/>
              </a:xfrm>
              <a:prstGeom prst="rect">
                <a:avLst/>
              </a:prstGeom>
              <a:blipFill>
                <a:blip r:embed="rId3"/>
                <a:stretch>
                  <a:fillRect r="-1025" b="-16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809D70-D276-4112-A37B-8E06245F2595}"/>
              </a:ext>
            </a:extLst>
          </p:cNvPr>
          <p:cNvSpPr/>
          <p:nvPr/>
        </p:nvSpPr>
        <p:spPr>
          <a:xfrm>
            <a:off x="1967761" y="7749"/>
            <a:ext cx="520847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PREVENTATION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">
                <a:extLst>
                  <a:ext uri="{FF2B5EF4-FFF2-40B4-BE49-F238E27FC236}">
                    <a16:creationId xmlns:a16="http://schemas.microsoft.com/office/drawing/2014/main" id="{5B0EECF4-BFAB-4DBF-8564-55DA634DD1B3}"/>
                  </a:ext>
                </a:extLst>
              </p:cNvPr>
              <p:cNvSpPr txBox="1"/>
              <p:nvPr/>
            </p:nvSpPr>
            <p:spPr>
              <a:xfrm>
                <a:off x="139484" y="1217415"/>
                <a:ext cx="886503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lvl="2" indent="-285750" fontAlgn="base">
                  <a:buFont typeface="Wingdings" panose="05000000000000000000" pitchFamily="2" charset="2"/>
                  <a:buChar char="Ø"/>
                </a:pPr>
                <a:r>
                  <a:rPr lang="en-US" sz="2200" b="1" i="0" u="none" strike="noStrike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cert One" pitchFamily="2" charset="0"/>
                  </a:rPr>
                  <a:t>e </a:t>
                </a:r>
                <a:r>
                  <a:rPr lang="en-US" sz="2200" b="1" i="0" u="none" strike="noStrike" dirty="0" err="1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cert One" pitchFamily="2" charset="0"/>
                  </a:rPr>
                  <a:t>th</a:t>
                </a:r>
                <a:r>
                  <a:rPr lang="en-US" sz="2200" b="1" i="0" u="none" strike="noStrike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cert One" pitchFamily="2" charset="0"/>
                  </a:rPr>
                  <a:t> root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 this case, the small e gives attacker a chance to recover m. We can simply prevent this by choosing a big e (like 65537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+ 1)</a:t>
                </a:r>
                <a:r>
                  <a:rPr lang="en-US" sz="1800" b="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</a:pPr>
                <a:endParaRPr lang="en-US" sz="1800" i="0" u="none" strike="noStrike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200" b="1" i="0" u="none" strike="noStrike" dirty="0" err="1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cert One" pitchFamily="2" charset="0"/>
                  </a:rPr>
                  <a:t>Bruteforce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This case is nearly similar to e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th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root, the small e and a too short plain text will give the attacker a chance to attack. So we just need to increase e to a larger number.</a:t>
                </a:r>
                <a:r>
                  <a:rPr lang="en-US" sz="1800" b="1" dirty="0">
                    <a:latin typeface="Arial" panose="020B0604020202020204" pitchFamily="34" charset="0"/>
                  </a:rPr>
                  <a:t> </a:t>
                </a: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Arial" panose="020B0604020202020204" pitchFamily="34" charset="0"/>
                </a:endParaRPr>
              </a:p>
              <a:p>
                <a:pPr marL="285750" indent="-285750" rtl="0" fontAlgn="base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200" b="1" i="0" u="none" strike="noStrike" dirty="0" err="1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cert One" pitchFamily="2" charset="0"/>
                  </a:rPr>
                  <a:t>Hastad</a:t>
                </a:r>
                <a:r>
                  <a:rPr lang="en-US" sz="2200" b="1" i="0" u="none" strike="noStrike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oncert One" pitchFamily="2" charset="0"/>
                  </a:rPr>
                  <a:t> Broadcast Attack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This case is somehow likely to the Common modulus when the same message, same n and same e are used to encrypt and send to many users in LAN network. We just need to change the public key(n, e) and different message to avoid it.</a:t>
                </a:r>
                <a:endPara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7" name="TextBox 2">
                <a:extLst>
                  <a:ext uri="{FF2B5EF4-FFF2-40B4-BE49-F238E27FC236}">
                    <a16:creationId xmlns:a16="http://schemas.microsoft.com/office/drawing/2014/main" id="{5B0EECF4-BFAB-4DBF-8564-55DA634D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4" y="1217415"/>
                <a:ext cx="8865031" cy="3539430"/>
              </a:xfrm>
              <a:prstGeom prst="rect">
                <a:avLst/>
              </a:prstGeom>
              <a:blipFill>
                <a:blip r:embed="rId3"/>
                <a:stretch>
                  <a:fillRect r="-550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7"/>
          <p:cNvSpPr txBox="1">
            <a:spLocks noGrp="1"/>
          </p:cNvSpPr>
          <p:nvPr>
            <p:ph type="body" idx="1"/>
          </p:nvPr>
        </p:nvSpPr>
        <p:spPr>
          <a:xfrm>
            <a:off x="242647" y="180313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 Cryptographic scheme </a:t>
            </a:r>
            <a:endParaRPr b="1" dirty="0">
              <a:ln>
                <a:solidFill>
                  <a:schemeClr val="bg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9" name="Google Shape;63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77"/>
          <p:cNvSpPr/>
          <p:nvPr/>
        </p:nvSpPr>
        <p:spPr>
          <a:xfrm>
            <a:off x="400066" y="1003610"/>
            <a:ext cx="8343868" cy="24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classical computer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quantum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+ </a:t>
            </a:r>
            <a:r>
              <a:rPr lang="en-US" sz="1800" dirty="0">
                <a:solidFill>
                  <a:schemeClr val="dk1"/>
                </a:solidFill>
              </a:rPr>
              <a:t>We use Python to implement much faster and more clearly.</a:t>
            </a:r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We use some common tool: </a:t>
            </a:r>
            <a:r>
              <a:rPr lang="en-US" sz="1800" dirty="0" err="1">
                <a:solidFill>
                  <a:schemeClr val="tx1"/>
                </a:solidFill>
              </a:rPr>
              <a:t>alpertron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factordb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dcode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boxentriq</a:t>
            </a: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lang="en-US" sz="180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Cryptodome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gymp2, </a:t>
            </a:r>
            <a:r>
              <a:rPr lang="en-US" sz="18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Crypto.Util.number</a:t>
            </a:r>
            <a:r>
              <a:rPr 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pycrypto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libraries of </a:t>
            </a:r>
            <a:r>
              <a:rPr lang="en-US" sz="1800" dirty="0">
                <a:solidFill>
                  <a:schemeClr val="tx1"/>
                </a:solidFill>
              </a:rPr>
              <a:t>Python to support the calculation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pycrypto/number.py at master · pycrypto/pycrypto · GitHub">
            <a:extLst>
              <a:ext uri="{FF2B5EF4-FFF2-40B4-BE49-F238E27FC236}">
                <a16:creationId xmlns:a16="http://schemas.microsoft.com/office/drawing/2014/main" id="{2BED29B9-9C6A-47DC-A717-4B1CC44F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12" y="3242216"/>
            <a:ext cx="3590693" cy="179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(programming language) - Wikipedia">
            <a:extLst>
              <a:ext uri="{FF2B5EF4-FFF2-40B4-BE49-F238E27FC236}">
                <a16:creationId xmlns:a16="http://schemas.microsoft.com/office/drawing/2014/main" id="{564C9F75-DA3A-4224-9C1C-E927D8FE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32" y="3222560"/>
            <a:ext cx="1806690" cy="18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3459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8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DEMO - Weak Public Exponent Attack</a:t>
            </a:r>
            <a:endParaRPr sz="30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pic>
        <p:nvPicPr>
          <p:cNvPr id="546" name="Google Shape;54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8"/>
          <p:cNvSpPr txBox="1"/>
          <p:nvPr/>
        </p:nvSpPr>
        <p:spPr>
          <a:xfrm>
            <a:off x="124825" y="978934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400" b="1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Demo - Small n</a:t>
            </a:r>
            <a:endParaRPr sz="2400" b="1" dirty="0">
              <a:ln>
                <a:solidFill>
                  <a:schemeClr val="tx2">
                    <a:lumMod val="1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</p:txBody>
      </p:sp>
      <p:sp>
        <p:nvSpPr>
          <p:cNvPr id="548" name="Google Shape;548;p68"/>
          <p:cNvSpPr txBox="1"/>
          <p:nvPr/>
        </p:nvSpPr>
        <p:spPr>
          <a:xfrm>
            <a:off x="679600" y="1202475"/>
            <a:ext cx="83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 dirty="0">
                <a:solidFill>
                  <a:schemeClr val="dk1"/>
                </a:solidFill>
              </a:rPr>
              <a:t>With simple code in loop you can factor this one </a:t>
            </a:r>
            <a:r>
              <a:rPr lang="en-US" sz="1800" dirty="0" err="1">
                <a:solidFill>
                  <a:schemeClr val="dk1"/>
                </a:solidFill>
              </a:rPr>
              <a:t>easly</a:t>
            </a:r>
            <a:r>
              <a:rPr lang="en-US" sz="1800" dirty="0">
                <a:solidFill>
                  <a:schemeClr val="dk1"/>
                </a:solidFill>
              </a:rPr>
              <a:t> or use </a:t>
            </a:r>
            <a:r>
              <a:rPr lang="en-US" sz="1800" dirty="0" err="1">
                <a:solidFill>
                  <a:schemeClr val="dk1"/>
                </a:solidFill>
              </a:rPr>
              <a:t>factordb</a:t>
            </a:r>
            <a:r>
              <a:rPr lang="en-US" sz="1800" dirty="0">
                <a:solidFill>
                  <a:schemeClr val="dk1"/>
                </a:solidFill>
              </a:rPr>
              <a:t> tool: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549" name="Google Shape;54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25" y="1941375"/>
            <a:ext cx="7290749" cy="10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8"/>
          <p:cNvSpPr txBox="1"/>
          <p:nvPr/>
        </p:nvSpPr>
        <p:spPr>
          <a:xfrm>
            <a:off x="679600" y="2781675"/>
            <a:ext cx="651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US" sz="1800" dirty="0">
                <a:solidFill>
                  <a:schemeClr val="dk1"/>
                </a:solidFill>
              </a:rPr>
              <a:t>Their is no thing easier than decrypt RSA with p and q: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551" name="Google Shape;55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625" y="3593175"/>
            <a:ext cx="7290750" cy="11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48;p68">
            <a:extLst>
              <a:ext uri="{FF2B5EF4-FFF2-40B4-BE49-F238E27FC236}">
                <a16:creationId xmlns:a16="http://schemas.microsoft.com/office/drawing/2014/main" id="{C52A0497-37F1-44A6-A9CF-E5E03FBC147D}"/>
              </a:ext>
            </a:extLst>
          </p:cNvPr>
          <p:cNvSpPr txBox="1"/>
          <p:nvPr/>
        </p:nvSpPr>
        <p:spPr>
          <a:xfrm>
            <a:off x="1530811" y="4618407"/>
            <a:ext cx="8321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dirty="0">
                <a:solidFill>
                  <a:schemeClr val="dk1"/>
                </a:solidFill>
              </a:rPr>
              <a:t>                   (  We use ‘</a:t>
            </a:r>
            <a:r>
              <a:rPr lang="en-US" sz="1200" dirty="0" err="1">
                <a:solidFill>
                  <a:schemeClr val="dk1"/>
                </a:solidFill>
              </a:rPr>
              <a:t>primefac</a:t>
            </a:r>
            <a:r>
              <a:rPr lang="en-US" sz="1200" dirty="0">
                <a:solidFill>
                  <a:schemeClr val="dk1"/>
                </a:solidFill>
              </a:rPr>
              <a:t>’ library of python to factor this one )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50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DEMO - Weak Public Exponent Attack</a:t>
            </a:r>
            <a:endParaRPr sz="30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558" name="Google Shape;558;p69"/>
          <p:cNvSpPr txBox="1"/>
          <p:nvPr/>
        </p:nvSpPr>
        <p:spPr>
          <a:xfrm>
            <a:off x="-1" y="891152"/>
            <a:ext cx="562346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0" u="sng" strike="noStrike" cap="none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 for Fermat’s Attack:</a:t>
            </a:r>
            <a:endParaRPr dirty="0">
              <a:ln>
                <a:solidFill>
                  <a:schemeClr val="tx2">
                    <a:lumMod val="1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59" name="Google Shape;55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96450"/>
            <a:ext cx="9143950" cy="24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9"/>
          <p:cNvSpPr txBox="1"/>
          <p:nvPr/>
        </p:nvSpPr>
        <p:spPr>
          <a:xfrm>
            <a:off x="242647" y="1477603"/>
            <a:ext cx="562346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also generate p and q from a huge number n.</a:t>
            </a:r>
            <a:endParaRPr sz="1600" dirty="0"/>
          </a:p>
        </p:txBody>
      </p:sp>
      <p:sp>
        <p:nvSpPr>
          <p:cNvPr id="6" name="Google Shape;478;p59">
            <a:extLst>
              <a:ext uri="{FF2B5EF4-FFF2-40B4-BE49-F238E27FC236}">
                <a16:creationId xmlns:a16="http://schemas.microsoft.com/office/drawing/2014/main" id="{5103BBB5-95CF-4227-B1A9-1DA3EB179E12}"/>
              </a:ext>
            </a:extLst>
          </p:cNvPr>
          <p:cNvSpPr txBox="1"/>
          <p:nvPr/>
        </p:nvSpPr>
        <p:spPr>
          <a:xfrm>
            <a:off x="1189464" y="4632204"/>
            <a:ext cx="75530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 used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Cryptodome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library of Python to make the calculating much easier and faster.)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/>
      <p:bldP spid="560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0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DEMO - Weak Public Exponent Attack</a:t>
            </a:r>
            <a:endParaRPr sz="30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567" name="Google Shape;567;p70"/>
          <p:cNvSpPr txBox="1"/>
          <p:nvPr/>
        </p:nvSpPr>
        <p:spPr>
          <a:xfrm>
            <a:off x="-1" y="891152"/>
            <a:ext cx="54244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0" u="sng" strike="noStrike" cap="none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 for Fermat’s Attack:</a:t>
            </a:r>
            <a:endParaRPr dirty="0">
              <a:ln>
                <a:solidFill>
                  <a:schemeClr val="tx2">
                    <a:lumMod val="1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8" name="Google Shape;568;p70"/>
          <p:cNvSpPr txBox="1"/>
          <p:nvPr/>
        </p:nvSpPr>
        <p:spPr>
          <a:xfrm>
            <a:off x="242647" y="1352776"/>
            <a:ext cx="75452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create the private key from the public key and p, q we’ve just found</a:t>
            </a:r>
            <a:endParaRPr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the cipher text and here is the plain text we need to find.</a:t>
            </a:r>
            <a:endParaRPr sz="1600" dirty="0"/>
          </a:p>
        </p:txBody>
      </p:sp>
      <p:pic>
        <p:nvPicPr>
          <p:cNvPr id="569" name="Google Shape;56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" y="2240875"/>
            <a:ext cx="9143872" cy="21973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8;p59">
            <a:extLst>
              <a:ext uri="{FF2B5EF4-FFF2-40B4-BE49-F238E27FC236}">
                <a16:creationId xmlns:a16="http://schemas.microsoft.com/office/drawing/2014/main" id="{27E3B51F-B729-4154-B6F2-B6C8A53176B6}"/>
              </a:ext>
            </a:extLst>
          </p:cNvPr>
          <p:cNvSpPr txBox="1"/>
          <p:nvPr/>
        </p:nvSpPr>
        <p:spPr>
          <a:xfrm>
            <a:off x="1293542" y="4596135"/>
            <a:ext cx="75530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 used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Cryptodome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library of Python to make the calculating much easier and faster.)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/>
          <p:nvPr/>
        </p:nvSpPr>
        <p:spPr>
          <a:xfrm>
            <a:off x="4004075" y="2179050"/>
            <a:ext cx="600000" cy="56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4116425" y="2184150"/>
            <a:ext cx="52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</a:rPr>
              <a:t>1</a:t>
            </a:r>
            <a:endParaRPr sz="2400" b="1" dirty="0">
              <a:solidFill>
                <a:schemeClr val="dk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C4DD2-5B83-405F-898A-068D4AC14A98}"/>
              </a:ext>
            </a:extLst>
          </p:cNvPr>
          <p:cNvSpPr/>
          <p:nvPr/>
        </p:nvSpPr>
        <p:spPr>
          <a:xfrm>
            <a:off x="4572000" y="2076479"/>
            <a:ext cx="325615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OVERVIEW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animBg="1"/>
      <p:bldP spid="379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1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DEMO - Weak Public Exponent Attack</a:t>
            </a:r>
            <a:endParaRPr sz="30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576" name="Google Shape;576;p71"/>
          <p:cNvSpPr txBox="1"/>
          <p:nvPr/>
        </p:nvSpPr>
        <p:spPr>
          <a:xfrm>
            <a:off x="485950" y="1572775"/>
            <a:ext cx="8585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n=503250727616996920788031782347236922898142283505812044493704277029342826977676258027999657646766317305575279667764484026851304378210177021831990955969467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e = 3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c=18256338817813162827232135439449533149990655997122432525319589496675918098200930057463416803520150513793810921285047483192</a:t>
            </a:r>
            <a:endParaRPr sz="15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577" name="Google Shape;577;p71"/>
          <p:cNvSpPr txBox="1"/>
          <p:nvPr/>
        </p:nvSpPr>
        <p:spPr>
          <a:xfrm>
            <a:off x="0" y="1047467"/>
            <a:ext cx="44925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200" b="1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Demo: Small e -&gt; e </a:t>
            </a:r>
            <a:r>
              <a:rPr lang="en-US" sz="2200" b="1" dirty="0" err="1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th</a:t>
            </a:r>
            <a:r>
              <a:rPr lang="en-US" sz="2200" b="1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 root</a:t>
            </a:r>
            <a:endParaRPr sz="2200" b="1" dirty="0">
              <a:ln>
                <a:solidFill>
                  <a:schemeClr val="tx2">
                    <a:lumMod val="1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</p:txBody>
      </p:sp>
      <p:pic>
        <p:nvPicPr>
          <p:cNvPr id="578" name="Google Shape;57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941" y="3458300"/>
            <a:ext cx="61912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1"/>
          <p:cNvSpPr txBox="1"/>
          <p:nvPr/>
        </p:nvSpPr>
        <p:spPr>
          <a:xfrm>
            <a:off x="-1484950" y="2996600"/>
            <a:ext cx="908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You just get cube root of c in this situation to get the plaintext</a:t>
            </a:r>
            <a:endParaRPr sz="18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" grpId="0"/>
      <p:bldP spid="577" grpId="0"/>
      <p:bldP spid="5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2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DEMO - Weak Public Exponent Attack</a:t>
            </a:r>
            <a:endParaRPr sz="30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586" name="Google Shape;586;p72"/>
          <p:cNvSpPr txBox="1"/>
          <p:nvPr/>
        </p:nvSpPr>
        <p:spPr>
          <a:xfrm>
            <a:off x="0" y="957385"/>
            <a:ext cx="44925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2200" b="1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 pitchFamily="2" charset="0"/>
              </a:rPr>
              <a:t>Demo: Small e, small m </a:t>
            </a:r>
            <a:endParaRPr sz="2200" b="1" dirty="0">
              <a:ln>
                <a:solidFill>
                  <a:schemeClr val="tx2">
                    <a:lumMod val="1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ncert One" pitchFamily="2" charset="0"/>
            </a:endParaRPr>
          </a:p>
        </p:txBody>
      </p:sp>
      <p:sp>
        <p:nvSpPr>
          <p:cNvPr id="587" name="Google Shape;587;p72"/>
          <p:cNvSpPr txBox="1"/>
          <p:nvPr/>
        </p:nvSpPr>
        <p:spPr>
          <a:xfrm>
            <a:off x="206375" y="1572775"/>
            <a:ext cx="85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8" name="Google Shape;5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5" y="1553075"/>
            <a:ext cx="8288900" cy="3137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8;p59">
            <a:extLst>
              <a:ext uri="{FF2B5EF4-FFF2-40B4-BE49-F238E27FC236}">
                <a16:creationId xmlns:a16="http://schemas.microsoft.com/office/drawing/2014/main" id="{2FFC6595-1909-40BF-A8B4-9CB74BB9ADC4}"/>
              </a:ext>
            </a:extLst>
          </p:cNvPr>
          <p:cNvSpPr txBox="1"/>
          <p:nvPr/>
        </p:nvSpPr>
        <p:spPr>
          <a:xfrm>
            <a:off x="1092820" y="4763446"/>
            <a:ext cx="75530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 used gmpy2 library of Python to make the calculating much easier and faster.)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3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DEMO - Weak Public Exponent Attack</a:t>
            </a:r>
            <a:endParaRPr sz="30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594" name="Google Shape;594;p73"/>
          <p:cNvSpPr txBox="1"/>
          <p:nvPr/>
        </p:nvSpPr>
        <p:spPr>
          <a:xfrm>
            <a:off x="0" y="1534328"/>
            <a:ext cx="9144000" cy="37240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5" name="Google Shape;595;p73"/>
          <p:cNvSpPr txBox="1"/>
          <p:nvPr/>
        </p:nvSpPr>
        <p:spPr>
          <a:xfrm>
            <a:off x="366631" y="1340597"/>
            <a:ext cx="8366661" cy="309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3921" b="-176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6" name="Google Shape;596;p73"/>
          <p:cNvSpPr txBox="1"/>
          <p:nvPr/>
        </p:nvSpPr>
        <p:spPr>
          <a:xfrm>
            <a:off x="-2" y="891152"/>
            <a:ext cx="68967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0" u="sng" strike="noStrike" cap="none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 for Common modulus attack:</a:t>
            </a:r>
            <a:endParaRPr dirty="0">
              <a:ln>
                <a:solidFill>
                  <a:schemeClr val="tx2">
                    <a:lumMod val="1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 animBg="1"/>
      <p:bldP spid="595" grpId="0" animBg="1"/>
      <p:bldP spid="5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DEMO - Weak Public Exponent Attack</a:t>
            </a:r>
            <a:endParaRPr sz="3700" b="1" dirty="0">
              <a:ln>
                <a:solidFill>
                  <a:schemeClr val="bg1"/>
                </a:solidFill>
              </a:ln>
              <a:solidFill>
                <a:schemeClr val="dk2"/>
              </a:solidFill>
            </a:endParaRPr>
          </a:p>
        </p:txBody>
      </p:sp>
      <p:sp>
        <p:nvSpPr>
          <p:cNvPr id="603" name="Google Shape;603;p74"/>
          <p:cNvSpPr txBox="1"/>
          <p:nvPr/>
        </p:nvSpPr>
        <p:spPr>
          <a:xfrm>
            <a:off x="201479" y="1691335"/>
            <a:ext cx="222400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the result: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4"/>
          <p:cNvSpPr txBox="1"/>
          <p:nvPr/>
        </p:nvSpPr>
        <p:spPr>
          <a:xfrm>
            <a:off x="-2" y="1053881"/>
            <a:ext cx="6757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0" u="sng" strike="noStrike" cap="none" dirty="0">
                <a:ln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 for Common modulus attack:</a:t>
            </a:r>
            <a:endParaRPr dirty="0">
              <a:ln>
                <a:solidFill>
                  <a:schemeClr val="tx2">
                    <a:lumMod val="1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F3BED0-1234-4536-8AB8-897CAEEDF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7" y="2266662"/>
            <a:ext cx="8655485" cy="202636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0"/>
      <p:bldP spid="60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08732E-D455-4224-A64E-392CBA27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050" y="163621"/>
            <a:ext cx="8679898" cy="543185"/>
          </a:xfrm>
        </p:spPr>
        <p:txBody>
          <a:bodyPr/>
          <a:lstStyle/>
          <a:p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dk2"/>
                </a:solidFill>
              </a:rPr>
              <a:t>DEMO - Wiener Attack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7033F-BD48-401F-A0E3-17B594E6F318}"/>
              </a:ext>
            </a:extLst>
          </p:cNvPr>
          <p:cNvSpPr txBox="1"/>
          <p:nvPr/>
        </p:nvSpPr>
        <p:spPr>
          <a:xfrm>
            <a:off x="154983" y="960897"/>
            <a:ext cx="88417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e=</a:t>
            </a:r>
            <a:endParaRPr lang="en-ID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190209331081230143783588825086097826767210516190078102983661322350439626013791978557236851034783819575694905383769984439292307705002415106520191924088064159759425100507925287599547221638826287005502741086461991335769882251106230860285202023505837948998917474296497227953920487977220513838543302431647312619</a:t>
            </a:r>
            <a:endParaRPr lang="en-ID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n= 166527349302567008263958618545222737995208107701804484889244764572616838280663384992627297680109657990549002572407987806185506642664427015089638788684089945667758863095226479486286516024933962230885001179321556413201261021537137680872827419164482181077526898873741854573543590395898166216283216737921581257529</a:t>
            </a:r>
            <a:endParaRPr lang="en-ID" b="0" dirty="0">
              <a:effectLst/>
            </a:endParaRPr>
          </a:p>
          <a:p>
            <a:br>
              <a:rPr lang="en-ID" b="0" dirty="0">
                <a:effectLst/>
              </a:rPr>
            </a:br>
            <a:br>
              <a:rPr lang="en-ID" b="0" dirty="0">
                <a:effectLst/>
              </a:rPr>
            </a:b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8C689-A27B-4119-81FE-82D43AB4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9" y="3171917"/>
            <a:ext cx="7973380" cy="18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01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8"/>
          <p:cNvSpPr txBox="1"/>
          <p:nvPr/>
        </p:nvSpPr>
        <p:spPr>
          <a:xfrm>
            <a:off x="1" y="3524945"/>
            <a:ext cx="9143999" cy="78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 txBox="1">
            <a:spLocks noGrp="1"/>
          </p:cNvSpPr>
          <p:nvPr>
            <p:ph type="body" idx="1"/>
          </p:nvPr>
        </p:nvSpPr>
        <p:spPr>
          <a:xfrm>
            <a:off x="0" y="1955100"/>
            <a:ext cx="6037200" cy="3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- </a:t>
            </a:r>
            <a:r>
              <a:rPr lang="en-US" sz="1800" b="1" dirty="0">
                <a:solidFill>
                  <a:srgbClr val="095EA2"/>
                </a:solidFill>
              </a:rPr>
              <a:t>Topic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  <a:r>
              <a:rPr lang="en-US" sz="1800" b="1" dirty="0">
                <a:solidFill>
                  <a:schemeClr val="dk1"/>
                </a:solidFill>
              </a:rPr>
              <a:t>  RSA CRYPTO ANALYSIS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- </a:t>
            </a:r>
            <a:r>
              <a:rPr lang="en-US" sz="1800" b="1" dirty="0">
                <a:solidFill>
                  <a:srgbClr val="095EA2"/>
                </a:solidFill>
              </a:rPr>
              <a:t>Scenario</a:t>
            </a:r>
            <a:r>
              <a:rPr lang="en-US" sz="1800" dirty="0">
                <a:solidFill>
                  <a:schemeClr val="dk1"/>
                </a:solidFill>
              </a:rPr>
              <a:t>: Alice wants to send a secret message to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 her friend Bob. Bob use RSA algorithm to generate keys, Alice use public key to encrypt plaintext and send to Bob,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Bob use private key to decrypt. </a:t>
            </a:r>
            <a:r>
              <a:rPr lang="en-GB" sz="1800" dirty="0">
                <a:solidFill>
                  <a:schemeClr val="dk1"/>
                </a:solidFill>
              </a:rPr>
              <a:t>However, if Bob wrongly implemented, this could lead to Eve's using this public key to decrypt the Alice’ message.</a:t>
            </a:r>
          </a:p>
          <a:p>
            <a:pPr marL="0" lvl="0" indent="0" algn="l">
              <a:spcBef>
                <a:spcPts val="0"/>
              </a:spcBef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- </a:t>
            </a:r>
            <a:r>
              <a:rPr lang="en-US" sz="1800" b="1" dirty="0">
                <a:solidFill>
                  <a:srgbClr val="095EA2"/>
                </a:solidFill>
              </a:rPr>
              <a:t>Related parties</a:t>
            </a:r>
            <a:r>
              <a:rPr lang="en-US" sz="1800" dirty="0">
                <a:solidFill>
                  <a:schemeClr val="dk1"/>
                </a:solidFill>
              </a:rPr>
              <a:t>: Sender(Alice), Receiver (Bob), Storage(Cloud) and Attacker(Eve).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5EA2"/>
              </a:buClr>
              <a:buSzPts val="3000"/>
              <a:buNone/>
            </a:pPr>
            <a:endParaRPr sz="1800" b="1" dirty="0">
              <a:solidFill>
                <a:srgbClr val="095EA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FFB6F-A1CC-40E8-BAE5-FE08F2C5918E}"/>
              </a:ext>
            </a:extLst>
          </p:cNvPr>
          <p:cNvSpPr/>
          <p:nvPr/>
        </p:nvSpPr>
        <p:spPr>
          <a:xfrm>
            <a:off x="2534396" y="7749"/>
            <a:ext cx="3916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9ECAB-99DB-4DCC-B889-4C8D793BC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09" y="1731320"/>
            <a:ext cx="2705356" cy="23630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body" idx="1"/>
          </p:nvPr>
        </p:nvSpPr>
        <p:spPr>
          <a:xfrm>
            <a:off x="242647" y="203560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</a:rPr>
              <a:t>Cryptographic scheme </a:t>
            </a:r>
            <a:endParaRPr b="1" dirty="0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427" name="Google Shape;42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6;p53">
            <a:extLst>
              <a:ext uri="{FF2B5EF4-FFF2-40B4-BE49-F238E27FC236}">
                <a16:creationId xmlns:a16="http://schemas.microsoft.com/office/drawing/2014/main" id="{6DB883B5-B234-4D3B-BCC0-DF46DA822264}"/>
              </a:ext>
            </a:extLst>
          </p:cNvPr>
          <p:cNvSpPr txBox="1">
            <a:spLocks/>
          </p:cNvSpPr>
          <p:nvPr/>
        </p:nvSpPr>
        <p:spPr>
          <a:xfrm>
            <a:off x="973873" y="4525072"/>
            <a:ext cx="8037882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sz="4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1600" b="1" dirty="0">
                <a:solidFill>
                  <a:srgbClr val="095EA2"/>
                </a:solidFill>
              </a:rPr>
              <a:t>Related parties</a:t>
            </a:r>
            <a:r>
              <a:rPr lang="en-GB" sz="1600" dirty="0">
                <a:solidFill>
                  <a:schemeClr val="dk1"/>
                </a:solidFill>
              </a:rPr>
              <a:t>: Sender(Alice), Receiver (Bob),</a:t>
            </a:r>
            <a:r>
              <a:rPr lang="en-US" sz="1600" dirty="0">
                <a:solidFill>
                  <a:schemeClr val="dk1"/>
                </a:solidFill>
              </a:rPr>
              <a:t> Storage(Cloud)</a:t>
            </a:r>
            <a:r>
              <a:rPr lang="en-GB" sz="1600" dirty="0">
                <a:solidFill>
                  <a:schemeClr val="dk1"/>
                </a:solidFill>
              </a:rPr>
              <a:t> and Attacker(Eve).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42FC55-2ABD-4D59-BE63-E41963DAA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932" y="1033907"/>
            <a:ext cx="5285678" cy="36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6113CB-5A53-4C71-8DDA-76BADB4D8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SECURITY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79CBEF-72CB-4738-8C15-3A138DE45F4A}"/>
                  </a:ext>
                </a:extLst>
              </p:cNvPr>
              <p:cNvSpPr txBox="1"/>
              <p:nvPr/>
            </p:nvSpPr>
            <p:spPr>
              <a:xfrm>
                <a:off x="0" y="937972"/>
                <a:ext cx="9146423" cy="4311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i="0" u="none" strike="noStrike" dirty="0">
                    <a:solidFill>
                      <a:srgbClr val="095EA2"/>
                    </a:solidFill>
                    <a:effectLst/>
                    <a:latin typeface="Arial" panose="020B0604020202020204" pitchFamily="34" charset="0"/>
                  </a:rPr>
                  <a:t>- Security requirements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endParaRPr lang="en-US" sz="1800" b="0" i="0" u="none" strike="noStrike" dirty="0">
                  <a:solidFill>
                    <a:srgbClr val="FFFFFF"/>
                  </a:solidFill>
                  <a:effectLst/>
                  <a:latin typeface="Arial" panose="020B0604020202020204" pitchFamily="34" charset="0"/>
                </a:endParaRPr>
              </a:p>
              <a:p>
                <a:pPr indent="457200"/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+ Requiring </a:t>
                </a:r>
                <a:r>
                  <a:rPr lang="en-US" sz="1800" dirty="0">
                    <a:latin typeface="Arial" panose="020B0604020202020204" pitchFamily="34" charset="0"/>
                  </a:rPr>
                  <a:t>public key (according to NIST)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</a:t>
                </a:r>
              </a:p>
              <a:p>
                <a:pPr indent="457200"/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pPr indent="457200"/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indent="457200"/>
                <a:endParaRPr lang="en-US" sz="1800" dirty="0">
                  <a:latin typeface="Arial" panose="020B0604020202020204" pitchFamily="34" charset="0"/>
                </a:endParaRPr>
              </a:p>
              <a:p>
                <a:pPr indent="457200"/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indent="457200"/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indent="45720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+ p - q has to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US" sz="1800" b="0" dirty="0">
                    <a:effectLst/>
                  </a:rPr>
                  <a:t> (prevent from </a:t>
                </a:r>
                <a:r>
                  <a:rPr lang="en-US" sz="1800" dirty="0"/>
                  <a:t>F</a:t>
                </a:r>
                <a:r>
                  <a:rPr lang="en-US" sz="1800" b="0" dirty="0">
                    <a:effectLst/>
                  </a:rPr>
                  <a:t>ermat attack)</a:t>
                </a:r>
              </a:p>
              <a:p>
                <a:pPr indent="457200"/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+ d  have to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292</m:t>
                        </m:r>
                      </m:sup>
                    </m:sSup>
                  </m:oMath>
                </a14:m>
                <a:r>
                  <a:rPr lang="en-US" sz="1800" dirty="0"/>
                  <a:t> (prevent from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Boneh</a:t>
                </a:r>
                <a:r>
                  <a:rPr lang="en-US" sz="1800" dirty="0">
                    <a:solidFill>
                      <a:schemeClr val="tx1"/>
                    </a:solidFill>
                  </a:rPr>
                  <a:t>–Durfee)</a:t>
                </a:r>
                <a:endParaRPr lang="en-US" sz="1800" b="0" dirty="0">
                  <a:solidFill>
                    <a:schemeClr val="tx1"/>
                  </a:solidFill>
                  <a:effectLst/>
                </a:endParaRPr>
              </a:p>
              <a:p>
                <a:pPr indent="457200"/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&gt; N </a:t>
                </a:r>
                <a:r>
                  <a:rPr lang="en-US" sz="1800" dirty="0"/>
                  <a:t>(prevent from e </a:t>
                </a:r>
                <a:r>
                  <a:rPr lang="en-US" sz="1800" dirty="0" err="1"/>
                  <a:t>th</a:t>
                </a:r>
                <a:r>
                  <a:rPr lang="en-US" sz="1800" dirty="0"/>
                  <a:t> root and </a:t>
                </a:r>
                <a:r>
                  <a:rPr lang="en-US" sz="1800" dirty="0" err="1"/>
                  <a:t>bruteforce</a:t>
                </a:r>
                <a:r>
                  <a:rPr lang="en-US" sz="1800" dirty="0"/>
                  <a:t> )</a:t>
                </a: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i="0" u="none" strike="noStrike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</a:rPr>
                  <a:t>- </a:t>
                </a:r>
                <a:r>
                  <a:rPr lang="en-US" sz="1800" b="1" i="0" u="none" strike="noStrike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</a:rPr>
                  <a:t>Overview of attacks:</a:t>
                </a:r>
                <a:br>
                  <a:rPr lang="en-US" sz="1200" b="0" dirty="0">
                    <a:effectLst/>
                  </a:rPr>
                </a:br>
                <a:r>
                  <a:rPr lang="en-US" sz="1200" dirty="0"/>
                  <a:t>        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+ Weak Public Exponent Attack: factor n; p, q are too close; low private exponent.</a:t>
                </a:r>
                <a:br>
                  <a:rPr lang="en-US" sz="1800" b="0" dirty="0">
                    <a:effectLst/>
                  </a:rPr>
                </a:br>
                <a:r>
                  <a:rPr lang="en-US" sz="1800" b="0" dirty="0">
                    <a:effectLst/>
                  </a:rPr>
                  <a:t>     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+ Weak Private Exponent attacks: retrieve d if public key e is huge ( d is small)</a:t>
                </a:r>
                <a:endParaRPr lang="en-US" sz="1800" b="0" dirty="0">
                  <a:effectLst/>
                </a:endParaRPr>
              </a:p>
              <a:p>
                <a:br>
                  <a:rPr lang="en-US" sz="2000" dirty="0"/>
                </a:br>
                <a:endParaRPr lang="en-ID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79CBEF-72CB-4738-8C15-3A138DE45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7972"/>
                <a:ext cx="9146423" cy="4311950"/>
              </a:xfrm>
              <a:prstGeom prst="rect">
                <a:avLst/>
              </a:prstGeom>
              <a:blipFill>
                <a:blip r:embed="rId2"/>
                <a:stretch>
                  <a:fillRect l="-533" t="-849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0F2B30-C463-4583-8B02-C78810FA2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5613"/>
              </p:ext>
            </p:extLst>
          </p:nvPr>
        </p:nvGraphicFramePr>
        <p:xfrm>
          <a:off x="687103" y="1647437"/>
          <a:ext cx="7790986" cy="1095764"/>
        </p:xfrm>
        <a:graphic>
          <a:graphicData uri="http://schemas.openxmlformats.org/drawingml/2006/table">
            <a:tbl>
              <a:tblPr firstRow="1" bandRow="1">
                <a:tableStyleId>{99471629-CEC2-4D73-A5BC-B6FCE42E316B}</a:tableStyleId>
              </a:tblPr>
              <a:tblGrid>
                <a:gridCol w="1700849">
                  <a:extLst>
                    <a:ext uri="{9D8B030D-6E8A-4147-A177-3AD203B41FA5}">
                      <a16:colId xmlns:a16="http://schemas.microsoft.com/office/drawing/2014/main" val="2922055268"/>
                    </a:ext>
                  </a:extLst>
                </a:gridCol>
                <a:gridCol w="1252777">
                  <a:extLst>
                    <a:ext uri="{9D8B030D-6E8A-4147-A177-3AD203B41FA5}">
                      <a16:colId xmlns:a16="http://schemas.microsoft.com/office/drawing/2014/main" val="178246613"/>
                    </a:ext>
                  </a:extLst>
                </a:gridCol>
                <a:gridCol w="1234488">
                  <a:extLst>
                    <a:ext uri="{9D8B030D-6E8A-4147-A177-3AD203B41FA5}">
                      <a16:colId xmlns:a16="http://schemas.microsoft.com/office/drawing/2014/main" val="976020854"/>
                    </a:ext>
                  </a:extLst>
                </a:gridCol>
                <a:gridCol w="1257200">
                  <a:extLst>
                    <a:ext uri="{9D8B030D-6E8A-4147-A177-3AD203B41FA5}">
                      <a16:colId xmlns:a16="http://schemas.microsoft.com/office/drawing/2014/main" val="3463303854"/>
                    </a:ext>
                  </a:extLst>
                </a:gridCol>
                <a:gridCol w="1164459">
                  <a:extLst>
                    <a:ext uri="{9D8B030D-6E8A-4147-A177-3AD203B41FA5}">
                      <a16:colId xmlns:a16="http://schemas.microsoft.com/office/drawing/2014/main" val="694513665"/>
                    </a:ext>
                  </a:extLst>
                </a:gridCol>
                <a:gridCol w="1181213">
                  <a:extLst>
                    <a:ext uri="{9D8B030D-6E8A-4147-A177-3AD203B41FA5}">
                      <a16:colId xmlns:a16="http://schemas.microsoft.com/office/drawing/2014/main" val="1700346898"/>
                    </a:ext>
                  </a:extLst>
                </a:gridCol>
              </a:tblGrid>
              <a:tr h="5478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Date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Legacy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001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2019 - 2030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2019 - 2030</a:t>
                      </a:r>
                      <a:br>
                        <a:rPr lang="en-US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&amp; beyond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2019 - 2030</a:t>
                      </a:r>
                      <a:br>
                        <a:rPr lang="en-US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&amp; beyond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2019 - 2030</a:t>
                      </a:r>
                      <a:br>
                        <a:rPr lang="en-US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&amp; beyond</a:t>
                      </a:r>
                      <a:endParaRPr lang="en-00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96167"/>
                  </a:ext>
                </a:extLst>
              </a:tr>
              <a:tr h="5478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Factoring Modulus(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bits</a:t>
                      </a:r>
                      <a:r>
                        <a:rPr lang="en-US" dirty="0"/>
                        <a:t>)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1024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2048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3072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7680</a:t>
                      </a:r>
                      <a:endParaRPr lang="en-00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15360</a:t>
                      </a:r>
                      <a:endParaRPr lang="en-00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4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1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0"/>
          <p:cNvSpPr txBox="1">
            <a:spLocks noGrp="1"/>
          </p:cNvSpPr>
          <p:nvPr>
            <p:ph type="body" idx="1"/>
          </p:nvPr>
        </p:nvSpPr>
        <p:spPr>
          <a:xfrm>
            <a:off x="115625" y="652115"/>
            <a:ext cx="5028803" cy="29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dirty="0">
                <a:solidFill>
                  <a:schemeClr val="dk1"/>
                </a:solidFill>
              </a:rPr>
              <a:t>Can use public (</a:t>
            </a:r>
            <a:r>
              <a:rPr lang="en-US" sz="1800" dirty="0" err="1">
                <a:solidFill>
                  <a:schemeClr val="dk1"/>
                </a:solidFill>
              </a:rPr>
              <a:t>n,e</a:t>
            </a:r>
            <a:r>
              <a:rPr lang="en-US" sz="1800" dirty="0">
                <a:solidFill>
                  <a:schemeClr val="dk1"/>
                </a:solidFill>
              </a:rPr>
              <a:t>) to decrypt ciphertext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dirty="0">
                <a:solidFill>
                  <a:schemeClr val="dk1"/>
                </a:solidFill>
              </a:rPr>
              <a:t>Can factor n to p and q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dirty="0">
                <a:solidFill>
                  <a:schemeClr val="dk1"/>
                </a:solidFill>
              </a:rPr>
              <a:t>Can decrypt ciphertext with small 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 dirty="0">
                <a:solidFill>
                  <a:schemeClr val="dk1"/>
                </a:solidFill>
              </a:rPr>
              <a:t>Can retrieve value d and decrypt ciphertext         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02" name="Google Shape;40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574" y="1563985"/>
            <a:ext cx="3750051" cy="21094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BA7F70-D73F-4C50-B9C1-7281012B6DBD}"/>
              </a:ext>
            </a:extLst>
          </p:cNvPr>
          <p:cNvSpPr/>
          <p:nvPr/>
        </p:nvSpPr>
        <p:spPr>
          <a:xfrm>
            <a:off x="1882802" y="0"/>
            <a:ext cx="5378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MAIN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090C99-F2DF-4E4D-909D-BD96EF39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5" y="3118689"/>
            <a:ext cx="4563499" cy="15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>
            <a:spLocks noGrp="1"/>
          </p:cNvSpPr>
          <p:nvPr>
            <p:ph type="body" idx="1"/>
          </p:nvPr>
        </p:nvSpPr>
        <p:spPr>
          <a:xfrm>
            <a:off x="4079250" y="1996800"/>
            <a:ext cx="50805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Proposing research directions for the project and expected results</a:t>
            </a:r>
            <a:endParaRPr sz="2400" b="1" dirty="0">
              <a:ln w="12700">
                <a:solidFill>
                  <a:schemeClr val="tx2">
                    <a:lumMod val="25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34" name="Google Shape;434;p54"/>
          <p:cNvSpPr/>
          <p:nvPr/>
        </p:nvSpPr>
        <p:spPr>
          <a:xfrm>
            <a:off x="3566126" y="2232350"/>
            <a:ext cx="600000" cy="56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 txBox="1"/>
          <p:nvPr/>
        </p:nvSpPr>
        <p:spPr>
          <a:xfrm>
            <a:off x="3686225" y="2233350"/>
            <a:ext cx="52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</a:rPr>
              <a:t>2</a:t>
            </a:r>
            <a:endParaRPr sz="24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build="p"/>
      <p:bldP spid="434" grpId="0" animBg="1"/>
      <p:bldP spid="4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792" y="2244649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>
            <a:spLocks noGrp="1"/>
          </p:cNvSpPr>
          <p:nvPr>
            <p:ph type="body" idx="1"/>
          </p:nvPr>
        </p:nvSpPr>
        <p:spPr>
          <a:xfrm>
            <a:off x="229839" y="1427359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- Mumtaz, M., &amp; Ping, L. (2019). Forty years of attacks on the RSA cryptosystem: A brief survey. Journal of Discrete Mathematical Sciences and Cryptography, 22(1), 9-29.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443" name="Google Shape;443;p55"/>
          <p:cNvSpPr txBox="1">
            <a:spLocks noGrp="1"/>
          </p:cNvSpPr>
          <p:nvPr>
            <p:ph type="body" idx="1"/>
          </p:nvPr>
        </p:nvSpPr>
        <p:spPr>
          <a:xfrm>
            <a:off x="229839" y="290119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- 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Nguyen, T. D., Nguyen, T. D., &amp; Tran, L. D. (2020, June). Attacks on low private exponent RSA: An experimental study. In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20th International Conference on Computational Science and Its Applications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162-165). IEEE.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35B4A-093F-4F8A-98E2-8DB1427D27CB}"/>
              </a:ext>
            </a:extLst>
          </p:cNvPr>
          <p:cNvSpPr/>
          <p:nvPr/>
        </p:nvSpPr>
        <p:spPr>
          <a:xfrm>
            <a:off x="2113634" y="0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REFERENCES</a:t>
            </a:r>
          </a:p>
        </p:txBody>
      </p:sp>
      <p:sp>
        <p:nvSpPr>
          <p:cNvPr id="6" name="Google Shape;443;p55">
            <a:extLst>
              <a:ext uri="{FF2B5EF4-FFF2-40B4-BE49-F238E27FC236}">
                <a16:creationId xmlns:a16="http://schemas.microsoft.com/office/drawing/2014/main" id="{473EBFBA-2D5B-4D07-8B08-9711250EDDEE}"/>
              </a:ext>
            </a:extLst>
          </p:cNvPr>
          <p:cNvSpPr txBox="1">
            <a:spLocks/>
          </p:cNvSpPr>
          <p:nvPr/>
        </p:nvSpPr>
        <p:spPr>
          <a:xfrm>
            <a:off x="229839" y="3926711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sz="4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Nitaj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Ariffin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R. K.,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Adenan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 N. H., Merenda, D. S., &amp; Ahmadian, A. (2021). Exponential increment of RSA attack range via lattice based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cryptanalysis.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Multimedia Tools and Applications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1-16.</a:t>
            </a:r>
            <a:endParaRPr lang="en-GB"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over and End Slide Master">
  <a:themeElements>
    <a:clrScheme name="ALLPPT-COLOR-A0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ALLPPT-COLOR-A0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1B4F6"/>
      </a:accent1>
      <a:accent2>
        <a:srgbClr val="61B4F6"/>
      </a:accent2>
      <a:accent3>
        <a:srgbClr val="61B4F6"/>
      </a:accent3>
      <a:accent4>
        <a:srgbClr val="61B4F6"/>
      </a:accent4>
      <a:accent5>
        <a:srgbClr val="61B4F6"/>
      </a:accent5>
      <a:accent6>
        <a:srgbClr val="61B4F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2429</Words>
  <Application>Microsoft Office PowerPoint</Application>
  <PresentationFormat>On-screen Show (16:9)</PresentationFormat>
  <Paragraphs>282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Cambria Math</vt:lpstr>
      <vt:lpstr>arial</vt:lpstr>
      <vt:lpstr>Wingdings</vt:lpstr>
      <vt:lpstr>.VnBahamasBH</vt:lpstr>
      <vt:lpstr>Malgun Gothic</vt:lpstr>
      <vt:lpstr>Noto Sans Symbols</vt:lpstr>
      <vt:lpstr>arial</vt:lpstr>
      <vt:lpstr>Concert One</vt:lpstr>
      <vt:lpstr>Times New Roman</vt:lpstr>
      <vt:lpstr>Cover and End Slide Master</vt:lpstr>
      <vt:lpstr>Contents Slide Master</vt:lpstr>
      <vt:lpstr>Section Break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Rồng Trương</cp:lastModifiedBy>
  <cp:revision>7</cp:revision>
  <dcterms:modified xsi:type="dcterms:W3CDTF">2022-04-01T15:11:36Z</dcterms:modified>
</cp:coreProperties>
</file>