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 id="2147483676"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Tahoma"/>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Tahoma-bold.fntdata"/><Relationship Id="rId12" Type="http://schemas.openxmlformats.org/officeDocument/2006/relationships/font" Target="fonts/Tahom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35868c029_1_0:notes"/>
          <p:cNvSpPr/>
          <p:nvPr>
            <p:ph idx="2" type="sldImg"/>
          </p:nvPr>
        </p:nvSpPr>
        <p:spPr>
          <a:xfrm>
            <a:off x="964377" y="387637"/>
            <a:ext cx="1950000" cy="1940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3635868c029_1_0: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360"/>
              </a:spcBef>
              <a:spcAft>
                <a:spcPts val="0"/>
              </a:spcAft>
              <a:buSzPts val="1400"/>
              <a:buNone/>
            </a:pPr>
            <a:r>
              <a:t/>
            </a:r>
            <a:endParaRPr/>
          </a:p>
        </p:txBody>
      </p:sp>
      <p:sp>
        <p:nvSpPr>
          <p:cNvPr id="136" name="Google Shape;136;g3635868c029_1_0: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35868c029_1_92:notes"/>
          <p:cNvSpPr/>
          <p:nvPr>
            <p:ph idx="2" type="sldImg"/>
          </p:nvPr>
        </p:nvSpPr>
        <p:spPr>
          <a:xfrm>
            <a:off x="964377" y="387637"/>
            <a:ext cx="1950000" cy="1940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3635868c029_1_92: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360"/>
              </a:spcBef>
              <a:spcAft>
                <a:spcPts val="0"/>
              </a:spcAft>
              <a:buSzPts val="1400"/>
              <a:buNone/>
            </a:pPr>
            <a:r>
              <a:t/>
            </a:r>
            <a:endParaRPr/>
          </a:p>
        </p:txBody>
      </p:sp>
      <p:sp>
        <p:nvSpPr>
          <p:cNvPr id="148" name="Google Shape;148;g3635868c029_1_92: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635868c029_1_104:notes"/>
          <p:cNvSpPr/>
          <p:nvPr>
            <p:ph idx="2" type="sldImg"/>
          </p:nvPr>
        </p:nvSpPr>
        <p:spPr>
          <a:xfrm>
            <a:off x="964377" y="387637"/>
            <a:ext cx="1950000" cy="1940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g3635868c029_1_104: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360"/>
              </a:spcBef>
              <a:spcAft>
                <a:spcPts val="0"/>
              </a:spcAft>
              <a:buSzPts val="1400"/>
              <a:buNone/>
            </a:pPr>
            <a:r>
              <a:t/>
            </a:r>
            <a:endParaRPr/>
          </a:p>
        </p:txBody>
      </p:sp>
      <p:sp>
        <p:nvSpPr>
          <p:cNvPr id="161" name="Google Shape;161;g3635868c029_1_104: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35868c029_1_113:notes"/>
          <p:cNvSpPr/>
          <p:nvPr>
            <p:ph idx="2" type="sldImg"/>
          </p:nvPr>
        </p:nvSpPr>
        <p:spPr>
          <a:xfrm>
            <a:off x="964377" y="387637"/>
            <a:ext cx="1950000" cy="1940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3635868c029_1_113: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360"/>
              </a:spcBef>
              <a:spcAft>
                <a:spcPts val="0"/>
              </a:spcAft>
              <a:buSzPts val="1400"/>
              <a:buNone/>
            </a:pPr>
            <a:r>
              <a:t/>
            </a:r>
            <a:endParaRPr/>
          </a:p>
        </p:txBody>
      </p:sp>
      <p:sp>
        <p:nvSpPr>
          <p:cNvPr id="171" name="Google Shape;171;g3635868c029_1_113: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635868c029_1_121:notes"/>
          <p:cNvSpPr/>
          <p:nvPr>
            <p:ph idx="2" type="sldImg"/>
          </p:nvPr>
        </p:nvSpPr>
        <p:spPr>
          <a:xfrm>
            <a:off x="964377" y="387637"/>
            <a:ext cx="1950000" cy="1940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g3635868c029_1_121: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spcBef>
                <a:spcPts val="360"/>
              </a:spcBef>
              <a:spcAft>
                <a:spcPts val="0"/>
              </a:spcAft>
              <a:buClr>
                <a:schemeClr val="dk1"/>
              </a:buClr>
              <a:buSzPts val="1400"/>
              <a:buFont typeface="Arial"/>
              <a:buNone/>
            </a:pPr>
            <a:r>
              <a:rPr lang="es-419">
                <a:solidFill>
                  <a:schemeClr val="dk1"/>
                </a:solidFill>
              </a:rPr>
              <a:t>For example, we can select and connect INV, INVX2, or INVX4 gates according to the ring oscillator requirements. The same applies to NAND and XOR gates. Additionally, the comparator strength can be adjusted through the use of final inverter stages and the gm input stage</a:t>
            </a:r>
            <a:endParaRPr>
              <a:solidFill>
                <a:schemeClr val="dk1"/>
              </a:solidFill>
            </a:endParaRPr>
          </a:p>
          <a:p>
            <a:pPr indent="0" lvl="0" marL="0" rtl="0" algn="l">
              <a:lnSpc>
                <a:spcPct val="100000"/>
              </a:lnSpc>
              <a:spcBef>
                <a:spcPts val="360"/>
              </a:spcBef>
              <a:spcAft>
                <a:spcPts val="0"/>
              </a:spcAft>
              <a:buSzPts val="1400"/>
              <a:buNone/>
            </a:pPr>
            <a:r>
              <a:t/>
            </a:r>
            <a:endParaRPr/>
          </a:p>
        </p:txBody>
      </p:sp>
      <p:sp>
        <p:nvSpPr>
          <p:cNvPr id="180" name="Google Shape;180;g3635868c029_1_121: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635868c029_1_138:notes"/>
          <p:cNvSpPr/>
          <p:nvPr>
            <p:ph idx="2" type="sldImg"/>
          </p:nvPr>
        </p:nvSpPr>
        <p:spPr>
          <a:xfrm>
            <a:off x="964377" y="387637"/>
            <a:ext cx="1950000" cy="1940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3635868c029_1_138: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360"/>
              </a:spcBef>
              <a:spcAft>
                <a:spcPts val="0"/>
              </a:spcAft>
              <a:buSzPts val="1400"/>
              <a:buNone/>
            </a:pPr>
            <a:r>
              <a:t/>
            </a:r>
            <a:endParaRPr/>
          </a:p>
        </p:txBody>
      </p:sp>
      <p:sp>
        <p:nvSpPr>
          <p:cNvPr id="198" name="Google Shape;198;g3635868c029_1_138: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_OneColumnBullets">
  <p:cSld name="Content Slide_OneColumnBullets">
    <p:spTree>
      <p:nvGrpSpPr>
        <p:cNvPr id="61" name="Shape 61"/>
        <p:cNvGrpSpPr/>
        <p:nvPr/>
      </p:nvGrpSpPr>
      <p:grpSpPr>
        <a:xfrm>
          <a:off x="0" y="0"/>
          <a:ext cx="0" cy="0"/>
          <a:chOff x="0" y="0"/>
          <a:chExt cx="0" cy="0"/>
        </a:xfrm>
      </p:grpSpPr>
      <p:sp>
        <p:nvSpPr>
          <p:cNvPr id="62" name="Google Shape;62;p15"/>
          <p:cNvSpPr txBox="1"/>
          <p:nvPr>
            <p:ph type="ctrTitle"/>
          </p:nvPr>
        </p:nvSpPr>
        <p:spPr>
          <a:xfrm>
            <a:off x="297611" y="424066"/>
            <a:ext cx="8531100" cy="391200"/>
          </a:xfrm>
          <a:prstGeom prst="rect">
            <a:avLst/>
          </a:prstGeom>
          <a:noFill/>
          <a:ln>
            <a:noFill/>
          </a:ln>
        </p:spPr>
        <p:txBody>
          <a:bodyPr anchorCtr="0" anchor="t" bIns="51425" lIns="51425" spcFirstLastPara="1" rIns="51425" wrap="square" tIns="51425">
            <a:noAutofit/>
          </a:bodyPr>
          <a:lstStyle>
            <a:lvl1pPr lvl="0" marR="0" algn="l">
              <a:lnSpc>
                <a:spcPct val="90000"/>
              </a:lnSpc>
              <a:spcBef>
                <a:spcPts val="0"/>
              </a:spcBef>
              <a:spcAft>
                <a:spcPts val="0"/>
              </a:spcAft>
              <a:buClr>
                <a:srgbClr val="0066A1"/>
              </a:buClr>
              <a:buSzPts val="2600"/>
              <a:buFont typeface="Calibri"/>
              <a:buNone/>
              <a:defRPr b="1" i="0" sz="2600" u="none" cap="none" strike="noStrike">
                <a:solidFill>
                  <a:srgbClr val="0066A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15"/>
          <p:cNvSpPr txBox="1"/>
          <p:nvPr>
            <p:ph idx="1" type="body"/>
          </p:nvPr>
        </p:nvSpPr>
        <p:spPr>
          <a:xfrm>
            <a:off x="297611" y="978764"/>
            <a:ext cx="8531100" cy="3498300"/>
          </a:xfrm>
          <a:prstGeom prst="rect">
            <a:avLst/>
          </a:prstGeom>
          <a:noFill/>
          <a:ln>
            <a:noFill/>
          </a:ln>
        </p:spPr>
        <p:txBody>
          <a:bodyPr anchorCtr="0" anchor="t" bIns="51425" lIns="51425" spcFirstLastPara="1" rIns="51425" wrap="square" tIns="51425">
            <a:noAutofit/>
          </a:bodyPr>
          <a:lstStyle>
            <a:lvl1pPr indent="-285750" lvl="0" marL="457200" marR="0" algn="l">
              <a:lnSpc>
                <a:spcPct val="90000"/>
              </a:lnSpc>
              <a:spcBef>
                <a:spcPts val="800"/>
              </a:spcBef>
              <a:spcAft>
                <a:spcPts val="0"/>
              </a:spcAft>
              <a:buClr>
                <a:srgbClr val="0066A1"/>
              </a:buClr>
              <a:buSzPts val="900"/>
              <a:buFont typeface="Merriweather Sans"/>
              <a:buChar char="▶"/>
              <a:defRPr b="0" i="0" sz="1500" u="none" cap="none" strike="noStrike">
                <a:solidFill>
                  <a:schemeClr val="dk1"/>
                </a:solidFill>
                <a:latin typeface="Calibri"/>
                <a:ea typeface="Calibri"/>
                <a:cs typeface="Calibri"/>
                <a:sym typeface="Calibri"/>
              </a:defRPr>
            </a:lvl1pPr>
            <a:lvl2pPr indent="-317500" lvl="1" marL="914400" marR="0" algn="l">
              <a:lnSpc>
                <a:spcPct val="90000"/>
              </a:lnSpc>
              <a:spcBef>
                <a:spcPts val="400"/>
              </a:spcBef>
              <a:spcAft>
                <a:spcPts val="0"/>
              </a:spcAft>
              <a:buClr>
                <a:srgbClr val="0066A1"/>
              </a:buClr>
              <a:buSzPts val="1400"/>
              <a:buFont typeface="Noto Sans Symbols"/>
              <a:buChar char="▪"/>
              <a:defRPr b="0" i="0" sz="1400" u="none" cap="none" strike="noStrike">
                <a:solidFill>
                  <a:schemeClr val="dk1"/>
                </a:solidFill>
                <a:latin typeface="Calibri"/>
                <a:ea typeface="Calibri"/>
                <a:cs typeface="Calibri"/>
                <a:sym typeface="Calibri"/>
              </a:defRPr>
            </a:lvl2pPr>
            <a:lvl3pPr indent="-304800" lvl="2" marL="1371600" marR="0" algn="l">
              <a:lnSpc>
                <a:spcPct val="90000"/>
              </a:lnSpc>
              <a:spcBef>
                <a:spcPts val="400"/>
              </a:spcBef>
              <a:spcAft>
                <a:spcPts val="0"/>
              </a:spcAft>
              <a:buClr>
                <a:srgbClr val="0066A1"/>
              </a:buClr>
              <a:buSzPts val="1200"/>
              <a:buFont typeface="Noto Sans Symbols"/>
              <a:buChar char="▪"/>
              <a:defRPr b="0" i="0" sz="1200" u="none" cap="none" strike="noStrike">
                <a:solidFill>
                  <a:schemeClr val="dk1"/>
                </a:solidFill>
                <a:latin typeface="Calibri"/>
                <a:ea typeface="Calibri"/>
                <a:cs typeface="Calibri"/>
                <a:sym typeface="Calibri"/>
              </a:defRPr>
            </a:lvl3pPr>
            <a:lvl4pPr indent="-298450" lvl="3" marL="1828800" marR="0" algn="l">
              <a:lnSpc>
                <a:spcPct val="90000"/>
              </a:lnSpc>
              <a:spcBef>
                <a:spcPts val="400"/>
              </a:spcBef>
              <a:spcAft>
                <a:spcPts val="0"/>
              </a:spcAft>
              <a:buClr>
                <a:srgbClr val="0066A1"/>
              </a:buClr>
              <a:buSzPts val="1100"/>
              <a:buFont typeface="Noto Sans Symbols"/>
              <a:buChar char="▪"/>
              <a:defRPr b="0" i="0" sz="1100" u="none" cap="none" strike="noStrike">
                <a:solidFill>
                  <a:schemeClr val="dk1"/>
                </a:solidFill>
                <a:latin typeface="Calibri"/>
                <a:ea typeface="Calibri"/>
                <a:cs typeface="Calibri"/>
                <a:sym typeface="Calibri"/>
              </a:defRPr>
            </a:lvl4pPr>
            <a:lvl5pPr indent="-298450" lvl="4" marL="2286000" marR="0" algn="l">
              <a:lnSpc>
                <a:spcPct val="90000"/>
              </a:lnSpc>
              <a:spcBef>
                <a:spcPts val="400"/>
              </a:spcBef>
              <a:spcAft>
                <a:spcPts val="0"/>
              </a:spcAft>
              <a:buClr>
                <a:srgbClr val="0066A1"/>
              </a:buClr>
              <a:buSzPts val="1100"/>
              <a:buFont typeface="Noto Sans Symbols"/>
              <a:buChar char="▪"/>
              <a:defRPr b="0" i="0" sz="11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16"/>
          <p:cNvSpPr txBox="1"/>
          <p:nvPr>
            <p:ph type="title"/>
          </p:nvPr>
        </p:nvSpPr>
        <p:spPr>
          <a:xfrm>
            <a:off x="457200" y="206010"/>
            <a:ext cx="8229000" cy="8568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6" name="Google Shape;66;p16"/>
          <p:cNvSpPr txBox="1"/>
          <p:nvPr>
            <p:ph idx="1" type="subTitle"/>
          </p:nvPr>
        </p:nvSpPr>
        <p:spPr>
          <a:xfrm>
            <a:off x="457200" y="1200150"/>
            <a:ext cx="8229000" cy="33939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7" name="Google Shape;67;p16"/>
          <p:cNvSpPr txBox="1"/>
          <p:nvPr>
            <p:ph idx="11" type="ftr"/>
          </p:nvPr>
        </p:nvSpPr>
        <p:spPr>
          <a:xfrm>
            <a:off x="3124080" y="4767390"/>
            <a:ext cx="2894700" cy="2730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888888"/>
              </a:buClr>
              <a:buSzPts val="1400"/>
              <a:buFont typeface="Arial"/>
              <a:buChar char="●"/>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8" name="Google Shape;68;p16"/>
          <p:cNvSpPr txBox="1"/>
          <p:nvPr>
            <p:ph idx="12" type="sldNum"/>
          </p:nvPr>
        </p:nvSpPr>
        <p:spPr>
          <a:xfrm>
            <a:off x="6553080" y="4767390"/>
            <a:ext cx="2133000" cy="2730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sz="1100">
              <a:solidFill>
                <a:srgbClr val="000000"/>
              </a:solidFill>
              <a:latin typeface="Arial"/>
              <a:ea typeface="Arial"/>
              <a:cs typeface="Arial"/>
              <a:sym typeface="Arial"/>
            </a:endParaRPr>
          </a:p>
        </p:txBody>
      </p:sp>
      <p:sp>
        <p:nvSpPr>
          <p:cNvPr id="69" name="Google Shape;69;p16"/>
          <p:cNvSpPr txBox="1"/>
          <p:nvPr>
            <p:ph idx="10" type="dt"/>
          </p:nvPr>
        </p:nvSpPr>
        <p:spPr>
          <a:xfrm>
            <a:off x="457200" y="4767390"/>
            <a:ext cx="2133000" cy="2730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70" name="Shape 70"/>
        <p:cNvGrpSpPr/>
        <p:nvPr/>
      </p:nvGrpSpPr>
      <p:grpSpPr>
        <a:xfrm>
          <a:off x="0" y="0"/>
          <a:ext cx="0" cy="0"/>
          <a:chOff x="0" y="0"/>
          <a:chExt cx="0" cy="0"/>
        </a:xfrm>
      </p:grpSpPr>
      <p:sp>
        <p:nvSpPr>
          <p:cNvPr id="71" name="Google Shape;71;p17"/>
          <p:cNvSpPr txBox="1"/>
          <p:nvPr>
            <p:ph type="title"/>
          </p:nvPr>
        </p:nvSpPr>
        <p:spPr>
          <a:xfrm>
            <a:off x="457200" y="57150"/>
            <a:ext cx="8229600" cy="800100"/>
          </a:xfrm>
          <a:prstGeom prst="rect">
            <a:avLst/>
          </a:prstGeom>
          <a:noFill/>
          <a:ln>
            <a:noFill/>
          </a:ln>
        </p:spPr>
        <p:txBody>
          <a:bodyPr anchorCtr="0" anchor="ctr" bIns="34275" lIns="68575" spcFirstLastPara="1" rIns="68575" wrap="square" tIns="34275">
            <a:noAutofit/>
          </a:bodyPr>
          <a:lstStyle>
            <a:lvl1pPr lvl="0"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2" name="Google Shape;72;p17"/>
          <p:cNvSpPr txBox="1"/>
          <p:nvPr>
            <p:ph idx="1" type="body"/>
          </p:nvPr>
        </p:nvSpPr>
        <p:spPr>
          <a:xfrm>
            <a:off x="457200" y="800101"/>
            <a:ext cx="8229600" cy="4162500"/>
          </a:xfrm>
          <a:prstGeom prst="rect">
            <a:avLst/>
          </a:prstGeom>
          <a:noFill/>
          <a:ln>
            <a:noFill/>
          </a:ln>
        </p:spPr>
        <p:txBody>
          <a:bodyPr anchorCtr="0" anchor="t" bIns="34275" lIns="68575" spcFirstLastPara="1" rIns="68575" wrap="square" tIns="34275">
            <a:noAutofit/>
          </a:bodyPr>
          <a:lstStyle>
            <a:lvl1pPr indent="-317500" lvl="0" marL="4572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9pPr>
          </a:lstStyle>
          <a:p/>
        </p:txBody>
      </p:sp>
      <p:pic>
        <p:nvPicPr>
          <p:cNvPr id="73" name="Google Shape;73;p17"/>
          <p:cNvPicPr preferRelativeResize="0"/>
          <p:nvPr/>
        </p:nvPicPr>
        <p:blipFill rotWithShape="1">
          <a:blip r:embed="rId2">
            <a:alphaModFix/>
          </a:blip>
          <a:srcRect b="0" l="0" r="0" t="0"/>
          <a:stretch/>
        </p:blipFill>
        <p:spPr>
          <a:xfrm>
            <a:off x="78825" y="4819600"/>
            <a:ext cx="2067676" cy="265225"/>
          </a:xfrm>
          <a:prstGeom prst="rect">
            <a:avLst/>
          </a:prstGeom>
          <a:noFill/>
          <a:ln>
            <a:noFill/>
          </a:ln>
        </p:spPr>
      </p:pic>
      <p:sp>
        <p:nvSpPr>
          <p:cNvPr id="74" name="Google Shape;74;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pic>
        <p:nvPicPr>
          <p:cNvPr id="75" name="Google Shape;75;p17"/>
          <p:cNvPicPr preferRelativeResize="0"/>
          <p:nvPr/>
        </p:nvPicPr>
        <p:blipFill rotWithShape="1">
          <a:blip r:embed="rId3">
            <a:alphaModFix/>
          </a:blip>
          <a:srcRect b="0" l="0" r="0" t="0"/>
          <a:stretch/>
        </p:blipFill>
        <p:spPr>
          <a:xfrm>
            <a:off x="6685750" y="4395100"/>
            <a:ext cx="1617024" cy="6897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457200" y="206010"/>
            <a:ext cx="8229000" cy="8568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8" name="Google Shape;78;p18"/>
          <p:cNvSpPr txBox="1"/>
          <p:nvPr>
            <p:ph idx="1" type="body"/>
          </p:nvPr>
        </p:nvSpPr>
        <p:spPr>
          <a:xfrm>
            <a:off x="457200" y="1200150"/>
            <a:ext cx="4015500" cy="3393900"/>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9" name="Google Shape;79;p18"/>
          <p:cNvSpPr txBox="1"/>
          <p:nvPr>
            <p:ph idx="2" type="body"/>
          </p:nvPr>
        </p:nvSpPr>
        <p:spPr>
          <a:xfrm>
            <a:off x="4673880" y="1200150"/>
            <a:ext cx="4015500" cy="3393900"/>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0" name="Google Shape;80;p18"/>
          <p:cNvSpPr txBox="1"/>
          <p:nvPr>
            <p:ph idx="11" type="ftr"/>
          </p:nvPr>
        </p:nvSpPr>
        <p:spPr>
          <a:xfrm>
            <a:off x="3124080" y="4767390"/>
            <a:ext cx="2894700" cy="2730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888888"/>
              </a:buClr>
              <a:buSzPts val="1400"/>
              <a:buFont typeface="Arial"/>
              <a:buChar char="●"/>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1" name="Google Shape;81;p18"/>
          <p:cNvSpPr txBox="1"/>
          <p:nvPr>
            <p:ph idx="12" type="sldNum"/>
          </p:nvPr>
        </p:nvSpPr>
        <p:spPr>
          <a:xfrm>
            <a:off x="6553080" y="4767390"/>
            <a:ext cx="2133000" cy="2730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sz="1100">
              <a:solidFill>
                <a:srgbClr val="000000"/>
              </a:solidFill>
              <a:latin typeface="Arial"/>
              <a:ea typeface="Arial"/>
              <a:cs typeface="Arial"/>
              <a:sym typeface="Arial"/>
            </a:endParaRPr>
          </a:p>
        </p:txBody>
      </p:sp>
      <p:sp>
        <p:nvSpPr>
          <p:cNvPr id="82" name="Google Shape;82;p18"/>
          <p:cNvSpPr txBox="1"/>
          <p:nvPr>
            <p:ph idx="10" type="dt"/>
          </p:nvPr>
        </p:nvSpPr>
        <p:spPr>
          <a:xfrm>
            <a:off x="457200" y="4767390"/>
            <a:ext cx="2133000" cy="2730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83" name="Shape 83"/>
        <p:cNvGrpSpPr/>
        <p:nvPr/>
      </p:nvGrpSpPr>
      <p:grpSpPr>
        <a:xfrm>
          <a:off x="0" y="0"/>
          <a:ext cx="0" cy="0"/>
          <a:chOff x="0" y="0"/>
          <a:chExt cx="0" cy="0"/>
        </a:xfrm>
      </p:grpSpPr>
      <p:sp>
        <p:nvSpPr>
          <p:cNvPr id="84" name="Google Shape;84;p19"/>
          <p:cNvSpPr txBox="1"/>
          <p:nvPr>
            <p:ph type="title"/>
          </p:nvPr>
        </p:nvSpPr>
        <p:spPr>
          <a:xfrm>
            <a:off x="457200" y="206010"/>
            <a:ext cx="8229000" cy="8568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5" name="Google Shape;85;p19"/>
          <p:cNvSpPr txBox="1"/>
          <p:nvPr>
            <p:ph idx="1" type="body"/>
          </p:nvPr>
        </p:nvSpPr>
        <p:spPr>
          <a:xfrm>
            <a:off x="457200" y="1200150"/>
            <a:ext cx="8229000" cy="3393900"/>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6" name="Google Shape;86;p19"/>
          <p:cNvSpPr txBox="1"/>
          <p:nvPr>
            <p:ph idx="2" type="body"/>
          </p:nvPr>
        </p:nvSpPr>
        <p:spPr>
          <a:xfrm>
            <a:off x="457200" y="1200150"/>
            <a:ext cx="8229000" cy="3393900"/>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89" name="Google Shape;89;p20"/>
          <p:cNvGrpSpPr/>
          <p:nvPr/>
        </p:nvGrpSpPr>
        <p:grpSpPr>
          <a:xfrm>
            <a:off x="830391" y="1191289"/>
            <a:ext cx="745763" cy="45826"/>
            <a:chOff x="4580561" y="2589004"/>
            <a:chExt cx="1064464" cy="25200"/>
          </a:xfrm>
        </p:grpSpPr>
        <p:sp>
          <p:nvSpPr>
            <p:cNvPr id="90" name="Google Shape;90;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1" name="Google Shape;91;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92" name="Google Shape;92;p20"/>
          <p:cNvSpPr txBox="1"/>
          <p:nvPr>
            <p:ph type="title"/>
          </p:nvPr>
        </p:nvSpPr>
        <p:spPr>
          <a:xfrm>
            <a:off x="730000" y="1318650"/>
            <a:ext cx="3300900" cy="1687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9pPr>
          </a:lstStyle>
          <a:p/>
        </p:txBody>
      </p:sp>
      <p:sp>
        <p:nvSpPr>
          <p:cNvPr id="93" name="Google Shape;93;p20"/>
          <p:cNvSpPr txBox="1"/>
          <p:nvPr>
            <p:ph idx="1" type="subTitle"/>
          </p:nvPr>
        </p:nvSpPr>
        <p:spPr>
          <a:xfrm>
            <a:off x="724950" y="3161525"/>
            <a:ext cx="3300900" cy="759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94" name="Google Shape;94;p20"/>
          <p:cNvSpPr txBox="1"/>
          <p:nvPr>
            <p:ph idx="2" type="body"/>
          </p:nvPr>
        </p:nvSpPr>
        <p:spPr>
          <a:xfrm>
            <a:off x="5174225" y="1352625"/>
            <a:ext cx="3374400" cy="3025500"/>
          </a:xfrm>
          <a:prstGeom prst="rect">
            <a:avLst/>
          </a:prstGeom>
          <a:noFill/>
          <a:ln>
            <a:noFill/>
          </a:ln>
        </p:spPr>
        <p:txBody>
          <a:bodyPr anchorCtr="0" anchor="ctr" bIns="91425" lIns="91425" spcFirstLastPara="1" rIns="91425" wrap="square" tIns="91425">
            <a:noAutofit/>
          </a:bodyPr>
          <a:lstStyle>
            <a:lvl1pPr indent="-317500" lvl="0" marL="457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5" name="Google Shape;95;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8" name="Google Shape;98;p2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0" name="Shape 100"/>
        <p:cNvGrpSpPr/>
        <p:nvPr/>
      </p:nvGrpSpPr>
      <p:grpSpPr>
        <a:xfrm>
          <a:off x="0" y="0"/>
          <a:ext cx="0" cy="0"/>
          <a:chOff x="0" y="0"/>
          <a:chExt cx="0" cy="0"/>
        </a:xfrm>
      </p:grpSpPr>
      <p:sp>
        <p:nvSpPr>
          <p:cNvPr id="101" name="Google Shape;101;p22"/>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2" name="Google Shape;102;p22"/>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03" name="Google Shape;103;p22"/>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Ref">
  <p:cSld name="Title and Content with Ref">
    <p:spTree>
      <p:nvGrpSpPr>
        <p:cNvPr id="104" name="Shape 104"/>
        <p:cNvGrpSpPr/>
        <p:nvPr/>
      </p:nvGrpSpPr>
      <p:grpSpPr>
        <a:xfrm>
          <a:off x="0" y="0"/>
          <a:ext cx="0" cy="0"/>
          <a:chOff x="0" y="0"/>
          <a:chExt cx="0" cy="0"/>
        </a:xfrm>
      </p:grpSpPr>
      <p:sp>
        <p:nvSpPr>
          <p:cNvPr id="105" name="Google Shape;105;p23"/>
          <p:cNvSpPr txBox="1"/>
          <p:nvPr>
            <p:ph idx="1" type="body"/>
          </p:nvPr>
        </p:nvSpPr>
        <p:spPr>
          <a:xfrm>
            <a:off x="695416" y="4505492"/>
            <a:ext cx="6162600" cy="246300"/>
          </a:xfrm>
          <a:prstGeom prst="rect">
            <a:avLst/>
          </a:prstGeom>
          <a:noFill/>
          <a:ln>
            <a:noFill/>
          </a:ln>
        </p:spPr>
        <p:txBody>
          <a:bodyPr anchorCtr="0" anchor="b" bIns="34275" lIns="68575" spcFirstLastPara="1" rIns="68575" wrap="square" tIns="34275">
            <a:normAutofit/>
          </a:bodyPr>
          <a:lstStyle>
            <a:lvl1pPr indent="-228600" lvl="0" marL="457200" marR="0" algn="l">
              <a:lnSpc>
                <a:spcPct val="100000"/>
              </a:lnSpc>
              <a:spcBef>
                <a:spcPts val="0"/>
              </a:spcBef>
              <a:spcAft>
                <a:spcPts val="0"/>
              </a:spcAft>
              <a:buClr>
                <a:srgbClr val="000000"/>
              </a:buClr>
              <a:buSzPts val="1000"/>
              <a:buFont typeface="Tahoma"/>
              <a:buNone/>
              <a:defRPr b="0" i="1" sz="1000" u="none" cap="none" strike="noStrike">
                <a:solidFill>
                  <a:srgbClr val="000000"/>
                </a:solidFill>
                <a:latin typeface="Tahoma"/>
                <a:ea typeface="Tahoma"/>
                <a:cs typeface="Tahoma"/>
                <a:sym typeface="Tahoma"/>
              </a:defRPr>
            </a:lvl1pPr>
            <a:lvl2pPr indent="-228600" lvl="1" marL="914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6" name="Google Shape;106;p23"/>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7" name="Google Shape;107;p23"/>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08" name="Google Shape;108;p23"/>
          <p:cNvSpPr txBox="1"/>
          <p:nvPr>
            <p:ph idx="2"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09" name="Shape 109"/>
        <p:cNvGrpSpPr/>
        <p:nvPr/>
      </p:nvGrpSpPr>
      <p:grpSpPr>
        <a:xfrm>
          <a:off x="0" y="0"/>
          <a:ext cx="0" cy="0"/>
          <a:chOff x="0" y="0"/>
          <a:chExt cx="0" cy="0"/>
        </a:xfrm>
      </p:grpSpPr>
      <p:sp>
        <p:nvSpPr>
          <p:cNvPr id="110" name="Google Shape;110;p24"/>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24"/>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12" name="Google Shape;112;p24"/>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13" name="Shape 113"/>
        <p:cNvGrpSpPr/>
        <p:nvPr/>
      </p:nvGrpSpPr>
      <p:grpSpPr>
        <a:xfrm>
          <a:off x="0" y="0"/>
          <a:ext cx="0" cy="0"/>
          <a:chOff x="0" y="0"/>
          <a:chExt cx="0" cy="0"/>
        </a:xfrm>
      </p:grpSpPr>
      <p:sp>
        <p:nvSpPr>
          <p:cNvPr id="114" name="Google Shape;114;p25"/>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5" name="Google Shape;115;p25"/>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16" name="Google Shape;116;p25"/>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17" name="Shape 117"/>
        <p:cNvGrpSpPr/>
        <p:nvPr/>
      </p:nvGrpSpPr>
      <p:grpSpPr>
        <a:xfrm>
          <a:off x="0" y="0"/>
          <a:ext cx="0" cy="0"/>
          <a:chOff x="0" y="0"/>
          <a:chExt cx="0" cy="0"/>
        </a:xfrm>
      </p:grpSpPr>
      <p:sp>
        <p:nvSpPr>
          <p:cNvPr id="118" name="Google Shape;118;p26"/>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9" name="Google Shape;119;p26"/>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20" name="Google Shape;120;p26"/>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21" name="Shape 121"/>
        <p:cNvGrpSpPr/>
        <p:nvPr/>
      </p:nvGrpSpPr>
      <p:grpSpPr>
        <a:xfrm>
          <a:off x="0" y="0"/>
          <a:ext cx="0" cy="0"/>
          <a:chOff x="0" y="0"/>
          <a:chExt cx="0" cy="0"/>
        </a:xfrm>
      </p:grpSpPr>
      <p:sp>
        <p:nvSpPr>
          <p:cNvPr id="122" name="Google Shape;122;p27"/>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3" name="Google Shape;123;p27"/>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24" name="Google Shape;124;p27"/>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8"/>
          <p:cNvSpPr txBox="1"/>
          <p:nvPr>
            <p:ph type="title"/>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7" name="Google Shape;127;p28"/>
          <p:cNvSpPr txBox="1"/>
          <p:nvPr/>
        </p:nvSpPr>
        <p:spPr>
          <a:xfrm>
            <a:off x="1371600" y="4800600"/>
            <a:ext cx="6400800" cy="284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chemeClr val="lt1"/>
                </a:solidFill>
                <a:latin typeface="Arial"/>
                <a:ea typeface="Arial"/>
                <a:cs typeface="Arial"/>
                <a:sym typeface="Arial"/>
              </a:rPr>
              <a:t>Symposia on VLSI Technology and Circuits</a:t>
            </a:r>
            <a:endParaRPr b="0" i="0" sz="1100" u="none" cap="none" strike="noStrike">
              <a:solidFill>
                <a:srgbClr val="000000"/>
              </a:solidFill>
              <a:latin typeface="Arial"/>
              <a:ea typeface="Arial"/>
              <a:cs typeface="Arial"/>
              <a:sym typeface="Arial"/>
            </a:endParaRPr>
          </a:p>
        </p:txBody>
      </p:sp>
      <p:sp>
        <p:nvSpPr>
          <p:cNvPr id="128" name="Google Shape;128;p28"/>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9" name="Shape 129"/>
        <p:cNvGrpSpPr/>
        <p:nvPr/>
      </p:nvGrpSpPr>
      <p:grpSpPr>
        <a:xfrm>
          <a:off x="0" y="0"/>
          <a:ext cx="0" cy="0"/>
          <a:chOff x="0" y="0"/>
          <a:chExt cx="0" cy="0"/>
        </a:xfrm>
      </p:grpSpPr>
      <p:sp>
        <p:nvSpPr>
          <p:cNvPr id="130" name="Google Shape;130;p29"/>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29"/>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32" name="Google Shape;132;p29"/>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3.gif"/><Relationship Id="rId2" Type="http://schemas.openxmlformats.org/officeDocument/2006/relationships/image" Target="../media/image2.gif"/><Relationship Id="rId3" Type="http://schemas.openxmlformats.org/officeDocument/2006/relationships/image" Target="../media/image1.gif"/><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5" Type="http://schemas.openxmlformats.org/officeDocument/2006/relationships/slideLayout" Target="../slideLayouts/slideLayout14.xml"/><Relationship Id="rId19" Type="http://schemas.openxmlformats.org/officeDocument/2006/relationships/theme" Target="../theme/theme3.xml"/><Relationship Id="rId6" Type="http://schemas.openxmlformats.org/officeDocument/2006/relationships/slideLayout" Target="../slideLayouts/slideLayout15.xml"/><Relationship Id="rId18" Type="http://schemas.openxmlformats.org/officeDocument/2006/relationships/slideLayout" Target="../slideLayouts/slideLayout27.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nvSpPr>
        <p:spPr>
          <a:xfrm>
            <a:off x="284909" y="4628375"/>
            <a:ext cx="15432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66A1"/>
              </a:buClr>
              <a:buSzPts val="200"/>
              <a:buFont typeface="Calibri"/>
              <a:buNone/>
            </a:pPr>
            <a:fld id="{00000000-1234-1234-1234-123412341234}" type="slidenum">
              <a:rPr b="0" i="0" lang="es-419" sz="900" u="none" cap="none" strike="noStrike">
                <a:solidFill>
                  <a:srgbClr val="0066A1"/>
                </a:solidFill>
                <a:latin typeface="Calibri"/>
                <a:ea typeface="Calibri"/>
                <a:cs typeface="Calibri"/>
                <a:sym typeface="Calibri"/>
              </a:rPr>
              <a:t>‹#›</a:t>
            </a:fld>
            <a:endParaRPr b="0" i="0" sz="900" u="none" cap="none" strike="noStrike">
              <a:solidFill>
                <a:srgbClr val="0066A1"/>
              </a:solidFill>
              <a:latin typeface="Calibri"/>
              <a:ea typeface="Calibri"/>
              <a:cs typeface="Calibri"/>
              <a:sym typeface="Calibri"/>
            </a:endParaRPr>
          </a:p>
        </p:txBody>
      </p:sp>
      <p:pic>
        <p:nvPicPr>
          <p:cNvPr id="58" name="Google Shape;58;p14"/>
          <p:cNvPicPr preferRelativeResize="0"/>
          <p:nvPr/>
        </p:nvPicPr>
        <p:blipFill rotWithShape="1">
          <a:blip r:embed="rId1">
            <a:alphaModFix/>
          </a:blip>
          <a:srcRect b="0" l="0" r="0" t="0"/>
          <a:stretch/>
        </p:blipFill>
        <p:spPr>
          <a:xfrm>
            <a:off x="8153349" y="4553785"/>
            <a:ext cx="859278" cy="266690"/>
          </a:xfrm>
          <a:prstGeom prst="rect">
            <a:avLst/>
          </a:prstGeom>
          <a:noFill/>
          <a:ln>
            <a:noFill/>
          </a:ln>
        </p:spPr>
      </p:pic>
      <p:pic>
        <p:nvPicPr>
          <p:cNvPr id="59" name="Google Shape;59;p14"/>
          <p:cNvPicPr preferRelativeResize="0"/>
          <p:nvPr/>
        </p:nvPicPr>
        <p:blipFill rotWithShape="1">
          <a:blip r:embed="rId2">
            <a:alphaModFix/>
          </a:blip>
          <a:srcRect b="0" l="0" r="0" t="0"/>
          <a:stretch/>
        </p:blipFill>
        <p:spPr>
          <a:xfrm>
            <a:off x="3665" y="1"/>
            <a:ext cx="9140333" cy="685525"/>
          </a:xfrm>
          <a:prstGeom prst="rect">
            <a:avLst/>
          </a:prstGeom>
          <a:noFill/>
          <a:ln>
            <a:noFill/>
          </a:ln>
        </p:spPr>
      </p:pic>
      <p:pic>
        <p:nvPicPr>
          <p:cNvPr id="60" name="Google Shape;60;p14"/>
          <p:cNvPicPr preferRelativeResize="0"/>
          <p:nvPr/>
        </p:nvPicPr>
        <p:blipFill rotWithShape="1">
          <a:blip r:embed="rId3">
            <a:alphaModFix/>
          </a:blip>
          <a:srcRect b="0" l="0" r="0" t="0"/>
          <a:stretch/>
        </p:blipFill>
        <p:spPr>
          <a:xfrm>
            <a:off x="1" y="4457701"/>
            <a:ext cx="9140333" cy="685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 Id="rId3" Type="http://schemas.openxmlformats.org/officeDocument/2006/relationships/hyperlink" Target="https://youtu.be/Y6UKVFCD-yw"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b="1" lang="es-419" sz="3600"/>
              <a:t>OnChip Team</a:t>
            </a:r>
            <a:endParaRPr b="1" sz="3600">
              <a:solidFill>
                <a:srgbClr val="000000"/>
              </a:solidFill>
            </a:endParaRPr>
          </a:p>
        </p:txBody>
      </p:sp>
      <p:sp>
        <p:nvSpPr>
          <p:cNvPr id="139" name="Google Shape;139;p30"/>
          <p:cNvSpPr txBox="1"/>
          <p:nvPr/>
        </p:nvSpPr>
        <p:spPr>
          <a:xfrm>
            <a:off x="2727200" y="1096900"/>
            <a:ext cx="3182400" cy="14382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s-419" sz="1400" u="sng"/>
              <a:t>Alex Mantilla</a:t>
            </a:r>
            <a:r>
              <a:rPr lang="es-419" sz="1400" u="sng">
                <a:solidFill>
                  <a:srgbClr val="000000"/>
                </a:solidFill>
              </a:rPr>
              <a:t> </a:t>
            </a:r>
            <a:r>
              <a:rPr lang="es-419" sz="1400" u="sng"/>
              <a:t>&lt;alex-mantilla&gt; </a:t>
            </a:r>
            <a:r>
              <a:rPr b="1" lang="es-419" sz="1400"/>
              <a:t>(M-I)</a:t>
            </a:r>
            <a:endParaRPr b="1" sz="1400"/>
          </a:p>
          <a:p>
            <a:pPr indent="0" lvl="0" marL="0" rtl="0" algn="l">
              <a:spcBef>
                <a:spcPts val="0"/>
              </a:spcBef>
              <a:spcAft>
                <a:spcPts val="0"/>
              </a:spcAft>
              <a:buNone/>
            </a:pPr>
            <a:r>
              <a:rPr lang="es-419" sz="1400">
                <a:solidFill>
                  <a:schemeClr val="dk1"/>
                </a:solidFill>
              </a:rPr>
              <a:t>Sebastián Suárez </a:t>
            </a:r>
            <a:r>
              <a:rPr b="1" lang="es-419" sz="1400">
                <a:solidFill>
                  <a:schemeClr val="dk1"/>
                </a:solidFill>
              </a:rPr>
              <a:t>(B)</a:t>
            </a:r>
            <a:endParaRPr sz="1400">
              <a:solidFill>
                <a:schemeClr val="dk1"/>
              </a:solidFill>
            </a:endParaRPr>
          </a:p>
          <a:p>
            <a:pPr indent="0" lvl="0" marL="0" rtl="0" algn="l">
              <a:spcBef>
                <a:spcPts val="0"/>
              </a:spcBef>
              <a:spcAft>
                <a:spcPts val="0"/>
              </a:spcAft>
              <a:buClr>
                <a:schemeClr val="dk1"/>
              </a:buClr>
              <a:buSzPts val="1100"/>
              <a:buFont typeface="Arial"/>
              <a:buNone/>
            </a:pPr>
            <a:r>
              <a:rPr lang="es-419" sz="1400">
                <a:solidFill>
                  <a:schemeClr val="dk1"/>
                </a:solidFill>
              </a:rPr>
              <a:t>Jose Algarin </a:t>
            </a:r>
            <a:r>
              <a:rPr b="1" lang="es-419" sz="1400">
                <a:solidFill>
                  <a:schemeClr val="dk1"/>
                </a:solidFill>
              </a:rPr>
              <a:t>(B)</a:t>
            </a:r>
            <a:endParaRPr sz="1400">
              <a:solidFill>
                <a:schemeClr val="dk1"/>
              </a:solidFill>
            </a:endParaRPr>
          </a:p>
          <a:p>
            <a:pPr indent="0" lvl="0" marL="0" rtl="0" algn="l">
              <a:spcBef>
                <a:spcPts val="0"/>
              </a:spcBef>
              <a:spcAft>
                <a:spcPts val="0"/>
              </a:spcAft>
              <a:buNone/>
            </a:pPr>
            <a:r>
              <a:rPr lang="es-419" sz="1400">
                <a:solidFill>
                  <a:schemeClr val="dk1"/>
                </a:solidFill>
              </a:rPr>
              <a:t>Ramón Sarmiento </a:t>
            </a:r>
            <a:r>
              <a:rPr b="1" lang="es-419" sz="1400">
                <a:solidFill>
                  <a:schemeClr val="dk1"/>
                </a:solidFill>
              </a:rPr>
              <a:t>(B)</a:t>
            </a:r>
            <a:endParaRPr sz="1400"/>
          </a:p>
          <a:p>
            <a:pPr indent="0" lvl="0" marL="0" rtl="0" algn="l">
              <a:spcBef>
                <a:spcPts val="0"/>
              </a:spcBef>
              <a:spcAft>
                <a:spcPts val="0"/>
              </a:spcAft>
              <a:buNone/>
            </a:pPr>
            <a:r>
              <a:rPr lang="es-419" sz="1400"/>
              <a:t>Julián Romero </a:t>
            </a:r>
            <a:r>
              <a:rPr b="1" lang="es-419" sz="1400">
                <a:solidFill>
                  <a:schemeClr val="dk1"/>
                </a:solidFill>
              </a:rPr>
              <a:t>(B)</a:t>
            </a:r>
            <a:endParaRPr sz="1400"/>
          </a:p>
        </p:txBody>
      </p:sp>
      <p:sp>
        <p:nvSpPr>
          <p:cNvPr id="140" name="Google Shape;140;p30"/>
          <p:cNvSpPr txBox="1"/>
          <p:nvPr/>
        </p:nvSpPr>
        <p:spPr>
          <a:xfrm>
            <a:off x="233775" y="2526750"/>
            <a:ext cx="6390600" cy="429600"/>
          </a:xfrm>
          <a:prstGeom prst="rect">
            <a:avLst/>
          </a:prstGeom>
          <a:noFill/>
          <a:ln>
            <a:noFill/>
          </a:ln>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s-419" sz="2100">
                <a:solidFill>
                  <a:srgbClr val="000000"/>
                </a:solidFill>
              </a:rPr>
              <a:t>Team background</a:t>
            </a:r>
            <a:endParaRPr sz="2100">
              <a:solidFill>
                <a:srgbClr val="000000"/>
              </a:solidFill>
            </a:endParaRPr>
          </a:p>
        </p:txBody>
      </p:sp>
      <p:sp>
        <p:nvSpPr>
          <p:cNvPr id="141" name="Google Shape;141;p30"/>
          <p:cNvSpPr txBox="1"/>
          <p:nvPr/>
        </p:nvSpPr>
        <p:spPr>
          <a:xfrm>
            <a:off x="233775" y="3057338"/>
            <a:ext cx="3564600" cy="1716600"/>
          </a:xfrm>
          <a:prstGeom prst="rect">
            <a:avLst/>
          </a:prstGeom>
          <a:noFill/>
          <a:ln>
            <a:noFill/>
          </a:ln>
        </p:spPr>
        <p:txBody>
          <a:bodyPr anchorCtr="0" anchor="t" bIns="68575" lIns="68575" spcFirstLastPara="1" rIns="68575" wrap="square" tIns="68575">
            <a:normAutofit/>
          </a:bodyPr>
          <a:lstStyle/>
          <a:p>
            <a:pPr indent="-254000" lvl="0" marL="342900" rtl="0" algn="l">
              <a:lnSpc>
                <a:spcPct val="115000"/>
              </a:lnSpc>
              <a:spcBef>
                <a:spcPts val="0"/>
              </a:spcBef>
              <a:spcAft>
                <a:spcPts val="0"/>
              </a:spcAft>
              <a:buClr>
                <a:srgbClr val="000000"/>
              </a:buClr>
              <a:buSzPts val="1400"/>
              <a:buChar char="●"/>
            </a:pPr>
            <a:r>
              <a:rPr lang="es-419" sz="1400">
                <a:solidFill>
                  <a:srgbClr val="000000"/>
                </a:solidFill>
              </a:rPr>
              <a:t>Academic Experience:</a:t>
            </a:r>
            <a:endParaRPr sz="1400">
              <a:solidFill>
                <a:srgbClr val="000000"/>
              </a:solidFill>
            </a:endParaRPr>
          </a:p>
          <a:p>
            <a:pPr indent="-234950" lvl="1" marL="685800" rtl="0" algn="l">
              <a:lnSpc>
                <a:spcPct val="115000"/>
              </a:lnSpc>
              <a:spcBef>
                <a:spcPts val="0"/>
              </a:spcBef>
              <a:spcAft>
                <a:spcPts val="0"/>
              </a:spcAft>
              <a:buClr>
                <a:srgbClr val="595959"/>
              </a:buClr>
              <a:buSzPts val="1100"/>
              <a:buChar char="○"/>
            </a:pPr>
            <a:r>
              <a:rPr b="1" lang="es-419" sz="1400"/>
              <a:t>M: </a:t>
            </a:r>
            <a:r>
              <a:rPr lang="es-419" sz="1400"/>
              <a:t>MSc Student at UIS</a:t>
            </a:r>
            <a:endParaRPr sz="1400"/>
          </a:p>
          <a:p>
            <a:pPr indent="-234950" lvl="1" marL="685800" rtl="0" algn="l">
              <a:lnSpc>
                <a:spcPct val="115000"/>
              </a:lnSpc>
              <a:spcBef>
                <a:spcPts val="0"/>
              </a:spcBef>
              <a:spcAft>
                <a:spcPts val="0"/>
              </a:spcAft>
              <a:buClr>
                <a:srgbClr val="595959"/>
              </a:buClr>
              <a:buSzPts val="1100"/>
              <a:buChar char="○"/>
            </a:pPr>
            <a:r>
              <a:rPr b="1" lang="es-419" sz="1400"/>
              <a:t>B: </a:t>
            </a:r>
            <a:r>
              <a:rPr lang="es-419" sz="1400"/>
              <a:t>BSc Student at UIS</a:t>
            </a:r>
            <a:endParaRPr sz="1400">
              <a:solidFill>
                <a:srgbClr val="000000"/>
              </a:solidFill>
            </a:endParaRPr>
          </a:p>
          <a:p>
            <a:pPr indent="-254000" lvl="0" marL="342900" rtl="0" algn="l">
              <a:lnSpc>
                <a:spcPct val="115000"/>
              </a:lnSpc>
              <a:spcBef>
                <a:spcPts val="0"/>
              </a:spcBef>
              <a:spcAft>
                <a:spcPts val="0"/>
              </a:spcAft>
              <a:buClr>
                <a:srgbClr val="000000"/>
              </a:buClr>
              <a:buSzPts val="1400"/>
              <a:buChar char="●"/>
            </a:pPr>
            <a:r>
              <a:rPr lang="es-419" sz="1400">
                <a:solidFill>
                  <a:srgbClr val="000000"/>
                </a:solidFill>
              </a:rPr>
              <a:t>Work Experience</a:t>
            </a:r>
            <a:endParaRPr sz="1400">
              <a:solidFill>
                <a:srgbClr val="000000"/>
              </a:solidFill>
            </a:endParaRPr>
          </a:p>
          <a:p>
            <a:pPr indent="-234950" lvl="1" marL="685800" rtl="0" algn="l">
              <a:lnSpc>
                <a:spcPct val="115000"/>
              </a:lnSpc>
              <a:spcBef>
                <a:spcPts val="0"/>
              </a:spcBef>
              <a:spcAft>
                <a:spcPts val="0"/>
              </a:spcAft>
              <a:buClr>
                <a:srgbClr val="595959"/>
              </a:buClr>
              <a:buSzPts val="1100"/>
              <a:buChar char="○"/>
            </a:pPr>
            <a:r>
              <a:rPr b="1" lang="es-419" sz="1400">
                <a:solidFill>
                  <a:schemeClr val="dk1"/>
                </a:solidFill>
              </a:rPr>
              <a:t>I: </a:t>
            </a:r>
            <a:r>
              <a:rPr lang="es-419" sz="1400"/>
              <a:t>Experience on industry</a:t>
            </a:r>
            <a:endParaRPr sz="1400"/>
          </a:p>
        </p:txBody>
      </p:sp>
      <p:sp>
        <p:nvSpPr>
          <p:cNvPr id="142" name="Google Shape;142;p30"/>
          <p:cNvSpPr txBox="1"/>
          <p:nvPr/>
        </p:nvSpPr>
        <p:spPr>
          <a:xfrm>
            <a:off x="233775" y="1096894"/>
            <a:ext cx="2190900" cy="4665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s-419" sz="2100">
                <a:solidFill>
                  <a:srgbClr val="000000"/>
                </a:solidFill>
              </a:rPr>
              <a:t>Team members:		        </a:t>
            </a:r>
            <a:endParaRPr sz="2100">
              <a:solidFill>
                <a:srgbClr val="000000"/>
              </a:solidFill>
            </a:endParaRPr>
          </a:p>
        </p:txBody>
      </p:sp>
      <p:sp>
        <p:nvSpPr>
          <p:cNvPr id="143" name="Google Shape;143;p30"/>
          <p:cNvSpPr txBox="1"/>
          <p:nvPr/>
        </p:nvSpPr>
        <p:spPr>
          <a:xfrm>
            <a:off x="5953775" y="1096901"/>
            <a:ext cx="2622300" cy="15993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Clr>
                <a:schemeClr val="dk1"/>
              </a:buClr>
              <a:buSzPts val="1100"/>
              <a:buFont typeface="Arial"/>
              <a:buNone/>
            </a:pPr>
            <a:r>
              <a:rPr lang="es-419" sz="1400">
                <a:solidFill>
                  <a:schemeClr val="dk1"/>
                </a:solidFill>
              </a:rPr>
              <a:t>Fabián Chacón </a:t>
            </a:r>
            <a:r>
              <a:rPr b="1" lang="es-419" sz="1400">
                <a:solidFill>
                  <a:schemeClr val="dk1"/>
                </a:solidFill>
              </a:rPr>
              <a:t>(B)</a:t>
            </a:r>
            <a:endParaRPr b="1" sz="1400">
              <a:solidFill>
                <a:schemeClr val="dk1"/>
              </a:solidFill>
            </a:endParaRPr>
          </a:p>
          <a:p>
            <a:pPr indent="0" lvl="0" marL="0" rtl="0" algn="l">
              <a:spcBef>
                <a:spcPts val="0"/>
              </a:spcBef>
              <a:spcAft>
                <a:spcPts val="0"/>
              </a:spcAft>
              <a:buClr>
                <a:schemeClr val="dk1"/>
              </a:buClr>
              <a:buSzPts val="1100"/>
              <a:buFont typeface="Arial"/>
              <a:buNone/>
            </a:pPr>
            <a:r>
              <a:rPr lang="es-419" sz="1400">
                <a:solidFill>
                  <a:schemeClr val="dk1"/>
                </a:solidFill>
              </a:rPr>
              <a:t>Jorge Angarita </a:t>
            </a:r>
            <a:r>
              <a:rPr b="1" lang="es-419" sz="1400">
                <a:solidFill>
                  <a:schemeClr val="dk1"/>
                </a:solidFill>
              </a:rPr>
              <a:t>(M)</a:t>
            </a:r>
            <a:endParaRPr b="1" sz="1400">
              <a:solidFill>
                <a:schemeClr val="dk1"/>
              </a:solidFill>
            </a:endParaRPr>
          </a:p>
          <a:p>
            <a:pPr indent="0" lvl="0" marL="0" rtl="0" algn="l">
              <a:spcBef>
                <a:spcPts val="0"/>
              </a:spcBef>
              <a:spcAft>
                <a:spcPts val="0"/>
              </a:spcAft>
              <a:buClr>
                <a:schemeClr val="dk1"/>
              </a:buClr>
              <a:buSzPts val="1100"/>
              <a:buFont typeface="Arial"/>
              <a:buNone/>
            </a:pPr>
            <a:r>
              <a:rPr lang="es-419" sz="1400">
                <a:solidFill>
                  <a:schemeClr val="dk1"/>
                </a:solidFill>
              </a:rPr>
              <a:t>Ricardo Vergel </a:t>
            </a:r>
            <a:r>
              <a:rPr b="1" lang="es-419" sz="1400">
                <a:solidFill>
                  <a:schemeClr val="dk1"/>
                </a:solidFill>
              </a:rPr>
              <a:t>(M-I)</a:t>
            </a:r>
            <a:endParaRPr b="1" sz="1400">
              <a:solidFill>
                <a:schemeClr val="dk1"/>
              </a:solidFill>
            </a:endParaRPr>
          </a:p>
          <a:p>
            <a:pPr indent="0" lvl="0" marL="0" rtl="0" algn="l">
              <a:spcBef>
                <a:spcPts val="0"/>
              </a:spcBef>
              <a:spcAft>
                <a:spcPts val="0"/>
              </a:spcAft>
              <a:buClr>
                <a:schemeClr val="dk1"/>
              </a:buClr>
              <a:buSzPts val="1100"/>
              <a:buFont typeface="Arial"/>
              <a:buNone/>
            </a:pPr>
            <a:r>
              <a:rPr lang="es-419" sz="1400">
                <a:solidFill>
                  <a:schemeClr val="dk1"/>
                </a:solidFill>
              </a:rPr>
              <a:t>Luisa Dovale </a:t>
            </a:r>
            <a:r>
              <a:rPr b="1" lang="es-419" sz="1400">
                <a:solidFill>
                  <a:schemeClr val="dk1"/>
                </a:solidFill>
              </a:rPr>
              <a:t>(M-I)</a:t>
            </a:r>
            <a:endParaRPr b="1" sz="1400">
              <a:solidFill>
                <a:schemeClr val="dk1"/>
              </a:solidFill>
            </a:endParaRPr>
          </a:p>
          <a:p>
            <a:pPr indent="0" lvl="0" marL="0" rtl="0" algn="l">
              <a:spcBef>
                <a:spcPts val="0"/>
              </a:spcBef>
              <a:spcAft>
                <a:spcPts val="0"/>
              </a:spcAft>
              <a:buNone/>
            </a:pPr>
            <a:r>
              <a:rPr lang="es-419" sz="1400">
                <a:solidFill>
                  <a:schemeClr val="dk1"/>
                </a:solidFill>
              </a:rPr>
              <a:t>*And some occasional contributor</a:t>
            </a:r>
            <a:endParaRPr sz="1400">
              <a:solidFill>
                <a:schemeClr val="dk1"/>
              </a:solidFill>
            </a:endParaRPr>
          </a:p>
        </p:txBody>
      </p:sp>
      <p:sp>
        <p:nvSpPr>
          <p:cNvPr id="144" name="Google Shape;144;p30"/>
          <p:cNvSpPr txBox="1"/>
          <p:nvPr/>
        </p:nvSpPr>
        <p:spPr>
          <a:xfrm>
            <a:off x="4065825" y="3057338"/>
            <a:ext cx="3564600" cy="1716600"/>
          </a:xfrm>
          <a:prstGeom prst="rect">
            <a:avLst/>
          </a:prstGeom>
          <a:noFill/>
          <a:ln>
            <a:noFill/>
          </a:ln>
        </p:spPr>
        <p:txBody>
          <a:bodyPr anchorCtr="0" anchor="t" bIns="68575" lIns="68575" spcFirstLastPara="1" rIns="68575" wrap="square" tIns="68575">
            <a:normAutofit/>
          </a:bodyPr>
          <a:lstStyle/>
          <a:p>
            <a:pPr indent="0" lvl="0" marL="0" rtl="0" algn="l">
              <a:lnSpc>
                <a:spcPct val="115000"/>
              </a:lnSpc>
              <a:spcBef>
                <a:spcPts val="0"/>
              </a:spcBef>
              <a:spcAft>
                <a:spcPts val="0"/>
              </a:spcAft>
              <a:buNone/>
            </a:pPr>
            <a:r>
              <a:rPr lang="es-419" sz="1400"/>
              <a:t>Video presentation:</a:t>
            </a:r>
            <a:endParaRPr sz="1400"/>
          </a:p>
          <a:p>
            <a:pPr indent="0" lvl="0" marL="0" rtl="0" algn="l">
              <a:lnSpc>
                <a:spcPct val="115000"/>
              </a:lnSpc>
              <a:spcBef>
                <a:spcPts val="900"/>
              </a:spcBef>
              <a:spcAft>
                <a:spcPts val="900"/>
              </a:spcAft>
              <a:buNone/>
            </a:pPr>
            <a:r>
              <a:rPr lang="es-419" sz="1400" u="sng">
                <a:solidFill>
                  <a:schemeClr val="hlink"/>
                </a:solidFill>
                <a:hlinkClick r:id="rId3"/>
              </a:rPr>
              <a:t>https://youtu.be/Y6UKVFCD-yw</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31"/>
          <p:cNvSpPr txBox="1"/>
          <p:nvPr/>
        </p:nvSpPr>
        <p:spPr>
          <a:xfrm>
            <a:off x="233775" y="921575"/>
            <a:ext cx="8634300" cy="429600"/>
          </a:xfrm>
          <a:prstGeom prst="rect">
            <a:avLst/>
          </a:prstGeom>
          <a:noFill/>
          <a:ln>
            <a:noFill/>
          </a:ln>
        </p:spPr>
        <p:txBody>
          <a:bodyPr anchorCtr="0" anchor="t" bIns="68575" lIns="68575" spcFirstLastPara="1" rIns="68575" wrap="square" tIns="68575">
            <a:normAutofit lnSpcReduction="10000"/>
          </a:bodyPr>
          <a:lstStyle/>
          <a:p>
            <a:pPr indent="0" lvl="0" marL="0" rtl="0" algn="l">
              <a:spcBef>
                <a:spcPts val="0"/>
              </a:spcBef>
              <a:spcAft>
                <a:spcPts val="0"/>
              </a:spcAft>
              <a:buNone/>
            </a:pPr>
            <a:r>
              <a:rPr b="1" lang="es-419" sz="2100">
                <a:solidFill>
                  <a:srgbClr val="000000"/>
                </a:solidFill>
              </a:rPr>
              <a:t>Project </a:t>
            </a:r>
            <a:r>
              <a:rPr b="1" lang="es-419" sz="2100"/>
              <a:t>Title:</a:t>
            </a:r>
            <a:r>
              <a:rPr lang="es-419" sz="2100"/>
              <a:t> Ring Oscillator-Based Spiking Neuron in MOSbius</a:t>
            </a:r>
            <a:endParaRPr sz="2100">
              <a:solidFill>
                <a:srgbClr val="000000"/>
              </a:solidFill>
            </a:endParaRPr>
          </a:p>
        </p:txBody>
      </p:sp>
      <p:sp>
        <p:nvSpPr>
          <p:cNvPr id="151" name="Google Shape;151;p31"/>
          <p:cNvSpPr txBox="1"/>
          <p:nvPr/>
        </p:nvSpPr>
        <p:spPr>
          <a:xfrm>
            <a:off x="233775" y="1499888"/>
            <a:ext cx="3966000" cy="2678400"/>
          </a:xfrm>
          <a:prstGeom prst="rect">
            <a:avLst/>
          </a:prstGeom>
          <a:noFill/>
          <a:ln>
            <a:noFill/>
          </a:ln>
        </p:spPr>
        <p:txBody>
          <a:bodyPr anchorCtr="0" anchor="t" bIns="68575" lIns="68575" spcFirstLastPara="1" rIns="68575" wrap="square" tIns="68575">
            <a:normAutofit/>
          </a:bodyPr>
          <a:lstStyle/>
          <a:p>
            <a:pPr indent="-266700" lvl="0" marL="342900" rtl="0" algn="l">
              <a:lnSpc>
                <a:spcPct val="115000"/>
              </a:lnSpc>
              <a:spcBef>
                <a:spcPts val="0"/>
              </a:spcBef>
              <a:spcAft>
                <a:spcPts val="0"/>
              </a:spcAft>
              <a:buClr>
                <a:schemeClr val="dk1"/>
              </a:buClr>
              <a:buSzPts val="1600"/>
              <a:buChar char="●"/>
            </a:pPr>
            <a:r>
              <a:rPr b="1" lang="es-419" sz="1600"/>
              <a:t>Our goal</a:t>
            </a:r>
            <a:r>
              <a:rPr lang="es-419" sz="1600"/>
              <a:t> is to implement a neuron circuit, the basic building block of a </a:t>
            </a:r>
            <a:r>
              <a:rPr lang="es-419" sz="1600"/>
              <a:t>more complex </a:t>
            </a:r>
            <a:r>
              <a:rPr b="1" lang="es-419" sz="1600"/>
              <a:t>neural network</a:t>
            </a:r>
            <a:r>
              <a:rPr lang="es-419" sz="1600"/>
              <a:t>.</a:t>
            </a:r>
            <a:endParaRPr sz="1600"/>
          </a:p>
          <a:p>
            <a:pPr indent="0" lvl="0" marL="0" rtl="0" algn="l">
              <a:lnSpc>
                <a:spcPct val="115000"/>
              </a:lnSpc>
              <a:spcBef>
                <a:spcPts val="900"/>
              </a:spcBef>
              <a:spcAft>
                <a:spcPts val="0"/>
              </a:spcAft>
              <a:buNone/>
            </a:pPr>
            <a:r>
              <a:t/>
            </a:r>
            <a:endParaRPr sz="1600"/>
          </a:p>
          <a:p>
            <a:pPr indent="-266700" lvl="0" marL="342900" rtl="0" algn="l">
              <a:lnSpc>
                <a:spcPct val="115000"/>
              </a:lnSpc>
              <a:spcBef>
                <a:spcPts val="900"/>
              </a:spcBef>
              <a:spcAft>
                <a:spcPts val="0"/>
              </a:spcAft>
              <a:buClr>
                <a:schemeClr val="dk1"/>
              </a:buClr>
              <a:buSzPts val="1600"/>
              <a:buChar char="●"/>
            </a:pPr>
            <a:r>
              <a:rPr lang="es-419" sz="1600"/>
              <a:t>In the </a:t>
            </a:r>
            <a:r>
              <a:rPr b="1" lang="es-419" sz="1600"/>
              <a:t>MOSBius </a:t>
            </a:r>
            <a:r>
              <a:rPr lang="es-419" sz="1600"/>
              <a:t>context, we envision modularity through the implementation of scalable digital gates and comparator strength definition.</a:t>
            </a:r>
            <a:endParaRPr sz="1600"/>
          </a:p>
        </p:txBody>
      </p:sp>
      <p:grpSp>
        <p:nvGrpSpPr>
          <p:cNvPr id="152" name="Google Shape;152;p31"/>
          <p:cNvGrpSpPr/>
          <p:nvPr/>
        </p:nvGrpSpPr>
        <p:grpSpPr>
          <a:xfrm>
            <a:off x="4457070" y="1614133"/>
            <a:ext cx="4236715" cy="2449919"/>
            <a:chOff x="1404725" y="854000"/>
            <a:chExt cx="5978150" cy="3354675"/>
          </a:xfrm>
        </p:grpSpPr>
        <p:pic>
          <p:nvPicPr>
            <p:cNvPr id="153" name="Google Shape;153;p31"/>
            <p:cNvPicPr preferRelativeResize="0"/>
            <p:nvPr/>
          </p:nvPicPr>
          <p:blipFill>
            <a:blip r:embed="rId3">
              <a:alphaModFix/>
            </a:blip>
            <a:stretch>
              <a:fillRect/>
            </a:stretch>
          </p:blipFill>
          <p:spPr>
            <a:xfrm>
              <a:off x="1404726" y="854000"/>
              <a:ext cx="5978150" cy="3354650"/>
            </a:xfrm>
            <a:prstGeom prst="rect">
              <a:avLst/>
            </a:prstGeom>
            <a:noFill/>
            <a:ln>
              <a:noFill/>
            </a:ln>
          </p:spPr>
        </p:pic>
        <p:sp>
          <p:nvSpPr>
            <p:cNvPr id="154" name="Google Shape;154;p31"/>
            <p:cNvSpPr/>
            <p:nvPr/>
          </p:nvSpPr>
          <p:spPr>
            <a:xfrm>
              <a:off x="1404725" y="854000"/>
              <a:ext cx="2221200" cy="573900"/>
            </a:xfrm>
            <a:prstGeom prst="rect">
              <a:avLst/>
            </a:prstGeom>
            <a:solidFill>
              <a:srgbClr val="FFFFFF"/>
            </a:solidFill>
            <a:ln cap="flat" cmpd="sng" w="71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400"/>
            </a:p>
          </p:txBody>
        </p:sp>
        <p:sp>
          <p:nvSpPr>
            <p:cNvPr id="155" name="Google Shape;155;p31"/>
            <p:cNvSpPr/>
            <p:nvPr/>
          </p:nvSpPr>
          <p:spPr>
            <a:xfrm>
              <a:off x="4306175" y="3745475"/>
              <a:ext cx="3076500" cy="463200"/>
            </a:xfrm>
            <a:prstGeom prst="rect">
              <a:avLst/>
            </a:prstGeom>
            <a:solidFill>
              <a:srgbClr val="FFFFFF"/>
            </a:solidFill>
            <a:ln cap="flat" cmpd="sng" w="71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400"/>
            </a:p>
          </p:txBody>
        </p:sp>
      </p:grpSp>
      <p:sp>
        <p:nvSpPr>
          <p:cNvPr id="156" name="Google Shape;156;p31"/>
          <p:cNvSpPr/>
          <p:nvPr/>
        </p:nvSpPr>
        <p:spPr>
          <a:xfrm>
            <a:off x="173175" y="4327000"/>
            <a:ext cx="8520600" cy="432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s-419" sz="1100"/>
              <a:t>Image taken from M. Besrour et al., "Analog Spiking Neuron in 28 nm CMOS"</a:t>
            </a:r>
            <a:endParaRPr b="1" sz="1100">
              <a:solidFill>
                <a:srgbClr val="000000"/>
              </a:solidFill>
            </a:endParaRPr>
          </a:p>
        </p:txBody>
      </p:sp>
      <p:sp>
        <p:nvSpPr>
          <p:cNvPr id="157" name="Google Shape;157;p31"/>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b="1" lang="es-419" sz="3600">
                <a:solidFill>
                  <a:schemeClr val="dk1"/>
                </a:solidFill>
              </a:rPr>
              <a:t>OnChip Team</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nvSpPr>
        <p:spPr>
          <a:xfrm>
            <a:off x="233775" y="921575"/>
            <a:ext cx="8634300" cy="429600"/>
          </a:xfrm>
          <a:prstGeom prst="rect">
            <a:avLst/>
          </a:prstGeom>
          <a:noFill/>
          <a:ln>
            <a:noFill/>
          </a:ln>
        </p:spPr>
        <p:txBody>
          <a:bodyPr anchorCtr="0" anchor="t" bIns="68575" lIns="68575" spcFirstLastPara="1" rIns="68575" wrap="square" tIns="68575">
            <a:normAutofit/>
          </a:bodyPr>
          <a:lstStyle/>
          <a:p>
            <a:pPr indent="0" lvl="0" marL="0" rtl="0" algn="l">
              <a:lnSpc>
                <a:spcPct val="90000"/>
              </a:lnSpc>
              <a:spcBef>
                <a:spcPts val="0"/>
              </a:spcBef>
              <a:spcAft>
                <a:spcPts val="0"/>
              </a:spcAft>
              <a:buNone/>
            </a:pPr>
            <a:r>
              <a:rPr lang="es-419" sz="1600"/>
              <a:t>The chosen architecture uses a RO-based low pass filter for a LIF* neuron implementation.</a:t>
            </a:r>
            <a:endParaRPr sz="1600">
              <a:solidFill>
                <a:srgbClr val="000000"/>
              </a:solidFill>
            </a:endParaRPr>
          </a:p>
        </p:txBody>
      </p:sp>
      <p:sp>
        <p:nvSpPr>
          <p:cNvPr id="164" name="Google Shape;164;p32"/>
          <p:cNvSpPr/>
          <p:nvPr/>
        </p:nvSpPr>
        <p:spPr>
          <a:xfrm>
            <a:off x="290625" y="4208100"/>
            <a:ext cx="8520600" cy="239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s-419" sz="1100"/>
              <a:t>Image taken from </a:t>
            </a:r>
            <a:r>
              <a:rPr b="1" lang="es-419" sz="1100">
                <a:solidFill>
                  <a:schemeClr val="dk1"/>
                </a:solidFill>
              </a:rPr>
              <a:t>S. Sanjeet, et al, "Systematic Design of Ring VCO-Based SNN - Translating Training Parameters to Circuits”</a:t>
            </a:r>
            <a:endParaRPr b="1" sz="1100">
              <a:solidFill>
                <a:srgbClr val="000000"/>
              </a:solidFill>
            </a:endParaRPr>
          </a:p>
        </p:txBody>
      </p:sp>
      <p:pic>
        <p:nvPicPr>
          <p:cNvPr id="165" name="Google Shape;165;p32"/>
          <p:cNvPicPr preferRelativeResize="0"/>
          <p:nvPr/>
        </p:nvPicPr>
        <p:blipFill>
          <a:blip r:embed="rId3">
            <a:alphaModFix/>
          </a:blip>
          <a:stretch>
            <a:fillRect/>
          </a:stretch>
        </p:blipFill>
        <p:spPr>
          <a:xfrm>
            <a:off x="1702975" y="1343837"/>
            <a:ext cx="5695901" cy="2864250"/>
          </a:xfrm>
          <a:prstGeom prst="rect">
            <a:avLst/>
          </a:prstGeom>
          <a:noFill/>
          <a:ln>
            <a:noFill/>
          </a:ln>
        </p:spPr>
      </p:pic>
      <p:sp>
        <p:nvSpPr>
          <p:cNvPr id="166" name="Google Shape;166;p32"/>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b="1" lang="es-419" sz="3600">
                <a:solidFill>
                  <a:schemeClr val="dk1"/>
                </a:solidFill>
              </a:rPr>
              <a:t>OnChip Team</a:t>
            </a:r>
            <a:endParaRPr sz="3600"/>
          </a:p>
        </p:txBody>
      </p:sp>
      <p:sp>
        <p:nvSpPr>
          <p:cNvPr id="167" name="Google Shape;167;p32"/>
          <p:cNvSpPr/>
          <p:nvPr/>
        </p:nvSpPr>
        <p:spPr>
          <a:xfrm>
            <a:off x="555025" y="4630350"/>
            <a:ext cx="5614500" cy="239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s-419" sz="1100"/>
              <a:t>*</a:t>
            </a:r>
            <a:r>
              <a:rPr i="1" lang="es-419" sz="1100"/>
              <a:t>Leaky Integrate and Fire</a:t>
            </a:r>
            <a:endParaRPr i="1" sz="11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p:nvPr/>
        </p:nvSpPr>
        <p:spPr>
          <a:xfrm>
            <a:off x="290625" y="4314700"/>
            <a:ext cx="8520600" cy="432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b="1" lang="es-419" sz="1100">
                <a:solidFill>
                  <a:schemeClr val="dk1"/>
                </a:solidFill>
              </a:rPr>
              <a:t>Image taken from S. Sanjeet, et al, "Systematic Design of Ring VCO-Based SNN - Translating Training Parameters to Circuits”</a:t>
            </a:r>
            <a:endParaRPr b="1" sz="1100">
              <a:solidFill>
                <a:schemeClr val="dk1"/>
              </a:solidFill>
            </a:endParaRPr>
          </a:p>
          <a:p>
            <a:pPr indent="0" lvl="0" marL="0" marR="0" rtl="0" algn="ctr">
              <a:spcBef>
                <a:spcPts val="0"/>
              </a:spcBef>
              <a:spcAft>
                <a:spcPts val="0"/>
              </a:spcAft>
              <a:buNone/>
            </a:pPr>
            <a:r>
              <a:t/>
            </a:r>
            <a:endParaRPr b="1" sz="1100"/>
          </a:p>
        </p:txBody>
      </p:sp>
      <p:sp>
        <p:nvSpPr>
          <p:cNvPr id="174" name="Google Shape;174;p33"/>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b="1" lang="es-419" sz="3600">
                <a:solidFill>
                  <a:schemeClr val="dk1"/>
                </a:solidFill>
              </a:rPr>
              <a:t>OnChip Team</a:t>
            </a:r>
            <a:endParaRPr sz="3600"/>
          </a:p>
        </p:txBody>
      </p:sp>
      <p:sp>
        <p:nvSpPr>
          <p:cNvPr id="175" name="Google Shape;175;p33"/>
          <p:cNvSpPr txBox="1"/>
          <p:nvPr/>
        </p:nvSpPr>
        <p:spPr>
          <a:xfrm>
            <a:off x="157275" y="921575"/>
            <a:ext cx="8863800" cy="882300"/>
          </a:xfrm>
          <a:prstGeom prst="rect">
            <a:avLst/>
          </a:prstGeom>
          <a:noFill/>
          <a:ln>
            <a:noFill/>
          </a:ln>
        </p:spPr>
        <p:txBody>
          <a:bodyPr anchorCtr="0" anchor="t" bIns="68575" lIns="68575" spcFirstLastPara="1" rIns="68575" wrap="square" tIns="68575">
            <a:normAutofit/>
          </a:bodyPr>
          <a:lstStyle/>
          <a:p>
            <a:pPr indent="0" lvl="0" marL="0" rtl="0" algn="just">
              <a:lnSpc>
                <a:spcPct val="90000"/>
              </a:lnSpc>
              <a:spcBef>
                <a:spcPts val="0"/>
              </a:spcBef>
              <a:spcAft>
                <a:spcPts val="0"/>
              </a:spcAft>
              <a:buNone/>
            </a:pPr>
            <a:r>
              <a:rPr b="1" lang="es-419" sz="1600"/>
              <a:t>Design approach: </a:t>
            </a:r>
            <a:r>
              <a:rPr lang="es-419" sz="1600"/>
              <a:t>The LPF requires an integrator composed of a pair of ring oscillator voltage-controlled oscillators (VCOs) and XOR-based phase detectors. These will be separated into different MOSbius modules.</a:t>
            </a:r>
            <a:endParaRPr sz="1600"/>
          </a:p>
        </p:txBody>
      </p:sp>
      <p:pic>
        <p:nvPicPr>
          <p:cNvPr id="176" name="Google Shape;176;p33"/>
          <p:cNvPicPr preferRelativeResize="0"/>
          <p:nvPr/>
        </p:nvPicPr>
        <p:blipFill>
          <a:blip r:embed="rId3">
            <a:alphaModFix/>
          </a:blip>
          <a:stretch>
            <a:fillRect/>
          </a:stretch>
        </p:blipFill>
        <p:spPr>
          <a:xfrm>
            <a:off x="2627414" y="1803875"/>
            <a:ext cx="3847012" cy="2434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p:nvPr/>
        </p:nvSpPr>
        <p:spPr>
          <a:xfrm>
            <a:off x="290625" y="4314700"/>
            <a:ext cx="8520600" cy="432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es-419" sz="1100">
                <a:solidFill>
                  <a:schemeClr val="dk1"/>
                </a:solidFill>
              </a:rPr>
              <a:t>Image taken from S. Sanjeet, et al, "Systematic Design of Ring VCO-Based SNN - Translating Training Parameters to Circuits”</a:t>
            </a:r>
            <a:endParaRPr b="1" sz="1100">
              <a:solidFill>
                <a:schemeClr val="dk1"/>
              </a:solidFill>
            </a:endParaRPr>
          </a:p>
          <a:p>
            <a:pPr indent="0" lvl="0" marL="0" marR="0" rtl="0" algn="ctr">
              <a:spcBef>
                <a:spcPts val="0"/>
              </a:spcBef>
              <a:spcAft>
                <a:spcPts val="0"/>
              </a:spcAft>
              <a:buNone/>
            </a:pPr>
            <a:r>
              <a:t/>
            </a:r>
            <a:endParaRPr b="1" sz="1100"/>
          </a:p>
        </p:txBody>
      </p:sp>
      <p:sp>
        <p:nvSpPr>
          <p:cNvPr id="183" name="Google Shape;183;p34"/>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b="1" lang="es-419" sz="3600">
                <a:solidFill>
                  <a:schemeClr val="dk1"/>
                </a:solidFill>
              </a:rPr>
              <a:t>OnChip Team</a:t>
            </a:r>
            <a:endParaRPr sz="3600"/>
          </a:p>
        </p:txBody>
      </p:sp>
      <p:sp>
        <p:nvSpPr>
          <p:cNvPr id="184" name="Google Shape;184;p34"/>
          <p:cNvSpPr txBox="1"/>
          <p:nvPr/>
        </p:nvSpPr>
        <p:spPr>
          <a:xfrm>
            <a:off x="157275" y="921575"/>
            <a:ext cx="8863800" cy="882300"/>
          </a:xfrm>
          <a:prstGeom prst="rect">
            <a:avLst/>
          </a:prstGeom>
          <a:noFill/>
          <a:ln>
            <a:noFill/>
          </a:ln>
        </p:spPr>
        <p:txBody>
          <a:bodyPr anchorCtr="0" anchor="t" bIns="68575" lIns="68575" spcFirstLastPara="1" rIns="68575" wrap="square" tIns="68575">
            <a:normAutofit/>
          </a:bodyPr>
          <a:lstStyle/>
          <a:p>
            <a:pPr indent="0" lvl="0" marL="0" rtl="0" algn="just">
              <a:lnSpc>
                <a:spcPct val="90000"/>
              </a:lnSpc>
              <a:spcBef>
                <a:spcPts val="0"/>
              </a:spcBef>
              <a:spcAft>
                <a:spcPts val="0"/>
              </a:spcAft>
              <a:buNone/>
            </a:pPr>
            <a:r>
              <a:rPr b="1" lang="es-419" sz="1600"/>
              <a:t>Design approach: </a:t>
            </a:r>
            <a:r>
              <a:rPr lang="es-419" sz="1600"/>
              <a:t>A low-pass filter can be implemented by incorporating external feedback resistors</a:t>
            </a:r>
            <a:r>
              <a:rPr lang="es-419" sz="1600"/>
              <a:t>.</a:t>
            </a:r>
            <a:r>
              <a:rPr lang="es-419" sz="1600"/>
              <a:t> The neuron will be completed after adding the comparator and edge </a:t>
            </a:r>
            <a:r>
              <a:rPr lang="es-419" sz="1600"/>
              <a:t>detector</a:t>
            </a:r>
            <a:r>
              <a:rPr lang="es-419" sz="1600"/>
              <a:t>, which </a:t>
            </a:r>
            <a:r>
              <a:rPr lang="es-419" sz="1600"/>
              <a:t>are </a:t>
            </a:r>
            <a:r>
              <a:rPr lang="es-419" sz="1600"/>
              <a:t>two additional MOSbius modules.</a:t>
            </a:r>
            <a:endParaRPr sz="1600"/>
          </a:p>
        </p:txBody>
      </p:sp>
      <p:pic>
        <p:nvPicPr>
          <p:cNvPr id="185" name="Google Shape;185;p34"/>
          <p:cNvPicPr preferRelativeResize="0"/>
          <p:nvPr/>
        </p:nvPicPr>
        <p:blipFill>
          <a:blip r:embed="rId3">
            <a:alphaModFix/>
          </a:blip>
          <a:stretch>
            <a:fillRect/>
          </a:stretch>
        </p:blipFill>
        <p:spPr>
          <a:xfrm>
            <a:off x="2217588" y="1956275"/>
            <a:ext cx="3728769" cy="2206026"/>
          </a:xfrm>
          <a:prstGeom prst="rect">
            <a:avLst/>
          </a:prstGeom>
          <a:noFill/>
          <a:ln>
            <a:noFill/>
          </a:ln>
        </p:spPr>
      </p:pic>
      <p:sp>
        <p:nvSpPr>
          <p:cNvPr id="186" name="Google Shape;186;p34"/>
          <p:cNvSpPr/>
          <p:nvPr/>
        </p:nvSpPr>
        <p:spPr>
          <a:xfrm>
            <a:off x="5952450" y="2768738"/>
            <a:ext cx="548700" cy="581100"/>
          </a:xfrm>
          <a:prstGeom prst="mathPlus">
            <a:avLst>
              <a:gd fmla="val 23520" name="adj1"/>
            </a:avLst>
          </a:prstGeom>
          <a:solidFill>
            <a:srgbClr val="4A86E8"/>
          </a:solidFill>
          <a:ln cap="flat" cmpd="sng" w="71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400"/>
          </a:p>
        </p:txBody>
      </p:sp>
      <p:pic>
        <p:nvPicPr>
          <p:cNvPr id="187" name="Google Shape;187;p34"/>
          <p:cNvPicPr preferRelativeResize="0"/>
          <p:nvPr/>
        </p:nvPicPr>
        <p:blipFill rotWithShape="1">
          <a:blip r:embed="rId4">
            <a:alphaModFix/>
          </a:blip>
          <a:srcRect b="0" l="73229" r="0" t="0"/>
          <a:stretch/>
        </p:blipFill>
        <p:spPr>
          <a:xfrm>
            <a:off x="6748375" y="1872550"/>
            <a:ext cx="1263550" cy="2373475"/>
          </a:xfrm>
          <a:prstGeom prst="rect">
            <a:avLst/>
          </a:prstGeom>
          <a:noFill/>
          <a:ln>
            <a:noFill/>
          </a:ln>
        </p:spPr>
      </p:pic>
      <p:sp>
        <p:nvSpPr>
          <p:cNvPr id="188" name="Google Shape;188;p34"/>
          <p:cNvSpPr/>
          <p:nvPr/>
        </p:nvSpPr>
        <p:spPr>
          <a:xfrm>
            <a:off x="3616100" y="2007050"/>
            <a:ext cx="992700" cy="831600"/>
          </a:xfrm>
          <a:prstGeom prst="rect">
            <a:avLst/>
          </a:prstGeom>
          <a:solidFill>
            <a:srgbClr val="CB2F2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400"/>
          </a:p>
        </p:txBody>
      </p:sp>
      <p:sp>
        <p:nvSpPr>
          <p:cNvPr id="189" name="Google Shape;189;p34"/>
          <p:cNvSpPr/>
          <p:nvPr/>
        </p:nvSpPr>
        <p:spPr>
          <a:xfrm>
            <a:off x="5081575" y="2007050"/>
            <a:ext cx="452400" cy="806100"/>
          </a:xfrm>
          <a:prstGeom prst="rect">
            <a:avLst/>
          </a:prstGeom>
          <a:solidFill>
            <a:srgbClr val="CB2F2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400"/>
          </a:p>
        </p:txBody>
      </p:sp>
      <p:sp>
        <p:nvSpPr>
          <p:cNvPr id="190" name="Google Shape;190;p34"/>
          <p:cNvSpPr/>
          <p:nvPr/>
        </p:nvSpPr>
        <p:spPr>
          <a:xfrm>
            <a:off x="6748375" y="2059550"/>
            <a:ext cx="675000" cy="726600"/>
          </a:xfrm>
          <a:prstGeom prst="rect">
            <a:avLst/>
          </a:prstGeom>
          <a:solidFill>
            <a:srgbClr val="329C33">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400"/>
          </a:p>
        </p:txBody>
      </p:sp>
      <p:sp>
        <p:nvSpPr>
          <p:cNvPr id="191" name="Google Shape;191;p34"/>
          <p:cNvSpPr/>
          <p:nvPr/>
        </p:nvSpPr>
        <p:spPr>
          <a:xfrm>
            <a:off x="6791950" y="2786150"/>
            <a:ext cx="506700" cy="987900"/>
          </a:xfrm>
          <a:prstGeom prst="rect">
            <a:avLst/>
          </a:prstGeom>
          <a:solidFill>
            <a:srgbClr val="B22C83">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400"/>
          </a:p>
        </p:txBody>
      </p:sp>
      <p:sp>
        <p:nvSpPr>
          <p:cNvPr id="192" name="Google Shape;192;p34"/>
          <p:cNvSpPr/>
          <p:nvPr/>
        </p:nvSpPr>
        <p:spPr>
          <a:xfrm>
            <a:off x="3312675" y="2813150"/>
            <a:ext cx="1949100" cy="987900"/>
          </a:xfrm>
          <a:prstGeom prst="rect">
            <a:avLst/>
          </a:prstGeom>
          <a:solidFill>
            <a:srgbClr val="2C9A95">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400"/>
          </a:p>
        </p:txBody>
      </p:sp>
      <p:cxnSp>
        <p:nvCxnSpPr>
          <p:cNvPr id="193" name="Google Shape;193;p34"/>
          <p:cNvCxnSpPr/>
          <p:nvPr/>
        </p:nvCxnSpPr>
        <p:spPr>
          <a:xfrm flipH="1" rot="10800000">
            <a:off x="2072725" y="2115250"/>
            <a:ext cx="970200" cy="29100"/>
          </a:xfrm>
          <a:prstGeom prst="straightConnector1">
            <a:avLst/>
          </a:prstGeom>
          <a:noFill/>
          <a:ln cap="flat" cmpd="sng" w="14300">
            <a:solidFill>
              <a:schemeClr val="dk2"/>
            </a:solidFill>
            <a:prstDash val="solid"/>
            <a:round/>
            <a:headEnd len="med" w="med" type="none"/>
            <a:tailEnd len="med" w="med" type="triangle"/>
          </a:ln>
        </p:spPr>
      </p:cxnSp>
      <p:cxnSp>
        <p:nvCxnSpPr>
          <p:cNvPr id="194" name="Google Shape;194;p34"/>
          <p:cNvCxnSpPr/>
          <p:nvPr/>
        </p:nvCxnSpPr>
        <p:spPr>
          <a:xfrm>
            <a:off x="2087175" y="2139225"/>
            <a:ext cx="694500" cy="580200"/>
          </a:xfrm>
          <a:prstGeom prst="straightConnector1">
            <a:avLst/>
          </a:prstGeom>
          <a:noFill/>
          <a:ln cap="flat" cmpd="sng" w="14300">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b="1" lang="es-419" sz="3600">
                <a:solidFill>
                  <a:schemeClr val="dk1"/>
                </a:solidFill>
              </a:rPr>
              <a:t>OnChip Team</a:t>
            </a:r>
            <a:endParaRPr sz="3600"/>
          </a:p>
        </p:txBody>
      </p:sp>
      <p:sp>
        <p:nvSpPr>
          <p:cNvPr id="201" name="Google Shape;201;p35"/>
          <p:cNvSpPr txBox="1"/>
          <p:nvPr/>
        </p:nvSpPr>
        <p:spPr>
          <a:xfrm>
            <a:off x="254850" y="921575"/>
            <a:ext cx="8634300" cy="3606300"/>
          </a:xfrm>
          <a:prstGeom prst="rect">
            <a:avLst/>
          </a:prstGeom>
          <a:noFill/>
          <a:ln>
            <a:noFill/>
          </a:ln>
        </p:spPr>
        <p:txBody>
          <a:bodyPr anchorCtr="0" anchor="t" bIns="68575" lIns="68575" spcFirstLastPara="1" rIns="68575" wrap="square" tIns="68575">
            <a:normAutofit lnSpcReduction="20000"/>
          </a:bodyPr>
          <a:lstStyle/>
          <a:p>
            <a:pPr indent="0" lvl="0" marL="0" rtl="0" algn="just">
              <a:lnSpc>
                <a:spcPct val="150000"/>
              </a:lnSpc>
              <a:spcBef>
                <a:spcPts val="0"/>
              </a:spcBef>
              <a:spcAft>
                <a:spcPts val="0"/>
              </a:spcAft>
              <a:buNone/>
            </a:pPr>
            <a:r>
              <a:rPr b="1" lang="es-419" sz="2100"/>
              <a:t>Application:</a:t>
            </a:r>
            <a:endParaRPr sz="1600"/>
          </a:p>
          <a:p>
            <a:pPr indent="0" lvl="0" marL="0" rtl="0" algn="just">
              <a:lnSpc>
                <a:spcPct val="90000"/>
              </a:lnSpc>
              <a:spcBef>
                <a:spcPts val="0"/>
              </a:spcBef>
              <a:spcAft>
                <a:spcPts val="0"/>
              </a:spcAft>
              <a:buNone/>
            </a:pPr>
            <a:r>
              <a:t/>
            </a:r>
            <a:endParaRPr sz="1600"/>
          </a:p>
          <a:p>
            <a:pPr indent="-330200" lvl="0" marL="457200" rtl="0" algn="just">
              <a:lnSpc>
                <a:spcPct val="90000"/>
              </a:lnSpc>
              <a:spcBef>
                <a:spcPts val="0"/>
              </a:spcBef>
              <a:spcAft>
                <a:spcPts val="0"/>
              </a:spcAft>
              <a:buSzPts val="1600"/>
              <a:buChar char="●"/>
            </a:pPr>
            <a:r>
              <a:rPr lang="es-419" sz="1600"/>
              <a:t>Future continuations of this work would seek a complete </a:t>
            </a:r>
            <a:r>
              <a:rPr b="1" lang="es-419" sz="1600"/>
              <a:t>integration </a:t>
            </a:r>
            <a:r>
              <a:rPr lang="es-419" sz="1600"/>
              <a:t>for a </a:t>
            </a:r>
            <a:r>
              <a:rPr b="1" lang="es-419" sz="1600"/>
              <a:t>open source</a:t>
            </a:r>
            <a:r>
              <a:rPr lang="es-419" sz="1600"/>
              <a:t> spiking neural networks (SNNs) accelerator.</a:t>
            </a:r>
            <a:endParaRPr sz="1600"/>
          </a:p>
          <a:p>
            <a:pPr indent="0" lvl="0" marL="0" rtl="0" algn="just">
              <a:lnSpc>
                <a:spcPct val="90000"/>
              </a:lnSpc>
              <a:spcBef>
                <a:spcPts val="0"/>
              </a:spcBef>
              <a:spcAft>
                <a:spcPts val="0"/>
              </a:spcAft>
              <a:buNone/>
            </a:pPr>
            <a:r>
              <a:t/>
            </a:r>
            <a:endParaRPr sz="1600"/>
          </a:p>
          <a:p>
            <a:pPr indent="-330200" lvl="0" marL="457200" rtl="0" algn="just">
              <a:lnSpc>
                <a:spcPct val="90000"/>
              </a:lnSpc>
              <a:spcBef>
                <a:spcPts val="0"/>
              </a:spcBef>
              <a:spcAft>
                <a:spcPts val="0"/>
              </a:spcAft>
              <a:buClr>
                <a:schemeClr val="dk1"/>
              </a:buClr>
              <a:buSzPts val="1600"/>
              <a:buChar char="●"/>
            </a:pPr>
            <a:r>
              <a:rPr lang="es-419" sz="1600">
                <a:solidFill>
                  <a:schemeClr val="dk1"/>
                </a:solidFill>
              </a:rPr>
              <a:t>Within the current scope, this project employs a MOSbius-based implementation to illustrate to EE students how complex systems can be built using fundamental circuits, such as VCOs, comparators, and phase detectors.</a:t>
            </a:r>
            <a:endParaRPr sz="1600"/>
          </a:p>
          <a:p>
            <a:pPr indent="0" lvl="0" marL="0" rtl="0" algn="just">
              <a:lnSpc>
                <a:spcPct val="90000"/>
              </a:lnSpc>
              <a:spcBef>
                <a:spcPts val="0"/>
              </a:spcBef>
              <a:spcAft>
                <a:spcPts val="0"/>
              </a:spcAft>
              <a:buNone/>
            </a:pPr>
            <a:r>
              <a:t/>
            </a:r>
            <a:endParaRPr sz="1600"/>
          </a:p>
          <a:p>
            <a:pPr indent="0" lvl="0" marL="0" rtl="0" algn="just">
              <a:lnSpc>
                <a:spcPct val="150000"/>
              </a:lnSpc>
              <a:spcBef>
                <a:spcPts val="0"/>
              </a:spcBef>
              <a:spcAft>
                <a:spcPts val="0"/>
              </a:spcAft>
              <a:buNone/>
            </a:pPr>
            <a:r>
              <a:rPr b="1" lang="es-419" sz="2100">
                <a:solidFill>
                  <a:schemeClr val="dk1"/>
                </a:solidFill>
              </a:rPr>
              <a:t>References:</a:t>
            </a:r>
            <a:endParaRPr b="1" sz="21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419" sz="1400">
                <a:solidFill>
                  <a:schemeClr val="dk1"/>
                </a:solidFill>
              </a:rPr>
              <a:t>[1] S. Sanjeet, S. Das, S. -H. W. Chiang, M. Fujita and B. D. Sahoo, "Systematic Design of Ring VCO-Based SNN - Translating Training Parameters to Circuits," 2024 IEEE 67th International Midwest Symposium on Circuits and Systems (MWSCAS).</a:t>
            </a:r>
            <a:endParaRPr sz="1400">
              <a:solidFill>
                <a:schemeClr val="dk1"/>
              </a:solidFill>
            </a:endParaRPr>
          </a:p>
          <a:p>
            <a:pPr indent="0" lvl="0" marL="457200" rtl="0" algn="just">
              <a:lnSpc>
                <a:spcPct val="100000"/>
              </a:lnSpc>
              <a:spcBef>
                <a:spcPts val="0"/>
              </a:spcBef>
              <a:spcAft>
                <a:spcPts val="0"/>
              </a:spcAft>
              <a:buNone/>
            </a:pPr>
            <a:r>
              <a:t/>
            </a:r>
            <a:endParaRPr sz="14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419" sz="1400">
                <a:solidFill>
                  <a:schemeClr val="dk1"/>
                </a:solidFill>
              </a:rPr>
              <a:t>[2] M. Besrour et al., "Analog Spiking Neuron in 28 nm CMOS," 2022 20th IEEE Interregional NEWCAS Conference (NEWCAS), Quebec City, QC, Canada, 2022, pp. 148-152, doi: 10.1109/NEWCAS52662.2022.9842088.</a:t>
            </a:r>
            <a:endParaRPr b="1"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Sl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