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a1fd359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6a1fd35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6a1fd359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6a1fd35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24" name="Google Shape;124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3" name="Google Shape;143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5" name="Google Shape;145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2" y="209772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pt-BR"/>
              <a:t>DESENVOLVIMENTO DE SOFTWARES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3" y="4664484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TDD X BDD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pt-BR" sz="2220"/>
              <a:t>PIRES, Eduardo. </a:t>
            </a:r>
            <a:r>
              <a:rPr b="1" lang="pt-BR" sz="2220"/>
              <a:t>DDD, TDD, BDD, Afinal o que são essas siglas?</a:t>
            </a:r>
            <a:r>
              <a:rPr lang="pt-BR" sz="2220"/>
              <a:t>. 2012. Disponível em: &lt;http://www.eduardopires.net.br/2012/06/ddd-tdd-bdd/&gt;. Acesso em: 29 out. 2018.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pt-BR" sz="2220"/>
              <a:t>BAPTISTA, Guilherme. </a:t>
            </a:r>
            <a:r>
              <a:rPr b="1" lang="pt-BR" sz="2220"/>
              <a:t>Qual a diferença entre BDD e TDD?</a:t>
            </a:r>
            <a:r>
              <a:rPr lang="pt-BR" sz="2220"/>
              <a:t>. 2016. Disponível em: &lt;http://blog.locaweb.com.br/artigos/metodologias-ageis/diferenca-entre-bdd-tdd/&gt;. Acesso em: 29 out. 2018.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pt-BR" sz="2220"/>
              <a:t>SOARES, Ismael. </a:t>
            </a:r>
            <a:r>
              <a:rPr b="1" lang="pt-BR" sz="2220"/>
              <a:t>Desenvolvimento orientado por comportamento (BDD)</a:t>
            </a:r>
            <a:r>
              <a:rPr lang="pt-BR" sz="2220"/>
              <a:t>. 2011. Disponível em: &lt;https://www.devmedia.com.br/desenvolvimento-orientado-por-comportamento-bdd/21127&gt;. Acesso em: 29 out. 2018.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Leonardo Garcia Diniz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Wellington Stanley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Marcelo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Rafael Silva de Alencar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0" y="148046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pt-BR"/>
              <a:t>DESENVOLVIMENTO</a:t>
            </a:r>
            <a:endParaRPr/>
          </a:p>
        </p:txBody>
      </p:sp>
      <p:pic>
        <p:nvPicPr>
          <p:cNvPr id="247" name="Google Shape;247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409" r="26408" t="0"/>
          <a:stretch/>
        </p:blipFill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1141410" y="2336572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Programação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Estratégias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TDD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BDD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1141410" y="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pt-BR"/>
              <a:t>TDD – TEST DRIVEN DEVELOPMENT</a:t>
            </a:r>
            <a:endParaRPr/>
          </a:p>
        </p:txBody>
      </p:sp>
      <p:pic>
        <p:nvPicPr>
          <p:cNvPr id="254" name="Google Shape;254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61" r="-132" t="509"/>
          <a:stretch/>
        </p:blipFill>
        <p:spPr>
          <a:xfrm>
            <a:off x="7219406" y="687977"/>
            <a:ext cx="4197531" cy="5103223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1141410" y="2249486"/>
            <a:ext cx="5934511" cy="38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Desenvolvimento de Software orientado a testes 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Abordagem que oferece muita agilidade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A ideia é garantir uma cobertura de testes para 100% do código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Processo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AutoNum type="arabicPeriod"/>
            </a:pPr>
            <a:r>
              <a:rPr lang="pt-BR"/>
              <a:t>Escreva um teste para alguma funcionalidade, sem nada implementado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AutoNum type="arabicPeriod"/>
            </a:pPr>
            <a:r>
              <a:rPr lang="pt-BR"/>
              <a:t>Rode o teste e veja-o falhar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AutoNum type="arabicPeriod"/>
            </a:pPr>
            <a:r>
              <a:rPr lang="pt-BR"/>
              <a:t>Escreva o código que fará o teste passar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AutoNum type="arabicPeriod"/>
            </a:pPr>
            <a:r>
              <a:rPr lang="pt-BR"/>
              <a:t>Rode novamente o teste e veja-o passando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AutoNum type="arabicPeriod"/>
            </a:pPr>
            <a:r>
              <a:rPr lang="pt-BR"/>
              <a:t>Revise o código feito, refatorando-o, melhorando o que for possível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AutoNum type="arabicPeriod"/>
            </a:pPr>
            <a:r>
              <a:rPr lang="pt-BR"/>
              <a:t>Repita o processo</a:t>
            </a:r>
            <a:endParaRPr/>
          </a:p>
          <a:p>
            <a:pPr indent="-231775" lvl="1" marL="8001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Quest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141410" y="130628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pt-BR"/>
              <a:t>BDD – BEHAVIOR DRIVEN DEVELOPMENT</a:t>
            </a:r>
            <a:endParaRPr/>
          </a:p>
        </p:txBody>
      </p:sp>
      <p:pic>
        <p:nvPicPr>
          <p:cNvPr id="261" name="Google Shape;261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2" r="271" t="0"/>
          <a:stretch/>
        </p:blipFill>
        <p:spPr>
          <a:xfrm>
            <a:off x="6797244" y="1770514"/>
            <a:ext cx="4684733" cy="3776846"/>
          </a:xfrm>
          <a:prstGeom prst="round2DiagRect">
            <a:avLst>
              <a:gd fmla="val 991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732107" y="200564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pt-BR" sz="1480"/>
              <a:t>Códigos baseados em descrições do comportamento que uma funcionalidade deve 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pt-BR" sz="1480"/>
              <a:t>A ideia é descrever o comportamento esperado desta funcionalidade e não dizer como ela deve ser implementada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lang="pt-BR" sz="1480"/>
              <a:t>Vantagens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19"/>
              <a:buFont typeface="Questrial"/>
              <a:buAutoNum type="arabicPeriod"/>
            </a:pPr>
            <a:r>
              <a:rPr lang="pt-BR" sz="1295"/>
              <a:t>O desenvolvedor consegue ter uma noção mais clara do que é esperado para a funcionalidade do ponto de vista do usuário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19"/>
              <a:buFont typeface="Questrial"/>
              <a:buAutoNum type="arabicPeriod"/>
            </a:pPr>
            <a:r>
              <a:rPr lang="pt-BR" sz="1295"/>
              <a:t>Ajuda na integração de diferentes áreas da equipe já que não é preciso conhecimento técnico de programação, diminuindo falhas de comunicação.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19"/>
              <a:buFont typeface="Questrial"/>
              <a:buAutoNum type="arabicPeriod"/>
            </a:pPr>
            <a:r>
              <a:rPr lang="pt-BR" sz="1295"/>
              <a:t>Compartilhamento de conhecimento</a:t>
            </a:r>
            <a:r>
              <a:rPr b="1" lang="pt-BR" sz="1295"/>
              <a:t>:</a:t>
            </a:r>
            <a:r>
              <a:rPr lang="pt-BR" sz="1295"/>
              <a:t> com desenvolvedores e testadores trabalhando juntos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19"/>
              <a:buFont typeface="Questrial"/>
              <a:buAutoNum type="arabicPeriod"/>
            </a:pPr>
            <a:r>
              <a:rPr lang="pt-BR" sz="1295"/>
              <a:t>Documentação dinâmica: Usando os frameworks de BDD estes artefatos são gerados dinamicamente sem nenhum esforço adicional.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1141410" y="217715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pt-BR"/>
              <a:t>BDD – BEHAVIOR DRIVEN DEVELOPMENT</a:t>
            </a:r>
            <a:endParaRPr/>
          </a:p>
        </p:txBody>
      </p:sp>
      <p:pic>
        <p:nvPicPr>
          <p:cNvPr id="268" name="Google Shape;268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4" r="14523" t="0"/>
          <a:stretch/>
        </p:blipFill>
        <p:spPr>
          <a:xfrm>
            <a:off x="7358743" y="923109"/>
            <a:ext cx="3910148" cy="4868091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As funcionalidades são escritas segundo um padrão.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Ao lado temos um modelo de descrição de funcionalidades, porém nenhum padrão é obrigatório.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As palavras Dado que, Quando e Então (</a:t>
            </a:r>
            <a:r>
              <a:rPr i="1" lang="pt-BR"/>
              <a:t>Given</a:t>
            </a:r>
            <a:r>
              <a:rPr lang="pt-BR"/>
              <a:t>, </a:t>
            </a:r>
            <a:r>
              <a:rPr i="1" lang="pt-BR"/>
              <a:t>When</a:t>
            </a:r>
            <a:r>
              <a:rPr lang="pt-BR"/>
              <a:t> e </a:t>
            </a:r>
            <a:r>
              <a:rPr i="1" lang="pt-BR"/>
              <a:t>Then</a:t>
            </a:r>
            <a:r>
              <a:rPr lang="pt-BR"/>
              <a:t> em inglês) são quase sempre usadas para guiar os cenários.(Ubiquous Language)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Baseado em arquivos que descrevem as funcionalidades(Features) e arquivos de definição de passos(Steps).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pt-BR" sz="3200"/>
              <a:t>BDD – BEHAVIOR DRIVEN DEVELOPMENT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A4C2F4"/>
                </a:solidFill>
              </a:rPr>
              <a:t>Context			    Given</a:t>
            </a:r>
            <a:endParaRPr sz="30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69138"/>
                </a:solidFill>
              </a:rPr>
              <a:t>Events                   When</a:t>
            </a:r>
            <a:endParaRPr sz="30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CC0000"/>
                </a:solidFill>
              </a:rPr>
              <a:t>Outcomes            Then</a:t>
            </a:r>
            <a:endParaRPr sz="3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1199688" y="2812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BDD – BEHAVIOR DRIVEN DEVELOPMENT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1086300" y="1622150"/>
            <a:ext cx="10019400" cy="44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A4C2F4"/>
                </a:solidFill>
              </a:rPr>
              <a:t>  </a:t>
            </a:r>
            <a:r>
              <a:rPr lang="pt-BR" sz="3000">
                <a:solidFill>
                  <a:srgbClr val="A4C2F4"/>
                </a:solidFill>
              </a:rPr>
              <a:t>Given       </a:t>
            </a:r>
            <a:r>
              <a:rPr lang="pt-BR">
                <a:solidFill>
                  <a:srgbClr val="A4C2F4"/>
                </a:solidFill>
              </a:rPr>
              <a:t>the account balance is $100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A4C2F4"/>
                </a:solidFill>
              </a:rPr>
              <a:t>      		           AND the card is valid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A4C2F4"/>
                </a:solidFill>
              </a:rPr>
              <a:t>      	                  AND the machine contains enough money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rgbClr val="E69138"/>
                </a:solidFill>
              </a:rPr>
              <a:t>   When    </a:t>
            </a:r>
            <a:r>
              <a:rPr lang="pt-BR">
                <a:solidFill>
                  <a:srgbClr val="E69138"/>
                </a:solidFill>
              </a:rPr>
              <a:t>the Account Holder requests $20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CC0000"/>
                </a:solidFill>
              </a:rPr>
              <a:t>   Then       </a:t>
            </a:r>
            <a:r>
              <a:rPr lang="pt-BR">
                <a:solidFill>
                  <a:srgbClr val="CC0000"/>
                </a:solidFill>
              </a:rPr>
              <a:t>the Cashpoint should dispense $20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0000"/>
                </a:solidFill>
              </a:rPr>
              <a:t>      			    AND the account balance should be $80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CC0000"/>
                </a:solidFill>
              </a:rPr>
              <a:t>      	                  AND the card should be returned.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141410" y="156755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lang="pt-BR"/>
              <a:t>TDD X BDD</a:t>
            </a:r>
            <a:endParaRPr/>
          </a:p>
        </p:txBody>
      </p:sp>
      <p:pic>
        <p:nvPicPr>
          <p:cNvPr id="287" name="Google Shape;287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729" l="-1095" r="-21" t="-1903"/>
          <a:stretch/>
        </p:blipFill>
        <p:spPr>
          <a:xfrm>
            <a:off x="5844988" y="1796641"/>
            <a:ext cx="5665807" cy="3725618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1141411" y="2249486"/>
            <a:ext cx="442567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Grande objetivo de BDD é fazer testes </a:t>
            </a:r>
            <a:r>
              <a:rPr lang="pt-BR"/>
              <a:t>fáceis</a:t>
            </a:r>
            <a:r>
              <a:rPr lang="pt-BR"/>
              <a:t> de entender até para não programadores.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BDD não vai contra o TDD, você pode aplicar ambos os métodos em conjunto ou apenas um deles.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/>
              <a:t>Ambos buscam melhorar o desenvolvimento de software e são ideias muito boas para se ter em qualquer projeto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