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0" r:id="rId5"/>
    <p:sldId id="383" r:id="rId6"/>
    <p:sldId id="408" r:id="rId7"/>
    <p:sldId id="411" r:id="rId8"/>
    <p:sldId id="412" r:id="rId9"/>
    <p:sldId id="413" r:id="rId10"/>
    <p:sldId id="398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43FFF67-0A66-4BA5-8D01-D7436A93C5DC}" type="datetime1">
              <a:rPr lang="it-IT" smtClean="0"/>
              <a:t>16/06/2024</a:t>
            </a:fld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2C230DF-5933-439D-898F-38E9AC9BA68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8" name="Segnaposto intestazion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CCC7B77D-D2C2-452D-80DB-AB1E949B0C69}" type="datetime1">
              <a:rPr lang="it-IT" smtClean="0"/>
              <a:pPr/>
              <a:t>16/06/2024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A89C7E07-3C67-C64C-8DA0-0404F63039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35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030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4869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del titolo e 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igura a mano libera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7" name="Figura a mano libera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457200" indent="0">
              <a:spcBef>
                <a:spcPts val="1800"/>
              </a:spcBef>
              <a:buNone/>
              <a:defRPr lang="it-IT" sz="2000"/>
            </a:lvl2pPr>
            <a:lvl3pPr marL="914400" indent="0">
              <a:spcBef>
                <a:spcPts val="1800"/>
              </a:spcBef>
              <a:buNone/>
              <a:defRPr lang="it-IT" sz="2000"/>
            </a:lvl3pPr>
            <a:lvl4pPr marL="1371600" indent="0">
              <a:spcBef>
                <a:spcPts val="1800"/>
              </a:spcBef>
              <a:buNone/>
              <a:defRPr lang="it-IT" sz="2000"/>
            </a:lvl4pPr>
            <a:lvl5pPr marL="1828800" indent="0">
              <a:spcBef>
                <a:spcPts val="1800"/>
              </a:spcBef>
              <a:buNone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>
              <a:spcBef>
                <a:spcPts val="18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 spc="50" baseline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it-IT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42" name="Segnaposto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igura a mano libera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9436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8" name="Figura a mano libera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it-IT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it-IT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it-IT" sz="2000"/>
            </a:lvl3pPr>
            <a:lvl4pPr marL="1371600" indent="0">
              <a:spcBef>
                <a:spcPts val="1800"/>
              </a:spcBef>
              <a:buFont typeface="+mj-lt"/>
              <a:buNone/>
              <a:defRPr lang="it-IT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endParaRPr lang="it-IT" dirty="0"/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itolo e immag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it-IT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it-IT">
          <a:solidFill>
            <a:schemeClr val="tx2"/>
          </a:solidFill>
        </a:defRPr>
      </a:lvl2pPr>
      <a:lvl3pPr eaLnBrk="1" hangingPunct="1">
        <a:defRPr lang="it-IT">
          <a:solidFill>
            <a:schemeClr val="tx2"/>
          </a:solidFill>
        </a:defRPr>
      </a:lvl3pPr>
      <a:lvl4pPr eaLnBrk="1" hangingPunct="1">
        <a:defRPr lang="it-IT">
          <a:solidFill>
            <a:schemeClr val="tx2"/>
          </a:solidFill>
        </a:defRPr>
      </a:lvl4pPr>
      <a:lvl5pPr eaLnBrk="1" hangingPunct="1">
        <a:defRPr lang="it-IT">
          <a:solidFill>
            <a:schemeClr val="tx2"/>
          </a:solidFill>
        </a:defRPr>
      </a:lvl5pPr>
      <a:lvl6pPr eaLnBrk="1" hangingPunct="1">
        <a:defRPr lang="it-IT">
          <a:solidFill>
            <a:schemeClr val="tx2"/>
          </a:solidFill>
        </a:defRPr>
      </a:lvl6pPr>
      <a:lvl7pPr eaLnBrk="1" hangingPunct="1">
        <a:defRPr lang="it-IT">
          <a:solidFill>
            <a:schemeClr val="tx2"/>
          </a:solidFill>
        </a:defRPr>
      </a:lvl7pPr>
      <a:lvl8pPr eaLnBrk="1" hangingPunct="1">
        <a:defRPr lang="it-IT">
          <a:solidFill>
            <a:schemeClr val="tx2"/>
          </a:solidFill>
        </a:defRPr>
      </a:lvl8pPr>
      <a:lvl9pPr eaLnBrk="1" hangingPunct="1">
        <a:defRPr lang="it-IT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Business </a:t>
            </a:r>
            <a:r>
              <a:rPr lang="it-IT" dirty="0" err="1"/>
              <a:t>Processes</a:t>
            </a:r>
            <a:r>
              <a:rPr lang="it-IT" dirty="0"/>
              <a:t> Development</a:t>
            </a:r>
            <a:br>
              <a:rPr lang="it-IT" dirty="0"/>
            </a:br>
            <a:br>
              <a:rPr lang="it-IT" sz="3200" dirty="0"/>
            </a:br>
            <a:r>
              <a:rPr lang="it-IT" sz="3200" dirty="0"/>
              <a:t>Giordano Tinella 288520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Agenda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chemeClr val="bg1"/>
                </a:solidFill>
              </a:rPr>
              <a:t>The </a:t>
            </a:r>
            <a:r>
              <a:rPr lang="it-IT" dirty="0" err="1">
                <a:solidFill>
                  <a:schemeClr val="bg1"/>
                </a:solidFill>
              </a:rPr>
              <a:t>Context</a:t>
            </a:r>
            <a:endParaRPr lang="it-IT" dirty="0">
              <a:solidFill>
                <a:schemeClr val="bg1"/>
              </a:solidFill>
            </a:endParaRPr>
          </a:p>
          <a:p>
            <a:pPr rtl="0"/>
            <a:r>
              <a:rPr lang="it-IT" dirty="0">
                <a:solidFill>
                  <a:schemeClr val="bg1"/>
                </a:solidFill>
              </a:rPr>
              <a:t>The Business </a:t>
            </a:r>
            <a:r>
              <a:rPr lang="it-IT" dirty="0" err="1">
                <a:solidFill>
                  <a:schemeClr val="bg1"/>
                </a:solidFill>
              </a:rPr>
              <a:t>Process</a:t>
            </a:r>
            <a:r>
              <a:rPr lang="it-IT" dirty="0">
                <a:solidFill>
                  <a:schemeClr val="bg1"/>
                </a:solidFill>
              </a:rPr>
              <a:t> Model </a:t>
            </a:r>
          </a:p>
          <a:p>
            <a:pPr rtl="0"/>
            <a:r>
              <a:rPr lang="it-IT" dirty="0">
                <a:solidFill>
                  <a:schemeClr val="bg1"/>
                </a:solidFill>
              </a:rPr>
              <a:t>The Code</a:t>
            </a:r>
          </a:p>
          <a:p>
            <a:pPr rtl="0"/>
            <a:r>
              <a:rPr lang="it-IT" dirty="0">
                <a:solidFill>
                  <a:schemeClr val="bg1"/>
                </a:solidFill>
              </a:rPr>
              <a:t>The Interface</a:t>
            </a:r>
          </a:p>
          <a:p>
            <a:pPr rtl="0"/>
            <a:r>
              <a:rPr lang="it-IT" dirty="0">
                <a:solidFill>
                  <a:schemeClr val="bg1"/>
                </a:solidFill>
              </a:rPr>
              <a:t>A </a:t>
            </a:r>
            <a:r>
              <a:rPr lang="it-IT" dirty="0" err="1">
                <a:solidFill>
                  <a:schemeClr val="bg1"/>
                </a:solidFill>
              </a:rPr>
              <a:t>Pratical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Example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The </a:t>
            </a:r>
            <a:r>
              <a:rPr lang="it-IT" dirty="0" err="1"/>
              <a:t>Context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70692" y="3169634"/>
            <a:ext cx="3527474" cy="3090293"/>
          </a:xfrm>
          <a:ln w="25400">
            <a:solidFill>
              <a:schemeClr val="accent1">
                <a:alpha val="90000"/>
              </a:schemeClr>
            </a:solidFill>
          </a:ln>
          <a:effectLst>
            <a:softEdge rad="63500"/>
          </a:effectLst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en-US" sz="2800" dirty="0"/>
              <a:t>  Two </a:t>
            </a:r>
            <a:r>
              <a:rPr lang="en-US" sz="2800" b="1" dirty="0"/>
              <a:t>REST</a:t>
            </a:r>
            <a:r>
              <a:rPr lang="en-US" sz="2800" dirty="0"/>
              <a:t> services:</a:t>
            </a:r>
          </a:p>
          <a:p>
            <a:pPr marL="937260" lvl="2" indent="-342900"/>
            <a:r>
              <a:rPr lang="en-US" sz="2800" dirty="0"/>
              <a:t>User Service</a:t>
            </a:r>
          </a:p>
          <a:p>
            <a:pPr marL="937260" lvl="2" indent="-342900"/>
            <a:r>
              <a:rPr lang="en-US" sz="2800" dirty="0"/>
              <a:t>Zones Service</a:t>
            </a:r>
          </a:p>
          <a:p>
            <a:pPr lvl="1" indent="0">
              <a:buNone/>
            </a:pPr>
            <a:r>
              <a:rPr lang="en-US" sz="2800" dirty="0"/>
              <a:t>One </a:t>
            </a:r>
            <a:r>
              <a:rPr lang="en-US" sz="2800" b="1" dirty="0"/>
              <a:t>SOAP</a:t>
            </a:r>
            <a:r>
              <a:rPr lang="en-US" sz="2800" dirty="0"/>
              <a:t> Service:</a:t>
            </a:r>
          </a:p>
          <a:p>
            <a:pPr marL="1051560" lvl="2" indent="-457200"/>
            <a:r>
              <a:rPr lang="en-US" sz="2800" dirty="0"/>
              <a:t>Posting Service</a:t>
            </a:r>
            <a:endParaRPr lang="it-IT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flipH="1">
            <a:off x="7615877" y="352775"/>
            <a:ext cx="913974" cy="46246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en-US" dirty="0"/>
              <a:t> 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E07BBAF1-E827-F4BD-C018-8214C685DBCF}"/>
              </a:ext>
            </a:extLst>
          </p:cNvPr>
          <p:cNvSpPr txBox="1">
            <a:spLocks/>
          </p:cNvSpPr>
          <p:nvPr/>
        </p:nvSpPr>
        <p:spPr>
          <a:xfrm>
            <a:off x="594360" y="2789066"/>
            <a:ext cx="4831527" cy="359747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/>
              <a:t>Retrieve Data From the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Interact With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Elaborate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Communicate the Data to the User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54A0EDB3-9FB7-1048-3706-806EF5CB0BD8}"/>
              </a:ext>
            </a:extLst>
          </p:cNvPr>
          <p:cNvSpPr/>
          <p:nvPr/>
        </p:nvSpPr>
        <p:spPr>
          <a:xfrm>
            <a:off x="4604943" y="3372728"/>
            <a:ext cx="1617667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The Business </a:t>
            </a:r>
            <a:r>
              <a:rPr lang="it-IT" dirty="0" err="1"/>
              <a:t>Process</a:t>
            </a:r>
            <a:r>
              <a:rPr lang="it-IT" dirty="0"/>
              <a:t> Model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85D638E-25E5-CB9C-E5A8-82781D3CAE9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6854" y="2693719"/>
            <a:ext cx="4381749" cy="3597275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flipH="1">
            <a:off x="7615877" y="352775"/>
            <a:ext cx="913974" cy="46246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en-US" dirty="0"/>
              <a:t> </a:t>
            </a:r>
            <a:endParaRPr lang="it-IT" dirty="0"/>
          </a:p>
        </p:txBody>
      </p:sp>
      <p:pic>
        <p:nvPicPr>
          <p:cNvPr id="8" name="Immagine 7" descr="Immagine che contiene schermata, Elementi grafici, arancione, simbolo&#10;&#10;Descrizione generata automaticamente">
            <a:extLst>
              <a:ext uri="{FF2B5EF4-FFF2-40B4-BE49-F238E27FC236}">
                <a16:creationId xmlns:a16="http://schemas.microsoft.com/office/drawing/2014/main" id="{AF62000A-E8B4-2757-2D40-6E5F496E7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835" y="4796398"/>
            <a:ext cx="1494596" cy="149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1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The Code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50A8838-FC43-496D-7A32-6C52F9A68EC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017069" y="2768553"/>
            <a:ext cx="4868409" cy="1838421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flipH="1">
            <a:off x="7615877" y="352775"/>
            <a:ext cx="913974" cy="46246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en-US" dirty="0"/>
              <a:t> </a:t>
            </a:r>
            <a:endParaRPr lang="it-IT" dirty="0"/>
          </a:p>
        </p:txBody>
      </p:sp>
      <p:pic>
        <p:nvPicPr>
          <p:cNvPr id="8" name="Immagine 7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9809F5FA-DAAC-60A6-CAFC-C0B498B24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044" y="5117797"/>
            <a:ext cx="3773879" cy="970005"/>
          </a:xfrm>
          <a:prstGeom prst="rect">
            <a:avLst/>
          </a:prstGeom>
        </p:spPr>
      </p:pic>
      <p:pic>
        <p:nvPicPr>
          <p:cNvPr id="10" name="Immagine 9" descr="Immagine che contiene testo, arancione, Elementi grafici, grafica&#10;&#10;Descrizione generata automaticamente">
            <a:extLst>
              <a:ext uri="{FF2B5EF4-FFF2-40B4-BE49-F238E27FC236}">
                <a16:creationId xmlns:a16="http://schemas.microsoft.com/office/drawing/2014/main" id="{6DA5155A-65E0-797E-AD57-EAFF28216E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877" y="2912281"/>
            <a:ext cx="2954215" cy="155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8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The Interface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flipH="1">
            <a:off x="7615877" y="352775"/>
            <a:ext cx="913974" cy="46246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en-US" dirty="0"/>
              <a:t> </a:t>
            </a:r>
            <a:endParaRPr lang="it-IT" dirty="0"/>
          </a:p>
        </p:txBody>
      </p:sp>
      <p:pic>
        <p:nvPicPr>
          <p:cNvPr id="10" name="Segnaposto contenuto 9" descr="Immagine che contiene Carattere, Elementi grafici, logo, design&#10;&#10;Descrizione generata automaticamente">
            <a:extLst>
              <a:ext uri="{FF2B5EF4-FFF2-40B4-BE49-F238E27FC236}">
                <a16:creationId xmlns:a16="http://schemas.microsoft.com/office/drawing/2014/main" id="{2988CBA6-6DD3-45A9-0551-7D9E7794BA3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2415229"/>
            <a:ext cx="4491038" cy="2488783"/>
          </a:xfrm>
        </p:spPr>
      </p:pic>
      <p:pic>
        <p:nvPicPr>
          <p:cNvPr id="12" name="Immagine 11" descr="Immagine che contiene Elementi grafici, Carattere, grafica, design&#10;&#10;Descrizione generata automaticamente">
            <a:extLst>
              <a:ext uri="{FF2B5EF4-FFF2-40B4-BE49-F238E27FC236}">
                <a16:creationId xmlns:a16="http://schemas.microsoft.com/office/drawing/2014/main" id="{018C7DCD-D6DA-78C5-5D06-0743A39D1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40" y="5085276"/>
            <a:ext cx="6096000" cy="8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6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 </a:t>
            </a:r>
            <a:r>
              <a:rPr lang="it-IT" dirty="0" err="1"/>
              <a:t>Pratical</a:t>
            </a:r>
            <a:r>
              <a:rPr lang="it-IT" dirty="0"/>
              <a:t> </a:t>
            </a:r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4_TF78853419_Win32" id="{3ED6E92A-08EA-49C8-8CDD-3C359BC72750}" vid="{18A8D122-DF74-4B77-85CD-55A103CD41C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{FE343B08-199A-4E23-87C4-EAE44546EFAE}tf78853419_win32</Template>
  <TotalTime>42</TotalTime>
  <Words>78</Words>
  <Application>Microsoft Office PowerPoint</Application>
  <PresentationFormat>Widescreen</PresentationFormat>
  <Paragraphs>32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Personalizzata</vt:lpstr>
      <vt:lpstr>Business Processes Development  Giordano Tinella 288520</vt:lpstr>
      <vt:lpstr>Agenda</vt:lpstr>
      <vt:lpstr>The Context</vt:lpstr>
      <vt:lpstr>The Business Process Model</vt:lpstr>
      <vt:lpstr>The Code</vt:lpstr>
      <vt:lpstr>The Interface</vt:lpstr>
      <vt:lpstr>A Pratical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Giordano Tinella</dc:creator>
  <cp:lastModifiedBy>Giordano Tinella</cp:lastModifiedBy>
  <cp:revision>4</cp:revision>
  <dcterms:created xsi:type="dcterms:W3CDTF">2024-06-14T06:59:03Z</dcterms:created>
  <dcterms:modified xsi:type="dcterms:W3CDTF">2024-06-16T10:03:42Z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