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398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21/06/2024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21/06/2024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357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12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03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332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140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8603" y="411479"/>
            <a:ext cx="6937701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Advanced Verification and Validation (2024)</a:t>
            </a:r>
            <a:br>
              <a:rPr lang="en-US" dirty="0"/>
            </a:br>
            <a:r>
              <a:rPr lang="en-US" sz="4000" dirty="0"/>
              <a:t>Giordano Tinella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Agenda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Context</a:t>
            </a:r>
            <a:endParaRPr lang="it-IT" dirty="0"/>
          </a:p>
          <a:p>
            <a:pPr rtl="0"/>
            <a:r>
              <a:rPr lang="it-IT" dirty="0"/>
              <a:t>Java </a:t>
            </a:r>
            <a:r>
              <a:rPr lang="it-IT" dirty="0" err="1"/>
              <a:t>Microbenchmark</a:t>
            </a:r>
            <a:r>
              <a:rPr lang="it-IT" dirty="0"/>
              <a:t> </a:t>
            </a:r>
            <a:r>
              <a:rPr lang="it-IT" dirty="0" err="1"/>
              <a:t>Harness</a:t>
            </a:r>
            <a:r>
              <a:rPr lang="it-IT" dirty="0"/>
              <a:t> (JMH)</a:t>
            </a:r>
          </a:p>
          <a:p>
            <a:pPr rtl="0"/>
            <a:r>
              <a:rPr lang="it-IT" dirty="0"/>
              <a:t>The </a:t>
            </a:r>
            <a:r>
              <a:rPr lang="it-IT" dirty="0" err="1"/>
              <a:t>Exposed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it-IT" dirty="0"/>
          </a:p>
          <a:p>
            <a:pPr rtl="0"/>
            <a:r>
              <a:rPr lang="it-IT" dirty="0"/>
              <a:t>The Interface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What</a:t>
            </a:r>
            <a:r>
              <a:rPr lang="it-IT" dirty="0"/>
              <a:t> are </a:t>
            </a:r>
            <a:r>
              <a:rPr lang="it-IT" dirty="0" err="1"/>
              <a:t>Verification</a:t>
            </a:r>
            <a:r>
              <a:rPr lang="it-IT" dirty="0"/>
              <a:t> and </a:t>
            </a:r>
            <a:r>
              <a:rPr lang="it-IT" dirty="0" err="1"/>
              <a:t>Validation</a:t>
            </a:r>
            <a:r>
              <a:rPr lang="it-IT" dirty="0"/>
              <a:t> ?</a:t>
            </a:r>
          </a:p>
          <a:p>
            <a:pPr rtl="0"/>
            <a:r>
              <a:rPr lang="it-IT" dirty="0"/>
              <a:t>How to </a:t>
            </a:r>
            <a:r>
              <a:rPr lang="it-IT" dirty="0" err="1"/>
              <a:t>achieve</a:t>
            </a:r>
            <a:r>
              <a:rPr lang="it-IT" dirty="0"/>
              <a:t> good </a:t>
            </a:r>
            <a:r>
              <a:rPr lang="it-IT" dirty="0" err="1"/>
              <a:t>requirements</a:t>
            </a:r>
            <a:r>
              <a:rPr lang="it-IT" dirty="0"/>
              <a:t> ?</a:t>
            </a:r>
          </a:p>
          <a:p>
            <a:pPr rtl="0"/>
            <a:r>
              <a:rPr lang="it-IT" dirty="0"/>
              <a:t>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(</a:t>
            </a:r>
            <a:r>
              <a:rPr lang="it-IT" dirty="0" err="1"/>
              <a:t>eclipse-collections</a:t>
            </a:r>
            <a:r>
              <a:rPr lang="it-IT" dirty="0"/>
              <a:t>)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 </a:t>
            </a:r>
            <a:r>
              <a:rPr lang="it-IT" dirty="0" err="1"/>
              <a:t>Microbenchmark</a:t>
            </a:r>
            <a:r>
              <a:rPr lang="it-IT" dirty="0"/>
              <a:t> </a:t>
            </a:r>
            <a:r>
              <a:rPr lang="it-IT" dirty="0" err="1"/>
              <a:t>Harness</a:t>
            </a:r>
            <a:r>
              <a:rPr lang="it-IT" dirty="0"/>
              <a:t> (JMH)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en-US" dirty="0"/>
              <a:t>JMH (Java Microbenchmark Harness) is a framework developed by the OpenJDK community for creating, running, and analyzing microbenchmarks in Java.</a:t>
            </a:r>
          </a:p>
          <a:p>
            <a:pPr marL="0" indent="0" rtl="0">
              <a:buNone/>
            </a:pPr>
            <a:r>
              <a:rPr lang="en-US" dirty="0"/>
              <a:t>The JSON file generated using JMH can include various types of information.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4" name="Immagine 3" descr="Immagine che contiene cerchio, simbolo, Elementi grafici, design&#10;&#10;Descrizione generata automaticamente">
            <a:extLst>
              <a:ext uri="{FF2B5EF4-FFF2-40B4-BE49-F238E27FC236}">
                <a16:creationId xmlns:a16="http://schemas.microsoft.com/office/drawing/2014/main" id="{D6CE4FBA-9F17-FF7A-FB46-60D3CDE35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01" y="4249199"/>
            <a:ext cx="2431799" cy="21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0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Java </a:t>
            </a:r>
            <a:r>
              <a:rPr lang="it-IT" dirty="0" err="1"/>
              <a:t>Microbenchmark</a:t>
            </a:r>
            <a:r>
              <a:rPr lang="it-IT" dirty="0"/>
              <a:t> </a:t>
            </a:r>
            <a:r>
              <a:rPr lang="it-IT" dirty="0" err="1"/>
              <a:t>Harness</a:t>
            </a:r>
            <a:r>
              <a:rPr lang="it-IT" dirty="0"/>
              <a:t> (JMH)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D72A62-EE5E-9CED-9CC8-10AA1506AD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6604929" y="0"/>
            <a:ext cx="5100367" cy="6858000"/>
          </a:xfrm>
          <a:noFill/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19372" y="3279583"/>
            <a:ext cx="2994414" cy="299441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7324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Exposed</a:t>
            </a:r>
            <a:r>
              <a:rPr lang="it-IT" dirty="0"/>
              <a:t> </a:t>
            </a:r>
            <a:r>
              <a:rPr lang="it-IT" dirty="0" err="1"/>
              <a:t>APIs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1238"/>
            <a:ext cx="8508874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en-US" dirty="0"/>
              <a:t>A REST service was built using </a:t>
            </a:r>
            <a:r>
              <a:rPr lang="en-US" b="1" dirty="0"/>
              <a:t>node.</a:t>
            </a:r>
            <a:r>
              <a:rPr lang="en-US" dirty="0"/>
              <a:t>js. It exposes the following APIs:</a:t>
            </a:r>
          </a:p>
          <a:p>
            <a:r>
              <a:rPr lang="en-US" dirty="0"/>
              <a:t>Add a Commit (POST)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u="sng" dirty="0">
                <a:solidFill>
                  <a:schemeClr val="accent3"/>
                </a:solidFill>
                <a:sym typeface="Wingdings" panose="05000000000000000000" pitchFamily="2" charset="2"/>
              </a:rPr>
              <a:t>http://localhost:5000/jmh/commits</a:t>
            </a:r>
          </a:p>
          <a:p>
            <a:r>
              <a:rPr lang="en-US" dirty="0">
                <a:sym typeface="Wingdings" panose="05000000000000000000" pitchFamily="2" charset="2"/>
              </a:rPr>
              <a:t>Get all the Commits (GET)  </a:t>
            </a:r>
            <a:r>
              <a:rPr lang="en-US" u="sng" dirty="0">
                <a:solidFill>
                  <a:schemeClr val="accent3"/>
                </a:solidFill>
                <a:sym typeface="Wingdings" panose="05000000000000000000" pitchFamily="2" charset="2"/>
              </a:rPr>
              <a:t>http://localhost:5000/jmh/commits</a:t>
            </a:r>
          </a:p>
          <a:p>
            <a:r>
              <a:rPr lang="en-US" dirty="0">
                <a:sym typeface="Wingdings" panose="05000000000000000000" pitchFamily="2" charset="2"/>
              </a:rPr>
              <a:t>Delete a Commit (DELETE)  </a:t>
            </a:r>
            <a:r>
              <a:rPr lang="en-US" u="sng" dirty="0">
                <a:solidFill>
                  <a:schemeClr val="accent3"/>
                </a:solidFill>
                <a:sym typeface="Wingdings" panose="05000000000000000000" pitchFamily="2" charset="2"/>
              </a:rPr>
              <a:t>http://localhost:5000/jmh/commits/&lt;id&gt;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4" name="Immagine 3" descr="Immagine che contiene Elementi grafici, schermata, logo, grafica&#10;&#10;Descrizione generata automaticamente">
            <a:extLst>
              <a:ext uri="{FF2B5EF4-FFF2-40B4-BE49-F238E27FC236}">
                <a16:creationId xmlns:a16="http://schemas.microsoft.com/office/drawing/2014/main" id="{E4897F02-D03E-D11F-20E3-69B21946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64" y="5131441"/>
            <a:ext cx="2524836" cy="14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Interface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1238"/>
            <a:ext cx="8508874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en-US" dirty="0">
                <a:sym typeface="Wingdings" panose="05000000000000000000" pitchFamily="2" charset="2"/>
              </a:rPr>
              <a:t>An interface was built using </a:t>
            </a:r>
            <a:r>
              <a:rPr lang="en-US" b="1" dirty="0">
                <a:sym typeface="Wingdings" panose="05000000000000000000" pitchFamily="2" charset="2"/>
              </a:rPr>
              <a:t>React</a:t>
            </a:r>
            <a:r>
              <a:rPr lang="en-US" dirty="0">
                <a:sym typeface="Wingdings" panose="05000000000000000000" pitchFamily="2" charset="2"/>
              </a:rPr>
              <a:t>. It allows the visualization of all benchmarks present in the system, and for each benchmark, the data is exposed using different metrics.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rtl="0">
              <a:buNone/>
            </a:pPr>
            <a:endParaRPr lang="en-US" b="1" dirty="0">
              <a:sym typeface="Wingdings" panose="05000000000000000000" pitchFamily="2" charset="2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4" name="Immagine 3" descr="Immagine che contiene Carattere, testo, Elementi grafici, logo&#10;&#10;Descrizione generata automaticamente">
            <a:extLst>
              <a:ext uri="{FF2B5EF4-FFF2-40B4-BE49-F238E27FC236}">
                <a16:creationId xmlns:a16="http://schemas.microsoft.com/office/drawing/2014/main" id="{26E1B3EA-7202-F8FF-54E4-22D1241E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824" y="4441669"/>
            <a:ext cx="4603276" cy="19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3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The </a:t>
            </a:r>
            <a:r>
              <a:rPr lang="it-IT" dirty="0" err="1"/>
              <a:t>Deploy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1238"/>
            <a:ext cx="8508874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en-US" dirty="0">
                <a:sym typeface="Wingdings" panose="05000000000000000000" pitchFamily="2" charset="2"/>
              </a:rPr>
              <a:t>As a final step, the entire environment was built and deployed using </a:t>
            </a:r>
            <a:r>
              <a:rPr lang="en-US" b="1" dirty="0">
                <a:sym typeface="Wingdings" panose="05000000000000000000" pitchFamily="2" charset="2"/>
              </a:rPr>
              <a:t>Docker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 rtl="0">
              <a:buNone/>
            </a:pPr>
            <a:endParaRPr lang="en-US" b="1" dirty="0">
              <a:sym typeface="Wingdings" panose="05000000000000000000" pitchFamily="2" charset="2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4" name="Immagine 3" descr="Immagine che contiene Elementi grafici, logo, clipart, schermata&#10;&#10;Descrizione generata automaticamente">
            <a:extLst>
              <a:ext uri="{FF2B5EF4-FFF2-40B4-BE49-F238E27FC236}">
                <a16:creationId xmlns:a16="http://schemas.microsoft.com/office/drawing/2014/main" id="{B9AD4B54-AE1A-5127-7864-8A59D5177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93" y="4710966"/>
            <a:ext cx="3544107" cy="16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0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Live Demo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{C819DAD9-3E82-4EB3-A5BC-02948468316D}tf78853419_win32</Template>
  <TotalTime>40</TotalTime>
  <Words>227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Personalizzata</vt:lpstr>
      <vt:lpstr>Advanced Verification and Validation (2024) Giordano Tinella</vt:lpstr>
      <vt:lpstr>Agenda</vt:lpstr>
      <vt:lpstr>The Context</vt:lpstr>
      <vt:lpstr>Java Microbenchmark Harness (JMH)</vt:lpstr>
      <vt:lpstr>Java Microbenchmark Harness (JMH)</vt:lpstr>
      <vt:lpstr>The Exposed APIs</vt:lpstr>
      <vt:lpstr>The Interface</vt:lpstr>
      <vt:lpstr>The Deploy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Giordano Tinella</dc:creator>
  <cp:lastModifiedBy>Giordano Tinella</cp:lastModifiedBy>
  <cp:revision>5</cp:revision>
  <dcterms:created xsi:type="dcterms:W3CDTF">2024-06-21T06:41:14Z</dcterms:created>
  <dcterms:modified xsi:type="dcterms:W3CDTF">2024-06-21T07:22:58Z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