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4FDB-1C82-46BC-BE36-67A652DD1698}" type="datetimeFigureOut">
              <a:rPr lang="it-IT" smtClean="0"/>
              <a:t>22/06/2023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DDC24-3375-4415-947C-0BDEEAD85D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0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D5D86C-9573-8AD2-0A50-BF3C9E32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3BD7B5-08AD-E06E-F7F0-AD00373B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0ADEB-0209-2AFC-BF22-9C002F2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B35-1D73-4824-8B85-248FEE780469}" type="datetime1">
              <a:rPr lang="it-IT" smtClean="0"/>
              <a:t>22/06/2023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C9A623-E6DF-DEB2-BD8C-3D0254E4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684CC5-CCA6-0F51-081C-0983ED46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6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EEBB-1A18-A37C-8E13-72261DEF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F46AB6-FEB0-9485-870E-CD00185BD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B1B56B-AB48-E4F5-0912-512C3C30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C9A-1383-4375-99C4-E3BBE41F09DC}" type="datetime1">
              <a:rPr lang="it-IT" smtClean="0"/>
              <a:t>22/06/2023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AB4DD9-FB62-0899-B3FD-F4B7B00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D4DEA-542D-FAC1-8798-3D6EB316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64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1AEBFB-219A-B346-5926-B0EE700CA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BE218A-7464-66F4-7617-039A217E0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B0C053-528D-9077-7BFD-BBFF3897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99D-5474-49AC-9AA3-C4171C4A3B07}" type="datetime1">
              <a:rPr lang="it-IT" smtClean="0"/>
              <a:t>22/06/2023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4FB2A-B42D-F3F9-2ADA-8E6A59D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5F3C24-C18F-F441-8B19-3FAA1EDE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3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3042FA-F343-D666-3841-40DF844E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015352-3F2F-5520-BA9A-12CAC603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4298EE-57B0-0098-1A5C-645808E5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77B-525B-4E55-93E4-832701CA0485}" type="datetime1">
              <a:rPr lang="it-IT" smtClean="0"/>
              <a:t>22/06/2023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75462-4C81-ED9B-BD7F-E837E4EF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80A018-61CB-753F-744F-BF286C7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5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825FB-6597-5FB4-F8E0-6AE99B6E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449D52-2080-3737-BA8C-26776F49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2F947C-0085-FCB6-3C55-1AB27B74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42BC-1505-4DAC-9C3B-04F523E16490}" type="datetime1">
              <a:rPr lang="it-IT" smtClean="0"/>
              <a:t>22/06/2023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1260F-EDA1-A136-E0B6-1AEEB44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640C07-C286-2019-774E-F2A5CD7A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63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7CEA8-52DF-287A-3F23-4396E514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556E8-40C2-47AA-55DF-7D3B65CB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923049-6957-E749-4C5B-7CFE83F1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B91033-F7E0-9CBF-08DB-FD18E724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7B4D-680C-4B2D-9651-B37FB7EEA116}" type="datetime1">
              <a:rPr lang="it-IT" smtClean="0"/>
              <a:t>22/06/2023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8F1569-4AFA-70FA-1B6C-C5544FCC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BA2DF5-B223-F83E-A020-64D21C54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0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CB4FB-2BD6-311B-5EA9-49DEEDF9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1E06A2-DEB4-01B5-ECBA-210433D3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7D367D-543C-22CE-0D33-5D10E389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425A81-08EF-AFEC-2586-E9D71A89C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949A9F-66A3-124D-199C-EA1E52C63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3DC0F5-590F-9DDF-B30B-4E703D5F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3AC-58FE-45D7-B975-977062B29425}" type="datetime1">
              <a:rPr lang="it-IT" smtClean="0"/>
              <a:t>22/06/2023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F11208-3071-D6D9-44AE-5A5D1E95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F29D2C-A84B-4AA7-6098-D7663462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0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94A59-80FC-A12A-6289-BFA8E5AF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F5B93E-C3BC-9DD2-D211-FED571CC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368-0A03-43AD-98CC-E840D2B41056}" type="datetime1">
              <a:rPr lang="it-IT" smtClean="0"/>
              <a:t>22/06/2023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758602-C508-8970-46BB-FC70C8B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E4B591-9EFA-BC39-7078-FE8629F7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1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968EB6-3C71-2B99-4581-DDEEB480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439-2E60-41A4-9336-A979CF38C742}" type="datetime1">
              <a:rPr lang="it-IT" smtClean="0"/>
              <a:t>22/06/2023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5D6703-6CFF-8652-0ADE-E8E66E7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CFCC94-53E0-D19E-5786-1E07D91B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42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49AEB-DF6E-0A0E-8E0C-DCC18C4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5F1633-A8C0-1373-9256-6B6A01CA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464044-C489-FAC4-705F-23BEC0DE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1CC70C-6DB7-E7F8-ACBE-7C76552F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384-AF21-46C1-9EAC-07F0C3D21331}" type="datetime1">
              <a:rPr lang="it-IT" smtClean="0"/>
              <a:t>22/06/2023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560E3E-253B-B0B1-15FD-D37ABA13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C59A13-6DF8-9784-7CCF-43F92BE0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B5909-5DEA-FCAA-7F5A-F2A5DB66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EA00B6-7D07-6B3F-7462-40E88612C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562F7-BC0B-6698-EF4F-ABB347AA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47499-07BF-6043-1F55-7C2DCC15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7D-277B-4686-98FD-7564EA1DA8A7}" type="datetime1">
              <a:rPr lang="it-IT" smtClean="0"/>
              <a:t>22/06/2023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735450-C7B4-6E23-3387-B9202C9F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033A6-4A53-0BF4-D510-A98E5D02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15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9D2792-2216-E4E8-92BE-6C841D47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586BFA-6D5D-8753-4D1B-8973A85F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E80739-2814-622F-15E8-0641F796E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8915-0BAF-4297-B80E-6086B471DB6B}" type="datetime1">
              <a:rPr lang="it-IT" smtClean="0"/>
              <a:t>22/06/2023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572C9-5A20-7612-F4D2-C58C57243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E7105-F067-68F0-C70F-39B75FB61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29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095CA0-5FA6-68A4-8F39-DB4A4066E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it-IT" sz="1500" dirty="0"/>
              <a:t>Martina Nolletti, Giordano Tinella, Marta </a:t>
            </a:r>
            <a:r>
              <a:rPr lang="it-IT" sz="1500" dirty="0" err="1"/>
              <a:t>Pagliaricci</a:t>
            </a:r>
            <a:endParaRPr lang="it-IT" sz="1500" dirty="0"/>
          </a:p>
          <a:p>
            <a:r>
              <a:rPr lang="it-IT" sz="1500" dirty="0"/>
              <a:t>26 Giugno 2023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DE44F7-9E78-7A6B-EA14-1123F5C4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AAABB1-762F-7F70-BDE9-71893DA6E928}"/>
              </a:ext>
            </a:extLst>
          </p:cNvPr>
          <p:cNvSpPr/>
          <p:nvPr/>
        </p:nvSpPr>
        <p:spPr>
          <a:xfrm>
            <a:off x="1833936" y="2151727"/>
            <a:ext cx="85241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 Analytics:</a:t>
            </a:r>
          </a:p>
          <a:p>
            <a:pPr algn="ctr"/>
            <a:r>
              <a:rPr lang="it-IT" sz="80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Dataset of Activities</a:t>
            </a:r>
          </a:p>
        </p:txBody>
      </p:sp>
    </p:spTree>
    <p:extLst>
      <p:ext uri="{BB962C8B-B14F-4D97-AF65-F5344CB8AC3E}">
        <p14:creationId xmlns:p14="http://schemas.microsoft.com/office/powerpoint/2010/main" val="411228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B45885-66D2-70AF-7D74-B416745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</a:t>
            </a:r>
            <a:r>
              <a:rPr lang="it-IT" sz="4000" dirty="0" err="1"/>
              <a:t>Correlation</a:t>
            </a:r>
            <a:r>
              <a:rPr lang="it-IT" sz="4000" dirty="0"/>
              <a:t> </a:t>
            </a:r>
            <a:r>
              <a:rPr lang="it-IT" sz="4000" dirty="0" err="1"/>
              <a:t>matrix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5D7C85-FC3E-956A-574E-C74A3C9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FFF50-84E5-53F7-8266-9861A80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 descr="Immagine che contiene testo, schermata, Policromia, modello&#10;&#10;Descrizione generata automaticamente">
            <a:extLst>
              <a:ext uri="{FF2B5EF4-FFF2-40B4-BE49-F238E27FC236}">
                <a16:creationId xmlns:a16="http://schemas.microsoft.com/office/drawing/2014/main" id="{B4E86752-9CA5-57C6-FA85-A9DFAF8F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90" y="2011680"/>
            <a:ext cx="5381776" cy="43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74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242AA-169A-C79C-C81A-2B87956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Unsupervised</a:t>
            </a:r>
            <a:r>
              <a:rPr lang="it-IT" sz="4000" dirty="0"/>
              <a:t> Learning: Clustering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193A5C-6A11-61E3-6FCF-170EE541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1ADE8D-90D4-DBDE-7349-A8774338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diagramma, Diagramma, testo, schermata&#10;&#10;Descrizione generata automaticamente">
            <a:extLst>
              <a:ext uri="{FF2B5EF4-FFF2-40B4-BE49-F238E27FC236}">
                <a16:creationId xmlns:a16="http://schemas.microsoft.com/office/drawing/2014/main" id="{53CE19DE-136A-C092-8918-07948A7F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5" y="2487168"/>
            <a:ext cx="11810930" cy="37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967C6-3BD2-2FE0-004E-77084268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</a:t>
            </a:r>
            <a:r>
              <a:rPr lang="it-IT" sz="4000" dirty="0" err="1"/>
              <a:t>Decision</a:t>
            </a:r>
            <a:r>
              <a:rPr lang="it-IT" sz="4000" dirty="0"/>
              <a:t>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58AC86-CD11-6CB3-C1AB-A3636EB2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23FEA-FC96-3708-BC2B-0D8EBF8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84363-1102-EBC1-ADA7-141A8AD9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3735740"/>
            <a:ext cx="4495869" cy="930180"/>
          </a:xfrm>
          <a:prstGeom prst="rect">
            <a:avLst/>
          </a:prstGeom>
        </p:spPr>
      </p:pic>
      <p:pic>
        <p:nvPicPr>
          <p:cNvPr id="13" name="Immagine 12" descr="Immagine che contiene testo, schermata, Carattere, cerchio&#10;&#10;Descrizione generata automaticamente">
            <a:extLst>
              <a:ext uri="{FF2B5EF4-FFF2-40B4-BE49-F238E27FC236}">
                <a16:creationId xmlns:a16="http://schemas.microsoft.com/office/drawing/2014/main" id="{C53B293D-F8EB-EE95-93FA-A2EAA3BD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37" y="225576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9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366B01-24AC-C944-828B-B1B44B8E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8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SVM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AFB4C5-14E4-50ED-A898-21A06746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2F24D0-A58C-0FCA-0AA4-1A634BB5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70A1D-94D1-ACC6-8573-88760F4A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3428999"/>
            <a:ext cx="3980150" cy="819443"/>
          </a:xfrm>
          <a:prstGeom prst="rect">
            <a:avLst/>
          </a:prstGeom>
        </p:spPr>
      </p:pic>
      <p:pic>
        <p:nvPicPr>
          <p:cNvPr id="9" name="Immagine 8" descr="Immagine che contiene Policromia, Lilac, cerchio&#10;&#10;Descrizione generata automaticamente">
            <a:extLst>
              <a:ext uri="{FF2B5EF4-FFF2-40B4-BE49-F238E27FC236}">
                <a16:creationId xmlns:a16="http://schemas.microsoft.com/office/drawing/2014/main" id="{14324252-BDB6-0FF4-E3CB-922C69D2E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77" y="2888062"/>
            <a:ext cx="3980150" cy="18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413AF3-E916-B792-EA66-B9B6EF2C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</a:t>
            </a:r>
            <a:r>
              <a:rPr lang="it-IT" sz="4000" dirty="0" err="1"/>
              <a:t>Neural</a:t>
            </a:r>
            <a:r>
              <a:rPr lang="it-IT" sz="4000" dirty="0"/>
              <a:t>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EC7342-8F2A-E320-A54E-3273F822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DFBF3-047D-CED2-A488-ACE72DB7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87B6F2-3C8F-B9F4-5193-96178D3B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3461536"/>
            <a:ext cx="4224711" cy="899319"/>
          </a:xfrm>
          <a:prstGeom prst="rect">
            <a:avLst/>
          </a:prstGeom>
        </p:spPr>
      </p:pic>
      <p:pic>
        <p:nvPicPr>
          <p:cNvPr id="9" name="Immagine 8" descr="Immagine che contiene diagramma, linea, origami&#10;&#10;Descrizione generata automaticamente">
            <a:extLst>
              <a:ext uri="{FF2B5EF4-FFF2-40B4-BE49-F238E27FC236}">
                <a16:creationId xmlns:a16="http://schemas.microsoft.com/office/drawing/2014/main" id="{C1E762A1-C7A6-96F2-23DD-FA5871D64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96" y="2096793"/>
            <a:ext cx="4224710" cy="41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20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F12DE0-0E48-2440-69CD-61E2CEC3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Conclusions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C0E5-04EE-84B6-FA6B-F3DF1000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68" y="3255193"/>
            <a:ext cx="10168128" cy="1864770"/>
          </a:xfrm>
        </p:spPr>
        <p:txBody>
          <a:bodyPr>
            <a:normAutofit/>
          </a:bodyPr>
          <a:lstStyle/>
          <a:p>
            <a:r>
              <a:rPr lang="en-US" sz="2200" dirty="0"/>
              <a:t>A global dataset is needed</a:t>
            </a:r>
          </a:p>
          <a:p>
            <a:r>
              <a:rPr lang="en-US" sz="2200" dirty="0"/>
              <a:t>Data are balanced</a:t>
            </a:r>
          </a:p>
          <a:p>
            <a:r>
              <a:rPr lang="en-US" sz="2200" dirty="0"/>
              <a:t>Data responded well in the training phase</a:t>
            </a:r>
          </a:p>
          <a:p>
            <a:r>
              <a:rPr lang="en-US" sz="2200" dirty="0"/>
              <a:t>Dataset size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EFEB9-53E9-283A-F945-154A8D3C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81AD58-D9BE-1465-8820-21DF2331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0A8E37-E88A-64AA-D571-A3384438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Summary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F9EE4-C23D-98B4-7D47-1D1388E3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2276856"/>
            <a:ext cx="10409053" cy="394296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2" action="ppaction://hlinksldjump"/>
              </a:rPr>
              <a:t>Description</a:t>
            </a:r>
            <a:r>
              <a:rPr lang="it-IT" sz="2200" dirty="0">
                <a:hlinkClick r:id="rId2" action="ppaction://hlinksldjump"/>
              </a:rPr>
              <a:t> of the dataset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3" action="ppaction://hlinksldjump"/>
              </a:rPr>
              <a:t>Structure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hlinkClick r:id="rId4" action="ppaction://hlinksldjump"/>
              </a:rPr>
              <a:t>Data </a:t>
            </a:r>
            <a:r>
              <a:rPr lang="it-IT" sz="2200" dirty="0" err="1">
                <a:hlinkClick r:id="rId4" action="ppaction://hlinksldjump"/>
              </a:rPr>
              <a:t>cleaning</a:t>
            </a:r>
            <a:endParaRPr lang="it-IT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5" action="ppaction://hlinksldjump"/>
              </a:rPr>
              <a:t>Exploratory</a:t>
            </a:r>
            <a:r>
              <a:rPr lang="it-IT" sz="2200" dirty="0">
                <a:hlinkClick r:id="rId5" action="ppaction://hlinksldjump"/>
              </a:rPr>
              <a:t> Analysis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5" action="ppaction://hlinksldjump"/>
              </a:rPr>
              <a:t>Distribution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6" action="ppaction://hlinksldjump"/>
              </a:rPr>
              <a:t>Boxplot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7" action="ppaction://hlinksldjump"/>
              </a:rPr>
              <a:t>Correlation</a:t>
            </a:r>
            <a:r>
              <a:rPr lang="it-IT" sz="1800" dirty="0">
                <a:hlinkClick r:id="rId7" action="ppaction://hlinksldjump"/>
              </a:rPr>
              <a:t>  </a:t>
            </a:r>
            <a:r>
              <a:rPr lang="it-IT" sz="1800" dirty="0" err="1">
                <a:hlinkClick r:id="rId7" action="ppaction://hlinksldjump"/>
              </a:rPr>
              <a:t>matrix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8" action="ppaction://hlinksldjump"/>
              </a:rPr>
              <a:t>Unsupervised</a:t>
            </a:r>
            <a:r>
              <a:rPr lang="it-IT" sz="2200" dirty="0">
                <a:hlinkClick r:id="rId8" action="ppaction://hlinksldjump"/>
              </a:rPr>
              <a:t> Learning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8" action="ppaction://hlinksldjump"/>
              </a:rPr>
              <a:t>Clustering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9" action="ppaction://hlinksldjump"/>
              </a:rPr>
              <a:t>Supervised</a:t>
            </a:r>
            <a:r>
              <a:rPr lang="it-IT" sz="2200" dirty="0">
                <a:hlinkClick r:id="rId9" action="ppaction://hlinksldjump"/>
              </a:rPr>
              <a:t> Learning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9" action="ppaction://hlinksldjump"/>
              </a:rPr>
              <a:t>Decision</a:t>
            </a:r>
            <a:r>
              <a:rPr lang="it-IT" sz="1800" dirty="0">
                <a:hlinkClick r:id="rId9" action="ppaction://hlinksldjump"/>
              </a:rPr>
              <a:t> Tree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10" action="ppaction://hlinksldjump"/>
              </a:rPr>
              <a:t>SVM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11" action="ppaction://hlinksldjump"/>
              </a:rPr>
              <a:t>Neural</a:t>
            </a:r>
            <a:r>
              <a:rPr lang="it-IT" sz="1800" dirty="0">
                <a:hlinkClick r:id="rId11" action="ppaction://hlinksldjump"/>
              </a:rPr>
              <a:t> Network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12" action="ppaction://hlinksldjump"/>
              </a:rPr>
              <a:t>Conclusions</a:t>
            </a:r>
            <a:endParaRPr lang="it-IT" sz="2200" dirty="0"/>
          </a:p>
          <a:p>
            <a:pPr>
              <a:buFont typeface="Wingdings" panose="05000000000000000000" pitchFamily="2" charset="2"/>
              <a:buChar char="Ø"/>
            </a:pPr>
            <a:endParaRPr lang="it-IT" sz="2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119E54-5015-7939-F343-7E139389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88FA6-679F-50F8-F113-0381212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41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7D1201-47CD-395E-7DB2-D6EBFB8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Description</a:t>
            </a:r>
            <a:r>
              <a:rPr lang="it-IT" sz="4000" dirty="0"/>
              <a:t> of the 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DCE75F-133C-186E-8DBA-1CB3E7A0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C2FDB-2D6A-BABE-94C9-2436DC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656F567-6624-5619-0F06-C2A24265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796"/>
            <a:ext cx="10515600" cy="270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err="1"/>
              <a:t>Our</a:t>
            </a:r>
            <a:r>
              <a:rPr lang="it-IT" sz="2200" dirty="0"/>
              <a:t> dataset </a:t>
            </a:r>
            <a:r>
              <a:rPr lang="it-IT" sz="2200" dirty="0" err="1"/>
              <a:t>consists</a:t>
            </a:r>
            <a:r>
              <a:rPr lang="it-IT" sz="2200" dirty="0"/>
              <a:t> of:</a:t>
            </a:r>
          </a:p>
          <a:p>
            <a:r>
              <a:rPr lang="it-IT" sz="2200" dirty="0"/>
              <a:t>19 activities;</a:t>
            </a:r>
          </a:p>
          <a:p>
            <a:r>
              <a:rPr lang="it-IT" sz="2200" dirty="0"/>
              <a:t>8 </a:t>
            </a:r>
            <a:r>
              <a:rPr lang="it-IT" sz="2200" dirty="0" err="1"/>
              <a:t>subjects</a:t>
            </a:r>
            <a:r>
              <a:rPr lang="it-IT" sz="2200" dirty="0"/>
              <a:t>;</a:t>
            </a:r>
          </a:p>
          <a:p>
            <a:r>
              <a:rPr lang="it-IT" sz="2200" dirty="0"/>
              <a:t>60 </a:t>
            </a:r>
            <a:r>
              <a:rPr lang="it-IT" sz="2200" dirty="0" err="1"/>
              <a:t>segments</a:t>
            </a:r>
            <a:r>
              <a:rPr lang="it-IT" sz="2200" dirty="0"/>
              <a:t>;</a:t>
            </a:r>
          </a:p>
          <a:p>
            <a:r>
              <a:rPr lang="en-US" sz="2200" dirty="0"/>
              <a:t>5 units: torso (T), right arm (RA), left arm (LA), right leg (RL), left leg (LL);</a:t>
            </a:r>
            <a:endParaRPr lang="it-IT" sz="2200" dirty="0"/>
          </a:p>
          <a:p>
            <a:r>
              <a:rPr lang="en-US" sz="2200" dirty="0"/>
              <a:t>3 sensors on each unit: each sensor measures 3 coordinates.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581044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AAC9A3-859A-540E-C9FD-13E18A1E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Description</a:t>
            </a:r>
            <a:r>
              <a:rPr lang="it-IT" sz="4000" dirty="0"/>
              <a:t> of the dataset: </a:t>
            </a:r>
            <a:r>
              <a:rPr lang="it-IT" sz="4000" dirty="0" err="1"/>
              <a:t>Structure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45DFD7-3492-6DEC-A2EF-E684654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D07A0A-BE5E-BF67-BE93-CA870D9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2B7EAE3-38BB-2DCE-D4E1-0F651F88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2352634"/>
            <a:ext cx="10515600" cy="173942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200" dirty="0"/>
              <a:t>Data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organized</a:t>
            </a:r>
            <a:r>
              <a:rPr lang="it-IT" sz="2200" dirty="0"/>
              <a:t> in a </a:t>
            </a:r>
            <a:r>
              <a:rPr lang="it-IT" sz="2200" dirty="0" err="1"/>
              <a:t>series</a:t>
            </a:r>
            <a:r>
              <a:rPr lang="it-IT" sz="2200" dirty="0"/>
              <a:t> of folders, </a:t>
            </a:r>
            <a:r>
              <a:rPr lang="it-IT" sz="2200" dirty="0" err="1"/>
              <a:t>which</a:t>
            </a:r>
            <a:r>
              <a:rPr lang="it-IT" sz="2200" dirty="0"/>
              <a:t> </a:t>
            </a:r>
            <a:r>
              <a:rPr lang="it-IT" sz="2200" dirty="0" err="1"/>
              <a:t>structure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defined</a:t>
            </a:r>
            <a:r>
              <a:rPr lang="it-IT" sz="2200" dirty="0"/>
              <a:t> </a:t>
            </a:r>
            <a:r>
              <a:rPr lang="it-IT" sz="2200" dirty="0" err="1"/>
              <a:t>as</a:t>
            </a:r>
            <a:r>
              <a:rPr lang="it-IT" sz="2200" dirty="0"/>
              <a:t> follows:</a:t>
            </a:r>
          </a:p>
          <a:p>
            <a:r>
              <a:rPr lang="it-IT" sz="2200" dirty="0"/>
              <a:t>Root: a01 – a19;</a:t>
            </a:r>
          </a:p>
          <a:p>
            <a:r>
              <a:rPr lang="it-IT" sz="2200" dirty="0" err="1"/>
              <a:t>Node</a:t>
            </a:r>
            <a:r>
              <a:rPr lang="it-IT" sz="2200" dirty="0"/>
              <a:t>: p1 – p8;</a:t>
            </a:r>
          </a:p>
          <a:p>
            <a:r>
              <a:rPr lang="it-IT" sz="2200" dirty="0" err="1"/>
              <a:t>Leaf</a:t>
            </a:r>
            <a:r>
              <a:rPr lang="it-IT" sz="2200" dirty="0"/>
              <a:t>: s01 – s60.</a:t>
            </a:r>
          </a:p>
        </p:txBody>
      </p:sp>
      <p:pic>
        <p:nvPicPr>
          <p:cNvPr id="13" name="Immagine 12" descr="Immagine che contiene testo, schermata, bianco, Carattere&#10;&#10;Descrizione generata automaticamente">
            <a:extLst>
              <a:ext uri="{FF2B5EF4-FFF2-40B4-BE49-F238E27FC236}">
                <a16:creationId xmlns:a16="http://schemas.microsoft.com/office/drawing/2014/main" id="{A6969F19-94A8-9782-9BD1-928A30CB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0" y="4283099"/>
            <a:ext cx="3552640" cy="1202432"/>
          </a:xfrm>
          <a:prstGeom prst="rect">
            <a:avLst/>
          </a:prstGeom>
        </p:spPr>
      </p:pic>
      <p:pic>
        <p:nvPicPr>
          <p:cNvPr id="17" name="Immagine 16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A3066E03-4D55-033E-6318-2677F033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55" y="4283099"/>
            <a:ext cx="3108942" cy="1201409"/>
          </a:xfrm>
          <a:prstGeom prst="rect">
            <a:avLst/>
          </a:prstGeom>
        </p:spPr>
      </p:pic>
      <p:pic>
        <p:nvPicPr>
          <p:cNvPr id="21" name="Immagine 2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9FDF6AD-853C-29CC-0CBF-9B3BA5FE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92" y="4283099"/>
            <a:ext cx="2552992" cy="12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AAC9A3-859A-540E-C9FD-13E18A1E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Data </a:t>
            </a:r>
            <a:r>
              <a:rPr lang="it-IT" sz="4000" dirty="0" err="1"/>
              <a:t>Cleaning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45DFD7-3492-6DEC-A2EF-E684654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D07A0A-BE5E-BF67-BE93-CA870D9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DF9C7EA-4110-86ED-380B-4154340D8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12" y="2118588"/>
            <a:ext cx="9769175" cy="41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8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5CFD89-8D93-C091-A291-583A2AC0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8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Distribution (ACC)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9C3FC-B9F0-BA93-A7B2-EA62C0C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B9BEF7-0C19-9CAC-C040-584A544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38A0BA7-4A7E-1009-3808-B5F13B64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1" y="2777758"/>
            <a:ext cx="7790022" cy="2631362"/>
          </a:xfrm>
          <a:prstGeom prst="rect">
            <a:avLst/>
          </a:prstGeom>
        </p:spPr>
      </p:pic>
      <p:pic>
        <p:nvPicPr>
          <p:cNvPr id="9" name="Immagine 8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7BC31AF3-EAAB-389B-EE76-651230CF9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48" y="2777758"/>
            <a:ext cx="3976860" cy="29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5CFD89-8D93-C091-A291-583A2AC0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22135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Distribution (GYR)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9C3FC-B9F0-BA93-A7B2-EA62C0C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B9BEF7-0C19-9CAC-C040-584A544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diagramma, linea, Diagramma, numero&#10;&#10;Descrizione generata automaticamente">
            <a:extLst>
              <a:ext uri="{FF2B5EF4-FFF2-40B4-BE49-F238E27FC236}">
                <a16:creationId xmlns:a16="http://schemas.microsoft.com/office/drawing/2014/main" id="{00DF7E31-1BA0-5767-171B-B31F45081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2777757"/>
            <a:ext cx="7293423" cy="2399153"/>
          </a:xfrm>
          <a:prstGeom prst="rect">
            <a:avLst/>
          </a:prstGeom>
        </p:spPr>
      </p:pic>
      <p:pic>
        <p:nvPicPr>
          <p:cNvPr id="11" name="Immagine 10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D411A562-1FE8-C0E3-BD39-3D0F8E19A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57" y="2777757"/>
            <a:ext cx="3624070" cy="2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1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5CFD89-8D93-C091-A291-583A2AC0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8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Distribution (MAG)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9C3FC-B9F0-BA93-A7B2-EA62C0C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B9BEF7-0C19-9CAC-C040-584A544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26F1C6DC-6EE5-A9A5-469E-D0CBF545A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3" y="2863410"/>
            <a:ext cx="7684902" cy="2622990"/>
          </a:xfrm>
          <a:prstGeom prst="rect">
            <a:avLst/>
          </a:prstGeom>
        </p:spPr>
      </p:pic>
      <p:pic>
        <p:nvPicPr>
          <p:cNvPr id="11" name="Immagine 10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BBCAB6-18AD-3CC5-D3FE-683018AA4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84" y="2883570"/>
            <a:ext cx="3851295" cy="27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82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0AF1A1-B83F-2B0F-20A1-3D2AC652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</a:t>
            </a:r>
            <a:r>
              <a:rPr lang="it-IT" sz="4000" dirty="0" err="1"/>
              <a:t>Boxplot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92ADF6-9C27-4F33-CF5F-3321DCAB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F81346-2012-6A26-0D49-46406DE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magine 8" descr="Immagine che contiene diagramma, linea, Parallelo, schermata&#10;&#10;Descrizione generata automaticamente">
            <a:extLst>
              <a:ext uri="{FF2B5EF4-FFF2-40B4-BE49-F238E27FC236}">
                <a16:creationId xmlns:a16="http://schemas.microsoft.com/office/drawing/2014/main" id="{21D7F8FF-3B4A-499F-BA38-90D57BC1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" y="2011680"/>
            <a:ext cx="4705218" cy="2124222"/>
          </a:xfrm>
          <a:prstGeom prst="rect">
            <a:avLst/>
          </a:prstGeom>
        </p:spPr>
      </p:pic>
      <p:pic>
        <p:nvPicPr>
          <p:cNvPr id="13" name="Immagine 12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E370AD4B-D758-E869-7B32-D9477D73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8" y="4135902"/>
            <a:ext cx="4999678" cy="2318547"/>
          </a:xfrm>
          <a:prstGeom prst="rect">
            <a:avLst/>
          </a:prstGeom>
        </p:spPr>
      </p:pic>
      <p:pic>
        <p:nvPicPr>
          <p:cNvPr id="17" name="Immagine 16" descr="Immagine che contiene diagramma, linea, Parallelo, schermata&#10;&#10;Descrizione generata automaticamente">
            <a:extLst>
              <a:ext uri="{FF2B5EF4-FFF2-40B4-BE49-F238E27FC236}">
                <a16:creationId xmlns:a16="http://schemas.microsoft.com/office/drawing/2014/main" id="{F0B869E0-B3DE-5D23-8290-01D2A0BB5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03" y="2004554"/>
            <a:ext cx="4813369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334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Summary</vt:lpstr>
      <vt:lpstr>Description of the dataset</vt:lpstr>
      <vt:lpstr>Description of the dataset: Structure</vt:lpstr>
      <vt:lpstr>Data Cleaning</vt:lpstr>
      <vt:lpstr>Exploratory Analysis: Distribution (ACC)</vt:lpstr>
      <vt:lpstr>Exploratory Analysis: Distribution (GYR)</vt:lpstr>
      <vt:lpstr>Exploratory Analysis: Distribution (MAG)</vt:lpstr>
      <vt:lpstr>Exploratory Analysis: Boxplot</vt:lpstr>
      <vt:lpstr>Exploratory Analysis: Correlation matrix</vt:lpstr>
      <vt:lpstr>Unsupervised Learning: Clustering</vt:lpstr>
      <vt:lpstr>Supervised Learning: Decision Tree</vt:lpstr>
      <vt:lpstr>Supervised Learning: SVM</vt:lpstr>
      <vt:lpstr>Supervised Learning: Neural Network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Nolletti</dc:creator>
  <cp:lastModifiedBy>Martina Nolletti</cp:lastModifiedBy>
  <cp:revision>54</cp:revision>
  <dcterms:created xsi:type="dcterms:W3CDTF">2023-06-17T10:02:29Z</dcterms:created>
  <dcterms:modified xsi:type="dcterms:W3CDTF">2023-06-22T10:09:40Z</dcterms:modified>
</cp:coreProperties>
</file>