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8" r:id="rId12"/>
    <p:sldId id="269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51F926-76C7-DCD8-06F7-26D645E01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620020B-066A-9ED6-BACB-D65543F3B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B97F0E-BBD1-EC09-013E-0F90044E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0E88-5D3F-417F-A6F6-2EE0792DC101}" type="datetimeFigureOut">
              <a:rPr lang="it-IT" smtClean="0"/>
              <a:t>05/07/2023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B8707F-14C0-DEA2-220B-6BBAD1CF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58F6E-AC55-9427-009C-47C9642A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DCD7-8005-4932-951D-47409E7D60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72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713E1-1CBB-4172-3010-B800BF6C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5850E9A-FB67-3DE2-32F5-399F59BE2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558773-2B44-0E36-7815-98C7817E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0E88-5D3F-417F-A6F6-2EE0792DC101}" type="datetimeFigureOut">
              <a:rPr lang="it-IT" smtClean="0"/>
              <a:t>05/07/2023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A38531-0ECA-1E3A-3326-4157AA36F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91AE95-9C0A-3088-C715-9C5D060E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DCD7-8005-4932-951D-47409E7D60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880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343C34B-FB4A-181A-393C-937DE6735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B436EDF-15C7-5330-9384-FA8808E6A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2FE59E-D3DA-336C-1C50-1AA922D3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0E88-5D3F-417F-A6F6-2EE0792DC101}" type="datetimeFigureOut">
              <a:rPr lang="it-IT" smtClean="0"/>
              <a:t>05/07/2023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199D27-5F63-FA41-770B-01702ED6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C0A918-0480-E17E-4708-2E18DB45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DCD7-8005-4932-951D-47409E7D60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41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D874C-9176-384E-A501-4B4DF5B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4058A4-53A0-92CA-11B7-D24746922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93669D-AB10-F8B3-0E8C-1CADF61D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0E88-5D3F-417F-A6F6-2EE0792DC101}" type="datetimeFigureOut">
              <a:rPr lang="it-IT" smtClean="0"/>
              <a:t>05/07/2023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79E726-3BF5-5A39-DEF7-70341836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94F692-D943-DA8F-FDCC-96CC395E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DCD7-8005-4932-951D-47409E7D60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590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39AA21-A95C-26C5-4937-472DB45D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F83805-E9BF-77B4-0E30-8D80F22D2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A0F7CA-2982-CBD0-D813-D0C9D45E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0E88-5D3F-417F-A6F6-2EE0792DC101}" type="datetimeFigureOut">
              <a:rPr lang="it-IT" smtClean="0"/>
              <a:t>05/07/2023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6A6DC5-0BF2-EE04-B401-4134E6A0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4E81DE-9B7D-7747-0C3D-F80E6351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DCD7-8005-4932-951D-47409E7D60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211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9CCB8C-033D-EF43-7E98-5113BE8E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C01146-1238-CF9D-9A32-EB7E1B638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FCC838-7DFA-703E-1789-F8482B4E3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9B714F-9610-D58A-BBD0-DCCC524C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0E88-5D3F-417F-A6F6-2EE0792DC101}" type="datetimeFigureOut">
              <a:rPr lang="it-IT" smtClean="0"/>
              <a:t>05/07/2023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0A21AAC-2743-1D04-F145-A7E26ADB3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0976189-63B0-3A62-0D47-53AF36D4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DCD7-8005-4932-951D-47409E7D60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95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07D330-59AE-3804-64EE-C2FAE58E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384E8F-8C66-92A0-B107-5A2CBDE26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2277415-635B-6936-9CCB-7B0573797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5195377-25ED-AAC0-68CA-CE8FB1F7A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F1BDC8-F8EC-731D-C426-58775216D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71E6230-8F5E-B5BB-C76A-301E7BCB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0E88-5D3F-417F-A6F6-2EE0792DC101}" type="datetimeFigureOut">
              <a:rPr lang="it-IT" smtClean="0"/>
              <a:t>05/07/2023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5796713-D1ED-ED2A-A40F-2DF7E43D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A623DEB-9B71-D4F5-FEDE-A8365741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DCD7-8005-4932-951D-47409E7D60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908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7A9D59-31D1-5664-0A9F-888619F5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ECFDBF6-2BFE-D902-E088-6CA616EE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0E88-5D3F-417F-A6F6-2EE0792DC101}" type="datetimeFigureOut">
              <a:rPr lang="it-IT" smtClean="0"/>
              <a:t>05/07/2023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C51399-CAF4-D90C-B216-4C186EAC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A96724-91E3-AF87-BB99-FAB9286F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DCD7-8005-4932-951D-47409E7D60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513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FA22B88-2FAC-BCD4-999B-DB84BE5C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0E88-5D3F-417F-A6F6-2EE0792DC101}" type="datetimeFigureOut">
              <a:rPr lang="it-IT" smtClean="0"/>
              <a:t>05/07/2023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CEFCFD7-F5E1-A350-86A6-3A02C3B4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CCAACB-5BC5-A365-2E72-C2E016CF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DCD7-8005-4932-951D-47409E7D60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29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15B717-ACFF-1C42-4403-B8ECAD0D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707EE7-8774-5AB4-E19E-9543F28A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F8CA9D-95F6-4B06-CB79-CAE6C62A3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0243FE8-8AE3-7718-78AB-A7176301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0E88-5D3F-417F-A6F6-2EE0792DC101}" type="datetimeFigureOut">
              <a:rPr lang="it-IT" smtClean="0"/>
              <a:t>05/07/2023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2462C2-2329-F356-C71F-B8EF425B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D055FDE-8649-8CD0-1E08-C25539FE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DCD7-8005-4932-951D-47409E7D60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922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35234-20E1-1FD4-861C-3DCF47BE2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956C172-1388-56DB-5DE8-689EFEA90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320A662-ECD1-A812-04FA-29B59CA6C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5224397-4942-6CE7-488B-C15F7C40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0E88-5D3F-417F-A6F6-2EE0792DC101}" type="datetimeFigureOut">
              <a:rPr lang="it-IT" smtClean="0"/>
              <a:t>05/07/2023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A40F26-72DE-056E-E5EE-74C49C78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7775C7-3346-CE17-9A5D-E0570C16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DCD7-8005-4932-951D-47409E7D60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787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E2B0BDD-EF52-3A48-EED3-4CD2D567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438363-8D37-0B59-9AB4-937035002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9211FD-306B-A5C9-90B2-AC0B28083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0E88-5D3F-417F-A6F6-2EE0792DC101}" type="datetimeFigureOut">
              <a:rPr lang="it-IT" smtClean="0"/>
              <a:t>05/07/2023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4AE045-F5F2-26E3-841E-7023C5EDD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E496E8-5976-7C53-12B6-927E7E910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7DCD7-8005-4932-951D-47409E7D60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44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DA1F5D-817A-C7C2-FA2B-B007931B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100" b="0" i="0" dirty="0">
                <a:effectLst/>
                <a:latin typeface="Söhne"/>
              </a:rPr>
              <a:t>Building a Smarter Food Ecosystem: The Role of IoT and Adaptive Systems</a:t>
            </a:r>
            <a:endParaRPr lang="it-IT" sz="61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973998-1CCC-F96D-ED1B-9D4F6B961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G</a:t>
            </a:r>
            <a:r>
              <a:rPr lang="it-IT" sz="2800" dirty="0" err="1"/>
              <a:t>iordano</a:t>
            </a:r>
            <a:r>
              <a:rPr lang="it-IT" sz="2800" dirty="0"/>
              <a:t> Tinella</a:t>
            </a:r>
            <a:endParaRPr lang="en-US" sz="2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25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1751C5-6174-C8AA-4E27-8C288FF8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Practical Example: Feed me, Feed me</a:t>
            </a:r>
            <a:endParaRPr lang="it-IT" sz="3600" dirty="0">
              <a:solidFill>
                <a:schemeClr val="tx2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grafica, aqua, Elementi grafici, design&#10;&#10;Descrizione generata automaticamente">
            <a:extLst>
              <a:ext uri="{FF2B5EF4-FFF2-40B4-BE49-F238E27FC236}">
                <a16:creationId xmlns:a16="http://schemas.microsoft.com/office/drawing/2014/main" id="{8CFEB385-6CC9-9A34-28B3-2360B2E1E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1" y="3052871"/>
            <a:ext cx="4954693" cy="2787014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7CFC99-175D-C455-2EED-58BF1012C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The project has many challenges:</a:t>
            </a:r>
          </a:p>
          <a:p>
            <a:r>
              <a:rPr lang="it-IT" sz="1800" dirty="0">
                <a:solidFill>
                  <a:schemeClr val="tx2"/>
                </a:solidFill>
              </a:rPr>
              <a:t>Security &amp; Privacy</a:t>
            </a:r>
          </a:p>
          <a:p>
            <a:r>
              <a:rPr lang="it-IT" sz="1800" dirty="0" err="1">
                <a:solidFill>
                  <a:schemeClr val="tx2"/>
                </a:solidFill>
              </a:rPr>
              <a:t>Interoperability</a:t>
            </a:r>
            <a:endParaRPr lang="it-IT" sz="1800" dirty="0">
              <a:solidFill>
                <a:schemeClr val="tx2"/>
              </a:solidFill>
            </a:endParaRPr>
          </a:p>
          <a:p>
            <a:r>
              <a:rPr lang="it-IT" sz="1800" dirty="0">
                <a:solidFill>
                  <a:schemeClr val="tx2"/>
                </a:solidFill>
              </a:rPr>
              <a:t>Adaptation</a:t>
            </a:r>
          </a:p>
          <a:p>
            <a:endParaRPr lang="it-IT" sz="1800" dirty="0">
              <a:solidFill>
                <a:schemeClr val="tx2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593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1751C5-6174-C8AA-4E27-8C288FF8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Conclusion</a:t>
            </a:r>
            <a:endParaRPr lang="it-IT" sz="3600" dirty="0">
              <a:solidFill>
                <a:schemeClr val="tx2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7CFC99-175D-C455-2EED-58BF1012C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</a:rPr>
              <a:t>Problem</a:t>
            </a:r>
            <a:r>
              <a:rPr lang="en-US" sz="1800" dirty="0">
                <a:solidFill>
                  <a:schemeClr val="tx2"/>
                </a:solidFill>
              </a:rPr>
              <a:t>: Food Waste</a:t>
            </a:r>
          </a:p>
          <a:p>
            <a:pPr algn="ctr"/>
            <a:r>
              <a:rPr lang="en-US" sz="1800" b="1" dirty="0">
                <a:solidFill>
                  <a:schemeClr val="tx2"/>
                </a:solidFill>
              </a:rPr>
              <a:t>Tools</a:t>
            </a:r>
            <a:r>
              <a:rPr lang="en-US" sz="1800" dirty="0">
                <a:solidFill>
                  <a:schemeClr val="tx2"/>
                </a:solidFill>
              </a:rPr>
              <a:t>: IoT and SA Systems</a:t>
            </a:r>
          </a:p>
          <a:p>
            <a:pPr algn="ctr"/>
            <a:r>
              <a:rPr lang="en-US" sz="1800" b="1" dirty="0">
                <a:solidFill>
                  <a:schemeClr val="tx2"/>
                </a:solidFill>
              </a:rPr>
              <a:t>Possible Solution</a:t>
            </a:r>
            <a:r>
              <a:rPr lang="en-US" sz="1800" dirty="0">
                <a:solidFill>
                  <a:schemeClr val="tx2"/>
                </a:solidFill>
              </a:rPr>
              <a:t>: Feed me, Feed me</a:t>
            </a:r>
            <a:endParaRPr lang="it-IT" sz="1800" dirty="0">
              <a:solidFill>
                <a:schemeClr val="tx2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604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4F06C8-2017-84CC-7C05-10BFA533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E85B46-99F4-E9E7-59DA-5D2273402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i="0" u="none" strike="noStrike" baseline="0" dirty="0">
                <a:latin typeface="LMRoman12-Bold-Identity-H"/>
              </a:rPr>
              <a:t>An Overview of Design Patterns for Self-Adaptive Systems in the Context of the Internet of Things</a:t>
            </a:r>
            <a:r>
              <a:rPr lang="it-IT" sz="2800" b="1" i="0" u="none" strike="noStrike" baseline="0" dirty="0">
                <a:latin typeface="LMRoman12-Bold-Identity-H"/>
              </a:rPr>
              <a:t>: </a:t>
            </a:r>
            <a:r>
              <a:rPr lang="it-IT" sz="2800" b="0" i="0" u="none" strike="noStrike" baseline="0" dirty="0">
                <a:latin typeface="LMRoman12-Regular-Identity-H"/>
              </a:rPr>
              <a:t>Christian </a:t>
            </a:r>
            <a:r>
              <a:rPr lang="it-IT" sz="2800" b="0" i="0" u="none" strike="noStrike" baseline="0" dirty="0" err="1">
                <a:latin typeface="LMRoman12-Regular-Identity-H"/>
              </a:rPr>
              <a:t>Krupitzer</a:t>
            </a:r>
            <a:r>
              <a:rPr lang="it-IT" sz="2800" b="0" i="0" u="none" strike="noStrike" baseline="0" dirty="0">
                <a:latin typeface="LMRoman12-Regular-Identity-H"/>
              </a:rPr>
              <a:t>, Timur </a:t>
            </a:r>
            <a:r>
              <a:rPr lang="it-IT" sz="2800" b="0" i="0" u="none" strike="noStrike" baseline="0" dirty="0" err="1">
                <a:latin typeface="LMRoman12-Regular-Identity-H"/>
              </a:rPr>
              <a:t>Temizer</a:t>
            </a:r>
            <a:r>
              <a:rPr lang="it-IT" sz="2800" b="0" i="0" u="none" strike="noStrike" baseline="0" dirty="0">
                <a:latin typeface="LMRoman12-Regular-Identity-H"/>
              </a:rPr>
              <a:t>, Thomas </a:t>
            </a:r>
            <a:r>
              <a:rPr lang="it-IT" sz="2800" b="0" i="0" u="none" strike="noStrike" baseline="0" dirty="0" err="1">
                <a:latin typeface="LMRoman12-Regular-Identity-H"/>
              </a:rPr>
              <a:t>Prantl</a:t>
            </a:r>
            <a:r>
              <a:rPr lang="it-IT" dirty="0">
                <a:latin typeface="LMRoman12-Regular-Identity-H"/>
              </a:rPr>
              <a:t> and </a:t>
            </a:r>
            <a:r>
              <a:rPr lang="it-IT" sz="2800" b="0" i="0" u="none" strike="noStrike" baseline="0" dirty="0">
                <a:latin typeface="LMRoman12-Regular-Identity-H"/>
              </a:rPr>
              <a:t>Claudia </a:t>
            </a:r>
            <a:r>
              <a:rPr lang="it-IT" sz="2800" b="0" i="0" u="none" strike="noStrike" baseline="0" dirty="0" err="1">
                <a:latin typeface="LMRoman12-Regular-Identity-H"/>
              </a:rPr>
              <a:t>Raibulet</a:t>
            </a:r>
            <a:r>
              <a:rPr lang="en-US" sz="2800" b="0" i="0" u="none" strike="noStrike" baseline="0" dirty="0">
                <a:latin typeface="LMRoman12-Regular-Identity-H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0" u="none" strike="noStrike" baseline="0" dirty="0">
                <a:latin typeface="LMRoman12-Bold-Identity-H"/>
              </a:rPr>
              <a:t>Feed me, Feed me: An Exemplar for Engineering </a:t>
            </a:r>
            <a:r>
              <a:rPr lang="it-IT" sz="2800" b="1" i="0" u="none" strike="noStrike" baseline="0" dirty="0" err="1">
                <a:latin typeface="LMRoman12-Bold-Identity-H"/>
              </a:rPr>
              <a:t>Adaptive</a:t>
            </a:r>
            <a:r>
              <a:rPr lang="it-IT" sz="2800" b="1" i="0" u="none" strike="noStrike" baseline="0" dirty="0">
                <a:latin typeface="LMRoman12-Bold-Identity-H"/>
              </a:rPr>
              <a:t> Software: </a:t>
            </a:r>
            <a:r>
              <a:rPr lang="it-IT" sz="2800" b="0" i="0" u="none" strike="noStrike" baseline="0" dirty="0" err="1">
                <a:latin typeface="LMRoman12-Regular-Identity-H"/>
              </a:rPr>
              <a:t>Amel</a:t>
            </a:r>
            <a:r>
              <a:rPr lang="it-IT" sz="2800" b="0" i="0" u="none" strike="noStrike" baseline="0" dirty="0">
                <a:latin typeface="LMRoman12-Regular-Identity-H"/>
              </a:rPr>
              <a:t> </a:t>
            </a:r>
            <a:r>
              <a:rPr lang="it-IT" sz="2800" b="0" i="0" u="none" strike="noStrike" baseline="0" dirty="0" err="1">
                <a:latin typeface="LMRoman12-Regular-Identity-H"/>
              </a:rPr>
              <a:t>Bennaceur</a:t>
            </a:r>
            <a:r>
              <a:rPr lang="it-IT" sz="2800" b="0" i="0" u="none" strike="noStrike" baseline="0" dirty="0">
                <a:latin typeface="LMRoman12-Regular-Identity-H"/>
              </a:rPr>
              <a:t>, Ciaran </a:t>
            </a:r>
            <a:r>
              <a:rPr lang="it-IT" sz="2800" b="0" i="0" u="none" strike="noStrike" baseline="0" dirty="0" err="1">
                <a:latin typeface="LMRoman12-Regular-Identity-H"/>
              </a:rPr>
              <a:t>Mccormick</a:t>
            </a:r>
            <a:r>
              <a:rPr lang="it-IT" sz="2800" b="0" i="0" u="none" strike="noStrike" baseline="0" dirty="0">
                <a:latin typeface="LMRoman12-Regular-Identity-H"/>
              </a:rPr>
              <a:t>, </a:t>
            </a:r>
            <a:r>
              <a:rPr lang="it-IT" sz="2800" b="0" i="0" u="none" strike="noStrike" baseline="0" dirty="0" err="1">
                <a:latin typeface="LMRoman12-Regular-Identity-H"/>
              </a:rPr>
              <a:t>Jesús</a:t>
            </a:r>
            <a:r>
              <a:rPr lang="it-IT" sz="2800" b="0" i="0" u="none" strike="noStrike" baseline="0" dirty="0">
                <a:latin typeface="LMRoman12-Regular-Identity-H"/>
              </a:rPr>
              <a:t> García </a:t>
            </a:r>
            <a:r>
              <a:rPr lang="it-IT" sz="2800" b="0" i="0" u="none" strike="noStrike" baseline="0" dirty="0" err="1">
                <a:latin typeface="LMRoman12-Regular-Identity-H"/>
              </a:rPr>
              <a:t>Galán</a:t>
            </a:r>
            <a:r>
              <a:rPr lang="it-IT" sz="2800" b="0" i="0" u="none" strike="noStrike" baseline="0" dirty="0">
                <a:latin typeface="LMRoman12-Regular-Identity-H"/>
              </a:rPr>
              <a:t>, </a:t>
            </a:r>
            <a:r>
              <a:rPr lang="it-IT" sz="2800" b="0" i="0" u="none" strike="noStrike" baseline="0" dirty="0" err="1">
                <a:latin typeface="LMRoman12-Regular-Identity-H"/>
              </a:rPr>
              <a:t>Charith</a:t>
            </a:r>
            <a:r>
              <a:rPr lang="it-IT" sz="2800" b="0" i="0" u="none" strike="noStrike" baseline="0" dirty="0">
                <a:latin typeface="LMRoman12-Regular-Identity-H"/>
              </a:rPr>
              <a:t> Perera, </a:t>
            </a:r>
            <a:r>
              <a:rPr lang="en-US" sz="2800" b="0" i="0" u="none" strike="noStrike" baseline="0" dirty="0">
                <a:latin typeface="LMRoman12-Regular-Identity-H"/>
              </a:rPr>
              <a:t>Andrew Smith, Andrea Zisman and Bashar </a:t>
            </a:r>
            <a:r>
              <a:rPr lang="en-US" sz="2800" b="0" i="0" u="none" strike="noStrike" baseline="0" dirty="0" err="1">
                <a:latin typeface="LMRoman12-Regular-Identity-H"/>
              </a:rPr>
              <a:t>Nuseibeh</a:t>
            </a:r>
            <a:r>
              <a:rPr lang="en-US" sz="2800" b="0" i="0" u="none" strike="noStrike" baseline="0" dirty="0">
                <a:latin typeface="LMRoman12-Regular-Identity-H"/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5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02FFA6-26AC-6209-A87D-56F6622A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226" y="31339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7777B2-DFE2-88CD-0257-920395ABC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68" y="1535754"/>
            <a:ext cx="9163757" cy="4504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Why we need to care about food waste?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magine 4" descr="Immagine che contiene frutto, cibo, disegno, verdura&#10;&#10;Descrizione generata automaticamente">
            <a:extLst>
              <a:ext uri="{FF2B5EF4-FFF2-40B4-BE49-F238E27FC236}">
                <a16:creationId xmlns:a16="http://schemas.microsoft.com/office/drawing/2014/main" id="{F8B0192F-4921-BEC0-EBFC-3530C926C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10" y="2604188"/>
            <a:ext cx="5020472" cy="2836567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547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9F68C9-4DBA-3D83-82C0-A0FDA4E24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Introduction</a:t>
            </a:r>
            <a:endParaRPr lang="it-IT" sz="3600" dirty="0">
              <a:solidFill>
                <a:schemeClr val="tx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35005F-6485-9F37-78B9-D60DA2035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dirty="0" err="1">
                <a:solidFill>
                  <a:schemeClr val="tx2"/>
                </a:solidFill>
              </a:rPr>
              <a:t>conseguences</a:t>
            </a:r>
            <a:r>
              <a:rPr lang="en-US" sz="1800" dirty="0">
                <a:solidFill>
                  <a:schemeClr val="tx2"/>
                </a:solidFill>
              </a:rPr>
              <a:t> of food waste are:</a:t>
            </a:r>
            <a:endParaRPr lang="it-IT" sz="1800" dirty="0">
              <a:solidFill>
                <a:schemeClr val="tx2"/>
              </a:solidFill>
            </a:endParaRPr>
          </a:p>
          <a:p>
            <a:r>
              <a:rPr lang="it-IT" sz="1800" b="0" i="0" dirty="0" err="1">
                <a:solidFill>
                  <a:schemeClr val="tx2"/>
                </a:solidFill>
                <a:effectLst/>
                <a:latin typeface="Söhne"/>
              </a:rPr>
              <a:t>Environmental</a:t>
            </a:r>
            <a:r>
              <a:rPr lang="it-IT" sz="1800" b="0" i="0" dirty="0">
                <a:solidFill>
                  <a:schemeClr val="tx2"/>
                </a:solidFill>
                <a:effectLst/>
                <a:latin typeface="Söhne"/>
              </a:rPr>
              <a:t> Impact</a:t>
            </a:r>
          </a:p>
          <a:p>
            <a:r>
              <a:rPr lang="it-IT" sz="1800" b="0" i="0" dirty="0">
                <a:solidFill>
                  <a:schemeClr val="tx2"/>
                </a:solidFill>
                <a:effectLst/>
                <a:latin typeface="Söhne"/>
              </a:rPr>
              <a:t>Resource </a:t>
            </a:r>
            <a:r>
              <a:rPr lang="it-IT" sz="1800" b="0" i="0" dirty="0" err="1">
                <a:solidFill>
                  <a:schemeClr val="tx2"/>
                </a:solidFill>
                <a:effectLst/>
                <a:latin typeface="Söhne"/>
              </a:rPr>
              <a:t>Depletion</a:t>
            </a:r>
            <a:endParaRPr lang="it-IT" sz="1800" dirty="0">
              <a:solidFill>
                <a:schemeClr val="tx2"/>
              </a:solidFill>
              <a:latin typeface="Söhne"/>
            </a:endParaRPr>
          </a:p>
          <a:p>
            <a:r>
              <a:rPr lang="it-IT" sz="1800" b="0" i="0" dirty="0" err="1">
                <a:solidFill>
                  <a:schemeClr val="tx2"/>
                </a:solidFill>
                <a:effectLst/>
                <a:latin typeface="Söhne"/>
              </a:rPr>
              <a:t>Hunger</a:t>
            </a:r>
            <a:r>
              <a:rPr lang="it-IT" sz="1800" b="0" i="0" dirty="0">
                <a:solidFill>
                  <a:schemeClr val="tx2"/>
                </a:solidFill>
                <a:effectLst/>
                <a:latin typeface="Söhne"/>
              </a:rPr>
              <a:t> and Food </a:t>
            </a:r>
            <a:r>
              <a:rPr lang="it-IT" sz="1800" b="0" i="0" dirty="0" err="1">
                <a:solidFill>
                  <a:schemeClr val="tx2"/>
                </a:solidFill>
                <a:effectLst/>
                <a:latin typeface="Söhne"/>
              </a:rPr>
              <a:t>Insecurity</a:t>
            </a:r>
            <a:endParaRPr lang="it-IT" sz="1800" b="0" i="0" dirty="0">
              <a:solidFill>
                <a:schemeClr val="tx2"/>
              </a:solidFill>
              <a:effectLst/>
              <a:latin typeface="Söhne"/>
            </a:endParaRPr>
          </a:p>
          <a:p>
            <a:r>
              <a:rPr lang="it-IT" sz="1800" b="0" i="0" dirty="0" err="1">
                <a:solidFill>
                  <a:schemeClr val="tx2"/>
                </a:solidFill>
                <a:effectLst/>
                <a:latin typeface="Söhne"/>
              </a:rPr>
              <a:t>Ethical</a:t>
            </a:r>
            <a:r>
              <a:rPr lang="it-IT" sz="1800" b="0" i="0" dirty="0">
                <a:solidFill>
                  <a:schemeClr val="tx2"/>
                </a:solidFill>
                <a:effectLst/>
                <a:latin typeface="Söhne"/>
              </a:rPr>
              <a:t> </a:t>
            </a:r>
            <a:r>
              <a:rPr lang="it-IT" sz="1800" b="0" i="0" dirty="0" err="1">
                <a:solidFill>
                  <a:schemeClr val="tx2"/>
                </a:solidFill>
                <a:effectLst/>
                <a:latin typeface="Söhne"/>
              </a:rPr>
              <a:t>Concerns</a:t>
            </a:r>
            <a:endParaRPr lang="it-IT" sz="1800" dirty="0">
              <a:solidFill>
                <a:schemeClr val="tx2"/>
              </a:solidFill>
              <a:latin typeface="Söhne"/>
            </a:endParaRPr>
          </a:p>
          <a:p>
            <a:r>
              <a:rPr lang="it-IT" sz="1800" b="0" i="0" dirty="0">
                <a:solidFill>
                  <a:schemeClr val="tx2"/>
                </a:solidFill>
                <a:effectLst/>
                <a:latin typeface="Söhne"/>
              </a:rPr>
              <a:t>And </a:t>
            </a:r>
            <a:r>
              <a:rPr lang="it-IT" sz="1800" b="0" i="0" dirty="0" err="1">
                <a:solidFill>
                  <a:schemeClr val="tx2"/>
                </a:solidFill>
                <a:effectLst/>
                <a:latin typeface="Söhne"/>
              </a:rPr>
              <a:t>many</a:t>
            </a:r>
            <a:r>
              <a:rPr lang="it-IT" sz="1800" b="0" i="0" dirty="0">
                <a:solidFill>
                  <a:schemeClr val="tx2"/>
                </a:solidFill>
                <a:effectLst/>
                <a:latin typeface="Söhne"/>
              </a:rPr>
              <a:t> </a:t>
            </a:r>
            <a:r>
              <a:rPr lang="it-IT" sz="1800" b="0" i="0" dirty="0" err="1">
                <a:solidFill>
                  <a:schemeClr val="tx2"/>
                </a:solidFill>
                <a:effectLst/>
                <a:latin typeface="Söhne"/>
              </a:rPr>
              <a:t>others</a:t>
            </a:r>
            <a:r>
              <a:rPr lang="it-IT" sz="1800" b="0" i="0" dirty="0">
                <a:solidFill>
                  <a:schemeClr val="tx2"/>
                </a:solidFill>
                <a:effectLst/>
                <a:latin typeface="Söhne"/>
              </a:rPr>
              <a:t> …</a:t>
            </a:r>
            <a:endParaRPr lang="en-US" sz="1800" b="0" i="0" dirty="0">
              <a:solidFill>
                <a:schemeClr val="tx2"/>
              </a:solidFill>
              <a:effectLst/>
              <a:latin typeface="Söhne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Immagine 10" descr="Immagine che contiene clipart, arte, cartone animato&#10;&#10;Descrizione generata automaticamente">
            <a:extLst>
              <a:ext uri="{FF2B5EF4-FFF2-40B4-BE49-F238E27FC236}">
                <a16:creationId xmlns:a16="http://schemas.microsoft.com/office/drawing/2014/main" id="{1C9CB6BB-E7F2-54A0-8274-8C8168A11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1959457"/>
            <a:ext cx="3678936" cy="343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6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5C2A89-86D9-5AC4-B4B4-3573901D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455994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Monitoring The World: IoT Devices</a:t>
            </a:r>
            <a:endParaRPr lang="it-IT" sz="3600" dirty="0">
              <a:solidFill>
                <a:schemeClr val="tx2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599538F-9A19-5311-EB81-8C12B3313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IoT devices have revolutionized the way we interact with the external world.</a:t>
            </a:r>
            <a:endParaRPr lang="it-IT" sz="1800" dirty="0">
              <a:solidFill>
                <a:schemeClr val="tx2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1FCD1A58-BDC4-CA1E-9709-29B9E74C0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96737" y="2837712"/>
            <a:ext cx="4819974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1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BAC389-6D92-4F9C-4822-10D92697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455994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Monitoring The World: SA Systems</a:t>
            </a:r>
            <a:endParaRPr lang="it-IT" sz="3600" dirty="0">
              <a:solidFill>
                <a:schemeClr val="tx2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diagramma, Carattere, Elementi grafici, clipart&#10;&#10;Descrizione generata automaticamente">
            <a:extLst>
              <a:ext uri="{FF2B5EF4-FFF2-40B4-BE49-F238E27FC236}">
                <a16:creationId xmlns:a16="http://schemas.microsoft.com/office/drawing/2014/main" id="{FEEDE060-A36B-ACAB-7213-6E0456B92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1668462" y="2837712"/>
            <a:ext cx="3227111" cy="3217333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4FBF19-24D7-E9AC-50E8-D1A5CFF88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Self Adaptive Systems are able to change their behavior at runtime as a response to changes in their environment or in the system itself.</a:t>
            </a:r>
            <a:endParaRPr lang="it-IT" sz="1800" dirty="0">
              <a:solidFill>
                <a:schemeClr val="tx2"/>
              </a:solidFill>
            </a:endParaRPr>
          </a:p>
        </p:txBody>
      </p:sp>
      <p:grpSp>
        <p:nvGrpSpPr>
          <p:cNvPr id="56" name="Group 49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57" name="Freeform: Shape 50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1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2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0" name="Freeform: Shape 53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567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F4DD73C-670C-FB7C-5182-DF790F6B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System Model: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The MAPE-K loop</a:t>
            </a:r>
            <a:endParaRPr lang="it-IT" sz="3600" dirty="0">
              <a:solidFill>
                <a:schemeClr val="tx2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Segnaposto contenuto 4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38956CB5-1E64-9512-E927-0223D435D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37" y="2509960"/>
            <a:ext cx="3785616" cy="216726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13E490-9EA9-CEDD-957D-EAAC2824A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072" y="2421683"/>
            <a:ext cx="4765949" cy="33534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The iterative process of monitoring, analyzing, planning, executing, and incorporating knowledge enables effective management and optimization of complex systems.</a:t>
            </a:r>
          </a:p>
        </p:txBody>
      </p:sp>
    </p:spTree>
    <p:extLst>
      <p:ext uri="{BB962C8B-B14F-4D97-AF65-F5344CB8AC3E}">
        <p14:creationId xmlns:p14="http://schemas.microsoft.com/office/powerpoint/2010/main" val="5801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1751C5-6174-C8AA-4E27-8C288FF8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Practical Example: Feed me, Feed me</a:t>
            </a:r>
            <a:endParaRPr lang="it-IT" sz="3600" dirty="0">
              <a:solidFill>
                <a:schemeClr val="tx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7CFC99-175D-C455-2EED-58BF1012C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547" y="2557112"/>
            <a:ext cx="5029200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Feed me, Feed me is an IoT based ecosystem to support food security; that is to ensure sufficient, safe, and nutritious food to the global population.</a:t>
            </a:r>
            <a:endParaRPr lang="it-IT" sz="1800" dirty="0">
              <a:solidFill>
                <a:schemeClr val="tx2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165CC0DA-1727-3025-ACB3-05644DE97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189" y="2861172"/>
            <a:ext cx="4803656" cy="3170413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38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52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4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1751C5-6174-C8AA-4E27-8C288FF8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Practical Example: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Feed me, Feed me</a:t>
            </a:r>
            <a:endParaRPr lang="it-IT" sz="3600" dirty="0">
              <a:solidFill>
                <a:schemeClr val="tx2"/>
              </a:solidFill>
            </a:endParaRPr>
          </a:p>
        </p:txBody>
      </p:sp>
      <p:grpSp>
        <p:nvGrpSpPr>
          <p:cNvPr id="71" name="Group 56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72" name="Freeform: Shape 57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58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59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A3037FEB-5A7D-AED9-F81C-1709B0923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02" y="2257006"/>
            <a:ext cx="4085636" cy="2720229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7CFC99-175D-C455-2EED-58BF1012C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072" y="2421683"/>
            <a:ext cx="4765949" cy="33534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The project can be described at four levels of granularity:</a:t>
            </a:r>
          </a:p>
          <a:p>
            <a:r>
              <a:rPr lang="en-US" sz="1800" dirty="0">
                <a:solidFill>
                  <a:schemeClr val="tx2"/>
                </a:solidFill>
              </a:rPr>
              <a:t>Personal</a:t>
            </a:r>
          </a:p>
          <a:p>
            <a:r>
              <a:rPr lang="en-US" sz="1800" dirty="0">
                <a:solidFill>
                  <a:schemeClr val="tx2"/>
                </a:solidFill>
              </a:rPr>
              <a:t>Family</a:t>
            </a:r>
          </a:p>
          <a:p>
            <a:r>
              <a:rPr lang="en-US" sz="1800" dirty="0">
                <a:solidFill>
                  <a:schemeClr val="tx2"/>
                </a:solidFill>
              </a:rPr>
              <a:t>Community</a:t>
            </a:r>
          </a:p>
          <a:p>
            <a:r>
              <a:rPr lang="en-US" sz="1800" dirty="0">
                <a:solidFill>
                  <a:schemeClr val="tx2"/>
                </a:solidFill>
              </a:rPr>
              <a:t>Nation</a:t>
            </a:r>
            <a:endParaRPr lang="it-IT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09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5">
            <a:extLst>
              <a:ext uri="{FF2B5EF4-FFF2-40B4-BE49-F238E27FC236}">
                <a16:creationId xmlns:a16="http://schemas.microsoft.com/office/drawing/2014/main" id="{04F99093-FB6D-43E0-AA45-FA744653E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CE8B83EF-4FB2-4C16-B94A-73A8FBCD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7" name="Group 29">
            <a:extLst>
              <a:ext uri="{FF2B5EF4-FFF2-40B4-BE49-F238E27FC236}">
                <a16:creationId xmlns:a16="http://schemas.microsoft.com/office/drawing/2014/main" id="{65CE4779-ABAB-448C-B806-A60E8F83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84E8940-EE47-4A50-B7D3-F4BF68524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BA40340-BD4D-49C0-8BC6-61AF7391F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9A4281-F939-4206-9B6F-8DDD2FDAA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8774401-76BE-487C-8645-DC90C833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154D3-CB30-D512-A1A3-96323358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921" y="1211808"/>
            <a:ext cx="4133690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Some Scenarios</a:t>
            </a:r>
            <a:endParaRPr lang="it-IT" sz="3600" dirty="0">
              <a:solidFill>
                <a:schemeClr val="tx2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7AAF582-A9CD-9CE1-A220-C85CCF7D7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133360" cy="3639289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057A1CA-2A42-47DB-B5D4-11001E90A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7951" y="1467425"/>
            <a:ext cx="3110646" cy="1936192"/>
          </a:xfrm>
          <a:prstGeom prst="rect">
            <a:avLst/>
          </a:prstGeom>
        </p:spPr>
      </p:pic>
      <p:pic>
        <p:nvPicPr>
          <p:cNvPr id="9" name="Immagine 8" descr="Immagine che contiene schermata, casa&#10;&#10;Descrizione generata automaticamente">
            <a:extLst>
              <a:ext uri="{FF2B5EF4-FFF2-40B4-BE49-F238E27FC236}">
                <a16:creationId xmlns:a16="http://schemas.microsoft.com/office/drawing/2014/main" id="{C6FC3012-CC66-6F4A-F97A-8BD9D1F57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686" y="1467425"/>
            <a:ext cx="3075092" cy="1936377"/>
          </a:xfrm>
          <a:prstGeom prst="rect">
            <a:avLst/>
          </a:prstGeo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76202F8-2892-1AE7-DAC8-DB0E48427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7949" y="3508771"/>
            <a:ext cx="3110647" cy="174782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434505B-1F55-B93C-68A3-ACD607D3F4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6686" y="3488376"/>
            <a:ext cx="3039533" cy="174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65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297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LMRoman12-Bold-Identity-H</vt:lpstr>
      <vt:lpstr>LMRoman12-Regular-Identity-H</vt:lpstr>
      <vt:lpstr>Söhne</vt:lpstr>
      <vt:lpstr>Tema di Office</vt:lpstr>
      <vt:lpstr>Building a Smarter Food Ecosystem: The Role of IoT and Adaptive Systems</vt:lpstr>
      <vt:lpstr>Introduction</vt:lpstr>
      <vt:lpstr>Introduction</vt:lpstr>
      <vt:lpstr>Monitoring The World: IoT Devices</vt:lpstr>
      <vt:lpstr>Monitoring The World: SA Systems</vt:lpstr>
      <vt:lpstr>System Model:  The MAPE-K loop</vt:lpstr>
      <vt:lpstr>Practical Example: Feed me, Feed me</vt:lpstr>
      <vt:lpstr>Practical Example:  Feed me, Feed me</vt:lpstr>
      <vt:lpstr>Some Scenarios</vt:lpstr>
      <vt:lpstr>Practical Example: Feed me, Feed me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Smarter Food Ecosystem: The Role of IoT and Adaptive Systems</dc:title>
  <dc:creator>Giordano Tinella</dc:creator>
  <cp:lastModifiedBy>Giordano Tinella</cp:lastModifiedBy>
  <cp:revision>5</cp:revision>
  <dcterms:created xsi:type="dcterms:W3CDTF">2023-06-29T06:16:28Z</dcterms:created>
  <dcterms:modified xsi:type="dcterms:W3CDTF">2023-07-05T18:17:04Z</dcterms:modified>
</cp:coreProperties>
</file>