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Fraunces Extra Bold"/>
      <p:regular r:id="rId12"/>
    </p:embeddedFont>
    <p:embeddedFont>
      <p:font typeface="Fraunces Extra Bold"/>
      <p:regular r:id="rId13"/>
    </p:embeddedFont>
    <p:embeddedFont>
      <p:font typeface="Nobile"/>
      <p:regular r:id="rId14"/>
    </p:embeddedFont>
    <p:embeddedFont>
      <p:font typeface="Nobile"/>
      <p:regular r:id="rId15"/>
    </p:embeddedFont>
    <p:embeddedFont>
      <p:font typeface="Nobile"/>
      <p:regular r:id="rId16"/>
    </p:embeddedFont>
    <p:embeddedFont>
      <p:font typeface="Nobile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45650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პირველი კოსმოსური სიჩქარე და ხელოვნური კოსმოსური თანამგზავრი: გზა ვარსკვლავებისკენ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209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კეთილი იყოს თქვენი მობრძანება კოსმოსის სამყაროში!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8279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პირველი კოსმოსური სიჩქარის ფიზიკური საფუძვლები: ფორმულები, გამოთვლები და მნიშვნელობა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61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ფორმულა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42736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პირველი კოსმოსური სიჩქარე, V1 = √(GM/R), სადაც G არის გრავიტაციული მუდმივი, M არის დედამიწის მასა, R არის დედამიწის რადიუსი.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615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მნიშვნელობა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42736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ეს არის მინიმალური სიჩქარე, რომელიც საჭიროა ობიექტის დედამიწის ორბიტაზე შესვლისთვის.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72067" y="4189928"/>
            <a:ext cx="3978116" cy="2169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2676" y="844510"/>
            <a:ext cx="7771448" cy="18380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დედამიწის პირველი ხელოვნური თანამგზავრის (Sputnik-1) გაშვების ისტორია.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455331" y="2976682"/>
            <a:ext cx="22860" cy="4408408"/>
          </a:xfrm>
          <a:prstGeom prst="roundRect">
            <a:avLst>
              <a:gd name="adj" fmla="val 772024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6664464" y="3406259"/>
            <a:ext cx="686276" cy="22860"/>
          </a:xfrm>
          <a:prstGeom prst="roundRect">
            <a:avLst>
              <a:gd name="adj" fmla="val 772024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6246197" y="3197185"/>
            <a:ext cx="441127" cy="441127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7" name="Text 4"/>
          <p:cNvSpPr/>
          <p:nvPr/>
        </p:nvSpPr>
        <p:spPr>
          <a:xfrm>
            <a:off x="6393359" y="3270647"/>
            <a:ext cx="146804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7545229" y="3172658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1955 წ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545229" y="3596640"/>
            <a:ext cx="639889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სსრკ-ში დაიწყო მუშაობა თანამგზავრზე.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664464" y="4731901"/>
            <a:ext cx="686276" cy="22860"/>
          </a:xfrm>
          <a:prstGeom prst="roundRect">
            <a:avLst>
              <a:gd name="adj" fmla="val 772024"/>
            </a:avLst>
          </a:prstGeom>
          <a:solidFill>
            <a:srgbClr val="CED9CE"/>
          </a:solidFill>
          <a:ln/>
        </p:spPr>
      </p:sp>
      <p:sp>
        <p:nvSpPr>
          <p:cNvPr id="11" name="Shape 8"/>
          <p:cNvSpPr/>
          <p:nvPr/>
        </p:nvSpPr>
        <p:spPr>
          <a:xfrm>
            <a:off x="6246197" y="4522827"/>
            <a:ext cx="441127" cy="441127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2" name="Text 9"/>
          <p:cNvSpPr/>
          <p:nvPr/>
        </p:nvSpPr>
        <p:spPr>
          <a:xfrm>
            <a:off x="6370618" y="4596289"/>
            <a:ext cx="192286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7545229" y="4498300"/>
            <a:ext cx="3095387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1957 წლის 4 ოქტომბერი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7545229" y="4922282"/>
            <a:ext cx="6398895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დედამიწის პირველი ხელოვნური თანამგზავრის, Sputnik 1-ის გაშვება.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664464" y="6371273"/>
            <a:ext cx="686276" cy="22860"/>
          </a:xfrm>
          <a:prstGeom prst="roundRect">
            <a:avLst>
              <a:gd name="adj" fmla="val 772024"/>
            </a:avLst>
          </a:prstGeom>
          <a:solidFill>
            <a:srgbClr val="CED9CE"/>
          </a:solidFill>
          <a:ln/>
        </p:spPr>
      </p:sp>
      <p:sp>
        <p:nvSpPr>
          <p:cNvPr id="16" name="Shape 13"/>
          <p:cNvSpPr/>
          <p:nvPr/>
        </p:nvSpPr>
        <p:spPr>
          <a:xfrm>
            <a:off x="6246197" y="6162199"/>
            <a:ext cx="441127" cy="441127"/>
          </a:xfrm>
          <a:prstGeom prst="roundRect">
            <a:avLst>
              <a:gd name="adj" fmla="val 40008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377880" y="6235660"/>
            <a:ext cx="177641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7545229" y="6137672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1958 წ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545229" y="6561653"/>
            <a:ext cx="6398895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შეერთებულმა შტატებმა გაუშვა პირველი ხელოვნური თანამგზავრი, Explorer 1.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7318" y="926902"/>
            <a:ext cx="7782163" cy="24317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ტექნიკური მახასიათებლები და მოთხოვნები თანამგზავრების პირველი კოსმოსური სიჩქარით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167318" y="3869293"/>
            <a:ext cx="437674" cy="437674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313289" y="3942159"/>
            <a:ext cx="145613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799540" y="3869293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სიჩქარე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799540" y="4289941"/>
            <a:ext cx="3161586" cy="622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დაახლოებით 7,9 კმ/წმ სტაბილური ორბიტისთვის.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10155674" y="3869293"/>
            <a:ext cx="437674" cy="437674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10279142" y="3942159"/>
            <a:ext cx="190738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7"/>
          <p:cNvSpPr/>
          <p:nvPr/>
        </p:nvSpPr>
        <p:spPr>
          <a:xfrm>
            <a:off x="10787896" y="3869293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სიმაღლე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0787896" y="4289941"/>
            <a:ext cx="3161586" cy="1556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ორბიტის ტიპის მიხედვით, დედამიწის დაბალი ორბიტიდან (LEO) გეოსინქრონულ ორბიტამდე (GEO).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167318" y="6259473"/>
            <a:ext cx="437674" cy="437674"/>
          </a:xfrm>
          <a:prstGeom prst="roundRect">
            <a:avLst>
              <a:gd name="adj" fmla="val 40007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6298049" y="6332339"/>
            <a:ext cx="176212" cy="291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6799540" y="6259473"/>
            <a:ext cx="2431971" cy="303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წონა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6799540" y="6680121"/>
            <a:ext cx="7149941" cy="622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დავალებიდან გამომდინარე, ის შეიძლება განსხვავდებოდეს რამდენიმე კილოგრამიდან რამდენიმე ტონამდე.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558" y="515064"/>
            <a:ext cx="13319284" cy="1170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თანამგზავრული ტექნოლოგიების განვითარების თანამედროვე მიღწევები და პერსპექტივები</a:t>
            </a:r>
            <a:endParaRPr lang="en-US" sz="3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228" y="2060258"/>
            <a:ext cx="1648182" cy="13786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6800" y="2740938"/>
            <a:ext cx="116919" cy="37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996696" y="2397323"/>
            <a:ext cx="234148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ნავიგაცია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996696" y="2802255"/>
            <a:ext cx="524089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GPS, GLONASS, Galileo - ზუსტი სანავიგაციო სისტემები.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4856202" y="3452693"/>
            <a:ext cx="9071848" cy="11430"/>
          </a:xfrm>
          <a:prstGeom prst="roundRect">
            <a:avLst>
              <a:gd name="adj" fmla="val 1474992"/>
            </a:avLst>
          </a:prstGeom>
          <a:solidFill>
            <a:srgbClr val="CED9C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78" y="3485674"/>
            <a:ext cx="3296483" cy="137862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8822" y="3987641"/>
            <a:ext cx="152995" cy="37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5820847" y="3672959"/>
            <a:ext cx="2341483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კავშირი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820847" y="4077891"/>
            <a:ext cx="7966710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სატელიტური ტელევიზია, ინტერნეტი, მობილური კომუნიკაციები - ინფორმაციაზე წვდომა.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5680353" y="4878110"/>
            <a:ext cx="8247698" cy="11430"/>
          </a:xfrm>
          <a:prstGeom prst="roundRect">
            <a:avLst>
              <a:gd name="adj" fmla="val 1474992"/>
            </a:avLst>
          </a:prstGeom>
          <a:solidFill>
            <a:srgbClr val="CED9CE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27" y="4911090"/>
            <a:ext cx="4944666" cy="13786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4537" y="5413058"/>
            <a:ext cx="141446" cy="37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1800" dirty="0"/>
          </a:p>
        </p:txBody>
      </p:sp>
      <p:sp>
        <p:nvSpPr>
          <p:cNvPr id="15" name="Text 10"/>
          <p:cNvSpPr/>
          <p:nvPr/>
        </p:nvSpPr>
        <p:spPr>
          <a:xfrm>
            <a:off x="6644878" y="5248156"/>
            <a:ext cx="2875955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დედამიწის დაკვირვება</a:t>
            </a:r>
            <a:endParaRPr lang="en-US" sz="1800" dirty="0"/>
          </a:p>
        </p:txBody>
      </p:sp>
      <p:sp>
        <p:nvSpPr>
          <p:cNvPr id="16" name="Text 11"/>
          <p:cNvSpPr/>
          <p:nvPr/>
        </p:nvSpPr>
        <p:spPr>
          <a:xfrm>
            <a:off x="6644878" y="5653088"/>
            <a:ext cx="6888718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ამინდის, კარტოგრაფია, გარემოს მონიტორინგი - პლანეტის შესწავლა.</a:t>
            </a:r>
            <a:endParaRPr lang="en-US" sz="1450" dirty="0"/>
          </a:p>
        </p:txBody>
      </p:sp>
      <p:sp>
        <p:nvSpPr>
          <p:cNvPr id="17" name="Shape 12"/>
          <p:cNvSpPr/>
          <p:nvPr/>
        </p:nvSpPr>
        <p:spPr>
          <a:xfrm>
            <a:off x="6504384" y="6303526"/>
            <a:ext cx="7423666" cy="11430"/>
          </a:xfrm>
          <a:prstGeom prst="roundRect">
            <a:avLst>
              <a:gd name="adj" fmla="val 1474992"/>
            </a:avLst>
          </a:prstGeom>
          <a:solidFill>
            <a:srgbClr val="CED9CE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77" y="6336506"/>
            <a:ext cx="6592967" cy="137862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05726" y="6838474"/>
            <a:ext cx="159068" cy="374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1800" dirty="0"/>
          </a:p>
        </p:txBody>
      </p:sp>
      <p:sp>
        <p:nvSpPr>
          <p:cNvPr id="20" name="Text 14"/>
          <p:cNvSpPr/>
          <p:nvPr/>
        </p:nvSpPr>
        <p:spPr>
          <a:xfrm>
            <a:off x="7469029" y="6673572"/>
            <a:ext cx="250043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კოსმოსური ტურიზმი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7469029" y="7078504"/>
            <a:ext cx="5317927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ახალი მიმართულება - სივრცეში წვდომა ყველასთვის.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2025-03-04T14:26:03Z</dcterms:created>
  <dcterms:modified xsi:type="dcterms:W3CDTF">2025-03-04T14:26:03Z</dcterms:modified>
</cp:coreProperties>
</file>