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4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/>
    <p:restoredTop sz="95814"/>
  </p:normalViewPr>
  <p:slideViewPr>
    <p:cSldViewPr snapToGrid="0" snapToObjects="1">
      <p:cViewPr>
        <p:scale>
          <a:sx n="80" d="100"/>
          <a:sy n="80" d="100"/>
        </p:scale>
        <p:origin x="144" y="7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A5BF7-C373-2643-990F-3E610C8FF9E6}" type="datetimeFigureOut">
              <a:rPr lang="it-IT" smtClean="0"/>
              <a:t>15/03/22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669F6-27C1-1B45-8152-97A42E527E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5207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mmmmm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69F6-27C1-1B45-8152-97A42E527E8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5306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69F6-27C1-1B45-8152-97A42E527E8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0746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59FF-5CF8-944F-98D5-A166C9FA52DC}" type="datetimeFigureOut">
              <a:rPr lang="it-IT" smtClean="0"/>
              <a:t>15/03/22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EEB0-45BE-684E-BD92-40A947F24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56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59FF-5CF8-944F-98D5-A166C9FA52DC}" type="datetimeFigureOut">
              <a:rPr lang="it-IT" smtClean="0"/>
              <a:t>15/03/22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EEB0-45BE-684E-BD92-40A947F24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584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59FF-5CF8-944F-98D5-A166C9FA52DC}" type="datetimeFigureOut">
              <a:rPr lang="it-IT" smtClean="0"/>
              <a:t>15/03/22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EEB0-45BE-684E-BD92-40A947F24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910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59FF-5CF8-944F-98D5-A166C9FA52DC}" type="datetimeFigureOut">
              <a:rPr lang="it-IT" smtClean="0"/>
              <a:t>15/03/22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EEB0-45BE-684E-BD92-40A947F24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468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59FF-5CF8-944F-98D5-A166C9FA52DC}" type="datetimeFigureOut">
              <a:rPr lang="it-IT" smtClean="0"/>
              <a:t>15/03/22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EEB0-45BE-684E-BD92-40A947F24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745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59FF-5CF8-944F-98D5-A166C9FA52DC}" type="datetimeFigureOut">
              <a:rPr lang="it-IT" smtClean="0"/>
              <a:t>15/03/22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EEB0-45BE-684E-BD92-40A947F24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37560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59FF-5CF8-944F-98D5-A166C9FA52DC}" type="datetimeFigureOut">
              <a:rPr lang="it-IT" smtClean="0"/>
              <a:t>15/03/22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EEB0-45BE-684E-BD92-40A947F24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16480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59FF-5CF8-944F-98D5-A166C9FA52DC}" type="datetimeFigureOut">
              <a:rPr lang="it-IT" smtClean="0"/>
              <a:t>15/03/22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EEB0-45BE-684E-BD92-40A947F24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32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59FF-5CF8-944F-98D5-A166C9FA52DC}" type="datetimeFigureOut">
              <a:rPr lang="it-IT" smtClean="0"/>
              <a:t>15/03/22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EEB0-45BE-684E-BD92-40A947F24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840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59FF-5CF8-944F-98D5-A166C9FA52DC}" type="datetimeFigureOut">
              <a:rPr lang="it-IT" smtClean="0"/>
              <a:t>15/03/22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EEB0-45BE-684E-BD92-40A947F24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6552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59FF-5CF8-944F-98D5-A166C9FA52DC}" type="datetimeFigureOut">
              <a:rPr lang="it-IT" smtClean="0"/>
              <a:t>15/03/22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EEB0-45BE-684E-BD92-40A947F24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219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459FF-5CF8-944F-98D5-A166C9FA52DC}" type="datetimeFigureOut">
              <a:rPr lang="it-IT" smtClean="0"/>
              <a:t>15/03/22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AEEB0-45BE-684E-BD92-40A947F24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596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360AB6-4D99-BB42-96AC-47952F670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it-IT" sz="2200" dirty="0"/>
              <a:t>UNIVERSITÀ DEGLI STUDI DI TORINO</a:t>
            </a:r>
            <a:br>
              <a:rPr lang="it-IT" sz="2200" dirty="0"/>
            </a:br>
            <a:r>
              <a:rPr lang="it-IT" sz="2200" dirty="0"/>
              <a:t> </a:t>
            </a:r>
            <a:br>
              <a:rPr lang="it-IT" sz="2200" dirty="0"/>
            </a:br>
            <a:r>
              <a:rPr lang="it-IT" sz="2200" dirty="0"/>
              <a:t>Dipartimento di Culture, Politica e Società</a:t>
            </a:r>
            <a:br>
              <a:rPr lang="it-IT" sz="2200" dirty="0"/>
            </a:br>
            <a:r>
              <a:rPr lang="it-IT" sz="2200" dirty="0"/>
              <a:t> </a:t>
            </a:r>
            <a:br>
              <a:rPr lang="it-IT" sz="2200" dirty="0"/>
            </a:br>
            <a:r>
              <a:rPr lang="it-IT" sz="2200" dirty="0"/>
              <a:t>Laurea triennale in Innovazione sociale, </a:t>
            </a:r>
            <a:br>
              <a:rPr lang="it-IT" sz="2200" dirty="0"/>
            </a:br>
            <a:r>
              <a:rPr lang="it-IT" sz="2200" dirty="0"/>
              <a:t>comunicazione e nuove tecnologie</a:t>
            </a:r>
            <a:br>
              <a:rPr lang="it-IT" sz="2200" dirty="0"/>
            </a:b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22C98B6-CECB-104C-8B78-76C6AA003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1700" y="2326804"/>
            <a:ext cx="7848600" cy="3788804"/>
          </a:xfrm>
        </p:spPr>
        <p:txBody>
          <a:bodyPr>
            <a:noAutofit/>
          </a:bodyPr>
          <a:lstStyle/>
          <a:p>
            <a:endParaRPr lang="it-IT" sz="1800">
              <a:latin typeface="+mj-lt"/>
            </a:endParaRPr>
          </a:p>
          <a:p>
            <a:r>
              <a:rPr lang="it-IT" sz="1800">
                <a:latin typeface="+mj-lt"/>
              </a:rPr>
              <a:t>Tesi di Laurea </a:t>
            </a:r>
          </a:p>
          <a:p>
            <a:r>
              <a:rPr lang="it-IT" sz="1800">
                <a:latin typeface="+mj-lt"/>
              </a:rPr>
              <a:t> </a:t>
            </a:r>
          </a:p>
          <a:p>
            <a:r>
              <a:rPr lang="it-IT" b="1">
                <a:latin typeface="+mj-lt"/>
              </a:rPr>
              <a:t>Valutazione di GoodBarber, un applicativo per l’implementazione di app, come strumento di prototipazione ad alta fedeltà</a:t>
            </a:r>
          </a:p>
          <a:p>
            <a:endParaRPr lang="it-IT" sz="1800">
              <a:latin typeface="+mj-lt"/>
            </a:endParaRPr>
          </a:p>
          <a:p>
            <a:endParaRPr lang="it-IT" sz="1800">
              <a:latin typeface="+mj-lt"/>
            </a:endParaRPr>
          </a:p>
          <a:p>
            <a:r>
              <a:rPr lang="it-IT" sz="1800">
                <a:latin typeface="+mj-lt"/>
              </a:rPr>
              <a:t>Relatrice:                                                                                 Candidata:                           </a:t>
            </a:r>
          </a:p>
          <a:p>
            <a:r>
              <a:rPr lang="it-IT" sz="1800">
                <a:latin typeface="+mj-lt"/>
              </a:rPr>
              <a:t>Prof.ssa Fabiana Vernero                                                      Giorgia Buracchio</a:t>
            </a:r>
          </a:p>
          <a:p>
            <a:endParaRPr lang="it-IT" sz="1800">
              <a:latin typeface="+mj-lt"/>
            </a:endParaRPr>
          </a:p>
          <a:p>
            <a:r>
              <a:rPr lang="it-IT" sz="1800">
                <a:latin typeface="+mj-lt"/>
              </a:rPr>
              <a:t>Anno accademico 2021-2022</a:t>
            </a:r>
            <a:r>
              <a:rPr lang="it-IT" sz="1800">
                <a:effectLst/>
                <a:latin typeface="+mj-lt"/>
              </a:rPr>
              <a:t> </a:t>
            </a:r>
            <a:endParaRPr lang="it-IT" sz="1800" dirty="0">
              <a:latin typeface="+mj-lt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0F6E7A3E-7AEF-B844-8A30-812FE7672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16" y="376672"/>
            <a:ext cx="1672849" cy="167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129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90A756-79B8-6F4E-8E7D-595FBEA9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600" dirty="0">
                <a:latin typeface="+mn-lt"/>
              </a:rPr>
              <a:t>Task: creare modulo per registrare dispositivo</a:t>
            </a:r>
          </a:p>
        </p:txBody>
      </p:sp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0DDB80D-9F9E-7F42-92E7-0B978BA30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723" y="1556757"/>
            <a:ext cx="2542006" cy="480619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A85844F-1219-0945-925E-0A3A65919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009" y="1556756"/>
            <a:ext cx="2555539" cy="4806197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EC0BA0A2-AE64-A447-9B0B-3105BFA53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828" y="1588881"/>
            <a:ext cx="2555539" cy="474194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F25C06-4CD5-3741-A14D-E61A7C72F785}"/>
              </a:ext>
            </a:extLst>
          </p:cNvPr>
          <p:cNvSpPr txBox="1"/>
          <p:nvPr/>
        </p:nvSpPr>
        <p:spPr>
          <a:xfrm rot="10800000" flipV="1">
            <a:off x="798975" y="2019779"/>
            <a:ext cx="34037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Dopo aver eseguito una serie di comandi sono giunta al risultato finale di un modulo in cui i dipendenti sono tenuti a registrare il proprio dispositivo per poter accedere al parcheggio aziendale.</a:t>
            </a:r>
          </a:p>
        </p:txBody>
      </p:sp>
    </p:spTree>
    <p:extLst>
      <p:ext uri="{BB962C8B-B14F-4D97-AF65-F5344CB8AC3E}">
        <p14:creationId xmlns:p14="http://schemas.microsoft.com/office/powerpoint/2010/main" val="3067406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EFA36D-660D-DF46-933F-8D1546E6C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600" dirty="0">
                <a:latin typeface="+mn-lt"/>
              </a:rPr>
              <a:t>Valutazione task </a:t>
            </a:r>
          </a:p>
        </p:txBody>
      </p:sp>
      <p:pic>
        <p:nvPicPr>
          <p:cNvPr id="8" name="Segnaposto contenuto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8DC575D-0392-0747-B0E3-5F19BE0F1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65125"/>
            <a:ext cx="5789347" cy="6136543"/>
          </a:xfr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3F1777E1-2924-F247-9047-17F36E47C148}"/>
              </a:ext>
            </a:extLst>
          </p:cNvPr>
          <p:cNvSpPr/>
          <p:nvPr/>
        </p:nvSpPr>
        <p:spPr>
          <a:xfrm>
            <a:off x="7139572" y="2366413"/>
            <a:ext cx="2020470" cy="386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9B63374-E0AC-974E-8015-96655A8FB383}"/>
              </a:ext>
            </a:extLst>
          </p:cNvPr>
          <p:cNvSpPr/>
          <p:nvPr/>
        </p:nvSpPr>
        <p:spPr>
          <a:xfrm>
            <a:off x="6726576" y="4707925"/>
            <a:ext cx="2257003" cy="386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2B6978B5-A621-324E-9A51-EB4BB3D4CDFE}"/>
              </a:ext>
            </a:extLst>
          </p:cNvPr>
          <p:cNvSpPr>
            <a:spLocks/>
          </p:cNvSpPr>
          <p:nvPr/>
        </p:nvSpPr>
        <p:spPr>
          <a:xfrm>
            <a:off x="6726576" y="5946774"/>
            <a:ext cx="2030762" cy="386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BD7E060-EA52-8E4A-A4A5-1E6865C1B5A2}"/>
              </a:ext>
            </a:extLst>
          </p:cNvPr>
          <p:cNvSpPr txBox="1"/>
          <p:nvPr/>
        </p:nvSpPr>
        <p:spPr>
          <a:xfrm>
            <a:off x="481065" y="1505356"/>
            <a:ext cx="4913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Lo schema illustra i principi di Nielsen che sono stati violati e con alcune possibili soluzioni </a:t>
            </a:r>
          </a:p>
        </p:txBody>
      </p:sp>
      <p:pic>
        <p:nvPicPr>
          <p:cNvPr id="1025" name="Immagine 28">
            <a:extLst>
              <a:ext uri="{FF2B5EF4-FFF2-40B4-BE49-F238E27FC236}">
                <a16:creationId xmlns:a16="http://schemas.microsoft.com/office/drawing/2014/main" id="{0F736536-0867-D946-A90A-6CAAE364E283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500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FA691E0-C503-7441-9253-8A2DCD4BA52A}"/>
              </a:ext>
            </a:extLst>
          </p:cNvPr>
          <p:cNvSpPr txBox="1"/>
          <p:nvPr/>
        </p:nvSpPr>
        <p:spPr>
          <a:xfrm>
            <a:off x="481065" y="3429000"/>
            <a:ext cx="491364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Il cognitive </a:t>
            </a:r>
            <a:r>
              <a:rPr lang="it-IT" sz="2400" dirty="0" err="1">
                <a:latin typeface="+mj-lt"/>
              </a:rPr>
              <a:t>Walkthrough</a:t>
            </a:r>
            <a:r>
              <a:rPr lang="it-IT" sz="2400" dirty="0">
                <a:latin typeface="+mj-lt"/>
              </a:rPr>
              <a:t> mette in risalto gli stessi limiti ma al tempo stesso dei pregi che con il primo metodo non sono stati messi in risalto:</a:t>
            </a:r>
          </a:p>
          <a:p>
            <a:endParaRPr lang="it-IT" sz="2400" dirty="0">
              <a:latin typeface="+mj-lt"/>
            </a:endParaRPr>
          </a:p>
          <a:p>
            <a:r>
              <a:rPr lang="it-IT" sz="2400" b="1" i="1" dirty="0">
                <a:latin typeface="+mj-lt"/>
              </a:rPr>
              <a:t>L’utente assocerà l’azione corretta al risultato che si aspetta di ottenere? </a:t>
            </a:r>
          </a:p>
          <a:p>
            <a:r>
              <a:rPr lang="it-IT" sz="2400" i="1" dirty="0">
                <a:latin typeface="+mj-lt"/>
              </a:rPr>
              <a:t>(es. eliminazione elementi)</a:t>
            </a:r>
            <a:endParaRPr lang="it-IT" sz="2400" dirty="0">
              <a:latin typeface="+mj-lt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7013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57E87A-E3EE-564E-9875-170DAEED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195" y="365125"/>
            <a:ext cx="10713605" cy="1325563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600" dirty="0">
                <a:latin typeface="+mn-lt"/>
              </a:rPr>
              <a:t>Modifiche che potrebbero migliorare l’usabilità di </a:t>
            </a:r>
            <a:r>
              <a:rPr lang="it-IT" sz="3600" dirty="0" err="1">
                <a:latin typeface="+mn-lt"/>
              </a:rPr>
              <a:t>GooBarber</a:t>
            </a:r>
            <a:endParaRPr lang="it-IT" sz="3600" dirty="0">
              <a:latin typeface="+mn-lt"/>
            </a:endParaRPr>
          </a:p>
        </p:txBody>
      </p:sp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E0963BB-69BD-4F42-A5CA-3E8EAFDFC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95" y="2320358"/>
            <a:ext cx="5455805" cy="3081182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71BB389-B706-7C47-AE4F-43A0D27D6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99" y="2320358"/>
            <a:ext cx="5451261" cy="308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07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6937C2-218F-C145-A2D2-4C38A37CA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79" y="718051"/>
            <a:ext cx="10515600" cy="2201612"/>
          </a:xfrm>
        </p:spPr>
        <p:txBody>
          <a:bodyPr>
            <a:normAutofit/>
          </a:bodyPr>
          <a:lstStyle/>
          <a:p>
            <a:r>
              <a:rPr lang="it-IT" dirty="0" err="1"/>
              <a:t>GoodBarber</a:t>
            </a:r>
            <a:r>
              <a:rPr lang="it-IT" dirty="0"/>
              <a:t> è un buono strumento per la realizzazione di prototipi ad alta fedeltà, partendo da un prototipo a bassa fedeltà?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B41360-7F18-3848-9C39-3F9179A48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6258" y="3087730"/>
            <a:ext cx="6188242" cy="30522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3100" b="1" dirty="0">
              <a:latin typeface="+mj-lt"/>
            </a:endParaRPr>
          </a:p>
          <a:p>
            <a:pPr marL="0" indent="0">
              <a:buNone/>
            </a:pPr>
            <a:endParaRPr lang="it-IT" sz="2400" b="1" dirty="0">
              <a:latin typeface="+mj-lt"/>
            </a:endParaRPr>
          </a:p>
          <a:p>
            <a:pPr marL="0" indent="0">
              <a:buNone/>
            </a:pPr>
            <a:r>
              <a:rPr lang="it-IT" sz="2400" dirty="0">
                <a:latin typeface="+mj-lt"/>
              </a:rPr>
              <a:t> È un software abbastanza facile dove tutti possono provare a creare la propria </a:t>
            </a:r>
            <a:r>
              <a:rPr lang="it-IT" sz="2400" dirty="0" err="1">
                <a:latin typeface="+mj-lt"/>
              </a:rPr>
              <a:t>app</a:t>
            </a:r>
            <a:r>
              <a:rPr lang="it-IT" sz="2400" dirty="0">
                <a:latin typeface="+mj-lt"/>
              </a:rPr>
              <a:t>.</a:t>
            </a:r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3592329-1926-544B-B750-14D73E0FB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32" y="3100597"/>
            <a:ext cx="1568052" cy="179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98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11146F-516C-7449-B5E9-1382DFBE2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5912"/>
            <a:ext cx="10515600" cy="11461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4800" i="1" dirty="0"/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424365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134C83-8AAC-6F4F-A18D-3EC4A4740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4380"/>
            <a:ext cx="10905066" cy="65612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it-IT" sz="2400" i="1" dirty="0">
                <a:latin typeface="+mj-lt"/>
              </a:rPr>
              <a:t>Domanda di Ricerca: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it-IT" sz="2600" dirty="0" err="1"/>
              <a:t>GoodBarber</a:t>
            </a:r>
            <a:r>
              <a:rPr lang="it-IT" sz="2600" dirty="0"/>
              <a:t> è un buono strumento per la realizzazione di prototipi ad alta fedeltà, partendo da un prototipo a bassa fedeltà?</a:t>
            </a:r>
            <a:endParaRPr lang="it-IT" sz="2600" i="1" dirty="0">
              <a:latin typeface="+mj-lt"/>
            </a:endParaRPr>
          </a:p>
          <a:p>
            <a:pPr marL="0" indent="0">
              <a:buNone/>
            </a:pPr>
            <a:endParaRPr lang="it-IT" sz="2000" i="1" dirty="0">
              <a:latin typeface="+mj-lt"/>
            </a:endParaRPr>
          </a:p>
          <a:p>
            <a:pPr marL="0" indent="0">
              <a:buNone/>
            </a:pPr>
            <a:endParaRPr lang="it-IT" sz="2000" i="1" dirty="0">
              <a:latin typeface="+mj-lt"/>
            </a:endParaRPr>
          </a:p>
          <a:p>
            <a:pPr marL="0" indent="0">
              <a:buNone/>
            </a:pPr>
            <a:r>
              <a:rPr lang="it-IT" sz="2400" dirty="0">
                <a:latin typeface="+mj-lt"/>
              </a:rPr>
              <a:t>Argomenti affrontati: </a:t>
            </a:r>
            <a:endParaRPr lang="it-IT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t-IT" dirty="0">
                <a:latin typeface="+mj-lt"/>
              </a:rPr>
              <a:t>Il prototipo e la prototipazione a bassa e alta fedeltà</a:t>
            </a:r>
          </a:p>
          <a:p>
            <a:pPr>
              <a:lnSpc>
                <a:spcPct val="150000"/>
              </a:lnSpc>
            </a:pPr>
            <a:r>
              <a:rPr lang="it-IT" dirty="0">
                <a:latin typeface="+mj-lt"/>
              </a:rPr>
              <a:t>La valutazione e i metodi usati </a:t>
            </a:r>
          </a:p>
          <a:p>
            <a:pPr>
              <a:lnSpc>
                <a:spcPct val="150000"/>
              </a:lnSpc>
            </a:pPr>
            <a:r>
              <a:rPr lang="it-IT" dirty="0">
                <a:latin typeface="+mj-lt"/>
              </a:rPr>
              <a:t>Le applicazioni mobile </a:t>
            </a:r>
          </a:p>
          <a:p>
            <a:pPr>
              <a:lnSpc>
                <a:spcPct val="150000"/>
              </a:lnSpc>
            </a:pPr>
            <a:r>
              <a:rPr lang="it-IT" dirty="0">
                <a:latin typeface="+mj-lt"/>
              </a:rPr>
              <a:t>Valutazione del software </a:t>
            </a:r>
            <a:r>
              <a:rPr lang="it-IT" dirty="0" err="1">
                <a:latin typeface="+mj-lt"/>
              </a:rPr>
              <a:t>GoodBarber</a:t>
            </a:r>
            <a:r>
              <a:rPr lang="it-IT" dirty="0">
                <a:latin typeface="+mj-lt"/>
              </a:rPr>
              <a:t> con relative conclusioni</a:t>
            </a:r>
          </a:p>
        </p:txBody>
      </p:sp>
    </p:spTree>
    <p:extLst>
      <p:ext uri="{BB962C8B-B14F-4D97-AF65-F5344CB8AC3E}">
        <p14:creationId xmlns:p14="http://schemas.microsoft.com/office/powerpoint/2010/main" val="261919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1881CA-4146-D646-8723-E3FCB6A8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600" dirty="0">
                <a:latin typeface="+mn-lt"/>
              </a:rPr>
              <a:t>Il prototipo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3DBC61-88E7-2B41-94DA-5164CCE4B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336" y="2103802"/>
            <a:ext cx="3935514" cy="3615521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it-IT" sz="2400" dirty="0">
                <a:latin typeface="+mj-lt"/>
              </a:rPr>
              <a:t>«</a:t>
            </a:r>
            <a:r>
              <a:rPr lang="it-IT" sz="2400" i="1" dirty="0">
                <a:latin typeface="+mj-lt"/>
              </a:rPr>
              <a:t>Il prototipo è il modello originale o il primo esemplare di un manufatto, sul quale verranno effettuati collaudi e modifiche fino a giungere al prototipo definitivo ed avviare la produzione in serie</a:t>
            </a:r>
            <a:r>
              <a:rPr lang="it-IT" sz="2400" dirty="0">
                <a:latin typeface="+mj-lt"/>
              </a:rPr>
              <a:t>»</a:t>
            </a:r>
          </a:p>
          <a:p>
            <a:pPr marL="0" indent="0" algn="ctr">
              <a:lnSpc>
                <a:spcPct val="100000"/>
              </a:lnSpc>
              <a:buNone/>
            </a:pPr>
            <a:endParaRPr lang="it-IT" sz="2400" dirty="0">
              <a:latin typeface="+mj-lt"/>
            </a:endParaRPr>
          </a:p>
          <a:p>
            <a:pPr marL="0" indent="0" defTabSz="23040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600" i="1" dirty="0">
                <a:solidFill>
                  <a:schemeClr val="bg2">
                    <a:lumMod val="50000"/>
                  </a:schemeClr>
                </a:solidFill>
              </a:rPr>
              <a:t>- Istituto della Enciclopedia Italiana fondata </a:t>
            </a:r>
          </a:p>
          <a:p>
            <a:pPr marL="0" indent="0" defTabSz="23040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600" i="1" dirty="0">
                <a:solidFill>
                  <a:schemeClr val="bg2">
                    <a:lumMod val="50000"/>
                  </a:schemeClr>
                </a:solidFill>
              </a:rPr>
              <a:t>da Giovanni Treccani </a:t>
            </a:r>
            <a:endParaRPr lang="it-IT" sz="1600" b="1" i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2ED2C89F-7DA9-1B4A-BF54-163780819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"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048" y="2103802"/>
            <a:ext cx="3664603" cy="2515188"/>
          </a:xfrm>
          <a:prstGeom prst="rect">
            <a:avLst/>
          </a:prstGeom>
          <a:ln>
            <a:noFill/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AB517B7-1D22-BB41-9279-7CBD9BA64933}"/>
              </a:ext>
            </a:extLst>
          </p:cNvPr>
          <p:cNvSpPr txBox="1"/>
          <p:nvPr/>
        </p:nvSpPr>
        <p:spPr>
          <a:xfrm>
            <a:off x="4606219" y="4735762"/>
            <a:ext cx="7840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2">
                    <a:lumMod val="50000"/>
                  </a:schemeClr>
                </a:solidFill>
              </a:rPr>
              <a:t>Dal prototipo di carta al prototipo </a:t>
            </a:r>
            <a:r>
              <a:rPr lang="it-IT" sz="1600" dirty="0" err="1">
                <a:solidFill>
                  <a:schemeClr val="bg2">
                    <a:lumMod val="50000"/>
                  </a:schemeClr>
                </a:solidFill>
              </a:rPr>
              <a:t>Power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</a:rPr>
              <a:t> Point" </a:t>
            </a:r>
            <a:r>
              <a:rPr lang="it-IT" sz="1600" dirty="0" err="1">
                <a:solidFill>
                  <a:schemeClr val="bg2">
                    <a:lumMod val="50000"/>
                  </a:schemeClr>
                </a:solidFill>
              </a:rPr>
              <a:t>Da:http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</a:rPr>
              <a:t>://</a:t>
            </a:r>
            <a:r>
              <a:rPr lang="it-IT" sz="1600" dirty="0" err="1">
                <a:solidFill>
                  <a:schemeClr val="bg2">
                    <a:lumMod val="50000"/>
                  </a:schemeClr>
                </a:solidFill>
              </a:rPr>
              <a:t>www.rpolillo.it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it-IT" sz="1600" dirty="0" err="1">
                <a:solidFill>
                  <a:schemeClr val="bg2">
                    <a:lumMod val="50000"/>
                  </a:schemeClr>
                </a:solidFill>
              </a:rPr>
              <a:t>faciledausare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</a:rPr>
              <a:t>/Cap.9.htm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  <a:effectLst/>
              </a:rPr>
              <a:t> </a:t>
            </a:r>
            <a:endParaRPr lang="it-IT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07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04B92D-6DB6-6A49-939D-87A620358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600" dirty="0">
                <a:latin typeface="+mn-lt"/>
              </a:rPr>
              <a:t>La prototipazione a bassa e alta fedeltà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801F6F-09E6-0D4F-9F55-09ABD4739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19" y="1325563"/>
            <a:ext cx="5248903" cy="5913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+mj-lt"/>
              </a:rPr>
              <a:t>Il prototipo a </a:t>
            </a:r>
            <a:r>
              <a:rPr lang="it-IT" sz="2400" u="sng" dirty="0">
                <a:latin typeface="+mj-lt"/>
              </a:rPr>
              <a:t>bassa fedeltà</a:t>
            </a:r>
            <a:r>
              <a:rPr lang="it-IT" sz="2400" dirty="0">
                <a:latin typeface="+mj-lt"/>
              </a:rPr>
              <a:t>:</a:t>
            </a:r>
          </a:p>
          <a:p>
            <a:pPr marL="0" indent="0">
              <a:buNone/>
            </a:pPr>
            <a:endParaRPr lang="it-IT" sz="2400" dirty="0">
              <a:latin typeface="+mj-lt"/>
            </a:endParaRPr>
          </a:p>
          <a:p>
            <a:pPr>
              <a:buFontTx/>
              <a:buChar char="-"/>
            </a:pPr>
            <a:r>
              <a:rPr lang="it-IT" sz="2400" dirty="0">
                <a:latin typeface="+mj-lt"/>
              </a:rPr>
              <a:t>Uso di materiali «economici»</a:t>
            </a:r>
          </a:p>
          <a:p>
            <a:pPr>
              <a:buFontTx/>
              <a:buChar char="-"/>
            </a:pPr>
            <a:r>
              <a:rPr lang="it-IT" sz="2400" dirty="0">
                <a:latin typeface="+mj-lt"/>
              </a:rPr>
              <a:t>Veloce da realizzare</a:t>
            </a:r>
          </a:p>
          <a:p>
            <a:pPr>
              <a:buFontTx/>
              <a:buChar char="-"/>
            </a:pPr>
            <a:r>
              <a:rPr lang="it-IT" sz="2400" dirty="0">
                <a:latin typeface="+mj-lt"/>
              </a:rPr>
              <a:t>Facilmente modificabile</a:t>
            </a:r>
          </a:p>
          <a:p>
            <a:pPr marL="0" indent="0">
              <a:buNone/>
            </a:pPr>
            <a:r>
              <a:rPr lang="it-IT" sz="2400" dirty="0">
                <a:latin typeface="+mj-lt"/>
              </a:rPr>
              <a:t>- Tecnica per eccellenza: </a:t>
            </a:r>
            <a:r>
              <a:rPr lang="it-IT" sz="2400" i="1" dirty="0" err="1">
                <a:latin typeface="+mj-lt"/>
              </a:rPr>
              <a:t>sketching</a:t>
            </a:r>
            <a:r>
              <a:rPr lang="it-IT" sz="2400" i="1" dirty="0">
                <a:latin typeface="+mj-lt"/>
              </a:rPr>
              <a:t> </a:t>
            </a:r>
            <a:endParaRPr lang="it-IT" sz="2400" dirty="0">
              <a:latin typeface="+mj-lt"/>
            </a:endParaRPr>
          </a:p>
          <a:p>
            <a:pPr marL="0" indent="0">
              <a:buNone/>
            </a:pPr>
            <a:endParaRPr lang="it-IT" sz="2400" dirty="0">
              <a:latin typeface="+mj-lt"/>
            </a:endParaRPr>
          </a:p>
          <a:p>
            <a:pPr marL="0" indent="0">
              <a:buNone/>
            </a:pPr>
            <a:endParaRPr lang="it-IT" sz="2400" dirty="0">
              <a:latin typeface="+mj-lt"/>
            </a:endParaRPr>
          </a:p>
          <a:p>
            <a:pPr marL="0" indent="0">
              <a:buNone/>
            </a:pPr>
            <a:endParaRPr lang="it-IT" dirty="0">
              <a:latin typeface="+mj-lt"/>
            </a:endParaRPr>
          </a:p>
          <a:p>
            <a:pPr marL="0" indent="0">
              <a:buNone/>
            </a:pPr>
            <a:endParaRPr lang="it-IT" sz="1900" dirty="0"/>
          </a:p>
          <a:p>
            <a:pPr marL="0" indent="0" algn="ctr">
              <a:lnSpc>
                <a:spcPct val="100000"/>
              </a:lnSpc>
              <a:buNone/>
            </a:pPr>
            <a:endParaRPr lang="it-IT" sz="1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8784FB2-45EF-734F-A21B-E47D6472DC9A}"/>
              </a:ext>
            </a:extLst>
          </p:cNvPr>
          <p:cNvSpPr txBox="1"/>
          <p:nvPr/>
        </p:nvSpPr>
        <p:spPr>
          <a:xfrm>
            <a:off x="5945579" y="946821"/>
            <a:ext cx="62464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sz="2400" dirty="0">
                <a:latin typeface="+mj-lt"/>
              </a:rPr>
              <a:t>Il prototipo ad </a:t>
            </a:r>
            <a:r>
              <a:rPr lang="it-IT" sz="2400" u="sng" dirty="0">
                <a:latin typeface="+mj-lt"/>
              </a:rPr>
              <a:t>alta fedeltà</a:t>
            </a:r>
            <a:r>
              <a:rPr lang="it-IT" sz="2400" dirty="0">
                <a:latin typeface="+mj-lt"/>
              </a:rPr>
              <a:t>:</a:t>
            </a:r>
          </a:p>
          <a:p>
            <a:endParaRPr lang="it-IT" sz="2400" dirty="0"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it-IT" sz="2400" dirty="0">
                <a:latin typeface="+mj-lt"/>
              </a:rPr>
              <a:t>Più vicino al prodotto finale</a:t>
            </a:r>
          </a:p>
          <a:p>
            <a:pPr marL="342900" indent="-342900">
              <a:buFontTx/>
              <a:buChar char="-"/>
            </a:pPr>
            <a:r>
              <a:rPr lang="it-IT" sz="2400" dirty="0">
                <a:latin typeface="+mj-lt"/>
              </a:rPr>
              <a:t>Uso di materiali simili se non uguali a quelli finali </a:t>
            </a:r>
          </a:p>
          <a:p>
            <a:pPr marL="342900" indent="-342900">
              <a:buFontTx/>
              <a:buChar char="-"/>
            </a:pPr>
            <a:r>
              <a:rPr lang="it-IT" sz="2400" dirty="0">
                <a:latin typeface="+mj-lt"/>
              </a:rPr>
              <a:t>Modifiche non applicabili facilmente.</a:t>
            </a:r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AD143DE-1998-B941-919F-EC85F875C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19" y="4279672"/>
            <a:ext cx="5486127" cy="1989811"/>
          </a:xfrm>
          <a:prstGeom prst="rect">
            <a:avLst/>
          </a:prstGeom>
        </p:spPr>
      </p:pic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F58A8E2E-A972-CE43-9360-B8EBE702BC3E}"/>
              </a:ext>
            </a:extLst>
          </p:cNvPr>
          <p:cNvCxnSpPr>
            <a:cxnSpLocks/>
          </p:cNvCxnSpPr>
          <p:nvPr/>
        </p:nvCxnSpPr>
        <p:spPr>
          <a:xfrm>
            <a:off x="5696126" y="1325563"/>
            <a:ext cx="0" cy="2604992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483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54D80E-B776-274B-A72E-55874CB4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549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600" dirty="0">
                <a:latin typeface="+mn-lt"/>
              </a:rPr>
              <a:t> Prototipo di partenza 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B487126-C3EF-5340-9B50-786BB1605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909" y="723331"/>
            <a:ext cx="4304891" cy="5769544"/>
          </a:xfrm>
          <a:prstGeom prst="rect">
            <a:avLst/>
          </a:prstGeom>
          <a:noFill/>
          <a:effectLst/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A75AD28-6B19-5940-9275-A65D98AEA0BA}"/>
              </a:ext>
            </a:extLst>
          </p:cNvPr>
          <p:cNvSpPr txBox="1"/>
          <p:nvPr/>
        </p:nvSpPr>
        <p:spPr>
          <a:xfrm>
            <a:off x="838200" y="2267229"/>
            <a:ext cx="56624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it-IT" sz="2400" dirty="0">
                <a:latin typeface="+mj-lt"/>
              </a:rPr>
              <a:t>Realizzare un applicazione per una azienda , in particolare, inserire la modalità «trova auto» all’interno del parcheggio aziendale </a:t>
            </a:r>
          </a:p>
          <a:p>
            <a:pPr marL="342900" indent="-342900">
              <a:buFontTx/>
              <a:buChar char="-"/>
            </a:pPr>
            <a:endParaRPr lang="it-IT" sz="2400" dirty="0">
              <a:latin typeface="+mj-lt"/>
            </a:endParaRPr>
          </a:p>
          <a:p>
            <a:pPr marL="342900" indent="-342900">
              <a:buFontTx/>
              <a:buChar char="-"/>
            </a:pPr>
            <a:endParaRPr lang="it-IT" sz="2400" dirty="0"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it-IT" sz="2400" dirty="0">
                <a:latin typeface="+mj-lt"/>
              </a:rPr>
              <a:t>Risultato: prototipo a bassa fedeltà relativo alla registrazione della posizione auto e la sua successiva ricerca</a:t>
            </a:r>
            <a:r>
              <a:rPr lang="it-IT" sz="2400" dirty="0">
                <a:effectLst/>
                <a:latin typeface="+mj-lt"/>
              </a:rPr>
              <a:t> </a:t>
            </a:r>
            <a:r>
              <a:rPr lang="it-IT" sz="24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114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FC65F3-1D56-0A45-9974-C40472A5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600" dirty="0">
                <a:latin typeface="+mn-lt"/>
              </a:rPr>
              <a:t> La valutazione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05ADCE-ABF1-2348-A7B7-A5BE16489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474394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it-IT" sz="2400" i="1" dirty="0">
                <a:latin typeface="+mj-lt"/>
              </a:rPr>
              <a:t>«La valutazione è parte integrante del processo di progettazione. Implica la raccolta e l’analisi dei dati sulle esperienze degli utenti (o potenziali) che interagiscono con il prodotto preso in esame »  -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Sharp H.</a:t>
            </a:r>
            <a:r>
              <a:rPr lang="it-IT" sz="1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endParaRPr lang="it-IT" sz="1800" i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it-IT" dirty="0">
              <a:latin typeface="+mj-lt"/>
              <a:sym typeface="Wingdings" pitchFamily="2" charset="2"/>
            </a:endParaRPr>
          </a:p>
          <a:p>
            <a:pPr marL="0" indent="0">
              <a:buNone/>
            </a:pPr>
            <a:r>
              <a:rPr lang="it-IT" sz="2400" dirty="0">
                <a:latin typeface="+mj-lt"/>
                <a:sym typeface="Wingdings" pitchFamily="2" charset="2"/>
              </a:rPr>
              <a:t>La valutazione si concentra: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it-IT" sz="2400" dirty="0">
                <a:latin typeface="+mj-lt"/>
                <a:sym typeface="Wingdings" pitchFamily="2" charset="2"/>
              </a:rPr>
              <a:t>Usabilità del sistema </a:t>
            </a:r>
            <a:r>
              <a:rPr lang="it-IT" sz="2400" dirty="0"/>
              <a:t>➞</a:t>
            </a:r>
            <a:r>
              <a:rPr lang="it-IT" sz="2400" dirty="0">
                <a:latin typeface="+mj-lt"/>
                <a:sym typeface="Wingdings" pitchFamily="2" charset="2"/>
              </a:rPr>
              <a:t> </a:t>
            </a:r>
            <a:r>
              <a:rPr lang="it-IT" sz="2400" b="1" dirty="0">
                <a:latin typeface="+mj-lt"/>
                <a:sym typeface="Wingdings" pitchFamily="2" charset="2"/>
              </a:rPr>
              <a:t>le 10 euristiche di Nielsen </a:t>
            </a:r>
            <a:r>
              <a:rPr lang="it-IT" sz="2200" dirty="0">
                <a:latin typeface="+mj-lt"/>
                <a:sym typeface="Wingdings" pitchFamily="2" charset="2"/>
              </a:rPr>
              <a:t>(principi generali)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it-IT" sz="2400" dirty="0">
                <a:latin typeface="+mj-lt"/>
                <a:sym typeface="Wingdings" pitchFamily="2" charset="2"/>
              </a:rPr>
              <a:t>Esperienze degli utenti </a:t>
            </a:r>
            <a:r>
              <a:rPr lang="it-IT" sz="2400" dirty="0"/>
              <a:t>➞ </a:t>
            </a:r>
            <a:r>
              <a:rPr lang="it-IT" sz="2400" b="1" dirty="0">
                <a:latin typeface="+mj-lt"/>
                <a:sym typeface="Wingdings" pitchFamily="2" charset="2"/>
              </a:rPr>
              <a:t>Cognitive </a:t>
            </a:r>
            <a:r>
              <a:rPr lang="it-IT" sz="2400" b="1" dirty="0" err="1">
                <a:latin typeface="+mj-lt"/>
                <a:sym typeface="Wingdings" pitchFamily="2" charset="2"/>
              </a:rPr>
              <a:t>Walkthrough</a:t>
            </a:r>
            <a:r>
              <a:rPr lang="it-IT" sz="2400" b="1" dirty="0">
                <a:latin typeface="+mj-lt"/>
                <a:sym typeface="Wingdings" pitchFamily="2" charset="2"/>
              </a:rPr>
              <a:t> </a:t>
            </a:r>
            <a:r>
              <a:rPr lang="it-IT" sz="2200" dirty="0">
                <a:latin typeface="+mj-lt"/>
                <a:sym typeface="Wingdings" pitchFamily="2" charset="2"/>
              </a:rPr>
              <a:t>(situazione di «</a:t>
            </a:r>
            <a:r>
              <a:rPr lang="it-IT" sz="2200" i="1" dirty="0" err="1">
                <a:latin typeface="+mj-lt"/>
                <a:sym typeface="Wingdings" pitchFamily="2" charset="2"/>
              </a:rPr>
              <a:t>problem-solving</a:t>
            </a:r>
            <a:r>
              <a:rPr lang="it-IT" sz="2200" dirty="0">
                <a:latin typeface="+mj-lt"/>
                <a:sym typeface="Wingdings" pitchFamily="2" charset="2"/>
              </a:rPr>
              <a:t>»)</a:t>
            </a:r>
            <a:endParaRPr lang="it-IT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828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33DB61-E6AF-CA40-84DE-67CB4A4E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600" dirty="0">
                <a:latin typeface="+mn-lt"/>
              </a:rPr>
              <a:t>Le applicazioni mobile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D7C4B8-7C20-EB4B-8268-E9B0D0A44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6053918" cy="4307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+mj-lt"/>
              </a:rPr>
              <a:t>«Una applicazione mobile è un’applicazione software dedicata ai dispositivi di tipo mobile»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-Wikipedia, enciclopedia libera </a:t>
            </a:r>
          </a:p>
          <a:p>
            <a:pPr marL="0" indent="0">
              <a:buNone/>
            </a:pPr>
            <a:endParaRPr lang="it-IT" sz="24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sz="2400" dirty="0">
                <a:latin typeface="+mj-lt"/>
              </a:rPr>
              <a:t>La nostra attenzione si deve soffermare sul </a:t>
            </a:r>
            <a:r>
              <a:rPr lang="it-IT" sz="2400" b="1" dirty="0">
                <a:latin typeface="+mj-lt"/>
              </a:rPr>
              <a:t>SE,</a:t>
            </a:r>
            <a:r>
              <a:rPr lang="it-IT" sz="2400" dirty="0">
                <a:latin typeface="+mj-lt"/>
              </a:rPr>
              <a:t>  attraverso un </a:t>
            </a:r>
            <a:r>
              <a:rPr lang="it-IT" sz="2400" dirty="0" err="1">
                <a:latin typeface="+mj-lt"/>
              </a:rPr>
              <a:t>tool</a:t>
            </a:r>
            <a:r>
              <a:rPr lang="it-IT" sz="2400" dirty="0">
                <a:latin typeface="+mj-lt"/>
              </a:rPr>
              <a:t> per la realizzazione di </a:t>
            </a:r>
            <a:r>
              <a:rPr lang="it-IT" sz="2400" dirty="0" err="1">
                <a:latin typeface="+mj-lt"/>
              </a:rPr>
              <a:t>app</a:t>
            </a:r>
            <a:r>
              <a:rPr lang="it-IT" sz="2400" dirty="0">
                <a:latin typeface="+mj-lt"/>
              </a:rPr>
              <a:t>, </a:t>
            </a:r>
            <a:r>
              <a:rPr lang="it-IT" sz="2400" b="1" dirty="0">
                <a:latin typeface="+mj-lt"/>
              </a:rPr>
              <a:t>possa essere realizzata un’applicazione mobile in modo facile</a:t>
            </a:r>
            <a:r>
              <a:rPr lang="it-IT" sz="2400" dirty="0">
                <a:latin typeface="+mj-lt"/>
              </a:rPr>
              <a:t>, senza dover avere importanti conoscenze informatiche…</a:t>
            </a:r>
          </a:p>
        </p:txBody>
      </p:sp>
      <p:pic>
        <p:nvPicPr>
          <p:cNvPr id="5" name="Immagine 4" descr="Immagine che contiene interni, diverso, disposto, telecomando&#10;&#10;Descrizione generata automaticamente">
            <a:extLst>
              <a:ext uri="{FF2B5EF4-FFF2-40B4-BE49-F238E27FC236}">
                <a16:creationId xmlns:a16="http://schemas.microsoft.com/office/drawing/2014/main" id="{60E920A5-68D4-7C43-B9E8-41E71075A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118" y="1443487"/>
            <a:ext cx="4711851" cy="455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56F893-20F7-FC4D-A0F3-5168213C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600" dirty="0" err="1">
                <a:latin typeface="+mn-lt"/>
              </a:rPr>
              <a:t>GoodBarber</a:t>
            </a:r>
            <a:endParaRPr lang="it-IT" sz="3600" dirty="0">
              <a:latin typeface="+mn-lt"/>
            </a:endParaRPr>
          </a:p>
        </p:txBody>
      </p:sp>
      <p:pic>
        <p:nvPicPr>
          <p:cNvPr id="10" name="Segnaposto contenuto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65FD1F3B-3725-DF48-810E-18E951D20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354" y="1690688"/>
            <a:ext cx="8115078" cy="393136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F383C24-D0B5-964A-B7E4-07A2AD8E7CC6}"/>
              </a:ext>
            </a:extLst>
          </p:cNvPr>
          <p:cNvSpPr txBox="1"/>
          <p:nvPr/>
        </p:nvSpPr>
        <p:spPr>
          <a:xfrm>
            <a:off x="691662" y="1690688"/>
            <a:ext cx="30186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+mj-lt"/>
              </a:rPr>
              <a:t>GoodBraber</a:t>
            </a:r>
            <a:r>
              <a:rPr lang="it-IT" sz="2400" dirty="0">
                <a:latin typeface="+mj-lt"/>
              </a:rPr>
              <a:t> è un </a:t>
            </a:r>
            <a:r>
              <a:rPr lang="it-IT" sz="2400" dirty="0" err="1">
                <a:latin typeface="+mj-lt"/>
              </a:rPr>
              <a:t>tool</a:t>
            </a:r>
            <a:r>
              <a:rPr lang="it-IT" sz="2400" dirty="0">
                <a:latin typeface="+mj-lt"/>
              </a:rPr>
              <a:t> che permette di realizzare delle applicazioni mobile senza aver grandi competenze informatiche. </a:t>
            </a:r>
          </a:p>
        </p:txBody>
      </p:sp>
    </p:spTree>
    <p:extLst>
      <p:ext uri="{BB962C8B-B14F-4D97-AF65-F5344CB8AC3E}">
        <p14:creationId xmlns:p14="http://schemas.microsoft.com/office/powerpoint/2010/main" val="3497635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846336-A69F-AD47-9F2C-89BB8CD7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600" dirty="0">
                <a:latin typeface="+mn-lt"/>
              </a:rPr>
              <a:t>Pagina iniziale (di controllo)</a:t>
            </a:r>
          </a:p>
        </p:txBody>
      </p:sp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1B342DC-1D04-824C-A668-1771E538A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50" y="1825625"/>
            <a:ext cx="78401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905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7670</TotalTime>
  <Words>599</Words>
  <Application>Microsoft Macintosh PowerPoint</Application>
  <PresentationFormat>Widescreen</PresentationFormat>
  <Paragraphs>78</Paragraphs>
  <Slides>14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di Office</vt:lpstr>
      <vt:lpstr>UNIVERSITÀ DEGLI STUDI DI TORINO   Dipartimento di Culture, Politica e Società   Laurea triennale in Innovazione sociale,  comunicazione e nuove tecnologie  </vt:lpstr>
      <vt:lpstr>Presentazione standard di PowerPoint</vt:lpstr>
      <vt:lpstr>Il prototipo </vt:lpstr>
      <vt:lpstr>La prototipazione a bassa e alta fedeltà</vt:lpstr>
      <vt:lpstr> Prototipo di partenza </vt:lpstr>
      <vt:lpstr> La valutazione </vt:lpstr>
      <vt:lpstr>Le applicazioni mobile</vt:lpstr>
      <vt:lpstr>GoodBarber</vt:lpstr>
      <vt:lpstr>Pagina iniziale (di controllo)</vt:lpstr>
      <vt:lpstr>Task: creare modulo per registrare dispositivo</vt:lpstr>
      <vt:lpstr>Valutazione task </vt:lpstr>
      <vt:lpstr>Modifiche che potrebbero migliorare l’usabilità di GooBarber</vt:lpstr>
      <vt:lpstr>GoodBarber è un buono strumento per la realizzazione di prototipi ad alta fedeltà, partendo da un prototipo a bassa fedeltà?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TORINO   Dipartimento di Culture, Politica e Società   Laurea triennale in Innovazione sociale,  comunicazione e nuove tecnologie  </dc:title>
  <dc:creator>Giorgia Buracchio</dc:creator>
  <cp:lastModifiedBy>Giorgia Buracchio</cp:lastModifiedBy>
  <cp:revision>10</cp:revision>
  <dcterms:created xsi:type="dcterms:W3CDTF">2022-03-08T16:15:49Z</dcterms:created>
  <dcterms:modified xsi:type="dcterms:W3CDTF">2022-03-15T17:51:15Z</dcterms:modified>
</cp:coreProperties>
</file>