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88"/>
    <p:restoredTop sz="84841"/>
  </p:normalViewPr>
  <p:slideViewPr>
    <p:cSldViewPr snapToGrid="0">
      <p:cViewPr varScale="1">
        <p:scale>
          <a:sx n="119" d="100"/>
          <a:sy n="119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B3550-5FCA-7648-836C-1C1168E430A4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87A4A-38E2-8B4A-B498-C80CB295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7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10B-53E9-B608-D6B1-5C32B265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BB598-ECF4-C90C-C373-2C75596B2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2B7-153E-82EE-7A21-3AED9B3E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1A241-100E-E516-EA07-B30BA8BB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AEEF-6925-E735-F688-ACC5E6A0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8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F9A4-FA0C-CF1F-65D6-88039A1B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0F29D-F53F-D079-97CC-686574DA1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D19A-C90D-A042-D752-0B960C25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0C437-5D06-ED5F-D177-6A753811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5E17-5BF0-67AD-F6F6-82626397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1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6264-DE8A-069B-5FF8-BCD39BDE2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0C643-230E-4D24-C4AD-A55B65056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B6C2-800D-2A21-B713-DAC9165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B854-C497-69AC-CC63-51A25806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302F0-FAB8-91D1-6BF4-825980E2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06E0-8FD0-FB9D-3D84-FB03F201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9C37-0850-8014-600B-8A43E435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427-8E6D-274F-BBB2-1D9CA11D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965A-7894-3E08-EF3E-8D24D354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BEEA-9411-FEA5-4AC6-7E86B073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7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85F5-7B62-022E-6A60-9D568FAD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B0C91-0475-8D9A-8D35-0CC6F086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0930-4F57-CA86-EE7E-63FEE704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6BEF7-57D5-7C00-D4FC-42DA6407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ACAEB-D9FA-7915-82D2-767B71A2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3BC5-309F-9BF9-E2D7-DFF3D75B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400A-4893-7996-A387-1B7EF3096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A4E3D-1421-2208-A765-72E114566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34FC6-341C-29F4-23D9-4EB057FC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77864-AACC-6BDE-6DEB-4AE1AC8C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5CCA-49EC-CEC4-4B8E-6D59BCEB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7451-7CC3-FF0D-070E-A7143336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678B-1D13-0AA5-C94A-ABEBE6C02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275F1-ADAB-4040-429A-39113A809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F018E-F3DD-0DA7-DD1A-C1D8DEB6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60622-A743-6D0A-D54C-8324F257F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EF326-251F-C539-9212-60BB8056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52388-8A35-5E93-1D25-8D2C2D20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FFF95-1BD0-9442-A2B8-C4CFD699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6D1F-32FE-1964-FD82-8FAF19FA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E7532-7380-4F2B-0176-956F7600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34161-3063-E8E7-2475-B7591D91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BCA9D-F100-338E-5FE8-3C5CF9D1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0E4C1-E509-72A0-9612-4F679C18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878D-E566-7BF8-4BEB-54394C25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9AAD4-9C1E-BBC9-BF72-3EC3A198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88BD-DD3D-8236-0810-46DEAE70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4810-77FB-5B64-3C77-F4056442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08FF-B4D4-C2D4-ED73-F7EB42135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26A22-B536-B206-EA01-779F9D1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A5356-6085-5561-41CF-F3E66EC4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6A8B2-EF84-B536-5084-E479D21F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4A2C-B7C1-EC01-D405-AB6523B8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D2156-8A06-23B5-0381-3C17F3C25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F359B-5A9D-38FE-9063-C22CDD331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23018-095E-A493-5F27-2CC68D10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52198-5BA8-6970-9284-40887B04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E175-9A44-A8C7-2632-94C5937A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95C2C-3EC8-7EC6-843E-6043B778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CCEE0-673F-2CD2-05D1-10D41320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7E104-B5B5-4F88-3ECF-E84B3BD7B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7263-6268-194D-A416-77473944E13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0FB1E-A399-E2A9-645C-99D5AB881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EEF11-9245-9755-512C-BECACE42B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6E39E-595C-EFE3-FF7B-CFD3AB2F2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0648" y="148909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Industry training collaborations. </a:t>
            </a: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this the future? </a:t>
            </a: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FCD3F-66B0-4477-09C0-12FD7066E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9847" y="3866829"/>
            <a:ext cx="6976532" cy="21892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Narrowing the skills gap: </a:t>
            </a:r>
          </a:p>
          <a:p>
            <a:pPr>
              <a:spcBef>
                <a:spcPts val="0"/>
              </a:spcBef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Lightning talk provocations </a:t>
            </a:r>
          </a:p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ARDC Skills Summit 2023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9-10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February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University of Sydney - Home | Facebook">
            <a:extLst>
              <a:ext uri="{FF2B5EF4-FFF2-40B4-BE49-F238E27FC236}">
                <a16:creationId xmlns:a16="http://schemas.microsoft.com/office/drawing/2014/main" id="{04770A07-E2BD-A95A-E117-CB213B84B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617223" y="1064621"/>
            <a:ext cx="2873360" cy="287336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AFD67-446E-EA13-C15B-8933ABE3966E}"/>
              </a:ext>
            </a:extLst>
          </p:cNvPr>
          <p:cNvSpPr txBox="1"/>
          <p:nvPr/>
        </p:nvSpPr>
        <p:spPr>
          <a:xfrm>
            <a:off x="1980817" y="4082765"/>
            <a:ext cx="3488553" cy="91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A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Giorgia</a:t>
            </a:r>
            <a: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Mori</a:t>
            </a:r>
            <a:b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Science Trainer</a:t>
            </a:r>
            <a:b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Sydney Informatics Hub (SIH)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4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82958C-8193-41F4-5244-688C7BB02F27}"/>
              </a:ext>
            </a:extLst>
          </p:cNvPr>
          <p:cNvSpPr/>
          <p:nvPr/>
        </p:nvSpPr>
        <p:spPr>
          <a:xfrm>
            <a:off x="4109303" y="0"/>
            <a:ext cx="3996266" cy="685800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68AAC-0422-F7E8-B8FE-AFC248D9D26E}"/>
              </a:ext>
            </a:extLst>
          </p:cNvPr>
          <p:cNvSpPr/>
          <p:nvPr/>
        </p:nvSpPr>
        <p:spPr>
          <a:xfrm>
            <a:off x="8176382" y="0"/>
            <a:ext cx="3996266" cy="685800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D8447-6416-AD39-E9D6-2844FAC236B0}"/>
              </a:ext>
            </a:extLst>
          </p:cNvPr>
          <p:cNvSpPr txBox="1"/>
          <p:nvPr/>
        </p:nvSpPr>
        <p:spPr>
          <a:xfrm>
            <a:off x="5579886" y="1611647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E8C2D-A9E4-4C27-B517-26A9198B1AEE}"/>
              </a:ext>
            </a:extLst>
          </p:cNvPr>
          <p:cNvSpPr txBox="1"/>
          <p:nvPr/>
        </p:nvSpPr>
        <p:spPr>
          <a:xfrm>
            <a:off x="4411489" y="2622951"/>
            <a:ext cx="3420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ICT purchased $1,000,000 of GPUs from NVIDIA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7E63B1-651A-AA7E-893E-7FF352693495}"/>
              </a:ext>
            </a:extLst>
          </p:cNvPr>
          <p:cNvSpPr txBox="1"/>
          <p:nvPr/>
        </p:nvSpPr>
        <p:spPr>
          <a:xfrm>
            <a:off x="8755208" y="1498922"/>
            <a:ext cx="3032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AU" sz="1600" dirty="0"/>
              <a:t>Petroleum Exploration Society of Australia (PESA)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C9B8A-EEF3-86BF-5109-10387857F270}"/>
              </a:ext>
            </a:extLst>
          </p:cNvPr>
          <p:cNvSpPr txBox="1"/>
          <p:nvPr/>
        </p:nvSpPr>
        <p:spPr>
          <a:xfrm>
            <a:off x="8237385" y="3705067"/>
            <a:ext cx="38972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approached to run bespoke versions via "contact us" form on SIH website</a:t>
            </a:r>
            <a:b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90AB9-E26D-12CE-58F4-5D1514472470}"/>
              </a:ext>
            </a:extLst>
          </p:cNvPr>
          <p:cNvSpPr/>
          <p:nvPr/>
        </p:nvSpPr>
        <p:spPr>
          <a:xfrm>
            <a:off x="4123619" y="2077884"/>
            <a:ext cx="399050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FA11A-F1C5-D78B-073E-99EF7263A060}"/>
              </a:ext>
            </a:extLst>
          </p:cNvPr>
          <p:cNvSpPr/>
          <p:nvPr/>
        </p:nvSpPr>
        <p:spPr>
          <a:xfrm>
            <a:off x="4115063" y="3414241"/>
            <a:ext cx="399050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AACDE8-EABF-A35B-D9DA-76A406B133BC}"/>
              </a:ext>
            </a:extLst>
          </p:cNvPr>
          <p:cNvSpPr txBox="1"/>
          <p:nvPr/>
        </p:nvSpPr>
        <p:spPr>
          <a:xfrm>
            <a:off x="4123619" y="3959310"/>
            <a:ext cx="3967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reached out to NVIDIA to run a training workshop on how to use them effectively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E529D8-EABF-C532-E23B-ADEED20AFB4A}"/>
              </a:ext>
            </a:extLst>
          </p:cNvPr>
          <p:cNvSpPr/>
          <p:nvPr/>
        </p:nvSpPr>
        <p:spPr>
          <a:xfrm>
            <a:off x="4116460" y="0"/>
            <a:ext cx="3981951" cy="83176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tailored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SIH needs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381F4-2324-3796-55FA-1CB751DF9326}"/>
              </a:ext>
            </a:extLst>
          </p:cNvPr>
          <p:cNvSpPr/>
          <p:nvPr/>
        </p:nvSpPr>
        <p:spPr>
          <a:xfrm>
            <a:off x="8183539" y="0"/>
            <a:ext cx="3981951" cy="83176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tailored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industry needs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0B65E5-0A80-C7D1-F5A3-6244D04A8992}"/>
              </a:ext>
            </a:extLst>
          </p:cNvPr>
          <p:cNvSpPr/>
          <p:nvPr/>
        </p:nvSpPr>
        <p:spPr>
          <a:xfrm>
            <a:off x="4100747" y="1121676"/>
            <a:ext cx="399050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A31769-1E7B-259B-7879-1B2148CEC917}"/>
              </a:ext>
            </a:extLst>
          </p:cNvPr>
          <p:cNvSpPr/>
          <p:nvPr/>
        </p:nvSpPr>
        <p:spPr>
          <a:xfrm>
            <a:off x="8207631" y="2077884"/>
            <a:ext cx="399050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F7997C-1747-EA04-A711-59B573331C10}"/>
              </a:ext>
            </a:extLst>
          </p:cNvPr>
          <p:cNvSpPr/>
          <p:nvPr/>
        </p:nvSpPr>
        <p:spPr>
          <a:xfrm>
            <a:off x="8199075" y="3414241"/>
            <a:ext cx="399050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B11A42-4C11-3755-2A83-0EDECBA47D6C}"/>
              </a:ext>
            </a:extLst>
          </p:cNvPr>
          <p:cNvSpPr/>
          <p:nvPr/>
        </p:nvSpPr>
        <p:spPr>
          <a:xfrm>
            <a:off x="8184759" y="1121676"/>
            <a:ext cx="399050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1FD683-85A3-A07D-BC54-0E88E5B0C5F5}"/>
              </a:ext>
            </a:extLst>
          </p:cNvPr>
          <p:cNvSpPr txBox="1"/>
          <p:nvPr/>
        </p:nvSpPr>
        <p:spPr>
          <a:xfrm>
            <a:off x="8263885" y="2622952"/>
            <a:ext cx="3821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ran a "python for geoscience" workshop at a conference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ECE49A-C8DA-69F2-480A-2C7D035A105F}"/>
              </a:ext>
            </a:extLst>
          </p:cNvPr>
          <p:cNvSpPr/>
          <p:nvPr/>
        </p:nvSpPr>
        <p:spPr>
          <a:xfrm>
            <a:off x="4100747" y="4978566"/>
            <a:ext cx="399050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BD2B95-B177-6D97-5480-EF9BD6A075CD}"/>
              </a:ext>
            </a:extLst>
          </p:cNvPr>
          <p:cNvSpPr/>
          <p:nvPr/>
        </p:nvSpPr>
        <p:spPr>
          <a:xfrm>
            <a:off x="8199075" y="4990625"/>
            <a:ext cx="399050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42E787-2ECD-F1D4-41E3-28047BDA4E14}"/>
              </a:ext>
            </a:extLst>
          </p:cNvPr>
          <p:cNvSpPr txBox="1"/>
          <p:nvPr/>
        </p:nvSpPr>
        <p:spPr>
          <a:xfrm>
            <a:off x="4123619" y="5373802"/>
            <a:ext cx="38278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Big tech companies are interested in continuous engagement with research (e.g. </a:t>
            </a:r>
            <a:r>
              <a:rPr lang="en-AU" b="1" i="0" u="none" strike="noStrike" dirty="0">
                <a:effectLst/>
                <a:latin typeface="NVIDIA-NALA"/>
              </a:rPr>
              <a:t>NVIDIA DLI UNIVERSITY AMBASSADOR PROGRAM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EDDAC6-F83E-72FA-68AD-72DD49F54582}"/>
              </a:ext>
            </a:extLst>
          </p:cNvPr>
          <p:cNvSpPr txBox="1"/>
          <p:nvPr/>
        </p:nvSpPr>
        <p:spPr>
          <a:xfrm>
            <a:off x="8322760" y="5435339"/>
            <a:ext cx="38972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Researchers connections and various grants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82C802-CA71-07DC-EE5B-CC7DB49411EE}"/>
              </a:ext>
            </a:extLst>
          </p:cNvPr>
          <p:cNvSpPr/>
          <p:nvPr/>
        </p:nvSpPr>
        <p:spPr>
          <a:xfrm>
            <a:off x="106858" y="1745619"/>
            <a:ext cx="3923077" cy="4698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AU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AU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Further ongoing collaboration beyond the single course;</a:t>
            </a:r>
            <a:b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AU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reputation and visibility in industry/academic community;</a:t>
            </a:r>
            <a:endParaRPr lang="en-AU" sz="2400" b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AU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Opportunities to upskill employees/researchers</a:t>
            </a:r>
          </a:p>
          <a:p>
            <a:pPr algn="ctr"/>
            <a:b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D2D01F-3E64-CFA4-5677-2977050982C7}"/>
              </a:ext>
            </a:extLst>
          </p:cNvPr>
          <p:cNvSpPr/>
          <p:nvPr/>
        </p:nvSpPr>
        <p:spPr>
          <a:xfrm>
            <a:off x="106857" y="913859"/>
            <a:ext cx="3923077" cy="83176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B89E5E-82CB-BAA9-0293-64FB808F3BA4}"/>
              </a:ext>
            </a:extLst>
          </p:cNvPr>
          <p:cNvSpPr txBox="1"/>
          <p:nvPr/>
        </p:nvSpPr>
        <p:spPr>
          <a:xfrm>
            <a:off x="254750" y="100224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Mini case studies</a:t>
            </a:r>
          </a:p>
        </p:txBody>
      </p:sp>
    </p:spTree>
    <p:extLst>
      <p:ext uri="{BB962C8B-B14F-4D97-AF65-F5344CB8AC3E}">
        <p14:creationId xmlns:p14="http://schemas.microsoft.com/office/powerpoint/2010/main" val="1437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9" grpId="0" animBg="1"/>
      <p:bldP spid="20" grpId="0" animBg="1"/>
      <p:bldP spid="22" grpId="0"/>
      <p:bldP spid="26" grpId="0" animBg="1"/>
      <p:bldP spid="27" grpId="0" animBg="1"/>
      <p:bldP spid="28" grpId="0" animBg="1"/>
      <p:bldP spid="29" grpId="0" animBg="1"/>
      <p:bldP spid="34" grpId="0"/>
      <p:bldP spid="37" grpId="0" animBg="1"/>
      <p:bldP spid="38" grpId="0" animBg="1"/>
      <p:bldP spid="40" grpId="0"/>
      <p:bldP spid="41" grpId="0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46933-44A4-1B6B-7575-109DA5BCA2F2}"/>
              </a:ext>
            </a:extLst>
          </p:cNvPr>
          <p:cNvSpPr txBox="1"/>
          <p:nvPr/>
        </p:nvSpPr>
        <p:spPr>
          <a:xfrm>
            <a:off x="405594" y="1420791"/>
            <a:ext cx="11361718" cy="2000548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Practical considerations for a collaborative engagement</a:t>
            </a:r>
          </a:p>
          <a:p>
            <a:pPr algn="ctr"/>
            <a:endParaRPr lang="en-A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043DD-EE01-B84F-EADE-5EF618305B6C}"/>
              </a:ext>
            </a:extLst>
          </p:cNvPr>
          <p:cNvSpPr txBox="1"/>
          <p:nvPr/>
        </p:nvSpPr>
        <p:spPr>
          <a:xfrm>
            <a:off x="202797" y="2346493"/>
            <a:ext cx="11786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</a:rPr>
              <a:t>Differences in disciplines and knowledge levels among participants;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022F2-F37B-4A9D-B47C-15988718B5B2}"/>
              </a:ext>
            </a:extLst>
          </p:cNvPr>
          <p:cNvSpPr txBox="1"/>
          <p:nvPr/>
        </p:nvSpPr>
        <p:spPr>
          <a:xfrm>
            <a:off x="159741" y="3344506"/>
            <a:ext cx="11588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Manage expectations on training content and delivery format;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F4D51-22CA-0C23-0006-EB686A0F6AD6}"/>
              </a:ext>
            </a:extLst>
          </p:cNvPr>
          <p:cNvSpPr txBox="1"/>
          <p:nvPr/>
        </p:nvSpPr>
        <p:spPr>
          <a:xfrm>
            <a:off x="-426527" y="4298102"/>
            <a:ext cx="130259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</a:rPr>
              <a:t>Leverage university expertise for effective training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145662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46933-44A4-1B6B-7575-109DA5BCA2F2}"/>
              </a:ext>
            </a:extLst>
          </p:cNvPr>
          <p:cNvSpPr txBox="1"/>
          <p:nvPr/>
        </p:nvSpPr>
        <p:spPr>
          <a:xfrm>
            <a:off x="560948" y="1311420"/>
            <a:ext cx="11361718" cy="954107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Universities and industry are “natural partners” </a:t>
            </a:r>
          </a:p>
          <a:p>
            <a:pPr algn="ctr"/>
            <a:r>
              <a:rPr lang="en-AU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bridging the skills gap;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CC32C-1C61-D05F-E2BF-0D4215F48A67}"/>
              </a:ext>
            </a:extLst>
          </p:cNvPr>
          <p:cNvSpPr txBox="1"/>
          <p:nvPr/>
        </p:nvSpPr>
        <p:spPr>
          <a:xfrm>
            <a:off x="1084323" y="2820701"/>
            <a:ext cx="10004259" cy="954107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For universities to fill the skills gap, </a:t>
            </a:r>
          </a:p>
          <a:p>
            <a:pPr algn="ctr"/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a strong industry partnership in needed;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DD625-C35C-0B3E-B825-A1720F0291D7}"/>
              </a:ext>
            </a:extLst>
          </p:cNvPr>
          <p:cNvSpPr txBox="1"/>
          <p:nvPr/>
        </p:nvSpPr>
        <p:spPr>
          <a:xfrm>
            <a:off x="884644" y="4493374"/>
            <a:ext cx="107143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University and industry need to share a clear understanding of what needs to come out on the other side.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53BFE-7A9D-43BB-B2D7-7779941096DF}"/>
              </a:ext>
            </a:extLst>
          </p:cNvPr>
          <p:cNvSpPr txBox="1"/>
          <p:nvPr/>
        </p:nvSpPr>
        <p:spPr>
          <a:xfrm>
            <a:off x="4349052" y="2638244"/>
            <a:ext cx="347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7733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265</Words>
  <Application>Microsoft Macintosh PowerPoint</Application>
  <PresentationFormat>Widescreen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NVIDIA-NALA</vt:lpstr>
      <vt:lpstr>Office Theme</vt:lpstr>
      <vt:lpstr>Industry training collaborations.  Is this the future?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training collaborations. Is this the future?  Dr. Giorgia Mori</dc:title>
  <dc:creator>Giorgia Mori</dc:creator>
  <cp:lastModifiedBy>Giorgia Mori</cp:lastModifiedBy>
  <cp:revision>12</cp:revision>
  <dcterms:created xsi:type="dcterms:W3CDTF">2023-02-03T05:52:34Z</dcterms:created>
  <dcterms:modified xsi:type="dcterms:W3CDTF">2023-02-08T06:05:56Z</dcterms:modified>
</cp:coreProperties>
</file>