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60" r:id="rId2"/>
    <p:sldId id="256" r:id="rId3"/>
    <p:sldId id="263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7D0"/>
    <a:srgbClr val="D23207"/>
    <a:srgbClr val="CC3404"/>
    <a:srgbClr val="C53304"/>
    <a:srgbClr val="C03205"/>
    <a:srgbClr val="B73203"/>
    <a:srgbClr val="B03100"/>
    <a:srgbClr val="FF6C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61"/>
    <p:restoredTop sz="84824"/>
  </p:normalViewPr>
  <p:slideViewPr>
    <p:cSldViewPr snapToGrid="0">
      <p:cViewPr varScale="1">
        <p:scale>
          <a:sx n="75" d="100"/>
          <a:sy n="75" d="100"/>
        </p:scale>
        <p:origin x="176" y="1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6B3550-5FCA-7648-836C-1C1168E430A4}" type="datetimeFigureOut">
              <a:rPr lang="en-US" smtClean="0"/>
              <a:t>2/9/23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387A4A-38E2-8B4A-B498-C80CB2950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8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87A4A-38E2-8B4A-B498-C80CB2950C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276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87A4A-38E2-8B4A-B498-C80CB2950CC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01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87A4A-38E2-8B4A-B498-C80CB2950CC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45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87A4A-38E2-8B4A-B498-C80CB2950CC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1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87A4A-38E2-8B4A-B498-C80CB2950CC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118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7263-6268-194D-A416-77473944E13B}" type="datetimeFigureOut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6B9E-D758-FD46-9495-639FF38FF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68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7263-6268-194D-A416-77473944E13B}" type="datetimeFigureOut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6B9E-D758-FD46-9495-639FF38FF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01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7263-6268-194D-A416-77473944E13B}" type="datetimeFigureOut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6B9E-D758-FD46-9495-639FF38FF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034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7263-6268-194D-A416-77473944E13B}" type="datetimeFigureOut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6B9E-D758-FD46-9495-639FF38FF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9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7263-6268-194D-A416-77473944E13B}" type="datetimeFigureOut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6B9E-D758-FD46-9495-639FF38FF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444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7263-6268-194D-A416-77473944E13B}" type="datetimeFigureOut">
              <a:rPr lang="en-US" smtClean="0"/>
              <a:t>2/9/23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6B9E-D758-FD46-9495-639FF38FF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42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7263-6268-194D-A416-77473944E13B}" type="datetimeFigureOut">
              <a:rPr lang="en-US" smtClean="0"/>
              <a:t>2/9/23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6B9E-D758-FD46-9495-639FF38FF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63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7263-6268-194D-A416-77473944E13B}" type="datetimeFigureOut">
              <a:rPr lang="en-US" smtClean="0"/>
              <a:t>2/9/23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6B9E-D758-FD46-9495-639FF38FF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65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7263-6268-194D-A416-77473944E13B}" type="datetimeFigureOut">
              <a:rPr lang="en-US" smtClean="0"/>
              <a:t>2/9/23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6B9E-D758-FD46-9495-639FF38FF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43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7263-6268-194D-A416-77473944E13B}" type="datetimeFigureOut">
              <a:rPr lang="en-US" smtClean="0"/>
              <a:t>2/9/23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6B9E-D758-FD46-9495-639FF38FF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839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7263-6268-194D-A416-77473944E13B}" type="datetimeFigureOut">
              <a:rPr lang="en-US" smtClean="0"/>
              <a:t>2/9/23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6B9E-D758-FD46-9495-639FF38FF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079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B7263-6268-194D-A416-77473944E13B}" type="datetimeFigureOut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46B9E-D758-FD46-9495-639FF38FF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61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6E39E-595C-EFE3-FF7B-CFD3AB2F2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0648" y="1489098"/>
            <a:ext cx="5334930" cy="30041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Industry training collaborations. </a:t>
            </a:r>
            <a:br>
              <a:rPr lang="en-US" sz="4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this the future? </a:t>
            </a:r>
            <a:br>
              <a:rPr lang="en-US" sz="4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4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4FCD3F-66B0-4477-09C0-12FD7066E5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9847" y="3866829"/>
            <a:ext cx="6976532" cy="218921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Narrowing the skills gap: </a:t>
            </a:r>
          </a:p>
          <a:p>
            <a:pPr>
              <a:spcBef>
                <a:spcPts val="0"/>
              </a:spcBef>
            </a:pP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Lightning talk provocations </a:t>
            </a:r>
          </a:p>
          <a:p>
            <a:r>
              <a:rPr lang="en-US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ARDC Skills Summit 2023 </a:t>
            </a:r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9-10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February</a:t>
            </a:r>
          </a:p>
        </p:txBody>
      </p:sp>
      <p:pic>
        <p:nvPicPr>
          <p:cNvPr id="1026" name="Picture 2" descr="University of Sydney - Home | Facebook">
            <a:extLst>
              <a:ext uri="{FF2B5EF4-FFF2-40B4-BE49-F238E27FC236}">
                <a16:creationId xmlns:a16="http://schemas.microsoft.com/office/drawing/2014/main" id="{04770A07-E2BD-A95A-E117-CB213B84B2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-2"/>
          <a:stretch/>
        </p:blipFill>
        <p:spPr bwMode="auto">
          <a:xfrm>
            <a:off x="1617223" y="1064621"/>
            <a:ext cx="2873360" cy="2873360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BAFD67-446E-EA13-C15B-8933ABE3966E}"/>
              </a:ext>
            </a:extLst>
          </p:cNvPr>
          <p:cNvSpPr txBox="1"/>
          <p:nvPr/>
        </p:nvSpPr>
        <p:spPr>
          <a:xfrm>
            <a:off x="1980817" y="4082765"/>
            <a:ext cx="3488553" cy="919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AU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Dr. </a:t>
            </a:r>
            <a:r>
              <a:rPr lang="en-AU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Giorgia</a:t>
            </a:r>
            <a:r>
              <a:rPr lang="en-AU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Mori</a:t>
            </a:r>
            <a:br>
              <a:rPr lang="en-AU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AU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Science Trainer</a:t>
            </a:r>
            <a:br>
              <a:rPr lang="en-AU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AU" sz="18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Sydney Informatics Hub (SIH)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C53B51-06A1-3207-7690-F5206E63D0D7}"/>
              </a:ext>
            </a:extLst>
          </p:cNvPr>
          <p:cNvSpPr txBox="1"/>
          <p:nvPr/>
        </p:nvSpPr>
        <p:spPr>
          <a:xfrm>
            <a:off x="424443" y="6394727"/>
            <a:ext cx="34885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AU" b="1" dirty="0">
                <a:latin typeface="Arial" panose="020B0604020202020204" pitchFamily="34" charset="0"/>
                <a:cs typeface="Arial" panose="020B0604020202020204" pitchFamily="34" charset="0"/>
              </a:rPr>
              <a:t> @GiorgiaMori87</a:t>
            </a:r>
            <a:endParaRPr lang="en-US" dirty="0"/>
          </a:p>
        </p:txBody>
      </p:sp>
      <p:pic>
        <p:nvPicPr>
          <p:cNvPr id="9" name="Picture 2" descr="Twitter Logo PNG Free Images with Transparent Background - (142 Free  Downloads)">
            <a:extLst>
              <a:ext uri="{FF2B5EF4-FFF2-40B4-BE49-F238E27FC236}">
                <a16:creationId xmlns:a16="http://schemas.microsoft.com/office/drawing/2014/main" id="{FF095CB7-67CC-CF20-EAF1-71B9CC903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00787"/>
            <a:ext cx="557213" cy="557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6441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82958C-8193-41F4-5244-688C7BB02F27}"/>
              </a:ext>
            </a:extLst>
          </p:cNvPr>
          <p:cNvSpPr/>
          <p:nvPr/>
        </p:nvSpPr>
        <p:spPr>
          <a:xfrm>
            <a:off x="4109303" y="0"/>
            <a:ext cx="3996266" cy="6858000"/>
          </a:xfrm>
          <a:prstGeom prst="rect">
            <a:avLst/>
          </a:prstGeom>
          <a:noFill/>
          <a:ln w="57150">
            <a:solidFill>
              <a:srgbClr val="D232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568AAC-0422-F7E8-B8FE-AFC248D9D26E}"/>
              </a:ext>
            </a:extLst>
          </p:cNvPr>
          <p:cNvSpPr/>
          <p:nvPr/>
        </p:nvSpPr>
        <p:spPr>
          <a:xfrm>
            <a:off x="8176382" y="0"/>
            <a:ext cx="3996266" cy="685800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ED8447-6416-AD39-E9D6-2844FAC236B0}"/>
              </a:ext>
            </a:extLst>
          </p:cNvPr>
          <p:cNvSpPr txBox="1"/>
          <p:nvPr/>
        </p:nvSpPr>
        <p:spPr>
          <a:xfrm>
            <a:off x="5579886" y="1611647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NVIDIA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EE8C2D-A9E4-4C27-B517-26A9198B1AEE}"/>
              </a:ext>
            </a:extLst>
          </p:cNvPr>
          <p:cNvSpPr txBox="1"/>
          <p:nvPr/>
        </p:nvSpPr>
        <p:spPr>
          <a:xfrm>
            <a:off x="4411489" y="2622951"/>
            <a:ext cx="34205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ICT purchased $1,000,000 of GPUs from NVIDIA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7E63B1-651A-AA7E-893E-7FF352693495}"/>
              </a:ext>
            </a:extLst>
          </p:cNvPr>
          <p:cNvSpPr txBox="1"/>
          <p:nvPr/>
        </p:nvSpPr>
        <p:spPr>
          <a:xfrm>
            <a:off x="8755208" y="1498922"/>
            <a:ext cx="30323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AU" sz="1600" dirty="0"/>
              <a:t>Petroleum Exploration Society of Australia (PESA)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3C9B8A-EEF3-86BF-5109-10387857F270}"/>
              </a:ext>
            </a:extLst>
          </p:cNvPr>
          <p:cNvSpPr txBox="1"/>
          <p:nvPr/>
        </p:nvSpPr>
        <p:spPr>
          <a:xfrm>
            <a:off x="8237385" y="3705067"/>
            <a:ext cx="389727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A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SIH approached to run bespoke versions </a:t>
            </a:r>
            <a:r>
              <a:rPr lang="en-AU" sz="1800" i="1" dirty="0">
                <a:latin typeface="Arial" panose="020B0604020202020204" pitchFamily="34" charset="0"/>
                <a:cs typeface="Arial" panose="020B0604020202020204" pitchFamily="34" charset="0"/>
              </a:rPr>
              <a:t>via</a:t>
            </a:r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 "contact us" form on SIH website</a:t>
            </a:r>
            <a:b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A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C990AB9-E26D-12CE-58F4-5D1514472470}"/>
              </a:ext>
            </a:extLst>
          </p:cNvPr>
          <p:cNvSpPr/>
          <p:nvPr/>
        </p:nvSpPr>
        <p:spPr>
          <a:xfrm>
            <a:off x="4123619" y="2077884"/>
            <a:ext cx="3990506" cy="400110"/>
          </a:xfrm>
          <a:prstGeom prst="rect">
            <a:avLst/>
          </a:prstGeom>
          <a:solidFill>
            <a:srgbClr val="D232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Opportunity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0DFA11A-F1C5-D78B-073E-99EF7263A060}"/>
              </a:ext>
            </a:extLst>
          </p:cNvPr>
          <p:cNvSpPr/>
          <p:nvPr/>
        </p:nvSpPr>
        <p:spPr>
          <a:xfrm>
            <a:off x="4115063" y="3414241"/>
            <a:ext cx="3990506" cy="400110"/>
          </a:xfrm>
          <a:prstGeom prst="rect">
            <a:avLst/>
          </a:prstGeom>
          <a:solidFill>
            <a:srgbClr val="D232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Approach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AACDE8-EABF-A35B-D9DA-76A406B133BC}"/>
              </a:ext>
            </a:extLst>
          </p:cNvPr>
          <p:cNvSpPr txBox="1"/>
          <p:nvPr/>
        </p:nvSpPr>
        <p:spPr>
          <a:xfrm>
            <a:off x="4123619" y="3959310"/>
            <a:ext cx="39676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SIH reached out to NVIDIA to run a training workshop on how to use them effectively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0E529D8-EABF-C532-E23B-ADEED20AFB4A}"/>
              </a:ext>
            </a:extLst>
          </p:cNvPr>
          <p:cNvSpPr/>
          <p:nvPr/>
        </p:nvSpPr>
        <p:spPr>
          <a:xfrm>
            <a:off x="4116460" y="0"/>
            <a:ext cx="3981951" cy="831760"/>
          </a:xfrm>
          <a:prstGeom prst="rect">
            <a:avLst/>
          </a:prstGeom>
          <a:noFill/>
          <a:ln w="57150">
            <a:solidFill>
              <a:srgbClr val="D232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tailored 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SIH needs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33381F4-2324-3796-55FA-1CB751DF9326}"/>
              </a:ext>
            </a:extLst>
          </p:cNvPr>
          <p:cNvSpPr/>
          <p:nvPr/>
        </p:nvSpPr>
        <p:spPr>
          <a:xfrm>
            <a:off x="8183539" y="0"/>
            <a:ext cx="3981951" cy="83176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tailored 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industry needs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D0B65E5-0A80-C7D1-F5A3-6244D04A8992}"/>
              </a:ext>
            </a:extLst>
          </p:cNvPr>
          <p:cNvSpPr/>
          <p:nvPr/>
        </p:nvSpPr>
        <p:spPr>
          <a:xfrm>
            <a:off x="4100747" y="1121676"/>
            <a:ext cx="3990506" cy="400110"/>
          </a:xfrm>
          <a:prstGeom prst="rect">
            <a:avLst/>
          </a:prstGeom>
          <a:solidFill>
            <a:srgbClr val="D23207"/>
          </a:solidFill>
          <a:ln>
            <a:solidFill>
              <a:srgbClr val="D232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Organisation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8A31769-1E7B-259B-7879-1B2148CEC917}"/>
              </a:ext>
            </a:extLst>
          </p:cNvPr>
          <p:cNvSpPr/>
          <p:nvPr/>
        </p:nvSpPr>
        <p:spPr>
          <a:xfrm>
            <a:off x="8190698" y="2077884"/>
            <a:ext cx="3990506" cy="4001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Opportunity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8F7997C-1747-EA04-A711-59B573331C10}"/>
              </a:ext>
            </a:extLst>
          </p:cNvPr>
          <p:cNvSpPr/>
          <p:nvPr/>
        </p:nvSpPr>
        <p:spPr>
          <a:xfrm>
            <a:off x="8199075" y="3414241"/>
            <a:ext cx="3990506" cy="4001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Approach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2B11A42-4C11-3755-2A83-0EDECBA47D6C}"/>
              </a:ext>
            </a:extLst>
          </p:cNvPr>
          <p:cNvSpPr/>
          <p:nvPr/>
        </p:nvSpPr>
        <p:spPr>
          <a:xfrm>
            <a:off x="8184759" y="1121676"/>
            <a:ext cx="3990506" cy="4001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Organisation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F1FD683-85A3-A07D-BC54-0E88E5B0C5F5}"/>
              </a:ext>
            </a:extLst>
          </p:cNvPr>
          <p:cNvSpPr txBox="1"/>
          <p:nvPr/>
        </p:nvSpPr>
        <p:spPr>
          <a:xfrm>
            <a:off x="8263885" y="2622952"/>
            <a:ext cx="38212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SIH ran a "python for geoscience" workshop at a conference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4ECE49A-C8DA-69F2-480A-2C7D035A105F}"/>
              </a:ext>
            </a:extLst>
          </p:cNvPr>
          <p:cNvSpPr/>
          <p:nvPr/>
        </p:nvSpPr>
        <p:spPr>
          <a:xfrm>
            <a:off x="4100747" y="4978566"/>
            <a:ext cx="3990506" cy="400110"/>
          </a:xfrm>
          <a:prstGeom prst="rect">
            <a:avLst/>
          </a:prstGeom>
          <a:solidFill>
            <a:srgbClr val="D232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ABD2B95-B177-6D97-5480-EF9BD6A075CD}"/>
              </a:ext>
            </a:extLst>
          </p:cNvPr>
          <p:cNvSpPr/>
          <p:nvPr/>
        </p:nvSpPr>
        <p:spPr>
          <a:xfrm>
            <a:off x="8199075" y="4990625"/>
            <a:ext cx="3990506" cy="4001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C42E787-2ECD-F1D4-41E3-28047BDA4E14}"/>
              </a:ext>
            </a:extLst>
          </p:cNvPr>
          <p:cNvSpPr txBox="1"/>
          <p:nvPr/>
        </p:nvSpPr>
        <p:spPr>
          <a:xfrm>
            <a:off x="4123619" y="5373802"/>
            <a:ext cx="382788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Big tech companies are interested in continuous engagement with research (e.g. </a:t>
            </a:r>
            <a:r>
              <a:rPr lang="en-AU" b="1" i="0" u="none" strike="noStrike" dirty="0">
                <a:effectLst/>
                <a:latin typeface="NVIDIA-NALA"/>
              </a:rPr>
              <a:t>NVIDIA DLI UNIVERSITY AMBASSADOR PROGRAM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A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1EDDAC6-F83E-72FA-68AD-72DD49F54582}"/>
              </a:ext>
            </a:extLst>
          </p:cNvPr>
          <p:cNvSpPr txBox="1"/>
          <p:nvPr/>
        </p:nvSpPr>
        <p:spPr>
          <a:xfrm>
            <a:off x="8322760" y="5435339"/>
            <a:ext cx="38972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A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Researchers connections and various grants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E82C802-CA71-07DC-EE5B-CC7DB49411EE}"/>
              </a:ext>
            </a:extLst>
          </p:cNvPr>
          <p:cNvSpPr/>
          <p:nvPr/>
        </p:nvSpPr>
        <p:spPr>
          <a:xfrm>
            <a:off x="106858" y="1745619"/>
            <a:ext cx="3923077" cy="4698212"/>
          </a:xfrm>
          <a:prstGeom prst="rect">
            <a:avLst/>
          </a:prstGeom>
          <a:solidFill>
            <a:srgbClr val="0077D0"/>
          </a:solidFill>
          <a:ln w="57150">
            <a:solidFill>
              <a:srgbClr val="007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Arial" panose="020B0604020202020204" pitchFamily="34" charset="0"/>
              <a:buChar char="•"/>
            </a:pPr>
            <a:endParaRPr lang="en-AU" sz="2400" b="1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AU" sz="2400" b="1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AU" sz="24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Further ongoing collaboration beyond the single </a:t>
            </a:r>
            <a:r>
              <a:rPr lang="en-AU" sz="24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training</a:t>
            </a:r>
            <a:r>
              <a:rPr lang="en-AU" sz="24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AU" sz="24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AU" sz="2400" b="1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AU" sz="24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Improved reputation and visibility in industry/university;</a:t>
            </a:r>
            <a:endParaRPr lang="en-AU" sz="2400" b="1" dirty="0">
              <a:solidFill>
                <a:schemeClr val="bg1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AU" sz="2400" b="1" dirty="0">
              <a:solidFill>
                <a:schemeClr val="bg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AU" sz="24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Opportunities to upskill employees/researchers</a:t>
            </a:r>
          </a:p>
          <a:p>
            <a:pPr algn="ctr"/>
            <a:br>
              <a:rPr lang="en-AU" sz="24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4D2D01F-3E64-CFA4-5677-2977050982C7}"/>
              </a:ext>
            </a:extLst>
          </p:cNvPr>
          <p:cNvSpPr/>
          <p:nvPr/>
        </p:nvSpPr>
        <p:spPr>
          <a:xfrm>
            <a:off x="106857" y="913859"/>
            <a:ext cx="3923077" cy="831760"/>
          </a:xfrm>
          <a:prstGeom prst="rect">
            <a:avLst/>
          </a:prstGeom>
          <a:noFill/>
          <a:ln w="57150">
            <a:solidFill>
              <a:srgbClr val="007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Outcomes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AB89E5E-82CB-BAA9-0293-64FB808F3BA4}"/>
              </a:ext>
            </a:extLst>
          </p:cNvPr>
          <p:cNvSpPr txBox="1"/>
          <p:nvPr/>
        </p:nvSpPr>
        <p:spPr>
          <a:xfrm>
            <a:off x="254750" y="100224"/>
            <a:ext cx="35750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Mini case studies</a:t>
            </a:r>
          </a:p>
        </p:txBody>
      </p:sp>
    </p:spTree>
    <p:extLst>
      <p:ext uri="{BB962C8B-B14F-4D97-AF65-F5344CB8AC3E}">
        <p14:creationId xmlns:p14="http://schemas.microsoft.com/office/powerpoint/2010/main" val="1437116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5" grpId="0"/>
      <p:bldP spid="16" grpId="0"/>
      <p:bldP spid="19" grpId="0" animBg="1"/>
      <p:bldP spid="20" grpId="0" animBg="1"/>
      <p:bldP spid="22" grpId="0"/>
      <p:bldP spid="26" grpId="0" animBg="1"/>
      <p:bldP spid="27" grpId="0" animBg="1"/>
      <p:bldP spid="28" grpId="0" animBg="1"/>
      <p:bldP spid="29" grpId="0" animBg="1"/>
      <p:bldP spid="34" grpId="0"/>
      <p:bldP spid="37" grpId="0" animBg="1"/>
      <p:bldP spid="38" grpId="0" animBg="1"/>
      <p:bldP spid="40" grpId="0"/>
      <p:bldP spid="41" grpId="0"/>
      <p:bldP spid="44" grpId="0" animBg="1"/>
      <p:bldP spid="4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E846933-44A4-1B6B-7575-109DA5BCA2F2}"/>
              </a:ext>
            </a:extLst>
          </p:cNvPr>
          <p:cNvSpPr txBox="1"/>
          <p:nvPr/>
        </p:nvSpPr>
        <p:spPr>
          <a:xfrm>
            <a:off x="405594" y="1420791"/>
            <a:ext cx="11361718" cy="2000548"/>
          </a:xfrm>
          <a:prstGeom prst="rect">
            <a:avLst/>
          </a:prstGeom>
          <a:noFill/>
          <a:ln w="571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AU" sz="32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Practical considerations:</a:t>
            </a:r>
          </a:p>
          <a:p>
            <a:pPr algn="ctr"/>
            <a:endParaRPr lang="en-A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</a:endParaRPr>
          </a:p>
          <a:p>
            <a:pPr algn="ctr"/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4043DD-EE01-B84F-EADE-5EF618305B6C}"/>
              </a:ext>
            </a:extLst>
          </p:cNvPr>
          <p:cNvSpPr txBox="1"/>
          <p:nvPr/>
        </p:nvSpPr>
        <p:spPr>
          <a:xfrm>
            <a:off x="202797" y="2346493"/>
            <a:ext cx="117864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AU" sz="2800" dirty="0">
                <a:latin typeface="Arial" panose="020B0604020202020204" pitchFamily="34" charset="0"/>
              </a:rPr>
              <a:t>Differences in disciplines and knowledge levels among participants;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1022F2-F37B-4A9D-B47C-15988718B5B2}"/>
              </a:ext>
            </a:extLst>
          </p:cNvPr>
          <p:cNvSpPr txBox="1"/>
          <p:nvPr/>
        </p:nvSpPr>
        <p:spPr>
          <a:xfrm>
            <a:off x="159741" y="3344506"/>
            <a:ext cx="115884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</a:rPr>
              <a:t>Manage expectations on training content and delivery format;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0F4D51-22CA-0C23-0006-EB686A0F6AD6}"/>
              </a:ext>
            </a:extLst>
          </p:cNvPr>
          <p:cNvSpPr txBox="1"/>
          <p:nvPr/>
        </p:nvSpPr>
        <p:spPr>
          <a:xfrm>
            <a:off x="-426527" y="4298102"/>
            <a:ext cx="130259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AU" sz="2800" dirty="0">
                <a:latin typeface="Arial" panose="020B0604020202020204" pitchFamily="34" charset="0"/>
              </a:rPr>
              <a:t>Leverage university expertise for effective training development.</a:t>
            </a:r>
          </a:p>
        </p:txBody>
      </p:sp>
    </p:spTree>
    <p:extLst>
      <p:ext uri="{BB962C8B-B14F-4D97-AF65-F5344CB8AC3E}">
        <p14:creationId xmlns:p14="http://schemas.microsoft.com/office/powerpoint/2010/main" val="145662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E846933-44A4-1B6B-7575-109DA5BCA2F2}"/>
              </a:ext>
            </a:extLst>
          </p:cNvPr>
          <p:cNvSpPr txBox="1"/>
          <p:nvPr/>
        </p:nvSpPr>
        <p:spPr>
          <a:xfrm>
            <a:off x="560948" y="1311420"/>
            <a:ext cx="11361718" cy="954107"/>
          </a:xfrm>
          <a:prstGeom prst="rect">
            <a:avLst/>
          </a:prstGeom>
          <a:noFill/>
          <a:ln w="571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AU" sz="28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Universities and industry are “natural partners” </a:t>
            </a:r>
          </a:p>
          <a:p>
            <a:pPr algn="ctr"/>
            <a:r>
              <a:rPr lang="en-AU" sz="28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bridging the skills gap;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DCC32C-1C61-D05F-E2BF-0D4215F48A67}"/>
              </a:ext>
            </a:extLst>
          </p:cNvPr>
          <p:cNvSpPr txBox="1"/>
          <p:nvPr/>
        </p:nvSpPr>
        <p:spPr>
          <a:xfrm>
            <a:off x="1084323" y="2820701"/>
            <a:ext cx="10004259" cy="954107"/>
          </a:xfrm>
          <a:prstGeom prst="rect">
            <a:avLst/>
          </a:prstGeom>
          <a:noFill/>
          <a:ln w="571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AU" sz="2800" b="1" dirty="0">
                <a:latin typeface="Arial" panose="020B0604020202020204" pitchFamily="34" charset="0"/>
                <a:cs typeface="Arial" panose="020B0604020202020204" pitchFamily="34" charset="0"/>
              </a:rPr>
              <a:t>For universities to fill the skills gap, </a:t>
            </a:r>
          </a:p>
          <a:p>
            <a:pPr algn="ctr"/>
            <a:r>
              <a:rPr lang="en-AU" sz="2800" b="1" dirty="0">
                <a:latin typeface="Arial" panose="020B0604020202020204" pitchFamily="34" charset="0"/>
                <a:cs typeface="Arial" panose="020B0604020202020204" pitchFamily="34" charset="0"/>
              </a:rPr>
              <a:t>a strong industry partnership in needed;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7DD625-C35C-0B3E-B825-A1720F0291D7}"/>
              </a:ext>
            </a:extLst>
          </p:cNvPr>
          <p:cNvSpPr txBox="1"/>
          <p:nvPr/>
        </p:nvSpPr>
        <p:spPr>
          <a:xfrm>
            <a:off x="884644" y="4493374"/>
            <a:ext cx="1071432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2800" b="1" dirty="0">
                <a:latin typeface="Arial" panose="020B0604020202020204" pitchFamily="34" charset="0"/>
                <a:cs typeface="Arial" panose="020B0604020202020204" pitchFamily="34" charset="0"/>
              </a:rPr>
              <a:t>University and industry need to share a clear understanding of what needs to come out on the other side.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123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E53BFE-7A9D-43BB-B2D7-7779941096DF}"/>
              </a:ext>
            </a:extLst>
          </p:cNvPr>
          <p:cNvSpPr txBox="1"/>
          <p:nvPr/>
        </p:nvSpPr>
        <p:spPr>
          <a:xfrm>
            <a:off x="4349052" y="2638244"/>
            <a:ext cx="34740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977333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1781</TotalTime>
  <Words>264</Words>
  <Application>Microsoft Macintosh PowerPoint</Application>
  <PresentationFormat>Widescreen</PresentationFormat>
  <Paragraphs>54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NVIDIA-NALA</vt:lpstr>
      <vt:lpstr>Office Theme</vt:lpstr>
      <vt:lpstr>Industry training collaborations.  Is this the future?  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Industry training collaborations. Is this the future?  Dr. Giorgia Mori</dc:title>
  <dc:creator>Giorgia Mori</dc:creator>
  <cp:lastModifiedBy>Giorgia Mori</cp:lastModifiedBy>
  <cp:revision>15</cp:revision>
  <dcterms:created xsi:type="dcterms:W3CDTF">2023-02-03T05:52:34Z</dcterms:created>
  <dcterms:modified xsi:type="dcterms:W3CDTF">2023-02-09T10:31:48Z</dcterms:modified>
</cp:coreProperties>
</file>