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56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D0"/>
    <a:srgbClr val="D23207"/>
    <a:srgbClr val="CC3404"/>
    <a:srgbClr val="C53304"/>
    <a:srgbClr val="C03205"/>
    <a:srgbClr val="B73203"/>
    <a:srgbClr val="B03100"/>
    <a:srgbClr val="FF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2"/>
    <p:restoredTop sz="84841"/>
  </p:normalViewPr>
  <p:slideViewPr>
    <p:cSldViewPr snapToGrid="0">
      <p:cViewPr varScale="1">
        <p:scale>
          <a:sx n="90" d="100"/>
          <a:sy n="90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B3550-5FCA-7648-836C-1C1168E430A4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87A4A-38E2-8B4A-B498-C80CB295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87A4A-38E2-8B4A-B498-C80CB2950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7263-6268-194D-A416-77473944E13B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46B9E-D758-FD46-9495-639FF38FF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E39E-595C-EFE3-FF7B-CFD3AB2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48" y="148909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 training collaborations.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this the future? </a:t>
            </a: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CD3F-66B0-4477-09C0-12FD7066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847" y="3866829"/>
            <a:ext cx="6976532" cy="21892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Narrowing the skills gap: </a:t>
            </a:r>
          </a:p>
          <a:p>
            <a:pPr>
              <a:spcBef>
                <a:spcPts val="0"/>
              </a:spcBef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Lightning talk provocations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ARDC Skills Summit 2023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9-10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February</a:t>
            </a:r>
          </a:p>
        </p:txBody>
      </p:sp>
      <p:pic>
        <p:nvPicPr>
          <p:cNvPr id="1026" name="Picture 2" descr="University of Sydney - Home | Facebook">
            <a:extLst>
              <a:ext uri="{FF2B5EF4-FFF2-40B4-BE49-F238E27FC236}">
                <a16:creationId xmlns:a16="http://schemas.microsoft.com/office/drawing/2014/main" id="{04770A07-E2BD-A95A-E117-CB213B84B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1617223" y="1064621"/>
            <a:ext cx="2873360" cy="2873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AFD67-446E-EA13-C15B-8933ABE3966E}"/>
              </a:ext>
            </a:extLst>
          </p:cNvPr>
          <p:cNvSpPr txBox="1"/>
          <p:nvPr/>
        </p:nvSpPr>
        <p:spPr>
          <a:xfrm>
            <a:off x="1980817" y="4082765"/>
            <a:ext cx="3488553" cy="91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A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Giorgia</a:t>
            </a:r>
            <a: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Mori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Science Trainer</a:t>
            </a:r>
            <a:br>
              <a:rPr lang="en-A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Sydney Informatics Hub (SIH)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53B51-06A1-3207-7690-F5206E63D0D7}"/>
              </a:ext>
            </a:extLst>
          </p:cNvPr>
          <p:cNvSpPr txBox="1"/>
          <p:nvPr/>
        </p:nvSpPr>
        <p:spPr>
          <a:xfrm>
            <a:off x="424443" y="6394727"/>
            <a:ext cx="3488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@GiorgiaMori87</a:t>
            </a:r>
            <a:endParaRPr lang="en-US" dirty="0"/>
          </a:p>
        </p:txBody>
      </p:sp>
      <p:pic>
        <p:nvPicPr>
          <p:cNvPr id="9" name="Picture 2" descr="Twitter Logo PNG Free Images with Transparent Background - (142 Free  Downloads)">
            <a:extLst>
              <a:ext uri="{FF2B5EF4-FFF2-40B4-BE49-F238E27FC236}">
                <a16:creationId xmlns:a16="http://schemas.microsoft.com/office/drawing/2014/main" id="{FF095CB7-67CC-CF20-EAF1-71B9CC90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787"/>
            <a:ext cx="557213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2958C-8193-41F4-5244-688C7BB02F27}"/>
              </a:ext>
            </a:extLst>
          </p:cNvPr>
          <p:cNvSpPr/>
          <p:nvPr/>
        </p:nvSpPr>
        <p:spPr>
          <a:xfrm>
            <a:off x="4109303" y="0"/>
            <a:ext cx="3996266" cy="6858000"/>
          </a:xfrm>
          <a:prstGeom prst="rect">
            <a:avLst/>
          </a:prstGeom>
          <a:noFill/>
          <a:ln w="57150"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68AAC-0422-F7E8-B8FE-AFC248D9D26E}"/>
              </a:ext>
            </a:extLst>
          </p:cNvPr>
          <p:cNvSpPr/>
          <p:nvPr/>
        </p:nvSpPr>
        <p:spPr>
          <a:xfrm>
            <a:off x="8176382" y="0"/>
            <a:ext cx="3996266" cy="6858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8447-6416-AD39-E9D6-2844FAC236B0}"/>
              </a:ext>
            </a:extLst>
          </p:cNvPr>
          <p:cNvSpPr txBox="1"/>
          <p:nvPr/>
        </p:nvSpPr>
        <p:spPr>
          <a:xfrm>
            <a:off x="5579886" y="161164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E8C2D-A9E4-4C27-B517-26A9198B1AEE}"/>
              </a:ext>
            </a:extLst>
          </p:cNvPr>
          <p:cNvSpPr txBox="1"/>
          <p:nvPr/>
        </p:nvSpPr>
        <p:spPr>
          <a:xfrm>
            <a:off x="4411489" y="2622951"/>
            <a:ext cx="342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ICT purchased $1,000,000 of GPUs from NVIDIA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E63B1-651A-AA7E-893E-7FF352693495}"/>
              </a:ext>
            </a:extLst>
          </p:cNvPr>
          <p:cNvSpPr txBox="1"/>
          <p:nvPr/>
        </p:nvSpPr>
        <p:spPr>
          <a:xfrm>
            <a:off x="8755208" y="1498922"/>
            <a:ext cx="303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AU" sz="1600" dirty="0"/>
              <a:t>Petroleum Exploration Society of Australia (PESA)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C9B8A-EEF3-86BF-5109-10387857F270}"/>
              </a:ext>
            </a:extLst>
          </p:cNvPr>
          <p:cNvSpPr txBox="1"/>
          <p:nvPr/>
        </p:nvSpPr>
        <p:spPr>
          <a:xfrm>
            <a:off x="8237385" y="3705067"/>
            <a:ext cx="3897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approached to run bespoke versions via "contact us" form on SIH website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90AB9-E26D-12CE-58F4-5D1514472470}"/>
              </a:ext>
            </a:extLst>
          </p:cNvPr>
          <p:cNvSpPr/>
          <p:nvPr/>
        </p:nvSpPr>
        <p:spPr>
          <a:xfrm>
            <a:off x="4123619" y="2077884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FA11A-F1C5-D78B-073E-99EF7263A060}"/>
              </a:ext>
            </a:extLst>
          </p:cNvPr>
          <p:cNvSpPr/>
          <p:nvPr/>
        </p:nvSpPr>
        <p:spPr>
          <a:xfrm>
            <a:off x="4115063" y="3414241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CDE8-EABF-A35B-D9DA-76A406B133BC}"/>
              </a:ext>
            </a:extLst>
          </p:cNvPr>
          <p:cNvSpPr txBox="1"/>
          <p:nvPr/>
        </p:nvSpPr>
        <p:spPr>
          <a:xfrm>
            <a:off x="4123619" y="3959310"/>
            <a:ext cx="396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reached out to NVIDIA to run a training workshop on how to use them effectively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529D8-EABF-C532-E23B-ADEED20AFB4A}"/>
              </a:ext>
            </a:extLst>
          </p:cNvPr>
          <p:cNvSpPr/>
          <p:nvPr/>
        </p:nvSpPr>
        <p:spPr>
          <a:xfrm>
            <a:off x="4116460" y="0"/>
            <a:ext cx="3981951" cy="831760"/>
          </a:xfrm>
          <a:prstGeom prst="rect">
            <a:avLst/>
          </a:prstGeom>
          <a:solidFill>
            <a:srgbClr val="D23207"/>
          </a:solidFill>
          <a:ln w="57150"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SIH needs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381F4-2324-3796-55FA-1CB751DF9326}"/>
              </a:ext>
            </a:extLst>
          </p:cNvPr>
          <p:cNvSpPr/>
          <p:nvPr/>
        </p:nvSpPr>
        <p:spPr>
          <a:xfrm>
            <a:off x="8183539" y="0"/>
            <a:ext cx="3981951" cy="8317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tailored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industry needs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B65E5-0A80-C7D1-F5A3-6244D04A8992}"/>
              </a:ext>
            </a:extLst>
          </p:cNvPr>
          <p:cNvSpPr/>
          <p:nvPr/>
        </p:nvSpPr>
        <p:spPr>
          <a:xfrm>
            <a:off x="4100747" y="1121676"/>
            <a:ext cx="3990506" cy="400110"/>
          </a:xfrm>
          <a:prstGeom prst="rect">
            <a:avLst/>
          </a:prstGeom>
          <a:solidFill>
            <a:srgbClr val="D23207"/>
          </a:solidFill>
          <a:ln>
            <a:solidFill>
              <a:srgbClr val="D23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A31769-1E7B-259B-7879-1B2148CEC917}"/>
              </a:ext>
            </a:extLst>
          </p:cNvPr>
          <p:cNvSpPr/>
          <p:nvPr/>
        </p:nvSpPr>
        <p:spPr>
          <a:xfrm>
            <a:off x="8207631" y="2077884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7997C-1747-EA04-A711-59B573331C10}"/>
              </a:ext>
            </a:extLst>
          </p:cNvPr>
          <p:cNvSpPr/>
          <p:nvPr/>
        </p:nvSpPr>
        <p:spPr>
          <a:xfrm>
            <a:off x="8199075" y="3414241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B11A42-4C11-3755-2A83-0EDECBA47D6C}"/>
              </a:ext>
            </a:extLst>
          </p:cNvPr>
          <p:cNvSpPr/>
          <p:nvPr/>
        </p:nvSpPr>
        <p:spPr>
          <a:xfrm>
            <a:off x="8184759" y="1121676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1FD683-85A3-A07D-BC54-0E88E5B0C5F5}"/>
              </a:ext>
            </a:extLst>
          </p:cNvPr>
          <p:cNvSpPr txBox="1"/>
          <p:nvPr/>
        </p:nvSpPr>
        <p:spPr>
          <a:xfrm>
            <a:off x="8263885" y="2622952"/>
            <a:ext cx="3821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SIH ran a "python for geoscience" workshop at a conference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CE49A-C8DA-69F2-480A-2C7D035A105F}"/>
              </a:ext>
            </a:extLst>
          </p:cNvPr>
          <p:cNvSpPr/>
          <p:nvPr/>
        </p:nvSpPr>
        <p:spPr>
          <a:xfrm>
            <a:off x="4100747" y="4978566"/>
            <a:ext cx="3990506" cy="400110"/>
          </a:xfrm>
          <a:prstGeom prst="rect">
            <a:avLst/>
          </a:prstGeom>
          <a:solidFill>
            <a:srgbClr val="D232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BD2B95-B177-6D97-5480-EF9BD6A075CD}"/>
              </a:ext>
            </a:extLst>
          </p:cNvPr>
          <p:cNvSpPr/>
          <p:nvPr/>
        </p:nvSpPr>
        <p:spPr>
          <a:xfrm>
            <a:off x="8199075" y="4990625"/>
            <a:ext cx="399050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2E787-2ECD-F1D4-41E3-28047BDA4E14}"/>
              </a:ext>
            </a:extLst>
          </p:cNvPr>
          <p:cNvSpPr txBox="1"/>
          <p:nvPr/>
        </p:nvSpPr>
        <p:spPr>
          <a:xfrm>
            <a:off x="4123619" y="5373802"/>
            <a:ext cx="38278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Big tech companies are interested in continuous engagement with research (e.g. </a:t>
            </a:r>
            <a:r>
              <a:rPr lang="en-AU" b="1" i="0" u="none" strike="noStrike" dirty="0">
                <a:effectLst/>
                <a:latin typeface="NVIDIA-NALA"/>
              </a:rPr>
              <a:t>NVIDIA DLI UNIVERSITY AMBASSADOR PROGRAM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DDAC6-F83E-72FA-68AD-72DD49F54582}"/>
              </a:ext>
            </a:extLst>
          </p:cNvPr>
          <p:cNvSpPr txBox="1"/>
          <p:nvPr/>
        </p:nvSpPr>
        <p:spPr>
          <a:xfrm>
            <a:off x="8322760" y="5435339"/>
            <a:ext cx="3897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Researchers connections and various grants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2C802-CA71-07DC-EE5B-CC7DB49411EE}"/>
              </a:ext>
            </a:extLst>
          </p:cNvPr>
          <p:cNvSpPr/>
          <p:nvPr/>
        </p:nvSpPr>
        <p:spPr>
          <a:xfrm>
            <a:off x="106858" y="1745619"/>
            <a:ext cx="3923077" cy="4698212"/>
          </a:xfrm>
          <a:prstGeom prst="rect">
            <a:avLst/>
          </a:prstGeom>
          <a:solidFill>
            <a:srgbClr val="0077D0"/>
          </a:solidFill>
          <a:ln w="57150">
            <a:solidFill>
              <a:srgbClr val="007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Further ongoing collaboration beyond the single course;</a:t>
            </a:r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reputation and visibility in industry/academic community;</a:t>
            </a:r>
            <a:endParaRPr lang="en-AU" sz="2400" b="1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AU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Opportunities to upskill employees/researchers</a:t>
            </a:r>
          </a:p>
          <a:p>
            <a:pPr algn="ctr"/>
            <a:br>
              <a:rPr lang="en-AU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D2D01F-3E64-CFA4-5677-2977050982C7}"/>
              </a:ext>
            </a:extLst>
          </p:cNvPr>
          <p:cNvSpPr/>
          <p:nvPr/>
        </p:nvSpPr>
        <p:spPr>
          <a:xfrm>
            <a:off x="106857" y="913859"/>
            <a:ext cx="3923077" cy="831760"/>
          </a:xfrm>
          <a:prstGeom prst="rect">
            <a:avLst/>
          </a:prstGeom>
          <a:noFill/>
          <a:ln w="57150">
            <a:solidFill>
              <a:srgbClr val="007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89E5E-82CB-BAA9-0293-64FB808F3BA4}"/>
              </a:ext>
            </a:extLst>
          </p:cNvPr>
          <p:cNvSpPr txBox="1"/>
          <p:nvPr/>
        </p:nvSpPr>
        <p:spPr>
          <a:xfrm>
            <a:off x="254750" y="100224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Mini case studies</a:t>
            </a:r>
          </a:p>
        </p:txBody>
      </p:sp>
    </p:spTree>
    <p:extLst>
      <p:ext uri="{BB962C8B-B14F-4D97-AF65-F5344CB8AC3E}">
        <p14:creationId xmlns:p14="http://schemas.microsoft.com/office/powerpoint/2010/main" val="1437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9" grpId="0" animBg="1"/>
      <p:bldP spid="20" grpId="0" animBg="1"/>
      <p:bldP spid="22" grpId="0"/>
      <p:bldP spid="26" grpId="0" animBg="1"/>
      <p:bldP spid="27" grpId="0" animBg="1"/>
      <p:bldP spid="28" grpId="0" animBg="1"/>
      <p:bldP spid="29" grpId="0" animBg="1"/>
      <p:bldP spid="34" grpId="0"/>
      <p:bldP spid="37" grpId="0" animBg="1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405594" y="1420791"/>
            <a:ext cx="11361718" cy="200054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considerations:</a:t>
            </a:r>
          </a:p>
          <a:p>
            <a:pPr algn="ctr"/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43DD-EE01-B84F-EADE-5EF618305B6C}"/>
              </a:ext>
            </a:extLst>
          </p:cNvPr>
          <p:cNvSpPr txBox="1"/>
          <p:nvPr/>
        </p:nvSpPr>
        <p:spPr>
          <a:xfrm>
            <a:off x="202797" y="2346493"/>
            <a:ext cx="1178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Differences in disciplines and knowledge levels among participants;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22F2-F37B-4A9D-B47C-15988718B5B2}"/>
              </a:ext>
            </a:extLst>
          </p:cNvPr>
          <p:cNvSpPr txBox="1"/>
          <p:nvPr/>
        </p:nvSpPr>
        <p:spPr>
          <a:xfrm>
            <a:off x="159741" y="3344506"/>
            <a:ext cx="11588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Manage expectations on training content and delivery format;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F4D51-22CA-0C23-0006-EB686A0F6AD6}"/>
              </a:ext>
            </a:extLst>
          </p:cNvPr>
          <p:cNvSpPr txBox="1"/>
          <p:nvPr/>
        </p:nvSpPr>
        <p:spPr>
          <a:xfrm>
            <a:off x="-426527" y="4298102"/>
            <a:ext cx="13025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</a:rPr>
              <a:t>Leverage university expertise for effective training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566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846933-44A4-1B6B-7575-109DA5BCA2F2}"/>
              </a:ext>
            </a:extLst>
          </p:cNvPr>
          <p:cNvSpPr txBox="1"/>
          <p:nvPr/>
        </p:nvSpPr>
        <p:spPr>
          <a:xfrm>
            <a:off x="560948" y="1311420"/>
            <a:ext cx="11361718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Universities and industry are “natural partners” </a:t>
            </a:r>
          </a:p>
          <a:p>
            <a:pPr algn="ctr"/>
            <a:r>
              <a:rPr lang="en-AU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bridging the skills gap;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CC32C-1C61-D05F-E2BF-0D4215F48A67}"/>
              </a:ext>
            </a:extLst>
          </p:cNvPr>
          <p:cNvSpPr txBox="1"/>
          <p:nvPr/>
        </p:nvSpPr>
        <p:spPr>
          <a:xfrm>
            <a:off x="1084323" y="2820701"/>
            <a:ext cx="10004259" cy="954107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For universities to fill the skills gap, </a:t>
            </a:r>
          </a:p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a strong industry partnership in needed;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DD625-C35C-0B3E-B825-A1720F0291D7}"/>
              </a:ext>
            </a:extLst>
          </p:cNvPr>
          <p:cNvSpPr txBox="1"/>
          <p:nvPr/>
        </p:nvSpPr>
        <p:spPr>
          <a:xfrm>
            <a:off x="884644" y="4493374"/>
            <a:ext cx="10714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University and industry need to share a clear understanding of what needs to come out on the other side.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53BFE-7A9D-43BB-B2D7-7779941096DF}"/>
              </a:ext>
            </a:extLst>
          </p:cNvPr>
          <p:cNvSpPr txBox="1"/>
          <p:nvPr/>
        </p:nvSpPr>
        <p:spPr>
          <a:xfrm>
            <a:off x="4349052" y="2638244"/>
            <a:ext cx="347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773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1737</TotalTime>
  <Words>265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NVIDIA-NALA</vt:lpstr>
      <vt:lpstr>Office Theme</vt:lpstr>
      <vt:lpstr>Industry training collaborations.  Is this the future?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training collaborations. Is this the future?  Dr. Giorgia Mori</dc:title>
  <dc:creator>Giorgia Mori</dc:creator>
  <cp:lastModifiedBy>Giorgia Mori</cp:lastModifiedBy>
  <cp:revision>13</cp:revision>
  <dcterms:created xsi:type="dcterms:W3CDTF">2023-02-03T05:52:34Z</dcterms:created>
  <dcterms:modified xsi:type="dcterms:W3CDTF">2023-02-09T09:46:08Z</dcterms:modified>
</cp:coreProperties>
</file>