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2060"/>
            </a:gs>
            <a:gs pos="46000">
              <a:schemeClr val="tx2">
                <a:lumMod val="75000"/>
              </a:schemeClr>
            </a:gs>
            <a:gs pos="69000">
              <a:srgbClr val="002060"/>
            </a:gs>
            <a:gs pos="90000">
              <a:schemeClr val="bg1">
                <a:lumMod val="95000"/>
                <a:lumOff val="5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9600" b="1" dirty="0" smtClean="0">
                <a:solidFill>
                  <a:srgbClr val="002060"/>
                </a:solidFill>
                <a:effectLst>
                  <a:outerShdw blurRad="38100" dist="38100" dir="2700000" algn="tl">
                    <a:srgbClr val="000000">
                      <a:alpha val="43137"/>
                    </a:srgbClr>
                  </a:outerShdw>
                </a:effectLst>
                <a:latin typeface="Academy Ho" pitchFamily="2" charset="0"/>
              </a:rPr>
              <a:t>interface</a:t>
            </a:r>
            <a:endParaRPr lang="en-US" sz="9600" b="1" dirty="0">
              <a:solidFill>
                <a:srgbClr val="002060"/>
              </a:solidFill>
              <a:effectLst>
                <a:outerShdw blurRad="38100" dist="38100" dir="2700000" algn="tl">
                  <a:srgbClr val="000000">
                    <a:alpha val="43137"/>
                  </a:srgbClr>
                </a:outerShdw>
              </a:effectLst>
              <a:latin typeface="Academy Ho" pitchFamily="2" charset="0"/>
            </a:endParaRPr>
          </a:p>
        </p:txBody>
      </p:sp>
    </p:spTree>
    <p:extLst>
      <p:ext uri="{BB962C8B-B14F-4D97-AF65-F5344CB8AC3E}">
        <p14:creationId xmlns:p14="http://schemas.microsoft.com/office/powerpoint/2010/main" val="152601566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4320"/>
            <a:ext cx="9905998" cy="6583680"/>
          </a:xfrm>
        </p:spPr>
        <p:txBody>
          <a:bodyPr>
            <a:normAutofit/>
          </a:bodyPr>
          <a:lstStyle/>
          <a:p>
            <a:r>
              <a:rPr lang="ka-GE" dirty="0"/>
              <a:t>ეს ცვლადები არაცხადი სახით განიხილება, როგორც </a:t>
            </a:r>
            <a:r>
              <a:rPr lang="en-US" dirty="0"/>
              <a:t>final</a:t>
            </a:r>
            <a:r>
              <a:rPr lang="ka-GE" dirty="0"/>
              <a:t>და </a:t>
            </a:r>
            <a:r>
              <a:rPr lang="en-US" dirty="0"/>
              <a:t>static, </a:t>
            </a:r>
            <a:r>
              <a:rPr lang="ka-GE" dirty="0"/>
              <a:t>ანუ კლასი, რომელიც ინტერფეისის რეალიზებას ახდენს, ამ ცვლადების მნიშვნელობებს ვერ ცვლის. ამას გარდა, ცვლადები ინიციალებული უნდა იყოს. ყველა მეთოდი და ცვლადი არაცხადი სახით განიხილება, როგორც </a:t>
            </a:r>
            <a:r>
              <a:rPr lang="en-US" dirty="0"/>
              <a:t>public.</a:t>
            </a:r>
            <a:br>
              <a:rPr lang="en-US" dirty="0"/>
            </a:br>
            <a:r>
              <a:rPr lang="en-US" dirty="0"/>
              <a:t/>
            </a:r>
            <a:br>
              <a:rPr lang="en-US" dirty="0"/>
            </a:br>
            <a:r>
              <a:rPr lang="ka-GE" dirty="0"/>
              <a:t>ქვემოთ ნაჩვენებია ინტერფეისის განსაზღვრის მაგალითი.</a:t>
            </a:r>
            <a:endParaRPr lang="en-US" dirty="0"/>
          </a:p>
        </p:txBody>
      </p:sp>
    </p:spTree>
    <p:extLst>
      <p:ext uri="{BB962C8B-B14F-4D97-AF65-F5344CB8AC3E}">
        <p14:creationId xmlns:p14="http://schemas.microsoft.com/office/powerpoint/2010/main" val="119246286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6688183"/>
          </a:xfrm>
        </p:spPr>
        <p:txBody>
          <a:bodyPr>
            <a:normAutofit/>
          </a:bodyPr>
          <a:lstStyle/>
          <a:p>
            <a:r>
              <a:rPr lang="ka-GE" dirty="0"/>
              <a:t>მასში მარტივი ინტერფეისია</a:t>
            </a:r>
            <a:br>
              <a:rPr lang="ka-GE" dirty="0"/>
            </a:br>
            <a:r>
              <a:rPr lang="ka-GE" dirty="0"/>
              <a:t/>
            </a:r>
            <a:br>
              <a:rPr lang="ka-GE" dirty="0"/>
            </a:br>
            <a:r>
              <a:rPr lang="ka-GE" dirty="0"/>
              <a:t>გამოცხადებული, რომელიც მოიცავს მხოლოდ ერთ </a:t>
            </a:r>
            <a:r>
              <a:rPr lang="en-US" dirty="0"/>
              <a:t>callback() </a:t>
            </a:r>
            <a:r>
              <a:rPr lang="ka-GE" dirty="0"/>
              <a:t>მეთოდს ერთი მთელრიცხვა პარამეტრით.</a:t>
            </a:r>
            <a:br>
              <a:rPr lang="ka-GE" dirty="0"/>
            </a:br>
            <a:r>
              <a:rPr lang="ka-GE" dirty="0"/>
              <a:t/>
            </a:r>
            <a:br>
              <a:rPr lang="ka-GE" dirty="0"/>
            </a:br>
            <a:r>
              <a:rPr lang="en-US" dirty="0"/>
              <a:t>interface Callback{ void callback(</a:t>
            </a:r>
            <a:r>
              <a:rPr lang="en-US" dirty="0" err="1"/>
              <a:t>int</a:t>
            </a:r>
            <a:r>
              <a:rPr lang="en-US" dirty="0"/>
              <a:t> </a:t>
            </a:r>
            <a:r>
              <a:rPr lang="en-US" dirty="0" err="1"/>
              <a:t>param</a:t>
            </a:r>
            <a:r>
              <a:rPr lang="en-US" dirty="0"/>
              <a:t>);</a:t>
            </a:r>
          </a:p>
        </p:txBody>
      </p:sp>
    </p:spTree>
    <p:extLst>
      <p:ext uri="{BB962C8B-B14F-4D97-AF65-F5344CB8AC3E}">
        <p14:creationId xmlns:p14="http://schemas.microsoft.com/office/powerpoint/2010/main" val="2530237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1000">
              <a:srgbClr val="002060"/>
            </a:gs>
            <a:gs pos="46000">
              <a:schemeClr val="tx2">
                <a:lumMod val="75000"/>
              </a:schemeClr>
            </a:gs>
            <a:gs pos="69000">
              <a:srgbClr val="002060"/>
            </a:gs>
            <a:gs pos="90000">
              <a:schemeClr val="bg1">
                <a:lumMod val="95000"/>
                <a:lumOff val="5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0"/>
            <a:ext cx="9905999" cy="6858000"/>
          </a:xfrm>
        </p:spPr>
        <p:txBody>
          <a:bodyPr>
            <a:noAutofit/>
          </a:bodyPr>
          <a:lstStyle/>
          <a:p>
            <a:pPr marL="0" indent="0">
              <a:buNone/>
            </a:pPr>
            <a:r>
              <a:rPr lang="en-US" sz="1600" dirty="0"/>
              <a:t>[implements </a:t>
            </a:r>
            <a:r>
              <a:rPr lang="ka-GE" sz="1600" dirty="0"/>
              <a:t>ინტერფეისი [, ინტერფეისი...]]{ </a:t>
            </a:r>
          </a:p>
          <a:p>
            <a:pPr marL="0" indent="0">
              <a:buNone/>
            </a:pPr>
            <a:r>
              <a:rPr lang="ka-GE" sz="1600" dirty="0"/>
              <a:t>//კლასის ტანი </a:t>
            </a:r>
          </a:p>
          <a:p>
            <a:pPr marL="0" indent="0">
              <a:buNone/>
            </a:pPr>
            <a:r>
              <a:rPr lang="ka-GE" sz="1600" dirty="0"/>
              <a:t>} </a:t>
            </a:r>
          </a:p>
          <a:p>
            <a:pPr marL="0" indent="0">
              <a:buNone/>
            </a:pPr>
            <a:r>
              <a:rPr lang="ka-GE" sz="1600" dirty="0"/>
              <a:t>თუ კლასი ერთზე მეტი ინტერფეისის რეალიზებას ახდენს, მაშინ ინტერფეისების სახელები</a:t>
            </a:r>
          </a:p>
          <a:p>
            <a:pPr marL="0" indent="0">
              <a:buNone/>
            </a:pPr>
            <a:r>
              <a:rPr lang="ka-GE" sz="1600" dirty="0"/>
              <a:t>ერთმანეთისგან მძიმეებით გამოიყოფა. როდესაც კლასი ორი ინტერფეისის რეალიზებას</a:t>
            </a:r>
          </a:p>
          <a:p>
            <a:pPr marL="0" indent="0">
              <a:buNone/>
            </a:pPr>
            <a:r>
              <a:rPr lang="ka-GE" sz="1600" dirty="0"/>
              <a:t>ახორციელებს, რომლებშიც ერთი და იგივე მეთოდია გამოცხადებული, მაშინ ეს მეთოდი</a:t>
            </a:r>
          </a:p>
          <a:p>
            <a:pPr marL="0" indent="0">
              <a:buNone/>
            </a:pPr>
            <a:r>
              <a:rPr lang="ka-GE" sz="1600" dirty="0"/>
              <a:t>ნებისმიერი ინტერფეისის კლიენტების მიერ იქნება გამოყენებული. ამავდროულად, მეთოდები, </a:t>
            </a:r>
          </a:p>
          <a:p>
            <a:pPr marL="0" indent="0">
              <a:buNone/>
            </a:pPr>
            <a:r>
              <a:rPr lang="ka-GE" sz="1600" dirty="0"/>
              <a:t>რომლებიც ინტერფეისის რეალიზებას ახდენენ, გამოცხადებულ უნდა იქნეს, როგორც </a:t>
            </a:r>
            <a:r>
              <a:rPr lang="en-US" sz="1600" dirty="0"/>
              <a:t>public. </a:t>
            </a:r>
          </a:p>
          <a:p>
            <a:pPr marL="0" indent="0">
              <a:buNone/>
            </a:pPr>
            <a:r>
              <a:rPr lang="ka-GE" sz="1600" dirty="0"/>
              <a:t>ამასთან, მეთოდების სიგნატურები კლასსა და ინტერფეისში სრულად უნდა შეესაბამებოდეს</a:t>
            </a:r>
          </a:p>
          <a:p>
            <a:pPr marL="0" indent="0">
              <a:buNone/>
            </a:pPr>
            <a:r>
              <a:rPr lang="ka-GE" sz="1600" dirty="0"/>
              <a:t>ერთმანეთს.</a:t>
            </a:r>
          </a:p>
          <a:p>
            <a:pPr marL="0" indent="0">
              <a:buNone/>
            </a:pPr>
            <a:r>
              <a:rPr lang="ka-GE" sz="1600" dirty="0"/>
              <a:t>განვიხილოთ კლასი, რომელიც ზემოთ წარმოდგენილი </a:t>
            </a:r>
            <a:r>
              <a:rPr lang="en-US" sz="1600" dirty="0"/>
              <a:t>Callback </a:t>
            </a:r>
            <a:r>
              <a:rPr lang="ka-GE" sz="1600" dirty="0"/>
              <a:t>ინტერფეისის რეალიზებას</a:t>
            </a:r>
          </a:p>
          <a:p>
            <a:pPr marL="0" indent="0">
              <a:buNone/>
            </a:pPr>
            <a:r>
              <a:rPr lang="ka-GE" sz="1600" dirty="0"/>
              <a:t>ახდენს.</a:t>
            </a:r>
          </a:p>
          <a:p>
            <a:pPr marL="0" indent="0">
              <a:buNone/>
            </a:pPr>
            <a:r>
              <a:rPr lang="en-US" sz="1600" dirty="0"/>
              <a:t>class Client implements Callback{</a:t>
            </a:r>
          </a:p>
          <a:p>
            <a:pPr marL="0" indent="0">
              <a:buNone/>
            </a:pPr>
            <a:r>
              <a:rPr lang="en-US" sz="1600" dirty="0"/>
              <a:t>public void callback(</a:t>
            </a:r>
            <a:r>
              <a:rPr lang="en-US" sz="1600" dirty="0" err="1"/>
              <a:t>int</a:t>
            </a:r>
            <a:r>
              <a:rPr lang="en-US" sz="1600" dirty="0"/>
              <a:t> p){</a:t>
            </a:r>
          </a:p>
          <a:p>
            <a:pPr marL="0" indent="0">
              <a:buNone/>
            </a:pPr>
            <a:r>
              <a:rPr lang="en-US" sz="1600" dirty="0" err="1"/>
              <a:t>System.out.println</a:t>
            </a:r>
            <a:r>
              <a:rPr lang="en-US" sz="1600" dirty="0"/>
              <a:t>(“callback </a:t>
            </a:r>
            <a:r>
              <a:rPr lang="ka-GE" sz="1600" dirty="0"/>
              <a:t>მეთოდი გამოძახებულია“ + </a:t>
            </a:r>
            <a:r>
              <a:rPr lang="en-US" sz="1600" dirty="0"/>
              <a:t>p + “</a:t>
            </a:r>
            <a:r>
              <a:rPr lang="ka-GE" sz="1600" dirty="0"/>
              <a:t>მნიშვნელობით“); </a:t>
            </a:r>
          </a:p>
          <a:p>
            <a:pPr marL="0" indent="0">
              <a:buNone/>
            </a:pPr>
            <a:r>
              <a:rPr lang="ka-GE" sz="1600" dirty="0"/>
              <a:t>}} </a:t>
            </a:r>
            <a:endParaRPr lang="en-US" sz="1600" dirty="0"/>
          </a:p>
        </p:txBody>
      </p:sp>
    </p:spTree>
    <p:extLst>
      <p:ext uri="{BB962C8B-B14F-4D97-AF65-F5344CB8AC3E}">
        <p14:creationId xmlns:p14="http://schemas.microsoft.com/office/powerpoint/2010/main" val="364845320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796350"/>
          </a:xfrm>
        </p:spPr>
        <p:txBody>
          <a:bodyPr>
            <a:noAutofit/>
          </a:bodyPr>
          <a:lstStyle/>
          <a:p>
            <a:r>
              <a:rPr lang="ka-GE" sz="2000" dirty="0"/>
              <a:t>მიაქციეთ ყურადღება იმ ფაქტს, რომ </a:t>
            </a:r>
            <a:r>
              <a:rPr lang="en-US" sz="2000" dirty="0"/>
              <a:t>callback() </a:t>
            </a:r>
            <a:r>
              <a:rPr lang="ka-GE" sz="2000" dirty="0"/>
              <a:t>მეთოდი გამოცხადებულია წვდომის </a:t>
            </a:r>
            <a:r>
              <a:rPr lang="en-US" sz="2000" dirty="0"/>
              <a:t>public </a:t>
            </a:r>
            <a:br>
              <a:rPr lang="en-US" sz="2000" dirty="0"/>
            </a:br>
            <a:r>
              <a:rPr lang="ka-GE" sz="2000" dirty="0"/>
              <a:t>მოდიფიკატორის გამოყენებით. გახსოვდეთ, რომ ინტერფეისის მეთოდის რეალიზების დროს, </a:t>
            </a:r>
            <a:br>
              <a:rPr lang="ka-GE" sz="2000" dirty="0"/>
            </a:br>
            <a:r>
              <a:rPr lang="ka-GE" sz="2000" dirty="0"/>
              <a:t>მეთოდი უნდა გამოცხადდეს, როგორც </a:t>
            </a:r>
            <a:r>
              <a:rPr lang="en-US" sz="2000" dirty="0"/>
              <a:t>public.</a:t>
            </a:r>
            <a:br>
              <a:rPr lang="en-US" sz="2000" dirty="0"/>
            </a:br>
            <a:r>
              <a:rPr lang="ka-GE" sz="2000" dirty="0"/>
              <a:t>სავსებით დასაშვებია და საკმარისად გავრცელებულია სიტუაცია, როდესაც კლასები, რომ-</a:t>
            </a:r>
            <a:br>
              <a:rPr lang="ka-GE" sz="2000" dirty="0"/>
            </a:br>
            <a:r>
              <a:rPr lang="ka-GE" sz="2000" dirty="0"/>
              <a:t>ლებიც ახდენენ ინტერფეისის რეალიზებას, ხშირად განსაზღვრავენ საკუთარ დამატებით</a:t>
            </a:r>
            <a:br>
              <a:rPr lang="ka-GE" sz="2000" dirty="0"/>
            </a:br>
            <a:r>
              <a:rPr lang="ka-GE" sz="2000" dirty="0"/>
              <a:t>წევრებს. მაგალითად, </a:t>
            </a:r>
            <a:r>
              <a:rPr lang="en-US" sz="2000" dirty="0"/>
              <a:t>Client </a:t>
            </a:r>
            <a:r>
              <a:rPr lang="ka-GE" sz="2000" dirty="0"/>
              <a:t>კლასის შემდეგი ვერსია ახდენს </a:t>
            </a:r>
            <a:r>
              <a:rPr lang="en-US" sz="2000" dirty="0"/>
              <a:t>callback() </a:t>
            </a:r>
            <a:r>
              <a:rPr lang="ka-GE" sz="2000" dirty="0"/>
              <a:t>მეთოდის რეალიზებას და</a:t>
            </a:r>
            <a:br>
              <a:rPr lang="ka-GE" sz="2000" dirty="0"/>
            </a:br>
            <a:r>
              <a:rPr lang="ka-GE" sz="2000" dirty="0"/>
              <a:t>ამატებს </a:t>
            </a:r>
            <a:r>
              <a:rPr lang="en-US" sz="2000" dirty="0" err="1"/>
              <a:t>nonInfaceMeth</a:t>
            </a:r>
            <a:r>
              <a:rPr lang="en-US" sz="2000" dirty="0"/>
              <a:t>() </a:t>
            </a:r>
            <a:r>
              <a:rPr lang="ka-GE" sz="2000" dirty="0"/>
              <a:t>მეთოდს.</a:t>
            </a:r>
            <a:br>
              <a:rPr lang="ka-GE" sz="2000" dirty="0"/>
            </a:br>
            <a:r>
              <a:rPr lang="en-US" sz="2000" dirty="0"/>
              <a:t>class Client implements Callback{</a:t>
            </a:r>
            <a:br>
              <a:rPr lang="en-US" sz="2000" dirty="0"/>
            </a:br>
            <a:r>
              <a:rPr lang="en-US" sz="2000" dirty="0"/>
              <a:t>public void callback(</a:t>
            </a:r>
            <a:r>
              <a:rPr lang="en-US" sz="2000" dirty="0" err="1"/>
              <a:t>int</a:t>
            </a:r>
            <a:r>
              <a:rPr lang="en-US" sz="2000" dirty="0"/>
              <a:t> p){</a:t>
            </a:r>
            <a:br>
              <a:rPr lang="en-US" sz="2000" dirty="0"/>
            </a:br>
            <a:r>
              <a:rPr lang="en-US" sz="2000" dirty="0" err="1"/>
              <a:t>System.out.println</a:t>
            </a:r>
            <a:r>
              <a:rPr lang="en-US" sz="2000" dirty="0"/>
              <a:t>(“callback </a:t>
            </a:r>
            <a:r>
              <a:rPr lang="ka-GE" sz="2000" dirty="0"/>
              <a:t>მეთოდი გამოძახებულია“ + </a:t>
            </a:r>
            <a:r>
              <a:rPr lang="en-US" sz="2000" dirty="0"/>
              <a:t>p + “</a:t>
            </a:r>
            <a:r>
              <a:rPr lang="ka-GE" sz="2000" dirty="0"/>
              <a:t>მნიშვნელობით“); </a:t>
            </a:r>
            <a:br>
              <a:rPr lang="ka-GE" sz="2000" dirty="0"/>
            </a:br>
            <a:r>
              <a:rPr lang="ka-GE" sz="2000" dirty="0"/>
              <a:t>} </a:t>
            </a:r>
            <a:br>
              <a:rPr lang="ka-GE" sz="2000" dirty="0"/>
            </a:br>
            <a:r>
              <a:rPr lang="en-US" sz="2000" dirty="0"/>
              <a:t>void </a:t>
            </a:r>
            <a:r>
              <a:rPr lang="en-US" sz="2000" dirty="0" err="1"/>
              <a:t>nonInfaceMath</a:t>
            </a:r>
            <a:r>
              <a:rPr lang="en-US" sz="2000" dirty="0"/>
              <a:t>(){</a:t>
            </a:r>
            <a:br>
              <a:rPr lang="en-US" sz="2000" dirty="0"/>
            </a:br>
            <a:r>
              <a:rPr lang="en-US" sz="2000" dirty="0" err="1"/>
              <a:t>System.out.println</a:t>
            </a:r>
            <a:r>
              <a:rPr lang="en-US" sz="2000" dirty="0"/>
              <a:t>(“</a:t>
            </a:r>
            <a:r>
              <a:rPr lang="ka-GE" sz="2000" dirty="0"/>
              <a:t>ინტერფეისის მარეალიზებელ კლასებს“ + </a:t>
            </a:r>
            <a:br>
              <a:rPr lang="ka-GE" sz="2000" dirty="0"/>
            </a:br>
            <a:r>
              <a:rPr lang="ka-GE" sz="2000" dirty="0"/>
              <a:t> „შეუძლიათ სხვა წევრების განსაზღვრაც“); }}</a:t>
            </a:r>
            <a:endParaRPr lang="en-US" sz="2000" dirty="0"/>
          </a:p>
        </p:txBody>
      </p:sp>
    </p:spTree>
    <p:extLst>
      <p:ext uri="{BB962C8B-B14F-4D97-AF65-F5344CB8AC3E}">
        <p14:creationId xmlns:p14="http://schemas.microsoft.com/office/powerpoint/2010/main" val="243338951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037" y="1364566"/>
            <a:ext cx="9643300" cy="4145280"/>
          </a:xfrm>
        </p:spPr>
      </p:pic>
    </p:spTree>
    <p:extLst>
      <p:ext uri="{BB962C8B-B14F-4D97-AF65-F5344CB8AC3E}">
        <p14:creationId xmlns:p14="http://schemas.microsoft.com/office/powerpoint/2010/main" val="42948996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51" y="2116508"/>
            <a:ext cx="11288064" cy="3088539"/>
          </a:xfrm>
        </p:spPr>
      </p:pic>
    </p:spTree>
    <p:extLst>
      <p:ext uri="{BB962C8B-B14F-4D97-AF65-F5344CB8AC3E}">
        <p14:creationId xmlns:p14="http://schemas.microsoft.com/office/powerpoint/2010/main" val="50521680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2060"/>
            </a:gs>
            <a:gs pos="46000">
              <a:schemeClr val="tx2">
                <a:lumMod val="75000"/>
              </a:schemeClr>
            </a:gs>
            <a:gs pos="69000">
              <a:srgbClr val="002060"/>
            </a:gs>
            <a:gs pos="90000">
              <a:schemeClr val="bg1">
                <a:lumMod val="95000"/>
                <a:lumOff val="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3954"/>
            <a:ext cx="9910942" cy="3429500"/>
          </a:xfrm>
        </p:spPr>
        <p:txBody>
          <a:bodyPr>
            <a:normAutofit fontScale="90000"/>
          </a:bodyPr>
          <a:lstStyle/>
          <a:p>
            <a:r>
              <a:rPr lang="ka-GE" b="1" dirty="0">
                <a:effectLst>
                  <a:outerShdw blurRad="38100" dist="38100" dir="2700000" algn="tl">
                    <a:srgbClr val="000000">
                      <a:alpha val="43137"/>
                    </a:srgbClr>
                  </a:outerShdw>
                </a:effectLst>
              </a:rPr>
              <a:t>ინტერფეისი ეწოდება ფორმალიზებულ წესებს, რომლებიც განსაზღვრავს ერთიდაიგივე კვანძის მეზობელი დონეების საქსელო კომპონენტების თანამოქმედებას.</a:t>
            </a:r>
            <a:br>
              <a:rPr lang="ka-GE" b="1" dirty="0">
                <a:effectLst>
                  <a:outerShdw blurRad="38100" dist="38100" dir="2700000" algn="tl">
                    <a:srgbClr val="000000">
                      <a:alpha val="43137"/>
                    </a:srgbClr>
                  </a:outerShdw>
                </a:effectLst>
              </a:rPr>
            </a:br>
            <a:r>
              <a:rPr lang="ka-GE" b="1" dirty="0">
                <a:effectLst>
                  <a:outerShdw blurRad="38100" dist="38100" dir="2700000" algn="tl">
                    <a:srgbClr val="000000">
                      <a:alpha val="43137"/>
                    </a:srgbClr>
                  </a:outerShdw>
                </a:effectLst>
              </a:rPr>
              <a:t>ინტერფეისი განსაზღვრავს იმ სერვისს, რომელსაც ერთი დონე აწვდის მეორე მეზობელ დონეს.</a:t>
            </a:r>
            <a:br>
              <a:rPr lang="ka-GE"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071085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076" y="787521"/>
            <a:ext cx="6507238" cy="51081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906399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1000">
              <a:srgbClr val="002060"/>
            </a:gs>
            <a:gs pos="46000">
              <a:schemeClr val="tx2">
                <a:lumMod val="75000"/>
              </a:schemeClr>
            </a:gs>
            <a:gs pos="69000">
              <a:srgbClr val="002060"/>
            </a:gs>
            <a:gs pos="90000">
              <a:schemeClr val="bg1">
                <a:lumMod val="95000"/>
                <a:lumOff val="5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220579"/>
          </a:xfrm>
        </p:spPr>
        <p:txBody>
          <a:bodyPr>
            <a:normAutofit/>
          </a:bodyPr>
          <a:lstStyle/>
          <a:p>
            <a:r>
              <a:rPr lang="en-US" b="1" dirty="0">
                <a:effectLst>
                  <a:outerShdw blurRad="38100" dist="38100" dir="2700000" algn="tl">
                    <a:srgbClr val="000000">
                      <a:alpha val="43137"/>
                    </a:srgbClr>
                  </a:outerShdw>
                </a:effectLst>
                <a:latin typeface="Academy Ho" pitchFamily="2" charset="0"/>
              </a:rPr>
              <a:t>interface</a:t>
            </a:r>
            <a:r>
              <a:rPr lang="en-US" b="1" dirty="0">
                <a:effectLst>
                  <a:outerShdw blurRad="38100" dist="38100" dir="2700000" algn="tl">
                    <a:srgbClr val="000000">
                      <a:alpha val="43137"/>
                    </a:srgbClr>
                  </a:outerShdw>
                </a:effectLst>
              </a:rPr>
              <a:t> </a:t>
            </a:r>
            <a:r>
              <a:rPr lang="ka-GE" b="1" dirty="0">
                <a:effectLst>
                  <a:outerShdw blurRad="38100" dist="38100" dir="2700000" algn="tl">
                    <a:srgbClr val="000000">
                      <a:alpha val="43137"/>
                    </a:srgbClr>
                  </a:outerShdw>
                </a:effectLst>
              </a:rPr>
              <a:t>საკვანძო სიტყვის გამოყენება საშუალებას გვაძლევს კლასის ინტერფეისი სრულად გამოვყოთ მისი რეალიზაციისგან. სხვა სიტყვებით რომ ვთქვათ, </a:t>
            </a:r>
            <a:r>
              <a:rPr lang="en-US" b="1" dirty="0">
                <a:effectLst>
                  <a:outerShdw blurRad="38100" dist="38100" dir="2700000" algn="tl">
                    <a:srgbClr val="000000">
                      <a:alpha val="43137"/>
                    </a:srgbClr>
                  </a:outerShdw>
                </a:effectLst>
              </a:rPr>
              <a:t>interface </a:t>
            </a:r>
            <a:r>
              <a:rPr lang="ka-GE" b="1" dirty="0">
                <a:effectLst>
                  <a:outerShdw blurRad="38100" dist="38100" dir="2700000" algn="tl">
                    <a:srgbClr val="000000">
                      <a:alpha val="43137"/>
                    </a:srgbClr>
                  </a:outerShdw>
                </a:effectLst>
              </a:rPr>
              <a:t>საკვანძო სიტყვის გამოყენებით შეგვიძლია მივუთითოთ ის მოქმედებები, რაც კლასმა უნდა შეასრულოს, მაგრამ არა ის, თუ როგორ შეასრულოს ეს მოქმედებები. სინტაქსური </a:t>
            </a:r>
            <a:r>
              <a:rPr lang="ka-GE" b="1" dirty="0" smtClean="0">
                <a:effectLst>
                  <a:outerShdw blurRad="38100" dist="38100" dir="2700000" algn="tl">
                    <a:srgbClr val="000000">
                      <a:alpha val="43137"/>
                    </a:srgbClr>
                  </a:outerShdw>
                </a:effectLst>
              </a:rPr>
              <a:t>თვალსაზრისით</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622548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2060"/>
            </a:gs>
            <a:gs pos="46000">
              <a:schemeClr val="tx2">
                <a:lumMod val="75000"/>
              </a:schemeClr>
            </a:gs>
            <a:gs pos="69000">
              <a:srgbClr val="002060"/>
            </a:gs>
            <a:gs pos="90000">
              <a:schemeClr val="bg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5916" y="1175657"/>
            <a:ext cx="9905998" cy="5107576"/>
          </a:xfrm>
        </p:spPr>
        <p:txBody>
          <a:bodyPr>
            <a:normAutofit fontScale="90000"/>
          </a:bodyPr>
          <a:lstStyle/>
          <a:p>
            <a:r>
              <a:rPr lang="ka-GE" b="1" dirty="0">
                <a:effectLst>
                  <a:outerShdw blurRad="38100" dist="38100" dir="2700000" algn="tl">
                    <a:srgbClr val="000000">
                      <a:alpha val="43137"/>
                    </a:srgbClr>
                  </a:outerShdw>
                </a:effectLst>
              </a:rPr>
              <a:t>ინტერფეისები კლასების ანალოგიურია, მაგრამ ისინი არ შეიცავენ ეგზემპლიარის ცვლადებს, ხოლო მათი მეთოდების გამოცხადება არ მოიცავს მეთოდების ტანს. პრაქტიკაში ეს ნიშნავს, რომ ინტერფეისები ისე შეგვიძლია გამოვაცხადოთ, რომ მათი რეალიზაცია არ იქნეს მითითებული. ინტერფეისის განსაზღვრის შემდეგ, მისი რეალიზება კლასების ნებისმიერ რაოდენობას შეუძლია. ამას გარდა, ერთ კლასს ინტერფეისების ნებისმიერი რაოდენობის რეალიზება შეუძლია.</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972902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2060"/>
            </a:gs>
            <a:gs pos="46000">
              <a:schemeClr val="tx2">
                <a:lumMod val="75000"/>
              </a:schemeClr>
            </a:gs>
            <a:gs pos="69000">
              <a:srgbClr val="002060"/>
            </a:gs>
            <a:gs pos="90000">
              <a:schemeClr val="bg1">
                <a:lumMod val="95000"/>
                <a:lumOff val="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8350" y="2512633"/>
            <a:ext cx="9905998" cy="1478570"/>
          </a:xfrm>
        </p:spPr>
        <p:txBody>
          <a:bodyPr>
            <a:noAutofit/>
          </a:bodyPr>
          <a:lstStyle/>
          <a:p>
            <a:r>
              <a:rPr lang="ka-GE" sz="2800" dirty="0"/>
              <a:t>ინტერფეისის რეალიზებისთვის კლასმა უნდა შექმნას ინტერფეისის მიერ განსაზღვრული მეთოდების სრული ნაკრები. </a:t>
            </a:r>
            <a:r>
              <a:rPr lang="en-US" sz="2800" dirty="0"/>
              <a:t>interface </a:t>
            </a:r>
            <a:r>
              <a:rPr lang="ka-GE" sz="2800" dirty="0"/>
              <a:t>საკვანძო სიტყვა საშუალებას გვაძლევს სრულად გამოვიყენოთ პოლიმორფიზმის კონცეფცია: „ერთი ინტერფეისი, მრავალი მეთოდი“. რადგან ინტერფეისების იერარქია არ ემთხვევა კლასების იერარქიას, ამიტომ კლასებს, რომლებიც კლასების იერარქიაში ერთმანეთთან დაკავშირებული არ არიან, შეუძლიათ ერთი და იმავე ინტერფეისის რეალიზება.</a:t>
            </a:r>
            <a:br>
              <a:rPr lang="ka-GE" sz="2800" dirty="0"/>
            </a:br>
            <a:r>
              <a:rPr lang="ka-GE" sz="2800" dirty="0"/>
              <a:t>ინტერფეისის განსაზღვრა გარკვეულწილად კლასის განსაზღვრის მსგავსია. ინტერფეისის გამარტივებულ  ფორმას შემდეგი სახე აქვს:</a:t>
            </a:r>
            <a:br>
              <a:rPr lang="ka-GE" sz="2800" dirty="0"/>
            </a:br>
            <a:r>
              <a:rPr lang="ka-GE" sz="2800" dirty="0"/>
              <a:t>წვდომის მოდიფიკატორი </a:t>
            </a:r>
            <a:r>
              <a:rPr lang="en-US" sz="2800" dirty="0"/>
              <a:t>interface </a:t>
            </a:r>
            <a:r>
              <a:rPr lang="ka-GE" sz="2800" dirty="0"/>
              <a:t>სახელი</a:t>
            </a:r>
            <a:endParaRPr lang="en-US" sz="2800" dirty="0"/>
          </a:p>
        </p:txBody>
      </p:sp>
    </p:spTree>
    <p:extLst>
      <p:ext uri="{BB962C8B-B14F-4D97-AF65-F5344CB8AC3E}">
        <p14:creationId xmlns:p14="http://schemas.microsoft.com/office/powerpoint/2010/main" val="19899840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21000">
              <a:srgbClr val="002060"/>
            </a:gs>
            <a:gs pos="46000">
              <a:schemeClr val="tx2">
                <a:lumMod val="75000"/>
              </a:schemeClr>
            </a:gs>
            <a:gs pos="69000">
              <a:srgbClr val="002060"/>
            </a:gs>
            <a:gs pos="90000">
              <a:schemeClr val="bg1">
                <a:lumMod val="95000"/>
                <a:lumOff val="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2224" y="352698"/>
            <a:ext cx="9905998" cy="5904411"/>
          </a:xfrm>
        </p:spPr>
        <p:txBody>
          <a:bodyPr>
            <a:noAutofit/>
          </a:bodyPr>
          <a:lstStyle/>
          <a:p>
            <a:r>
              <a:rPr lang="ka-GE" sz="2800" dirty="0"/>
              <a:t>{</a:t>
            </a:r>
            <a:br>
              <a:rPr lang="ka-GE" sz="2800" dirty="0"/>
            </a:br>
            <a:r>
              <a:rPr lang="ka-GE" sz="2800" dirty="0"/>
              <a:t/>
            </a:r>
            <a:br>
              <a:rPr lang="ka-GE" sz="2800" dirty="0"/>
            </a:br>
            <a:r>
              <a:rPr lang="ka-GE" sz="2800" dirty="0"/>
              <a:t>დასაბრუნებელი შედეგის_ ტიპი მეთოდი1_სახელი(პარამეტრების_სია);</a:t>
            </a:r>
            <a:br>
              <a:rPr lang="ka-GE" sz="2800" dirty="0"/>
            </a:br>
            <a:r>
              <a:rPr lang="ka-GE" sz="2800" dirty="0"/>
              <a:t>დასაბრუნებელი შედეგის_ ტიპი მეთოდი2_სახელი(პარამეტრების_სია);</a:t>
            </a:r>
            <a:br>
              <a:rPr lang="ka-GE" sz="2800" dirty="0"/>
            </a:br>
            <a:r>
              <a:rPr lang="ka-GE" sz="2800" dirty="0"/>
              <a:t>ტიპი ცვლადი1_სახელი=მნიშვნელობა</a:t>
            </a:r>
            <a:br>
              <a:rPr lang="ka-GE" sz="2800" dirty="0"/>
            </a:br>
            <a:r>
              <a:rPr lang="ka-GE" sz="2800" dirty="0"/>
              <a:t>; ტიპი ცვლადი2_სახელი=მნიშვნელობა;</a:t>
            </a:r>
            <a:br>
              <a:rPr lang="ka-GE" sz="2800" dirty="0"/>
            </a:br>
            <a:r>
              <a:rPr lang="ka-GE" sz="2800" dirty="0"/>
              <a:t/>
            </a:r>
            <a:br>
              <a:rPr lang="ka-GE" sz="2800" dirty="0"/>
            </a:br>
            <a:r>
              <a:rPr lang="ka-GE" sz="2800" dirty="0"/>
              <a:t>//…</a:t>
            </a:r>
            <a:br>
              <a:rPr lang="ka-GE" sz="2800" dirty="0"/>
            </a:br>
            <a:r>
              <a:rPr lang="ka-GE" sz="2800" dirty="0"/>
              <a:t/>
            </a:r>
            <a:br>
              <a:rPr lang="ka-GE" sz="2800" dirty="0"/>
            </a:br>
            <a:r>
              <a:rPr lang="ka-GE" sz="2800" dirty="0"/>
              <a:t>დასაბრუნებელი შედეგის_ ტიპი მეთოდი</a:t>
            </a:r>
            <a:r>
              <a:rPr lang="en-US" sz="2800" dirty="0"/>
              <a:t>N_</a:t>
            </a:r>
            <a:r>
              <a:rPr lang="ka-GE" sz="2800" dirty="0"/>
              <a:t>სახელი(პარამეტრების_სია);</a:t>
            </a:r>
            <a:br>
              <a:rPr lang="ka-GE" sz="2800" dirty="0"/>
            </a:br>
            <a:r>
              <a:rPr lang="ka-GE" sz="2800" dirty="0"/>
              <a:t>ტიპი ცვლადი</a:t>
            </a:r>
            <a:r>
              <a:rPr lang="en-US" sz="2800" dirty="0"/>
              <a:t>N_</a:t>
            </a:r>
            <a:r>
              <a:rPr lang="ka-GE" sz="2800" dirty="0"/>
              <a:t>სახელი=მნიშვნელობა;</a:t>
            </a:r>
            <a:br>
              <a:rPr lang="ka-GE" sz="2800" dirty="0"/>
            </a:br>
            <a:r>
              <a:rPr lang="ka-GE" sz="2800" dirty="0"/>
              <a:t>}</a:t>
            </a:r>
            <a:endParaRPr lang="en-US" sz="2800" dirty="0"/>
          </a:p>
        </p:txBody>
      </p:sp>
    </p:spTree>
    <p:extLst>
      <p:ext uri="{BB962C8B-B14F-4D97-AF65-F5344CB8AC3E}">
        <p14:creationId xmlns:p14="http://schemas.microsoft.com/office/powerpoint/2010/main" val="282602598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04" y="-705394"/>
            <a:ext cx="9905998" cy="7563393"/>
          </a:xfrm>
        </p:spPr>
        <p:txBody>
          <a:bodyPr>
            <a:normAutofit fontScale="90000"/>
          </a:bodyPr>
          <a:lstStyle/>
          <a:p>
            <a:r>
              <a:rPr lang="ka-GE" dirty="0"/>
              <a:t/>
            </a:r>
            <a:br>
              <a:rPr lang="ka-GE" dirty="0"/>
            </a:br>
            <a:r>
              <a:rPr lang="ka-GE" dirty="0"/>
              <a:t>თუ ინტერფეისის განსაზღვრა წვდომის არანაირ მოდიფიკატორს არ შეიცავს, მაშინ სტანდარტული წვდომა გამოიყენება და ინტერფეისი წვდომადი ხდება მხოლოდ იმ პაკეტის სხვა წევრებისთვის, რომელშიც თავად ინტერფეისია განსაზღვრული. თუ ინტერფეისი გამოცხადებულია, როგორც </a:t>
            </a:r>
            <a:r>
              <a:rPr lang="en-US" dirty="0"/>
              <a:t>public, </a:t>
            </a:r>
            <a:r>
              <a:rPr lang="ka-GE" dirty="0"/>
              <a:t>მაშინ მისი გამოყენება ნებისმიერ სხვა კოდს შეუძლია. ასეთ შემთხვევაში, ეს უნდა იყოს ფაილში გამოცხადებული ერთადერთი ღია ინტერფეისი და ფაილის სახელი უნდა ემთხვეოდეს ინტერფეისის სახელს.</a:t>
            </a:r>
            <a:br>
              <a:rPr lang="ka-GE" dirty="0"/>
            </a:br>
            <a:r>
              <a:rPr lang="ka-GE" dirty="0"/>
              <a:t/>
            </a:r>
            <a:br>
              <a:rPr lang="ka-GE" dirty="0"/>
            </a:br>
            <a:r>
              <a:rPr lang="ka-GE" dirty="0"/>
              <a:t>ინტერფეისის ზემოაღნიშნულ განსაზღვრაში სახელის ქვეშ ინტერფეისის სახელი იგულისხმება</a:t>
            </a:r>
            <a:endParaRPr lang="en-US" dirty="0"/>
          </a:p>
        </p:txBody>
      </p:sp>
    </p:spTree>
    <p:extLst>
      <p:ext uri="{BB962C8B-B14F-4D97-AF65-F5344CB8AC3E}">
        <p14:creationId xmlns:p14="http://schemas.microsoft.com/office/powerpoint/2010/main" val="26360966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6557554"/>
          </a:xfrm>
        </p:spPr>
        <p:txBody>
          <a:bodyPr>
            <a:normAutofit fontScale="90000"/>
          </a:bodyPr>
          <a:lstStyle/>
          <a:p>
            <a:r>
              <a:rPr lang="ka-GE" dirty="0"/>
              <a:t>ის ნებისმიერი დასაშვები იდენტიფიკატორია. ყურადღება მიაქციეთ იმ ფაქტს, რომ გამოცხადებული მეთოდები ტანს არ მოიცავენ. მათი გამოცხადება სრულდება პარამეტრების სიით, რომელსაც „წერტილ–მძიმის“ სიმბოლო მოსდევს. ერთი შეხედვით, ეს აბსტრაქტული მეთოდებია. კლასი, რომელიც ახდენს ინტერფეისის რეალიზებას, ამავდროულად, ინტერფეისში გამოცხადებული ყველა მეთოდის რეალიზებას უნდა ახორციელებდეს.</a:t>
            </a:r>
            <a:br>
              <a:rPr lang="ka-GE" dirty="0"/>
            </a:br>
            <a:r>
              <a:rPr lang="ka-GE" dirty="0"/>
              <a:t/>
            </a:r>
            <a:br>
              <a:rPr lang="ka-GE" dirty="0"/>
            </a:br>
            <a:r>
              <a:rPr lang="ka-GE" dirty="0"/>
              <a:t>ინტერფეისის გამოცხადება ცვლადების გამოცხადებასაც მოიცავს</a:t>
            </a:r>
            <a:endParaRPr lang="en-US" dirty="0"/>
          </a:p>
        </p:txBody>
      </p:sp>
    </p:spTree>
    <p:extLst>
      <p:ext uri="{BB962C8B-B14F-4D97-AF65-F5344CB8AC3E}">
        <p14:creationId xmlns:p14="http://schemas.microsoft.com/office/powerpoint/2010/main" val="285096623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85</TotalTime>
  <Words>386</Words>
  <Application>Microsoft Office PowerPoint</Application>
  <PresentationFormat>Widescreen</PresentationFormat>
  <Paragraphs>27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Academy Ho</vt:lpstr>
      <vt:lpstr>Arial</vt:lpstr>
      <vt:lpstr>Sylfaen</vt:lpstr>
      <vt:lpstr>Trebuchet MS</vt:lpstr>
      <vt:lpstr>Tw Cen MT</vt:lpstr>
      <vt:lpstr>Circuit</vt:lpstr>
      <vt:lpstr>interface</vt:lpstr>
      <vt:lpstr>ინტერფეისი ეწოდება ფორმალიზებულ წესებს, რომლებიც განსაზღვრავს ერთიდაიგივე კვანძის მეზობელი დონეების საქსელო კომპონენტების თანამოქმედებას. ინტერფეისი განსაზღვრავს იმ სერვისს, რომელსაც ერთი დონე აწვდის მეორე მეზობელ დონეს. </vt:lpstr>
      <vt:lpstr>PowerPoint Presentation</vt:lpstr>
      <vt:lpstr>interface საკვანძო სიტყვის გამოყენება საშუალებას გვაძლევს კლასის ინტერფეისი სრულად გამოვყოთ მისი რეალიზაციისგან. სხვა სიტყვებით რომ ვთქვათ, interface საკვანძო სიტყვის გამოყენებით შეგვიძლია მივუთითოთ ის მოქმედებები, რაც კლასმა უნდა შეასრულოს, მაგრამ არა ის, თუ როგორ შეასრულოს ეს მოქმედებები. სინტაქსური თვალსაზრისით.</vt:lpstr>
      <vt:lpstr>ინტერფეისები კლასების ანალოგიურია, მაგრამ ისინი არ შეიცავენ ეგზემპლიარის ცვლადებს, ხოლო მათი მეთოდების გამოცხადება არ მოიცავს მეთოდების ტანს. პრაქტიკაში ეს ნიშნავს, რომ ინტერფეისები ისე შეგვიძლია გამოვაცხადოთ, რომ მათი რეალიზაცია არ იქნეს მითითებული. ინტერფეისის განსაზღვრის შემდეგ, მისი რეალიზება კლასების ნებისმიერ რაოდენობას შეუძლია. ამას გარდა, ერთ კლასს ინტერფეისების ნებისმიერი რაოდენობის რეალიზება შეუძლია.</vt:lpstr>
      <vt:lpstr>ინტერფეისის რეალიზებისთვის კლასმა უნდა შექმნას ინტერფეისის მიერ განსაზღვრული მეთოდების სრული ნაკრები. interface საკვანძო სიტყვა საშუალებას გვაძლევს სრულად გამოვიყენოთ პოლიმორფიზმის კონცეფცია: „ერთი ინტერფეისი, მრავალი მეთოდი“. რადგან ინტერფეისების იერარქია არ ემთხვევა კლასების იერარქიას, ამიტომ კლასებს, რომლებიც კლასების იერარქიაში ერთმანეთთან დაკავშირებული არ არიან, შეუძლიათ ერთი და იმავე ინტერფეისის რეალიზება. ინტერფეისის განსაზღვრა გარკვეულწილად კლასის განსაზღვრის მსგავსია. ინტერფეისის გამარტივებულ  ფორმას შემდეგი სახე აქვს: წვდომის მოდიფიკატორი interface სახელი</vt:lpstr>
      <vt:lpstr>{  დასაბრუნებელი შედეგის_ ტიპი მეთოდი1_სახელი(პარამეტრების_სია); დასაბრუნებელი შედეგის_ ტიპი მეთოდი2_სახელი(პარამეტრების_სია); ტიპი ცვლადი1_სახელი=მნიშვნელობა ; ტიპი ცვლადი2_სახელი=მნიშვნელობა;  //…  დასაბრუნებელი შედეგის_ ტიპი მეთოდიN_სახელი(პარამეტრების_სია); ტიპი ცვლადიN_სახელი=მნიშვნელობა; }</vt:lpstr>
      <vt:lpstr> თუ ინტერფეისის განსაზღვრა წვდომის არანაირ მოდიფიკატორს არ შეიცავს, მაშინ სტანდარტული წვდომა გამოიყენება და ინტერფეისი წვდომადი ხდება მხოლოდ იმ პაკეტის სხვა წევრებისთვის, რომელშიც თავად ინტერფეისია განსაზღვრული. თუ ინტერფეისი გამოცხადებულია, როგორც public, მაშინ მისი გამოყენება ნებისმიერ სხვა კოდს შეუძლია. ასეთ შემთხვევაში, ეს უნდა იყოს ფაილში გამოცხადებული ერთადერთი ღია ინტერფეისი და ფაილის სახელი უნდა ემთხვეოდეს ინტერფეისის სახელს.  ინტერფეისის ზემოაღნიშნულ განსაზღვრაში სახელის ქვეშ ინტერფეისის სახელი იგულისხმება</vt:lpstr>
      <vt:lpstr>ის ნებისმიერი დასაშვები იდენტიფიკატორია. ყურადღება მიაქციეთ იმ ფაქტს, რომ გამოცხადებული მეთოდები ტანს არ მოიცავენ. მათი გამოცხადება სრულდება პარამეტრების სიით, რომელსაც „წერტილ–მძიმის“ სიმბოლო მოსდევს. ერთი შეხედვით, ეს აბსტრაქტული მეთოდებია. კლასი, რომელიც ახდენს ინტერფეისის რეალიზებას, ამავდროულად, ინტერფეისში გამოცხადებული ყველა მეთოდის რეალიზებას უნდა ახორციელებდეს.  ინტერფეისის გამოცხადება ცვლადების გამოცხადებასაც მოიცავს</vt:lpstr>
      <vt:lpstr>ეს ცვლადები არაცხადი სახით განიხილება, როგორც finalდა static, ანუ კლასი, რომელიც ინტერფეისის რეალიზებას ახდენს, ამ ცვლადების მნიშვნელობებს ვერ ცვლის. ამას გარდა, ცვლადები ინიციალებული უნდა იყოს. ყველა მეთოდი და ცვლადი არაცხადი სახით განიხილება, როგორც public.  ქვემოთ ნაჩვენებია ინტერფეისის განსაზღვრის მაგალითი.</vt:lpstr>
      <vt:lpstr>მასში მარტივი ინტერფეისია  გამოცხადებული, რომელიც მოიცავს მხოლოდ ერთ callback() მეთოდს ერთი მთელრიცხვა პარამეტრით.  interface Callback{ void callback(int param);</vt:lpstr>
      <vt:lpstr>PowerPoint Presentation</vt:lpstr>
      <vt:lpstr>მიაქციეთ ყურადღება იმ ფაქტს, რომ callback() მეთოდი გამოცხადებულია წვდომის public  მოდიფიკატორის გამოყენებით. გახსოვდეთ, რომ ინტერფეისის მეთოდის რეალიზების დროს,  მეთოდი უნდა გამოცხადდეს, როგორც public. სავსებით დასაშვებია და საკმარისად გავრცელებულია სიტუაცია, როდესაც კლასები, რომ- ლებიც ახდენენ ინტერფეისის რეალიზებას, ხშირად განსაზღვრავენ საკუთარ დამატებით წევრებს. მაგალითად, Client კლასის შემდეგი ვერსია ახდენს callback() მეთოდის რეალიზებას და ამატებს nonInfaceMeth() მეთოდს. class Client implements Callback{ public void callback(int p){ System.out.println(“callback მეთოდი გამოძახებულია“ + p + “მნიშვნელობით“);  }  void nonInfaceMath(){ System.out.println(“ინტერფეისის მარეალიზებელ კლასებს“ +   „შეუძლიათ სხვა წევრების განსაზღვრაც“);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dc:title>
  <dc:creator>User</dc:creator>
  <cp:lastModifiedBy>User</cp:lastModifiedBy>
  <cp:revision>7</cp:revision>
  <dcterms:created xsi:type="dcterms:W3CDTF">2019-11-04T14:00:26Z</dcterms:created>
  <dcterms:modified xsi:type="dcterms:W3CDTF">2019-11-04T15:26:22Z</dcterms:modified>
</cp:coreProperties>
</file>