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66" r:id="rId4"/>
    <p:sldId id="259" r:id="rId5"/>
    <p:sldId id="263" r:id="rId6"/>
    <p:sldId id="264" r:id="rId7"/>
    <p:sldId id="265" r:id="rId8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705B4-1F59-468D-995C-A4EE2C446862}" v="4" dt="2022-11-07T20:10:49.88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39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rgio Nocerino" userId="6eff0973c02c1190" providerId="LiveId" clId="{1F1705B4-1F59-468D-995C-A4EE2C446862}"/>
    <pc:docChg chg="modSld">
      <pc:chgData name="Giorgio Nocerino" userId="6eff0973c02c1190" providerId="LiveId" clId="{1F1705B4-1F59-468D-995C-A4EE2C446862}" dt="2022-11-07T20:12:01.817" v="70" actId="20577"/>
      <pc:docMkLst>
        <pc:docMk/>
      </pc:docMkLst>
      <pc:sldChg chg="modSp mod">
        <pc:chgData name="Giorgio Nocerino" userId="6eff0973c02c1190" providerId="LiveId" clId="{1F1705B4-1F59-468D-995C-A4EE2C446862}" dt="2022-11-07T20:12:01.817" v="70" actId="20577"/>
        <pc:sldMkLst>
          <pc:docMk/>
          <pc:sldMk cId="0" sldId="256"/>
        </pc:sldMkLst>
        <pc:spChg chg="mod">
          <ac:chgData name="Giorgio Nocerino" userId="6eff0973c02c1190" providerId="LiveId" clId="{1F1705B4-1F59-468D-995C-A4EE2C446862}" dt="2022-11-07T20:12:01.817" v="70" actId="20577"/>
          <ac:spMkLst>
            <pc:docMk/>
            <pc:sldMk cId="0" sldId="256"/>
            <ac:spMk id="120" creationId="{00000000-0000-0000-0000-000000000000}"/>
          </ac:spMkLst>
        </pc:spChg>
      </pc:sldChg>
      <pc:sldChg chg="modSp mod">
        <pc:chgData name="Giorgio Nocerino" userId="6eff0973c02c1190" providerId="LiveId" clId="{1F1705B4-1F59-468D-995C-A4EE2C446862}" dt="2022-11-07T18:06:32.874" v="25" actId="20577"/>
        <pc:sldMkLst>
          <pc:docMk/>
          <pc:sldMk cId="321622171" sldId="264"/>
        </pc:sldMkLst>
        <pc:spChg chg="mod">
          <ac:chgData name="Giorgio Nocerino" userId="6eff0973c02c1190" providerId="LiveId" clId="{1F1705B4-1F59-468D-995C-A4EE2C446862}" dt="2022-11-07T18:06:32.874" v="25" actId="20577"/>
          <ac:spMkLst>
            <pc:docMk/>
            <pc:sldMk cId="321622171" sldId="264"/>
            <ac:spMk id="130" creationId="{00000000-0000-0000-0000-000000000000}"/>
          </ac:spMkLst>
        </pc:spChg>
      </pc:sldChg>
      <pc:sldChg chg="modSp mod">
        <pc:chgData name="Giorgio Nocerino" userId="6eff0973c02c1190" providerId="LiveId" clId="{1F1705B4-1F59-468D-995C-A4EE2C446862}" dt="2022-11-07T18:00:31.855" v="6" actId="20577"/>
        <pc:sldMkLst>
          <pc:docMk/>
          <pc:sldMk cId="2063370585" sldId="265"/>
        </pc:sldMkLst>
        <pc:spChg chg="mod">
          <ac:chgData name="Giorgio Nocerino" userId="6eff0973c02c1190" providerId="LiveId" clId="{1F1705B4-1F59-468D-995C-A4EE2C446862}" dt="2022-11-07T18:00:31.855" v="6" actId="20577"/>
          <ac:spMkLst>
            <pc:docMk/>
            <pc:sldMk cId="2063370585" sldId="265"/>
            <ac:spMk id="2" creationId="{1F376789-1697-56F4-1230-BA5B08D736E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1386" y="3539081"/>
            <a:ext cx="18880068" cy="3657602"/>
          </a:xfrm>
        </p:spPr>
        <p:txBody>
          <a:bodyPr anchor="b">
            <a:normAutofit/>
          </a:bodyPr>
          <a:lstStyle>
            <a:lvl1pPr algn="ctr">
              <a:defRPr sz="10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1386" y="7196679"/>
            <a:ext cx="18880068" cy="209973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83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67" y="1095614"/>
            <a:ext cx="20283598" cy="7633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612" y="9130510"/>
            <a:ext cx="20710652" cy="1086944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8698" y="1390019"/>
            <a:ext cx="19690692" cy="705134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000"/>
            </a:lvl1pPr>
            <a:lvl2pPr marL="914400" indent="0">
              <a:buNone/>
              <a:defRPr sz="4000"/>
            </a:lvl2pPr>
            <a:lvl3pPr marL="1828800" indent="0">
              <a:buNone/>
              <a:defRPr sz="40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0" y="10217456"/>
            <a:ext cx="20707524" cy="1364944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14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0" y="1216874"/>
            <a:ext cx="20707524" cy="7068688"/>
          </a:xfrm>
        </p:spPr>
        <p:txBody>
          <a:bodyPr anchor="ctr"/>
          <a:lstStyle>
            <a:lvl1pPr>
              <a:defRPr sz="6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89" y="8590360"/>
            <a:ext cx="20707526" cy="3003652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0903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424" y="1219200"/>
            <a:ext cx="18605504" cy="5985808"/>
          </a:xfrm>
        </p:spPr>
        <p:txBody>
          <a:bodyPr anchor="ctr"/>
          <a:lstStyle>
            <a:lvl1pPr>
              <a:defRPr sz="6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441289" y="7220065"/>
            <a:ext cx="17504598" cy="1065498"/>
          </a:xfrm>
        </p:spPr>
        <p:txBody>
          <a:bodyPr anchor="t">
            <a:normAutofit/>
          </a:bodyPr>
          <a:lstStyle>
            <a:lvl1pPr marL="0" indent="0" algn="r">
              <a:buNone/>
              <a:defRPr sz="28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89" y="8608706"/>
            <a:ext cx="20707526" cy="2978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1981200" y="1769592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009432" y="5856516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106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89" y="4253885"/>
            <a:ext cx="20707526" cy="502367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69" y="9301112"/>
            <a:ext cx="20704398" cy="2281288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188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827590" y="3771900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827590" y="5143500"/>
            <a:ext cx="6601968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93422" y="3771900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82870" y="5143500"/>
            <a:ext cx="6601968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933144" y="3771900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5933144" y="5143500"/>
            <a:ext cx="6601968" cy="64389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9250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24" y="3636429"/>
            <a:ext cx="6679944" cy="3695702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600" y="3636429"/>
            <a:ext cx="6679944" cy="3695702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102" y="3636429"/>
            <a:ext cx="6679944" cy="3695702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827589" y="1219200"/>
            <a:ext cx="20707526" cy="19409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827590" y="7808212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036204" y="3877836"/>
            <a:ext cx="6184736" cy="320590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827590" y="8960737"/>
            <a:ext cx="6601968" cy="262166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85576" y="7808212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9091486" y="3878188"/>
            <a:ext cx="6184736" cy="321632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8882870" y="8960735"/>
            <a:ext cx="6601968" cy="262166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933394" y="7808212"/>
            <a:ext cx="6601968" cy="1152524"/>
          </a:xfrm>
        </p:spPr>
        <p:txBody>
          <a:bodyPr anchor="b"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6151396" y="3868864"/>
            <a:ext cx="6184736" cy="321458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5933144" y="8960731"/>
            <a:ext cx="6601968" cy="262167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5465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6610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966137" y="1219199"/>
            <a:ext cx="4568974" cy="1036320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7592" y="1219199"/>
            <a:ext cx="15833744" cy="1036320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5249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irone in volo su una spiaggia con una piccola cancellata sullo sfondo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52075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54154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718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2" y="3522135"/>
            <a:ext cx="19181100" cy="3657626"/>
          </a:xfrm>
        </p:spPr>
        <p:txBody>
          <a:bodyPr anchor="b"/>
          <a:lstStyle>
            <a:lvl1pPr algn="ctr">
              <a:defRPr sz="8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2" y="7179758"/>
            <a:ext cx="19181100" cy="3014108"/>
          </a:xfrm>
        </p:spPr>
        <p:txBody>
          <a:bodyPr anchor="t"/>
          <a:lstStyle>
            <a:lvl1pPr marL="0" indent="0" algn="ctr">
              <a:buNone/>
              <a:defRPr sz="40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510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7591" y="3464898"/>
            <a:ext cx="10120994" cy="811750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5785" y="3464899"/>
            <a:ext cx="10129330" cy="8117502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413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90" y="3469013"/>
            <a:ext cx="10178144" cy="8297538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970" y="3469013"/>
            <a:ext cx="10178144" cy="8297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744" y="3670508"/>
            <a:ext cx="9752688" cy="1089768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744" y="4760275"/>
            <a:ext cx="9752688" cy="6822126"/>
          </a:xfrm>
        </p:spPr>
        <p:txBody>
          <a:bodyPr anchor="t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589934" y="3670509"/>
            <a:ext cx="9790660" cy="1089766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589934" y="4760275"/>
            <a:ext cx="9790660" cy="6822126"/>
          </a:xfrm>
        </p:spPr>
        <p:txBody>
          <a:bodyPr anchor="t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04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36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417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1" y="1219200"/>
            <a:ext cx="7413778" cy="3643836"/>
          </a:xfrm>
        </p:spPr>
        <p:txBody>
          <a:bodyPr anchor="b">
            <a:normAutofit/>
          </a:bodyPr>
          <a:lstStyle>
            <a:lvl1pPr algn="ctr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1266" y="1219200"/>
            <a:ext cx="12823848" cy="103632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1" y="4863037"/>
            <a:ext cx="7413778" cy="6719362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089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330" y="1219200"/>
            <a:ext cx="7168332" cy="10409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91" y="1219846"/>
            <a:ext cx="11869898" cy="3658676"/>
          </a:xfrm>
        </p:spPr>
        <p:txBody>
          <a:bodyPr anchor="b">
            <a:noAutofit/>
          </a:bodyPr>
          <a:lstStyle>
            <a:lvl1pPr algn="ctr">
              <a:defRPr sz="6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85103" y="1527404"/>
            <a:ext cx="6551502" cy="9825644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7591" y="4878522"/>
            <a:ext cx="11869898" cy="6752268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40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7590" y="3464899"/>
            <a:ext cx="20707524" cy="811750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57472" y="1176655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7591" y="11766551"/>
            <a:ext cx="1334573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028023" y="11766551"/>
            <a:ext cx="150709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7876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txStyles>
    <p:titleStyle>
      <a:lvl1pPr algn="ctr" defTabSz="914400" rtl="0" eaLnBrk="1" latinLnBrk="0" hangingPunct="1">
        <a:spcBef>
          <a:spcPct val="0"/>
        </a:spcBef>
        <a:buNone/>
        <a:defRPr sz="8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1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440000" indent="-540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"/>
        <a:defRPr sz="3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2052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3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2772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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3348000" indent="-4320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40292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48036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55780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6212400" indent="-457200" algn="l" defTabSz="914400" rtl="0" eaLnBrk="1" latinLnBrk="0" hangingPunct="1">
        <a:spcBef>
          <a:spcPct val="20000"/>
        </a:spcBef>
        <a:spcAft>
          <a:spcPts val="1200"/>
        </a:spcAft>
        <a:buClr>
          <a:schemeClr val="tx2"/>
        </a:buClr>
        <a:buSzPct val="70000"/>
        <a:buFont typeface="Wingdings 2" charset="2"/>
        <a:buChar char=""/>
        <a:defRPr sz="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albero, pianta&#10;&#10;Descrizione generata automaticamente">
            <a:extLst>
              <a:ext uri="{FF2B5EF4-FFF2-40B4-BE49-F238E27FC236}">
                <a16:creationId xmlns:a16="http://schemas.microsoft.com/office/drawing/2014/main" id="{E920A212-7E92-9CE2-BA68-40A179286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75"/>
            <a:ext cx="24384000" cy="13724149"/>
          </a:xfrm>
          <a:prstGeom prst="rect">
            <a:avLst/>
          </a:prstGeom>
        </p:spPr>
      </p:pic>
      <p:sp>
        <p:nvSpPr>
          <p:cNvPr id="119" name="Horror “movieland”"/>
          <p:cNvSpPr txBox="1">
            <a:spLocks noGrp="1"/>
          </p:cNvSpPr>
          <p:nvPr>
            <p:ph type="ctrTitle"/>
          </p:nvPr>
        </p:nvSpPr>
        <p:spPr>
          <a:xfrm>
            <a:off x="1778000" y="2209800"/>
            <a:ext cx="20828000" cy="2226733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Copperplate Gothic Bold" panose="020E0705020206020404" pitchFamily="34" charset="0"/>
              </a:rPr>
              <a:t>Horror “</a:t>
            </a:r>
            <a:r>
              <a:rPr lang="it-IT" dirty="0">
                <a:latin typeface="Copperplate Gothic Bold" panose="020E0705020206020404" pitchFamily="34" charset="0"/>
              </a:rPr>
              <a:t>Movieland</a:t>
            </a:r>
            <a:r>
              <a:rPr dirty="0">
                <a:latin typeface="Copperplate Gothic Bold" panose="020E0705020206020404" pitchFamily="34" charset="0"/>
              </a:rPr>
              <a:t>”</a:t>
            </a:r>
          </a:p>
        </p:txBody>
      </p:sp>
      <p:sp>
        <p:nvSpPr>
          <p:cNvPr id="120" name="Un’esperienza agghiacciante"/>
          <p:cNvSpPr txBox="1">
            <a:spLocks noGrp="1"/>
          </p:cNvSpPr>
          <p:nvPr>
            <p:ph type="subTitle" idx="1"/>
          </p:nvPr>
        </p:nvSpPr>
        <p:spPr>
          <a:xfrm>
            <a:off x="1778000" y="4436533"/>
            <a:ext cx="20828000" cy="861906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sz="6000" dirty="0"/>
              <a:t>A chilling experience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/>
              <a:t>Participants:   </a:t>
            </a:r>
            <a:endParaRPr lang="it-IT" dirty="0"/>
          </a:p>
          <a:p>
            <a:r>
              <a:rPr lang="it-IT" dirty="0"/>
              <a:t>Giorgio Nocerino - 0124002311</a:t>
            </a:r>
          </a:p>
          <a:p>
            <a:r>
              <a:rPr lang="it-IT" dirty="0"/>
              <a:t>Antonietta Giordano - 0124002421</a:t>
            </a:r>
          </a:p>
          <a:p>
            <a:r>
              <a:rPr lang="it-IT" dirty="0"/>
              <a:t>Martina Raimo</a:t>
            </a:r>
            <a:r>
              <a:rPr dirty="0"/>
              <a:t> </a:t>
            </a:r>
            <a:r>
              <a:rPr lang="it-IT" dirty="0"/>
              <a:t>- 0124002358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remessa"/>
          <p:cNvSpPr txBox="1"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it-IT" sz="8800"/>
              <a:t>Objective </a:t>
            </a:r>
            <a:r>
              <a:rPr lang="it-IT" sz="8800" dirty="0"/>
              <a:t>of the Project</a:t>
            </a:r>
          </a:p>
        </p:txBody>
      </p:sp>
      <p:sp>
        <p:nvSpPr>
          <p:cNvPr id="124" name="Si vuole sviluppare una web app in grado di contenere per categoria di sottogenere film horror e simili dai titoli sconosciuti. Verrano divisi per sezione da categoria e poi per regista."/>
          <p:cNvSpPr txBox="1">
            <a:spLocks noGrp="1"/>
          </p:cNvSpPr>
          <p:nvPr>
            <p:ph type="body" sz="quarter" idx="1"/>
          </p:nvPr>
        </p:nvSpPr>
        <p:spPr>
          <a:xfrm>
            <a:off x="1827590" y="3464898"/>
            <a:ext cx="11092544" cy="8117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751205">
              <a:defRPr sz="4914"/>
            </a:lvl1pPr>
          </a:lstStyle>
          <a:p>
            <a:pPr algn="l" defTabSz="457200">
              <a:spcBef>
                <a:spcPct val="20000"/>
              </a:spcBef>
              <a:spcAft>
                <a:spcPts val="600"/>
              </a:spcAft>
              <a:buClr>
                <a:srgbClr val="478597"/>
              </a:buClr>
              <a:buSzPct val="70000"/>
            </a:pPr>
            <a:r>
              <a:rPr lang="en-US" dirty="0"/>
              <a:t>The idea is to develop a web app capable of containing horror movies and similar by category of sub-genres with unknown titles. Furthermore, the films will be divided by section by category (genre) and then by director.</a:t>
            </a:r>
            <a:endParaRPr lang="it-IT" dirty="0"/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0" y="3996264"/>
            <a:ext cx="8667264" cy="704215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D816874-C64A-4B9A-9500-6A942F1647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0" r="13222" b="1"/>
          <a:stretch/>
        </p:blipFill>
        <p:spPr>
          <a:xfrm>
            <a:off x="14133120" y="4265644"/>
            <a:ext cx="8130928" cy="651601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remessa"/>
          <p:cNvSpPr txBox="1">
            <a:spLocks noGrp="1"/>
          </p:cNvSpPr>
          <p:nvPr>
            <p:ph type="title"/>
          </p:nvPr>
        </p:nvSpPr>
        <p:spPr>
          <a:xfrm>
            <a:off x="1827590" y="1219200"/>
            <a:ext cx="20707524" cy="1940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it-IT" sz="8800" dirty="0"/>
              <a:t>Example (director and genre)</a:t>
            </a:r>
          </a:p>
        </p:txBody>
      </p:sp>
      <p:sp>
        <p:nvSpPr>
          <p:cNvPr id="124" name="Si vuole sviluppare una web app in grado di contenere per categoria di sottogenere film horror e simili dai titoli sconosciuti. Verrano divisi per sezione da categoria e poi per regista."/>
          <p:cNvSpPr txBox="1">
            <a:spLocks noGrp="1"/>
          </p:cNvSpPr>
          <p:nvPr>
            <p:ph type="body" sz="quarter" idx="1"/>
          </p:nvPr>
        </p:nvSpPr>
        <p:spPr>
          <a:xfrm>
            <a:off x="1827590" y="3464898"/>
            <a:ext cx="11092544" cy="8117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751205">
              <a:defRPr sz="4914"/>
            </a:lvl1pPr>
          </a:lstStyle>
          <a:p>
            <a:pPr algn="l" defTabSz="457200">
              <a:spcBef>
                <a:spcPct val="20000"/>
              </a:spcBef>
              <a:spcAft>
                <a:spcPts val="600"/>
              </a:spcAft>
              <a:buClr>
                <a:srgbClr val="AF193B"/>
              </a:buClr>
              <a:buSzPct val="70000"/>
            </a:pPr>
            <a:r>
              <a:rPr lang="it-IT" dirty="0"/>
              <a:t>Horror/thriller-&gt; Lars von trier -&gt; film: la casa di jack.-&gt; score:3.8/5.</a:t>
            </a:r>
          </a:p>
        </p:txBody>
      </p:sp>
      <p:pic>
        <p:nvPicPr>
          <p:cNvPr id="2" name="IMG_9406.jpeg" descr="IMG_9406.jpeg">
            <a:extLst>
              <a:ext uri="{FF2B5EF4-FFF2-40B4-BE49-F238E27FC236}">
                <a16:creationId xmlns:a16="http://schemas.microsoft.com/office/drawing/2014/main" id="{F6004C3C-583E-26F7-911A-8D0E6C1DA5A5}"/>
              </a:ext>
            </a:extLst>
          </p:cNvPr>
          <p:cNvPicPr>
            <a:picLocks noGrp="1" noChangeAspect="1"/>
          </p:cNvPicPr>
          <p:nvPr>
            <p:ph type="pic" sz="half" idx="21"/>
          </p:nvPr>
        </p:nvPicPr>
        <p:blipFill>
          <a:blip r:embed="rId3"/>
          <a:srcRect b="15720"/>
          <a:stretch>
            <a:fillRect/>
          </a:stretch>
        </p:blipFill>
        <p:spPr>
          <a:xfrm>
            <a:off x="15500217" y="3464898"/>
            <a:ext cx="7056193" cy="84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947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cheda con domande per gli utenti"/>
          <p:cNvSpPr txBox="1">
            <a:spLocks noGrp="1"/>
          </p:cNvSpPr>
          <p:nvPr>
            <p:ph type="title"/>
          </p:nvPr>
        </p:nvSpPr>
        <p:spPr>
          <a:xfrm>
            <a:off x="1838238" y="457200"/>
            <a:ext cx="20707524" cy="1940900"/>
          </a:xfrm>
          <a:prstGeom prst="rect">
            <a:avLst/>
          </a:prstGeom>
        </p:spPr>
        <p:txBody>
          <a:bodyPr/>
          <a:lstStyle>
            <a:lvl1pPr defTabSz="742950">
              <a:defRPr sz="10080"/>
            </a:lvl1pPr>
          </a:lstStyle>
          <a:p>
            <a:r>
              <a:rPr lang="it-IT" dirty="0"/>
              <a:t>Features - 1</a:t>
            </a:r>
            <a:endParaRPr dirty="0"/>
          </a:p>
        </p:txBody>
      </p:sp>
      <p:sp>
        <p:nvSpPr>
          <p:cNvPr id="130" name="Agli utenti verrà sottoposto un test per individuare le loro preferenze e garantire una migliore esperienza cinematografica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Users will be tested to identify their preferences and ensure a better cinematic experience.</a:t>
            </a:r>
          </a:p>
          <a:p>
            <a:r>
              <a:rPr lang="en-US" dirty="0"/>
              <a:t>And with each answer, a possible movie that the user might like will be simulated.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cheda con domande per gli utenti"/>
          <p:cNvSpPr txBox="1">
            <a:spLocks noGrp="1"/>
          </p:cNvSpPr>
          <p:nvPr>
            <p:ph type="title"/>
          </p:nvPr>
        </p:nvSpPr>
        <p:spPr>
          <a:xfrm>
            <a:off x="1838238" y="457200"/>
            <a:ext cx="20707524" cy="1940900"/>
          </a:xfrm>
          <a:prstGeom prst="rect">
            <a:avLst/>
          </a:prstGeom>
        </p:spPr>
        <p:txBody>
          <a:bodyPr/>
          <a:lstStyle>
            <a:lvl1pPr defTabSz="742950">
              <a:defRPr sz="10080"/>
            </a:lvl1pPr>
          </a:lstStyle>
          <a:p>
            <a:r>
              <a:rPr lang="it-IT" dirty="0"/>
              <a:t>Features - 2</a:t>
            </a:r>
            <a:endParaRPr dirty="0"/>
          </a:p>
        </p:txBody>
      </p:sp>
      <p:sp>
        <p:nvSpPr>
          <p:cNvPr id="130" name="Agli utenti verrà sottoposto un test per individuare le loro preferenze e garantire una migliore esperienza cinematografica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Users are given the opportunity to collect their favorite films and mark them in a section called the Wish List, in order to keep track of the cinematic experience.</a:t>
            </a:r>
          </a:p>
          <a:p>
            <a:r>
              <a:rPr lang="en-US" dirty="0"/>
              <a:t>In addition, users are given the opportunity to directly enter the streaming links that lead to the movie.</a:t>
            </a:r>
          </a:p>
        </p:txBody>
      </p:sp>
    </p:spTree>
    <p:extLst>
      <p:ext uri="{BB962C8B-B14F-4D97-AF65-F5344CB8AC3E}">
        <p14:creationId xmlns:p14="http://schemas.microsoft.com/office/powerpoint/2010/main" val="18516409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cheda con domande per gli utenti"/>
          <p:cNvSpPr txBox="1">
            <a:spLocks noGrp="1"/>
          </p:cNvSpPr>
          <p:nvPr>
            <p:ph type="title"/>
          </p:nvPr>
        </p:nvSpPr>
        <p:spPr>
          <a:xfrm>
            <a:off x="1838238" y="457200"/>
            <a:ext cx="20707524" cy="1940900"/>
          </a:xfrm>
          <a:prstGeom prst="rect">
            <a:avLst/>
          </a:prstGeom>
        </p:spPr>
        <p:txBody>
          <a:bodyPr/>
          <a:lstStyle>
            <a:lvl1pPr defTabSz="742950">
              <a:defRPr sz="10080"/>
            </a:lvl1pPr>
          </a:lstStyle>
          <a:p>
            <a:r>
              <a:rPr lang="it-IT" dirty="0"/>
              <a:t>Languages used</a:t>
            </a:r>
            <a:endParaRPr dirty="0"/>
          </a:p>
        </p:txBody>
      </p:sp>
      <p:sp>
        <p:nvSpPr>
          <p:cNvPr id="130" name="Agli utenti verrà sottoposto un test per individuare le loro preferenze e garantire una migliore esperienza cinematografica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Front-end side: HTML5 (con frameworks: Bootstrap), CSS3, JAVASCRIPT, Node.js</a:t>
            </a:r>
          </a:p>
          <a:p>
            <a:r>
              <a:rPr lang="it-IT" dirty="0"/>
              <a:t>Back-end side: Python, DB (SQLite)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6221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albero, pianta&#10;&#10;Descrizione generata automaticamente">
            <a:extLst>
              <a:ext uri="{FF2B5EF4-FFF2-40B4-BE49-F238E27FC236}">
                <a16:creationId xmlns:a16="http://schemas.microsoft.com/office/drawing/2014/main" id="{57465FA5-6F10-448A-207E-0A5F1331A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75"/>
            <a:ext cx="24384000" cy="1372414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F376789-1697-56F4-1230-BA5B08D7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238" y="4917100"/>
            <a:ext cx="20707524" cy="1940900"/>
          </a:xfrm>
        </p:spPr>
        <p:txBody>
          <a:bodyPr/>
          <a:lstStyle/>
          <a:p>
            <a:r>
              <a:rPr lang="en-US" dirty="0"/>
              <a:t>THANKS FOR YOUR ATTENTION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337058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173</TotalTime>
  <Words>213</Words>
  <Application>Microsoft Office PowerPoint</Application>
  <PresentationFormat>Personalizzato</PresentationFormat>
  <Paragraphs>24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Calisto MT</vt:lpstr>
      <vt:lpstr>Copperplate Gothic Bold</vt:lpstr>
      <vt:lpstr>Helvetica Neue</vt:lpstr>
      <vt:lpstr>Wingdings 2</vt:lpstr>
      <vt:lpstr>Ardesia</vt:lpstr>
      <vt:lpstr>Horror “Movieland”</vt:lpstr>
      <vt:lpstr>Objective of the Project</vt:lpstr>
      <vt:lpstr>Example (director and genre)</vt:lpstr>
      <vt:lpstr>Features - 1</vt:lpstr>
      <vt:lpstr>Features - 2</vt:lpstr>
      <vt:lpstr>Languages used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Horror “Movieland”</dc:title>
  <dc:creator>Giorgio Nocerino</dc:creator>
  <cp:lastModifiedBy>Giorgio Nocerino</cp:lastModifiedBy>
  <cp:revision>10</cp:revision>
  <dcterms:modified xsi:type="dcterms:W3CDTF">2022-11-07T20:17:45Z</dcterms:modified>
</cp:coreProperties>
</file>