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7"/>
  </p:notesMasterIdLst>
  <p:handoutMasterIdLst>
    <p:handoutMasterId r:id="rId28"/>
  </p:handoutMasterIdLst>
  <p:sldIdLst>
    <p:sldId id="336" r:id="rId5"/>
    <p:sldId id="330" r:id="rId6"/>
    <p:sldId id="332" r:id="rId7"/>
    <p:sldId id="337" r:id="rId8"/>
    <p:sldId id="340" r:id="rId9"/>
    <p:sldId id="339" r:id="rId10"/>
    <p:sldId id="341" r:id="rId11"/>
    <p:sldId id="348" r:id="rId12"/>
    <p:sldId id="334" r:id="rId13"/>
    <p:sldId id="342" r:id="rId14"/>
    <p:sldId id="355" r:id="rId15"/>
    <p:sldId id="356" r:id="rId16"/>
    <p:sldId id="357" r:id="rId17"/>
    <p:sldId id="358" r:id="rId18"/>
    <p:sldId id="359" r:id="rId19"/>
    <p:sldId id="335" r:id="rId20"/>
    <p:sldId id="360" r:id="rId21"/>
    <p:sldId id="361" r:id="rId22"/>
    <p:sldId id="362" r:id="rId23"/>
    <p:sldId id="354" r:id="rId24"/>
    <p:sldId id="274" r:id="rId25"/>
    <p:sldId id="275"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5169"/>
  </p:normalViewPr>
  <p:slideViewPr>
    <p:cSldViewPr snapToGrid="0" snapToObjects="1">
      <p:cViewPr varScale="1">
        <p:scale>
          <a:sx n="96" d="100"/>
          <a:sy n="96" d="100"/>
        </p:scale>
        <p:origin x="612" y="56"/>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1/9/2024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4iEnxy2FWUc"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8AF69-4D62-3045-9FEF-6800D771C946}"/>
              </a:ext>
            </a:extLst>
          </p:cNvPr>
          <p:cNvSpPr txBox="1"/>
          <p:nvPr/>
        </p:nvSpPr>
        <p:spPr>
          <a:xfrm>
            <a:off x="1251284" y="615287"/>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959567" y="3337015"/>
            <a:ext cx="364304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Jorge Luis Suarez Bula</a:t>
            </a:r>
          </a:p>
          <a:p>
            <a:r>
              <a:rPr lang="en-US" sz="2400" dirty="0">
                <a:latin typeface="Abadi" panose="020B0604020104020204" pitchFamily="34" charset="0"/>
                <a:ea typeface="SF Pro" pitchFamily="2" charset="0"/>
                <a:cs typeface="SF Pro" pitchFamily="2" charset="0"/>
              </a:rPr>
              <a:t>03/01/2024</a:t>
            </a:r>
          </a:p>
        </p:txBody>
      </p:sp>
      <p:grpSp>
        <p:nvGrpSpPr>
          <p:cNvPr id="5" name="Group 4">
            <a:extLst>
              <a:ext uri="{FF2B5EF4-FFF2-40B4-BE49-F238E27FC236}">
                <a16:creationId xmlns:a16="http://schemas.microsoft.com/office/drawing/2014/main" id="{6E9BAB66-F460-CC93-E985-3220E5D0B064}"/>
              </a:ext>
            </a:extLst>
          </p:cNvPr>
          <p:cNvGrpSpPr/>
          <p:nvPr/>
        </p:nvGrpSpPr>
        <p:grpSpPr>
          <a:xfrm>
            <a:off x="5611281" y="2705652"/>
            <a:ext cx="6118575" cy="2838753"/>
            <a:chOff x="5871412" y="3820167"/>
            <a:chExt cx="6118575" cy="2838753"/>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grpSp>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4815238" cy="1330839"/>
          </a:xfrm>
        </p:spPr>
        <p:txBody>
          <a:bodyPr vert="horz" lIns="91440" tIns="45720" rIns="91440" bIns="45720" rtlCol="0" anchor="ctr">
            <a:noAutofit/>
          </a:bodyPr>
          <a:lstStyle/>
          <a:p>
            <a:r>
              <a:rPr lang="en-US" sz="36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45488" y="2682240"/>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a user's profile </a:t>
            </a:r>
            <a:r>
              <a:rPr lang="en-US" sz="1700" dirty="0" err="1">
                <a:latin typeface="Abaldi"/>
              </a:rPr>
              <a:t>dataframe</a:t>
            </a:r>
            <a:r>
              <a:rPr lang="en-US" sz="1700" dirty="0">
                <a:latin typeface="Abaldi"/>
              </a:rPr>
              <a:t> and a course genre </a:t>
            </a:r>
            <a:r>
              <a:rPr lang="en-US" sz="1700" dirty="0" err="1">
                <a:latin typeface="Abaldi"/>
              </a:rPr>
              <a:t>dataframe</a:t>
            </a:r>
            <a:r>
              <a:rPr lang="en-US" sz="1700" dirty="0">
                <a:latin typeface="Abaldi"/>
              </a:rPr>
              <a:t> will be loaded. A new user is added to the first </a:t>
            </a:r>
            <a:r>
              <a:rPr lang="en-US" sz="1700" dirty="0" err="1">
                <a:latin typeface="Abaldi"/>
              </a:rPr>
              <a:t>dataframe</a:t>
            </a:r>
            <a:r>
              <a:rPr lang="en-US" sz="1700" dirty="0">
                <a:latin typeface="Abaldi"/>
              </a:rPr>
              <a:t>. Finding the new user’s known courses and with the list of all courses the unknown courses for the new users are found. Executing the dot product between the new user profile vector and each unknown course genre vectors the recommendation score for each unknown course is calculated, the threshold is check and then the courses above the threshold are sorted to be recommended to the user.</a:t>
            </a:r>
          </a:p>
        </p:txBody>
      </p:sp>
      <p:pic>
        <p:nvPicPr>
          <p:cNvPr id="20" name="Picture 19" descr="A close-up of a chart&#10;&#10;Description automatically generated">
            <a:extLst>
              <a:ext uri="{FF2B5EF4-FFF2-40B4-BE49-F238E27FC236}">
                <a16:creationId xmlns:a16="http://schemas.microsoft.com/office/drawing/2014/main" id="{191C3D31-CB15-66A5-51D0-8A16246200CC}"/>
              </a:ext>
            </a:extLst>
          </p:cNvPr>
          <p:cNvPicPr>
            <a:picLocks noChangeAspect="1"/>
          </p:cNvPicPr>
          <p:nvPr/>
        </p:nvPicPr>
        <p:blipFill rotWithShape="1">
          <a:blip r:embed="rId2"/>
          <a:srcRect l="42539" t="19896" r="42930" b="19375"/>
          <a:stretch/>
        </p:blipFill>
        <p:spPr>
          <a:xfrm>
            <a:off x="7729539" y="363778"/>
            <a:ext cx="2607806" cy="6130444"/>
          </a:xfrm>
          <a:prstGeom prst="rect">
            <a:avLst/>
          </a:prstGeom>
        </p:spPr>
      </p:pic>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4263887" cy="1330839"/>
          </a:xfrm>
        </p:spPr>
        <p:txBody>
          <a:bodyPr vert="horz" lIns="91440" tIns="45720" rIns="91440" bIns="45720" rtlCol="0" anchor="ctr">
            <a:noAutofit/>
          </a:bodyPr>
          <a:lstStyle/>
          <a:p>
            <a:r>
              <a:rPr lang="en-US" sz="36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45488" y="2682240"/>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For the user profile-based recommender system, the recommendation score for all the unknown courses for the users were calculated, the threshold was checked and then the courses above the threshold were sorted out and the recommended courses to each users depending on the number of the recommendations asked by the user. </a:t>
            </a:r>
          </a:p>
          <a:p>
            <a:pPr marL="0" indent="0" algn="just">
              <a:buNone/>
            </a:pPr>
            <a:r>
              <a:rPr lang="en-US" sz="1700" dirty="0">
                <a:latin typeface="Abaldi"/>
              </a:rPr>
              <a:t>The image show the top 10 most recommended courses across all test users.</a:t>
            </a:r>
          </a:p>
        </p:txBody>
      </p:sp>
      <p:pic>
        <p:nvPicPr>
          <p:cNvPr id="2" name="Picture 1">
            <a:extLst>
              <a:ext uri="{FF2B5EF4-FFF2-40B4-BE49-F238E27FC236}">
                <a16:creationId xmlns:a16="http://schemas.microsoft.com/office/drawing/2014/main" id="{210CEF9D-3D3D-2F82-46F0-CC1331B77A8C}"/>
              </a:ext>
            </a:extLst>
          </p:cNvPr>
          <p:cNvPicPr>
            <a:picLocks noChangeAspect="1"/>
          </p:cNvPicPr>
          <p:nvPr/>
        </p:nvPicPr>
        <p:blipFill rotWithShape="1">
          <a:blip r:embed="rId2"/>
          <a:srcRect b="2602"/>
          <a:stretch/>
        </p:blipFill>
        <p:spPr>
          <a:xfrm>
            <a:off x="5003539" y="2682240"/>
            <a:ext cx="6480826" cy="2605377"/>
          </a:xfrm>
          <a:prstGeom prst="rect">
            <a:avLst/>
          </a:prstGeom>
        </p:spPr>
      </p:pic>
    </p:spTree>
    <p:extLst>
      <p:ext uri="{BB962C8B-B14F-4D97-AF65-F5344CB8AC3E}">
        <p14:creationId xmlns:p14="http://schemas.microsoft.com/office/powerpoint/2010/main" val="341636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1" y="609600"/>
            <a:ext cx="4535556" cy="1330839"/>
          </a:xfrm>
        </p:spPr>
        <p:txBody>
          <a:bodyPr vert="horz" lIns="91440" tIns="45720" rIns="91440" bIns="45720" rtlCol="0" anchor="ctr">
            <a:noAutofit/>
          </a:bodyPr>
          <a:lstStyle/>
          <a:p>
            <a:r>
              <a:rPr lang="en-US" sz="36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1" y="2436975"/>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a:t>
            </a:r>
            <a:r>
              <a:rPr lang="en-US" sz="1700" dirty="0" err="1">
                <a:latin typeface="Abaldi"/>
              </a:rPr>
              <a:t>BoW</a:t>
            </a:r>
            <a:r>
              <a:rPr lang="en-US" sz="1700" dirty="0">
                <a:latin typeface="Abaldi"/>
              </a:rPr>
              <a:t> and Similarity matrix dataset will be loaded. Finding the new user’s known courses and with the list of all courses the unknown courses for the new users are found. the similarity score between the known the unknown courses for the users were found in the similarity matrix, the threshold was checked and then the courses above the threshold were sorted out to be recommended to the user.</a:t>
            </a:r>
          </a:p>
          <a:p>
            <a:pPr marL="0" indent="0" algn="just">
              <a:buNone/>
            </a:pPr>
            <a:endParaRPr lang="en-US" sz="1700" dirty="0">
              <a:latin typeface="Abaldi"/>
            </a:endParaRPr>
          </a:p>
        </p:txBody>
      </p:sp>
      <p:pic>
        <p:nvPicPr>
          <p:cNvPr id="3" name="Picture 2" descr="A close-up of a diagram&#10;&#10;Description automatically generated">
            <a:extLst>
              <a:ext uri="{FF2B5EF4-FFF2-40B4-BE49-F238E27FC236}">
                <a16:creationId xmlns:a16="http://schemas.microsoft.com/office/drawing/2014/main" id="{1F6FD266-A1CA-001A-84BF-A3EF50BCD12F}"/>
              </a:ext>
            </a:extLst>
          </p:cNvPr>
          <p:cNvPicPr>
            <a:picLocks noChangeAspect="1"/>
          </p:cNvPicPr>
          <p:nvPr/>
        </p:nvPicPr>
        <p:blipFill rotWithShape="1">
          <a:blip r:embed="rId2"/>
          <a:srcRect l="51305" t="20483" r="34673" b="24541"/>
          <a:stretch/>
        </p:blipFill>
        <p:spPr>
          <a:xfrm>
            <a:off x="7734009" y="445249"/>
            <a:ext cx="2592799" cy="5718225"/>
          </a:xfrm>
          <a:prstGeom prst="rect">
            <a:avLst/>
          </a:prstGeom>
        </p:spPr>
      </p:pic>
    </p:spTree>
    <p:extLst>
      <p:ext uri="{BB962C8B-B14F-4D97-AF65-F5344CB8AC3E}">
        <p14:creationId xmlns:p14="http://schemas.microsoft.com/office/powerpoint/2010/main" val="288335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55984" y="609600"/>
            <a:ext cx="4446104" cy="1330839"/>
          </a:xfrm>
        </p:spPr>
        <p:txBody>
          <a:bodyPr vert="horz" lIns="91440" tIns="45720" rIns="91440" bIns="45720" rtlCol="0" anchor="ctr">
            <a:noAutofit/>
          </a:bodyPr>
          <a:lstStyle/>
          <a:p>
            <a:r>
              <a:rPr lang="en-US" sz="36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11782" y="2444925"/>
            <a:ext cx="3427001" cy="4353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For the course similarity-based recommender system, the similarity score between the known the unknown courses for the users were found in the similarity matrix, a threshold of 0.6 was defined and then checked, the courses above the threshold were sorted out and the recommended courses to each users depending on the number of the recommendations asked by the user. </a:t>
            </a:r>
          </a:p>
          <a:p>
            <a:pPr marL="0" indent="0" algn="just">
              <a:buNone/>
            </a:pPr>
            <a:r>
              <a:rPr lang="en-US" sz="1700" dirty="0">
                <a:latin typeface="Abaldi"/>
              </a:rPr>
              <a:t>On average, a number of 12 unseen courses were recommended to each user in the test user dataset.</a:t>
            </a:r>
          </a:p>
          <a:p>
            <a:pPr marL="0" indent="0" algn="just">
              <a:buNone/>
            </a:pPr>
            <a:r>
              <a:rPr lang="en-US" sz="1700" dirty="0">
                <a:latin typeface="Abaldi"/>
              </a:rPr>
              <a:t>The image show the top 10 most recommended courses across all test users and the.</a:t>
            </a:r>
          </a:p>
        </p:txBody>
      </p:sp>
      <p:pic>
        <p:nvPicPr>
          <p:cNvPr id="5" name="Picture 4">
            <a:extLst>
              <a:ext uri="{FF2B5EF4-FFF2-40B4-BE49-F238E27FC236}">
                <a16:creationId xmlns:a16="http://schemas.microsoft.com/office/drawing/2014/main" id="{0A300985-FE95-EB70-ECED-E86C0040FAFA}"/>
              </a:ext>
            </a:extLst>
          </p:cNvPr>
          <p:cNvPicPr>
            <a:picLocks noChangeAspect="1"/>
          </p:cNvPicPr>
          <p:nvPr/>
        </p:nvPicPr>
        <p:blipFill>
          <a:blip r:embed="rId2"/>
          <a:stretch>
            <a:fillRect/>
          </a:stretch>
        </p:blipFill>
        <p:spPr>
          <a:xfrm>
            <a:off x="5015949" y="2444925"/>
            <a:ext cx="6511790" cy="3001718"/>
          </a:xfrm>
          <a:prstGeom prst="rect">
            <a:avLst/>
          </a:prstGeom>
        </p:spPr>
      </p:pic>
    </p:spTree>
    <p:extLst>
      <p:ext uri="{BB962C8B-B14F-4D97-AF65-F5344CB8AC3E}">
        <p14:creationId xmlns:p14="http://schemas.microsoft.com/office/powerpoint/2010/main" val="241882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254888"/>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500" dirty="0">
                <a:latin typeface="Abaldi"/>
              </a:rPr>
              <a:t>First, the user profiles and genres datasets will be loaded. A new user is added to the first </a:t>
            </a:r>
            <a:r>
              <a:rPr lang="en-US" sz="1500" dirty="0" err="1">
                <a:latin typeface="Abaldi"/>
              </a:rPr>
              <a:t>dataframe</a:t>
            </a:r>
            <a:r>
              <a:rPr lang="en-US" sz="1500" dirty="0">
                <a:latin typeface="Abaldi"/>
              </a:rPr>
              <a:t>. The user’s profile vector will be obtained from the user profile dataset and then it will be normalized. To find the optimum number of clusters for the clustering algorithm, the elbow method will be performed. Then the </a:t>
            </a:r>
            <a:r>
              <a:rPr lang="en-US" sz="1500" dirty="0" err="1">
                <a:latin typeface="Abaldi"/>
              </a:rPr>
              <a:t>KMeans</a:t>
            </a:r>
            <a:r>
              <a:rPr lang="en-US" sz="1500" dirty="0">
                <a:latin typeface="Abaldi"/>
              </a:rPr>
              <a:t> algorithm will be performed on the user profile vector and the clusters label will be assign to each user in the test users' dataset. For each user, its cluster number is retrieved as well as all the courses belonging to that cluster. The mean of enrollments of all the courses in the cluster is calculated and set as the threshold, the courses in the cluster above the threshold were sorted out and then recommended to the user.</a:t>
            </a:r>
          </a:p>
          <a:p>
            <a:pPr marL="0" indent="0" algn="just">
              <a:buNone/>
            </a:pPr>
            <a:endParaRPr lang="en-US" sz="1700" dirty="0">
              <a:latin typeface="Abaldi"/>
            </a:endParaRPr>
          </a:p>
        </p:txBody>
      </p:sp>
      <p:pic>
        <p:nvPicPr>
          <p:cNvPr id="10" name="Picture 9" descr="A diagram of a flowchart&#10;&#10;Description automatically generated">
            <a:extLst>
              <a:ext uri="{FF2B5EF4-FFF2-40B4-BE49-F238E27FC236}">
                <a16:creationId xmlns:a16="http://schemas.microsoft.com/office/drawing/2014/main" id="{58D47111-2F97-90DD-CC04-900480D4A475}"/>
              </a:ext>
            </a:extLst>
          </p:cNvPr>
          <p:cNvPicPr>
            <a:picLocks noChangeAspect="1"/>
          </p:cNvPicPr>
          <p:nvPr/>
        </p:nvPicPr>
        <p:blipFill rotWithShape="1">
          <a:blip r:embed="rId2"/>
          <a:srcRect l="14657" t="17200" r="53630" b="17150"/>
          <a:stretch/>
        </p:blipFill>
        <p:spPr>
          <a:xfrm>
            <a:off x="6269664" y="609600"/>
            <a:ext cx="5057830" cy="5889368"/>
          </a:xfrm>
          <a:prstGeom prst="rect">
            <a:avLst/>
          </a:prstGeom>
        </p:spPr>
      </p:pic>
    </p:spTree>
    <p:extLst>
      <p:ext uri="{BB962C8B-B14F-4D97-AF65-F5344CB8AC3E}">
        <p14:creationId xmlns:p14="http://schemas.microsoft.com/office/powerpoint/2010/main" val="164784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03583" y="609600"/>
            <a:ext cx="4598505" cy="1330839"/>
          </a:xfrm>
        </p:spPr>
        <p:txBody>
          <a:bodyPr vert="horz" lIns="91440" tIns="45720" rIns="91440" bIns="45720" rtlCol="0" anchor="ctr">
            <a:noAutofit/>
          </a:bodyPr>
          <a:lstStyle/>
          <a:p>
            <a:r>
              <a:rPr lang="en-US" sz="36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03583" y="2222500"/>
            <a:ext cx="3427001" cy="4353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For the clustering-based recommender system, </a:t>
            </a:r>
            <a:r>
              <a:rPr lang="en-US" sz="1800" dirty="0">
                <a:latin typeface="Abaldi"/>
              </a:rPr>
              <a:t>the mean of enrollments of all the courses in each cluster</a:t>
            </a:r>
            <a:r>
              <a:rPr lang="en-US" sz="1700" dirty="0">
                <a:latin typeface="Abaldi"/>
              </a:rPr>
              <a:t> was defined as the threshold and then checked, the courses above the threshold were sorted out and the recommended courses to each users depending on the number of the recommendations asked by the user. </a:t>
            </a:r>
          </a:p>
          <a:p>
            <a:pPr marL="0" indent="0" algn="just">
              <a:buNone/>
            </a:pPr>
            <a:r>
              <a:rPr lang="en-US" sz="1700" dirty="0">
                <a:latin typeface="Abaldi"/>
              </a:rPr>
              <a:t>On average, a number of 12 unseen courses were recommended to each user in the test user dataset.</a:t>
            </a:r>
          </a:p>
          <a:p>
            <a:pPr marL="0" indent="0" algn="just">
              <a:buNone/>
            </a:pPr>
            <a:r>
              <a:rPr lang="en-US" sz="1700" dirty="0">
                <a:latin typeface="Abaldi"/>
              </a:rPr>
              <a:t>The image show the top 10 most recommended courses across all test users and the.</a:t>
            </a:r>
          </a:p>
        </p:txBody>
      </p:sp>
      <p:pic>
        <p:nvPicPr>
          <p:cNvPr id="3" name="Picture 2">
            <a:extLst>
              <a:ext uri="{FF2B5EF4-FFF2-40B4-BE49-F238E27FC236}">
                <a16:creationId xmlns:a16="http://schemas.microsoft.com/office/drawing/2014/main" id="{B603B911-3D51-F3E3-EE94-C202679CE8C1}"/>
              </a:ext>
            </a:extLst>
          </p:cNvPr>
          <p:cNvPicPr>
            <a:picLocks noChangeAspect="1"/>
          </p:cNvPicPr>
          <p:nvPr/>
        </p:nvPicPr>
        <p:blipFill>
          <a:blip r:embed="rId2"/>
          <a:stretch>
            <a:fillRect/>
          </a:stretch>
        </p:blipFill>
        <p:spPr>
          <a:xfrm>
            <a:off x="4985398" y="2222500"/>
            <a:ext cx="6703019" cy="3030820"/>
          </a:xfrm>
          <a:prstGeom prst="rect">
            <a:avLst/>
          </a:prstGeom>
        </p:spPr>
      </p:pic>
    </p:spTree>
    <p:extLst>
      <p:ext uri="{BB962C8B-B14F-4D97-AF65-F5344CB8AC3E}">
        <p14:creationId xmlns:p14="http://schemas.microsoft.com/office/powerpoint/2010/main" val="14675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254888"/>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course rating dataset will be loaded. The dataset is split between train and test sets. From </a:t>
            </a:r>
            <a:r>
              <a:rPr lang="en-US" sz="1700" dirty="0" err="1">
                <a:latin typeface="Abaldi"/>
              </a:rPr>
              <a:t>scikitlearn</a:t>
            </a:r>
            <a:r>
              <a:rPr lang="en-US" sz="1700" dirty="0">
                <a:latin typeface="Abaldi"/>
              </a:rPr>
              <a:t> the surprise library is imported and the </a:t>
            </a:r>
            <a:r>
              <a:rPr lang="en-US" sz="1700" dirty="0" err="1">
                <a:latin typeface="Abaldi"/>
              </a:rPr>
              <a:t>KNNBasic</a:t>
            </a:r>
            <a:r>
              <a:rPr lang="en-US" sz="1700" dirty="0">
                <a:latin typeface="Abaldi"/>
              </a:rPr>
              <a:t> model is used to build the recommender system.  Once the model is fitted to the train data and the predictions on the test set are generated, the RMSE is obtained. </a:t>
            </a:r>
          </a:p>
          <a:p>
            <a:pPr marL="0" indent="0" algn="just">
              <a:buNone/>
            </a:pPr>
            <a:r>
              <a:rPr lang="en-US" sz="1700" dirty="0">
                <a:latin typeface="Abaldi"/>
              </a:rPr>
              <a:t>For this case, the RMSE obtained is equal to 0.2164.</a:t>
            </a:r>
          </a:p>
          <a:p>
            <a:pPr marL="0" indent="0" algn="just">
              <a:buNone/>
            </a:pPr>
            <a:endParaRPr lang="en-US" sz="1700" dirty="0">
              <a:latin typeface="Abaldi"/>
            </a:endParaRPr>
          </a:p>
        </p:txBody>
      </p:sp>
      <p:pic>
        <p:nvPicPr>
          <p:cNvPr id="3" name="Picture 2" descr="A diagram of a flowchart&#10;&#10;Description automatically generated">
            <a:extLst>
              <a:ext uri="{FF2B5EF4-FFF2-40B4-BE49-F238E27FC236}">
                <a16:creationId xmlns:a16="http://schemas.microsoft.com/office/drawing/2014/main" id="{AAD53B5A-3866-5030-9B0B-C3AE77358F06}"/>
              </a:ext>
            </a:extLst>
          </p:cNvPr>
          <p:cNvPicPr>
            <a:picLocks noChangeAspect="1"/>
          </p:cNvPicPr>
          <p:nvPr/>
        </p:nvPicPr>
        <p:blipFill rotWithShape="1">
          <a:blip r:embed="rId2"/>
          <a:srcRect l="17805" t="21883" r="69943" b="42595"/>
          <a:stretch/>
        </p:blipFill>
        <p:spPr>
          <a:xfrm>
            <a:off x="7348784" y="1347169"/>
            <a:ext cx="2673400" cy="4359889"/>
          </a:xfrm>
          <a:prstGeom prst="rect">
            <a:avLst/>
          </a:prstGeom>
        </p:spPr>
      </p:pic>
    </p:spTree>
    <p:extLst>
      <p:ext uri="{BB962C8B-B14F-4D97-AF65-F5344CB8AC3E}">
        <p14:creationId xmlns:p14="http://schemas.microsoft.com/office/powerpoint/2010/main" val="207443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254888"/>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course rating dataset will be loaded. The dataset is split between train and test sets. From </a:t>
            </a:r>
            <a:r>
              <a:rPr lang="en-US" sz="1700" dirty="0" err="1">
                <a:latin typeface="Abaldi"/>
              </a:rPr>
              <a:t>scikitlearn</a:t>
            </a:r>
            <a:r>
              <a:rPr lang="en-US" sz="1700" dirty="0">
                <a:latin typeface="Abaldi"/>
              </a:rPr>
              <a:t> the surprise library is imported and the NMF model is used to build the recommender system.  Once the model is fitted to the train data and the predictions on the test set are generated, the RMSE is obtained. </a:t>
            </a:r>
          </a:p>
          <a:p>
            <a:pPr marL="0" indent="0" algn="just">
              <a:buNone/>
            </a:pPr>
            <a:r>
              <a:rPr lang="en-US" sz="1700" dirty="0">
                <a:latin typeface="Abaldi"/>
              </a:rPr>
              <a:t>For this case, the RMSE obtained is equal to 0.2085.</a:t>
            </a:r>
          </a:p>
          <a:p>
            <a:pPr marL="0" indent="0" algn="just">
              <a:buNone/>
            </a:pPr>
            <a:endParaRPr lang="en-US" sz="1700" dirty="0">
              <a:latin typeface="Abaldi"/>
            </a:endParaRPr>
          </a:p>
        </p:txBody>
      </p:sp>
      <p:pic>
        <p:nvPicPr>
          <p:cNvPr id="5" name="Picture 4" descr="A diagram of a flowchart&#10;&#10;Description automatically generated">
            <a:extLst>
              <a:ext uri="{FF2B5EF4-FFF2-40B4-BE49-F238E27FC236}">
                <a16:creationId xmlns:a16="http://schemas.microsoft.com/office/drawing/2014/main" id="{467CF8FA-4815-8587-9F9E-86DBEF880CA2}"/>
              </a:ext>
            </a:extLst>
          </p:cNvPr>
          <p:cNvPicPr>
            <a:picLocks noChangeAspect="1"/>
          </p:cNvPicPr>
          <p:nvPr/>
        </p:nvPicPr>
        <p:blipFill rotWithShape="1">
          <a:blip r:embed="rId2"/>
          <a:srcRect l="4235" t="21781" r="83856" b="41680"/>
          <a:stretch/>
        </p:blipFill>
        <p:spPr>
          <a:xfrm>
            <a:off x="7618164" y="1275019"/>
            <a:ext cx="2609110" cy="4503221"/>
          </a:xfrm>
          <a:prstGeom prst="rect">
            <a:avLst/>
          </a:prstGeom>
        </p:spPr>
      </p:pic>
    </p:spTree>
    <p:extLst>
      <p:ext uri="{BB962C8B-B14F-4D97-AF65-F5344CB8AC3E}">
        <p14:creationId xmlns:p14="http://schemas.microsoft.com/office/powerpoint/2010/main" val="996842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339813"/>
            <a:ext cx="3427001" cy="4458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course rating dataset will be loaded. The dataset is split between train and validation sets. Create the architecture of the Neural Network, that will take two one-hot encoded vectors as input (user and item), it will then generate two embedding vectors. Then, executing the dot product between the user and item embedding vectors to get a rating estimation. Once the model is fit and validated, the ratings for the test users are generated, sorted out and recommended to the user depending on how many courses the user asked for.</a:t>
            </a:r>
          </a:p>
          <a:p>
            <a:pPr marL="0" indent="0" algn="just">
              <a:buNone/>
            </a:pPr>
            <a:r>
              <a:rPr lang="en-US" sz="1700" dirty="0">
                <a:latin typeface="Abaldi"/>
              </a:rPr>
              <a:t>For this case, the RMSE obtained is equal to 0.1220</a:t>
            </a:r>
          </a:p>
          <a:p>
            <a:pPr marL="0" indent="0" algn="just">
              <a:buNone/>
            </a:pPr>
            <a:endParaRPr lang="en-US" sz="1700" dirty="0">
              <a:latin typeface="Abaldi"/>
            </a:endParaRPr>
          </a:p>
        </p:txBody>
      </p:sp>
      <p:pic>
        <p:nvPicPr>
          <p:cNvPr id="3" name="Picture 2" descr="A diagram of a flowchart&#10;&#10;Description automatically generated">
            <a:extLst>
              <a:ext uri="{FF2B5EF4-FFF2-40B4-BE49-F238E27FC236}">
                <a16:creationId xmlns:a16="http://schemas.microsoft.com/office/drawing/2014/main" id="{7593AC41-FE12-8860-8293-7F1FA053977D}"/>
              </a:ext>
            </a:extLst>
          </p:cNvPr>
          <p:cNvPicPr>
            <a:picLocks noChangeAspect="1"/>
          </p:cNvPicPr>
          <p:nvPr/>
        </p:nvPicPr>
        <p:blipFill rotWithShape="1">
          <a:blip r:embed="rId2"/>
          <a:srcRect l="3950" t="19847" r="85802" b="18778"/>
          <a:stretch/>
        </p:blipFill>
        <p:spPr>
          <a:xfrm>
            <a:off x="7971445" y="449534"/>
            <a:ext cx="1768903" cy="5958932"/>
          </a:xfrm>
          <a:prstGeom prst="rect">
            <a:avLst/>
          </a:prstGeom>
        </p:spPr>
      </p:pic>
    </p:spTree>
    <p:extLst>
      <p:ext uri="{BB962C8B-B14F-4D97-AF65-F5344CB8AC3E}">
        <p14:creationId xmlns:p14="http://schemas.microsoft.com/office/powerpoint/2010/main" val="101803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Streamlit</a:t>
            </a:r>
          </a:p>
        </p:txBody>
      </p:sp>
      <p:sp>
        <p:nvSpPr>
          <p:cNvPr id="8" name="TextBox 7">
            <a:extLst>
              <a:ext uri="{FF2B5EF4-FFF2-40B4-BE49-F238E27FC236}">
                <a16:creationId xmlns:a16="http://schemas.microsoft.com/office/drawing/2014/main" id="{E5AAF09B-75CD-954A-B082-C62620ABA3F3}"/>
              </a:ext>
            </a:extLst>
          </p:cNvPr>
          <p:cNvSpPr txBox="1"/>
          <p:nvPr/>
        </p:nvSpPr>
        <p:spPr>
          <a:xfrm>
            <a:off x="192408" y="1788548"/>
            <a:ext cx="4659613"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screenshot1</a:t>
            </a:r>
          </a:p>
        </p:txBody>
      </p:sp>
      <p:sp>
        <p:nvSpPr>
          <p:cNvPr id="9" name="TextBox 8">
            <a:extLst>
              <a:ext uri="{FF2B5EF4-FFF2-40B4-BE49-F238E27FC236}">
                <a16:creationId xmlns:a16="http://schemas.microsoft.com/office/drawing/2014/main" id="{95157DD3-6050-F54C-AB8E-316EF062F98D}"/>
              </a:ext>
            </a:extLst>
          </p:cNvPr>
          <p:cNvSpPr txBox="1"/>
          <p:nvPr/>
        </p:nvSpPr>
        <p:spPr>
          <a:xfrm>
            <a:off x="6178528" y="1792289"/>
            <a:ext cx="4642150"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screenshot2</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192408" y="5620163"/>
            <a:ext cx="10498137" cy="436448"/>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A live demo of the app can be found here: </a:t>
            </a:r>
            <a:r>
              <a:rPr lang="en-US" sz="1400" dirty="0">
                <a:hlinkClick r:id="rId2"/>
              </a:rPr>
              <a:t>Course recommender system app with </a:t>
            </a:r>
            <a:r>
              <a:rPr lang="en-US" sz="1400" dirty="0" err="1">
                <a:hlinkClick r:id="rId2"/>
              </a:rPr>
              <a:t>Streamlit</a:t>
            </a:r>
            <a:r>
              <a:rPr lang="en-US" sz="1400" dirty="0">
                <a:hlinkClick r:id="rId2"/>
              </a:rPr>
              <a:t> (youtube.com)</a:t>
            </a:r>
            <a:endParaRPr lang="en-US" sz="2000" dirty="0">
              <a:solidFill>
                <a:srgbClr val="1C7DDB"/>
              </a:solidFill>
              <a:latin typeface="Abadi"/>
            </a:endParaRPr>
          </a:p>
        </p:txBody>
      </p:sp>
      <p:pic>
        <p:nvPicPr>
          <p:cNvPr id="6" name="Picture 5">
            <a:extLst>
              <a:ext uri="{FF2B5EF4-FFF2-40B4-BE49-F238E27FC236}">
                <a16:creationId xmlns:a16="http://schemas.microsoft.com/office/drawing/2014/main" id="{21C12EC2-603D-CBB4-225A-CD1AFB253D5E}"/>
              </a:ext>
            </a:extLst>
          </p:cNvPr>
          <p:cNvPicPr>
            <a:picLocks noChangeAspect="1"/>
          </p:cNvPicPr>
          <p:nvPr/>
        </p:nvPicPr>
        <p:blipFill>
          <a:blip r:embed="rId3"/>
          <a:stretch>
            <a:fillRect/>
          </a:stretch>
        </p:blipFill>
        <p:spPr>
          <a:xfrm>
            <a:off x="192408" y="2240995"/>
            <a:ext cx="5821065" cy="2827307"/>
          </a:xfrm>
          <a:prstGeom prst="rect">
            <a:avLst/>
          </a:prstGeom>
        </p:spPr>
      </p:pic>
      <p:pic>
        <p:nvPicPr>
          <p:cNvPr id="11" name="Picture 10">
            <a:extLst>
              <a:ext uri="{FF2B5EF4-FFF2-40B4-BE49-F238E27FC236}">
                <a16:creationId xmlns:a16="http://schemas.microsoft.com/office/drawing/2014/main" id="{1C00E8FB-9E7D-447B-A3B0-F34974C2CB07}"/>
              </a:ext>
            </a:extLst>
          </p:cNvPr>
          <p:cNvPicPr>
            <a:picLocks noChangeAspect="1"/>
          </p:cNvPicPr>
          <p:nvPr/>
        </p:nvPicPr>
        <p:blipFill>
          <a:blip r:embed="rId4"/>
          <a:stretch>
            <a:fillRect/>
          </a:stretch>
        </p:blipFill>
        <p:spPr>
          <a:xfrm>
            <a:off x="6178528" y="2218320"/>
            <a:ext cx="5822342" cy="2849982"/>
          </a:xfrm>
          <a:prstGeom prst="rect">
            <a:avLst/>
          </a:prstGeom>
        </p:spPr>
      </p:pic>
    </p:spTree>
    <p:extLst>
      <p:ext uri="{BB962C8B-B14F-4D97-AF65-F5344CB8AC3E}">
        <p14:creationId xmlns:p14="http://schemas.microsoft.com/office/powerpoint/2010/main" val="2570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21</a:t>
            </a:fld>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470991"/>
            <a:ext cx="10687961" cy="4755401"/>
          </a:xfrm>
          <a:prstGeom prst="rect">
            <a:avLst/>
          </a:prstGeom>
        </p:spPr>
        <p:txBody>
          <a:bodyPr>
            <a:normAutofit lnSpcReduction="10000"/>
          </a:bodyPr>
          <a:lstStyle/>
          <a:p>
            <a:pPr algn="just">
              <a:lnSpc>
                <a:spcPct val="100000"/>
              </a:lnSpc>
              <a:spcBef>
                <a:spcPts val="1400"/>
              </a:spcBef>
            </a:pPr>
            <a:r>
              <a:rPr lang="en-US" sz="2000" dirty="0">
                <a:solidFill>
                  <a:schemeClr val="accent3">
                    <a:lumMod val="25000"/>
                  </a:schemeClr>
                </a:solidFill>
                <a:latin typeface="Abadi" panose="020B0604020104020204" pitchFamily="34" charset="0"/>
              </a:rPr>
              <a:t>As expected, the recommendations generated by each different approach are aligned with the interest of the user. It is also important to mention, that these recommendations differ slightly or greatly between approaches.</a:t>
            </a:r>
          </a:p>
          <a:p>
            <a:pPr algn="just">
              <a:lnSpc>
                <a:spcPct val="100000"/>
              </a:lnSpc>
              <a:spcBef>
                <a:spcPts val="1400"/>
              </a:spcBef>
            </a:pPr>
            <a:r>
              <a:rPr lang="en-US" sz="2000" dirty="0">
                <a:solidFill>
                  <a:schemeClr val="accent3">
                    <a:lumMod val="25000"/>
                  </a:schemeClr>
                </a:solidFill>
                <a:latin typeface="Abadi" panose="020B0604020104020204" pitchFamily="34" charset="0"/>
              </a:rPr>
              <a:t>It is noticeable that similar approaches (user profile and course similarity for example) generate similar list of recommendations while very different approaches generate very different list of recommendations (user profile and Neural Networks for example).</a:t>
            </a:r>
          </a:p>
          <a:p>
            <a:pPr algn="just">
              <a:lnSpc>
                <a:spcPct val="100000"/>
              </a:lnSpc>
              <a:spcBef>
                <a:spcPts val="1400"/>
              </a:spcBef>
            </a:pPr>
            <a:r>
              <a:rPr lang="en-US" sz="2000" dirty="0">
                <a:solidFill>
                  <a:schemeClr val="accent3">
                    <a:lumMod val="25000"/>
                  </a:schemeClr>
                </a:solidFill>
                <a:latin typeface="Abadi" panose="020B0604020104020204" pitchFamily="34" charset="0"/>
              </a:rPr>
              <a:t>The variability in the recommendations generated for the different approaches </a:t>
            </a:r>
            <a:r>
              <a:rPr lang="en-US" sz="2000" dirty="0">
                <a:solidFill>
                  <a:schemeClr val="accent3">
                    <a:lumMod val="25000"/>
                  </a:schemeClr>
                </a:solidFill>
                <a:latin typeface="Abadi"/>
              </a:rPr>
              <a:t>endowed the app with the capabilities to generate different list of recommendations in case of being necessary widening the range of courses that are recommended.</a:t>
            </a:r>
          </a:p>
          <a:p>
            <a:pPr algn="just">
              <a:lnSpc>
                <a:spcPct val="100000"/>
              </a:lnSpc>
              <a:spcBef>
                <a:spcPts val="1400"/>
              </a:spcBef>
            </a:pPr>
            <a:r>
              <a:rPr lang="en-US" sz="2000" dirty="0">
                <a:solidFill>
                  <a:schemeClr val="accent3">
                    <a:lumMod val="25000"/>
                  </a:schemeClr>
                </a:solidFill>
                <a:latin typeface="Abadi"/>
              </a:rPr>
              <a:t>For a live app, the KNN based recommender system might be too slow or even rash at times. It is widely outperformed by the NMF method offering similar results.</a:t>
            </a:r>
          </a:p>
          <a:p>
            <a:pPr algn="just">
              <a:lnSpc>
                <a:spcPct val="100000"/>
              </a:lnSpc>
              <a:spcBef>
                <a:spcPts val="1400"/>
              </a:spcBef>
            </a:pPr>
            <a:r>
              <a:rPr lang="en-US" sz="2000" dirty="0">
                <a:solidFill>
                  <a:schemeClr val="accent3">
                    <a:lumMod val="25000"/>
                  </a:schemeClr>
                </a:solidFill>
                <a:latin typeface="Abadi"/>
              </a:rPr>
              <a:t>Even tough the Neural Network is the slowest approach, given that the model is trained live, the time it takes is sensible and the quality of its recommendations makes it an interesting approach.</a:t>
            </a:r>
          </a:p>
          <a:p>
            <a:pPr algn="just">
              <a:lnSpc>
                <a:spcPct val="100000"/>
              </a:lnSpc>
              <a:spcBef>
                <a:spcPts val="1400"/>
              </a:spcBef>
            </a:pPr>
            <a:endParaRPr lang="en-US" sz="2000" dirty="0">
              <a:solidFill>
                <a:schemeClr val="accent3">
                  <a:lumMod val="25000"/>
                </a:schemeClr>
              </a:solidFill>
              <a:latin typeface="Abadi"/>
            </a:endParaRPr>
          </a:p>
          <a:p>
            <a:pPr algn="just">
              <a:lnSpc>
                <a:spcPct val="100000"/>
              </a:lnSpc>
              <a:spcBef>
                <a:spcPts val="1400"/>
              </a:spcBef>
            </a:pPr>
            <a:endParaRPr lang="en-US" sz="2000" dirty="0">
              <a:solidFill>
                <a:schemeClr val="accent3">
                  <a:lumMod val="25000"/>
                </a:schemeClr>
              </a:solidFill>
              <a:latin typeface="Abadi"/>
            </a:endParaRPr>
          </a:p>
          <a:p>
            <a:pPr>
              <a:lnSpc>
                <a:spcPct val="100000"/>
              </a:lnSpc>
              <a:spcBef>
                <a:spcPts val="1400"/>
              </a:spcBef>
            </a:pP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22</a:t>
            </a:fld>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GitHub: </a:t>
            </a:r>
          </a:p>
          <a:p>
            <a:pPr marR="0">
              <a:lnSpc>
                <a:spcPct val="100000"/>
              </a:lnSpc>
              <a:spcBef>
                <a:spcPts val="1400"/>
              </a:spcBef>
              <a:spcAft>
                <a:spcPts val="800"/>
              </a:spcAft>
            </a:pPr>
            <a:r>
              <a:rPr lang="en-US" sz="2000" dirty="0">
                <a:solidFill>
                  <a:schemeClr val="accent3">
                    <a:lumMod val="25000"/>
                  </a:schemeClr>
                </a:solidFill>
                <a:latin typeface="Abadi" panose="020B0604020104020204" pitchFamily="34" charset="0"/>
              </a:rPr>
              <a:t>Instructions to run the project:</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An IDE or text editor</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Python 3.7 – 3.9</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PIP</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Create a virtual environment for building the </a:t>
            </a:r>
            <a:r>
              <a:rPr lang="en-US" sz="1600" dirty="0" err="1">
                <a:solidFill>
                  <a:schemeClr val="accent3">
                    <a:lumMod val="25000"/>
                  </a:schemeClr>
                </a:solidFill>
                <a:latin typeface="Abadi" panose="020B0604020104020204" pitchFamily="34" charset="0"/>
              </a:rPr>
              <a:t>Streamlit</a:t>
            </a:r>
            <a:endParaRPr lang="en-US" sz="1600" dirty="0">
              <a:solidFill>
                <a:schemeClr val="accent3">
                  <a:lumMod val="25000"/>
                </a:schemeClr>
              </a:solidFill>
              <a:latin typeface="Abadi" panose="020B0604020104020204" pitchFamily="34" charset="0"/>
            </a:endParaRP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Install the required libraries mentioned in the file requirements.txt</a:t>
            </a:r>
          </a:p>
          <a:p>
            <a:pPr lvl="1">
              <a:lnSpc>
                <a:spcPct val="100000"/>
              </a:lnSpc>
              <a:spcBef>
                <a:spcPts val="1400"/>
              </a:spcBef>
              <a:spcAft>
                <a:spcPts val="800"/>
              </a:spcAft>
              <a:buFont typeface="Wingdings" panose="05000000000000000000" pitchFamily="2" charset="2"/>
              <a:buChar char="Ø"/>
            </a:pPr>
            <a:r>
              <a:rPr lang="en-US" sz="1600" dirty="0">
                <a:solidFill>
                  <a:schemeClr val="accent3">
                    <a:lumMod val="25000"/>
                  </a:schemeClr>
                </a:solidFill>
                <a:latin typeface="Abadi" panose="020B0604020104020204" pitchFamily="34" charset="0"/>
              </a:rPr>
              <a:t>Run the command: </a:t>
            </a:r>
            <a:r>
              <a:rPr lang="en-US" sz="1600" dirty="0" err="1">
                <a:solidFill>
                  <a:schemeClr val="accent3">
                    <a:lumMod val="25000"/>
                  </a:schemeClr>
                </a:solidFill>
                <a:latin typeface="Abadi" panose="020B0604020104020204" pitchFamily="34" charset="0"/>
              </a:rPr>
              <a:t>streamlit</a:t>
            </a:r>
            <a:r>
              <a:rPr lang="en-US" sz="1600" dirty="0">
                <a:solidFill>
                  <a:schemeClr val="accent3">
                    <a:lumMod val="25000"/>
                  </a:schemeClr>
                </a:solidFill>
                <a:latin typeface="Abadi" panose="020B0604020104020204" pitchFamily="34" charset="0"/>
              </a:rPr>
              <a:t> run recommender_app.py</a:t>
            </a:r>
          </a:p>
          <a:p>
            <a:pPr>
              <a:lnSpc>
                <a:spcPct val="100000"/>
              </a:lnSpc>
              <a:spcBef>
                <a:spcPts val="1400"/>
              </a:spcBef>
            </a:pP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685831"/>
            <a:ext cx="10629904" cy="433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spcBef>
                <a:spcPts val="1400"/>
              </a:spcBef>
              <a:buNone/>
            </a:pPr>
            <a:r>
              <a:rPr lang="en-US" sz="2000" dirty="0">
                <a:solidFill>
                  <a:schemeClr val="accent3">
                    <a:lumMod val="25000"/>
                  </a:schemeClr>
                </a:solidFill>
                <a:latin typeface="Abadi"/>
              </a:rPr>
              <a:t>This project is part of the capstone module of the IBM Machine Learning Specialization, its main purpose is to apply the different techniques and concepts learned all throughout the specialization and put them together in a simple yet functional application.  The recommender system intends to generate course recommendations based on different approaches such as: user profile, course similarity, clustering, collaborative filtering, course rating predictions using neural networks and others. </a:t>
            </a:r>
          </a:p>
          <a:p>
            <a:pPr marL="0" indent="0" algn="just">
              <a:spcBef>
                <a:spcPts val="1400"/>
              </a:spcBef>
              <a:buNone/>
            </a:pPr>
            <a:r>
              <a:rPr lang="en-US" sz="2000" dirty="0">
                <a:solidFill>
                  <a:schemeClr val="accent3">
                    <a:lumMod val="25000"/>
                  </a:schemeClr>
                </a:solidFill>
                <a:latin typeface="Abadi"/>
              </a:rPr>
              <a:t>The recommendations should be aligned with the courses of interest for a specific user. Thus, providing recommendations that are suitable to the user’s interest or even recommending courses the user did not really think he would be interested in.</a:t>
            </a:r>
          </a:p>
          <a:p>
            <a:pPr marL="0" indent="0" algn="just">
              <a:spcBef>
                <a:spcPts val="1400"/>
              </a:spcBef>
              <a:buNone/>
            </a:pPr>
            <a:r>
              <a:rPr lang="en-US" sz="2000" dirty="0">
                <a:solidFill>
                  <a:schemeClr val="accent3">
                    <a:lumMod val="25000"/>
                  </a:schemeClr>
                </a:solidFill>
                <a:latin typeface="Abadi"/>
              </a:rPr>
              <a:t>It is expected that the recommendations generated with the different approaches keep a close relationship between them yet are not the same. This endowed the app with the capabilities to generate different list of recommendations in case of being necessary.</a:t>
            </a:r>
          </a:p>
          <a:p>
            <a:pPr marL="0" indent="0" algn="just">
              <a:spcBef>
                <a:spcPts val="1400"/>
              </a:spcBef>
              <a:buNone/>
            </a:pPr>
            <a:endParaRPr lang="en-US" sz="20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748748" y="545922"/>
            <a:ext cx="10515600" cy="2753140"/>
          </a:xfrm>
        </p:spPr>
        <p:txBody>
          <a:bodyPr/>
          <a:lstStyle/>
          <a:p>
            <a:r>
              <a:rPr lang="en-US" dirty="0">
                <a:solidFill>
                  <a:schemeClr val="accent3">
                    <a:lumMod val="25000"/>
                  </a:schemeClr>
                </a:solidFill>
                <a:latin typeface="Abadi"/>
              </a:rPr>
              <a:t>Exploratory Data Analysis</a:t>
            </a:r>
            <a:br>
              <a:rPr lang="en-US" dirty="0">
                <a:solidFill>
                  <a:schemeClr val="accent3">
                    <a:lumMod val="25000"/>
                  </a:schemeClr>
                </a:solidFill>
                <a:latin typeface="Abadi"/>
              </a:rPr>
            </a:br>
            <a:br>
              <a:rPr lang="en-US" dirty="0">
                <a:solidFill>
                  <a:schemeClr val="accent3">
                    <a:lumMod val="25000"/>
                  </a:schemeClr>
                </a:solidFill>
                <a:latin typeface="Abadi"/>
              </a:rPr>
            </a:br>
            <a:endParaRPr lang="en-US" sz="2000" dirty="0">
              <a:solidFill>
                <a:schemeClr val="accent3">
                  <a:lumMod val="25000"/>
                </a:schemeClr>
              </a:solidFill>
              <a:latin typeface="Abadi"/>
              <a:ea typeface="+mn-ea"/>
              <a:cs typeface="+mn-cs"/>
            </a:endParaRPr>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72262" y="4692984"/>
            <a:ext cx="1889584" cy="1889584"/>
          </a:xfrm>
          <a:prstGeom prst="rect">
            <a:avLst/>
          </a:prstGeom>
        </p:spPr>
      </p:pic>
      <p:sp>
        <p:nvSpPr>
          <p:cNvPr id="3" name="TextBox 2">
            <a:extLst>
              <a:ext uri="{FF2B5EF4-FFF2-40B4-BE49-F238E27FC236}">
                <a16:creationId xmlns:a16="http://schemas.microsoft.com/office/drawing/2014/main" id="{65BDCF4D-768E-46AB-00D5-1F99871F1132}"/>
              </a:ext>
            </a:extLst>
          </p:cNvPr>
          <p:cNvSpPr txBox="1"/>
          <p:nvPr/>
        </p:nvSpPr>
        <p:spPr>
          <a:xfrm>
            <a:off x="748748" y="2698897"/>
            <a:ext cx="10270435" cy="1200329"/>
          </a:xfrm>
          <a:prstGeom prst="rect">
            <a:avLst/>
          </a:prstGeom>
          <a:noFill/>
        </p:spPr>
        <p:txBody>
          <a:bodyPr wrap="square" rtlCol="0">
            <a:spAutoFit/>
          </a:bodyPr>
          <a:lstStyle/>
          <a:p>
            <a:pPr algn="just"/>
            <a:r>
              <a:rPr lang="en-US" sz="1800" dirty="0">
                <a:solidFill>
                  <a:schemeClr val="accent3">
                    <a:lumMod val="25000"/>
                  </a:schemeClr>
                </a:solidFill>
                <a:latin typeface="Abadi"/>
                <a:ea typeface="+mn-ea"/>
                <a:cs typeface="+mn-cs"/>
              </a:rPr>
              <a:t>The data for developing this project is provided by IBM. This data includes information about the courses available, their descriptions, the topics they fit in, the status of the courses each user is enrolled in, the bag of words for each course (which was previously obtained), a similarity matrix between the courses, information about the topics each user is interested in.</a:t>
            </a:r>
            <a:endParaRPr lang="en-US" dirty="0"/>
          </a:p>
        </p:txBody>
      </p:sp>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862366" y="2194102"/>
            <a:ext cx="3739341"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Abaldi"/>
              </a:rPr>
              <a:t>As shown in the bar chart, the most popular genres are Backend development and those associated with Data Science and cloud computing. The less popular courses are those associated with Blockchain and building chatbots. </a:t>
            </a:r>
          </a:p>
          <a:p>
            <a:pPr marL="0" indent="0" algn="just">
              <a:buNone/>
            </a:pPr>
            <a:r>
              <a:rPr lang="en-US" sz="2000" dirty="0">
                <a:latin typeface="Abaldi"/>
              </a:rPr>
              <a:t>It is interesting to notice that python courses are more popular than R courses, being these two languages the most popular for Data Science.</a:t>
            </a:r>
          </a:p>
          <a:p>
            <a:endParaRPr lang="en-US" sz="2000" dirty="0"/>
          </a:p>
        </p:txBody>
      </p:sp>
      <p:pic>
        <p:nvPicPr>
          <p:cNvPr id="2" name="Picture 1" descr="A graph of different colored bars&#10;&#10;Description automatically generated">
            <a:extLst>
              <a:ext uri="{FF2B5EF4-FFF2-40B4-BE49-F238E27FC236}">
                <a16:creationId xmlns:a16="http://schemas.microsoft.com/office/drawing/2014/main" id="{A6EE790F-B2CB-1723-9A1F-CB25DBEFA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02425" y="661916"/>
            <a:ext cx="6041204" cy="5557909"/>
          </a:xfrm>
          <a:prstGeom prst="rect">
            <a:avLst/>
          </a:prstGeom>
          <a:noFill/>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965713" cy="1330839"/>
          </a:xfrm>
        </p:spPr>
        <p:txBody>
          <a:bodyPr vert="horz" lIns="91440" tIns="45720" rIns="91440" bIns="45720" rtlCol="0" anchor="ctr">
            <a:normAutofit fontScale="90000"/>
          </a:bodyPr>
          <a:lstStyle/>
          <a:p>
            <a:r>
              <a:rPr lang="en-US" sz="4000" dirty="0">
                <a:solidFill>
                  <a:srgbClr val="0B49CB"/>
                </a:solidFill>
                <a:latin typeface="Abadi"/>
              </a:rPr>
              <a:t>Course enrollment distribution</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62366" y="2194102"/>
            <a:ext cx="3769269"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ldi"/>
              </a:rPr>
              <a:t>The histogram shows that many users enroll in just one or two courses and many of them in less than ten. </a:t>
            </a:r>
          </a:p>
          <a:p>
            <a:pPr marL="0" indent="0">
              <a:buNone/>
            </a:pPr>
            <a:r>
              <a:rPr lang="en-US" sz="2000" dirty="0">
                <a:latin typeface="Abaldi"/>
              </a:rPr>
              <a:t>Just a few users enroll in a great number of courses. This might show that most users have clearly defined interests.</a:t>
            </a:r>
          </a:p>
        </p:txBody>
      </p:sp>
      <p:pic>
        <p:nvPicPr>
          <p:cNvPr id="2" name="Picture 1" descr="A graph of a number of individuals&#10;&#10;Description automatically generated">
            <a:extLst>
              <a:ext uri="{FF2B5EF4-FFF2-40B4-BE49-F238E27FC236}">
                <a16:creationId xmlns:a16="http://schemas.microsoft.com/office/drawing/2014/main" id="{83AD6341-F02F-A26F-5278-B593F60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45457" y="1148081"/>
            <a:ext cx="6155141" cy="4585579"/>
          </a:xfrm>
          <a:prstGeom prst="rect">
            <a:avLst/>
          </a:prstGeom>
          <a:noFill/>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600" dirty="0">
                <a:solidFill>
                  <a:srgbClr val="0B49CB"/>
                </a:solidFill>
                <a:latin typeface="Abadi"/>
              </a:rPr>
              <a:t>20 most popular courses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62366" y="2194102"/>
            <a:ext cx="3427001"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Abaldi"/>
              </a:rPr>
              <a:t>In the twenty most popular courses the most of them are strongly related to Data Science and Python. There are some of them related to containers, blockchain and databases.</a:t>
            </a:r>
          </a:p>
          <a:p>
            <a:endParaRPr lang="en-US" sz="2000" dirty="0"/>
          </a:p>
          <a:p>
            <a:endParaRPr lang="en-US" sz="2000" dirty="0"/>
          </a:p>
        </p:txBody>
      </p:sp>
      <p:pic>
        <p:nvPicPr>
          <p:cNvPr id="2" name="Picture 1" descr="A screenshot of a computer&#10;&#10;Description automatically generated">
            <a:extLst>
              <a:ext uri="{FF2B5EF4-FFF2-40B4-BE49-F238E27FC236}">
                <a16:creationId xmlns:a16="http://schemas.microsoft.com/office/drawing/2014/main" id="{67A8F892-7C43-167D-3A17-B4C3CAB582EB}"/>
              </a:ext>
            </a:extLst>
          </p:cNvPr>
          <p:cNvPicPr>
            <a:picLocks noChangeAspect="1"/>
          </p:cNvPicPr>
          <p:nvPr/>
        </p:nvPicPr>
        <p:blipFill>
          <a:blip r:embed="rId2"/>
          <a:stretch>
            <a:fillRect/>
          </a:stretch>
        </p:blipFill>
        <p:spPr>
          <a:xfrm>
            <a:off x="6710523" y="86684"/>
            <a:ext cx="3977355" cy="6684632"/>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600" dirty="0">
                <a:solidFill>
                  <a:srgbClr val="0B49CB"/>
                </a:solidFill>
                <a:latin typeface="Abadi"/>
              </a:rPr>
              <a:t>Word cloud of course titles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62366" y="2194102"/>
            <a:ext cx="3427001"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Abaldi"/>
              </a:rPr>
              <a:t>The word cloud clearly reflects the topics of the most popular courses which are: </a:t>
            </a:r>
            <a:r>
              <a:rPr lang="en-US" sz="2000">
                <a:latin typeface="Abaldi"/>
              </a:rPr>
              <a:t>Data Science</a:t>
            </a:r>
            <a:r>
              <a:rPr lang="en-US" sz="2000" dirty="0">
                <a:latin typeface="Abaldi"/>
              </a:rPr>
              <a:t>, machine learning, Python, containers, databases, big data. It is strongly correlated with the list shown in the previous slide.</a:t>
            </a:r>
          </a:p>
        </p:txBody>
      </p:sp>
      <p:pic>
        <p:nvPicPr>
          <p:cNvPr id="2" name="Picture 1">
            <a:extLst>
              <a:ext uri="{FF2B5EF4-FFF2-40B4-BE49-F238E27FC236}">
                <a16:creationId xmlns:a16="http://schemas.microsoft.com/office/drawing/2014/main" id="{F17998F5-8E69-3CD3-5038-9C37FB243C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822605" y="1813810"/>
            <a:ext cx="7296508" cy="3684735"/>
          </a:xfrm>
          <a:prstGeom prst="rect">
            <a:avLst/>
          </a:prstGeom>
          <a:noFill/>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8009</TotalTime>
  <Words>1661</Words>
  <Application>Microsoft Office PowerPoint</Application>
  <PresentationFormat>Widescreen</PresentationFormat>
  <Paragraphs>83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vt:lpstr>
      <vt:lpstr>Abaldi</vt:lpstr>
      <vt:lpstr>Arial</vt:lpstr>
      <vt:lpstr>Calibri</vt:lpstr>
      <vt:lpstr>Wingdings</vt:lpstr>
      <vt:lpstr>Custom Design</vt:lpstr>
      <vt:lpstr>PowerPoint Presentation</vt:lpstr>
      <vt:lpstr>PowerPoint Presentation</vt:lpstr>
      <vt:lpstr>PowerPoint Presentation</vt:lpstr>
      <vt:lpstr>Exploratory Data Analysis  </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Optional: Build a course recommender system app with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Jorge Luis Suarez Bula</cp:lastModifiedBy>
  <cp:revision>470</cp:revision>
  <dcterms:created xsi:type="dcterms:W3CDTF">2021-04-29T18:58:34Z</dcterms:created>
  <dcterms:modified xsi:type="dcterms:W3CDTF">2024-01-09T20:36:55Z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