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B23BE-045D-1BDF-360C-246D5CD30A96}" v="54" dt="2024-05-03T12:46:44.994"/>
    <p1510:client id="{8E691B1E-2697-7B42-8B9B-787E4E6109C1}" v="1" dt="2024-05-03T13:16:41.457"/>
    <p1510:client id="{A0F8143F-D15B-A01E-EE6A-29CF840E5748}" v="1" dt="2024-05-03T04:54:04.486"/>
    <p1510:client id="{A1B84DB5-3BC9-C380-17FF-D90F40B72D24}" v="10" dt="2024-05-03T07:20:14.911"/>
    <p1510:client id="{B49DF51A-7A26-4008-9BF3-9F4A9E462185}" v="36" dt="2024-05-03T06:49:41.968"/>
    <p1510:client id="{B6E619BE-82CA-DA40-B694-9DF2F79E499F}" v="4" dt="2024-05-03T07:52:4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2" autoAdjust="0"/>
    <p:restoredTop sz="92151"/>
  </p:normalViewPr>
  <p:slideViewPr>
    <p:cSldViewPr snapToGrid="0">
      <p:cViewPr varScale="1">
        <p:scale>
          <a:sx n="160" d="100"/>
          <a:sy n="16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55818-550D-4437-95B6-5DBC6946083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1BA593-42F7-430B-9A9D-DEB0CE331404}">
      <dgm:prSet/>
      <dgm:spPr/>
      <dgm:t>
        <a:bodyPr/>
        <a:lstStyle/>
        <a:p>
          <a:r>
            <a:rPr lang="es-ES_tradnl"/>
            <a:t>Hualtibamba Valerio, Mathias U202214421</a:t>
          </a:r>
          <a:endParaRPr lang="en-US"/>
        </a:p>
      </dgm:t>
    </dgm:pt>
    <dgm:pt modelId="{7F96DF9C-776B-4C58-9D15-EC13996FAB8B}" type="parTrans" cxnId="{AE907259-255B-43F0-8F58-273F2D8B0818}">
      <dgm:prSet/>
      <dgm:spPr/>
      <dgm:t>
        <a:bodyPr/>
        <a:lstStyle/>
        <a:p>
          <a:endParaRPr lang="en-US"/>
        </a:p>
      </dgm:t>
    </dgm:pt>
    <dgm:pt modelId="{D516177F-9ADB-477F-A3EA-A033E3E366EA}" type="sibTrans" cxnId="{AE907259-255B-43F0-8F58-273F2D8B0818}">
      <dgm:prSet/>
      <dgm:spPr/>
      <dgm:t>
        <a:bodyPr/>
        <a:lstStyle/>
        <a:p>
          <a:endParaRPr lang="en-US"/>
        </a:p>
      </dgm:t>
    </dgm:pt>
    <dgm:pt modelId="{3189DC98-3986-46E4-9FF2-341A49B16CCA}">
      <dgm:prSet/>
      <dgm:spPr/>
      <dgm:t>
        <a:bodyPr/>
        <a:lstStyle/>
        <a:p>
          <a:r>
            <a:rPr lang="es-ES_tradnl"/>
            <a:t>Osorio Ramos, Fabio Andre U202211499</a:t>
          </a:r>
          <a:endParaRPr lang="en-US"/>
        </a:p>
      </dgm:t>
    </dgm:pt>
    <dgm:pt modelId="{C4E6309D-3E64-4B64-A6BB-842D255D3E76}" type="parTrans" cxnId="{59424CEC-94C5-4543-A6BA-3DEDD8E8348E}">
      <dgm:prSet/>
      <dgm:spPr/>
      <dgm:t>
        <a:bodyPr/>
        <a:lstStyle/>
        <a:p>
          <a:endParaRPr lang="en-US"/>
        </a:p>
      </dgm:t>
    </dgm:pt>
    <dgm:pt modelId="{82682AFF-304A-4A66-ACC4-66B00F382A1A}" type="sibTrans" cxnId="{59424CEC-94C5-4543-A6BA-3DEDD8E8348E}">
      <dgm:prSet/>
      <dgm:spPr/>
      <dgm:t>
        <a:bodyPr/>
        <a:lstStyle/>
        <a:p>
          <a:endParaRPr lang="en-US"/>
        </a:p>
      </dgm:t>
    </dgm:pt>
    <dgm:pt modelId="{65D96890-04D6-491E-972A-DEA57AD2D08C}">
      <dgm:prSet/>
      <dgm:spPr/>
      <dgm:t>
        <a:bodyPr/>
        <a:lstStyle/>
        <a:p>
          <a:r>
            <a:rPr lang="es-ES_tradnl"/>
            <a:t>Mancusi Barreda, Giorgio U202216613</a:t>
          </a:r>
          <a:endParaRPr lang="en-US"/>
        </a:p>
      </dgm:t>
    </dgm:pt>
    <dgm:pt modelId="{34D68C68-86AE-4F66-B970-4A5267A14BDA}" type="parTrans" cxnId="{0D4828EB-C7E1-4954-A4EF-13A7D9B39CC3}">
      <dgm:prSet/>
      <dgm:spPr/>
      <dgm:t>
        <a:bodyPr/>
        <a:lstStyle/>
        <a:p>
          <a:endParaRPr lang="en-US"/>
        </a:p>
      </dgm:t>
    </dgm:pt>
    <dgm:pt modelId="{28AACF48-A160-43E1-8DB9-0AB8D18E8786}" type="sibTrans" cxnId="{0D4828EB-C7E1-4954-A4EF-13A7D9B39CC3}">
      <dgm:prSet/>
      <dgm:spPr/>
      <dgm:t>
        <a:bodyPr/>
        <a:lstStyle/>
        <a:p>
          <a:endParaRPr lang="en-US"/>
        </a:p>
      </dgm:t>
    </dgm:pt>
    <dgm:pt modelId="{AF2819CF-1D01-4008-8778-FFAC3BDEEF91}" type="pres">
      <dgm:prSet presAssocID="{35B55818-550D-4437-95B6-5DBC6946083F}" presName="outerComposite" presStyleCnt="0">
        <dgm:presLayoutVars>
          <dgm:chMax val="5"/>
          <dgm:dir/>
          <dgm:resizeHandles val="exact"/>
        </dgm:presLayoutVars>
      </dgm:prSet>
      <dgm:spPr/>
    </dgm:pt>
    <dgm:pt modelId="{9B11B12B-8104-4AFA-8307-2E6CEC2F464B}" type="pres">
      <dgm:prSet presAssocID="{35B55818-550D-4437-95B6-5DBC6946083F}" presName="dummyMaxCanvas" presStyleCnt="0">
        <dgm:presLayoutVars/>
      </dgm:prSet>
      <dgm:spPr/>
    </dgm:pt>
    <dgm:pt modelId="{85740363-31BE-43BD-BA6F-8F0842B2DA5F}" type="pres">
      <dgm:prSet presAssocID="{35B55818-550D-4437-95B6-5DBC6946083F}" presName="ThreeNodes_1" presStyleLbl="node1" presStyleIdx="0" presStyleCnt="3">
        <dgm:presLayoutVars>
          <dgm:bulletEnabled val="1"/>
        </dgm:presLayoutVars>
      </dgm:prSet>
      <dgm:spPr/>
    </dgm:pt>
    <dgm:pt modelId="{AA91ABFF-5E7B-4038-ABB3-45173A526E6E}" type="pres">
      <dgm:prSet presAssocID="{35B55818-550D-4437-95B6-5DBC6946083F}" presName="ThreeNodes_2" presStyleLbl="node1" presStyleIdx="1" presStyleCnt="3">
        <dgm:presLayoutVars>
          <dgm:bulletEnabled val="1"/>
        </dgm:presLayoutVars>
      </dgm:prSet>
      <dgm:spPr/>
    </dgm:pt>
    <dgm:pt modelId="{71D71E67-E3EE-45B4-8430-4B2386EF98DB}" type="pres">
      <dgm:prSet presAssocID="{35B55818-550D-4437-95B6-5DBC6946083F}" presName="ThreeNodes_3" presStyleLbl="node1" presStyleIdx="2" presStyleCnt="3">
        <dgm:presLayoutVars>
          <dgm:bulletEnabled val="1"/>
        </dgm:presLayoutVars>
      </dgm:prSet>
      <dgm:spPr/>
    </dgm:pt>
    <dgm:pt modelId="{2B4084C1-716A-4D65-AB73-84FD4CCB8EB9}" type="pres">
      <dgm:prSet presAssocID="{35B55818-550D-4437-95B6-5DBC6946083F}" presName="ThreeConn_1-2" presStyleLbl="fgAccFollowNode1" presStyleIdx="0" presStyleCnt="2">
        <dgm:presLayoutVars>
          <dgm:bulletEnabled val="1"/>
        </dgm:presLayoutVars>
      </dgm:prSet>
      <dgm:spPr/>
    </dgm:pt>
    <dgm:pt modelId="{B7CF5358-E29E-4058-8FF1-932F68E04A46}" type="pres">
      <dgm:prSet presAssocID="{35B55818-550D-4437-95B6-5DBC6946083F}" presName="ThreeConn_2-3" presStyleLbl="fgAccFollowNode1" presStyleIdx="1" presStyleCnt="2">
        <dgm:presLayoutVars>
          <dgm:bulletEnabled val="1"/>
        </dgm:presLayoutVars>
      </dgm:prSet>
      <dgm:spPr/>
    </dgm:pt>
    <dgm:pt modelId="{6FBCF436-F5E4-4306-B9A7-0C7682EEBD8C}" type="pres">
      <dgm:prSet presAssocID="{35B55818-550D-4437-95B6-5DBC6946083F}" presName="ThreeNodes_1_text" presStyleLbl="node1" presStyleIdx="2" presStyleCnt="3">
        <dgm:presLayoutVars>
          <dgm:bulletEnabled val="1"/>
        </dgm:presLayoutVars>
      </dgm:prSet>
      <dgm:spPr/>
    </dgm:pt>
    <dgm:pt modelId="{ADA8FB8B-FF2F-4564-9895-D6A4A48AAFC1}" type="pres">
      <dgm:prSet presAssocID="{35B55818-550D-4437-95B6-5DBC6946083F}" presName="ThreeNodes_2_text" presStyleLbl="node1" presStyleIdx="2" presStyleCnt="3">
        <dgm:presLayoutVars>
          <dgm:bulletEnabled val="1"/>
        </dgm:presLayoutVars>
      </dgm:prSet>
      <dgm:spPr/>
    </dgm:pt>
    <dgm:pt modelId="{75F0BCBA-25CC-4D97-8521-F8A5B6630CAC}" type="pres">
      <dgm:prSet presAssocID="{35B55818-550D-4437-95B6-5DBC6946083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614E20A-C071-457D-9563-65DC62593DC8}" type="presOf" srcId="{3189DC98-3986-46E4-9FF2-341A49B16CCA}" destId="{AA91ABFF-5E7B-4038-ABB3-45173A526E6E}" srcOrd="0" destOrd="0" presId="urn:microsoft.com/office/officeart/2005/8/layout/vProcess5"/>
    <dgm:cxn modelId="{DCF0B60C-00EE-4BFD-923A-F11198887A5B}" type="presOf" srcId="{831BA593-42F7-430B-9A9D-DEB0CE331404}" destId="{85740363-31BE-43BD-BA6F-8F0842B2DA5F}" srcOrd="0" destOrd="0" presId="urn:microsoft.com/office/officeart/2005/8/layout/vProcess5"/>
    <dgm:cxn modelId="{7C45260F-EAE7-456C-BE52-A0D189736F8B}" type="presOf" srcId="{35B55818-550D-4437-95B6-5DBC6946083F}" destId="{AF2819CF-1D01-4008-8778-FFAC3BDEEF91}" srcOrd="0" destOrd="0" presId="urn:microsoft.com/office/officeart/2005/8/layout/vProcess5"/>
    <dgm:cxn modelId="{BB1B1624-225C-4493-BF19-6F81EB12F018}" type="presOf" srcId="{3189DC98-3986-46E4-9FF2-341A49B16CCA}" destId="{ADA8FB8B-FF2F-4564-9895-D6A4A48AAFC1}" srcOrd="1" destOrd="0" presId="urn:microsoft.com/office/officeart/2005/8/layout/vProcess5"/>
    <dgm:cxn modelId="{87150630-8884-4A23-B6DE-AF2A636B50BB}" type="presOf" srcId="{82682AFF-304A-4A66-ACC4-66B00F382A1A}" destId="{B7CF5358-E29E-4058-8FF1-932F68E04A46}" srcOrd="0" destOrd="0" presId="urn:microsoft.com/office/officeart/2005/8/layout/vProcess5"/>
    <dgm:cxn modelId="{D462A950-893F-420E-86CF-9972443B02E4}" type="presOf" srcId="{65D96890-04D6-491E-972A-DEA57AD2D08C}" destId="{75F0BCBA-25CC-4D97-8521-F8A5B6630CAC}" srcOrd="1" destOrd="0" presId="urn:microsoft.com/office/officeart/2005/8/layout/vProcess5"/>
    <dgm:cxn modelId="{AE907259-255B-43F0-8F58-273F2D8B0818}" srcId="{35B55818-550D-4437-95B6-5DBC6946083F}" destId="{831BA593-42F7-430B-9A9D-DEB0CE331404}" srcOrd="0" destOrd="0" parTransId="{7F96DF9C-776B-4C58-9D15-EC13996FAB8B}" sibTransId="{D516177F-9ADB-477F-A3EA-A033E3E366EA}"/>
    <dgm:cxn modelId="{A939356F-519C-4381-8708-CD2EB352FC91}" type="presOf" srcId="{831BA593-42F7-430B-9A9D-DEB0CE331404}" destId="{6FBCF436-F5E4-4306-B9A7-0C7682EEBD8C}" srcOrd="1" destOrd="0" presId="urn:microsoft.com/office/officeart/2005/8/layout/vProcess5"/>
    <dgm:cxn modelId="{81074C90-5DA6-4FAB-A53F-100961CB63AA}" type="presOf" srcId="{65D96890-04D6-491E-972A-DEA57AD2D08C}" destId="{71D71E67-E3EE-45B4-8430-4B2386EF98DB}" srcOrd="0" destOrd="0" presId="urn:microsoft.com/office/officeart/2005/8/layout/vProcess5"/>
    <dgm:cxn modelId="{B63A71D1-3F3C-4CFD-A0A8-2C529AAC64A1}" type="presOf" srcId="{D516177F-9ADB-477F-A3EA-A033E3E366EA}" destId="{2B4084C1-716A-4D65-AB73-84FD4CCB8EB9}" srcOrd="0" destOrd="0" presId="urn:microsoft.com/office/officeart/2005/8/layout/vProcess5"/>
    <dgm:cxn modelId="{0D4828EB-C7E1-4954-A4EF-13A7D9B39CC3}" srcId="{35B55818-550D-4437-95B6-5DBC6946083F}" destId="{65D96890-04D6-491E-972A-DEA57AD2D08C}" srcOrd="2" destOrd="0" parTransId="{34D68C68-86AE-4F66-B970-4A5267A14BDA}" sibTransId="{28AACF48-A160-43E1-8DB9-0AB8D18E8786}"/>
    <dgm:cxn modelId="{59424CEC-94C5-4543-A6BA-3DEDD8E8348E}" srcId="{35B55818-550D-4437-95B6-5DBC6946083F}" destId="{3189DC98-3986-46E4-9FF2-341A49B16CCA}" srcOrd="1" destOrd="0" parTransId="{C4E6309D-3E64-4B64-A6BB-842D255D3E76}" sibTransId="{82682AFF-304A-4A66-ACC4-66B00F382A1A}"/>
    <dgm:cxn modelId="{8C9DB16F-D4B7-499F-B21B-A2D5D1C0251C}" type="presParOf" srcId="{AF2819CF-1D01-4008-8778-FFAC3BDEEF91}" destId="{9B11B12B-8104-4AFA-8307-2E6CEC2F464B}" srcOrd="0" destOrd="0" presId="urn:microsoft.com/office/officeart/2005/8/layout/vProcess5"/>
    <dgm:cxn modelId="{074EECCF-274F-412F-A8CF-094B9C424015}" type="presParOf" srcId="{AF2819CF-1D01-4008-8778-FFAC3BDEEF91}" destId="{85740363-31BE-43BD-BA6F-8F0842B2DA5F}" srcOrd="1" destOrd="0" presId="urn:microsoft.com/office/officeart/2005/8/layout/vProcess5"/>
    <dgm:cxn modelId="{71D6B65C-B3BA-4351-919F-CBF1E7007FF4}" type="presParOf" srcId="{AF2819CF-1D01-4008-8778-FFAC3BDEEF91}" destId="{AA91ABFF-5E7B-4038-ABB3-45173A526E6E}" srcOrd="2" destOrd="0" presId="urn:microsoft.com/office/officeart/2005/8/layout/vProcess5"/>
    <dgm:cxn modelId="{42EF3C5C-887A-469A-BFD6-4D95A4BDDABB}" type="presParOf" srcId="{AF2819CF-1D01-4008-8778-FFAC3BDEEF91}" destId="{71D71E67-E3EE-45B4-8430-4B2386EF98DB}" srcOrd="3" destOrd="0" presId="urn:microsoft.com/office/officeart/2005/8/layout/vProcess5"/>
    <dgm:cxn modelId="{0BA9DC51-D0A7-4B84-AC54-948A0FFA6ED0}" type="presParOf" srcId="{AF2819CF-1D01-4008-8778-FFAC3BDEEF91}" destId="{2B4084C1-716A-4D65-AB73-84FD4CCB8EB9}" srcOrd="4" destOrd="0" presId="urn:microsoft.com/office/officeart/2005/8/layout/vProcess5"/>
    <dgm:cxn modelId="{A1AE09C0-EBA8-408D-A1E0-47A6598ED4C2}" type="presParOf" srcId="{AF2819CF-1D01-4008-8778-FFAC3BDEEF91}" destId="{B7CF5358-E29E-4058-8FF1-932F68E04A46}" srcOrd="5" destOrd="0" presId="urn:microsoft.com/office/officeart/2005/8/layout/vProcess5"/>
    <dgm:cxn modelId="{679011F7-9F25-4633-B3C5-9CB496CB7099}" type="presParOf" srcId="{AF2819CF-1D01-4008-8778-FFAC3BDEEF91}" destId="{6FBCF436-F5E4-4306-B9A7-0C7682EEBD8C}" srcOrd="6" destOrd="0" presId="urn:microsoft.com/office/officeart/2005/8/layout/vProcess5"/>
    <dgm:cxn modelId="{DD876991-C3C3-43E6-94DE-67974153C0F7}" type="presParOf" srcId="{AF2819CF-1D01-4008-8778-FFAC3BDEEF91}" destId="{ADA8FB8B-FF2F-4564-9895-D6A4A48AAFC1}" srcOrd="7" destOrd="0" presId="urn:microsoft.com/office/officeart/2005/8/layout/vProcess5"/>
    <dgm:cxn modelId="{4E4EA8CC-7A5E-436F-90F9-CABA6E1AD89C}" type="presParOf" srcId="{AF2819CF-1D01-4008-8778-FFAC3BDEEF91}" destId="{75F0BCBA-25CC-4D97-8521-F8A5B6630CA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40363-31BE-43BD-BA6F-8F0842B2DA5F}">
      <dsp:nvSpPr>
        <dsp:cNvPr id="0" name=""/>
        <dsp:cNvSpPr/>
      </dsp:nvSpPr>
      <dsp:spPr>
        <a:xfrm>
          <a:off x="0" y="0"/>
          <a:ext cx="8161017" cy="8624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Hualtibamba Valerio, Mathias U202214421</a:t>
          </a:r>
          <a:endParaRPr lang="en-US" sz="3200" kern="1200"/>
        </a:p>
      </dsp:txBody>
      <dsp:txXfrm>
        <a:off x="25261" y="25261"/>
        <a:ext cx="7230350" cy="811942"/>
      </dsp:txXfrm>
    </dsp:sp>
    <dsp:sp modelId="{AA91ABFF-5E7B-4038-ABB3-45173A526E6E}">
      <dsp:nvSpPr>
        <dsp:cNvPr id="0" name=""/>
        <dsp:cNvSpPr/>
      </dsp:nvSpPr>
      <dsp:spPr>
        <a:xfrm>
          <a:off x="720089" y="1006209"/>
          <a:ext cx="8161017" cy="8624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Osorio Ramos, Fabio Andre U202211499</a:t>
          </a:r>
          <a:endParaRPr lang="en-US" sz="3200" kern="1200"/>
        </a:p>
      </dsp:txBody>
      <dsp:txXfrm>
        <a:off x="745350" y="1031470"/>
        <a:ext cx="6829803" cy="811942"/>
      </dsp:txXfrm>
    </dsp:sp>
    <dsp:sp modelId="{71D71E67-E3EE-45B4-8430-4B2386EF98DB}">
      <dsp:nvSpPr>
        <dsp:cNvPr id="0" name=""/>
        <dsp:cNvSpPr/>
      </dsp:nvSpPr>
      <dsp:spPr>
        <a:xfrm>
          <a:off x="1440179" y="2012418"/>
          <a:ext cx="8161017" cy="8624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200" kern="1200"/>
            <a:t>Mancusi Barreda, Giorgio U202216613</a:t>
          </a:r>
          <a:endParaRPr lang="en-US" sz="3200" kern="1200"/>
        </a:p>
      </dsp:txBody>
      <dsp:txXfrm>
        <a:off x="1465440" y="2037679"/>
        <a:ext cx="6829803" cy="811942"/>
      </dsp:txXfrm>
    </dsp:sp>
    <dsp:sp modelId="{2B4084C1-716A-4D65-AB73-84FD4CCB8EB9}">
      <dsp:nvSpPr>
        <dsp:cNvPr id="0" name=""/>
        <dsp:cNvSpPr/>
      </dsp:nvSpPr>
      <dsp:spPr>
        <a:xfrm>
          <a:off x="7600415" y="654035"/>
          <a:ext cx="560602" cy="560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726550" y="654035"/>
        <a:ext cx="308332" cy="421853"/>
      </dsp:txXfrm>
    </dsp:sp>
    <dsp:sp modelId="{B7CF5358-E29E-4058-8FF1-932F68E04A46}">
      <dsp:nvSpPr>
        <dsp:cNvPr id="0" name=""/>
        <dsp:cNvSpPr/>
      </dsp:nvSpPr>
      <dsp:spPr>
        <a:xfrm>
          <a:off x="8320505" y="1654495"/>
          <a:ext cx="560602" cy="560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446640" y="1654495"/>
        <a:ext cx="308332" cy="421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04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8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643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9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4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15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210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19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2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6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805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0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508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3D8728-8A8F-1B4A-95DD-E78BCD62EE16}" type="datetimeFigureOut">
              <a:rPr lang="es-ES_tradnl" smtClean="0"/>
              <a:t>3/5/24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1617B3-DDB4-9C4A-8913-24999835891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62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50547-4FE8-0802-15ED-D042AAE6F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8904" b="134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3816CF-394F-354A-683D-389BDCBB7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Data Science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EA9BB7-B2A0-98D6-FB1A-9C6AED391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Presentación – TP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186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5282-92C4-6EC8-8715-29F04769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262626"/>
                </a:solidFill>
              </a:rPr>
              <a:t>Integrantes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204AFA-17AC-4E43-10B1-447179F17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2779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90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80" name="Rectangle 3079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81" name="Group 3080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082" name="Picture 3081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083" name="Rectangle 3082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3084" name="Picture 3083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085" name="Picture 3084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2FA6B7-ED56-E581-7339-122B5483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 err="1"/>
              <a:t>Introduccion</a:t>
            </a:r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 localización del hotel, clave para fijar un buen precio | Hoteles y  Alojamientos">
            <a:extLst>
              <a:ext uri="{FF2B5EF4-FFF2-40B4-BE49-F238E27FC236}">
                <a16:creationId xmlns:a16="http://schemas.microsoft.com/office/drawing/2014/main" id="{6A31AA76-FD1D-621E-D447-4CE1E1D85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8" b="17062"/>
          <a:stretch/>
        </p:blipFill>
        <p:spPr bwMode="auto">
          <a:xfrm>
            <a:off x="1416794" y="1420362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1A5E-5D91-E8C7-7419-F3C8B14B0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795" y="2439721"/>
            <a:ext cx="3846551" cy="354031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de dos hoteles: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 de un hotel resort y el otro de un hotel urbano. </a:t>
            </a:r>
          </a:p>
          <a:p>
            <a:pPr>
              <a:lnSpc>
                <a:spcPct val="90000"/>
              </a:lnSpc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variables que describen 40.060 observaciones para el hotel resort y 79.330 observaciones para el hotel urbano. </a:t>
            </a:r>
          </a:p>
          <a:p>
            <a:pPr>
              <a:lnSpc>
                <a:spcPct val="90000"/>
              </a:lnSpc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fechas de reserva, la información de los huéspedes, los tipos de habitación, información de cancelación,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7D4A-1248-20A6-07FF-47BCA217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CC3-0819-8F82-75BB-6F31EB85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2471206"/>
            <a:ext cx="6596586" cy="3720043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¿Cuántas reservas se realizan por tipo de hotel? o ¿Qué tipo de hotel prefiere la gente?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¿Está aumentando la demanda con el tiempo?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¿Cuándo se producen las temporadas de reservas: alta, media y baja?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¿Cuándo es menor la demanda de reservas?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¿Cuántas reservas incluyen niños y/o bebes?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¿Es importante contar con espacios de estacionamiento?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¿En qué meses del año se producen más cancelaciones de reservas?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</a:t>
            </a:r>
            <a:r>
              <a:rPr lang="es-PE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Qué tipo de comida los clientes han obtenido dependiendo del hotel?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¿Los usuarios repetidos tienden a consumir / gastar </a:t>
            </a:r>
            <a:r>
              <a:rPr lang="es-PE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más respecto a los primerizos?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PE" sz="1400" kern="100" dirty="0">
                <a:effectLst/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¿En qué mes los turistas gastan menos?</a:t>
            </a:r>
            <a:endParaRPr lang="en-US" sz="1400" kern="100" dirty="0">
              <a:effectLst/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052" name="Picture 4" descr="Insight - Free business and finance icons">
            <a:extLst>
              <a:ext uri="{FF2B5EF4-FFF2-40B4-BE49-F238E27FC236}">
                <a16:creationId xmlns:a16="http://schemas.microsoft.com/office/drawing/2014/main" id="{25921A61-0B52-E461-1E99-C5CB64439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411" y="2556932"/>
            <a:ext cx="3318937" cy="33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8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D20A7-B068-CB71-9FB5-E8FC189C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b="1">
                <a:latin typeface="Times New Roman"/>
                <a:cs typeface="Times New Roman"/>
              </a:rPr>
              <a:t>¿Qué tipo de comida los clientes han obtenido dependiendo del hotel?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graph and a line graph&#10;&#10;Description automatically generated">
            <a:extLst>
              <a:ext uri="{FF2B5EF4-FFF2-40B4-BE49-F238E27FC236}">
                <a16:creationId xmlns:a16="http://schemas.microsoft.com/office/drawing/2014/main" id="{B2B9ACF6-1A78-7F36-AA24-E17D16CADB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746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9B979B-B31C-FFB1-D2D4-18D02294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rgbClr val="000000"/>
                </a:solidFill>
                <a:latin typeface="Times New Roman"/>
                <a:cs typeface="Times New Roman"/>
              </a:rPr>
              <a:t>Se recomienda potenciarla promoción de servicios tipo BB en los hoteles, ya que esto ha obtenido una gran cantidad de usuarios a comparación de las otras dos opciones.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1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DC12E-7F50-93BD-6021-1154700C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100" b="1">
                <a:latin typeface="Times New Roman"/>
                <a:cs typeface="Times New Roman"/>
              </a:rPr>
              <a:t>¿Los usuarios repetidos tienden a consumir / gastar más respecto a los primerizos?</a:t>
            </a:r>
            <a:endParaRPr lang="en-US" sz="2100" b="1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091791C-3FF8-313F-755C-194FB05A66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24" r="2" b="2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384EEE-D269-4C6D-CBA0-AA90B95E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Autofit/>
          </a:bodyPr>
          <a:lstStyle/>
          <a:p>
            <a:r>
              <a:rPr lang="es-ES" sz="1600">
                <a:solidFill>
                  <a:srgbClr val="000000"/>
                </a:solidFill>
                <a:latin typeface="Times New Roman"/>
                <a:cs typeface="Times New Roman"/>
              </a:rPr>
              <a:t>En caso se detecte un cliente como “no nuevo”, promocionarle los nuevos servicios ofrecidos por el hotel y catalogarlas como una experiencia nueva, así como evidenciar las diferencias con las experiencias ofrecidas en el pasado.</a:t>
            </a:r>
            <a:endParaRPr 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265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315106-A7B3-4730-9E6C-5A878C466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1173D8-FAF0-5336-C9E3-DAAE94E0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b="1">
                <a:latin typeface="Times New Roman"/>
                <a:cs typeface="Times New Roman"/>
              </a:rPr>
              <a:t>¿En qué mes los turistas gastan menos?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36C991-AA99-423E-8FE1-5BA9C97F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1594D36-1851-D22F-B1F4-226AA87F6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731" r="-1" b="-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B860ED-0E27-4D8E-B5F4-C8C3F33C7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AD8768-91D2-ABF7-CE8E-A707E44C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Autofit/>
          </a:bodyPr>
          <a:lstStyle/>
          <a:p>
            <a:pPr>
              <a:buSzPct val="114999"/>
            </a:pPr>
            <a:r>
              <a:rPr lang="es-ES" sz="1600">
                <a:solidFill>
                  <a:srgbClr val="000000"/>
                </a:solidFill>
                <a:latin typeface="Times New Roman"/>
                <a:cs typeface="Times New Roman"/>
              </a:rPr>
              <a:t>Debido a la menor demanda, enero podría ser un momento ideal para planificar vacaciones más económicas. Esto podría atraer a aquellos que prefieren evitar las multitudes y que están dispuestos a sacrificar ciertas comodidades por precios más bajos. Las empresas turísticas podrían capitalizar la tendencia ofreciendo paquetes y promociones diseñados para atraer a este segmento de mercado durante enero.</a:t>
            </a:r>
            <a:endParaRPr 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3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0FDD-77ED-66D3-69F1-AE51C9E4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2F5B-6B05-542B-4A0C-7E701A43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En síntesis, podemos afirmar:</a:t>
            </a:r>
            <a:endParaRPr lang="en-US" sz="16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R="0" lvl="0">
              <a:buFont typeface="Arial" panose="02020603050405020304" pitchFamily="18" charset="0"/>
              <a:buChar char="•"/>
            </a:pPr>
            <a:r>
              <a:rPr lang="es-ES" sz="1600" kern="1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En la industria hotelera, son los tipos resort aquellos que reciben una mayor cantidad de clientes e ingresos.</a:t>
            </a:r>
          </a:p>
          <a:p>
            <a:pPr>
              <a:buSzPct val="114999"/>
              <a:buFont typeface="Arial" panose="02020603050405020304" pitchFamily="18" charset="0"/>
              <a:buChar char="•"/>
            </a:pPr>
            <a:r>
              <a:rPr lang="es-ES" sz="1600" kern="100" dirty="0">
                <a:latin typeface="Times New Roman"/>
                <a:ea typeface="Times New Roman" panose="02020603050405020304" pitchFamily="18" charset="0"/>
                <a:cs typeface="Times New Roman"/>
              </a:rPr>
              <a:t>Comprender las temporadas es fundamental para ajustar las estrategias de precios, promociones y gestión de recursos de acuerdo con </a:t>
            </a:r>
            <a:r>
              <a:rPr lang="es-ES" sz="1600" kern="1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la </a:t>
            </a:r>
            <a:r>
              <a:rPr lang="es-ES" sz="1600" kern="100" dirty="0">
                <a:latin typeface="Times New Roman"/>
                <a:ea typeface="Times New Roman" panose="02020603050405020304" pitchFamily="18" charset="0"/>
                <a:cs typeface="Times New Roman"/>
              </a:rPr>
              <a:t>demanda esperada </a:t>
            </a:r>
            <a:r>
              <a:rPr lang="es-ES" sz="1600" kern="1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en </a:t>
            </a:r>
            <a:r>
              <a:rPr lang="es-ES" sz="1600" kern="100" dirty="0">
                <a:latin typeface="Times New Roman"/>
                <a:ea typeface="Times New Roman" panose="02020603050405020304" pitchFamily="18" charset="0"/>
                <a:cs typeface="Times New Roman"/>
              </a:rPr>
              <a:t>cada período.</a:t>
            </a:r>
          </a:p>
          <a:p>
            <a:pPr>
              <a:buSzPct val="114999"/>
              <a:buFont typeface="Arial" panose="02020603050405020304" pitchFamily="18" charset="0"/>
              <a:buChar char="•"/>
            </a:pPr>
            <a:r>
              <a:rPr lang="es-ES" sz="1600" kern="100" dirty="0">
                <a:latin typeface="Times New Roman"/>
                <a:ea typeface="Times New Roman" panose="02020603050405020304" pitchFamily="18" charset="0"/>
                <a:cs typeface="Times New Roman"/>
              </a:rPr>
              <a:t>Los clientes nuevos tienden a gastar más </a:t>
            </a:r>
            <a:r>
              <a:rPr lang="es-ES" sz="1600" kern="1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que </a:t>
            </a:r>
            <a:r>
              <a:rPr lang="es-ES" sz="1600" kern="100" dirty="0">
                <a:latin typeface="Times New Roman"/>
                <a:ea typeface="Times New Roman" panose="02020603050405020304" pitchFamily="18" charset="0"/>
                <a:cs typeface="Times New Roman"/>
              </a:rPr>
              <a:t>los clientes recurrentes. Esta conclusión resalta </a:t>
            </a:r>
            <a:r>
              <a:rPr lang="es-ES" sz="1600" kern="1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la </a:t>
            </a:r>
            <a:r>
              <a:rPr lang="es-ES" sz="1600" kern="100" dirty="0">
                <a:latin typeface="Times New Roman"/>
                <a:ea typeface="Times New Roman" panose="02020603050405020304" pitchFamily="18" charset="0"/>
                <a:cs typeface="Times New Roman"/>
              </a:rPr>
              <a:t>importancia de ofrecer experiencias novedosas y promocionar constantemente nuevos servicios y ofertas, incluso para los huéspedes habituales, con el fin de mantener su interés y niveles de gasto</a:t>
            </a:r>
            <a:r>
              <a:rPr lang="es-ES" sz="1600" kern="1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</a:t>
            </a:r>
            <a:endParaRPr lang="es-ES" sz="1600" kern="1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r>
              <a:rPr lang="es-ES_tradnl" sz="1600" kern="1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Se requiere incluir servicio de comida a la habitación, este se ha encontrado una gran cantidad de usuarios que lo solicitan sea de resort o tipo urbano</a:t>
            </a:r>
            <a:endParaRPr lang="en-US" sz="1600" kern="1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R="0" lvl="0"/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2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89B7-434A-407B-8EC8-0F1F204F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Grachi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26" name="Picture 2" descr="Raccoon Images – Browse 216,896 Stock Photos, Vectors, and Video | Adobe  Stock">
            <a:extLst>
              <a:ext uri="{FF2B5EF4-FFF2-40B4-BE49-F238E27FC236}">
                <a16:creationId xmlns:a16="http://schemas.microsoft.com/office/drawing/2014/main" id="{3B1CCD5A-E685-D2E0-F996-0987BBE45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8" y="2544637"/>
            <a:ext cx="5290732" cy="35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N Species Spotlight - Short-tailed Weasel (U.S. National Park Service)">
            <a:extLst>
              <a:ext uri="{FF2B5EF4-FFF2-40B4-BE49-F238E27FC236}">
                <a16:creationId xmlns:a16="http://schemas.microsoft.com/office/drawing/2014/main" id="{FED9C955-4D4A-54F5-8832-4410EA230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3" y="2544637"/>
            <a:ext cx="3574772" cy="357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9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507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Wingdings</vt:lpstr>
      <vt:lpstr>Organic</vt:lpstr>
      <vt:lpstr>Data Science</vt:lpstr>
      <vt:lpstr>Integrantes</vt:lpstr>
      <vt:lpstr>Introduccion</vt:lpstr>
      <vt:lpstr>Desarrollo</vt:lpstr>
      <vt:lpstr>¿Qué tipo de comida los clientes han obtenido dependiendo del hotel?</vt:lpstr>
      <vt:lpstr>¿Los usuarios repetidos tienden a consumir / gastar más respecto a los primerizos?</vt:lpstr>
      <vt:lpstr>¿En qué mes los turistas gastan menos?</vt:lpstr>
      <vt:lpstr>Conclusiones</vt:lpstr>
      <vt:lpstr>Grachi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Mancusi</dc:creator>
  <cp:lastModifiedBy>u202216613 (Mancusi Barreda, Giorgio)</cp:lastModifiedBy>
  <cp:revision>3</cp:revision>
  <dcterms:created xsi:type="dcterms:W3CDTF">2024-04-29T04:27:35Z</dcterms:created>
  <dcterms:modified xsi:type="dcterms:W3CDTF">2024-05-03T13:16:41Z</dcterms:modified>
</cp:coreProperties>
</file>