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4" r:id="rId5"/>
    <p:sldId id="259" r:id="rId6"/>
    <p:sldId id="261" r:id="rId7"/>
    <p:sldId id="260" r:id="rId8"/>
    <p:sldId id="262" r:id="rId9"/>
    <p:sldId id="265" r:id="rId10"/>
    <p:sldId id="266" r:id="rId11"/>
    <p:sldId id="287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7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02"/>
    <p:restoredTop sz="93631"/>
  </p:normalViewPr>
  <p:slideViewPr>
    <p:cSldViewPr snapToGrid="0" snapToObjects="1">
      <p:cViewPr>
        <p:scale>
          <a:sx n="110" d="100"/>
          <a:sy n="110" d="100"/>
        </p:scale>
        <p:origin x="1176" y="3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FF9AC-149B-0344-9F47-C5505B3E684E}" type="datetimeFigureOut">
              <a:rPr lang="fr-FR" smtClean="0"/>
              <a:t>07/11/2018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FC5E1-867F-4B40-B401-291A8800BB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5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81D6-BF75-7740-AFF9-E9FED980CDF6}" type="datetimeFigureOut">
              <a:rPr lang="fr-FR" smtClean="0"/>
              <a:t>07/11/2018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ABF7-B2DB-614C-9951-D1094148E157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058" y="5992077"/>
            <a:ext cx="1739883" cy="72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81D6-BF75-7740-AFF9-E9FED980CDF6}" type="datetimeFigureOut">
              <a:rPr lang="fr-FR" smtClean="0"/>
              <a:t>07/11/2018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ABF7-B2DB-614C-9951-D1094148E157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058" y="5992077"/>
            <a:ext cx="1739883" cy="72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2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81D6-BF75-7740-AFF9-E9FED980CDF6}" type="datetimeFigureOut">
              <a:rPr lang="fr-FR" smtClean="0"/>
              <a:t>07/11/2018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ABF7-B2DB-614C-9951-D1094148E157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058" y="5992077"/>
            <a:ext cx="1739883" cy="72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0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81D6-BF75-7740-AFF9-E9FED980CDF6}" type="datetimeFigureOut">
              <a:rPr lang="fr-FR" smtClean="0"/>
              <a:t>07/11/2018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ABF7-B2DB-614C-9951-D1094148E157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058" y="5992077"/>
            <a:ext cx="1739883" cy="72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81D6-BF75-7740-AFF9-E9FED980CDF6}" type="datetimeFigureOut">
              <a:rPr lang="fr-FR" smtClean="0"/>
              <a:t>07/11/2018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ABF7-B2DB-614C-9951-D1094148E157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058" y="5992077"/>
            <a:ext cx="1739883" cy="72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81D6-BF75-7740-AFF9-E9FED980CDF6}" type="datetimeFigureOut">
              <a:rPr lang="fr-FR" smtClean="0"/>
              <a:t>07/11/2018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ABF7-B2DB-614C-9951-D1094148E157}" type="slidenum">
              <a:rPr lang="fr-FR" smtClean="0"/>
              <a:t>‹#›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058" y="5992077"/>
            <a:ext cx="1739883" cy="72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6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81D6-BF75-7740-AFF9-E9FED980CDF6}" type="datetimeFigureOut">
              <a:rPr lang="fr-FR" smtClean="0"/>
              <a:t>07/11/2018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ABF7-B2DB-614C-9951-D1094148E157}" type="slidenum">
              <a:rPr lang="fr-FR" smtClean="0"/>
              <a:t>‹#›</a:t>
            </a:fld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058" y="5992077"/>
            <a:ext cx="1739883" cy="72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0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81D6-BF75-7740-AFF9-E9FED980CDF6}" type="datetimeFigureOut">
              <a:rPr lang="fr-FR" smtClean="0"/>
              <a:t>07/11/2018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ABF7-B2DB-614C-9951-D1094148E157}" type="slidenum">
              <a:rPr lang="fr-FR" smtClean="0"/>
              <a:t>‹#›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058" y="5992077"/>
            <a:ext cx="1739883" cy="72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8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81D6-BF75-7740-AFF9-E9FED980CDF6}" type="datetimeFigureOut">
              <a:rPr lang="fr-FR" smtClean="0"/>
              <a:t>07/11/2018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ABF7-B2DB-614C-9951-D1094148E157}" type="slidenum">
              <a:rPr lang="fr-FR" smtClean="0"/>
              <a:t>‹#›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058" y="5992077"/>
            <a:ext cx="1739883" cy="72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3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81D6-BF75-7740-AFF9-E9FED980CDF6}" type="datetimeFigureOut">
              <a:rPr lang="fr-FR" smtClean="0"/>
              <a:t>07/11/2018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ABF7-B2DB-614C-9951-D1094148E157}" type="slidenum">
              <a:rPr lang="fr-FR" smtClean="0"/>
              <a:t>‹#›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058" y="5992077"/>
            <a:ext cx="1739883" cy="72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4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81D6-BF75-7740-AFF9-E9FED980CDF6}" type="datetimeFigureOut">
              <a:rPr lang="fr-FR" smtClean="0"/>
              <a:t>07/11/2018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ABF7-B2DB-614C-9951-D1094148E157}" type="slidenum">
              <a:rPr lang="fr-FR" smtClean="0"/>
              <a:t>‹#›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058" y="5992077"/>
            <a:ext cx="1739883" cy="72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3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781D6-BF75-7740-AFF9-E9FED980CDF6}" type="datetimeFigureOut">
              <a:rPr lang="fr-FR" smtClean="0"/>
              <a:t>07/11/2018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CABF7-B2DB-614C-9951-D1094148E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078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K-</a:t>
            </a:r>
            <a:r>
              <a:rPr lang="fr-FR" dirty="0" err="1" smtClean="0"/>
              <a:t>Nearest</a:t>
            </a:r>
            <a:r>
              <a:rPr lang="fr-FR" dirty="0" smtClean="0"/>
              <a:t> Neighbors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13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Calculer les distances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 smtClean="0"/>
              <a:t>Calculez les distances entre cette colonne </a:t>
            </a:r>
            <a:r>
              <a:rPr lang="fr-FR" sz="2400" b="1" dirty="0" err="1" smtClean="0">
                <a:solidFill>
                  <a:srgbClr val="FFC000"/>
                </a:solidFill>
              </a:rPr>
              <a:t>loud</a:t>
            </a:r>
            <a:r>
              <a:rPr lang="fr-FR" sz="2400" dirty="0" smtClean="0">
                <a:solidFill>
                  <a:srgbClr val="FFC000"/>
                </a:solidFill>
              </a:rPr>
              <a:t> </a:t>
            </a:r>
            <a:r>
              <a:rPr lang="fr-FR" sz="2400" dirty="0" smtClean="0"/>
              <a:t>et une autre valeur de </a:t>
            </a:r>
            <a:r>
              <a:rPr lang="fr-FR" sz="2400" dirty="0" err="1" smtClean="0"/>
              <a:t>loud</a:t>
            </a:r>
            <a:r>
              <a:rPr lang="fr-FR" sz="2400" dirty="0" smtClean="0"/>
              <a:t> à -7 :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r="8227"/>
          <a:stretch/>
        </p:blipFill>
        <p:spPr>
          <a:xfrm>
            <a:off x="501534" y="2272642"/>
            <a:ext cx="11188931" cy="345730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48040" y="2272642"/>
            <a:ext cx="632082" cy="3457303"/>
          </a:xfrm>
          <a:prstGeom prst="rect">
            <a:avLst/>
          </a:prstGeom>
          <a:solidFill>
            <a:srgbClr val="FFC0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34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Calculer les distances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Après avoir calculé les distances, nous obtenons comme tableau :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2642"/>
            <a:ext cx="12192000" cy="34573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176702" y="2272642"/>
            <a:ext cx="868018" cy="3457303"/>
          </a:xfrm>
          <a:prstGeom prst="rect">
            <a:avLst/>
          </a:prstGeom>
          <a:solidFill>
            <a:srgbClr val="FFC0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41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Calculer les distances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En regardant de plus près, nous avons effectué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pPr marL="0" indent="0" algn="ctr">
              <a:buNone/>
            </a:pPr>
            <a:r>
              <a:rPr lang="fr-FR" sz="1800" dirty="0" smtClean="0"/>
              <a:t>Pour </a:t>
            </a:r>
            <a:r>
              <a:rPr lang="fr-FR" sz="1800" dirty="0"/>
              <a:t>rappel, le </a:t>
            </a:r>
            <a:r>
              <a:rPr lang="fr-FR" sz="1800" dirty="0" err="1"/>
              <a:t>loud</a:t>
            </a:r>
            <a:r>
              <a:rPr lang="fr-FR" sz="1800" dirty="0"/>
              <a:t> de notre music vaut -</a:t>
            </a:r>
            <a:r>
              <a:rPr lang="fr-FR" sz="1800" dirty="0" smtClean="0"/>
              <a:t>7.</a:t>
            </a:r>
            <a:endParaRPr lang="fr-FR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au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4665188"/>
                  </p:ext>
                </p:extLst>
              </p:nvPr>
            </p:nvGraphicFramePr>
            <p:xfrm>
              <a:off x="2223192" y="2588926"/>
              <a:ext cx="7735455" cy="28060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8485"/>
                    <a:gridCol w="2578485"/>
                    <a:gridCol w="2578485"/>
                  </a:tblGrid>
                  <a:tr h="4676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err="1" smtClean="0"/>
                            <a:t>loud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distance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calcul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4676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-3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4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fr-FR" i="1" smtClean="0"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nl-BE" b="0" i="1" smtClean="0">
                                        <a:latin typeface="Cambria Math" charset="0"/>
                                      </a:rPr>
                                      <m:t>(</m:t>
                                    </m:r>
                                    <m:r>
                                      <a:rPr lang="nl-BE" b="0" i="1" smtClean="0">
                                        <a:latin typeface="Cambria Math" charset="0"/>
                                      </a:rPr>
                                      <m:t>−3 −(−</m:t>
                                    </m:r>
                                    <m:sSup>
                                      <m:sSupPr>
                                        <m:ctrlPr>
                                          <a:rPr lang="nl-BE" b="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nl-BE" b="0" i="1" smtClean="0">
                                            <a:latin typeface="Cambria Math" charset="0"/>
                                          </a:rPr>
                                          <m:t>7))</m:t>
                                        </m:r>
                                      </m:e>
                                      <m:sup>
                                        <m:r>
                                          <a:rPr lang="nl-BE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nl-BE" b="0" i="1" smtClean="0">
                                        <a:latin typeface="Cambria Math" charset="0"/>
                                      </a:rPr>
                                      <m:t> 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</a:tr>
                  <a:tr h="4676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-17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fr-FR" i="1" smtClean="0"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nl-BE" b="0" i="1" smtClean="0">
                                        <a:latin typeface="Cambria Math" charset="0"/>
                                      </a:rPr>
                                      <m:t>(</m:t>
                                    </m:r>
                                    <m:r>
                                      <a:rPr lang="nl-BE" b="0" i="1" smtClean="0">
                                        <a:latin typeface="Cambria Math" charset="0"/>
                                      </a:rPr>
                                      <m:t>−17 −(−</m:t>
                                    </m:r>
                                    <m:sSup>
                                      <m:sSupPr>
                                        <m:ctrlPr>
                                          <a:rPr lang="nl-BE" b="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nl-BE" b="0" i="1" smtClean="0">
                                            <a:latin typeface="Cambria Math" charset="0"/>
                                          </a:rPr>
                                          <m:t>7))</m:t>
                                        </m:r>
                                      </m:e>
                                      <m:sup>
                                        <m:r>
                                          <a:rPr lang="nl-BE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nl-BE" b="0" i="1" smtClean="0">
                                        <a:latin typeface="Cambria Math" charset="0"/>
                                      </a:rPr>
                                      <m:t> 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</a:tr>
                  <a:tr h="4676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-5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2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fr-FR" i="1" smtClean="0"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nl-BE" b="0" i="1" smtClean="0">
                                        <a:latin typeface="Cambria Math" charset="0"/>
                                      </a:rPr>
                                      <m:t>(</m:t>
                                    </m:r>
                                    <m:r>
                                      <a:rPr lang="nl-BE" b="0" i="1" smtClean="0">
                                        <a:latin typeface="Cambria Math" charset="0"/>
                                      </a:rPr>
                                      <m:t>−5 −(−</m:t>
                                    </m:r>
                                    <m:sSup>
                                      <m:sSupPr>
                                        <m:ctrlPr>
                                          <a:rPr lang="nl-BE" b="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nl-BE" b="0" i="1" smtClean="0">
                                            <a:latin typeface="Cambria Math" charset="0"/>
                                          </a:rPr>
                                          <m:t>7))</m:t>
                                        </m:r>
                                      </m:e>
                                      <m:sup>
                                        <m:r>
                                          <a:rPr lang="nl-BE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nl-BE" b="0" i="1" smtClean="0">
                                        <a:latin typeface="Cambria Math" charset="0"/>
                                      </a:rPr>
                                      <m:t> 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</a:tr>
                  <a:tr h="4676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-9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2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fr-FR" i="1" smtClean="0"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nl-BE" b="0" i="1" smtClean="0">
                                        <a:latin typeface="Cambria Math" charset="0"/>
                                      </a:rPr>
                                      <m:t>(</m:t>
                                    </m:r>
                                    <m:r>
                                      <a:rPr lang="nl-BE" b="0" i="1" smtClean="0">
                                        <a:latin typeface="Cambria Math" charset="0"/>
                                      </a:rPr>
                                      <m:t>−9 −(−</m:t>
                                    </m:r>
                                    <m:sSup>
                                      <m:sSupPr>
                                        <m:ctrlPr>
                                          <a:rPr lang="nl-BE" b="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nl-BE" b="0" i="1" smtClean="0">
                                            <a:latin typeface="Cambria Math" charset="0"/>
                                          </a:rPr>
                                          <m:t>7))</m:t>
                                        </m:r>
                                      </m:e>
                                      <m:sup>
                                        <m:r>
                                          <a:rPr lang="nl-BE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nl-BE" b="0" i="1" smtClean="0">
                                        <a:latin typeface="Cambria Math" charset="0"/>
                                      </a:rPr>
                                      <m:t> 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</a:tr>
                  <a:tr h="4676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fr-FR" i="1" smtClean="0"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nl-BE" b="0" i="1" smtClean="0">
                                        <a:latin typeface="Cambria Math" charset="0"/>
                                      </a:rPr>
                                      <m:t>(</m:t>
                                    </m:r>
                                    <m:r>
                                      <a:rPr lang="nl-BE" b="0" i="1" smtClean="0">
                                        <a:latin typeface="Cambria Math" charset="0"/>
                                      </a:rPr>
                                      <m:t>−5 −(−</m:t>
                                    </m:r>
                                    <m:sSup>
                                      <m:sSupPr>
                                        <m:ctrlPr>
                                          <a:rPr lang="nl-BE" b="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nl-BE" b="0" i="1" smtClean="0">
                                            <a:latin typeface="Cambria Math" charset="0"/>
                                          </a:rPr>
                                          <m:t>7))</m:t>
                                        </m:r>
                                      </m:e>
                                      <m:sup>
                                        <m:r>
                                          <a:rPr lang="nl-BE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nl-BE" b="0" i="1" smtClean="0">
                                        <a:latin typeface="Cambria Math" charset="0"/>
                                      </a:rPr>
                                      <m:t> 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au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4665188"/>
                  </p:ext>
                </p:extLst>
              </p:nvPr>
            </p:nvGraphicFramePr>
            <p:xfrm>
              <a:off x="2223192" y="2588926"/>
              <a:ext cx="7735455" cy="28060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8485"/>
                    <a:gridCol w="2578485"/>
                    <a:gridCol w="2578485"/>
                  </a:tblGrid>
                  <a:tr h="4676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err="1" smtClean="0"/>
                            <a:t>loud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distance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calcul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4676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-3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4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473" t="-106494" r="-946" b="-485714"/>
                          </a:stretch>
                        </a:blipFill>
                      </a:tcPr>
                    </a:tc>
                  </a:tr>
                  <a:tr h="4676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-17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473" t="-206494" r="-946" b="-385714"/>
                          </a:stretch>
                        </a:blipFill>
                      </a:tcPr>
                    </a:tc>
                  </a:tr>
                  <a:tr h="4676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-5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2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473" t="-310526" r="-946" b="-290789"/>
                          </a:stretch>
                        </a:blipFill>
                      </a:tcPr>
                    </a:tc>
                  </a:tr>
                  <a:tr h="4676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-9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2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473" t="-405195" r="-946" b="-187013"/>
                          </a:stretch>
                        </a:blipFill>
                      </a:tcPr>
                    </a:tc>
                  </a:tr>
                  <a:tr h="4676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473" t="-505195" r="-946" b="-8701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4731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Calculer les distances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dirty="0" smtClean="0"/>
              <a:t>Une distance de zéro signifie que les deux points sont </a:t>
            </a:r>
            <a:r>
              <a:rPr lang="fr-FR" b="1" dirty="0" smtClean="0"/>
              <a:t>identiques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197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Trier les distances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trie par ordre croissant nos points. Donc :</a:t>
            </a:r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969" y="2867890"/>
            <a:ext cx="4248057" cy="250126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441" y="2967737"/>
            <a:ext cx="4182341" cy="24014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96040" y="2967737"/>
            <a:ext cx="851814" cy="2391856"/>
          </a:xfrm>
          <a:prstGeom prst="rect">
            <a:avLst/>
          </a:prstGeom>
          <a:solidFill>
            <a:srgbClr val="FFC0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486447" y="2967737"/>
            <a:ext cx="851814" cy="2391856"/>
          </a:xfrm>
          <a:prstGeom prst="rect">
            <a:avLst/>
          </a:prstGeom>
          <a:solidFill>
            <a:srgbClr val="FFC0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5467026" y="4272742"/>
            <a:ext cx="7172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582382" y="2363621"/>
            <a:ext cx="1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Avant</a:t>
            </a:r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7633996" y="2363621"/>
            <a:ext cx="1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Après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781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Réaliser des prédictions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Maintenant que nous avons nos distances triées, nous pouvons réaliser nos prédictions.</a:t>
            </a:r>
          </a:p>
          <a:p>
            <a:endParaRPr lang="fr-FR" dirty="0"/>
          </a:p>
          <a:p>
            <a:r>
              <a:rPr lang="fr-FR" dirty="0" smtClean="0"/>
              <a:t>Quand vous utilisez l’algorithme du K-</a:t>
            </a:r>
            <a:r>
              <a:rPr lang="fr-FR" dirty="0" err="1" smtClean="0"/>
              <a:t>Nearest</a:t>
            </a:r>
            <a:r>
              <a:rPr lang="fr-FR" dirty="0" smtClean="0"/>
              <a:t> Neighbors, vous devez préciser </a:t>
            </a:r>
            <a:r>
              <a:rPr lang="fr-FR" b="1" dirty="0" smtClean="0"/>
              <a:t>le nombre de voisins (</a:t>
            </a:r>
            <a:r>
              <a:rPr lang="fr-FR" b="1" dirty="0" err="1" smtClean="0"/>
              <a:t>n_neighbors</a:t>
            </a:r>
            <a:r>
              <a:rPr lang="fr-FR" b="1" dirty="0" smtClean="0"/>
              <a:t>)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En résumé : vous vous basez sur vos voisins pour connaître votre valeur.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431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Réaliser des prédictions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 smtClean="0"/>
              <a:t>Si </a:t>
            </a:r>
            <a:r>
              <a:rPr lang="fr-FR" b="1" dirty="0" err="1" smtClean="0"/>
              <a:t>n_neighbors</a:t>
            </a:r>
            <a:r>
              <a:rPr lang="fr-FR" dirty="0" smtClean="0"/>
              <a:t> vaut 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fr-FR" dirty="0" smtClean="0"/>
              <a:t> :</a:t>
            </a:r>
          </a:p>
          <a:p>
            <a:endParaRPr lang="fr-FR" dirty="0" smtClean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4320"/>
              </p:ext>
            </p:extLst>
          </p:nvPr>
        </p:nvGraphicFramePr>
        <p:xfrm>
          <a:off x="838200" y="2501668"/>
          <a:ext cx="5418666" cy="318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</a:tblGrid>
              <a:tr h="53102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danceability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distance</a:t>
                      </a:r>
                      <a:endParaRPr lang="fr-FR" dirty="0"/>
                    </a:p>
                  </a:txBody>
                  <a:tcPr/>
                </a:tc>
              </a:tr>
              <a:tr h="53102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  <a:tr h="53102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  <a:tr h="53102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  <a:tr h="53102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</a:tr>
              <a:tr h="53102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 flipH="1">
            <a:off x="839436" y="3039291"/>
            <a:ext cx="5417429" cy="1055437"/>
          </a:xfrm>
          <a:prstGeom prst="rect">
            <a:avLst/>
          </a:prstGeom>
          <a:solidFill>
            <a:schemeClr val="accent6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6376086" y="2501668"/>
                <a:ext cx="5684109" cy="925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BE" sz="28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nl-BE" sz="2800" i="1">
                              <a:latin typeface="Cambria Math" charset="0"/>
                            </a:rPr>
                            <m:t>𝑑𝑎𝑛𝑐𝑒𝑎𝑏𝑖𝑙𝑖𝑡𝑦</m:t>
                          </m:r>
                        </m:e>
                      </m:acc>
                      <m:r>
                        <a:rPr lang="nl-BE" sz="28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nl-BE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nl-BE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nl-BE" sz="2800" b="0" i="1" smtClean="0">
                                  <a:latin typeface="Cambria Math" charset="0"/>
                                </a:rPr>
                                <m:t>78+75</m:t>
                              </m:r>
                            </m:e>
                          </m:d>
                        </m:num>
                        <m:den>
                          <m:r>
                            <a:rPr lang="nl-BE" sz="2800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nl-BE" sz="2800" b="0" i="1" smtClean="0">
                          <a:latin typeface="Cambria Math" charset="0"/>
                        </a:rPr>
                        <m:t>=76.5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086" y="2501668"/>
                <a:ext cx="5684109" cy="92570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94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Réaliser des prédictions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 smtClean="0"/>
              <a:t>Si </a:t>
            </a:r>
            <a:r>
              <a:rPr lang="fr-FR" b="1" dirty="0" err="1" smtClean="0"/>
              <a:t>n_neighbors</a:t>
            </a:r>
            <a:r>
              <a:rPr lang="fr-FR" dirty="0" smtClean="0"/>
              <a:t> vaut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fr-FR" dirty="0" smtClean="0"/>
              <a:t> :</a:t>
            </a:r>
          </a:p>
          <a:p>
            <a:endParaRPr lang="fr-FR" dirty="0" smtClean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4320"/>
              </p:ext>
            </p:extLst>
          </p:nvPr>
        </p:nvGraphicFramePr>
        <p:xfrm>
          <a:off x="838200" y="2501668"/>
          <a:ext cx="5418666" cy="318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</a:tblGrid>
              <a:tr h="53102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danceability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distance</a:t>
                      </a:r>
                      <a:endParaRPr lang="fr-FR" dirty="0"/>
                    </a:p>
                  </a:txBody>
                  <a:tcPr/>
                </a:tc>
              </a:tr>
              <a:tr h="53102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  <a:tr h="53102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  <a:tr h="53102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  <a:tr h="53102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</a:tr>
              <a:tr h="53102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 flipH="1">
            <a:off x="839435" y="3039291"/>
            <a:ext cx="5417429" cy="1569779"/>
          </a:xfrm>
          <a:prstGeom prst="rect">
            <a:avLst/>
          </a:prstGeom>
          <a:solidFill>
            <a:schemeClr val="accent6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6376086" y="2501668"/>
                <a:ext cx="5684109" cy="809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BE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nl-BE" sz="2400" i="1">
                              <a:latin typeface="Cambria Math" charset="0"/>
                            </a:rPr>
                            <m:t>𝑑𝑎𝑛𝑐𝑒𝑎𝑏𝑖𝑙𝑖𝑡𝑦</m:t>
                          </m:r>
                        </m:e>
                      </m:acc>
                      <m:r>
                        <a:rPr lang="nl-BE" sz="24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nl-BE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nl-BE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nl-BE" sz="2400" b="0" i="1" smtClean="0">
                                  <a:latin typeface="Cambria Math" charset="0"/>
                                </a:rPr>
                                <m:t>78+75+69</m:t>
                              </m:r>
                            </m:e>
                          </m:d>
                        </m:num>
                        <m:den>
                          <m:r>
                            <a:rPr lang="nl-BE" sz="2400" b="0" i="1" smtClean="0">
                              <a:latin typeface="Cambria Math" charset="0"/>
                            </a:rPr>
                            <m:t>3</m:t>
                          </m:r>
                        </m:den>
                      </m:f>
                      <m:r>
                        <a:rPr lang="nl-BE" sz="2400" b="0" i="1" smtClean="0">
                          <a:latin typeface="Cambria Math" charset="0"/>
                        </a:rPr>
                        <m:t>=74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086" y="2501668"/>
                <a:ext cx="5684109" cy="80906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29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Tester sa qualité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fr-FR" dirty="0" smtClean="0"/>
                  <a:t>Pour tester la qualité de votre modèle, vous devez calculer son MSE.</a:t>
                </a:r>
              </a:p>
              <a:p>
                <a:endParaRPr lang="fr-FR" dirty="0"/>
              </a:p>
              <a:p>
                <a:pPr marL="0" indent="0" algn="ctr">
                  <a:buNone/>
                </a:pPr>
                <a:r>
                  <a:rPr lang="fr-FR" sz="6000" b="1" dirty="0" err="1" smtClean="0"/>
                  <a:t>M</a:t>
                </a:r>
                <a:r>
                  <a:rPr lang="fr-FR" sz="6000" dirty="0" err="1" smtClean="0"/>
                  <a:t>ean</a:t>
                </a:r>
                <a:r>
                  <a:rPr lang="fr-FR" sz="6000" dirty="0"/>
                  <a:t> </a:t>
                </a:r>
                <a:r>
                  <a:rPr lang="fr-FR" sz="6000" b="1" dirty="0" err="1" smtClean="0"/>
                  <a:t>S</a:t>
                </a:r>
                <a:r>
                  <a:rPr lang="fr-FR" sz="6000" dirty="0" err="1" smtClean="0"/>
                  <a:t>quared</a:t>
                </a:r>
                <a:r>
                  <a:rPr lang="fr-FR" sz="6000" dirty="0"/>
                  <a:t> </a:t>
                </a:r>
                <a:r>
                  <a:rPr lang="fr-FR" sz="6000" b="1" dirty="0" err="1" smtClean="0"/>
                  <a:t>E</a:t>
                </a:r>
                <a:r>
                  <a:rPr lang="fr-FR" sz="6000" dirty="0" err="1" smtClean="0"/>
                  <a:t>rror</a:t>
                </a:r>
                <a:endParaRPr lang="fr-FR" sz="6000" dirty="0" smtClean="0"/>
              </a:p>
              <a:p>
                <a:pPr marL="0" indent="0" algn="ctr">
                  <a:buNone/>
                </a:pPr>
                <a:r>
                  <a:rPr lang="fr-FR" sz="6000" dirty="0" smtClean="0"/>
                  <a:t>=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l-BE" sz="6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nl-BE" sz="60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nl-BE" sz="6000" b="0" i="1" smtClean="0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60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l-BE" sz="60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nl-BE" sz="60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nl-BE" sz="6000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nl-BE" sz="6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nl-BE" sz="6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nl-BE" sz="60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BE" sz="6000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nl-BE" sz="6000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nl-BE" sz="6000" b="0" i="1" smtClean="0">
                                      <a:latin typeface="Cambria Math" charset="0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nl-BE" sz="60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nl-BE" sz="6000" b="0" i="1" smtClean="0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nl-BE" sz="6000" b="0" i="1" smtClean="0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nl-BE" sz="6000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nl-BE" sz="6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sz="60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20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Tester sa qualité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Au plus votre MSE sera bas, moins il y aura d’erreurs dans votre modèle.</a:t>
            </a:r>
          </a:p>
          <a:p>
            <a:endParaRPr lang="fr-FR" dirty="0"/>
          </a:p>
          <a:p>
            <a:r>
              <a:rPr lang="fr-FR" dirty="0" smtClean="0"/>
              <a:t>C’est un chiffre clé pour comparer vos modèles entre eux.</a:t>
            </a:r>
          </a:p>
          <a:p>
            <a:endParaRPr lang="fr-FR" dirty="0" smtClean="0"/>
          </a:p>
          <a:p>
            <a:r>
              <a:rPr lang="fr-FR" dirty="0" smtClean="0"/>
              <a:t>Nous chercherons donc à minimiser notre MSE.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73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Au menu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Présentation du fichier de données</a:t>
            </a:r>
          </a:p>
          <a:p>
            <a:r>
              <a:rPr lang="fr-FR" dirty="0" smtClean="0"/>
              <a:t>Procédure</a:t>
            </a:r>
          </a:p>
          <a:p>
            <a:pPr lvl="1"/>
            <a:r>
              <a:rPr lang="fr-FR" dirty="0" smtClean="0"/>
              <a:t>Recette</a:t>
            </a:r>
          </a:p>
          <a:p>
            <a:pPr lvl="1"/>
            <a:r>
              <a:rPr lang="fr-FR" dirty="0" smtClean="0"/>
              <a:t>Calculer les distances</a:t>
            </a:r>
          </a:p>
          <a:p>
            <a:pPr lvl="1"/>
            <a:r>
              <a:rPr lang="fr-FR" dirty="0" smtClean="0"/>
              <a:t>Trier les distances</a:t>
            </a:r>
          </a:p>
          <a:p>
            <a:pPr lvl="1"/>
            <a:r>
              <a:rPr lang="fr-FR" dirty="0" smtClean="0"/>
              <a:t>Réaliser des prédictions</a:t>
            </a:r>
          </a:p>
          <a:p>
            <a:pPr lvl="1"/>
            <a:r>
              <a:rPr lang="fr-FR" dirty="0" smtClean="0"/>
              <a:t>Tester sa qualité</a:t>
            </a:r>
          </a:p>
          <a:p>
            <a:r>
              <a:rPr lang="fr-FR" dirty="0" smtClean="0"/>
              <a:t>Concepts supplémentaires :</a:t>
            </a:r>
          </a:p>
          <a:p>
            <a:pPr lvl="1"/>
            <a:r>
              <a:rPr lang="fr-FR" dirty="0" smtClean="0"/>
              <a:t>KNN </a:t>
            </a:r>
            <a:r>
              <a:rPr lang="fr-FR" dirty="0" err="1" smtClean="0"/>
              <a:t>multivariate</a:t>
            </a:r>
            <a:endParaRPr lang="fr-FR" dirty="0" smtClean="0"/>
          </a:p>
          <a:p>
            <a:pPr lvl="1"/>
            <a:r>
              <a:rPr lang="fr-FR" dirty="0" smtClean="0"/>
              <a:t>Le </a:t>
            </a:r>
            <a:r>
              <a:rPr lang="fr-FR" dirty="0" err="1" smtClean="0"/>
              <a:t>scaling</a:t>
            </a:r>
            <a:endParaRPr lang="fr-FR" dirty="0" smtClean="0"/>
          </a:p>
          <a:p>
            <a:pPr lvl="1"/>
            <a:r>
              <a:rPr lang="fr-FR" dirty="0" smtClean="0"/>
              <a:t>Hyper-</a:t>
            </a:r>
            <a:r>
              <a:rPr lang="fr-FR" dirty="0" err="1" smtClean="0"/>
              <a:t>paramétrisation</a:t>
            </a:r>
            <a:endParaRPr lang="fr-FR" dirty="0"/>
          </a:p>
          <a:p>
            <a:r>
              <a:rPr lang="fr-FR" dirty="0"/>
              <a:t>Avantages et </a:t>
            </a:r>
            <a:r>
              <a:rPr lang="fr-FR" dirty="0" smtClean="0"/>
              <a:t>inconvénients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65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Concepts supplémentaires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82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KNN </a:t>
            </a:r>
            <a:r>
              <a:rPr lang="fr-FR" dirty="0" err="1" smtClean="0"/>
              <a:t>multivariate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fr-FR" dirty="0" smtClean="0"/>
                  <a:t>Avec l’exemple précédent, nous avons prédit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fr-FR" dirty="0" smtClean="0"/>
                  <a:t> avec l’aide d’une seule et unique variable : </a:t>
                </a:r>
                <a:r>
                  <a:rPr lang="fr-FR" b="1" dirty="0" err="1" smtClean="0"/>
                  <a:t>loud</a:t>
                </a:r>
                <a:r>
                  <a:rPr lang="fr-FR" dirty="0" smtClean="0"/>
                  <a:t>.</a:t>
                </a:r>
              </a:p>
              <a:p>
                <a:endParaRPr lang="fr-FR" dirty="0"/>
              </a:p>
              <a:p>
                <a:r>
                  <a:rPr lang="fr-FR" dirty="0" smtClean="0"/>
                  <a:t>Dans les faits, on utilise rarement une seule variable pour effectuer des prédictions.</a:t>
                </a:r>
              </a:p>
              <a:p>
                <a:endParaRPr lang="fr-FR" dirty="0"/>
              </a:p>
              <a:p>
                <a:r>
                  <a:rPr lang="fr-FR" i="1" dirty="0" smtClean="0"/>
                  <a:t>De facto</a:t>
                </a:r>
                <a:r>
                  <a:rPr lang="fr-FR" dirty="0" smtClean="0"/>
                  <a:t>, nous en utilisons plusieurs pour mieux expliquer la réalité et pour diminuer, par la même occasion, notre MSE (on effectuera donc des comparaisons avec plusieurs modèles).</a:t>
                </a:r>
              </a:p>
              <a:p>
                <a:endParaRPr lang="fr-FR" i="1" dirty="0"/>
              </a:p>
              <a:p>
                <a:r>
                  <a:rPr lang="fr-FR" dirty="0" smtClean="0"/>
                  <a:t>Lorsque l’on </a:t>
                </a:r>
                <a:r>
                  <a:rPr lang="fr-FR" dirty="0" smtClean="0">
                    <a:solidFill>
                      <a:srgbClr val="00B0F0"/>
                    </a:solidFill>
                  </a:rPr>
                  <a:t>utilise plusieurs variables </a:t>
                </a:r>
                <a:r>
                  <a:rPr lang="fr-FR" dirty="0" smtClean="0"/>
                  <a:t>pour mieux en expliquer une autre, on dit que notre modèle est </a:t>
                </a:r>
                <a:r>
                  <a:rPr lang="fr-FR" b="1" dirty="0" smtClean="0">
                    <a:solidFill>
                      <a:srgbClr val="00B0F0"/>
                    </a:solidFill>
                  </a:rPr>
                  <a:t>multivarié (</a:t>
                </a:r>
                <a:r>
                  <a:rPr lang="fr-FR" b="1" dirty="0" err="1" smtClean="0">
                    <a:solidFill>
                      <a:srgbClr val="00B0F0"/>
                    </a:solidFill>
                  </a:rPr>
                  <a:t>multivariate</a:t>
                </a:r>
                <a:r>
                  <a:rPr lang="fr-FR" b="1" dirty="0" smtClean="0">
                    <a:solidFill>
                      <a:srgbClr val="00B0F0"/>
                    </a:solidFill>
                  </a:rPr>
                  <a:t>)</a:t>
                </a:r>
                <a:r>
                  <a:rPr lang="fr-FR" dirty="0" smtClean="0"/>
                  <a:t>.</a:t>
                </a:r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501" r="-1043" b="-2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68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KNN </a:t>
            </a:r>
            <a:r>
              <a:rPr lang="fr-FR" dirty="0" err="1"/>
              <a:t>multivariate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fr-FR" dirty="0" smtClean="0"/>
                  <a:t>Suite à cela, seul la formule de la </a:t>
                </a:r>
                <a:r>
                  <a:rPr lang="fr-FR" b="1" dirty="0" smtClean="0">
                    <a:solidFill>
                      <a:srgbClr val="FF0000"/>
                    </a:solidFill>
                  </a:rPr>
                  <a:t>distance change </a:t>
                </a:r>
                <a:r>
                  <a:rPr lang="fr-FR" dirty="0" smtClean="0"/>
                  <a:t>!</a:t>
                </a:r>
              </a:p>
              <a:p>
                <a:r>
                  <a:rPr lang="fr-FR" dirty="0" smtClean="0"/>
                  <a:t>Imaginons </a:t>
                </a:r>
                <a:r>
                  <a:rPr lang="fr-FR" dirty="0" smtClean="0"/>
                  <a:t>que l’on souhaite maintenant faire des prédictions grâce à </a:t>
                </a:r>
                <a:r>
                  <a:rPr lang="fr-FR" b="1" dirty="0" err="1" smtClean="0"/>
                  <a:t>loud</a:t>
                </a:r>
                <a:r>
                  <a:rPr lang="fr-FR" b="1" dirty="0" smtClean="0"/>
                  <a:t> </a:t>
                </a:r>
                <a:r>
                  <a:rPr lang="fr-FR" dirty="0" smtClean="0"/>
                  <a:t>et </a:t>
                </a:r>
                <a:r>
                  <a:rPr lang="fr-FR" b="1" dirty="0" smtClean="0"/>
                  <a:t>valence</a:t>
                </a:r>
                <a:r>
                  <a:rPr lang="fr-FR" dirty="0" smtClean="0"/>
                  <a:t>, en quoi cela change-t-il notre calcul des distances ?</a:t>
                </a:r>
              </a:p>
              <a:p>
                <a:endParaRPr lang="fr-FR" dirty="0"/>
              </a:p>
              <a:p>
                <a:r>
                  <a:rPr lang="is-IS" dirty="0" smtClean="0"/>
                  <a:t>Avant, nous devions faire 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s-IS" i="1">
                            <a:latin typeface="Cambria Math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nl-BE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nl-BE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nl-BE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BE" i="1">
                                        <a:latin typeface="Cambria Math" charset="0"/>
                                      </a:rPr>
                                      <m:t>𝑙𝑜𝑢𝑑𝑀𝑎𝑀𝑢𝑠𝑖𝑞𝑢𝑒</m:t>
                                    </m:r>
                                  </m:e>
                                  <m:sub/>
                                </m:sSub>
                                <m:r>
                                  <a:rPr lang="nl-BE" i="1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nl-BE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BE" i="1">
                                        <a:latin typeface="Cambria Math" charset="0"/>
                                      </a:rPr>
                                      <m:t>𝑙𝑜𝑢𝑑</m:t>
                                    </m:r>
                                  </m:e>
                                  <m:sub/>
                                </m:sSub>
                              </m:e>
                            </m:d>
                          </m:e>
                          <m:sup>
                            <m:r>
                              <a:rPr lang="nl-BE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nl-BE" dirty="0" smtClean="0"/>
              </a:p>
              <a:p>
                <a:endParaRPr lang="fr-FR" dirty="0" smtClean="0"/>
              </a:p>
              <a:p>
                <a:r>
                  <a:rPr lang="is-IS" dirty="0" smtClean="0"/>
                  <a:t>Maintenant, il suffit d’ajouter  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s-IS" i="1">
                            <a:latin typeface="Cambria Math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nl-BE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nl-BE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nl-BE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BE" i="1">
                                        <a:latin typeface="Cambria Math" charset="0"/>
                                      </a:rPr>
                                      <m:t>𝑙𝑜𝑢𝑑𝑀𝑎𝑀𝑢𝑠𝑖𝑞𝑢𝑒</m:t>
                                    </m:r>
                                  </m:e>
                                  <m:sub/>
                                </m:sSub>
                                <m:r>
                                  <a:rPr lang="nl-BE" i="1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nl-BE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BE" i="1">
                                        <a:latin typeface="Cambria Math" charset="0"/>
                                      </a:rPr>
                                      <m:t>𝑙𝑜𝑢𝑑</m:t>
                                    </m:r>
                                  </m:e>
                                  <m:sub/>
                                </m:sSub>
                              </m:e>
                            </m:d>
                          </m:e>
                          <m:sup>
                            <m:r>
                              <a:rPr lang="nl-BE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nl-BE" i="1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nl-BE" i="1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nl-BE" i="1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nl-BE" i="1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𝑣𝑎𝑙𝑒𝑛𝑐𝑒𝑀𝑎𝑀𝑢𝑠𝑖𝑞𝑢𝑒</m:t>
                                </m:r>
                                <m:r>
                                  <a:rPr lang="nl-BE" i="1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 −</m:t>
                                </m:r>
                                <m:r>
                                  <a:rPr lang="nl-BE" i="1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𝑣𝑎𝑙𝑒𝑛𝑐</m:t>
                                </m:r>
                                <m:sSub>
                                  <m:sSubPr>
                                    <m:ctrlPr>
                                      <a:rPr lang="nl-BE" i="1">
                                        <a:solidFill>
                                          <a:srgbClr val="00B0F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BE" i="1">
                                        <a:solidFill>
                                          <a:srgbClr val="00B0F0"/>
                                        </a:solidFill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/>
                                </m:sSub>
                              </m:e>
                            </m:d>
                          </m:e>
                          <m:sup>
                            <m:r>
                              <a:rPr lang="nl-BE" i="1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fr-FR" dirty="0"/>
              </a:p>
              <a:p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08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 </a:t>
            </a:r>
            <a:r>
              <a:rPr lang="fr-FR" dirty="0" err="1" smtClean="0"/>
              <a:t>scaling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Regardons nos colonnes </a:t>
            </a:r>
            <a:r>
              <a:rPr lang="fr-FR" b="1" dirty="0" err="1" smtClean="0"/>
              <a:t>loud</a:t>
            </a:r>
            <a:r>
              <a:rPr lang="fr-FR" dirty="0" smtClean="0"/>
              <a:t> et </a:t>
            </a:r>
            <a:r>
              <a:rPr lang="fr-FR" b="1" dirty="0" smtClean="0"/>
              <a:t>valence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r>
              <a:rPr lang="fr-FR" dirty="0" smtClean="0"/>
              <a:t>Nous pouvons remarquer que nos colonnes </a:t>
            </a:r>
            <a:br>
              <a:rPr lang="fr-FR" dirty="0" smtClean="0"/>
            </a:br>
            <a:r>
              <a:rPr lang="fr-FR" dirty="0" smtClean="0"/>
              <a:t>ne sont </a:t>
            </a:r>
            <a:r>
              <a:rPr lang="fr-FR" b="1" dirty="0" smtClean="0">
                <a:solidFill>
                  <a:srgbClr val="FFC000"/>
                </a:solidFill>
              </a:rPr>
              <a:t>pas dans la même unité</a:t>
            </a:r>
            <a:r>
              <a:rPr lang="fr-FR" dirty="0" smtClean="0"/>
              <a:t>. À cause</a:t>
            </a:r>
            <a:br>
              <a:rPr lang="fr-FR" dirty="0" smtClean="0"/>
            </a:br>
            <a:r>
              <a:rPr lang="fr-FR" dirty="0" smtClean="0"/>
              <a:t>de cela, </a:t>
            </a:r>
            <a:r>
              <a:rPr lang="fr-FR" b="1" dirty="0" smtClean="0">
                <a:solidFill>
                  <a:srgbClr val="FF0000"/>
                </a:solidFill>
              </a:rPr>
              <a:t>valence jouera un plus grand rôle</a:t>
            </a:r>
            <a:r>
              <a:rPr lang="fr-FR" b="1" dirty="0">
                <a:solidFill>
                  <a:srgbClr val="FF0000"/>
                </a:solidFill>
              </a:rPr>
              <a:t/>
            </a:r>
            <a:br>
              <a:rPr lang="fr-FR" b="1" dirty="0">
                <a:solidFill>
                  <a:srgbClr val="FF0000"/>
                </a:solidFill>
              </a:rPr>
            </a:br>
            <a:r>
              <a:rPr lang="fr-FR" b="1" dirty="0" smtClean="0">
                <a:solidFill>
                  <a:srgbClr val="FF0000"/>
                </a:solidFill>
              </a:rPr>
              <a:t>lors du calcul de la distance</a:t>
            </a:r>
            <a:r>
              <a:rPr lang="fr-FR" dirty="0" smtClean="0"/>
              <a:t>. Nous voulons</a:t>
            </a:r>
            <a:br>
              <a:rPr lang="fr-FR" dirty="0" smtClean="0"/>
            </a:br>
            <a:r>
              <a:rPr lang="fr-FR" dirty="0" smtClean="0"/>
              <a:t>absolument éviter ce genre de comportement.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276" y="2475605"/>
            <a:ext cx="2551494" cy="305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7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 </a:t>
            </a:r>
            <a:r>
              <a:rPr lang="fr-FR" dirty="0" err="1" smtClean="0"/>
              <a:t>scaling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Corriger cela peut se faire avec l’aide de deux formules. Soit :</a:t>
            </a:r>
          </a:p>
          <a:p>
            <a:endParaRPr lang="fr-FR" dirty="0"/>
          </a:p>
          <a:p>
            <a:pPr marL="0" indent="0" algn="ctr">
              <a:buNone/>
            </a:pPr>
            <a:r>
              <a:rPr lang="fr-FR" dirty="0" smtClean="0"/>
              <a:t>La normalisation				La standardisation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nl-BE" b="0" dirty="0" smtClean="0"/>
          </a:p>
          <a:p>
            <a:pPr marL="0" indent="0" algn="ctr">
              <a:buNone/>
            </a:pPr>
            <a:endParaRPr lang="fr-F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947651" y="3542139"/>
                <a:ext cx="4904509" cy="2282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2800" i="1">
                          <a:latin typeface="Cambria Math" charset="0"/>
                        </a:rPr>
                        <m:t>𝑛𝑜𝑟𝑚</m:t>
                      </m:r>
                      <m:d>
                        <m:dPr>
                          <m:ctrlPr>
                            <a:rPr lang="nl-BE" sz="28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nl-BE" sz="2800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nl-BE" sz="28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nl-BE" sz="28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l-BE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nl-BE" sz="28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BE" sz="28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nl-BE" sz="2800" i="1">
                              <a:latin typeface="Cambria Math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nl-BE" sz="2800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nl-BE" sz="2800">
                                  <a:latin typeface="Cambria Math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nl-BE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sz="28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nl-BE" sz="2800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nl-BE" sz="2800">
                                  <a:latin typeface="Cambria Math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nl-BE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sz="28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nl-BE" sz="2800" i="1">
                              <a:latin typeface="Cambria Math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nl-BE" sz="2800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nl-BE" sz="2800">
                                  <a:latin typeface="Cambria Math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nl-BE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sz="28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fr-FR" sz="2800" dirty="0" smtClean="0"/>
              </a:p>
              <a:p>
                <a:endParaRPr lang="fr-FR" sz="2800" dirty="0"/>
              </a:p>
              <a:p>
                <a:pPr algn="ctr"/>
                <a:r>
                  <a:rPr lang="fr-FR" sz="2800" dirty="0" smtClean="0"/>
                  <a:t>Elle fournit des valeurs entre 0 et 1. </a:t>
                </a:r>
                <a:r>
                  <a:rPr lang="fr-FR" sz="2800" b="1" dirty="0" smtClean="0">
                    <a:solidFill>
                      <a:srgbClr val="92D050"/>
                    </a:solidFill>
                  </a:rPr>
                  <a:t>Donc [0, 1].</a:t>
                </a:r>
                <a:endParaRPr lang="fr-FR" sz="28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651" y="3542139"/>
                <a:ext cx="4904509" cy="2282100"/>
              </a:xfrm>
              <a:prstGeom prst="rect">
                <a:avLst/>
              </a:prstGeom>
              <a:blipFill rotWithShape="0">
                <a:blip r:embed="rId2"/>
                <a:stretch>
                  <a:fillRect r="-745" b="-66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6449291" y="3623122"/>
                <a:ext cx="4904509" cy="2553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2800" b="0" i="1" smtClean="0">
                          <a:latin typeface="Cambria Math" charset="0"/>
                        </a:rPr>
                        <m:t>𝑠𝑡𝑎𝑛𝑑</m:t>
                      </m:r>
                      <m:d>
                        <m:dPr>
                          <m:ctrlPr>
                            <a:rPr lang="nl-BE" sz="28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nl-BE" sz="2800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nl-BE" sz="28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nl-BE" sz="28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l-BE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nl-BE" sz="28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BE" sz="28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nl-BE" sz="2800" i="1">
                              <a:latin typeface="Cambria Math" charset="0"/>
                            </a:rPr>
                            <m:t>−</m:t>
                          </m:r>
                          <m:r>
                            <a:rPr lang="nl-BE" sz="2800" b="0" i="1" smtClean="0">
                              <a:latin typeface="Cambria Math" charset="0"/>
                            </a:rPr>
                            <m:t>𝑚𝑒𝑎𝑛</m:t>
                          </m:r>
                        </m:num>
                        <m:den>
                          <m:r>
                            <a:rPr lang="nl-BE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fr-FR" sz="2800" dirty="0" smtClean="0"/>
              </a:p>
              <a:p>
                <a:pPr algn="ctr"/>
                <a:r>
                  <a:rPr lang="fr-FR" sz="2800" b="1" dirty="0" smtClean="0">
                    <a:solidFill>
                      <a:srgbClr val="92D050"/>
                    </a:solidFill>
                  </a:rPr>
                  <a:t>Calcule le z-score</a:t>
                </a:r>
                <a:r>
                  <a:rPr lang="fr-FR" sz="2800" dirty="0" smtClean="0"/>
                  <a:t>. Cela nous indique de combien d’écarts-types on s’écarte de la moyenne.</a:t>
                </a:r>
                <a:endParaRPr lang="fr-FR" sz="2800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291" y="3623122"/>
                <a:ext cx="4904509" cy="2553841"/>
              </a:xfrm>
              <a:prstGeom prst="rect">
                <a:avLst/>
              </a:prstGeom>
              <a:blipFill rotWithShape="0">
                <a:blip r:embed="rId3"/>
                <a:stretch>
                  <a:fillRect b="-57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10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 </a:t>
            </a:r>
            <a:r>
              <a:rPr lang="fr-FR" dirty="0" err="1"/>
              <a:t>scaling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u="sng" dirty="0" smtClean="0"/>
              <a:t>Quelle formule faut-il choisir ?</a:t>
            </a:r>
          </a:p>
          <a:p>
            <a:endParaRPr lang="fr-FR" dirty="0"/>
          </a:p>
          <a:p>
            <a:r>
              <a:rPr lang="fr-FR" dirty="0" smtClean="0"/>
              <a:t>Si vous avez beaucoup de données aberrantes =&gt; la standardisation.</a:t>
            </a:r>
          </a:p>
          <a:p>
            <a:endParaRPr lang="fr-FR" dirty="0" smtClean="0"/>
          </a:p>
          <a:p>
            <a:r>
              <a:rPr lang="fr-FR" dirty="0" smtClean="0"/>
              <a:t>Si vos données possèdent des limites bien identifiées (un minimum et un maximum bien précis) =&gt; la normalisation.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4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 </a:t>
            </a:r>
            <a:r>
              <a:rPr lang="fr-FR" dirty="0" err="1" smtClean="0"/>
              <a:t>scaling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le cas de notre exemple, les limites sont clairement identifiées. Alors, nous choisirons la </a:t>
            </a:r>
            <a:r>
              <a:rPr lang="fr-FR" b="1" dirty="0" smtClean="0"/>
              <a:t>normalisation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 smtClean="0"/>
              <a:t>En appliquant la formule, nous normalisons nos colonnes.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84" y="3267739"/>
            <a:ext cx="4775031" cy="25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2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 </a:t>
            </a:r>
            <a:r>
              <a:rPr lang="fr-FR" dirty="0" err="1" smtClean="0"/>
              <a:t>scaling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sz="4400" dirty="0" smtClean="0"/>
              <a:t>Le calcul des distances devra prendre en considération vos </a:t>
            </a:r>
            <a:r>
              <a:rPr lang="fr-FR" sz="4400" b="1" dirty="0" smtClean="0">
                <a:solidFill>
                  <a:srgbClr val="00B0F0"/>
                </a:solidFill>
              </a:rPr>
              <a:t>données normalisées</a:t>
            </a:r>
            <a:r>
              <a:rPr lang="fr-FR" sz="4400" dirty="0" smtClean="0"/>
              <a:t>.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117480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Hyper-</a:t>
            </a:r>
            <a:r>
              <a:rPr lang="fr-FR" dirty="0" err="1" smtClean="0"/>
              <a:t>paramétrisation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L’hyper-</a:t>
            </a:r>
            <a:r>
              <a:rPr lang="fr-FR" dirty="0" err="1" smtClean="0"/>
              <a:t>paramétrisation</a:t>
            </a:r>
            <a:r>
              <a:rPr lang="fr-FR" dirty="0" smtClean="0"/>
              <a:t> permet de modifier les prédictions que notre modèle effectue seulement en altérant ses paramètres.</a:t>
            </a:r>
          </a:p>
          <a:p>
            <a:endParaRPr lang="fr-FR" dirty="0"/>
          </a:p>
          <a:p>
            <a:r>
              <a:rPr lang="fr-FR" dirty="0" smtClean="0"/>
              <a:t>Dans notre cas, on peut uniquement changer le nombre de voisins. Ainsi, en faisant cela, on pourrait améliorer les performances de notre modèle (ou au contraire : les diminuer !).</a:t>
            </a:r>
          </a:p>
          <a:p>
            <a:endParaRPr lang="fr-FR" dirty="0"/>
          </a:p>
          <a:p>
            <a:r>
              <a:rPr lang="fr-FR" dirty="0" smtClean="0"/>
              <a:t>Pour vérifier ces changements, il est recommandé de comparer les modèles sur base de leur MSE.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49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Avantages et inconvénients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76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Algorithme facile à mettre en place</a:t>
            </a:r>
          </a:p>
          <a:p>
            <a:endParaRPr lang="fr-FR" dirty="0"/>
          </a:p>
          <a:p>
            <a:r>
              <a:rPr lang="fr-FR" dirty="0" smtClean="0"/>
              <a:t>Il est « gourmand » en ressources et « n’apprend » pas =&gt; toutes les données doivent être a chaque fois traitées pour faire de la prédiction.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Il est possible de prédire des valeurs continues ou encore de classifier des informations.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707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838200" y="548640"/>
            <a:ext cx="5181600" cy="56283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8000" dirty="0" smtClean="0">
                <a:solidFill>
                  <a:srgbClr val="92D050"/>
                </a:solidFill>
              </a:rPr>
              <a:t>+</a:t>
            </a:r>
          </a:p>
          <a:p>
            <a:r>
              <a:rPr lang="fr-FR" dirty="0" smtClean="0"/>
              <a:t>Facile à implémenter</a:t>
            </a:r>
          </a:p>
          <a:p>
            <a:r>
              <a:rPr lang="fr-FR" dirty="0" smtClean="0"/>
              <a:t>Permet de prédire des valeurs continues/entières/catégoriques</a:t>
            </a:r>
          </a:p>
          <a:p>
            <a:r>
              <a:rPr lang="fr-FR" dirty="0" smtClean="0"/>
              <a:t>Pas besoin de faire des hypothèses sur les données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6172200" y="548640"/>
            <a:ext cx="5181600" cy="56283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8000" dirty="0" smtClean="0">
                <a:solidFill>
                  <a:srgbClr val="FF0000"/>
                </a:solidFill>
              </a:rPr>
              <a:t>-</a:t>
            </a:r>
          </a:p>
          <a:p>
            <a:r>
              <a:rPr lang="fr-FR" dirty="0" smtClean="0"/>
              <a:t>N’apprend rien des </a:t>
            </a:r>
            <a:r>
              <a:rPr lang="fr-FR" dirty="0" smtClean="0"/>
              <a:t>données.</a:t>
            </a:r>
          </a:p>
          <a:p>
            <a:pPr lvl="1"/>
            <a:r>
              <a:rPr lang="fr-FR" dirty="0" smtClean="0"/>
              <a:t>Pour </a:t>
            </a:r>
            <a:r>
              <a:rPr lang="fr-FR" dirty="0" smtClean="0"/>
              <a:t>prédire une valeur, il faut toujours que le KNN réétudie toutes les données.</a:t>
            </a:r>
            <a:endParaRPr lang="fr-FR" dirty="0"/>
          </a:p>
          <a:p>
            <a:pPr lvl="1"/>
            <a:r>
              <a:rPr lang="fr-FR" dirty="0" smtClean="0"/>
              <a:t>Demande beaucoup de ressources.</a:t>
            </a:r>
            <a:endParaRPr lang="fr-FR" dirty="0"/>
          </a:p>
          <a:p>
            <a:pPr marL="0" indent="0" algn="ctr">
              <a:buNone/>
            </a:pPr>
            <a:endParaRPr lang="fr-FR" sz="8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0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Présentation du fichier de </a:t>
            </a:r>
            <a:r>
              <a:rPr lang="fr-FR" dirty="0" smtClean="0"/>
              <a:t>données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72" y="1924386"/>
            <a:ext cx="12087828" cy="32865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27951" y="1924386"/>
            <a:ext cx="1219200" cy="3520210"/>
          </a:xfrm>
          <a:prstGeom prst="rect">
            <a:avLst/>
          </a:prstGeom>
          <a:solidFill>
            <a:srgbClr val="92D05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5868785" y="1330036"/>
                <a:ext cx="1504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785" y="1330036"/>
                <a:ext cx="150460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66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Procédure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9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Recette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endParaRPr lang="fr-FR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dirty="0" smtClean="0"/>
                  <a:t>Vous devez calculer la distance entre l’élément dont vous souhaitez prédire le résultat et vos données.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dirty="0" smtClean="0"/>
                  <a:t>Trier ces distances par ordre croissant.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dirty="0" smtClean="0"/>
                  <a:t>Prendre la moyenne (si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charset="0"/>
                      </a:rPr>
                      <m:t>𝑦</m:t>
                    </m:r>
                  </m:oMath>
                </a14:m>
                <a:r>
                  <a:rPr lang="fr-FR" dirty="0" smtClean="0"/>
                  <a:t> = valeur continue) ou prendre le mode (si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charset="0"/>
                      </a:rPr>
                      <m:t>𝑦</m:t>
                    </m:r>
                  </m:oMath>
                </a14:m>
                <a:r>
                  <a:rPr lang="fr-FR" dirty="0" smtClean="0"/>
                  <a:t> = variable catégorique) selon le nombre de voisins spécifiés (</a:t>
                </a:r>
                <a:r>
                  <a:rPr lang="fr-FR" dirty="0" err="1" smtClean="0"/>
                  <a:t>n_neighbors</a:t>
                </a:r>
                <a:r>
                  <a:rPr lang="fr-FR" dirty="0" smtClean="0"/>
                  <a:t>).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dirty="0" smtClean="0"/>
                  <a:t>Tester votre modèle.</a:t>
                </a:r>
                <a:endParaRPr lang="fr-FR" dirty="0"/>
              </a:p>
            </p:txBody>
          </p:sp>
        </mc:Choice>
        <mc:Fallback xmlns=""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r="-5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15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Calculer les distances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 algn="ctr">
              <a:buNone/>
            </a:pPr>
            <a:r>
              <a:rPr lang="fr-FR" sz="5400" b="1" dirty="0" smtClean="0"/>
              <a:t>Revenons à nos classiques</a:t>
            </a:r>
            <a:endParaRPr lang="nl-BE" sz="5400" b="1" dirty="0" smtClean="0"/>
          </a:p>
          <a:p>
            <a:pPr marL="0" indent="0" algn="ctr">
              <a:buNone/>
            </a:pPr>
            <a:r>
              <a:rPr lang="mr-IN" sz="5400" b="1" dirty="0" smtClean="0"/>
              <a:t>…</a:t>
            </a:r>
            <a:endParaRPr lang="nl-BE" sz="5400" b="1" dirty="0" smtClean="0"/>
          </a:p>
          <a:p>
            <a:pPr marL="0" indent="0" algn="ctr">
              <a:buNone/>
            </a:pPr>
            <a:r>
              <a:rPr lang="nl-BE" sz="5400" b="1" dirty="0" smtClean="0"/>
              <a:t>Comment calculer la distance entre deux points ?</a:t>
            </a:r>
          </a:p>
        </p:txBody>
      </p:sp>
    </p:spTree>
    <p:extLst>
      <p:ext uri="{BB962C8B-B14F-4D97-AF65-F5344CB8AC3E}">
        <p14:creationId xmlns:p14="http://schemas.microsoft.com/office/powerpoint/2010/main" val="149878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Calculer les distances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is-IS" sz="480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4800" i="1" smtClean="0">
                          <a:latin typeface="Cambria Math" charset="0"/>
                        </a:rPr>
                        <m:t>𝑑</m:t>
                      </m:r>
                      <m:r>
                        <a:rPr lang="fr-FR" sz="4800" i="1">
                          <a:latin typeface="Cambria Math" charset="0"/>
                        </a:rPr>
                        <m:t>𝑖𝑠𝑡𝑎𝑛𝑐𝑒</m:t>
                      </m:r>
                      <m:r>
                        <a:rPr lang="fr-FR" sz="4800" i="1">
                          <a:latin typeface="Cambria Math" charset="0"/>
                        </a:rPr>
                        <m:t> </m:t>
                      </m:r>
                      <m:r>
                        <a:rPr lang="fr-FR" sz="4800" i="1">
                          <a:latin typeface="Cambria Math" charset="0"/>
                        </a:rPr>
                        <m:t>𝑒𝑢𝑐𝑙𝑖𝑑𝑖𝑒𝑛𝑛𝑒</m:t>
                      </m:r>
                      <m:r>
                        <a:rPr lang="nl-BE" sz="4800" b="0" i="1" smtClean="0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s-IS" sz="480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is-IS" sz="4800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nl-BE" sz="48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nl-BE" sz="4800" i="1">
                                  <a:latin typeface="Cambria Math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nl-BE" sz="4800" i="1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nl-BE" sz="4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nl-BE" sz="48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nl-BE" sz="4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nl-BE" sz="4800" b="0" i="1" smtClean="0">
                                              <a:latin typeface="Cambria Math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nl-BE" sz="4800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nl-BE" sz="4800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nl-BE" sz="4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nl-BE" sz="4800" b="0" i="1" smtClean="0">
                                              <a:latin typeface="Cambria Math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nl-BE" sz="4800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nl-BE" sz="4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fr-FR" sz="48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98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Calculer les distances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Comment puis-je connaître le score de </a:t>
            </a:r>
            <a:r>
              <a:rPr lang="fr-FR" dirty="0" err="1" smtClean="0"/>
              <a:t>danceability</a:t>
            </a:r>
            <a:r>
              <a:rPr lang="fr-FR" dirty="0" smtClean="0"/>
              <a:t> pour une musique qui a -7 en </a:t>
            </a:r>
            <a:r>
              <a:rPr lang="fr-FR" dirty="0" err="1" smtClean="0"/>
              <a:t>loud</a:t>
            </a:r>
            <a:r>
              <a:rPr lang="fr-FR" dirty="0" smtClean="0"/>
              <a:t> ?</a:t>
            </a:r>
          </a:p>
          <a:p>
            <a:endParaRPr lang="fr-FR" dirty="0"/>
          </a:p>
          <a:p>
            <a:r>
              <a:rPr lang="fr-FR" dirty="0" smtClean="0"/>
              <a:t>La première chose à faire, est de calculer la distance entre </a:t>
            </a:r>
            <a:r>
              <a:rPr lang="fr-FR" dirty="0" smtClean="0">
                <a:solidFill>
                  <a:srgbClr val="FF0000"/>
                </a:solidFill>
              </a:rPr>
              <a:t>notre musique qui possède un </a:t>
            </a:r>
            <a:r>
              <a:rPr lang="fr-FR" dirty="0" err="1" smtClean="0">
                <a:solidFill>
                  <a:srgbClr val="FF0000"/>
                </a:solidFill>
              </a:rPr>
              <a:t>loud</a:t>
            </a:r>
            <a:r>
              <a:rPr lang="fr-FR" dirty="0" smtClean="0">
                <a:solidFill>
                  <a:srgbClr val="FF0000"/>
                </a:solidFill>
              </a:rPr>
              <a:t> de -7</a:t>
            </a:r>
            <a:r>
              <a:rPr lang="fr-FR" dirty="0" smtClean="0"/>
              <a:t> et </a:t>
            </a:r>
            <a:r>
              <a:rPr lang="fr-FR" dirty="0" smtClean="0">
                <a:solidFill>
                  <a:srgbClr val="0379B9"/>
                </a:solidFill>
              </a:rPr>
              <a:t>les autres musiques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035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807</Words>
  <Application>Microsoft Macintosh PowerPoint</Application>
  <PresentationFormat>Grand écran</PresentationFormat>
  <Paragraphs>189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6" baseType="lpstr">
      <vt:lpstr>Calibri</vt:lpstr>
      <vt:lpstr>Calibri Light</vt:lpstr>
      <vt:lpstr>Cambria Math</vt:lpstr>
      <vt:lpstr>Mangal</vt:lpstr>
      <vt:lpstr>Arial</vt:lpstr>
      <vt:lpstr>Thème Office</vt:lpstr>
      <vt:lpstr>K-Nearest Neighbors</vt:lpstr>
      <vt:lpstr>Au menu</vt:lpstr>
      <vt:lpstr>Introduction</vt:lpstr>
      <vt:lpstr>Présentation du fichier de données</vt:lpstr>
      <vt:lpstr>Procédure </vt:lpstr>
      <vt:lpstr>Recette</vt:lpstr>
      <vt:lpstr>Calculer les distances</vt:lpstr>
      <vt:lpstr>Calculer les distances</vt:lpstr>
      <vt:lpstr>Calculer les distances</vt:lpstr>
      <vt:lpstr>Calculer les distances</vt:lpstr>
      <vt:lpstr>Calculer les distances</vt:lpstr>
      <vt:lpstr>Calculer les distances</vt:lpstr>
      <vt:lpstr>Calculer les distances</vt:lpstr>
      <vt:lpstr>Trier les distances</vt:lpstr>
      <vt:lpstr>Réaliser des prédictions</vt:lpstr>
      <vt:lpstr>Réaliser des prédictions</vt:lpstr>
      <vt:lpstr>Réaliser des prédictions</vt:lpstr>
      <vt:lpstr>Tester sa qualité</vt:lpstr>
      <vt:lpstr>Tester sa qualité</vt:lpstr>
      <vt:lpstr>Concepts supplémentaires </vt:lpstr>
      <vt:lpstr>KNN multivariate</vt:lpstr>
      <vt:lpstr>KNN multivariate</vt:lpstr>
      <vt:lpstr>Le scaling</vt:lpstr>
      <vt:lpstr>Le scaling</vt:lpstr>
      <vt:lpstr>Le scaling</vt:lpstr>
      <vt:lpstr>Le scaling</vt:lpstr>
      <vt:lpstr>Le scaling</vt:lpstr>
      <vt:lpstr>Hyper-paramétrisation</vt:lpstr>
      <vt:lpstr>Avantages et inconvénients </vt:lpstr>
      <vt:lpstr>Présentation PowerPoint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Orlando Palermo</dc:creator>
  <cp:lastModifiedBy>Orlando Palermo</cp:lastModifiedBy>
  <cp:revision>131</cp:revision>
  <dcterms:created xsi:type="dcterms:W3CDTF">2018-09-10T13:10:23Z</dcterms:created>
  <dcterms:modified xsi:type="dcterms:W3CDTF">2018-11-07T09:21:10Z</dcterms:modified>
</cp:coreProperties>
</file>