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9016762a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9016762a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9016762a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9016762a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9016762a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9016762a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5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95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9016762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9016762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9016762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9016762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016762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016762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9016762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9016762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016762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016762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9016762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9016762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9016762a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9016762a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016762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9016762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62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323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4767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50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52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4628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7741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5530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1231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4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7655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969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9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99450" y="749217"/>
            <a:ext cx="8520600" cy="1686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dirty="0"/>
              <a:t>ROBOTIC PERCEPTION AND ACTION PROJECT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9D6B78-EF4B-4519-B4E4-92C32A040EB9}"/>
              </a:ext>
            </a:extLst>
          </p:cNvPr>
          <p:cNvSpPr txBox="1"/>
          <p:nvPr/>
        </p:nvSpPr>
        <p:spPr>
          <a:xfrm>
            <a:off x="1782080" y="2435839"/>
            <a:ext cx="5755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" sz="3600" dirty="0"/>
              <a:t>EMG signal classification using deep learning algorithms </a:t>
            </a:r>
            <a:endParaRPr lang="it-IT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85D86846-85AB-435A-9705-8F699FFF1A71}"/>
              </a:ext>
            </a:extLst>
          </p:cNvPr>
          <p:cNvSpPr txBox="1">
            <a:spLocks/>
          </p:cNvSpPr>
          <p:nvPr/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" dirty="0"/>
              <a:t>Robustness</a:t>
            </a:r>
            <a:endParaRPr lang="it-IT" dirty="0"/>
          </a:p>
        </p:txBody>
      </p:sp>
      <p:pic>
        <p:nvPicPr>
          <p:cNvPr id="6" name="Google Shape;79;p14">
            <a:extLst>
              <a:ext uri="{FF2B5EF4-FFF2-40B4-BE49-F238E27FC236}">
                <a16:creationId xmlns:a16="http://schemas.microsoft.com/office/drawing/2014/main" id="{0B7D9037-7BDF-4B6B-8AA0-AC9AC8A1C24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516221-ACB7-4268-BA77-A4AF6B04F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41" y="1979979"/>
            <a:ext cx="3386484" cy="17377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23199F5-F0A5-462F-B093-DD005789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46" y="1979979"/>
            <a:ext cx="3549186" cy="17377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6A95186B-D16A-40F4-B5D1-86107A0DC525}"/>
              </a:ext>
            </a:extLst>
          </p:cNvPr>
          <p:cNvSpPr txBox="1">
            <a:spLocks/>
          </p:cNvSpPr>
          <p:nvPr/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" dirty="0"/>
              <a:t>Robustness</a:t>
            </a:r>
            <a:endParaRPr lang="it-IT" dirty="0"/>
          </a:p>
        </p:txBody>
      </p:sp>
      <p:pic>
        <p:nvPicPr>
          <p:cNvPr id="6" name="Google Shape;79;p14">
            <a:extLst>
              <a:ext uri="{FF2B5EF4-FFF2-40B4-BE49-F238E27FC236}">
                <a16:creationId xmlns:a16="http://schemas.microsoft.com/office/drawing/2014/main" id="{2B570599-0683-483B-80B6-D4517168315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4F0AB45-31AC-4290-A4CA-92B1B21BE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67" y="1165448"/>
            <a:ext cx="2277834" cy="17077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EE1C24-1979-4ADF-BCAC-85108FFF2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065" y="3085244"/>
            <a:ext cx="2277836" cy="170772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B2E66FD-09D8-4F9B-B416-FB067E2EC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097" y="1170493"/>
            <a:ext cx="2277834" cy="17026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FD16EC9-A9E6-4892-BFE1-237745AC5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097" y="3095336"/>
            <a:ext cx="2277834" cy="170268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D8B0FE-4853-44F6-B966-94B61B2AF8C9}"/>
              </a:ext>
            </a:extLst>
          </p:cNvPr>
          <p:cNvSpPr txBox="1"/>
          <p:nvPr/>
        </p:nvSpPr>
        <p:spPr>
          <a:xfrm>
            <a:off x="144067" y="2411508"/>
            <a:ext cx="111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signals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4326E32-C68D-4190-BA0D-FBF4674D3E40}"/>
              </a:ext>
            </a:extLst>
          </p:cNvPr>
          <p:cNvSpPr txBox="1"/>
          <p:nvPr/>
        </p:nvSpPr>
        <p:spPr>
          <a:xfrm>
            <a:off x="4640690" y="2550007"/>
            <a:ext cx="68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52B85A18-2A0B-4341-B03B-0A99524DAD71}"/>
              </a:ext>
            </a:extLst>
          </p:cNvPr>
          <p:cNvCxnSpPr/>
          <p:nvPr/>
        </p:nvCxnSpPr>
        <p:spPr>
          <a:xfrm>
            <a:off x="4259766" y="1234068"/>
            <a:ext cx="0" cy="3293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1411200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dirty="0" err="1"/>
              <a:t>Both</a:t>
            </a:r>
            <a:r>
              <a:rPr lang="it-IT" dirty="0"/>
              <a:t> networks </a:t>
            </a:r>
            <a:r>
              <a:rPr lang="it-IT" dirty="0" err="1"/>
              <a:t>reached</a:t>
            </a:r>
            <a:r>
              <a:rPr lang="it-IT" dirty="0"/>
              <a:t>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90%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new </a:t>
            </a:r>
            <a:r>
              <a:rPr lang="it-IT" dirty="0" err="1"/>
              <a:t>subjects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</a:t>
            </a:r>
            <a:r>
              <a:rPr lang="it-IT" dirty="0" err="1"/>
              <a:t>repetitions</a:t>
            </a:r>
            <a:r>
              <a:rPr lang="it-IT" dirty="0"/>
              <a:t> (LSTM)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features (DNN)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dirty="0" err="1"/>
              <a:t>Increase</a:t>
            </a:r>
            <a:r>
              <a:rPr lang="it-IT" dirty="0"/>
              <a:t> the dataset (more </a:t>
            </a:r>
            <a:r>
              <a:rPr lang="it-IT" dirty="0" err="1"/>
              <a:t>subjects</a:t>
            </a:r>
            <a:r>
              <a:rPr lang="it-IT" dirty="0"/>
              <a:t>/</a:t>
            </a:r>
            <a:r>
              <a:rPr lang="it-IT" dirty="0" err="1"/>
              <a:t>repetitions</a:t>
            </a:r>
            <a:r>
              <a:rPr lang="it-IT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dirty="0" err="1"/>
              <a:t>Augment</a:t>
            </a:r>
            <a:r>
              <a:rPr lang="it-IT" dirty="0"/>
              <a:t> the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6A95186B-D16A-40F4-B5D1-86107A0DC525}"/>
              </a:ext>
            </a:extLst>
          </p:cNvPr>
          <p:cNvSpPr txBox="1">
            <a:spLocks/>
          </p:cNvSpPr>
          <p:nvPr/>
        </p:nvSpPr>
        <p:spPr>
          <a:xfrm>
            <a:off x="1559859" y="545324"/>
            <a:ext cx="6262487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" sz="2800" dirty="0"/>
              <a:t>Conclusions and future developments</a:t>
            </a:r>
            <a:endParaRPr lang="it-IT" sz="2800" dirty="0"/>
          </a:p>
        </p:txBody>
      </p:sp>
      <p:pic>
        <p:nvPicPr>
          <p:cNvPr id="6" name="Google Shape;79;p14">
            <a:extLst>
              <a:ext uri="{FF2B5EF4-FFF2-40B4-BE49-F238E27FC236}">
                <a16:creationId xmlns:a16="http://schemas.microsoft.com/office/drawing/2014/main" id="{2B570599-0683-483B-80B6-D4517168315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82F62B2-5E74-48C9-8AA5-D740383914F4}"/>
              </a:ext>
            </a:extLst>
          </p:cNvPr>
          <p:cNvCxnSpPr>
            <a:cxnSpLocks/>
          </p:cNvCxnSpPr>
          <p:nvPr/>
        </p:nvCxnSpPr>
        <p:spPr>
          <a:xfrm>
            <a:off x="1559859" y="2835719"/>
            <a:ext cx="47564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7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99450" y="1736592"/>
            <a:ext cx="8520600" cy="186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THANKS FOR THE ATTENTION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47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1944061" y="2243737"/>
            <a:ext cx="5937398" cy="196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" name="Google Shape;90;p16">
            <a:extLst>
              <a:ext uri="{FF2B5EF4-FFF2-40B4-BE49-F238E27FC236}">
                <a16:creationId xmlns:a16="http://schemas.microsoft.com/office/drawing/2014/main" id="{5C073209-1E18-487C-931C-182B98A0DCBA}"/>
              </a:ext>
            </a:extLst>
          </p:cNvPr>
          <p:cNvSpPr txBox="1">
            <a:spLocks/>
          </p:cNvSpPr>
          <p:nvPr/>
        </p:nvSpPr>
        <p:spPr>
          <a:xfrm>
            <a:off x="1559859" y="727545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5000" lnSpcReduction="2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" dirty="0"/>
              <a:t>introduction emg signals and movements</a:t>
            </a:r>
            <a:endParaRPr lang="it-IT" dirty="0"/>
          </a:p>
        </p:txBody>
      </p:sp>
      <p:pic>
        <p:nvPicPr>
          <p:cNvPr id="5" name="Google Shape;79;p14">
            <a:extLst>
              <a:ext uri="{FF2B5EF4-FFF2-40B4-BE49-F238E27FC236}">
                <a16:creationId xmlns:a16="http://schemas.microsoft.com/office/drawing/2014/main" id="{14DF1296-6358-4E30-9CC4-E11622E4BDD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6">
            <a:extLst>
              <a:ext uri="{FF2B5EF4-FFF2-40B4-BE49-F238E27FC236}">
                <a16:creationId xmlns:a16="http://schemas.microsoft.com/office/drawing/2014/main" id="{02F3BB44-EE6C-40AD-B4E9-6D5AD4224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it" dirty="0"/>
              <a:t>data processing</a:t>
            </a:r>
            <a:br>
              <a:rPr lang="it-IT" dirty="0"/>
            </a:br>
            <a:endParaRPr dirty="0"/>
          </a:p>
        </p:txBody>
      </p:sp>
      <p:pic>
        <p:nvPicPr>
          <p:cNvPr id="5" name="Google Shape;79;p14">
            <a:extLst>
              <a:ext uri="{FF2B5EF4-FFF2-40B4-BE49-F238E27FC236}">
                <a16:creationId xmlns:a16="http://schemas.microsoft.com/office/drawing/2014/main" id="{9789B58C-F2C1-4631-95F7-EF37397AB1B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FEATURES</a:t>
            </a:r>
            <a:endParaRPr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EF8B9B-FF25-4D5A-8A5C-AB3D5AD7D6B0}"/>
              </a:ext>
            </a:extLst>
          </p:cNvPr>
          <p:cNvSpPr txBox="1"/>
          <p:nvPr/>
        </p:nvSpPr>
        <p:spPr>
          <a:xfrm>
            <a:off x="1807330" y="3320021"/>
            <a:ext cx="506643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  Manual feature </a:t>
            </a:r>
            <a:r>
              <a:rPr lang="en-US" dirty="0"/>
              <a:t>extraction: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600" dirty="0" err="1"/>
              <a:t>Signal</a:t>
            </a:r>
            <a:r>
              <a:rPr lang="it-IT" sz="1600" dirty="0"/>
              <a:t> </a:t>
            </a:r>
            <a:r>
              <a:rPr lang="it-IT" sz="1600" dirty="0" err="1"/>
              <a:t>divided</a:t>
            </a:r>
            <a:r>
              <a:rPr lang="it-IT" sz="1600" dirty="0"/>
              <a:t> in </a:t>
            </a:r>
            <a:r>
              <a:rPr lang="it-IT" sz="1600" dirty="0" err="1"/>
              <a:t>segments</a:t>
            </a:r>
            <a:r>
              <a:rPr lang="it-IT" sz="1600" dirty="0"/>
              <a:t> of </a:t>
            </a:r>
            <a:r>
              <a:rPr lang="it-IT" sz="1600" dirty="0" err="1"/>
              <a:t>equal</a:t>
            </a:r>
            <a:r>
              <a:rPr lang="it-IT" sz="1600" dirty="0"/>
              <a:t> </a:t>
            </a:r>
            <a:r>
              <a:rPr lang="it-IT" sz="1600" dirty="0" err="1"/>
              <a:t>length</a:t>
            </a:r>
            <a:endParaRPr lang="it-IT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600" dirty="0"/>
              <a:t>Set of feature </a:t>
            </a:r>
            <a:r>
              <a:rPr lang="it-IT" sz="1600" dirty="0" err="1"/>
              <a:t>values</a:t>
            </a:r>
            <a:r>
              <a:rPr lang="it-IT" sz="1600" dirty="0"/>
              <a:t> put in a </a:t>
            </a:r>
            <a:r>
              <a:rPr lang="it-IT" sz="1600" dirty="0" err="1"/>
              <a:t>row</a:t>
            </a:r>
            <a:r>
              <a:rPr lang="it-IT" sz="1600" dirty="0"/>
              <a:t> </a:t>
            </a:r>
            <a:r>
              <a:rPr lang="it-IT" sz="1600" dirty="0" err="1"/>
              <a:t>vector</a:t>
            </a:r>
            <a:r>
              <a:rPr lang="it-IT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604FDEC-FD34-4328-AE42-2780EC908486}"/>
              </a:ext>
            </a:extLst>
          </p:cNvPr>
          <p:cNvGrpSpPr>
            <a:grpSpLocks noChangeAspect="1"/>
          </p:cNvGrpSpPr>
          <p:nvPr/>
        </p:nvGrpSpPr>
        <p:grpSpPr>
          <a:xfrm>
            <a:off x="1407471" y="1313024"/>
            <a:ext cx="5576289" cy="1762231"/>
            <a:chOff x="1872500" y="1324977"/>
            <a:chExt cx="5128801" cy="1620815"/>
          </a:xfrm>
        </p:grpSpPr>
        <p:pic>
          <p:nvPicPr>
            <p:cNvPr id="3" name="Immagine 2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539BF181-B4BA-4558-B5D6-A244A17F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500" y="2113618"/>
              <a:ext cx="2160000" cy="832174"/>
            </a:xfrm>
            <a:prstGeom prst="rect">
              <a:avLst/>
            </a:prstGeom>
          </p:spPr>
        </p:pic>
        <p:pic>
          <p:nvPicPr>
            <p:cNvPr id="6" name="Immagine 5" descr="Immagine che contiene orologio&#10;&#10;Descrizione generata automaticamente">
              <a:extLst>
                <a:ext uri="{FF2B5EF4-FFF2-40B4-BE49-F238E27FC236}">
                  <a16:creationId xmlns:a16="http://schemas.microsoft.com/office/drawing/2014/main" id="{8DA03D15-AD62-47FA-9B0E-2637FD869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0372" y="1357365"/>
              <a:ext cx="1741555" cy="612000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F140DFBE-31AF-45A5-846F-BBFDB195B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2500" y="1341171"/>
              <a:ext cx="1428000" cy="61200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15E2B4D-5191-4EF6-9464-9408C0436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1502" y="2207481"/>
              <a:ext cx="1438033" cy="612000"/>
            </a:xfrm>
            <a:prstGeom prst="rect">
              <a:avLst/>
            </a:prstGeom>
          </p:spPr>
        </p:pic>
        <p:pic>
          <p:nvPicPr>
            <p:cNvPr id="12" name="Immagine 11" descr="Immagine che contiene testo, orologio&#10;&#10;Descrizione generata automaticamente">
              <a:extLst>
                <a:ext uri="{FF2B5EF4-FFF2-40B4-BE49-F238E27FC236}">
                  <a16:creationId xmlns:a16="http://schemas.microsoft.com/office/drawing/2014/main" id="{46A400D4-540A-4070-855C-3E24FB26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1800" y="1359994"/>
              <a:ext cx="1759501" cy="612000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F490753-BEC3-4ED4-8219-B3364AA78885}"/>
                </a:ext>
              </a:extLst>
            </p:cNvPr>
            <p:cNvSpPr/>
            <p:nvPr/>
          </p:nvSpPr>
          <p:spPr>
            <a:xfrm flipH="1">
              <a:off x="3300498" y="1324977"/>
              <a:ext cx="3600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7F0F43B-B610-43A8-975E-4476AE61D533}"/>
                </a:ext>
              </a:extLst>
            </p:cNvPr>
            <p:cNvSpPr/>
            <p:nvPr/>
          </p:nvSpPr>
          <p:spPr>
            <a:xfrm flipH="1">
              <a:off x="5190063" y="1324977"/>
              <a:ext cx="3600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338E6084-60DF-42A9-9B69-069059C4E4DF}"/>
                </a:ext>
              </a:extLst>
            </p:cNvPr>
            <p:cNvSpPr/>
            <p:nvPr/>
          </p:nvSpPr>
          <p:spPr>
            <a:xfrm flipH="1">
              <a:off x="4570201" y="2207481"/>
              <a:ext cx="3600" cy="61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5" name="Google Shape;79;p14">
            <a:extLst>
              <a:ext uri="{FF2B5EF4-FFF2-40B4-BE49-F238E27FC236}">
                <a16:creationId xmlns:a16="http://schemas.microsoft.com/office/drawing/2014/main" id="{1B084547-8E76-47A2-9D16-B36ED300945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9;p14">
            <a:extLst>
              <a:ext uri="{FF2B5EF4-FFF2-40B4-BE49-F238E27FC236}">
                <a16:creationId xmlns:a16="http://schemas.microsoft.com/office/drawing/2014/main" id="{626C1A0B-2CF4-4B45-9241-1ADE7CBC020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FF08C787-98A3-427F-B7DA-54F60FF7F723}"/>
              </a:ext>
            </a:extLst>
          </p:cNvPr>
          <p:cNvSpPr txBox="1">
            <a:spLocks/>
          </p:cNvSpPr>
          <p:nvPr/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" dirty="0"/>
              <a:t>DNN Structure</a:t>
            </a:r>
            <a:endParaRPr lang="it-IT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501FBB5E-9F4E-4020-91FB-14C4D3FA9E89}"/>
              </a:ext>
            </a:extLst>
          </p:cNvPr>
          <p:cNvGrpSpPr/>
          <p:nvPr/>
        </p:nvGrpSpPr>
        <p:grpSpPr>
          <a:xfrm>
            <a:off x="4987326" y="3161649"/>
            <a:ext cx="2618056" cy="967653"/>
            <a:chOff x="5263403" y="1246461"/>
            <a:chExt cx="2618056" cy="96765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A5372EE-0A4F-48C7-AFDA-B908A0F7AA7D}"/>
                </a:ext>
              </a:extLst>
            </p:cNvPr>
            <p:cNvSpPr txBox="1"/>
            <p:nvPr/>
          </p:nvSpPr>
          <p:spPr>
            <a:xfrm>
              <a:off x="5263403" y="1567783"/>
              <a:ext cx="2618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80% training and 20% testing</a:t>
              </a:r>
              <a:endParaRPr lang="it-IT" dirty="0"/>
            </a:p>
          </p:txBody>
        </p:sp>
        <p:pic>
          <p:nvPicPr>
            <p:cNvPr id="8" name="Immagine 7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335C6AF4-9ADD-442F-A523-8D01B148B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7693" y="1246461"/>
              <a:ext cx="2109475" cy="227578"/>
            </a:xfrm>
            <a:prstGeom prst="rect">
              <a:avLst/>
            </a:prstGeom>
          </p:spPr>
        </p:pic>
      </p:grp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2669DD-254E-468C-9B9D-0631DBD56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498024"/>
            <a:ext cx="3448708" cy="142259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F07D4-D7DC-408D-A257-3800E904A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541" y="1491750"/>
            <a:ext cx="2808000" cy="21600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DB9ADD94-1BFB-44D6-9C78-025F62350E93}"/>
              </a:ext>
            </a:extLst>
          </p:cNvPr>
          <p:cNvSpPr txBox="1">
            <a:spLocks/>
          </p:cNvSpPr>
          <p:nvPr/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" dirty="0"/>
              <a:t>DNN Accuracy 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65B71-71FF-4F45-AC80-0D985D16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1" y="1471587"/>
            <a:ext cx="4212820" cy="22003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88C1B15-405F-4B18-BB79-6983962F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392" y="1606495"/>
            <a:ext cx="2350067" cy="1930510"/>
          </a:xfrm>
          <a:prstGeom prst="rect">
            <a:avLst/>
          </a:prstGeom>
        </p:spPr>
      </p:pic>
      <p:pic>
        <p:nvPicPr>
          <p:cNvPr id="6" name="Google Shape;79;p14">
            <a:extLst>
              <a:ext uri="{FF2B5EF4-FFF2-40B4-BE49-F238E27FC236}">
                <a16:creationId xmlns:a16="http://schemas.microsoft.com/office/drawing/2014/main" id="{7749DB27-AD80-4200-B8A5-F1464ECD185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6ECD3C-5C90-4EAD-9925-0D9DE7602493}"/>
              </a:ext>
            </a:extLst>
          </p:cNvPr>
          <p:cNvSpPr txBox="1"/>
          <p:nvPr/>
        </p:nvSpPr>
        <p:spPr>
          <a:xfrm>
            <a:off x="4720659" y="633658"/>
            <a:ext cx="106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92.7%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EF33C676-CB78-4B83-B303-FD64C01DB2A9}"/>
              </a:ext>
            </a:extLst>
          </p:cNvPr>
          <p:cNvSpPr txBox="1">
            <a:spLocks/>
          </p:cNvSpPr>
          <p:nvPr/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" dirty="0"/>
              <a:t>LSTM compression</a:t>
            </a:r>
            <a:endParaRPr lang="it-IT" dirty="0"/>
          </a:p>
        </p:txBody>
      </p:sp>
      <p:pic>
        <p:nvPicPr>
          <p:cNvPr id="6" name="Google Shape;79;p14">
            <a:extLst>
              <a:ext uri="{FF2B5EF4-FFF2-40B4-BE49-F238E27FC236}">
                <a16:creationId xmlns:a16="http://schemas.microsoft.com/office/drawing/2014/main" id="{EB203DFD-7FC3-4324-ACFD-0FDCD133BD0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D20ADD1-FB2D-41D7-8F28-A6AF44ED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41" y="1313024"/>
            <a:ext cx="3555254" cy="26654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F89FA8-FB99-4719-B2A6-D114DDC6B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524" y="1313024"/>
            <a:ext cx="3555256" cy="26654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7F953E7-D77F-4B26-937B-C4967DD8AADF}"/>
              </a:ext>
            </a:extLst>
          </p:cNvPr>
          <p:cNvCxnSpPr>
            <a:cxnSpLocks/>
          </p:cNvCxnSpPr>
          <p:nvPr/>
        </p:nvCxnSpPr>
        <p:spPr>
          <a:xfrm>
            <a:off x="817756" y="2081561"/>
            <a:ext cx="44478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B69951-F029-4236-A69D-6D65D46C7FE1}"/>
              </a:ext>
            </a:extLst>
          </p:cNvPr>
          <p:cNvCxnSpPr>
            <a:cxnSpLocks/>
          </p:cNvCxnSpPr>
          <p:nvPr/>
        </p:nvCxnSpPr>
        <p:spPr>
          <a:xfrm>
            <a:off x="1040148" y="1877122"/>
            <a:ext cx="44478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E3678F54-F1FD-4683-BA99-F4ED285F03EC}"/>
              </a:ext>
            </a:extLst>
          </p:cNvPr>
          <p:cNvCxnSpPr>
            <a:cxnSpLocks/>
          </p:cNvCxnSpPr>
          <p:nvPr/>
        </p:nvCxnSpPr>
        <p:spPr>
          <a:xfrm>
            <a:off x="1040148" y="2081561"/>
            <a:ext cx="3360867" cy="579863"/>
          </a:xfrm>
          <a:prstGeom prst="bentConnector3">
            <a:avLst>
              <a:gd name="adj1" fmla="val -2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931286D-CB42-4E64-A0DD-986360F5FE1B}"/>
              </a:ext>
            </a:extLst>
          </p:cNvPr>
          <p:cNvSpPr txBox="1"/>
          <p:nvPr/>
        </p:nvSpPr>
        <p:spPr>
          <a:xfrm>
            <a:off x="724109" y="4215161"/>
            <a:ext cx="309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 window of 1 second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0AAA1CA-81C8-4819-B9C7-A4A0735A3441}"/>
              </a:ext>
            </a:extLst>
          </p:cNvPr>
          <p:cNvSpPr txBox="1"/>
          <p:nvPr/>
        </p:nvSpPr>
        <p:spPr>
          <a:xfrm>
            <a:off x="4784345" y="4215161"/>
            <a:ext cx="30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Compression to 100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0878DF09-D20B-49B8-BB8B-A81019F769DF}"/>
              </a:ext>
            </a:extLst>
          </p:cNvPr>
          <p:cNvSpPr txBox="1">
            <a:spLocks/>
          </p:cNvSpPr>
          <p:nvPr/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 dirty="0"/>
              <a:t>LSTM </a:t>
            </a:r>
            <a:r>
              <a:rPr lang="it-IT" dirty="0" err="1"/>
              <a:t>Structure</a:t>
            </a:r>
            <a:endParaRPr lang="it-IT" dirty="0"/>
          </a:p>
          <a:p>
            <a:endParaRPr lang="it-IT" dirty="0"/>
          </a:p>
        </p:txBody>
      </p:sp>
      <p:pic>
        <p:nvPicPr>
          <p:cNvPr id="6" name="Google Shape;79;p14">
            <a:extLst>
              <a:ext uri="{FF2B5EF4-FFF2-40B4-BE49-F238E27FC236}">
                <a16:creationId xmlns:a16="http://schemas.microsoft.com/office/drawing/2014/main" id="{A8972B21-1055-44CE-827C-A9E4634F75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1D6D7BD-290F-4D5A-BE63-065A73EB6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473" y="1316069"/>
            <a:ext cx="4107751" cy="32821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55AF350C-87C7-44C4-9B43-CF1CB5F29DEE}"/>
              </a:ext>
            </a:extLst>
          </p:cNvPr>
          <p:cNvSpPr txBox="1">
            <a:spLocks/>
          </p:cNvSpPr>
          <p:nvPr/>
        </p:nvSpPr>
        <p:spPr>
          <a:xfrm>
            <a:off x="1559859" y="545324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" dirty="0"/>
              <a:t>LSTM Accuracy</a:t>
            </a:r>
            <a:endParaRPr lang="it-IT" dirty="0"/>
          </a:p>
        </p:txBody>
      </p:sp>
      <p:pic>
        <p:nvPicPr>
          <p:cNvPr id="6" name="Google Shape;79;p14">
            <a:extLst>
              <a:ext uri="{FF2B5EF4-FFF2-40B4-BE49-F238E27FC236}">
                <a16:creationId xmlns:a16="http://schemas.microsoft.com/office/drawing/2014/main" id="{55480434-3989-40A7-9597-F3153896D4F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1" y="413024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9F89E5A-2FFF-4DE4-A86E-F45A944A3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4" y="1485821"/>
            <a:ext cx="4961241" cy="2536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3EDF54B-77DA-4C70-9A80-1A6B86C2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683" y="1609333"/>
            <a:ext cx="2761811" cy="20705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189</TotalTime>
  <Words>124</Words>
  <Application>Microsoft Office PowerPoint</Application>
  <PresentationFormat>Presentazione su schermo (16:9)</PresentationFormat>
  <Paragraphs>30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Wingdings</vt:lpstr>
      <vt:lpstr>Century Schoolbook</vt:lpstr>
      <vt:lpstr>Wingdings 2</vt:lpstr>
      <vt:lpstr>Vista</vt:lpstr>
      <vt:lpstr>ROBOTIC PERCEPTION AND ACTION PROJECT </vt:lpstr>
      <vt:lpstr>Presentazione standard di PowerPoint</vt:lpstr>
      <vt:lpstr>data processing </vt:lpstr>
      <vt:lpstr>FEATURES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 FOR THE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PERCEPTION AND ACTION PROJECT EMG signal classification using deep learning algorithms  </dc:title>
  <cp:lastModifiedBy>giorgio.checola@unitn.it</cp:lastModifiedBy>
  <cp:revision>18</cp:revision>
  <dcterms:modified xsi:type="dcterms:W3CDTF">2021-03-19T16:35:45Z</dcterms:modified>
</cp:coreProperties>
</file>