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Lst>
  <p:notesMasterIdLst>
    <p:notesMasterId r:id="rId19"/>
  </p:notesMasterIdLst>
  <p:sldIdLst>
    <p:sldId id="325" r:id="rId2"/>
    <p:sldId id="292" r:id="rId3"/>
    <p:sldId id="326" r:id="rId4"/>
    <p:sldId id="327" r:id="rId5"/>
    <p:sldId id="328" r:id="rId6"/>
    <p:sldId id="329" r:id="rId7"/>
    <p:sldId id="330" r:id="rId8"/>
    <p:sldId id="331" r:id="rId9"/>
    <p:sldId id="293" r:id="rId10"/>
    <p:sldId id="8395" r:id="rId11"/>
    <p:sldId id="2147469936" r:id="rId12"/>
    <p:sldId id="8393" r:id="rId13"/>
    <p:sldId id="294" r:id="rId14"/>
    <p:sldId id="295" r:id="rId15"/>
    <p:sldId id="296" r:id="rId16"/>
    <p:sldId id="323" r:id="rId17"/>
    <p:sldId id="839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B0B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36FB51-33DA-4291-8E44-7D41782DDCC5}" v="253" dt="2022-03-29T19:00:37.3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03"/>
    <p:restoredTop sz="91851"/>
  </p:normalViewPr>
  <p:slideViewPr>
    <p:cSldViewPr snapToGrid="0" snapToObjects="1">
      <p:cViewPr varScale="1">
        <p:scale>
          <a:sx n="108" d="100"/>
          <a:sy n="108" d="100"/>
        </p:scale>
        <p:origin x="12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3/30/2022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a:buNone/>
            </a:pPr>
            <a:endParaRPr lang="en-US" dirty="0"/>
          </a:p>
        </p:txBody>
      </p:sp>
      <p:sp>
        <p:nvSpPr>
          <p:cNvPr id="4" name="Foliennummernplatzhalter 3"/>
          <p:cNvSpPr>
            <a:spLocks noGrp="1"/>
          </p:cNvSpPr>
          <p:nvPr>
            <p:ph type="sldNum" sz="quarter" idx="10"/>
          </p:nvPr>
        </p:nvSpPr>
        <p:spPr/>
        <p:txBody>
          <a:bodyPr/>
          <a:lstStyle/>
          <a:p>
            <a:pPr>
              <a:defRPr/>
            </a:pPr>
            <a:fld id="{81E7F325-6161-0244-860E-F585918BC13A}" type="slidenum">
              <a:rPr lang="en-US"/>
              <a:pPr>
                <a:defRPr/>
              </a:pPr>
              <a:t>2</a:t>
            </a:fld>
            <a:endParaRPr lang="en-US"/>
          </a:p>
        </p:txBody>
      </p:sp>
    </p:spTree>
    <p:extLst>
      <p:ext uri="{BB962C8B-B14F-4D97-AF65-F5344CB8AC3E}">
        <p14:creationId xmlns:p14="http://schemas.microsoft.com/office/powerpoint/2010/main" val="867710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a:buNone/>
            </a:pPr>
            <a:endParaRPr lang="en-US" dirty="0"/>
          </a:p>
        </p:txBody>
      </p:sp>
      <p:sp>
        <p:nvSpPr>
          <p:cNvPr id="4" name="Foliennummernplatzhalter 3"/>
          <p:cNvSpPr>
            <a:spLocks noGrp="1"/>
          </p:cNvSpPr>
          <p:nvPr>
            <p:ph type="sldNum" sz="quarter" idx="10"/>
          </p:nvPr>
        </p:nvSpPr>
        <p:spPr/>
        <p:txBody>
          <a:bodyPr/>
          <a:lstStyle/>
          <a:p>
            <a:pPr>
              <a:defRPr/>
            </a:pPr>
            <a:fld id="{81E7F325-6161-0244-860E-F585918BC13A}" type="slidenum">
              <a:rPr lang="en-US"/>
              <a:pPr>
                <a:defRPr/>
              </a:pPr>
              <a:t>3</a:t>
            </a:fld>
            <a:endParaRPr lang="en-US"/>
          </a:p>
        </p:txBody>
      </p:sp>
    </p:spTree>
    <p:extLst>
      <p:ext uri="{BB962C8B-B14F-4D97-AF65-F5344CB8AC3E}">
        <p14:creationId xmlns:p14="http://schemas.microsoft.com/office/powerpoint/2010/main" val="3417642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a:buNone/>
            </a:pPr>
            <a:endParaRPr lang="en-US" dirty="0"/>
          </a:p>
        </p:txBody>
      </p:sp>
      <p:sp>
        <p:nvSpPr>
          <p:cNvPr id="4" name="Foliennummernplatzhalter 3"/>
          <p:cNvSpPr>
            <a:spLocks noGrp="1"/>
          </p:cNvSpPr>
          <p:nvPr>
            <p:ph type="sldNum" sz="quarter" idx="10"/>
          </p:nvPr>
        </p:nvSpPr>
        <p:spPr/>
        <p:txBody>
          <a:bodyPr/>
          <a:lstStyle/>
          <a:p>
            <a:pPr>
              <a:defRPr/>
            </a:pPr>
            <a:fld id="{81E7F325-6161-0244-860E-F585918BC13A}" type="slidenum">
              <a:rPr lang="en-US"/>
              <a:pPr>
                <a:defRPr/>
              </a:pPr>
              <a:t>4</a:t>
            </a:fld>
            <a:endParaRPr lang="en-US"/>
          </a:p>
        </p:txBody>
      </p:sp>
    </p:spTree>
    <p:extLst>
      <p:ext uri="{BB962C8B-B14F-4D97-AF65-F5344CB8AC3E}">
        <p14:creationId xmlns:p14="http://schemas.microsoft.com/office/powerpoint/2010/main" val="4255219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097B6B-FF96-F443-AED4-FFB28983C4F8}" type="slidenum">
              <a:rPr lang="en-US" smtClean="0"/>
              <a:t>9</a:t>
            </a:fld>
            <a:endParaRPr lang="en-US"/>
          </a:p>
        </p:txBody>
      </p:sp>
    </p:spTree>
    <p:extLst>
      <p:ext uri="{BB962C8B-B14F-4D97-AF65-F5344CB8AC3E}">
        <p14:creationId xmlns:p14="http://schemas.microsoft.com/office/powerpoint/2010/main" val="2309642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12</a:t>
            </a:fld>
            <a:endParaRPr lang="en-US"/>
          </a:p>
        </p:txBody>
      </p:sp>
    </p:spTree>
    <p:extLst>
      <p:ext uri="{BB962C8B-B14F-4D97-AF65-F5344CB8AC3E}">
        <p14:creationId xmlns:p14="http://schemas.microsoft.com/office/powerpoint/2010/main" val="2449069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13</a:t>
            </a:fld>
            <a:endParaRPr lang="en-US"/>
          </a:p>
        </p:txBody>
      </p:sp>
    </p:spTree>
    <p:extLst>
      <p:ext uri="{BB962C8B-B14F-4D97-AF65-F5344CB8AC3E}">
        <p14:creationId xmlns:p14="http://schemas.microsoft.com/office/powerpoint/2010/main" val="1499375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14</a:t>
            </a:fld>
            <a:endParaRPr lang="en-US"/>
          </a:p>
        </p:txBody>
      </p:sp>
    </p:spTree>
    <p:extLst>
      <p:ext uri="{BB962C8B-B14F-4D97-AF65-F5344CB8AC3E}">
        <p14:creationId xmlns:p14="http://schemas.microsoft.com/office/powerpoint/2010/main" val="2128137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endParaRPr lang="en-US" dirty="0"/>
          </a:p>
        </p:txBody>
      </p:sp>
      <p:sp>
        <p:nvSpPr>
          <p:cNvPr id="4" name="Foliennummernplatzhalter 3"/>
          <p:cNvSpPr>
            <a:spLocks noGrp="1"/>
          </p:cNvSpPr>
          <p:nvPr>
            <p:ph type="sldNum" sz="quarter" idx="10"/>
          </p:nvPr>
        </p:nvSpPr>
        <p:spPr/>
        <p:txBody>
          <a:bodyPr/>
          <a:lstStyle/>
          <a:p>
            <a:pPr>
              <a:defRPr/>
            </a:pPr>
            <a:fld id="{81E7F325-6161-0244-860E-F585918BC13A}" type="slidenum">
              <a:rPr lang="en-US"/>
              <a:pPr>
                <a:defRPr/>
              </a:pPr>
              <a:t>15</a:t>
            </a:fld>
            <a:endParaRPr lang="en-US"/>
          </a:p>
        </p:txBody>
      </p:sp>
    </p:spTree>
    <p:extLst>
      <p:ext uri="{BB962C8B-B14F-4D97-AF65-F5344CB8AC3E}">
        <p14:creationId xmlns:p14="http://schemas.microsoft.com/office/powerpoint/2010/main" val="957329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3/30/2022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427570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3343549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2-color bulleted">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0">
                      <a:schemeClr val="tx1"/>
                    </a:gs>
                    <a:gs pos="100000">
                      <a:schemeClr val="tx1"/>
                    </a:gs>
                  </a:gsLst>
                  <a:lin ang="5400000" scaled="0"/>
                </a:gradFill>
              </a:defRPr>
            </a:lvl1pPr>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591248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128289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latin typeface="Segoe UI Semibold" panose="020B0702040204020203" pitchFamily="34" charset="0"/>
              <a:ea typeface="Segoe UI" pitchFamily="34" charset="0"/>
              <a:cs typeface="Segoe UI Semibold" panose="020B0702040204020203"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982756857"/>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0074779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117142618"/>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4"/>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8" r:id="rId17"/>
    <p:sldLayoutId id="2147483679" r:id="rId18"/>
    <p:sldLayoutId id="2147483731" r:id="rId19"/>
    <p:sldLayoutId id="2147483732" r:id="rId20"/>
    <p:sldLayoutId id="2147483733" r:id="rId21"/>
    <p:sldLayoutId id="2147483734" r:id="rId2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.NET MAUI</a:t>
            </a:r>
            <a:br>
              <a:rPr lang="en-US" sz="5400" b="1" dirty="0"/>
            </a:br>
            <a:r>
              <a:rPr lang="en-US" sz="5400" b="1" dirty="0"/>
              <a:t>Our First App</a:t>
            </a:r>
          </a:p>
        </p:txBody>
      </p:sp>
      <p:sp>
        <p:nvSpPr>
          <p:cNvPr id="4" name="Text Placeholder 3"/>
          <p:cNvSpPr>
            <a:spLocks noGrp="1"/>
          </p:cNvSpPr>
          <p:nvPr>
            <p:ph type="body" sz="quarter" idx="13"/>
          </p:nvPr>
        </p:nvSpPr>
        <p:spPr/>
        <p:txBody>
          <a:bodyPr/>
          <a:lstStyle/>
          <a:p>
            <a:endParaRPr lang="en-US"/>
          </a:p>
        </p:txBody>
      </p:sp>
      <p:pic>
        <p:nvPicPr>
          <p:cNvPr id="14" name="Picture 13">
            <a:extLst>
              <a:ext uri="{FF2B5EF4-FFF2-40B4-BE49-F238E27FC236}">
                <a16:creationId xmlns:a16="http://schemas.microsoft.com/office/drawing/2014/main" id="{2B9DAD5B-03C7-43FE-A3F9-29F44B946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182" y="4673121"/>
            <a:ext cx="557054" cy="1890129"/>
          </a:xfrm>
          <a:prstGeom prst="rect">
            <a:avLst/>
          </a:prstGeom>
        </p:spPr>
      </p:pic>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James Montemagno</a:t>
            </a:r>
          </a:p>
          <a:p>
            <a:r>
              <a:rPr lang="en-US" sz="1961" dirty="0">
                <a:latin typeface="+mj-lt"/>
                <a:cs typeface="Arial"/>
              </a:rPr>
              <a:t>Principal Lead PM – Developer Community,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@JamesMontemagno</a:t>
            </a:r>
          </a:p>
          <a:p>
            <a:pPr algn="r">
              <a:lnSpc>
                <a:spcPct val="130000"/>
              </a:lnSpc>
            </a:pPr>
            <a:r>
              <a:rPr lang="en-US" sz="1765" dirty="0">
                <a:latin typeface="+mj-lt"/>
                <a:cs typeface="Arial"/>
              </a:rPr>
              <a:t>/</a:t>
            </a:r>
            <a:r>
              <a:rPr lang="en-US" sz="1765" dirty="0" err="1">
                <a:latin typeface="+mj-lt"/>
                <a:cs typeface="Arial"/>
              </a:rPr>
              <a:t>JamesMontemagno</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6871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MAUI Application Lifecycle</a:t>
            </a:r>
          </a:p>
        </p:txBody>
      </p:sp>
      <p:sp>
        <p:nvSpPr>
          <p:cNvPr id="3" name="Text Placeholder 4"/>
          <p:cNvSpPr txBox="1">
            <a:spLocks/>
          </p:cNvSpPr>
          <p:nvPr/>
        </p:nvSpPr>
        <p:spPr>
          <a:xfrm>
            <a:off x="268891" y="1476216"/>
            <a:ext cx="5304195" cy="8959488"/>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dirty="0"/>
              <a:t>Windows lifecycle:</a:t>
            </a:r>
          </a:p>
          <a:p>
            <a:pPr marL="1792773" lvl="1" indent="-896386">
              <a:buFont typeface="Wingdings" charset="2"/>
              <a:buChar char="§"/>
            </a:pPr>
            <a:r>
              <a:rPr lang="en-US" sz="2353" b="1" dirty="0"/>
              <a:t>Created</a:t>
            </a:r>
          </a:p>
          <a:p>
            <a:pPr marL="1792773" lvl="1" indent="-896386">
              <a:buFont typeface="Wingdings" charset="2"/>
              <a:buChar char="§"/>
            </a:pPr>
            <a:r>
              <a:rPr lang="en-US" sz="2353" b="1" dirty="0"/>
              <a:t>Activated</a:t>
            </a:r>
          </a:p>
          <a:p>
            <a:pPr marL="1792773" lvl="1" indent="-896386">
              <a:buFont typeface="Wingdings" charset="2"/>
              <a:buChar char="§"/>
            </a:pPr>
            <a:r>
              <a:rPr lang="en-US" sz="2353" b="1" dirty="0"/>
              <a:t>Deactivated</a:t>
            </a:r>
          </a:p>
          <a:p>
            <a:pPr marL="1792773" lvl="1" indent="-896386">
              <a:buFont typeface="Wingdings" charset="2"/>
              <a:buChar char="§"/>
            </a:pPr>
            <a:r>
              <a:rPr lang="en-US" sz="2353" b="1" dirty="0"/>
              <a:t>Stopped</a:t>
            </a:r>
          </a:p>
          <a:p>
            <a:pPr marL="1792773" lvl="1" indent="-896386">
              <a:buFont typeface="Wingdings" charset="2"/>
              <a:buChar char="§"/>
            </a:pPr>
            <a:r>
              <a:rPr lang="en-US" sz="2353" b="1" dirty="0"/>
              <a:t>Resumed</a:t>
            </a:r>
          </a:p>
          <a:p>
            <a:pPr marL="1792773" lvl="1" indent="-896386">
              <a:buFont typeface="Wingdings" charset="2"/>
              <a:buChar char="§"/>
            </a:pPr>
            <a:r>
              <a:rPr lang="en-US" sz="2353" b="1"/>
              <a:t>Destroying</a:t>
            </a:r>
            <a:endParaRPr lang="en-US" sz="2353" b="1" dirty="0"/>
          </a:p>
        </p:txBody>
      </p:sp>
      <p:pic>
        <p:nvPicPr>
          <p:cNvPr id="6" name="Picture 2" descr=".NET MAUI app lifecycle">
            <a:extLst>
              <a:ext uri="{FF2B5EF4-FFF2-40B4-BE49-F238E27FC236}">
                <a16:creationId xmlns:a16="http://schemas.microsoft.com/office/drawing/2014/main" id="{C2565257-420E-4DF3-A35C-B82B58D01B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891" y="4663440"/>
            <a:ext cx="4603223" cy="21945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F5B9E98-A732-49E4-8872-6ED19094E8E0}"/>
              </a:ext>
            </a:extLst>
          </p:cNvPr>
          <p:cNvPicPr>
            <a:picLocks noChangeAspect="1"/>
          </p:cNvPicPr>
          <p:nvPr/>
        </p:nvPicPr>
        <p:blipFill>
          <a:blip r:embed="rId4"/>
          <a:stretch>
            <a:fillRect/>
          </a:stretch>
        </p:blipFill>
        <p:spPr>
          <a:xfrm>
            <a:off x="5164487" y="1476216"/>
            <a:ext cx="7027513" cy="3347700"/>
          </a:xfrm>
          <a:prstGeom prst="rect">
            <a:avLst/>
          </a:prstGeom>
        </p:spPr>
      </p:pic>
    </p:spTree>
    <p:extLst>
      <p:ext uri="{BB962C8B-B14F-4D97-AF65-F5344CB8AC3E}">
        <p14:creationId xmlns:p14="http://schemas.microsoft.com/office/powerpoint/2010/main" val="428451024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B1A85-E966-2E01-B88B-7E7F5D6700A0}"/>
              </a:ext>
            </a:extLst>
          </p:cNvPr>
          <p:cNvSpPr>
            <a:spLocks noGrp="1"/>
          </p:cNvSpPr>
          <p:nvPr>
            <p:ph type="title"/>
          </p:nvPr>
        </p:nvSpPr>
        <p:spPr/>
        <p:txBody>
          <a:bodyPr/>
          <a:lstStyle/>
          <a:p>
            <a:r>
              <a:rPr lang="en-US"/>
              <a:t>Multi-window</a:t>
            </a:r>
          </a:p>
        </p:txBody>
      </p:sp>
      <p:sp>
        <p:nvSpPr>
          <p:cNvPr id="3" name="Text Placeholder 2">
            <a:extLst>
              <a:ext uri="{FF2B5EF4-FFF2-40B4-BE49-F238E27FC236}">
                <a16:creationId xmlns:a16="http://schemas.microsoft.com/office/drawing/2014/main" id="{582FD4E6-8721-5C5D-DFCE-14C8865FA946}"/>
              </a:ext>
            </a:extLst>
          </p:cNvPr>
          <p:cNvSpPr>
            <a:spLocks noGrp="1"/>
          </p:cNvSpPr>
          <p:nvPr>
            <p:ph type="body" sz="quarter" idx="10"/>
          </p:nvPr>
        </p:nvSpPr>
        <p:spPr>
          <a:xfrm>
            <a:off x="588263" y="1735897"/>
            <a:ext cx="11018520" cy="941796"/>
          </a:xfrm>
        </p:spPr>
        <p:txBody>
          <a:bodyPr/>
          <a:lstStyle/>
          <a:p>
            <a:r>
              <a:rPr lang="en-US" sz="1800">
                <a:solidFill>
                  <a:srgbClr val="1E1EFF"/>
                </a:solidFill>
                <a:effectLst/>
              </a:rPr>
              <a:t>var</a:t>
            </a:r>
            <a:r>
              <a:rPr lang="en-US" sz="1800">
                <a:solidFill>
                  <a:srgbClr val="000000"/>
                </a:solidFill>
                <a:effectLst/>
              </a:rPr>
              <a:t> </a:t>
            </a:r>
            <a:r>
              <a:rPr lang="en-US" sz="1800" err="1">
                <a:solidFill>
                  <a:srgbClr val="000000"/>
                </a:solidFill>
                <a:effectLst/>
              </a:rPr>
              <a:t>secondWindow</a:t>
            </a:r>
            <a:r>
              <a:rPr lang="en-US" sz="1800">
                <a:solidFill>
                  <a:srgbClr val="000000"/>
                </a:solidFill>
                <a:effectLst/>
              </a:rPr>
              <a:t> = </a:t>
            </a:r>
            <a:r>
              <a:rPr lang="en-US" sz="1800">
                <a:solidFill>
                  <a:srgbClr val="1E1EFF"/>
                </a:solidFill>
                <a:effectLst/>
              </a:rPr>
              <a:t>new</a:t>
            </a:r>
            <a:r>
              <a:rPr lang="en-US" sz="1800">
                <a:solidFill>
                  <a:srgbClr val="000000"/>
                </a:solidFill>
                <a:effectLst/>
              </a:rPr>
              <a:t> </a:t>
            </a:r>
            <a:r>
              <a:rPr lang="en-US" sz="1800">
                <a:solidFill>
                  <a:srgbClr val="660066"/>
                </a:solidFill>
                <a:effectLst/>
              </a:rPr>
              <a:t>Window</a:t>
            </a:r>
            <a:r>
              <a:rPr lang="en-US" sz="1800">
                <a:solidFill>
                  <a:srgbClr val="000000"/>
                </a:solidFill>
                <a:effectLst/>
              </a:rPr>
              <a:t> { </a:t>
            </a:r>
            <a:r>
              <a:rPr lang="en-US" sz="1800">
                <a:solidFill>
                  <a:srgbClr val="660066"/>
                </a:solidFill>
                <a:effectLst/>
              </a:rPr>
              <a:t>Page</a:t>
            </a:r>
            <a:r>
              <a:rPr lang="en-US" sz="1800">
                <a:solidFill>
                  <a:srgbClr val="000000"/>
                </a:solidFill>
                <a:effectLst/>
              </a:rPr>
              <a:t> = </a:t>
            </a:r>
            <a:r>
              <a:rPr lang="en-US" sz="1800">
                <a:solidFill>
                  <a:srgbClr val="1E1EFF"/>
                </a:solidFill>
                <a:effectLst/>
              </a:rPr>
              <a:t>new</a:t>
            </a:r>
            <a:r>
              <a:rPr lang="en-US" sz="1800">
                <a:solidFill>
                  <a:srgbClr val="000000"/>
                </a:solidFill>
                <a:effectLst/>
              </a:rPr>
              <a:t> </a:t>
            </a:r>
            <a:r>
              <a:rPr lang="en-US" sz="1800" err="1">
                <a:solidFill>
                  <a:srgbClr val="660066"/>
                </a:solidFill>
                <a:effectLst/>
              </a:rPr>
              <a:t>MySecondPage</a:t>
            </a:r>
            <a:r>
              <a:rPr lang="en-US" sz="1800">
                <a:solidFill>
                  <a:srgbClr val="000000"/>
                </a:solidFill>
                <a:effectLst/>
              </a:rPr>
              <a:t> { </a:t>
            </a:r>
            <a:r>
              <a:rPr lang="en-US" sz="1800">
                <a:solidFill>
                  <a:srgbClr val="008800"/>
                </a:solidFill>
                <a:effectLst/>
              </a:rPr>
              <a:t>// ...</a:t>
            </a:r>
            <a:r>
              <a:rPr lang="en-US" sz="1800">
                <a:solidFill>
                  <a:srgbClr val="000000"/>
                </a:solidFill>
                <a:effectLst/>
              </a:rPr>
              <a:t> } };</a:t>
            </a:r>
          </a:p>
          <a:p>
            <a:endParaRPr lang="en-US" sz="1800"/>
          </a:p>
          <a:p>
            <a:r>
              <a:rPr lang="en-US" sz="1800" err="1">
                <a:solidFill>
                  <a:srgbClr val="660066"/>
                </a:solidFill>
                <a:effectLst/>
              </a:rPr>
              <a:t>Application</a:t>
            </a:r>
            <a:r>
              <a:rPr lang="en-US" sz="1800" err="1">
                <a:solidFill>
                  <a:srgbClr val="000000"/>
                </a:solidFill>
                <a:effectLst/>
              </a:rPr>
              <a:t>.</a:t>
            </a:r>
            <a:r>
              <a:rPr lang="en-US" sz="1800" err="1">
                <a:solidFill>
                  <a:srgbClr val="660066"/>
                </a:solidFill>
                <a:effectLst/>
              </a:rPr>
              <a:t>Current</a:t>
            </a:r>
            <a:r>
              <a:rPr lang="en-US" sz="1800" err="1">
                <a:solidFill>
                  <a:srgbClr val="000000"/>
                </a:solidFill>
                <a:effectLst/>
              </a:rPr>
              <a:t>.</a:t>
            </a:r>
            <a:r>
              <a:rPr lang="en-US" sz="1800" err="1">
                <a:solidFill>
                  <a:srgbClr val="660066"/>
                </a:solidFill>
                <a:effectLst/>
              </a:rPr>
              <a:t>OpenWindow</a:t>
            </a:r>
            <a:r>
              <a:rPr lang="en-US" sz="1800">
                <a:solidFill>
                  <a:srgbClr val="000000"/>
                </a:solidFill>
                <a:effectLst/>
              </a:rPr>
              <a:t>(</a:t>
            </a:r>
            <a:r>
              <a:rPr lang="en-US" sz="1800" err="1">
                <a:solidFill>
                  <a:srgbClr val="000000"/>
                </a:solidFill>
                <a:effectLst/>
              </a:rPr>
              <a:t>secondWindow</a:t>
            </a:r>
            <a:r>
              <a:rPr lang="en-US" sz="1800">
                <a:solidFill>
                  <a:srgbClr val="000000"/>
                </a:solidFill>
                <a:effectLst/>
              </a:rPr>
              <a:t>);</a:t>
            </a:r>
            <a:endParaRPr lang="en-US" sz="1800"/>
          </a:p>
        </p:txBody>
      </p:sp>
      <p:pic>
        <p:nvPicPr>
          <p:cNvPr id="6146" name="Picture 2">
            <a:extLst>
              <a:ext uri="{FF2B5EF4-FFF2-40B4-BE49-F238E27FC236}">
                <a16:creationId xmlns:a16="http://schemas.microsoft.com/office/drawing/2014/main" id="{4E043D39-C580-0EF8-A147-D605530EA5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706" y="2855851"/>
            <a:ext cx="115585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0381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6453" y="358863"/>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tx1"/>
                </a:solidFill>
              </a:rPr>
              <a:t>Shell</a:t>
            </a:r>
          </a:p>
        </p:txBody>
      </p:sp>
      <p:pic>
        <p:nvPicPr>
          <p:cNvPr id="3" name="Picture 2">
            <a:extLst>
              <a:ext uri="{FF2B5EF4-FFF2-40B4-BE49-F238E27FC236}">
                <a16:creationId xmlns:a16="http://schemas.microsoft.com/office/drawing/2014/main" id="{B3AF19B0-7B05-4335-A7D4-B1CABBD39054}"/>
              </a:ext>
            </a:extLst>
          </p:cNvPr>
          <p:cNvPicPr>
            <a:picLocks noChangeAspect="1"/>
          </p:cNvPicPr>
          <p:nvPr/>
        </p:nvPicPr>
        <p:blipFill>
          <a:blip r:embed="rId3"/>
          <a:stretch>
            <a:fillRect/>
          </a:stretch>
        </p:blipFill>
        <p:spPr>
          <a:xfrm>
            <a:off x="420367" y="1380618"/>
            <a:ext cx="2782333" cy="4944605"/>
          </a:xfrm>
          <a:prstGeom prst="rect">
            <a:avLst/>
          </a:prstGeom>
        </p:spPr>
      </p:pic>
      <p:sp>
        <p:nvSpPr>
          <p:cNvPr id="4" name="Rectangle 3">
            <a:extLst>
              <a:ext uri="{FF2B5EF4-FFF2-40B4-BE49-F238E27FC236}">
                <a16:creationId xmlns:a16="http://schemas.microsoft.com/office/drawing/2014/main" id="{B393A61F-DD35-4D62-88AD-CF2DB31E3BFA}"/>
              </a:ext>
            </a:extLst>
          </p:cNvPr>
          <p:cNvSpPr/>
          <p:nvPr/>
        </p:nvSpPr>
        <p:spPr>
          <a:xfrm>
            <a:off x="3684448" y="1380619"/>
            <a:ext cx="8140539" cy="2308324"/>
          </a:xfrm>
          <a:prstGeom prst="rect">
            <a:avLst/>
          </a:prstGeom>
        </p:spPr>
        <p:txBody>
          <a:bodyPr wrap="square">
            <a:spAutoFit/>
          </a:bodyPr>
          <a:lstStyle/>
          <a:p>
            <a:r>
              <a:rPr lang="en-US" dirty="0">
                <a:latin typeface="Consolas" panose="020B0609020204030204" pitchFamily="49" charset="0"/>
              </a:rPr>
              <a:t>&lt;Shell&gt;</a:t>
            </a:r>
          </a:p>
          <a:p>
            <a:r>
              <a:rPr lang="en-US" dirty="0">
                <a:latin typeface="Consolas" panose="020B0609020204030204" pitchFamily="49" charset="0"/>
              </a:rPr>
              <a:t>    &lt;</a:t>
            </a:r>
            <a:r>
              <a:rPr lang="en-US" dirty="0" err="1">
                <a:latin typeface="Consolas" panose="020B0609020204030204" pitchFamily="49" charset="0"/>
              </a:rPr>
              <a:t>FlyoutItem</a:t>
            </a:r>
            <a:r>
              <a:rPr lang="en-US" dirty="0">
                <a:latin typeface="Consolas" panose="020B0609020204030204" pitchFamily="49" charset="0"/>
              </a:rPr>
              <a:t> </a:t>
            </a:r>
          </a:p>
          <a:p>
            <a:r>
              <a:rPr lang="en-US" dirty="0">
                <a:latin typeface="Consolas" panose="020B0609020204030204" pitchFamily="49" charset="0"/>
              </a:rPr>
              <a:t>        Title="Style Guide" </a:t>
            </a:r>
          </a:p>
          <a:p>
            <a:r>
              <a:rPr lang="en-US" dirty="0">
                <a:latin typeface="Consolas" panose="020B0609020204030204" pitchFamily="49" charset="0"/>
              </a:rPr>
              <a:t>        Icon="Compass.png"&gt;</a:t>
            </a:r>
          </a:p>
          <a:p>
            <a:r>
              <a:rPr lang="en-US" dirty="0">
                <a:latin typeface="Consolas" panose="020B0609020204030204" pitchFamily="49" charset="0"/>
              </a:rPr>
              <a:t>        &lt;</a:t>
            </a:r>
            <a:r>
              <a:rPr lang="en-US" dirty="0" err="1">
                <a:latin typeface="Consolas" panose="020B0609020204030204" pitchFamily="49" charset="0"/>
              </a:rPr>
              <a:t>ShellContent</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ContentTemplate</a:t>
            </a:r>
            <a:r>
              <a:rPr lang="en-US" dirty="0">
                <a:latin typeface="Consolas" panose="020B0609020204030204" pitchFamily="49" charset="0"/>
              </a:rPr>
              <a:t>="{</a:t>
            </a:r>
            <a:r>
              <a:rPr lang="en-US" dirty="0" err="1">
                <a:latin typeface="Consolas" panose="020B0609020204030204" pitchFamily="49" charset="0"/>
              </a:rPr>
              <a:t>DataTemplate</a:t>
            </a:r>
            <a:r>
              <a:rPr lang="en-US" dirty="0">
                <a:latin typeface="Consolas" panose="020B0609020204030204" pitchFamily="49" charset="0"/>
              </a:rPr>
              <a:t> p:StyleGuidePage}"/&gt;</a:t>
            </a:r>
          </a:p>
          <a:p>
            <a:r>
              <a:rPr lang="en-US" dirty="0">
                <a:latin typeface="Consolas" panose="020B0609020204030204" pitchFamily="49" charset="0"/>
              </a:rPr>
              <a:t>    &lt;/</a:t>
            </a:r>
            <a:r>
              <a:rPr lang="en-US" dirty="0" err="1">
                <a:latin typeface="Consolas" panose="020B0609020204030204" pitchFamily="49" charset="0"/>
              </a:rPr>
              <a:t>FlyoutItem</a:t>
            </a:r>
            <a:r>
              <a:rPr lang="en-US" dirty="0">
                <a:latin typeface="Consolas" panose="020B0609020204030204" pitchFamily="49" charset="0"/>
              </a:rPr>
              <a:t>&gt;</a:t>
            </a:r>
          </a:p>
          <a:p>
            <a:r>
              <a:rPr lang="en-US" dirty="0">
                <a:latin typeface="Consolas" panose="020B0609020204030204" pitchFamily="49" charset="0"/>
              </a:rPr>
              <a:t>&lt;/Shell&gt;</a:t>
            </a:r>
          </a:p>
        </p:txBody>
      </p:sp>
    </p:spTree>
    <p:extLst>
      <p:ext uri="{BB962C8B-B14F-4D97-AF65-F5344CB8AC3E}">
        <p14:creationId xmlns:p14="http://schemas.microsoft.com/office/powerpoint/2010/main" val="37686069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Placeholder 9"/>
          <p:cNvSpPr>
            <a:spLocks noGrp="1"/>
          </p:cNvSpPr>
          <p:nvPr>
            <p:ph type="body" sz="quarter" idx="10"/>
          </p:nvPr>
        </p:nvSpPr>
        <p:spPr>
          <a:xfrm>
            <a:off x="269240" y="1189495"/>
            <a:ext cx="5752058" cy="1934440"/>
          </a:xfrm>
        </p:spPr>
        <p:txBody>
          <a:bodyPr/>
          <a:lstStyle/>
          <a:p>
            <a:pPr marL="380964" indent="-380964"/>
            <a:r>
              <a:rPr lang="en-US" dirty="0"/>
              <a:t>Single screen of content</a:t>
            </a:r>
          </a:p>
          <a:p>
            <a:pPr marL="380964" indent="-380964"/>
            <a:r>
              <a:rPr lang="en-US" dirty="0"/>
              <a:t>ContentPage holds one visual element</a:t>
            </a:r>
          </a:p>
        </p:txBody>
      </p:sp>
      <p:sp>
        <p:nvSpPr>
          <p:cNvPr id="17409" name="Title 5"/>
          <p:cNvSpPr>
            <a:spLocks noGrp="1"/>
          </p:cNvSpPr>
          <p:nvPr>
            <p:ph type="title"/>
          </p:nvPr>
        </p:nvSpPr>
        <p:spPr/>
        <p:txBody>
          <a:bodyPr/>
          <a:lstStyle/>
          <a:p>
            <a:pPr eaLnBrk="1" hangingPunct="1"/>
            <a:r>
              <a:rPr lang="en-US" dirty="0"/>
              <a:t>Pages</a:t>
            </a:r>
          </a:p>
        </p:txBody>
      </p:sp>
      <p:sp>
        <p:nvSpPr>
          <p:cNvPr id="3" name="Rechteck 2"/>
          <p:cNvSpPr/>
          <p:nvPr/>
        </p:nvSpPr>
        <p:spPr>
          <a:xfrm>
            <a:off x="6673494" y="1871722"/>
            <a:ext cx="4434262" cy="50867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t" anchorCtr="0"/>
          <a:lstStyle/>
          <a:p>
            <a:pPr algn="ctr"/>
            <a:r>
              <a:rPr lang="de-DE" sz="1765">
                <a:latin typeface="Segoe UI"/>
                <a:cs typeface="Segoe UI"/>
              </a:rPr>
              <a:t>ContentPage</a:t>
            </a:r>
          </a:p>
        </p:txBody>
      </p:sp>
      <p:sp>
        <p:nvSpPr>
          <p:cNvPr id="48" name="Rechteck 47"/>
          <p:cNvSpPr/>
          <p:nvPr/>
        </p:nvSpPr>
        <p:spPr>
          <a:xfrm>
            <a:off x="6917413" y="3400134"/>
            <a:ext cx="4007244" cy="42325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r>
              <a:rPr lang="de-DE" sz="1863">
                <a:latin typeface="Segoe UI"/>
                <a:cs typeface="Segoe UI"/>
              </a:rPr>
              <a:t>Control</a:t>
            </a:r>
          </a:p>
        </p:txBody>
      </p:sp>
      <p:sp>
        <p:nvSpPr>
          <p:cNvPr id="20" name="Right Arrow 47"/>
          <p:cNvSpPr/>
          <p:nvPr/>
        </p:nvSpPr>
        <p:spPr>
          <a:xfrm rot="5400000">
            <a:off x="8468070" y="2751007"/>
            <a:ext cx="843125" cy="321300"/>
          </a:xfrm>
          <a:prstGeom prst="rightArrow">
            <a:avLst/>
          </a:prstGeom>
          <a:solidFill>
            <a:srgbClr val="8DA2BC"/>
          </a:solidFill>
          <a:ln>
            <a:noFill/>
          </a:ln>
          <a:effectLst/>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p>
        </p:txBody>
      </p:sp>
      <p:sp>
        <p:nvSpPr>
          <p:cNvPr id="21" name="Rectangle 50"/>
          <p:cNvSpPr/>
          <p:nvPr/>
        </p:nvSpPr>
        <p:spPr>
          <a:xfrm>
            <a:off x="9052394" y="2695249"/>
            <a:ext cx="2069137" cy="409744"/>
          </a:xfrm>
          <a:prstGeom prst="rect">
            <a:avLst/>
          </a:prstGeom>
        </p:spPr>
        <p:txBody>
          <a:bodyPr wrap="none" lIns="121913" tIns="60957" rIns="121913" bIns="60957">
            <a:spAutoFit/>
          </a:bodyPr>
          <a:lstStyle/>
          <a:p>
            <a:pPr algn="ctr"/>
            <a:r>
              <a:rPr lang="en-US" sz="1863" dirty="0">
                <a:solidFill>
                  <a:srgbClr val="FFFFFF"/>
                </a:solidFill>
                <a:latin typeface="Segoe UI"/>
                <a:cs typeface="Segoe UI"/>
              </a:rPr>
              <a:t>Content property</a:t>
            </a:r>
          </a:p>
        </p:txBody>
      </p:sp>
    </p:spTree>
    <p:extLst>
      <p:ext uri="{BB962C8B-B14F-4D97-AF65-F5344CB8AC3E}">
        <p14:creationId xmlns:p14="http://schemas.microsoft.com/office/powerpoint/2010/main" val="1828523256"/>
      </p:ext>
    </p:extLst>
  </p:cSld>
  <p:clrMapOvr>
    <a:masterClrMapping/>
  </p:clrMapOvr>
  <mc:AlternateContent xmlns:mc="http://schemas.openxmlformats.org/markup-compatibility/2006" xmlns:p14="http://schemas.microsoft.com/office/powerpoint/2010/main">
    <mc:Choice Requires="p14">
      <p:transition p14:dur="0" advTm="102115"/>
    </mc:Choice>
    <mc:Fallback xmlns="">
      <p:transition advTm="1021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linds(horizontal)">
                                      <p:cBhvr>
                                        <p:cTn id="10" dur="500"/>
                                        <p:tgtEl>
                                          <p:spTgt spid="2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blinds(horizontal)">
                                      <p:cBhvr>
                                        <p:cTn id="1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20" grpId="0" animBg="1"/>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Placeholder 9"/>
          <p:cNvSpPr>
            <a:spLocks noGrp="1"/>
          </p:cNvSpPr>
          <p:nvPr>
            <p:ph type="body" sz="quarter" idx="10"/>
          </p:nvPr>
        </p:nvSpPr>
        <p:spPr>
          <a:xfrm>
            <a:off x="269240" y="1189495"/>
            <a:ext cx="6404254" cy="4589398"/>
          </a:xfrm>
        </p:spPr>
        <p:txBody>
          <a:bodyPr/>
          <a:lstStyle/>
          <a:p>
            <a:pPr marL="380964" indent="-380964"/>
            <a:r>
              <a:rPr lang="en-US" dirty="0"/>
              <a:t>Layouts handle child elements</a:t>
            </a:r>
          </a:p>
          <a:p>
            <a:pPr marL="380964" indent="-380964"/>
            <a:r>
              <a:rPr lang="en-US" dirty="0"/>
              <a:t>Layouts include:</a:t>
            </a:r>
          </a:p>
          <a:p>
            <a:pPr marL="617510" lvl="1" indent="-380964"/>
            <a:r>
              <a:rPr lang="en-US" dirty="0"/>
              <a:t>Grid</a:t>
            </a:r>
          </a:p>
          <a:p>
            <a:pPr marL="617510" lvl="1" indent="-380964"/>
            <a:r>
              <a:rPr lang="en-US" dirty="0" err="1"/>
              <a:t>StackLayout</a:t>
            </a:r>
            <a:endParaRPr lang="en-US" dirty="0"/>
          </a:p>
          <a:p>
            <a:pPr marL="617510" lvl="1" indent="-380964"/>
            <a:r>
              <a:rPr lang="en-US" dirty="0" err="1"/>
              <a:t>RelativeLayout</a:t>
            </a:r>
            <a:endParaRPr lang="en-US" dirty="0"/>
          </a:p>
          <a:p>
            <a:pPr marL="617510" lvl="1" indent="-380964"/>
            <a:r>
              <a:rPr lang="en-US" dirty="0" err="1"/>
              <a:t>FlexLayout</a:t>
            </a:r>
            <a:endParaRPr lang="en-US" dirty="0"/>
          </a:p>
          <a:p>
            <a:pPr marL="617510" lvl="1" indent="-380964"/>
            <a:r>
              <a:rPr lang="en-US" dirty="0"/>
              <a:t>&amp; more</a:t>
            </a:r>
          </a:p>
          <a:p>
            <a:pPr marL="0" indent="0">
              <a:buNone/>
            </a:pPr>
            <a:endParaRPr lang="en-US" dirty="0"/>
          </a:p>
        </p:txBody>
      </p:sp>
      <p:sp>
        <p:nvSpPr>
          <p:cNvPr id="17409" name="Title 5"/>
          <p:cNvSpPr>
            <a:spLocks noGrp="1"/>
          </p:cNvSpPr>
          <p:nvPr>
            <p:ph type="title"/>
          </p:nvPr>
        </p:nvSpPr>
        <p:spPr/>
        <p:txBody>
          <a:bodyPr/>
          <a:lstStyle/>
          <a:p>
            <a:pPr eaLnBrk="1" hangingPunct="1"/>
            <a:r>
              <a:rPr lang="en-US" dirty="0"/>
              <a:t>Layout</a:t>
            </a:r>
          </a:p>
        </p:txBody>
      </p:sp>
      <p:sp>
        <p:nvSpPr>
          <p:cNvPr id="3" name="Rechteck 2"/>
          <p:cNvSpPr/>
          <p:nvPr/>
        </p:nvSpPr>
        <p:spPr>
          <a:xfrm>
            <a:off x="6673494" y="1416173"/>
            <a:ext cx="4434262" cy="50867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t" anchorCtr="0"/>
          <a:lstStyle/>
          <a:p>
            <a:pPr algn="ctr"/>
            <a:r>
              <a:rPr lang="de-DE" sz="1765">
                <a:latin typeface="Segoe UI"/>
                <a:cs typeface="Segoe UI"/>
              </a:rPr>
              <a:t>ContentPage</a:t>
            </a:r>
          </a:p>
        </p:txBody>
      </p:sp>
      <p:sp>
        <p:nvSpPr>
          <p:cNvPr id="48" name="Rechteck 47"/>
          <p:cNvSpPr/>
          <p:nvPr/>
        </p:nvSpPr>
        <p:spPr>
          <a:xfrm>
            <a:off x="6917413" y="2944585"/>
            <a:ext cx="4007244" cy="423255"/>
          </a:xfrm>
          <a:prstGeom prst="rect">
            <a:avLst/>
          </a:prstGeom>
          <a:solidFill>
            <a:srgbClr val="6CBD58"/>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r>
              <a:rPr lang="de-DE" sz="1863">
                <a:latin typeface="Segoe UI"/>
                <a:cs typeface="Segoe UI"/>
              </a:rPr>
              <a:t>Layout</a:t>
            </a:r>
          </a:p>
        </p:txBody>
      </p:sp>
      <p:sp>
        <p:nvSpPr>
          <p:cNvPr id="20" name="Right Arrow 47"/>
          <p:cNvSpPr/>
          <p:nvPr/>
        </p:nvSpPr>
        <p:spPr>
          <a:xfrm rot="5400000">
            <a:off x="8468070" y="2295459"/>
            <a:ext cx="843125" cy="321300"/>
          </a:xfrm>
          <a:prstGeom prst="rightArrow">
            <a:avLst/>
          </a:prstGeom>
          <a:solidFill>
            <a:srgbClr val="8DA2BC"/>
          </a:solidFill>
          <a:ln>
            <a:noFill/>
          </a:ln>
          <a:effectLst/>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p>
        </p:txBody>
      </p:sp>
      <p:sp>
        <p:nvSpPr>
          <p:cNvPr id="21" name="Rectangle 50"/>
          <p:cNvSpPr/>
          <p:nvPr/>
        </p:nvSpPr>
        <p:spPr>
          <a:xfrm>
            <a:off x="9052394" y="2239700"/>
            <a:ext cx="2069137" cy="409744"/>
          </a:xfrm>
          <a:prstGeom prst="rect">
            <a:avLst/>
          </a:prstGeom>
        </p:spPr>
        <p:txBody>
          <a:bodyPr wrap="none" lIns="121913" tIns="60957" rIns="121913" bIns="60957">
            <a:spAutoFit/>
          </a:bodyPr>
          <a:lstStyle/>
          <a:p>
            <a:pPr algn="ctr"/>
            <a:r>
              <a:rPr lang="en-US" sz="1863" dirty="0">
                <a:solidFill>
                  <a:srgbClr val="FFFFFF"/>
                </a:solidFill>
                <a:latin typeface="Segoe UI"/>
                <a:cs typeface="Segoe UI"/>
              </a:rPr>
              <a:t>Content property</a:t>
            </a:r>
          </a:p>
        </p:txBody>
      </p:sp>
      <p:grpSp>
        <p:nvGrpSpPr>
          <p:cNvPr id="5" name="Gruppierung 4"/>
          <p:cNvGrpSpPr/>
          <p:nvPr/>
        </p:nvGrpSpPr>
        <p:grpSpPr>
          <a:xfrm>
            <a:off x="7854417" y="3422491"/>
            <a:ext cx="2519714" cy="2389040"/>
            <a:chOff x="5890812" y="2908577"/>
            <a:chExt cx="1889786" cy="1792034"/>
          </a:xfrm>
        </p:grpSpPr>
        <p:grpSp>
          <p:nvGrpSpPr>
            <p:cNvPr id="2" name="Gruppierung 1"/>
            <p:cNvGrpSpPr/>
            <p:nvPr/>
          </p:nvGrpSpPr>
          <p:grpSpPr>
            <a:xfrm>
              <a:off x="5890812" y="3612705"/>
              <a:ext cx="1889786" cy="1087906"/>
              <a:chOff x="5890812" y="3612705"/>
              <a:chExt cx="1889786" cy="1087906"/>
            </a:xfrm>
          </p:grpSpPr>
          <p:sp>
            <p:nvSpPr>
              <p:cNvPr id="8" name="Rechteck 7"/>
              <p:cNvSpPr/>
              <p:nvPr/>
            </p:nvSpPr>
            <p:spPr>
              <a:xfrm>
                <a:off x="5890812" y="3612705"/>
                <a:ext cx="1432586" cy="22409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863">
                    <a:latin typeface="Segoe UI"/>
                    <a:cs typeface="Segoe UI"/>
                  </a:rPr>
                  <a:t>Control</a:t>
                </a:r>
              </a:p>
            </p:txBody>
          </p:sp>
          <p:sp>
            <p:nvSpPr>
              <p:cNvPr id="9" name="Rechteck 8"/>
              <p:cNvSpPr/>
              <p:nvPr/>
            </p:nvSpPr>
            <p:spPr>
              <a:xfrm>
                <a:off x="6043212" y="3900642"/>
                <a:ext cx="1432586" cy="22409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863">
                    <a:latin typeface="Segoe UI"/>
                    <a:cs typeface="Segoe UI"/>
                  </a:rPr>
                  <a:t>Control</a:t>
                </a:r>
              </a:p>
            </p:txBody>
          </p:sp>
          <p:sp>
            <p:nvSpPr>
              <p:cNvPr id="10" name="Rechteck 9"/>
              <p:cNvSpPr/>
              <p:nvPr/>
            </p:nvSpPr>
            <p:spPr>
              <a:xfrm>
                <a:off x="6195612" y="4188579"/>
                <a:ext cx="1432586" cy="22409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863">
                    <a:latin typeface="Segoe UI"/>
                    <a:cs typeface="Segoe UI"/>
                  </a:rPr>
                  <a:t>Control</a:t>
                </a:r>
              </a:p>
            </p:txBody>
          </p:sp>
          <p:sp>
            <p:nvSpPr>
              <p:cNvPr id="11" name="Rechteck 10"/>
              <p:cNvSpPr/>
              <p:nvPr/>
            </p:nvSpPr>
            <p:spPr>
              <a:xfrm>
                <a:off x="6348012" y="4476516"/>
                <a:ext cx="1432586" cy="22409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863">
                    <a:latin typeface="Segoe UI"/>
                    <a:cs typeface="Segoe UI"/>
                  </a:rPr>
                  <a:t>Control</a:t>
                </a:r>
              </a:p>
            </p:txBody>
          </p:sp>
        </p:grpSp>
        <p:sp>
          <p:nvSpPr>
            <p:cNvPr id="12" name="Right Arrow 47"/>
            <p:cNvSpPr/>
            <p:nvPr/>
          </p:nvSpPr>
          <p:spPr>
            <a:xfrm rot="5400000">
              <a:off x="6351007" y="3104306"/>
              <a:ext cx="632433" cy="240975"/>
            </a:xfrm>
            <a:prstGeom prst="rightArrow">
              <a:avLst/>
            </a:prstGeom>
            <a:solidFill>
              <a:srgbClr val="8DA2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65"/>
            </a:p>
          </p:txBody>
        </p:sp>
        <p:sp>
          <p:nvSpPr>
            <p:cNvPr id="13" name="Rectangle 50"/>
            <p:cNvSpPr/>
            <p:nvPr/>
          </p:nvSpPr>
          <p:spPr>
            <a:xfrm>
              <a:off x="6819708" y="3025440"/>
              <a:ext cx="795343" cy="282909"/>
            </a:xfrm>
            <a:prstGeom prst="rect">
              <a:avLst/>
            </a:prstGeom>
          </p:spPr>
          <p:txBody>
            <a:bodyPr wrap="none">
              <a:spAutoFit/>
            </a:bodyPr>
            <a:lstStyle/>
            <a:p>
              <a:r>
                <a:rPr lang="en-US" sz="1863" dirty="0">
                  <a:solidFill>
                    <a:srgbClr val="FFFFFF"/>
                  </a:solidFill>
                  <a:latin typeface="Segoe UI"/>
                  <a:cs typeface="Segoe UI"/>
                </a:rPr>
                <a:t>Children</a:t>
              </a:r>
            </a:p>
          </p:txBody>
        </p:sp>
      </p:grpSp>
      <p:sp>
        <p:nvSpPr>
          <p:cNvPr id="15" name="Rechteck 14"/>
          <p:cNvSpPr/>
          <p:nvPr/>
        </p:nvSpPr>
        <p:spPr>
          <a:xfrm>
            <a:off x="6917413" y="2944585"/>
            <a:ext cx="4007244" cy="42325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r>
              <a:rPr lang="de-DE" sz="1863" dirty="0">
                <a:latin typeface="Segoe UI"/>
                <a:cs typeface="Segoe UI"/>
              </a:rPr>
              <a:t>Layout</a:t>
            </a:r>
          </a:p>
        </p:txBody>
      </p:sp>
    </p:spTree>
    <p:extLst>
      <p:ext uri="{BB962C8B-B14F-4D97-AF65-F5344CB8AC3E}">
        <p14:creationId xmlns:p14="http://schemas.microsoft.com/office/powerpoint/2010/main" val="1422880856"/>
      </p:ext>
    </p:extLst>
  </p:cSld>
  <p:clrMapOvr>
    <a:masterClrMapping/>
  </p:clrMapOvr>
  <mc:AlternateContent xmlns:mc="http://schemas.openxmlformats.org/markup-compatibility/2006" xmlns:p14="http://schemas.microsoft.com/office/powerpoint/2010/main">
    <mc:Choice Requires="p14">
      <p:transition p14:dur="0" advTm="102115"/>
    </mc:Choice>
    <mc:Fallback xmlns="">
      <p:transition advTm="1021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30863E-7 4.20241E-6 L -0.00226 0.21012 " pathEditMode="relative" rAng="0" ptsTypes="AA">
                                      <p:cBhvr>
                                        <p:cTn id="6" dur="1000" fill="hold"/>
                                        <p:tgtEl>
                                          <p:spTgt spid="15"/>
                                        </p:tgtEl>
                                        <p:attrNameLst>
                                          <p:attrName>ppt_x</p:attrName>
                                          <p:attrName>ppt_y</p:attrName>
                                        </p:attrNameLst>
                                      </p:cBhvr>
                                      <p:rCtr x="-122" y="10491"/>
                                    </p:animMotion>
                                  </p:childTnLst>
                                </p:cTn>
                              </p:par>
                              <p:par>
                                <p:cTn id="7" presetID="10" presetClass="exit" presetSubtype="0" fill="hold" grpId="1" nodeType="withEffect">
                                  <p:stCondLst>
                                    <p:cond delay="0"/>
                                  </p:stCondLst>
                                  <p:childTnLst>
                                    <p:animEffect transition="out" filter="fade">
                                      <p:cBhvr>
                                        <p:cTn id="8" dur="2000"/>
                                        <p:tgtEl>
                                          <p:spTgt spid="15"/>
                                        </p:tgtEl>
                                      </p:cBhvr>
                                    </p:animEffect>
                                    <p:set>
                                      <p:cBhvr>
                                        <p:cTn id="9" dur="1" fill="hold">
                                          <p:stCondLst>
                                            <p:cond delay="1999"/>
                                          </p:stCondLst>
                                        </p:cTn>
                                        <p:tgtEl>
                                          <p:spTgt spid="15"/>
                                        </p:tgtEl>
                                        <p:attrNameLst>
                                          <p:attrName>style.visibility</p:attrName>
                                        </p:attrNameLst>
                                      </p:cBhvr>
                                      <p:to>
                                        <p:strVal val="hidden"/>
                                      </p:to>
                                    </p:set>
                                  </p:childTnLst>
                                </p:cTn>
                              </p:par>
                              <p:par>
                                <p:cTn id="10" presetID="9" presetClass="entr" presetSubtype="0" fill="hold" grpId="0"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dissolve">
                                      <p:cBhvr>
                                        <p:cTn id="12" dur="1000"/>
                                        <p:tgtEl>
                                          <p:spTgt spid="48"/>
                                        </p:tgtEl>
                                      </p:cBhvr>
                                    </p:animEffect>
                                  </p:childTnLst>
                                </p:cTn>
                              </p:par>
                              <p:par>
                                <p:cTn id="13" presetID="9"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410">
                                            <p:txEl>
                                              <p:pRg st="1" end="1"/>
                                            </p:txEl>
                                          </p:spTgt>
                                        </p:tgtEl>
                                        <p:attrNameLst>
                                          <p:attrName>style.visibility</p:attrName>
                                        </p:attrNameLst>
                                      </p:cBhvr>
                                      <p:to>
                                        <p:strVal val="visible"/>
                                      </p:to>
                                    </p:set>
                                    <p:animEffect transition="in" filter="fade">
                                      <p:cBhvr>
                                        <p:cTn id="20" dur="500"/>
                                        <p:tgtEl>
                                          <p:spTgt spid="17410">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7410">
                                            <p:txEl>
                                              <p:pRg st="2" end="2"/>
                                            </p:txEl>
                                          </p:spTgt>
                                        </p:tgtEl>
                                        <p:attrNameLst>
                                          <p:attrName>style.visibility</p:attrName>
                                        </p:attrNameLst>
                                      </p:cBhvr>
                                      <p:to>
                                        <p:strVal val="visible"/>
                                      </p:to>
                                    </p:set>
                                    <p:animEffect transition="in" filter="fade">
                                      <p:cBhvr>
                                        <p:cTn id="23" dur="500"/>
                                        <p:tgtEl>
                                          <p:spTgt spid="17410">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7410">
                                            <p:txEl>
                                              <p:pRg st="3" end="3"/>
                                            </p:txEl>
                                          </p:spTgt>
                                        </p:tgtEl>
                                        <p:attrNameLst>
                                          <p:attrName>style.visibility</p:attrName>
                                        </p:attrNameLst>
                                      </p:cBhvr>
                                      <p:to>
                                        <p:strVal val="visible"/>
                                      </p:to>
                                    </p:set>
                                    <p:animEffect transition="in" filter="fade">
                                      <p:cBhvr>
                                        <p:cTn id="26" dur="500"/>
                                        <p:tgtEl>
                                          <p:spTgt spid="17410">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410">
                                            <p:txEl>
                                              <p:pRg st="4" end="4"/>
                                            </p:txEl>
                                          </p:spTgt>
                                        </p:tgtEl>
                                        <p:attrNameLst>
                                          <p:attrName>style.visibility</p:attrName>
                                        </p:attrNameLst>
                                      </p:cBhvr>
                                      <p:to>
                                        <p:strVal val="visible"/>
                                      </p:to>
                                    </p:set>
                                    <p:animEffect transition="in" filter="fade">
                                      <p:cBhvr>
                                        <p:cTn id="29" dur="500"/>
                                        <p:tgtEl>
                                          <p:spTgt spid="17410">
                                            <p:txEl>
                                              <p:pRg st="4" end="4"/>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410">
                                            <p:txEl>
                                              <p:pRg st="5" end="5"/>
                                            </p:txEl>
                                          </p:spTgt>
                                        </p:tgtEl>
                                        <p:attrNameLst>
                                          <p:attrName>style.visibility</p:attrName>
                                        </p:attrNameLst>
                                      </p:cBhvr>
                                      <p:to>
                                        <p:strVal val="visible"/>
                                      </p:to>
                                    </p:set>
                                    <p:animEffect transition="in" filter="fade">
                                      <p:cBhvr>
                                        <p:cTn id="32" dur="500"/>
                                        <p:tgtEl>
                                          <p:spTgt spid="17410">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410">
                                            <p:txEl>
                                              <p:pRg st="6" end="6"/>
                                            </p:txEl>
                                          </p:spTgt>
                                        </p:tgtEl>
                                        <p:attrNameLst>
                                          <p:attrName>style.visibility</p:attrName>
                                        </p:attrNameLst>
                                      </p:cBhvr>
                                      <p:to>
                                        <p:strVal val="visible"/>
                                      </p:to>
                                    </p:set>
                                    <p:animEffect transition="in" filter="fade">
                                      <p:cBhvr>
                                        <p:cTn id="35" dur="500"/>
                                        <p:tgtEl>
                                          <p:spTgt spid="174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p:bldP spid="48" grpId="0" animBg="1"/>
      <p:bldP spid="15" grpId="0" animBg="1"/>
      <p:bldP spid="15"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rPr>
              <a:t>Providing Behavior</a:t>
            </a:r>
          </a:p>
        </p:txBody>
      </p:sp>
      <p:sp>
        <p:nvSpPr>
          <p:cNvPr id="6" name="Rectangle 5"/>
          <p:cNvSpPr/>
          <p:nvPr/>
        </p:nvSpPr>
        <p:spPr>
          <a:xfrm>
            <a:off x="2756648" y="2237647"/>
            <a:ext cx="8082803" cy="3110194"/>
          </a:xfrm>
          <a:prstGeom prst="rect">
            <a:avLst/>
          </a:prstGeom>
          <a:ln>
            <a:noFill/>
          </a:ln>
        </p:spPr>
        <p:txBody>
          <a:bodyPr wrap="square" lIns="121913" tIns="60957" rIns="121913" bIns="60957">
            <a:spAutoFit/>
          </a:bodyPr>
          <a:lstStyle/>
          <a:p>
            <a:r>
              <a:rPr lang="en-US" sz="2157" dirty="0" err="1">
                <a:latin typeface="Menlo"/>
              </a:rPr>
              <a:t>var</a:t>
            </a:r>
            <a:r>
              <a:rPr lang="en-US" sz="2157" dirty="0">
                <a:latin typeface="Menlo"/>
              </a:rPr>
              <a:t> entry = new Entry</a:t>
            </a:r>
            <a:br>
              <a:rPr lang="en-US" sz="2157" dirty="0">
                <a:latin typeface="Menlo"/>
              </a:rPr>
            </a:br>
            <a:r>
              <a:rPr lang="en-US" sz="2157" dirty="0">
                <a:latin typeface="Menlo"/>
              </a:rPr>
              <a:t>{</a:t>
            </a:r>
            <a:br>
              <a:rPr lang="en-US" sz="2157" dirty="0">
                <a:latin typeface="Menlo"/>
              </a:rPr>
            </a:br>
            <a:r>
              <a:rPr lang="en-US" sz="2157" dirty="0">
                <a:latin typeface="Menlo"/>
              </a:rPr>
              <a:t>   Placeholder = "Enter text",</a:t>
            </a:r>
            <a:br>
              <a:rPr lang="en-US" sz="2157" dirty="0">
                <a:latin typeface="Menlo"/>
              </a:rPr>
            </a:br>
            <a:r>
              <a:rPr lang="en-US" sz="2157" dirty="0">
                <a:latin typeface="Menlo"/>
              </a:rPr>
              <a:t>   Keyboard = </a:t>
            </a:r>
            <a:r>
              <a:rPr lang="en-US" sz="2157" dirty="0" err="1">
                <a:latin typeface="Menlo"/>
              </a:rPr>
              <a:t>Keyboard.Email</a:t>
            </a:r>
            <a:br>
              <a:rPr lang="en-US" sz="2157" dirty="0">
                <a:latin typeface="Menlo"/>
              </a:rPr>
            </a:br>
            <a:r>
              <a:rPr lang="en-US" sz="2157" dirty="0">
                <a:latin typeface="Menlo"/>
              </a:rPr>
              <a:t>};</a:t>
            </a:r>
            <a:br>
              <a:rPr lang="en-US" sz="2157" dirty="0">
                <a:latin typeface="Menlo"/>
              </a:rPr>
            </a:br>
            <a:br>
              <a:rPr lang="en-US" sz="2157" dirty="0">
                <a:latin typeface="Menlo"/>
              </a:rPr>
            </a:br>
            <a:r>
              <a:rPr lang="en-US" sz="2157" dirty="0" err="1">
                <a:latin typeface="Menlo"/>
              </a:rPr>
              <a:t>entry.TextChanged</a:t>
            </a:r>
            <a:r>
              <a:rPr lang="en-US" sz="2157" dirty="0">
                <a:latin typeface="Menlo"/>
              </a:rPr>
              <a:t> += (sender, e) =&gt; {</a:t>
            </a:r>
            <a:br>
              <a:rPr lang="en-US" sz="2157" dirty="0">
                <a:latin typeface="Menlo"/>
              </a:rPr>
            </a:br>
            <a:r>
              <a:rPr lang="en-US" sz="2157" dirty="0">
                <a:latin typeface="Menlo"/>
              </a:rPr>
              <a:t>    // Input changed</a:t>
            </a:r>
            <a:br>
              <a:rPr lang="en-US" sz="2157" dirty="0">
                <a:latin typeface="Menlo"/>
              </a:rPr>
            </a:br>
            <a:r>
              <a:rPr lang="en-US" sz="2157" dirty="0">
                <a:latin typeface="Menlo"/>
              </a:rPr>
              <a:t>};</a:t>
            </a:r>
            <a:r>
              <a:rPr lang="en-US" sz="2157" dirty="0"/>
              <a:t> </a:t>
            </a:r>
            <a:endParaRPr lang="en-US" sz="2157" dirty="0">
              <a:highlight>
                <a:srgbClr val="FFFFFF"/>
              </a:highlight>
              <a:latin typeface="Consolas"/>
            </a:endParaRPr>
          </a:p>
        </p:txBody>
      </p:sp>
      <p:grpSp>
        <p:nvGrpSpPr>
          <p:cNvPr id="5" name="Gruppierung 4"/>
          <p:cNvGrpSpPr/>
          <p:nvPr/>
        </p:nvGrpSpPr>
        <p:grpSpPr>
          <a:xfrm>
            <a:off x="1108879" y="1607021"/>
            <a:ext cx="8082803" cy="1490442"/>
            <a:chOff x="831659" y="1205072"/>
            <a:chExt cx="6062102" cy="1117990"/>
          </a:xfrm>
        </p:grpSpPr>
        <p:sp>
          <p:nvSpPr>
            <p:cNvPr id="2" name="Rectangle 1"/>
            <p:cNvSpPr/>
            <p:nvPr/>
          </p:nvSpPr>
          <p:spPr>
            <a:xfrm>
              <a:off x="831659" y="1205072"/>
              <a:ext cx="6062102" cy="271592"/>
            </a:xfrm>
            <a:prstGeom prst="rect">
              <a:avLst/>
            </a:prstGeom>
          </p:spPr>
          <p:txBody>
            <a:bodyPr wrap="square">
              <a:spAutoFit/>
            </a:bodyPr>
            <a:lstStyle/>
            <a:p>
              <a:r>
                <a:rPr lang="en-US" sz="1765" dirty="0">
                  <a:latin typeface="Segoe UI"/>
                  <a:cs typeface="Segoe UI"/>
                </a:rPr>
                <a:t>Controls expose </a:t>
              </a:r>
              <a:r>
                <a:rPr lang="en-US" sz="1765" i="1" dirty="0">
                  <a:latin typeface="Segoe UI"/>
                  <a:cs typeface="Segoe UI"/>
                </a:rPr>
                <a:t>properties</a:t>
              </a:r>
              <a:r>
                <a:rPr lang="en-US" sz="1765" dirty="0">
                  <a:latin typeface="Segoe UI"/>
                  <a:cs typeface="Segoe UI"/>
                </a:rPr>
                <a:t> to alter visualization </a:t>
              </a:r>
            </a:p>
          </p:txBody>
        </p:sp>
        <p:cxnSp>
          <p:nvCxnSpPr>
            <p:cNvPr id="8" name="Straight Arrow Connector 7"/>
            <p:cNvCxnSpPr>
              <a:cxnSpLocks/>
            </p:cNvCxnSpPr>
            <p:nvPr/>
          </p:nvCxnSpPr>
          <p:spPr>
            <a:xfrm>
              <a:off x="1173365" y="1587149"/>
              <a:ext cx="894121" cy="735913"/>
            </a:xfrm>
            <a:prstGeom prst="bentConnector3">
              <a:avLst>
                <a:gd name="adj1" fmla="val -369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7" name="Gruppierung 6"/>
          <p:cNvGrpSpPr/>
          <p:nvPr/>
        </p:nvGrpSpPr>
        <p:grpSpPr>
          <a:xfrm>
            <a:off x="1214711" y="4449621"/>
            <a:ext cx="7976972" cy="1376360"/>
            <a:chOff x="911032" y="3337323"/>
            <a:chExt cx="5982729" cy="1032416"/>
          </a:xfrm>
        </p:grpSpPr>
        <p:sp>
          <p:nvSpPr>
            <p:cNvPr id="3" name="Rectangle 2"/>
            <p:cNvSpPr/>
            <p:nvPr/>
          </p:nvSpPr>
          <p:spPr>
            <a:xfrm>
              <a:off x="911032" y="4098147"/>
              <a:ext cx="5982729" cy="271592"/>
            </a:xfrm>
            <a:prstGeom prst="rect">
              <a:avLst/>
            </a:prstGeom>
          </p:spPr>
          <p:txBody>
            <a:bodyPr wrap="square">
              <a:spAutoFit/>
            </a:bodyPr>
            <a:lstStyle/>
            <a:p>
              <a:r>
                <a:rPr lang="en-US" sz="1765" dirty="0">
                  <a:latin typeface="Segoe UI"/>
                  <a:cs typeface="Segoe UI"/>
                </a:rPr>
                <a:t>Controls expose </a:t>
              </a:r>
              <a:r>
                <a:rPr lang="en-US" sz="1765" i="1" dirty="0">
                  <a:latin typeface="Segoe UI"/>
                  <a:cs typeface="Segoe UI"/>
                </a:rPr>
                <a:t>events</a:t>
              </a:r>
              <a:r>
                <a:rPr lang="en-US" sz="1765" dirty="0">
                  <a:latin typeface="Segoe UI"/>
                  <a:cs typeface="Segoe UI"/>
                </a:rPr>
                <a:t> to provide interactive behavior</a:t>
              </a:r>
            </a:p>
          </p:txBody>
        </p:sp>
        <p:cxnSp>
          <p:nvCxnSpPr>
            <p:cNvPr id="10" name="Straight Arrow Connector 9"/>
            <p:cNvCxnSpPr/>
            <p:nvPr/>
          </p:nvCxnSpPr>
          <p:spPr>
            <a:xfrm flipV="1">
              <a:off x="1173365" y="3337323"/>
              <a:ext cx="894121" cy="749585"/>
            </a:xfrm>
            <a:prstGeom prst="bentConnector3">
              <a:avLst>
                <a:gd name="adj1" fmla="val -375"/>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953513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do it!</a:t>
            </a:r>
            <a:br>
              <a:rPr lang="en-US" dirty="0"/>
            </a:br>
            <a:r>
              <a:rPr lang="en-US" dirty="0"/>
              <a:t>Part 1 – Displaying Data</a:t>
            </a: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68F494E8-0D57-4BEA-8F91-67D9586BE991}"/>
              </a:ext>
            </a:extLst>
          </p:cNvPr>
          <p:cNvPicPr>
            <a:picLocks noChangeAspect="1"/>
          </p:cNvPicPr>
          <p:nvPr/>
        </p:nvPicPr>
        <p:blipFill>
          <a:blip r:embed="rId2"/>
          <a:stretch>
            <a:fillRect/>
          </a:stretch>
        </p:blipFill>
        <p:spPr>
          <a:xfrm>
            <a:off x="7695478" y="0"/>
            <a:ext cx="3857625" cy="6858000"/>
          </a:xfrm>
          <a:prstGeom prst="rect">
            <a:avLst/>
          </a:prstGeom>
        </p:spPr>
      </p:pic>
    </p:spTree>
    <p:extLst>
      <p:ext uri="{BB962C8B-B14F-4D97-AF65-F5344CB8AC3E}">
        <p14:creationId xmlns:p14="http://schemas.microsoft.com/office/powerpoint/2010/main" val="382946439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687982" y="1706257"/>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rPr>
              <a:t>20 Minute Break</a:t>
            </a: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982" y="4315297"/>
            <a:ext cx="557054" cy="1890129"/>
          </a:xfrm>
          <a:prstGeom prst="rect">
            <a:avLst/>
          </a:prstGeom>
        </p:spPr>
      </p:pic>
      <p:sp>
        <p:nvSpPr>
          <p:cNvPr id="12" name="TextBox 11"/>
          <p:cNvSpPr txBox="1"/>
          <p:nvPr/>
        </p:nvSpPr>
        <p:spPr>
          <a:xfrm>
            <a:off x="1736344" y="4325390"/>
            <a:ext cx="5966529" cy="94296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James</a:t>
            </a:r>
          </a:p>
          <a:p>
            <a:r>
              <a:rPr lang="en-US" sz="1961" dirty="0" err="1">
                <a:cs typeface="Arial"/>
              </a:rPr>
              <a:t>Montemagno</a:t>
            </a:r>
            <a:endParaRPr lang="en-US" sz="1961" dirty="0">
              <a:cs typeface="Arial"/>
            </a:endParaRPr>
          </a:p>
          <a:p>
            <a:r>
              <a:rPr lang="en-US" sz="1961" dirty="0">
                <a:latin typeface="+mj-lt"/>
                <a:cs typeface="Arial"/>
              </a:rPr>
              <a:t>Principal Lead PM – Developer Community,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2328863" cy="416635"/>
            </a:xfrm>
            <a:prstGeom prst="rect">
              <a:avLst/>
            </a:prstGeom>
            <a:noFill/>
          </p:spPr>
          <p:txBody>
            <a:bodyPr wrap="square" rtlCol="0">
              <a:spAutoFit/>
            </a:bodyPr>
            <a:lstStyle/>
            <a:p>
              <a:pPr>
                <a:lnSpc>
                  <a:spcPct val="130000"/>
                </a:lnSpc>
              </a:pPr>
              <a:r>
                <a:rPr lang="en-US" sz="1765" dirty="0">
                  <a:latin typeface="+mj-lt"/>
                  <a:cs typeface="Arial"/>
                </a:rPr>
                <a:t>motz@microsoft.com</a:t>
              </a:r>
            </a:p>
          </p:txBody>
        </p:sp>
        <p:sp>
          <p:nvSpPr>
            <p:cNvPr id="11" name="TextBox 10"/>
            <p:cNvSpPr txBox="1"/>
            <p:nvPr/>
          </p:nvSpPr>
          <p:spPr>
            <a:xfrm>
              <a:off x="5833269" y="5935662"/>
              <a:ext cx="2024063" cy="416635"/>
            </a:xfrm>
            <a:prstGeom prst="rect">
              <a:avLst/>
            </a:prstGeom>
            <a:noFill/>
          </p:spPr>
          <p:txBody>
            <a:bodyPr wrap="square" rtlCol="0">
              <a:spAutoFit/>
            </a:bodyPr>
            <a:lstStyle/>
            <a:p>
              <a:pPr algn="ctr">
                <a:lnSpc>
                  <a:spcPct val="130000"/>
                </a:lnSpc>
              </a:pPr>
              <a:r>
                <a:rPr lang="en-US" sz="1765" dirty="0">
                  <a:latin typeface="+mj-lt"/>
                  <a:cs typeface="Arial"/>
                </a:rPr>
                <a:t>montemagno.com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@JamesMontemagno</a:t>
              </a:r>
            </a:p>
            <a:p>
              <a:pPr algn="r">
                <a:lnSpc>
                  <a:spcPct val="130000"/>
                </a:lnSpc>
              </a:pPr>
              <a:r>
                <a:rPr lang="en-US" sz="1765" dirty="0">
                  <a:latin typeface="+mj-lt"/>
                  <a:cs typeface="Arial"/>
                </a:rPr>
                <a:t>/</a:t>
              </a:r>
              <a:r>
                <a:rPr lang="en-US" sz="1765" dirty="0" err="1">
                  <a:latin typeface="+mj-lt"/>
                  <a:cs typeface="Arial"/>
                </a:rPr>
                <a:t>JamesMontemagno</a:t>
              </a:r>
              <a:endParaRPr lang="en-US" sz="1765" dirty="0">
                <a:latin typeface="+mj-lt"/>
                <a:cs typeface="Arial"/>
              </a:endParaRPr>
            </a:p>
          </p:txBody>
        </p:sp>
      </p:grpSp>
      <p:pic>
        <p:nvPicPr>
          <p:cNvPr id="13" name="Picture 12">
            <a:extLst>
              <a:ext uri="{FF2B5EF4-FFF2-40B4-BE49-F238E27FC236}">
                <a16:creationId xmlns:a16="http://schemas.microsoft.com/office/drawing/2014/main" id="{9D574FF3-0A98-4A53-BD42-1250F2BAA987}"/>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680990" y="1860519"/>
            <a:ext cx="1491986" cy="1491986"/>
          </a:xfrm>
          <a:prstGeom prst="rect">
            <a:avLst/>
          </a:prstGeom>
        </p:spPr>
      </p:pic>
      <p:sp>
        <p:nvSpPr>
          <p:cNvPr id="16" name="TextBox 15">
            <a:extLst>
              <a:ext uri="{FF2B5EF4-FFF2-40B4-BE49-F238E27FC236}">
                <a16:creationId xmlns:a16="http://schemas.microsoft.com/office/drawing/2014/main" id="{C0775226-AE89-4EB3-80AD-2BED47FD58CE}"/>
              </a:ext>
            </a:extLst>
          </p:cNvPr>
          <p:cNvSpPr txBox="1"/>
          <p:nvPr/>
        </p:nvSpPr>
        <p:spPr>
          <a:xfrm>
            <a:off x="7528441" y="3390702"/>
            <a:ext cx="3797085" cy="926407"/>
          </a:xfrm>
          <a:prstGeom prst="rect">
            <a:avLst/>
          </a:prstGeom>
          <a:noFill/>
        </p:spPr>
        <p:txBody>
          <a:bodyPr wrap="square" rtlCol="0">
            <a:spAutoFit/>
          </a:bodyPr>
          <a:lstStyle/>
          <a:p>
            <a:pPr marL="0" marR="0" lvl="0" indent="0" algn="ctr" defTabSz="457080" rtl="0" eaLnBrk="1" fontAlgn="auto" latinLnBrk="0" hangingPunct="1">
              <a:lnSpc>
                <a:spcPct val="130000"/>
              </a:lnSpc>
              <a:spcBef>
                <a:spcPts val="0"/>
              </a:spcBef>
              <a:spcAft>
                <a:spcPts val="0"/>
              </a:spcAft>
              <a:buClrTx/>
              <a:buSzTx/>
              <a:buFontTx/>
              <a:buNone/>
              <a:tabLst/>
              <a:defRPr/>
            </a:pPr>
            <a:r>
              <a:rPr kumimoji="0" lang="en-US" sz="2200" b="0" i="0" u="none" strike="noStrike" kern="0" cap="none" spc="0" normalizeH="0" baseline="0" noProof="0" dirty="0">
                <a:ln>
                  <a:noFill/>
                </a:ln>
                <a:effectLst/>
                <a:uLnTx/>
                <a:uFillTx/>
                <a:latin typeface="Segoe UI Light"/>
                <a:ea typeface=""/>
                <a:cs typeface="Arial"/>
              </a:rPr>
              <a:t>Weekly development podcast</a:t>
            </a:r>
          </a:p>
          <a:p>
            <a:pPr marL="0" marR="0" lvl="0" indent="0" algn="ctr" defTabSz="457080" rtl="0" eaLnBrk="1" fontAlgn="auto" latinLnBrk="0" hangingPunct="1">
              <a:lnSpc>
                <a:spcPct val="130000"/>
              </a:lnSpc>
              <a:spcBef>
                <a:spcPts val="0"/>
              </a:spcBef>
              <a:spcAft>
                <a:spcPts val="0"/>
              </a:spcAft>
              <a:buClrTx/>
              <a:buSzTx/>
              <a:buFontTx/>
              <a:buNone/>
              <a:tabLst/>
              <a:defRPr/>
            </a:pPr>
            <a:r>
              <a:rPr kumimoji="0" lang="en-US" sz="2200" b="0" i="0" u="none" strike="noStrike" kern="0" cap="none" spc="0" normalizeH="0" baseline="0" noProof="0" dirty="0">
                <a:ln>
                  <a:noFill/>
                </a:ln>
                <a:effectLst/>
                <a:uLnTx/>
                <a:uFillTx/>
                <a:latin typeface="Segoe UI Light"/>
                <a:ea typeface=""/>
                <a:cs typeface="Arial"/>
              </a:rPr>
              <a:t>mergeconflict.fm</a:t>
            </a:r>
          </a:p>
        </p:txBody>
      </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3554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Structure</a:t>
            </a:r>
          </a:p>
        </p:txBody>
      </p:sp>
      <p:grpSp>
        <p:nvGrpSpPr>
          <p:cNvPr id="3" name="Gruppierung 2"/>
          <p:cNvGrpSpPr/>
          <p:nvPr/>
        </p:nvGrpSpPr>
        <p:grpSpPr>
          <a:xfrm>
            <a:off x="523312" y="2231135"/>
            <a:ext cx="3706892" cy="4251959"/>
            <a:chOff x="392483" y="1673223"/>
            <a:chExt cx="2780169" cy="3189421"/>
          </a:xfrm>
        </p:grpSpPr>
        <p:sp>
          <p:nvSpPr>
            <p:cNvPr id="7" name="TextBox 6"/>
            <p:cNvSpPr txBox="1"/>
            <p:nvPr/>
          </p:nvSpPr>
          <p:spPr>
            <a:xfrm>
              <a:off x="392483" y="2552396"/>
              <a:ext cx="1892692" cy="1291690"/>
            </a:xfrm>
            <a:prstGeom prst="rect">
              <a:avLst/>
            </a:prstGeom>
            <a:noFill/>
          </p:spPr>
          <p:txBody>
            <a:bodyPr wrap="square" rtlCol="0">
              <a:spAutoFit/>
            </a:bodyPr>
            <a:lstStyle/>
            <a:p>
              <a:r>
                <a:rPr lang="en-US" sz="1765" dirty="0">
                  <a:latin typeface="Segoe UI"/>
                  <a:cs typeface="Segoe UI"/>
                </a:rPr>
                <a:t>1 Single Project that hosts all of the source code for the project including UI, platform code,  shared resources, and more</a:t>
              </a:r>
            </a:p>
          </p:txBody>
        </p:sp>
        <p:sp>
          <p:nvSpPr>
            <p:cNvPr id="8" name="Left Brace 7"/>
            <p:cNvSpPr/>
            <p:nvPr/>
          </p:nvSpPr>
          <p:spPr>
            <a:xfrm>
              <a:off x="2935493" y="1673223"/>
              <a:ext cx="237159" cy="3189421"/>
            </a:xfrm>
            <a:prstGeom prst="leftBrace">
              <a:avLst/>
            </a:prstGeom>
            <a:ln w="5715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cxnSp>
          <p:nvCxnSpPr>
            <p:cNvPr id="10" name="Straight Connector 9"/>
            <p:cNvCxnSpPr>
              <a:cxnSpLocks/>
              <a:endCxn id="8" idx="1"/>
            </p:cNvCxnSpPr>
            <p:nvPr/>
          </p:nvCxnSpPr>
          <p:spPr>
            <a:xfrm flipV="1">
              <a:off x="2363612" y="3267934"/>
              <a:ext cx="571881" cy="1"/>
            </a:xfrm>
            <a:prstGeom prst="line">
              <a:avLst/>
            </a:prstGeom>
            <a:ln w="57150"/>
          </p:spPr>
          <p:style>
            <a:lnRef idx="2">
              <a:schemeClr val="accent1"/>
            </a:lnRef>
            <a:fillRef idx="0">
              <a:schemeClr val="accent1"/>
            </a:fillRef>
            <a:effectRef idx="1">
              <a:schemeClr val="accent1"/>
            </a:effectRef>
            <a:fontRef idx="minor">
              <a:schemeClr val="tx1"/>
            </a:fontRef>
          </p:style>
        </p:cxnSp>
      </p:grpSp>
      <p:pic>
        <p:nvPicPr>
          <p:cNvPr id="13" name="Picture 12" descr="Graphical user interface, text, application&#10;&#10;Description automatically generated">
            <a:extLst>
              <a:ext uri="{FF2B5EF4-FFF2-40B4-BE49-F238E27FC236}">
                <a16:creationId xmlns:a16="http://schemas.microsoft.com/office/drawing/2014/main" id="{9A9B3755-7E71-4FEE-A913-5018523AB2D2}"/>
              </a:ext>
            </a:extLst>
          </p:cNvPr>
          <p:cNvPicPr>
            <a:picLocks noChangeAspect="1"/>
          </p:cNvPicPr>
          <p:nvPr/>
        </p:nvPicPr>
        <p:blipFill>
          <a:blip r:embed="rId3"/>
          <a:stretch>
            <a:fillRect/>
          </a:stretch>
        </p:blipFill>
        <p:spPr>
          <a:xfrm>
            <a:off x="4386546" y="1193857"/>
            <a:ext cx="3675300" cy="5374632"/>
          </a:xfrm>
          <a:prstGeom prst="rect">
            <a:avLst/>
          </a:prstGeom>
        </p:spPr>
      </p:pic>
    </p:spTree>
    <p:extLst>
      <p:ext uri="{BB962C8B-B14F-4D97-AF65-F5344CB8AC3E}">
        <p14:creationId xmlns:p14="http://schemas.microsoft.com/office/powerpoint/2010/main" val="4991336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Cross-Platform Resources</a:t>
            </a:r>
          </a:p>
        </p:txBody>
      </p:sp>
      <p:sp>
        <p:nvSpPr>
          <p:cNvPr id="21" name="TextBox 20"/>
          <p:cNvSpPr txBox="1"/>
          <p:nvPr/>
        </p:nvSpPr>
        <p:spPr>
          <a:xfrm>
            <a:off x="7659943" y="3236167"/>
            <a:ext cx="4265137" cy="2808461"/>
          </a:xfrm>
          <a:prstGeom prst="rect">
            <a:avLst/>
          </a:prstGeom>
          <a:noFill/>
        </p:spPr>
        <p:txBody>
          <a:bodyPr wrap="square" rtlCol="0">
            <a:spAutoFit/>
          </a:bodyPr>
          <a:lstStyle/>
          <a:p>
            <a:r>
              <a:rPr lang="en-US" sz="1765" dirty="0">
                <a:latin typeface="Segoe UI"/>
                <a:cs typeface="Segoe UI"/>
              </a:rPr>
              <a:t>Fonts, Images, Raw assets are all contained in the project. </a:t>
            </a:r>
          </a:p>
          <a:p>
            <a:endParaRPr lang="en-US" sz="1765" dirty="0">
              <a:latin typeface="Segoe UI"/>
              <a:cs typeface="Segoe UI"/>
            </a:endParaRPr>
          </a:p>
          <a:p>
            <a:r>
              <a:rPr lang="en-US" sz="1765" dirty="0">
                <a:latin typeface="Segoe UI"/>
                <a:cs typeface="Segoe UI"/>
              </a:rPr>
              <a:t>Fonts – Automatically configured per platform</a:t>
            </a:r>
          </a:p>
          <a:p>
            <a:endParaRPr lang="en-US" sz="1765" dirty="0">
              <a:latin typeface="Segoe UI"/>
              <a:cs typeface="Segoe UI"/>
            </a:endParaRPr>
          </a:p>
          <a:p>
            <a:r>
              <a:rPr lang="en-US" sz="1765" dirty="0">
                <a:latin typeface="Segoe UI"/>
                <a:cs typeface="Segoe UI"/>
              </a:rPr>
              <a:t>Images – Resized &amp; SVG converted</a:t>
            </a:r>
          </a:p>
          <a:p>
            <a:endParaRPr lang="en-US" sz="1765" dirty="0">
              <a:latin typeface="Segoe UI"/>
              <a:cs typeface="Segoe UI"/>
            </a:endParaRPr>
          </a:p>
          <a:p>
            <a:r>
              <a:rPr lang="en-US" sz="1765" dirty="0">
                <a:latin typeface="Segoe UI"/>
                <a:cs typeface="Segoe UI"/>
              </a:rPr>
              <a:t>App Icons &amp; Splash Screens also supported</a:t>
            </a:r>
          </a:p>
        </p:txBody>
      </p:sp>
      <p:pic>
        <p:nvPicPr>
          <p:cNvPr id="6" name="Picture 5" descr="Graphical user interface, application&#10;&#10;Description automatically generated">
            <a:extLst>
              <a:ext uri="{FF2B5EF4-FFF2-40B4-BE49-F238E27FC236}">
                <a16:creationId xmlns:a16="http://schemas.microsoft.com/office/drawing/2014/main" id="{CE70CF5A-D48B-4C40-8CEA-1A065A9C8C47}"/>
              </a:ext>
            </a:extLst>
          </p:cNvPr>
          <p:cNvPicPr>
            <a:picLocks noChangeAspect="1"/>
          </p:cNvPicPr>
          <p:nvPr/>
        </p:nvPicPr>
        <p:blipFill>
          <a:blip r:embed="rId3"/>
          <a:stretch>
            <a:fillRect/>
          </a:stretch>
        </p:blipFill>
        <p:spPr>
          <a:xfrm>
            <a:off x="2631409" y="1215439"/>
            <a:ext cx="3867150" cy="5353050"/>
          </a:xfrm>
          <a:prstGeom prst="rect">
            <a:avLst/>
          </a:prstGeom>
        </p:spPr>
      </p:pic>
      <p:cxnSp>
        <p:nvCxnSpPr>
          <p:cNvPr id="17" name="Straight Connector 16"/>
          <p:cNvCxnSpPr>
            <a:cxnSpLocks/>
          </p:cNvCxnSpPr>
          <p:nvPr/>
        </p:nvCxnSpPr>
        <p:spPr>
          <a:xfrm>
            <a:off x="5220999" y="4232979"/>
            <a:ext cx="2364488" cy="0"/>
          </a:xfrm>
          <a:prstGeom prst="line">
            <a:avLst/>
          </a:prstGeom>
          <a:ln w="57150">
            <a:solidFill>
              <a:srgbClr val="0B0BF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60420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Integration</a:t>
            </a:r>
          </a:p>
        </p:txBody>
      </p:sp>
      <p:grpSp>
        <p:nvGrpSpPr>
          <p:cNvPr id="3" name="Gruppierung 2"/>
          <p:cNvGrpSpPr/>
          <p:nvPr/>
        </p:nvGrpSpPr>
        <p:grpSpPr>
          <a:xfrm>
            <a:off x="1424750" y="2048750"/>
            <a:ext cx="4882758" cy="3154185"/>
            <a:chOff x="252460" y="2188870"/>
            <a:chExt cx="2971394" cy="1871275"/>
          </a:xfrm>
        </p:grpSpPr>
        <p:sp>
          <p:nvSpPr>
            <p:cNvPr id="7" name="TextBox 6"/>
            <p:cNvSpPr txBox="1"/>
            <p:nvPr/>
          </p:nvSpPr>
          <p:spPr>
            <a:xfrm>
              <a:off x="252460" y="2188870"/>
              <a:ext cx="1892692" cy="699334"/>
            </a:xfrm>
            <a:prstGeom prst="rect">
              <a:avLst/>
            </a:prstGeom>
            <a:noFill/>
          </p:spPr>
          <p:txBody>
            <a:bodyPr wrap="square" rtlCol="0">
              <a:spAutoFit/>
            </a:bodyPr>
            <a:lstStyle/>
            <a:p>
              <a:r>
                <a:rPr lang="en-US" sz="1765" dirty="0">
                  <a:latin typeface="Segoe UI"/>
                  <a:cs typeface="Segoe UI"/>
                </a:rPr>
                <a:t>Platform Specific folders hold platform specific resources, configuration, startup logic, and platform code.</a:t>
              </a:r>
            </a:p>
          </p:txBody>
        </p:sp>
        <p:sp>
          <p:nvSpPr>
            <p:cNvPr id="8" name="Left Brace 7"/>
            <p:cNvSpPr/>
            <p:nvPr/>
          </p:nvSpPr>
          <p:spPr>
            <a:xfrm>
              <a:off x="2442050" y="2188870"/>
              <a:ext cx="781804" cy="1871275"/>
            </a:xfrm>
            <a:prstGeom prst="leftBrace">
              <a:avLst>
                <a:gd name="adj1" fmla="val 8333"/>
                <a:gd name="adj2" fmla="val 48900"/>
              </a:avLst>
            </a:prstGeom>
            <a:ln w="5715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cxnSp>
          <p:nvCxnSpPr>
            <p:cNvPr id="10" name="Straight Connector 9"/>
            <p:cNvCxnSpPr>
              <a:cxnSpLocks/>
              <a:endCxn id="8" idx="1"/>
            </p:cNvCxnSpPr>
            <p:nvPr/>
          </p:nvCxnSpPr>
          <p:spPr>
            <a:xfrm>
              <a:off x="1948607" y="3103923"/>
              <a:ext cx="493443" cy="0"/>
            </a:xfrm>
            <a:prstGeom prst="line">
              <a:avLst/>
            </a:prstGeom>
            <a:ln w="57150"/>
          </p:spPr>
          <p:style>
            <a:lnRef idx="2">
              <a:schemeClr val="accent1"/>
            </a:lnRef>
            <a:fillRef idx="0">
              <a:schemeClr val="accent1"/>
            </a:fillRef>
            <a:effectRef idx="1">
              <a:schemeClr val="accent1"/>
            </a:effectRef>
            <a:fontRef idx="minor">
              <a:schemeClr val="tx1"/>
            </a:fontRef>
          </p:style>
        </p:cxnSp>
      </p:grpSp>
      <p:pic>
        <p:nvPicPr>
          <p:cNvPr id="5" name="Picture 4">
            <a:extLst>
              <a:ext uri="{FF2B5EF4-FFF2-40B4-BE49-F238E27FC236}">
                <a16:creationId xmlns:a16="http://schemas.microsoft.com/office/drawing/2014/main" id="{DBDEA7C2-41F3-4022-BD20-5FF8AE39D577}"/>
              </a:ext>
            </a:extLst>
          </p:cNvPr>
          <p:cNvPicPr>
            <a:picLocks noChangeAspect="1"/>
          </p:cNvPicPr>
          <p:nvPr/>
        </p:nvPicPr>
        <p:blipFill>
          <a:blip r:embed="rId3"/>
          <a:stretch>
            <a:fillRect/>
          </a:stretch>
        </p:blipFill>
        <p:spPr>
          <a:xfrm>
            <a:off x="6307508" y="9896"/>
            <a:ext cx="3595444" cy="6675781"/>
          </a:xfrm>
          <a:prstGeom prst="rect">
            <a:avLst/>
          </a:prstGeom>
        </p:spPr>
      </p:pic>
    </p:spTree>
    <p:extLst>
      <p:ext uri="{BB962C8B-B14F-4D97-AF65-F5344CB8AC3E}">
        <p14:creationId xmlns:p14="http://schemas.microsoft.com/office/powerpoint/2010/main" val="3599021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0B8055-8B05-431D-9491-12E4253480B8}"/>
              </a:ext>
            </a:extLst>
          </p:cNvPr>
          <p:cNvSpPr>
            <a:spLocks noGrp="1"/>
          </p:cNvSpPr>
          <p:nvPr>
            <p:ph type="title"/>
          </p:nvPr>
        </p:nvSpPr>
        <p:spPr/>
        <p:txBody>
          <a:bodyPr/>
          <a:lstStyle/>
          <a:p>
            <a:r>
              <a:rPr lang="en-US" dirty="0"/>
              <a:t>Multi-Targeted</a:t>
            </a:r>
          </a:p>
        </p:txBody>
      </p:sp>
      <p:sp>
        <p:nvSpPr>
          <p:cNvPr id="6" name="TextBox 5">
            <a:extLst>
              <a:ext uri="{FF2B5EF4-FFF2-40B4-BE49-F238E27FC236}">
                <a16:creationId xmlns:a16="http://schemas.microsoft.com/office/drawing/2014/main" id="{264070D8-44E6-4EDB-A66A-E634083EA985}"/>
              </a:ext>
            </a:extLst>
          </p:cNvPr>
          <p:cNvSpPr txBox="1"/>
          <p:nvPr/>
        </p:nvSpPr>
        <p:spPr>
          <a:xfrm>
            <a:off x="269240" y="1573089"/>
            <a:ext cx="10834576" cy="3970318"/>
          </a:xfrm>
          <a:prstGeom prst="rect">
            <a:avLst/>
          </a:prstGeom>
          <a:noFill/>
        </p:spPr>
        <p:txBody>
          <a:bodyPr wrap="square">
            <a:spAutoFit/>
          </a:bodyPr>
          <a:lstStyle/>
          <a:p>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TargetFrameworks</a:t>
            </a:r>
            <a:r>
              <a:rPr lang="en-US" b="0" dirty="0">
                <a:solidFill>
                  <a:srgbClr val="808080"/>
                </a:solidFill>
                <a:effectLst/>
                <a:latin typeface="Consolas" panose="020B0609020204030204" pitchFamily="49" charset="0"/>
              </a:rPr>
              <a:t>&gt;</a:t>
            </a:r>
          </a:p>
          <a:p>
            <a:r>
              <a:rPr lang="en-US" b="0" dirty="0">
                <a:solidFill>
                  <a:srgbClr val="D4D4D4"/>
                </a:solidFill>
                <a:effectLst/>
                <a:latin typeface="Consolas" panose="020B0609020204030204" pitchFamily="49" charset="0"/>
              </a:rPr>
              <a:t>net6.0-android;net6.0-ios;net6.0-maccatalyst;net6.0-windows10.0.19041</a:t>
            </a:r>
          </a:p>
          <a:p>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TargetFrameworks</a:t>
            </a:r>
            <a:r>
              <a:rPr lang="en-US" b="0" dirty="0">
                <a:solidFill>
                  <a:srgbClr val="808080"/>
                </a:solidFill>
                <a:effectLst/>
                <a:latin typeface="Consolas" panose="020B0609020204030204" pitchFamily="49" charset="0"/>
              </a:rPr>
              <a:t>&gt;</a:t>
            </a:r>
          </a:p>
          <a:p>
            <a:endParaRPr lang="en-US" dirty="0">
              <a:solidFill>
                <a:srgbClr val="808080"/>
              </a:solidFill>
              <a:latin typeface="Consolas" panose="020B0609020204030204" pitchFamily="49" charset="0"/>
            </a:endParaRPr>
          </a:p>
          <a:p>
            <a:r>
              <a:rPr lang="en-US" b="0" dirty="0">
                <a:solidFill>
                  <a:srgbClr val="6A9955"/>
                </a:solidFill>
                <a:effectLst/>
                <a:latin typeface="Consolas" panose="020B0609020204030204" pitchFamily="49" charset="0"/>
              </a:rPr>
              <a:t>&lt;!-- Display name --&gt;</a:t>
            </a:r>
            <a:endParaRPr lang="en-US" b="0" dirty="0">
              <a:solidFill>
                <a:srgbClr val="D4D4D4"/>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ApplicationTitle</a:t>
            </a:r>
            <a:r>
              <a:rPr lang="en-US" b="0" dirty="0">
                <a:solidFill>
                  <a:srgbClr val="808080"/>
                </a:solidFill>
                <a:effectLst/>
                <a:latin typeface="Consolas" panose="020B0609020204030204" pitchFamily="49" charset="0"/>
              </a:rPr>
              <a:t>&gt;</a:t>
            </a:r>
            <a:r>
              <a:rPr lang="en-US" b="0" dirty="0" err="1">
                <a:solidFill>
                  <a:srgbClr val="D4D4D4"/>
                </a:solidFill>
                <a:effectLst/>
                <a:latin typeface="Consolas" panose="020B0609020204030204" pitchFamily="49" charset="0"/>
              </a:rPr>
              <a:t>MonkeyFinder</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ApplicationTitle</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App Identifier --&gt;</a:t>
            </a:r>
            <a:endParaRPr lang="en-US" b="0" dirty="0">
              <a:solidFill>
                <a:srgbClr val="D4D4D4"/>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ApplicationId</a:t>
            </a:r>
            <a:r>
              <a:rPr lang="en-US" b="0" dirty="0">
                <a:solidFill>
                  <a:srgbClr val="808080"/>
                </a:solidFill>
                <a:effectLst/>
                <a:latin typeface="Consolas" panose="020B0609020204030204" pitchFamily="49" charset="0"/>
              </a:rPr>
              <a:t>&gt;</a:t>
            </a:r>
            <a:r>
              <a:rPr lang="en-US" b="0" dirty="0" err="1">
                <a:solidFill>
                  <a:srgbClr val="D4D4D4"/>
                </a:solidFill>
                <a:effectLst/>
                <a:latin typeface="Consolas" panose="020B0609020204030204" pitchFamily="49" charset="0"/>
              </a:rPr>
              <a:t>com.companyname.monkeyfinder</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ApplicationId</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&lt;!-- Versions --&gt;</a:t>
            </a:r>
            <a:endParaRPr lang="en-US" b="0" dirty="0">
              <a:solidFill>
                <a:srgbClr val="D4D4D4"/>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ApplicationVersion</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1</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ApplicationVersion</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75594782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0B8055-8B05-431D-9491-12E4253480B8}"/>
              </a:ext>
            </a:extLst>
          </p:cNvPr>
          <p:cNvSpPr>
            <a:spLocks noGrp="1"/>
          </p:cNvSpPr>
          <p:nvPr>
            <p:ph type="title"/>
          </p:nvPr>
        </p:nvSpPr>
        <p:spPr/>
        <p:txBody>
          <a:bodyPr/>
          <a:lstStyle/>
          <a:p>
            <a:r>
              <a:rPr lang="en-US" dirty="0"/>
              <a:t>Conditionally Compile</a:t>
            </a:r>
          </a:p>
        </p:txBody>
      </p:sp>
      <p:sp>
        <p:nvSpPr>
          <p:cNvPr id="6" name="TextBox 5">
            <a:extLst>
              <a:ext uri="{FF2B5EF4-FFF2-40B4-BE49-F238E27FC236}">
                <a16:creationId xmlns:a16="http://schemas.microsoft.com/office/drawing/2014/main" id="{264070D8-44E6-4EDB-A66A-E634083EA985}"/>
              </a:ext>
            </a:extLst>
          </p:cNvPr>
          <p:cNvSpPr txBox="1"/>
          <p:nvPr/>
        </p:nvSpPr>
        <p:spPr>
          <a:xfrm>
            <a:off x="360680" y="2213169"/>
            <a:ext cx="10834576" cy="1477328"/>
          </a:xfrm>
          <a:prstGeom prst="rect">
            <a:avLst/>
          </a:prstGeom>
          <a:noFill/>
        </p:spPr>
        <p:txBody>
          <a:bodyPr wrap="square">
            <a:spAutoFit/>
          </a:bodyPr>
          <a:lstStyle/>
          <a:p>
            <a:r>
              <a:rPr lang="en-US" b="0" dirty="0">
                <a:solidFill>
                  <a:srgbClr val="569CD6"/>
                </a:solidFill>
                <a:effectLst/>
                <a:latin typeface="Consolas" panose="020B0609020204030204" pitchFamily="49" charset="0"/>
              </a:rPr>
              <a:t>#if </a:t>
            </a:r>
            <a:r>
              <a:rPr lang="en-US" b="0" dirty="0">
                <a:solidFill>
                  <a:srgbClr val="9CDCFE"/>
                </a:solidFill>
                <a:effectLst/>
                <a:latin typeface="Consolas" panose="020B0609020204030204" pitchFamily="49" charset="0"/>
              </a:rPr>
              <a:t>ANDROID</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button</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new</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Android</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Widget</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Button</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context</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#elif </a:t>
            </a:r>
            <a:r>
              <a:rPr lang="en-US" b="0" dirty="0">
                <a:solidFill>
                  <a:srgbClr val="9CDCFE"/>
                </a:solidFill>
                <a:effectLst/>
                <a:latin typeface="Consolas" panose="020B0609020204030204" pitchFamily="49" charset="0"/>
              </a:rPr>
              <a:t>IOS</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button</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new</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UIKit</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UIButton</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#endif</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2780127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080FAC-5EF2-4896-8B8E-53FB0134552F}"/>
              </a:ext>
            </a:extLst>
          </p:cNvPr>
          <p:cNvSpPr>
            <a:spLocks noGrp="1"/>
          </p:cNvSpPr>
          <p:nvPr>
            <p:ph type="title"/>
          </p:nvPr>
        </p:nvSpPr>
        <p:spPr/>
        <p:txBody>
          <a:bodyPr/>
          <a:lstStyle/>
          <a:p>
            <a:r>
              <a:rPr lang="en-US" dirty="0"/>
              <a:t>.NET MAUI Startup</a:t>
            </a:r>
          </a:p>
        </p:txBody>
      </p:sp>
      <p:sp>
        <p:nvSpPr>
          <p:cNvPr id="6" name="TextBox 5">
            <a:extLst>
              <a:ext uri="{FF2B5EF4-FFF2-40B4-BE49-F238E27FC236}">
                <a16:creationId xmlns:a16="http://schemas.microsoft.com/office/drawing/2014/main" id="{FEF599C6-6919-4EFA-99DE-6EBA1BAC072E}"/>
              </a:ext>
            </a:extLst>
          </p:cNvPr>
          <p:cNvSpPr txBox="1"/>
          <p:nvPr/>
        </p:nvSpPr>
        <p:spPr>
          <a:xfrm>
            <a:off x="1325880" y="1669298"/>
            <a:ext cx="10046278" cy="3970318"/>
          </a:xfrm>
          <a:prstGeom prst="rect">
            <a:avLst/>
          </a:prstGeom>
          <a:noFill/>
        </p:spPr>
        <p:txBody>
          <a:bodyPr wrap="square">
            <a:spAutoFit/>
          </a:bodyPr>
          <a:lstStyle/>
          <a:p>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static</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MauiApp</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CreateMauiApp</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builder</a:t>
            </a:r>
            <a:r>
              <a:rPr lang="en-US" b="0" dirty="0">
                <a:solidFill>
                  <a:srgbClr val="D4D4D4"/>
                </a:solidFill>
                <a:effectLst/>
                <a:latin typeface="Consolas" panose="020B0609020204030204" pitchFamily="49" charset="0"/>
              </a:rPr>
              <a:t> = </a:t>
            </a:r>
            <a:r>
              <a:rPr lang="en-US" b="0" dirty="0" err="1">
                <a:solidFill>
                  <a:srgbClr val="4EC9B0"/>
                </a:solidFill>
                <a:effectLst/>
                <a:latin typeface="Consolas" panose="020B0609020204030204" pitchFamily="49" charset="0"/>
              </a:rPr>
              <a:t>MauiApp</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CreateBuilder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builder</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UseMauiApp</a:t>
            </a:r>
            <a:r>
              <a:rPr lang="en-US" b="0" dirty="0">
                <a:solidFill>
                  <a:srgbClr val="D4D4D4"/>
                </a:solidFill>
                <a:effectLst/>
                <a:latin typeface="Consolas" panose="020B0609020204030204" pitchFamily="49" charset="0"/>
              </a:rPr>
              <a:t>&lt;</a:t>
            </a:r>
            <a:r>
              <a:rPr lang="en-US" b="0" dirty="0">
                <a:solidFill>
                  <a:srgbClr val="4EC9B0"/>
                </a:solidFill>
                <a:effectLst/>
                <a:latin typeface="Consolas" panose="020B0609020204030204" pitchFamily="49" charset="0"/>
              </a:rPr>
              <a:t>App</a:t>
            </a:r>
            <a:r>
              <a:rPr lang="en-US" b="0" dirty="0">
                <a:solidFill>
                  <a:srgbClr val="D4D4D4"/>
                </a:solidFill>
                <a:effectLst/>
                <a:latin typeface="Consolas" panose="020B0609020204030204" pitchFamily="49" charset="0"/>
              </a:rPr>
              <a:t>&gt;()</a:t>
            </a: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ConfigureFonts</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fonts</a:t>
            </a:r>
            <a:r>
              <a:rPr lang="en-US" b="0" dirty="0">
                <a:solidFill>
                  <a:srgbClr val="D4D4D4"/>
                </a:solidFill>
                <a:effectLst/>
                <a:latin typeface="Consolas" panose="020B0609020204030204" pitchFamily="49" charset="0"/>
              </a:rPr>
              <a:t> =&gt;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fonts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AddFont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"OpenSans-Regular.ttf"</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OpenSansRegular</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br>
              <a:rPr lang="en-US" b="0" dirty="0">
                <a:solidFill>
                  <a:srgbClr val="D4D4D4"/>
                </a:solidFill>
                <a:effectLst/>
                <a:latin typeface="Consolas" panose="020B0609020204030204" pitchFamily="49" charset="0"/>
              </a:rPr>
            </a:b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builder</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Build</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43834699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080FAC-5EF2-4896-8B8E-53FB0134552F}"/>
              </a:ext>
            </a:extLst>
          </p:cNvPr>
          <p:cNvSpPr>
            <a:spLocks noGrp="1"/>
          </p:cNvSpPr>
          <p:nvPr>
            <p:ph type="title"/>
          </p:nvPr>
        </p:nvSpPr>
        <p:spPr/>
        <p:txBody>
          <a:bodyPr/>
          <a:lstStyle/>
          <a:p>
            <a:r>
              <a:rPr lang="en-US" dirty="0"/>
              <a:t>.NET MAUI Startup</a:t>
            </a:r>
          </a:p>
        </p:txBody>
      </p:sp>
      <p:sp>
        <p:nvSpPr>
          <p:cNvPr id="6" name="TextBox 5">
            <a:extLst>
              <a:ext uri="{FF2B5EF4-FFF2-40B4-BE49-F238E27FC236}">
                <a16:creationId xmlns:a16="http://schemas.microsoft.com/office/drawing/2014/main" id="{FEF599C6-6919-4EFA-99DE-6EBA1BAC072E}"/>
              </a:ext>
            </a:extLst>
          </p:cNvPr>
          <p:cNvSpPr txBox="1"/>
          <p:nvPr/>
        </p:nvSpPr>
        <p:spPr>
          <a:xfrm>
            <a:off x="1325880" y="1669298"/>
            <a:ext cx="10046278" cy="4801314"/>
          </a:xfrm>
          <a:prstGeom prst="rect">
            <a:avLst/>
          </a:prstGeom>
          <a:noFill/>
        </p:spPr>
        <p:txBody>
          <a:bodyPr wrap="square">
            <a:spAutoFit/>
          </a:bodyPr>
          <a:lstStyle/>
          <a:p>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static</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MauiApp</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CreateMauiApp</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builder</a:t>
            </a:r>
            <a:r>
              <a:rPr lang="en-US" b="0" dirty="0">
                <a:solidFill>
                  <a:srgbClr val="D4D4D4"/>
                </a:solidFill>
                <a:effectLst/>
                <a:latin typeface="Consolas" panose="020B0609020204030204" pitchFamily="49" charset="0"/>
              </a:rPr>
              <a:t> = </a:t>
            </a:r>
            <a:r>
              <a:rPr lang="en-US" b="0" dirty="0" err="1">
                <a:solidFill>
                  <a:srgbClr val="4EC9B0"/>
                </a:solidFill>
                <a:effectLst/>
                <a:latin typeface="Consolas" panose="020B0609020204030204" pitchFamily="49" charset="0"/>
              </a:rPr>
              <a:t>MauiApp</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CreateBuilder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builder</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UseMauiApp</a:t>
            </a:r>
            <a:r>
              <a:rPr lang="en-US" b="0" dirty="0">
                <a:solidFill>
                  <a:srgbClr val="D4D4D4"/>
                </a:solidFill>
                <a:effectLst/>
                <a:latin typeface="Consolas" panose="020B0609020204030204" pitchFamily="49" charset="0"/>
              </a:rPr>
              <a:t>&lt;</a:t>
            </a:r>
            <a:r>
              <a:rPr lang="en-US" b="0" dirty="0">
                <a:solidFill>
                  <a:srgbClr val="4EC9B0"/>
                </a:solidFill>
                <a:effectLst/>
                <a:latin typeface="Consolas" panose="020B0609020204030204" pitchFamily="49" charset="0"/>
              </a:rPr>
              <a:t>App</a:t>
            </a:r>
            <a:r>
              <a:rPr lang="en-US" b="0" dirty="0">
                <a:solidFill>
                  <a:srgbClr val="D4D4D4"/>
                </a:solidFill>
                <a:effectLst/>
                <a:latin typeface="Consolas" panose="020B0609020204030204" pitchFamily="49" charset="0"/>
              </a:rPr>
              <a:t>&gt;()</a:t>
            </a: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ConfigureFonts</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fonts</a:t>
            </a:r>
            <a:r>
              <a:rPr lang="en-US" b="0" dirty="0">
                <a:solidFill>
                  <a:srgbClr val="D4D4D4"/>
                </a:solidFill>
                <a:effectLst/>
                <a:latin typeface="Consolas" panose="020B0609020204030204" pitchFamily="49" charset="0"/>
              </a:rPr>
              <a:t> =&gt;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fonts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AddFont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"OpenSans-Regular.ttf"</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OpenSansRegular</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endParaRPr lang="en-US" dirty="0">
              <a:solidFill>
                <a:srgbClr val="D4D4D4"/>
              </a:solidFill>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builder</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Services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AddSingleton</a:t>
            </a:r>
            <a:r>
              <a:rPr lang="en-US" b="0" dirty="0">
                <a:solidFill>
                  <a:srgbClr val="D4D4D4"/>
                </a:solidFill>
                <a:effectLst/>
                <a:latin typeface="Consolas" panose="020B0609020204030204" pitchFamily="49" charset="0"/>
              </a:rPr>
              <a:t>&lt;</a:t>
            </a:r>
            <a:r>
              <a:rPr lang="en-US" b="0" dirty="0" err="1">
                <a:solidFill>
                  <a:srgbClr val="4EC9B0"/>
                </a:solidFill>
                <a:effectLst/>
                <a:latin typeface="Consolas" panose="020B0609020204030204" pitchFamily="49" charset="0"/>
              </a:rPr>
              <a:t>MonkeyService</a:t>
            </a:r>
            <a:r>
              <a:rPr lang="en-US" b="0" dirty="0">
                <a:solidFill>
                  <a:srgbClr val="D4D4D4"/>
                </a:solidFill>
                <a:effectLst/>
                <a:latin typeface="Consolas" panose="020B0609020204030204" pitchFamily="49" charset="0"/>
              </a:rPr>
              <a:t>&gt;();</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builder</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Services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AddSingleton</a:t>
            </a:r>
            <a:r>
              <a:rPr lang="en-US" b="0" dirty="0">
                <a:solidFill>
                  <a:srgbClr val="D4D4D4"/>
                </a:solidFill>
                <a:effectLst/>
                <a:latin typeface="Consolas" panose="020B0609020204030204" pitchFamily="49" charset="0"/>
              </a:rPr>
              <a:t>&lt;</a:t>
            </a:r>
            <a:r>
              <a:rPr lang="en-US" b="0" dirty="0" err="1">
                <a:solidFill>
                  <a:srgbClr val="4EC9B0"/>
                </a:solidFill>
                <a:effectLst/>
                <a:latin typeface="Consolas" panose="020B0609020204030204" pitchFamily="49" charset="0"/>
              </a:rPr>
              <a:t>MonkeysViewModel</a:t>
            </a:r>
            <a:r>
              <a:rPr lang="en-US" b="0" dirty="0">
                <a:solidFill>
                  <a:srgbClr val="D4D4D4"/>
                </a:solidFill>
                <a:effectLst/>
                <a:latin typeface="Consolas" panose="020B0609020204030204" pitchFamily="49" charset="0"/>
              </a:rPr>
              <a:t>&gt;();</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builder</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Services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AddSingleton</a:t>
            </a:r>
            <a:r>
              <a:rPr lang="en-US" b="0" dirty="0">
                <a:solidFill>
                  <a:srgbClr val="D4D4D4"/>
                </a:solidFill>
                <a:effectLst/>
                <a:latin typeface="Consolas" panose="020B0609020204030204" pitchFamily="49" charset="0"/>
              </a:rPr>
              <a:t>&lt;</a:t>
            </a:r>
            <a:r>
              <a:rPr lang="en-US" b="0" dirty="0" err="1">
                <a:solidFill>
                  <a:srgbClr val="4EC9B0"/>
                </a:solidFill>
                <a:effectLst/>
                <a:latin typeface="Consolas" panose="020B0609020204030204" pitchFamily="49" charset="0"/>
              </a:rPr>
              <a:t>MainPage</a:t>
            </a:r>
            <a:r>
              <a:rPr lang="en-US" b="0" dirty="0">
                <a:solidFill>
                  <a:srgbClr val="D4D4D4"/>
                </a:solidFill>
                <a:effectLst/>
                <a:latin typeface="Consolas" panose="020B0609020204030204" pitchFamily="49" charset="0"/>
              </a:rPr>
              <a:t>&gt;();</a:t>
            </a:r>
            <a:br>
              <a:rPr lang="en-US" b="0" dirty="0">
                <a:solidFill>
                  <a:srgbClr val="D4D4D4"/>
                </a:solidFill>
                <a:effectLst/>
                <a:latin typeface="Consolas" panose="020B0609020204030204" pitchFamily="49" charset="0"/>
              </a:rPr>
            </a:b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builder</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Build</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p:txBody>
      </p:sp>
      <p:sp>
        <p:nvSpPr>
          <p:cNvPr id="2" name="Rectangle 1">
            <a:extLst>
              <a:ext uri="{FF2B5EF4-FFF2-40B4-BE49-F238E27FC236}">
                <a16:creationId xmlns:a16="http://schemas.microsoft.com/office/drawing/2014/main" id="{4D562336-BF41-4817-932B-CD97AEA18250}"/>
              </a:ext>
            </a:extLst>
          </p:cNvPr>
          <p:cNvSpPr/>
          <p:nvPr/>
        </p:nvSpPr>
        <p:spPr bwMode="auto">
          <a:xfrm>
            <a:off x="1645920" y="4566910"/>
            <a:ext cx="6931152" cy="1243584"/>
          </a:xfrm>
          <a:prstGeom prst="rect">
            <a:avLst/>
          </a:prstGeom>
          <a:noFill/>
          <a:ln w="571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833356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MAUI Application</a:t>
            </a:r>
          </a:p>
        </p:txBody>
      </p:sp>
      <p:sp>
        <p:nvSpPr>
          <p:cNvPr id="3" name="Text Placeholder 4"/>
          <p:cNvSpPr txBox="1">
            <a:spLocks/>
          </p:cNvSpPr>
          <p:nvPr/>
        </p:nvSpPr>
        <p:spPr>
          <a:xfrm>
            <a:off x="268891" y="1476216"/>
            <a:ext cx="5304195" cy="8959488"/>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dirty="0"/>
              <a:t>Application lifecycle:</a:t>
            </a:r>
          </a:p>
          <a:p>
            <a:pPr marL="1792773" lvl="1" indent="-896386">
              <a:buFont typeface="Wingdings" charset="2"/>
              <a:buChar char="§"/>
            </a:pPr>
            <a:endParaRPr lang="en-US" sz="2353" b="1" dirty="0"/>
          </a:p>
          <a:p>
            <a:pPr marL="1792773" lvl="1" indent="-896386">
              <a:buFont typeface="Arial" panose="020B0604020202020204" pitchFamily="34" charset="0"/>
              <a:buChar char="•"/>
            </a:pPr>
            <a:r>
              <a:rPr lang="en-US" sz="2353" b="1" dirty="0" err="1"/>
              <a:t>OnStart</a:t>
            </a:r>
            <a:endParaRPr lang="en-US" sz="2353" b="1" dirty="0"/>
          </a:p>
          <a:p>
            <a:pPr marL="1792773" lvl="1" indent="-896386">
              <a:buFont typeface="Arial" panose="020B0604020202020204" pitchFamily="34" charset="0"/>
              <a:buChar char="•"/>
            </a:pPr>
            <a:r>
              <a:rPr lang="en-US" sz="2353" b="1" dirty="0" err="1"/>
              <a:t>OnSleep</a:t>
            </a:r>
            <a:endParaRPr lang="en-US" sz="2353" b="1" dirty="0"/>
          </a:p>
          <a:p>
            <a:pPr marL="1792773" lvl="1" indent="-896386">
              <a:buFont typeface="Arial" panose="020B0604020202020204" pitchFamily="34" charset="0"/>
              <a:buChar char="•"/>
            </a:pPr>
            <a:r>
              <a:rPr lang="en-US" sz="2353" b="1" dirty="0" err="1"/>
              <a:t>OnResume</a:t>
            </a:r>
            <a:endParaRPr lang="en-US" sz="2353" b="1" dirty="0"/>
          </a:p>
          <a:p>
            <a:pPr marL="0" indent="0">
              <a:buNone/>
            </a:pPr>
            <a:endParaRPr lang="en-US" sz="2353" i="1" dirty="0"/>
          </a:p>
        </p:txBody>
      </p:sp>
      <p:pic>
        <p:nvPicPr>
          <p:cNvPr id="7" name="Picture 6">
            <a:extLst>
              <a:ext uri="{FF2B5EF4-FFF2-40B4-BE49-F238E27FC236}">
                <a16:creationId xmlns:a16="http://schemas.microsoft.com/office/drawing/2014/main" id="{FFB2EF68-9B94-40E1-98C4-860F98659BAD}"/>
              </a:ext>
            </a:extLst>
          </p:cNvPr>
          <p:cNvPicPr>
            <a:picLocks noChangeAspect="1"/>
          </p:cNvPicPr>
          <p:nvPr/>
        </p:nvPicPr>
        <p:blipFill>
          <a:blip r:embed="rId4"/>
          <a:stretch>
            <a:fillRect/>
          </a:stretch>
        </p:blipFill>
        <p:spPr>
          <a:xfrm>
            <a:off x="6471325" y="0"/>
            <a:ext cx="5451435" cy="6858000"/>
          </a:xfrm>
          <a:prstGeom prst="rect">
            <a:avLst/>
          </a:prstGeom>
        </p:spPr>
      </p:pic>
    </p:spTree>
    <p:extLst>
      <p:ext uri="{BB962C8B-B14F-4D97-AF65-F5344CB8AC3E}">
        <p14:creationId xmlns:p14="http://schemas.microsoft.com/office/powerpoint/2010/main" val="856824876"/>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683</Words>
  <Application>Microsoft Office PowerPoint</Application>
  <PresentationFormat>Widescreen</PresentationFormat>
  <Paragraphs>140</Paragraphs>
  <Slides>17</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Avenir LT Pro 45 Book</vt:lpstr>
      <vt:lpstr>Calibri</vt:lpstr>
      <vt:lpstr>Consolas</vt:lpstr>
      <vt:lpstr>Menlo</vt:lpstr>
      <vt:lpstr>Segoe UI</vt:lpstr>
      <vt:lpstr>Segoe UI Light</vt:lpstr>
      <vt:lpstr>Segoe UI Semibold</vt:lpstr>
      <vt:lpstr>Wingdings</vt:lpstr>
      <vt:lpstr>5-30629_Build_Template_WHITE</vt:lpstr>
      <vt:lpstr>.NET MAUI Our First App</vt:lpstr>
      <vt:lpstr>Project Structure</vt:lpstr>
      <vt:lpstr>Cross-Platform Resources</vt:lpstr>
      <vt:lpstr>Platform Integration</vt:lpstr>
      <vt:lpstr>Multi-Targeted</vt:lpstr>
      <vt:lpstr>Conditionally Compile</vt:lpstr>
      <vt:lpstr>.NET MAUI Startup</vt:lpstr>
      <vt:lpstr>.NET MAUI Startup</vt:lpstr>
      <vt:lpstr>.NET MAUI Application</vt:lpstr>
      <vt:lpstr>.NET MAUI Application Lifecycle</vt:lpstr>
      <vt:lpstr>Multi-window</vt:lpstr>
      <vt:lpstr>PowerPoint Presentation</vt:lpstr>
      <vt:lpstr>Pages</vt:lpstr>
      <vt:lpstr>Layout</vt:lpstr>
      <vt:lpstr>Providing Behavior</vt:lpstr>
      <vt:lpstr>Let’s do it! Part 1 – Displaying Data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MAUI Our First App</dc:title>
  <dc:creator/>
  <cp:lastModifiedBy/>
  <cp:revision>4</cp:revision>
  <dcterms:created xsi:type="dcterms:W3CDTF">2019-11-05T15:53:29Z</dcterms:created>
  <dcterms:modified xsi:type="dcterms:W3CDTF">2022-03-30T17:41:57Z</dcterms:modified>
</cp:coreProperties>
</file>