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680" r:id="rId2"/>
    <p:sldMasterId id="2147483708" r:id="rId3"/>
  </p:sldMasterIdLst>
  <p:notesMasterIdLst>
    <p:notesMasterId r:id="rId25"/>
  </p:notesMasterIdLst>
  <p:sldIdLst>
    <p:sldId id="325" r:id="rId4"/>
    <p:sldId id="297" r:id="rId5"/>
    <p:sldId id="298" r:id="rId6"/>
    <p:sldId id="299" r:id="rId7"/>
    <p:sldId id="300" r:id="rId8"/>
    <p:sldId id="301" r:id="rId9"/>
    <p:sldId id="302" r:id="rId10"/>
    <p:sldId id="303" r:id="rId11"/>
    <p:sldId id="304" r:id="rId12"/>
    <p:sldId id="308" r:id="rId13"/>
    <p:sldId id="309" r:id="rId14"/>
    <p:sldId id="320" r:id="rId15"/>
    <p:sldId id="321" r:id="rId16"/>
    <p:sldId id="322" r:id="rId17"/>
    <p:sldId id="310" r:id="rId18"/>
    <p:sldId id="311" r:id="rId19"/>
    <p:sldId id="312" r:id="rId20"/>
    <p:sldId id="319" r:id="rId21"/>
    <p:sldId id="324" r:id="rId22"/>
    <p:sldId id="305" r:id="rId23"/>
    <p:sldId id="32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A95E5A-4AC3-4C1F-AF2F-ED9807B4FA78}" v="65" dt="2022-03-28T22:09:45.4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03"/>
    <p:restoredTop sz="91851"/>
  </p:normalViewPr>
  <p:slideViewPr>
    <p:cSldViewPr snapToGrid="0" snapToObjects="1">
      <p:cViewPr varScale="1">
        <p:scale>
          <a:sx n="95" d="100"/>
          <a:sy n="95" d="100"/>
        </p:scale>
        <p:origin x="66" y="3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3/29/2022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smtClean="0"/>
              <a:pPr>
                <a:defRPr/>
              </a:pPr>
              <a:t>2</a:t>
            </a:fld>
            <a:endParaRPr lang="en-US"/>
          </a:p>
        </p:txBody>
      </p:sp>
    </p:spTree>
    <p:extLst>
      <p:ext uri="{BB962C8B-B14F-4D97-AF65-F5344CB8AC3E}">
        <p14:creationId xmlns:p14="http://schemas.microsoft.com/office/powerpoint/2010/main" val="2086439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895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948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5259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7238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Tree>
    <p:extLst>
      <p:ext uri="{BB962C8B-B14F-4D97-AF65-F5344CB8AC3E}">
        <p14:creationId xmlns:p14="http://schemas.microsoft.com/office/powerpoint/2010/main" val="223109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325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7080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0321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751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857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3/29/2022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1709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smtClean="0"/>
              <a:pPr>
                <a:defRPr/>
              </a:pPr>
              <a:t>3</a:t>
            </a:fld>
            <a:endParaRPr lang="en-US"/>
          </a:p>
        </p:txBody>
      </p:sp>
    </p:spTree>
    <p:extLst>
      <p:ext uri="{BB962C8B-B14F-4D97-AF65-F5344CB8AC3E}">
        <p14:creationId xmlns:p14="http://schemas.microsoft.com/office/powerpoint/2010/main" val="320363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4</a:t>
            </a:fld>
            <a:endParaRPr lang="en-US"/>
          </a:p>
        </p:txBody>
      </p:sp>
    </p:spTree>
    <p:extLst>
      <p:ext uri="{BB962C8B-B14F-4D97-AF65-F5344CB8AC3E}">
        <p14:creationId xmlns:p14="http://schemas.microsoft.com/office/powerpoint/2010/main" val="1919795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5</a:t>
            </a:fld>
            <a:endParaRPr lang="en-US"/>
          </a:p>
        </p:txBody>
      </p:sp>
    </p:spTree>
    <p:extLst>
      <p:ext uri="{BB962C8B-B14F-4D97-AF65-F5344CB8AC3E}">
        <p14:creationId xmlns:p14="http://schemas.microsoft.com/office/powerpoint/2010/main" val="1383913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6</a:t>
            </a:fld>
            <a:endParaRPr lang="en-US"/>
          </a:p>
        </p:txBody>
      </p:sp>
    </p:spTree>
    <p:extLst>
      <p:ext uri="{BB962C8B-B14F-4D97-AF65-F5344CB8AC3E}">
        <p14:creationId xmlns:p14="http://schemas.microsoft.com/office/powerpoint/2010/main" val="1584701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7</a:t>
            </a:fld>
            <a:endParaRPr lang="en-US"/>
          </a:p>
        </p:txBody>
      </p:sp>
    </p:spTree>
    <p:extLst>
      <p:ext uri="{BB962C8B-B14F-4D97-AF65-F5344CB8AC3E}">
        <p14:creationId xmlns:p14="http://schemas.microsoft.com/office/powerpoint/2010/main" val="1142420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8</a:t>
            </a:fld>
            <a:endParaRPr lang="en-US"/>
          </a:p>
        </p:txBody>
      </p:sp>
    </p:spTree>
    <p:extLst>
      <p:ext uri="{BB962C8B-B14F-4D97-AF65-F5344CB8AC3E}">
        <p14:creationId xmlns:p14="http://schemas.microsoft.com/office/powerpoint/2010/main" val="668720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9</a:t>
            </a:fld>
            <a:endParaRPr lang="en-US"/>
          </a:p>
        </p:txBody>
      </p:sp>
    </p:spTree>
    <p:extLst>
      <p:ext uri="{BB962C8B-B14F-4D97-AF65-F5344CB8AC3E}">
        <p14:creationId xmlns:p14="http://schemas.microsoft.com/office/powerpoint/2010/main" val="761316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9481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42757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343549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wo Content">
    <p:spTree>
      <p:nvGrpSpPr>
        <p:cNvPr id="1" name=""/>
        <p:cNvGrpSpPr/>
        <p:nvPr/>
      </p:nvGrpSpPr>
      <p:grpSpPr>
        <a:xfrm>
          <a:off x="0" y="0"/>
          <a:ext cx="0" cy="0"/>
          <a:chOff x="0" y="0"/>
          <a:chExt cx="0" cy="0"/>
        </a:xfrm>
      </p:grpSpPr>
      <p:cxnSp>
        <p:nvCxnSpPr>
          <p:cNvPr id="8" name="Straight Connector 7"/>
          <p:cNvCxnSpPr/>
          <p:nvPr userDrawn="1"/>
        </p:nvCxnSpPr>
        <p:spPr>
          <a:xfrm>
            <a:off x="355601" y="990600"/>
            <a:ext cx="1143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hasCustomPrompt="1"/>
          </p:nvPr>
        </p:nvSpPr>
        <p:spPr>
          <a:xfrm>
            <a:off x="355601" y="203200"/>
            <a:ext cx="9398000" cy="787400"/>
          </a:xfrm>
        </p:spPr>
        <p:txBody>
          <a:bodyPr/>
          <a:lstStyle>
            <a:lvl1pPr algn="l">
              <a:defRPr b="0" i="0">
                <a:solidFill>
                  <a:srgbClr val="3186C7"/>
                </a:solidFill>
                <a:latin typeface="Helvetica Light"/>
                <a:cs typeface="Helvetica Light"/>
              </a:defRPr>
            </a:lvl1pPr>
          </a:lstStyle>
          <a:p>
            <a:r>
              <a:rPr lang="en-US" dirty="0"/>
              <a:t>Title Goes Here</a:t>
            </a:r>
          </a:p>
        </p:txBody>
      </p:sp>
    </p:spTree>
    <p:extLst>
      <p:ext uri="{BB962C8B-B14F-4D97-AF65-F5344CB8AC3E}">
        <p14:creationId xmlns:p14="http://schemas.microsoft.com/office/powerpoint/2010/main" val="520742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7375189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06132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293678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48622284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25578952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4260887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7784995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65344803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023457753"/>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93833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13213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50177289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5051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8369036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345145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54737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739273303"/>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wo Column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550536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1344247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7611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4597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564915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989543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9215945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891945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906198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60467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209767652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5740121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644079872"/>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611501001"/>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562723030"/>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1058419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22556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166833188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936802270"/>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2377222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498105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954555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686093531"/>
      </p:ext>
    </p:extLst>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wo Column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9331808"/>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92003445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150662889"/>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179516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0074779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714261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image" Target="../media/image1.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3" Type="http://schemas.openxmlformats.org/officeDocument/2006/relationships/slideLayout" Target="../slideLayouts/slideLayout46.xml"/><Relationship Id="rId21" Type="http://schemas.openxmlformats.org/officeDocument/2006/relationships/slideLayout" Target="../slideLayouts/slideLayout64.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image" Target="../media/image1.png"/><Relationship Id="rId10" Type="http://schemas.openxmlformats.org/officeDocument/2006/relationships/slideLayout" Target="../slideLayouts/slideLayout53.xml"/><Relationship Id="rId19" Type="http://schemas.openxmlformats.org/officeDocument/2006/relationships/slideLayout" Target="../slideLayouts/slideLayout62.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2"/>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 id="2147483731" r:id="rId19"/>
    <p:sldLayoutId id="2147483733"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64803132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8" r:id="rId17"/>
    <p:sldLayoutId id="2147483699" r:id="rId18"/>
    <p:sldLayoutId id="2147483701" r:id="rId19"/>
    <p:sldLayoutId id="2147483702" r:id="rId20"/>
    <p:sldLayoutId id="2147483703" r:id="rId21"/>
    <p:sldLayoutId id="2147483704" r:id="rId22"/>
    <p:sldLayoutId id="2147483705" r:id="rId23"/>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84088694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9" r:id="rId20"/>
    <p:sldLayoutId id="2147483730"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9.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0.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a:t>
            </a:r>
            <a:br>
              <a:rPr lang="en-US" sz="5400" b="1" dirty="0"/>
            </a:br>
            <a:r>
              <a:rPr lang="en-US" sz="5400" b="1" dirty="0"/>
              <a:t>MVVM &amp; Data Binding</a:t>
            </a:r>
          </a:p>
        </p:txBody>
      </p:sp>
      <p:sp>
        <p:nvSpPr>
          <p:cNvPr id="4" name="Text Placeholder 3"/>
          <p:cNvSpPr>
            <a:spLocks noGrp="1"/>
          </p:cNvSpPr>
          <p:nvPr>
            <p:ph type="body" sz="quarter" idx="13"/>
          </p:nvPr>
        </p:nvSpPr>
        <p:spPr/>
        <p:txBody>
          <a:bodyPr/>
          <a:lstStyle/>
          <a:p>
            <a:endParaRPr lang="en-US"/>
          </a:p>
        </p:txBody>
      </p:sp>
      <p:pic>
        <p:nvPicPr>
          <p:cNvPr id="14" name="Picture 13">
            <a:extLst>
              <a:ext uri="{FF2B5EF4-FFF2-40B4-BE49-F238E27FC236}">
                <a16:creationId xmlns:a16="http://schemas.microsoft.com/office/drawing/2014/main" id="{2B9DAD5B-03C7-43FE-A3F9-29F44B946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82" y="4673121"/>
            <a:ext cx="557054" cy="1890129"/>
          </a:xfrm>
          <a:prstGeom prst="rect">
            <a:avLst/>
          </a:prstGeom>
        </p:spPr>
      </p:pic>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James Montemagno</a:t>
            </a:r>
          </a:p>
          <a:p>
            <a:r>
              <a:rPr lang="en-US" sz="1961" dirty="0">
                <a:latin typeface="+mj-lt"/>
                <a:cs typeface="Arial"/>
              </a:rPr>
              <a:t>Principal Lead PM – Developer Community,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@JamesMontemagno</a:t>
            </a:r>
          </a:p>
          <a:p>
            <a:pPr algn="r">
              <a:lnSpc>
                <a:spcPct val="130000"/>
              </a:lnSpc>
            </a:pPr>
            <a:r>
              <a:rPr lang="en-US" sz="1765" dirty="0">
                <a:latin typeface="+mj-lt"/>
                <a:cs typeface="Arial"/>
              </a:rPr>
              <a:t>/</a:t>
            </a:r>
            <a:r>
              <a:rPr lang="en-US" sz="1765" dirty="0" err="1">
                <a:latin typeface="+mj-lt"/>
                <a:cs typeface="Arial"/>
              </a:rPr>
              <a:t>JamesMontemagno</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6871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269239" y="1189177"/>
            <a:ext cx="5476481" cy="5301323"/>
          </a:xfrm>
        </p:spPr>
        <p:txBody>
          <a:bodyPr/>
          <a:lstStyle/>
          <a:p>
            <a:r>
              <a:rPr lang="en-US" dirty="0"/>
              <a:t>UI raises events to notify code about user activity</a:t>
            </a:r>
          </a:p>
          <a:p>
            <a:pPr lvl="1">
              <a:buFont typeface="Wingdings" charset="2"/>
              <a:buChar char="§"/>
            </a:pPr>
            <a:r>
              <a:rPr lang="en-US" dirty="0">
                <a:latin typeface="Consolas"/>
                <a:cs typeface="Consolas"/>
              </a:rPr>
              <a:t>Clicked</a:t>
            </a:r>
          </a:p>
          <a:p>
            <a:pPr lvl="1">
              <a:buFont typeface="Wingdings" charset="2"/>
              <a:buChar char="§"/>
            </a:pPr>
            <a:r>
              <a:rPr lang="en-US" dirty="0" err="1">
                <a:latin typeface="Consolas"/>
                <a:cs typeface="Consolas"/>
              </a:rPr>
              <a:t>ItemSelected</a:t>
            </a:r>
            <a:endParaRPr lang="en-US" dirty="0">
              <a:latin typeface="Consolas"/>
              <a:cs typeface="Consolas"/>
            </a:endParaRPr>
          </a:p>
          <a:p>
            <a:pPr lvl="1">
              <a:buFont typeface="Wingdings" charset="2"/>
              <a:buChar char="§"/>
            </a:pPr>
            <a:r>
              <a:rPr lang="en-US" dirty="0"/>
              <a:t>…</a:t>
            </a:r>
          </a:p>
          <a:p>
            <a:r>
              <a:rPr lang="en-US" dirty="0"/>
              <a:t>The downside is that these events </a:t>
            </a:r>
            <a:r>
              <a:rPr lang="en-US" b="1" dirty="0"/>
              <a:t>must be handled</a:t>
            </a:r>
            <a:r>
              <a:rPr lang="en-US" dirty="0"/>
              <a:t> in the code behind file</a:t>
            </a:r>
          </a:p>
        </p:txBody>
      </p:sp>
      <p:sp>
        <p:nvSpPr>
          <p:cNvPr id="4" name="Title 3"/>
          <p:cNvSpPr>
            <a:spLocks noGrp="1"/>
          </p:cNvSpPr>
          <p:nvPr>
            <p:ph type="title"/>
          </p:nvPr>
        </p:nvSpPr>
        <p:spPr/>
        <p:txBody>
          <a:bodyPr/>
          <a:lstStyle/>
          <a:p>
            <a:r>
              <a:rPr lang="en-US" dirty="0"/>
              <a:t>Event Handling</a:t>
            </a:r>
          </a:p>
        </p:txBody>
      </p:sp>
      <p:sp>
        <p:nvSpPr>
          <p:cNvPr id="10" name="Rectangle 9"/>
          <p:cNvSpPr/>
          <p:nvPr/>
        </p:nvSpPr>
        <p:spPr>
          <a:xfrm>
            <a:off x="5716941" y="3217333"/>
            <a:ext cx="6239903" cy="3252878"/>
          </a:xfrm>
          <a:prstGeom prst="rect">
            <a:avLst/>
          </a:prstGeom>
          <a:solidFill>
            <a:srgbClr val="FFFFFF"/>
          </a:solidFill>
          <a:ln>
            <a:solidFill>
              <a:schemeClr val="accent5"/>
            </a:solidFill>
          </a:ln>
        </p:spPr>
        <p:txBody>
          <a:bodyPr wrap="square">
            <a:spAutoFit/>
          </a:bodyPr>
          <a:lstStyle/>
          <a:p>
            <a:r>
              <a:rPr lang="en-US" sz="1867" dirty="0">
                <a:solidFill>
                  <a:srgbClr val="0000FF"/>
                </a:solidFill>
                <a:latin typeface="Consolas"/>
              </a:rPr>
              <a:t>public</a:t>
            </a:r>
            <a:r>
              <a:rPr lang="en-US" sz="1867" dirty="0">
                <a:solidFill>
                  <a:srgbClr val="000000"/>
                </a:solidFill>
                <a:latin typeface="Consolas"/>
              </a:rPr>
              <a:t> </a:t>
            </a:r>
            <a:r>
              <a:rPr lang="en-US" sz="1867" dirty="0" err="1">
                <a:solidFill>
                  <a:srgbClr val="000000"/>
                </a:solidFill>
                <a:latin typeface="Consolas"/>
              </a:rPr>
              <a:t>MainPage</a:t>
            </a:r>
            <a:r>
              <a:rPr lang="en-US" sz="1867" dirty="0">
                <a:solidFill>
                  <a:srgbClr val="000000"/>
                </a:solidFill>
                <a:latin typeface="Consolas"/>
              </a:rPr>
              <a:t>()</a:t>
            </a:r>
            <a:br>
              <a:rPr lang="en-US" sz="1867" dirty="0">
                <a:latin typeface="Consolas"/>
              </a:rPr>
            </a:br>
            <a:r>
              <a:rPr lang="en-US" sz="1867" dirty="0">
                <a:solidFill>
                  <a:srgbClr val="000000"/>
                </a:solidFill>
                <a:latin typeface="Consolas"/>
              </a:rPr>
              <a:t>{</a:t>
            </a:r>
            <a:br>
              <a:rPr lang="en-US" sz="1867" dirty="0">
                <a:latin typeface="Consolas"/>
              </a:rPr>
            </a:br>
            <a:r>
              <a:rPr lang="en-US" sz="1867" dirty="0">
                <a:latin typeface="Consolas"/>
              </a:rPr>
              <a:t>   ...</a:t>
            </a:r>
            <a:br>
              <a:rPr lang="en-US" sz="1867" dirty="0">
                <a:latin typeface="Consolas"/>
              </a:rPr>
            </a:br>
            <a:r>
              <a:rPr lang="en-US" sz="1867" dirty="0">
                <a:solidFill>
                  <a:srgbClr val="000000"/>
                </a:solidFill>
                <a:latin typeface="Consolas"/>
              </a:rPr>
              <a:t>   </a:t>
            </a:r>
            <a:r>
              <a:rPr lang="en-US" sz="1867" dirty="0">
                <a:solidFill>
                  <a:srgbClr val="2B8FAF"/>
                </a:solidFill>
                <a:latin typeface="Consolas"/>
              </a:rPr>
              <a:t>Button</a:t>
            </a:r>
            <a:r>
              <a:rPr lang="en-US" sz="1867" dirty="0">
                <a:solidFill>
                  <a:srgbClr val="000000"/>
                </a:solidFill>
                <a:latin typeface="Consolas"/>
              </a:rPr>
              <a:t> </a:t>
            </a:r>
            <a:r>
              <a:rPr lang="en-US" sz="1867" dirty="0" err="1">
                <a:solidFill>
                  <a:srgbClr val="000000"/>
                </a:solidFill>
                <a:latin typeface="Consolas"/>
              </a:rPr>
              <a:t>editButton</a:t>
            </a:r>
            <a:r>
              <a:rPr lang="en-US" sz="1867" dirty="0">
                <a:solidFill>
                  <a:srgbClr val="000000"/>
                </a:solidFill>
                <a:latin typeface="Consolas"/>
              </a:rPr>
              <a:t> = ...;</a:t>
            </a:r>
            <a:br>
              <a:rPr lang="en-US" sz="1867" dirty="0">
                <a:latin typeface="Consolas"/>
              </a:rPr>
            </a:br>
            <a:r>
              <a:rPr lang="en-US" sz="1867" dirty="0">
                <a:solidFill>
                  <a:srgbClr val="000000"/>
                </a:solidFill>
                <a:latin typeface="Consolas"/>
              </a:rPr>
              <a:t>   </a:t>
            </a:r>
            <a:r>
              <a:rPr lang="en-US" sz="1867" dirty="0" err="1">
                <a:solidFill>
                  <a:srgbClr val="000000"/>
                </a:solidFill>
                <a:latin typeface="Consolas"/>
              </a:rPr>
              <a:t>editButton.Clicked</a:t>
            </a:r>
            <a:r>
              <a:rPr lang="en-US" sz="1867" dirty="0">
                <a:solidFill>
                  <a:srgbClr val="000000"/>
                </a:solidFill>
                <a:latin typeface="Consolas"/>
              </a:rPr>
              <a:t> += </a:t>
            </a:r>
            <a:r>
              <a:rPr lang="en-US" sz="1867" dirty="0" err="1">
                <a:solidFill>
                  <a:srgbClr val="000000"/>
                </a:solidFill>
                <a:latin typeface="Consolas"/>
              </a:rPr>
              <a:t>OnClick</a:t>
            </a:r>
            <a:r>
              <a:rPr lang="en-US" sz="1867" dirty="0">
                <a:solidFill>
                  <a:srgbClr val="000000"/>
                </a:solidFill>
                <a:latin typeface="Consolas"/>
              </a:rPr>
              <a:t>;</a:t>
            </a:r>
            <a:br>
              <a:rPr lang="en-US" sz="1867" dirty="0">
                <a:latin typeface="Consolas"/>
              </a:rPr>
            </a:br>
            <a:r>
              <a:rPr lang="en-US" sz="1867" dirty="0">
                <a:solidFill>
                  <a:srgbClr val="000000"/>
                </a:solidFill>
                <a:latin typeface="Consolas"/>
              </a:rPr>
              <a:t>}</a:t>
            </a:r>
            <a:br>
              <a:rPr lang="en-US" sz="1867" dirty="0">
                <a:latin typeface="Consolas"/>
              </a:rPr>
            </a:br>
            <a:br>
              <a:rPr lang="en-US" sz="1867" dirty="0">
                <a:latin typeface="Consolas"/>
              </a:rPr>
            </a:br>
            <a:r>
              <a:rPr lang="en-US" sz="1867" dirty="0">
                <a:solidFill>
                  <a:srgbClr val="0000FF"/>
                </a:solidFill>
                <a:latin typeface="Consolas"/>
              </a:rPr>
              <a:t>void</a:t>
            </a:r>
            <a:r>
              <a:rPr lang="en-US" sz="1867" dirty="0">
                <a:solidFill>
                  <a:srgbClr val="000000"/>
                </a:solidFill>
                <a:latin typeface="Consolas"/>
              </a:rPr>
              <a:t> </a:t>
            </a:r>
            <a:r>
              <a:rPr lang="en-US" sz="1867" dirty="0" err="1">
                <a:solidFill>
                  <a:srgbClr val="000000"/>
                </a:solidFill>
                <a:latin typeface="Consolas"/>
              </a:rPr>
              <a:t>OnClick</a:t>
            </a:r>
            <a:r>
              <a:rPr lang="en-US" sz="1867" dirty="0">
                <a:solidFill>
                  <a:srgbClr val="000000"/>
                </a:solidFill>
                <a:latin typeface="Consolas"/>
              </a:rPr>
              <a:t> (</a:t>
            </a:r>
            <a:r>
              <a:rPr lang="en-US" sz="1867" dirty="0">
                <a:solidFill>
                  <a:srgbClr val="0000FF"/>
                </a:solidFill>
                <a:latin typeface="Consolas"/>
              </a:rPr>
              <a:t>object</a:t>
            </a:r>
            <a:r>
              <a:rPr lang="en-US" sz="1867" dirty="0">
                <a:solidFill>
                  <a:srgbClr val="000000"/>
                </a:solidFill>
                <a:latin typeface="Consolas"/>
              </a:rPr>
              <a:t> sender, </a:t>
            </a:r>
            <a:r>
              <a:rPr lang="en-US" sz="1867" dirty="0" err="1">
                <a:solidFill>
                  <a:srgbClr val="2B8FAF"/>
                </a:solidFill>
                <a:latin typeface="Consolas"/>
              </a:rPr>
              <a:t>EventArgs</a:t>
            </a:r>
            <a:r>
              <a:rPr lang="en-US" sz="1867" dirty="0">
                <a:solidFill>
                  <a:srgbClr val="000000"/>
                </a:solidFill>
                <a:latin typeface="Consolas"/>
              </a:rPr>
              <a:t> e)</a:t>
            </a:r>
            <a:br>
              <a:rPr lang="en-US" sz="1867" dirty="0">
                <a:latin typeface="Consolas"/>
              </a:rPr>
            </a:br>
            <a:r>
              <a:rPr lang="en-US" sz="1867" dirty="0">
                <a:solidFill>
                  <a:srgbClr val="000000"/>
                </a:solidFill>
                <a:latin typeface="Consolas"/>
              </a:rPr>
              <a:t>{</a:t>
            </a:r>
            <a:br>
              <a:rPr lang="en-US" sz="1867" dirty="0">
                <a:latin typeface="Consolas"/>
              </a:rPr>
            </a:br>
            <a:r>
              <a:rPr lang="en-US" sz="1867" dirty="0">
                <a:solidFill>
                  <a:srgbClr val="000000"/>
                </a:solidFill>
                <a:latin typeface="Consolas"/>
              </a:rPr>
              <a:t>    ...</a:t>
            </a:r>
            <a:br>
              <a:rPr lang="en-US" sz="1867" dirty="0">
                <a:latin typeface="Consolas"/>
              </a:rPr>
            </a:br>
            <a:r>
              <a:rPr lang="en-US" sz="1867" dirty="0">
                <a:solidFill>
                  <a:srgbClr val="000000"/>
                </a:solidFill>
                <a:latin typeface="Consolas"/>
              </a:rPr>
              <a:t>}</a:t>
            </a:r>
            <a:endParaRPr lang="en-US" sz="1867" dirty="0"/>
          </a:p>
        </p:txBody>
      </p:sp>
      <p:grpSp>
        <p:nvGrpSpPr>
          <p:cNvPr id="12" name="Group 11"/>
          <p:cNvGrpSpPr/>
          <p:nvPr/>
        </p:nvGrpSpPr>
        <p:grpSpPr>
          <a:xfrm>
            <a:off x="5921746" y="1107196"/>
            <a:ext cx="4570933" cy="1972368"/>
            <a:chOff x="5276777" y="1298148"/>
            <a:chExt cx="3428200" cy="1479276"/>
          </a:xfrm>
        </p:grpSpPr>
        <p:sp>
          <p:nvSpPr>
            <p:cNvPr id="6" name="Rounded Rectangle 5"/>
            <p:cNvSpPr/>
            <p:nvPr/>
          </p:nvSpPr>
          <p:spPr>
            <a:xfrm>
              <a:off x="5714728" y="1321781"/>
              <a:ext cx="1487395" cy="7834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2A84D3"/>
                  </a:solidFill>
                  <a:latin typeface="Segoe UI Light"/>
                  <a:cs typeface="Segoe UI Light"/>
                </a:rPr>
                <a:t>Edit</a:t>
              </a:r>
            </a:p>
          </p:txBody>
        </p:sp>
        <p:pic>
          <p:nvPicPr>
            <p:cNvPr id="7" name="Picture 6"/>
            <p:cNvPicPr>
              <a:picLocks noChangeAspect="1"/>
            </p:cNvPicPr>
            <p:nvPr/>
          </p:nvPicPr>
          <p:blipFill>
            <a:blip r:embed="rId3">
              <a:lum bright="70000" contrast="-70000"/>
              <a:extLst>
                <a:ext uri="{BEBA8EAE-BF5A-486C-A8C5-ECC9F3942E4B}">
                  <a14:imgProps xmlns:a14="http://schemas.microsoft.com/office/drawing/2010/main">
                    <a14:imgLayer r:embed="rId4">
                      <a14:imgEffect>
                        <a14:backgroundRemoval t="2500" b="100000" l="9959" r="89627"/>
                      </a14:imgEffect>
                    </a14:imgLayer>
                  </a14:imgProps>
                </a:ext>
              </a:extLst>
            </a:blip>
            <a:stretch>
              <a:fillRect/>
            </a:stretch>
          </p:blipFill>
          <p:spPr>
            <a:xfrm rot="1157939">
              <a:off x="5276777" y="1298148"/>
              <a:ext cx="933925" cy="1317569"/>
            </a:xfrm>
            <a:prstGeom prst="rect">
              <a:avLst/>
            </a:prstGeom>
          </p:spPr>
        </p:pic>
        <p:sp>
          <p:nvSpPr>
            <p:cNvPr id="8" name="Lightning Bolt 7"/>
            <p:cNvSpPr/>
            <p:nvPr/>
          </p:nvSpPr>
          <p:spPr>
            <a:xfrm flipH="1">
              <a:off x="6980555" y="1479841"/>
              <a:ext cx="791538" cy="835139"/>
            </a:xfrm>
            <a:prstGeom prst="lightningBolt">
              <a:avLst/>
            </a:prstGeom>
            <a:solidFill>
              <a:srgbClr val="FFFF00"/>
            </a:solidFill>
            <a:ln>
              <a:solidFill>
                <a:srgbClr val="9597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 name="TextBox 8"/>
            <p:cNvSpPr txBox="1"/>
            <p:nvPr/>
          </p:nvSpPr>
          <p:spPr>
            <a:xfrm>
              <a:off x="6839209" y="2281132"/>
              <a:ext cx="1865768" cy="346249"/>
            </a:xfrm>
            <a:prstGeom prst="rect">
              <a:avLst/>
            </a:prstGeom>
            <a:noFill/>
          </p:spPr>
          <p:txBody>
            <a:bodyPr wrap="square" rtlCol="0">
              <a:spAutoFit/>
            </a:bodyPr>
            <a:lstStyle/>
            <a:p>
              <a:r>
                <a:rPr lang="en-US" sz="2400" dirty="0">
                  <a:latin typeface="Consolas"/>
                  <a:cs typeface="Consolas"/>
                </a:rPr>
                <a:t>Clicked</a:t>
              </a:r>
            </a:p>
          </p:txBody>
        </p:sp>
        <p:sp>
          <p:nvSpPr>
            <p:cNvPr id="11" name="Down Arrow 10"/>
            <p:cNvSpPr/>
            <p:nvPr/>
          </p:nvSpPr>
          <p:spPr>
            <a:xfrm>
              <a:off x="6318815" y="2201889"/>
              <a:ext cx="417514" cy="575535"/>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162358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Microsoft defined the </a:t>
            </a:r>
            <a:r>
              <a:rPr lang="en-US" dirty="0" err="1">
                <a:latin typeface="Consolas"/>
                <a:cs typeface="Consolas"/>
              </a:rPr>
              <a:t>ICommand</a:t>
            </a:r>
            <a:r>
              <a:rPr lang="en-US" dirty="0"/>
              <a:t> interface to provide a commanding abstraction for their XAML frameworks</a:t>
            </a:r>
          </a:p>
        </p:txBody>
      </p:sp>
      <p:sp>
        <p:nvSpPr>
          <p:cNvPr id="2" name="Title 1"/>
          <p:cNvSpPr>
            <a:spLocks noGrp="1"/>
          </p:cNvSpPr>
          <p:nvPr>
            <p:ph type="title"/>
          </p:nvPr>
        </p:nvSpPr>
        <p:spPr/>
        <p:txBody>
          <a:bodyPr/>
          <a:lstStyle/>
          <a:p>
            <a:r>
              <a:rPr lang="en-US" dirty="0"/>
              <a:t>Commands</a:t>
            </a:r>
          </a:p>
        </p:txBody>
      </p:sp>
      <p:sp>
        <p:nvSpPr>
          <p:cNvPr id="4" name="TextBox 3"/>
          <p:cNvSpPr txBox="1"/>
          <p:nvPr/>
        </p:nvSpPr>
        <p:spPr>
          <a:xfrm>
            <a:off x="737173" y="3217927"/>
            <a:ext cx="7265184" cy="2308324"/>
          </a:xfrm>
          <a:prstGeom prst="rect">
            <a:avLst/>
          </a:prstGeom>
          <a:solidFill>
            <a:srgbClr val="FFFFFF"/>
          </a:solidFill>
          <a:ln>
            <a:solidFill>
              <a:schemeClr val="accent5"/>
            </a:solidFill>
            <a:prstDash val="solid"/>
          </a:ln>
        </p:spPr>
        <p:txBody>
          <a:bodyPr wrap="square">
            <a:spAutoFit/>
          </a:bodyPr>
          <a:lstStyle/>
          <a:p>
            <a:pPr defTabSz="1219170">
              <a:defRPr/>
            </a:pPr>
            <a:r>
              <a:rPr lang="en-US" sz="2400" dirty="0">
                <a:solidFill>
                  <a:srgbClr val="0000FF"/>
                </a:solidFill>
                <a:latin typeface="Consolas"/>
              </a:rPr>
              <a:t>public</a:t>
            </a:r>
            <a:r>
              <a:rPr lang="en-US" sz="2400" dirty="0">
                <a:solidFill>
                  <a:srgbClr val="000000"/>
                </a:solidFill>
                <a:latin typeface="Consolas"/>
              </a:rPr>
              <a:t> </a:t>
            </a:r>
            <a:r>
              <a:rPr lang="en-US" sz="2400" dirty="0">
                <a:solidFill>
                  <a:srgbClr val="0000FF"/>
                </a:solidFill>
                <a:latin typeface="Consolas"/>
              </a:rPr>
              <a:t>interface</a:t>
            </a:r>
            <a:r>
              <a:rPr lang="en-US" sz="2400" dirty="0">
                <a:solidFill>
                  <a:srgbClr val="000000"/>
                </a:solidFill>
                <a:latin typeface="Consolas"/>
              </a:rPr>
              <a:t> </a:t>
            </a:r>
            <a:r>
              <a:rPr lang="en-US" sz="2400" dirty="0" err="1">
                <a:solidFill>
                  <a:srgbClr val="2B8FAF"/>
                </a:solidFill>
                <a:latin typeface="Consolas"/>
              </a:rPr>
              <a:t>ICommand</a:t>
            </a:r>
            <a:br>
              <a:rPr lang="en-US" sz="2400" dirty="0">
                <a:latin typeface="Consolas"/>
              </a:rPr>
            </a:br>
            <a:r>
              <a:rPr lang="en-US" sz="2400" dirty="0">
                <a:solidFill>
                  <a:srgbClr val="000000"/>
                </a:solidFill>
                <a:latin typeface="Consolas"/>
              </a:rPr>
              <a:t>{</a:t>
            </a:r>
            <a:br>
              <a:rPr lang="en-US" sz="2400" dirty="0">
                <a:latin typeface="Consolas"/>
              </a:rPr>
            </a:br>
            <a:r>
              <a:rPr lang="en-US" sz="2400" dirty="0">
                <a:solidFill>
                  <a:srgbClr val="000000"/>
                </a:solidFill>
                <a:latin typeface="Consolas"/>
              </a:rPr>
              <a:t>    </a:t>
            </a:r>
            <a:r>
              <a:rPr lang="en-US" sz="2400" dirty="0">
                <a:solidFill>
                  <a:srgbClr val="0000FF"/>
                </a:solidFill>
                <a:latin typeface="Consolas"/>
              </a:rPr>
              <a:t>event</a:t>
            </a:r>
            <a:r>
              <a:rPr lang="en-US" sz="2400" dirty="0">
                <a:solidFill>
                  <a:srgbClr val="000000"/>
                </a:solidFill>
                <a:latin typeface="Consolas"/>
              </a:rPr>
              <a:t> </a:t>
            </a:r>
            <a:r>
              <a:rPr lang="en-US" sz="2400" dirty="0" err="1">
                <a:solidFill>
                  <a:srgbClr val="2B8FAF"/>
                </a:solidFill>
                <a:latin typeface="Consolas"/>
              </a:rPr>
              <a:t>EventHandler</a:t>
            </a:r>
            <a:r>
              <a:rPr lang="en-US" sz="2400" dirty="0">
                <a:solidFill>
                  <a:srgbClr val="000000"/>
                </a:solidFill>
                <a:latin typeface="Consolas"/>
              </a:rPr>
              <a:t> </a:t>
            </a:r>
            <a:r>
              <a:rPr lang="en-US" sz="2400" dirty="0" err="1">
                <a:solidFill>
                  <a:srgbClr val="000000"/>
                </a:solidFill>
                <a:latin typeface="Consolas"/>
              </a:rPr>
              <a:t>CanExecuteChanged</a:t>
            </a:r>
            <a:r>
              <a:rPr lang="en-US" sz="2400" dirty="0">
                <a:solidFill>
                  <a:srgbClr val="000000"/>
                </a:solidFill>
                <a:latin typeface="Consolas"/>
              </a:rPr>
              <a:t>;</a:t>
            </a:r>
            <a:br>
              <a:rPr lang="en-US" sz="2400" dirty="0">
                <a:latin typeface="Consolas"/>
              </a:rPr>
            </a:br>
            <a:r>
              <a:rPr lang="en-US" sz="2400" dirty="0">
                <a:solidFill>
                  <a:srgbClr val="000000"/>
                </a:solidFill>
                <a:latin typeface="Consolas"/>
              </a:rPr>
              <a:t>    </a:t>
            </a:r>
            <a:r>
              <a:rPr lang="en-US" sz="2400" dirty="0" err="1">
                <a:solidFill>
                  <a:srgbClr val="0000FF"/>
                </a:solidFill>
                <a:latin typeface="Consolas"/>
              </a:rPr>
              <a:t>bool</a:t>
            </a:r>
            <a:r>
              <a:rPr lang="en-US" sz="2400" dirty="0">
                <a:solidFill>
                  <a:srgbClr val="000000"/>
                </a:solidFill>
                <a:latin typeface="Consolas"/>
              </a:rPr>
              <a:t> </a:t>
            </a:r>
            <a:r>
              <a:rPr lang="en-US" sz="2400" dirty="0" err="1">
                <a:solidFill>
                  <a:srgbClr val="000000"/>
                </a:solidFill>
                <a:latin typeface="Consolas"/>
              </a:rPr>
              <a:t>CanExecute</a:t>
            </a:r>
            <a:r>
              <a:rPr lang="en-US" sz="2400" dirty="0">
                <a:solidFill>
                  <a:srgbClr val="000000"/>
                </a:solidFill>
                <a:latin typeface="Consolas"/>
              </a:rPr>
              <a:t>(</a:t>
            </a:r>
            <a:r>
              <a:rPr lang="en-US" sz="2400" dirty="0">
                <a:solidFill>
                  <a:srgbClr val="0000FF"/>
                </a:solidFill>
                <a:latin typeface="Consolas"/>
              </a:rPr>
              <a:t>object</a:t>
            </a:r>
            <a:r>
              <a:rPr lang="en-US" sz="2400" dirty="0">
                <a:solidFill>
                  <a:srgbClr val="000000"/>
                </a:solidFill>
                <a:latin typeface="Consolas"/>
              </a:rPr>
              <a:t> parameter);</a:t>
            </a:r>
            <a:br>
              <a:rPr lang="en-US" sz="2400" dirty="0">
                <a:latin typeface="Consolas"/>
              </a:rPr>
            </a:br>
            <a:r>
              <a:rPr lang="en-US" sz="2400" dirty="0">
                <a:solidFill>
                  <a:srgbClr val="000000"/>
                </a:solidFill>
                <a:latin typeface="Consolas"/>
              </a:rPr>
              <a:t>    </a:t>
            </a:r>
            <a:r>
              <a:rPr lang="en-US" sz="2400" dirty="0">
                <a:solidFill>
                  <a:srgbClr val="0000FF"/>
                </a:solidFill>
                <a:latin typeface="Consolas"/>
              </a:rPr>
              <a:t>void</a:t>
            </a:r>
            <a:r>
              <a:rPr lang="en-US" sz="2400" dirty="0">
                <a:solidFill>
                  <a:srgbClr val="000000"/>
                </a:solidFill>
                <a:latin typeface="Consolas"/>
              </a:rPr>
              <a:t> Execute(</a:t>
            </a:r>
            <a:r>
              <a:rPr lang="en-US" sz="2400" dirty="0">
                <a:solidFill>
                  <a:srgbClr val="0000FF"/>
                </a:solidFill>
                <a:latin typeface="Consolas"/>
              </a:rPr>
              <a:t>object</a:t>
            </a:r>
            <a:r>
              <a:rPr lang="en-US" sz="2400" dirty="0">
                <a:solidFill>
                  <a:srgbClr val="000000"/>
                </a:solidFill>
                <a:latin typeface="Consolas"/>
              </a:rPr>
              <a:t> parameter);</a:t>
            </a:r>
            <a:br>
              <a:rPr lang="en-US" sz="2400" dirty="0">
                <a:latin typeface="Consolas"/>
              </a:rPr>
            </a:br>
            <a:r>
              <a:rPr lang="en-US" sz="2400" dirty="0">
                <a:solidFill>
                  <a:srgbClr val="000000"/>
                </a:solidFill>
                <a:latin typeface="Consolas"/>
              </a:rPr>
              <a:t>}</a:t>
            </a:r>
            <a:endParaRPr lang="en-US" sz="2400" kern="0" dirty="0">
              <a:solidFill>
                <a:sysClr val="windowText" lastClr="000000"/>
              </a:solidFill>
              <a:latin typeface="Consolas"/>
              <a:cs typeface="Consolas"/>
            </a:endParaRPr>
          </a:p>
        </p:txBody>
      </p:sp>
      <p:grpSp>
        <p:nvGrpSpPr>
          <p:cNvPr id="13" name="Group 12"/>
          <p:cNvGrpSpPr/>
          <p:nvPr/>
        </p:nvGrpSpPr>
        <p:grpSpPr>
          <a:xfrm>
            <a:off x="8245907" y="2705455"/>
            <a:ext cx="3502484" cy="3215525"/>
            <a:chOff x="5592952" y="2166142"/>
            <a:chExt cx="2626863" cy="2411644"/>
          </a:xfrm>
        </p:grpSpPr>
        <p:sp>
          <p:nvSpPr>
            <p:cNvPr id="6" name="Rounded Rectangle 5"/>
            <p:cNvSpPr/>
            <p:nvPr/>
          </p:nvSpPr>
          <p:spPr>
            <a:xfrm>
              <a:off x="5706030" y="2166142"/>
              <a:ext cx="1104673" cy="55675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2A84D3"/>
                  </a:solidFill>
                  <a:latin typeface="Segoe UI Light"/>
                  <a:cs typeface="Segoe UI Light"/>
                </a:rPr>
                <a:t>Edit</a:t>
              </a:r>
            </a:p>
          </p:txBody>
        </p:sp>
        <p:sp>
          <p:nvSpPr>
            <p:cNvPr id="7" name="Lightning Bolt 6"/>
            <p:cNvSpPr/>
            <p:nvPr/>
          </p:nvSpPr>
          <p:spPr>
            <a:xfrm flipH="1">
              <a:off x="6414934" y="2420323"/>
              <a:ext cx="517544" cy="546052"/>
            </a:xfrm>
            <a:prstGeom prst="lightningBolt">
              <a:avLst/>
            </a:prstGeom>
            <a:solidFill>
              <a:srgbClr val="FFFF00"/>
            </a:solidFill>
            <a:ln>
              <a:solidFill>
                <a:srgbClr val="9597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Rectangle 7"/>
            <p:cNvSpPr/>
            <p:nvPr/>
          </p:nvSpPr>
          <p:spPr>
            <a:xfrm>
              <a:off x="5592952" y="3427660"/>
              <a:ext cx="1443904" cy="4524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latin typeface="Segoe UI Light"/>
                  <a:cs typeface="Segoe UI Light"/>
                </a:rPr>
                <a:t>Command</a:t>
              </a:r>
            </a:p>
          </p:txBody>
        </p:sp>
        <p:sp>
          <p:nvSpPr>
            <p:cNvPr id="9" name="Down Arrow 8"/>
            <p:cNvSpPr/>
            <p:nvPr/>
          </p:nvSpPr>
          <p:spPr>
            <a:xfrm>
              <a:off x="6045260" y="2792496"/>
              <a:ext cx="369674" cy="530662"/>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a:p>
          </p:txBody>
        </p:sp>
        <p:sp>
          <p:nvSpPr>
            <p:cNvPr id="10" name="TextBox 9"/>
            <p:cNvSpPr txBox="1"/>
            <p:nvPr/>
          </p:nvSpPr>
          <p:spPr>
            <a:xfrm>
              <a:off x="6297509" y="3914935"/>
              <a:ext cx="1922306" cy="561596"/>
            </a:xfrm>
            <a:prstGeom prst="rect">
              <a:avLst/>
            </a:prstGeom>
            <a:noFill/>
          </p:spPr>
          <p:txBody>
            <a:bodyPr wrap="square" rtlCol="0">
              <a:spAutoFit/>
            </a:bodyPr>
            <a:lstStyle/>
            <a:p>
              <a:r>
                <a:rPr lang="en-US" sz="2133" dirty="0" err="1">
                  <a:latin typeface="Consolas"/>
                  <a:cs typeface="Consolas"/>
                </a:rPr>
                <a:t>CanExecute</a:t>
              </a:r>
              <a:r>
                <a:rPr lang="en-US" sz="2133" dirty="0">
                  <a:latin typeface="Consolas"/>
                  <a:cs typeface="Consolas"/>
                </a:rPr>
                <a:t>?</a:t>
              </a:r>
            </a:p>
            <a:p>
              <a:r>
                <a:rPr lang="en-US" sz="2133" dirty="0">
                  <a:latin typeface="Consolas"/>
                  <a:cs typeface="Consolas"/>
                </a:rPr>
                <a:t>Execute(…)</a:t>
              </a:r>
            </a:p>
          </p:txBody>
        </p:sp>
        <p:cxnSp>
          <p:nvCxnSpPr>
            <p:cNvPr id="12" name="Straight Connector 11"/>
            <p:cNvCxnSpPr/>
            <p:nvPr/>
          </p:nvCxnSpPr>
          <p:spPr>
            <a:xfrm>
              <a:off x="6297509" y="3880136"/>
              <a:ext cx="0" cy="697650"/>
            </a:xfrm>
            <a:prstGeom prst="line">
              <a:avLst/>
            </a:prstGeom>
            <a:ln>
              <a:solidFill>
                <a:schemeClr val="accent3">
                  <a:lumMod val="50000"/>
                </a:schemeClr>
              </a:solidFill>
            </a:ln>
          </p:spPr>
          <p:style>
            <a:lnRef idx="2">
              <a:schemeClr val="accent3"/>
            </a:lnRef>
            <a:fillRef idx="0">
              <a:schemeClr val="accent3"/>
            </a:fillRef>
            <a:effectRef idx="1">
              <a:schemeClr val="accent3"/>
            </a:effectRef>
            <a:fontRef idx="minor">
              <a:schemeClr val="tx1"/>
            </a:fontRef>
          </p:style>
        </p:cxnSp>
      </p:grpSp>
      <p:sp>
        <p:nvSpPr>
          <p:cNvPr id="5" name="TextBox 4"/>
          <p:cNvSpPr txBox="1"/>
          <p:nvPr/>
        </p:nvSpPr>
        <p:spPr>
          <a:xfrm>
            <a:off x="737174" y="5590898"/>
            <a:ext cx="7368249" cy="830997"/>
          </a:xfrm>
          <a:prstGeom prst="rect">
            <a:avLst/>
          </a:prstGeom>
          <a:noFill/>
        </p:spPr>
        <p:txBody>
          <a:bodyPr wrap="square" rtlCol="0">
            <a:spAutoFit/>
          </a:bodyPr>
          <a:lstStyle/>
          <a:p>
            <a:r>
              <a:rPr lang="en-US" sz="2400" dirty="0">
                <a:latin typeface="Segoe UI Light"/>
                <a:cs typeface="Segoe UI Light"/>
              </a:rPr>
              <a:t>Can provide an optional parameter (often </a:t>
            </a:r>
            <a:r>
              <a:rPr lang="en-US" sz="2400" dirty="0">
                <a:solidFill>
                  <a:srgbClr val="0000FF"/>
                </a:solidFill>
                <a:latin typeface="Consolas"/>
                <a:cs typeface="Consolas"/>
              </a:rPr>
              <a:t>null</a:t>
            </a:r>
            <a:r>
              <a:rPr lang="en-US" sz="2400" dirty="0">
                <a:latin typeface="Segoe UI Light"/>
                <a:cs typeface="Segoe UI Light"/>
              </a:rPr>
              <a:t>) for the command to work with for context</a:t>
            </a:r>
          </a:p>
        </p:txBody>
      </p:sp>
      <p:cxnSp>
        <p:nvCxnSpPr>
          <p:cNvPr id="14" name="Straight Arrow Connector 13"/>
          <p:cNvCxnSpPr/>
          <p:nvPr/>
        </p:nvCxnSpPr>
        <p:spPr>
          <a:xfrm flipV="1">
            <a:off x="5565421" y="5136444"/>
            <a:ext cx="0" cy="567547"/>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003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p:txBody>
          <a:bodyPr/>
          <a:lstStyle/>
          <a:p>
            <a:r>
              <a:rPr lang="en-US" dirty="0" err="1">
                <a:latin typeface="Consolas"/>
                <a:cs typeface="Consolas"/>
              </a:rPr>
              <a:t>ICommand</a:t>
            </a:r>
            <a:r>
              <a:rPr lang="en-US" dirty="0"/>
              <a:t> has three required members you must implement</a:t>
            </a:r>
          </a:p>
        </p:txBody>
      </p:sp>
      <p:sp>
        <p:nvSpPr>
          <p:cNvPr id="3" name="Title 2"/>
          <p:cNvSpPr>
            <a:spLocks noGrp="1"/>
          </p:cNvSpPr>
          <p:nvPr>
            <p:ph type="title"/>
          </p:nvPr>
        </p:nvSpPr>
        <p:spPr/>
        <p:txBody>
          <a:bodyPr/>
          <a:lstStyle/>
          <a:p>
            <a:r>
              <a:rPr lang="en-US" dirty="0" err="1"/>
              <a:t>ICommand</a:t>
            </a:r>
            <a:endParaRPr lang="en-US" dirty="0"/>
          </a:p>
        </p:txBody>
      </p:sp>
      <p:sp>
        <p:nvSpPr>
          <p:cNvPr id="5" name="TextBox 4"/>
          <p:cNvSpPr txBox="1"/>
          <p:nvPr/>
        </p:nvSpPr>
        <p:spPr>
          <a:xfrm>
            <a:off x="4215616" y="2832254"/>
            <a:ext cx="7265184" cy="2308324"/>
          </a:xfrm>
          <a:prstGeom prst="rect">
            <a:avLst/>
          </a:prstGeom>
          <a:solidFill>
            <a:srgbClr val="FFFFFF"/>
          </a:solidFill>
          <a:ln>
            <a:solidFill>
              <a:schemeClr val="accent5"/>
            </a:solidFill>
            <a:prstDash val="solid"/>
          </a:ln>
        </p:spPr>
        <p:txBody>
          <a:bodyPr wrap="square">
            <a:spAutoFit/>
          </a:bodyPr>
          <a:lstStyle/>
          <a:p>
            <a:pPr defTabSz="1219170">
              <a:defRPr/>
            </a:pPr>
            <a:r>
              <a:rPr lang="en-US" sz="2400" dirty="0">
                <a:solidFill>
                  <a:srgbClr val="0000FF"/>
                </a:solidFill>
                <a:latin typeface="Consolas"/>
              </a:rPr>
              <a:t>public</a:t>
            </a:r>
            <a:r>
              <a:rPr lang="en-US" sz="2400" dirty="0">
                <a:solidFill>
                  <a:srgbClr val="000000"/>
                </a:solidFill>
                <a:latin typeface="Consolas"/>
              </a:rPr>
              <a:t> </a:t>
            </a:r>
            <a:r>
              <a:rPr lang="en-US" sz="2400" dirty="0">
                <a:solidFill>
                  <a:srgbClr val="0000FF"/>
                </a:solidFill>
                <a:latin typeface="Consolas"/>
              </a:rPr>
              <a:t>interface</a:t>
            </a:r>
            <a:r>
              <a:rPr lang="en-US" sz="2400" dirty="0">
                <a:solidFill>
                  <a:srgbClr val="000000"/>
                </a:solidFill>
                <a:latin typeface="Consolas"/>
              </a:rPr>
              <a:t> </a:t>
            </a:r>
            <a:r>
              <a:rPr lang="en-US" sz="2400" dirty="0" err="1">
                <a:solidFill>
                  <a:srgbClr val="2B8FAF"/>
                </a:solidFill>
                <a:latin typeface="Consolas"/>
              </a:rPr>
              <a:t>ICommand</a:t>
            </a:r>
            <a:br>
              <a:rPr lang="en-US" sz="2400" dirty="0">
                <a:latin typeface="Consolas"/>
              </a:rPr>
            </a:br>
            <a:r>
              <a:rPr lang="en-US" sz="2400" dirty="0">
                <a:solidFill>
                  <a:srgbClr val="000000"/>
                </a:solidFill>
                <a:latin typeface="Consolas"/>
              </a:rPr>
              <a:t>{</a:t>
            </a:r>
            <a:br>
              <a:rPr lang="en-US" sz="2400" dirty="0">
                <a:latin typeface="Consolas"/>
              </a:rPr>
            </a:br>
            <a:r>
              <a:rPr lang="en-US" sz="2400" dirty="0">
                <a:solidFill>
                  <a:srgbClr val="000000"/>
                </a:solidFill>
                <a:latin typeface="Consolas"/>
              </a:rPr>
              <a:t>    </a:t>
            </a:r>
            <a:r>
              <a:rPr lang="en-US" sz="2400" dirty="0" err="1">
                <a:solidFill>
                  <a:srgbClr val="0000FF"/>
                </a:solidFill>
                <a:latin typeface="Consolas"/>
              </a:rPr>
              <a:t>bool</a:t>
            </a:r>
            <a:r>
              <a:rPr lang="en-US" sz="2400" dirty="0">
                <a:solidFill>
                  <a:srgbClr val="000000"/>
                </a:solidFill>
                <a:latin typeface="Consolas"/>
              </a:rPr>
              <a:t> </a:t>
            </a:r>
            <a:r>
              <a:rPr lang="en-US" sz="2400" dirty="0" err="1">
                <a:solidFill>
                  <a:srgbClr val="000000"/>
                </a:solidFill>
                <a:latin typeface="Consolas"/>
              </a:rPr>
              <a:t>CanExecute</a:t>
            </a:r>
            <a:r>
              <a:rPr lang="en-US" sz="2400" dirty="0">
                <a:solidFill>
                  <a:srgbClr val="000000"/>
                </a:solidFill>
                <a:latin typeface="Consolas"/>
              </a:rPr>
              <a:t>(</a:t>
            </a:r>
            <a:r>
              <a:rPr lang="en-US" sz="2400" dirty="0">
                <a:solidFill>
                  <a:srgbClr val="0000FF"/>
                </a:solidFill>
                <a:latin typeface="Consolas"/>
              </a:rPr>
              <a:t>object</a:t>
            </a:r>
            <a:r>
              <a:rPr lang="en-US" sz="2400" dirty="0">
                <a:solidFill>
                  <a:srgbClr val="000000"/>
                </a:solidFill>
                <a:latin typeface="Consolas"/>
              </a:rPr>
              <a:t> parameter);</a:t>
            </a:r>
            <a:br>
              <a:rPr lang="en-US" sz="2400" dirty="0">
                <a:latin typeface="Consolas"/>
              </a:rPr>
            </a:br>
            <a:r>
              <a:rPr lang="en-US" sz="2400" dirty="0">
                <a:solidFill>
                  <a:srgbClr val="000000"/>
                </a:solidFill>
                <a:latin typeface="Consolas"/>
              </a:rPr>
              <a:t>    </a:t>
            </a:r>
            <a:r>
              <a:rPr lang="en-US" sz="2400" dirty="0">
                <a:solidFill>
                  <a:srgbClr val="0000FF"/>
                </a:solidFill>
                <a:latin typeface="Consolas"/>
              </a:rPr>
              <a:t>void</a:t>
            </a:r>
            <a:r>
              <a:rPr lang="en-US" sz="2400" dirty="0">
                <a:solidFill>
                  <a:srgbClr val="000000"/>
                </a:solidFill>
                <a:latin typeface="Consolas"/>
              </a:rPr>
              <a:t> Execute(</a:t>
            </a:r>
            <a:r>
              <a:rPr lang="en-US" sz="2400" dirty="0">
                <a:solidFill>
                  <a:srgbClr val="0000FF"/>
                </a:solidFill>
                <a:latin typeface="Consolas"/>
              </a:rPr>
              <a:t>object</a:t>
            </a:r>
            <a:r>
              <a:rPr lang="en-US" sz="2400" dirty="0">
                <a:solidFill>
                  <a:srgbClr val="000000"/>
                </a:solidFill>
                <a:latin typeface="Consolas"/>
              </a:rPr>
              <a:t> parameter);</a:t>
            </a:r>
            <a:br>
              <a:rPr lang="en-US" sz="2400" dirty="0">
                <a:latin typeface="Consolas"/>
              </a:rPr>
            </a:br>
            <a:r>
              <a:rPr lang="en-US" sz="2400" dirty="0">
                <a:solidFill>
                  <a:srgbClr val="000000"/>
                </a:solidFill>
                <a:latin typeface="Consolas"/>
              </a:rPr>
              <a:t>    </a:t>
            </a:r>
            <a:r>
              <a:rPr lang="en-US" sz="2400" dirty="0">
                <a:solidFill>
                  <a:srgbClr val="0000FF"/>
                </a:solidFill>
                <a:latin typeface="Consolas"/>
              </a:rPr>
              <a:t>event</a:t>
            </a:r>
            <a:r>
              <a:rPr lang="en-US" sz="2400" dirty="0">
                <a:solidFill>
                  <a:srgbClr val="000000"/>
                </a:solidFill>
                <a:latin typeface="Consolas"/>
              </a:rPr>
              <a:t> </a:t>
            </a:r>
            <a:r>
              <a:rPr lang="en-US" sz="2400" dirty="0" err="1">
                <a:solidFill>
                  <a:srgbClr val="2B8FAF"/>
                </a:solidFill>
                <a:latin typeface="Consolas"/>
              </a:rPr>
              <a:t>EventHandler</a:t>
            </a:r>
            <a:r>
              <a:rPr lang="en-US" sz="2400" dirty="0">
                <a:solidFill>
                  <a:srgbClr val="000000"/>
                </a:solidFill>
                <a:latin typeface="Consolas"/>
              </a:rPr>
              <a:t> </a:t>
            </a:r>
            <a:r>
              <a:rPr lang="en-US" sz="2400" dirty="0" err="1">
                <a:solidFill>
                  <a:srgbClr val="000000"/>
                </a:solidFill>
                <a:latin typeface="Consolas"/>
              </a:rPr>
              <a:t>CanExecuteChanged</a:t>
            </a:r>
            <a:r>
              <a:rPr lang="en-US" sz="2400" dirty="0">
                <a:solidFill>
                  <a:srgbClr val="000000"/>
                </a:solidFill>
                <a:latin typeface="Consolas"/>
              </a:rPr>
              <a:t>;</a:t>
            </a:r>
            <a:br>
              <a:rPr lang="en-US" sz="2400" dirty="0">
                <a:latin typeface="Consolas"/>
              </a:rPr>
            </a:br>
            <a:r>
              <a:rPr lang="en-US" sz="2400" dirty="0">
                <a:solidFill>
                  <a:srgbClr val="000000"/>
                </a:solidFill>
                <a:latin typeface="Consolas"/>
              </a:rPr>
              <a:t>}</a:t>
            </a:r>
            <a:endParaRPr lang="en-US" sz="2400" kern="0" dirty="0">
              <a:solidFill>
                <a:sysClr val="windowText" lastClr="000000"/>
              </a:solidFill>
              <a:latin typeface="Consolas"/>
              <a:cs typeface="Consolas"/>
            </a:endParaRPr>
          </a:p>
        </p:txBody>
      </p:sp>
      <p:grpSp>
        <p:nvGrpSpPr>
          <p:cNvPr id="9" name="Group 8"/>
          <p:cNvGrpSpPr/>
          <p:nvPr/>
        </p:nvGrpSpPr>
        <p:grpSpPr>
          <a:xfrm>
            <a:off x="609599" y="2562579"/>
            <a:ext cx="4255912" cy="2308324"/>
            <a:chOff x="457199" y="1921934"/>
            <a:chExt cx="3191934" cy="1731243"/>
          </a:xfrm>
        </p:grpSpPr>
        <p:sp>
          <p:nvSpPr>
            <p:cNvPr id="6" name="TextBox 5"/>
            <p:cNvSpPr txBox="1"/>
            <p:nvPr/>
          </p:nvSpPr>
          <p:spPr>
            <a:xfrm>
              <a:off x="457199" y="1921934"/>
              <a:ext cx="2472267" cy="1731243"/>
            </a:xfrm>
            <a:prstGeom prst="rect">
              <a:avLst/>
            </a:prstGeom>
            <a:noFill/>
          </p:spPr>
          <p:txBody>
            <a:bodyPr wrap="square" rtlCol="0">
              <a:spAutoFit/>
            </a:bodyPr>
            <a:lstStyle/>
            <a:p>
              <a:r>
                <a:rPr lang="en-US" sz="2400" dirty="0" err="1">
                  <a:latin typeface="Consolas"/>
                  <a:cs typeface="Consolas"/>
                </a:rPr>
                <a:t>CanExecute</a:t>
              </a:r>
              <a:r>
                <a:rPr lang="en-US" sz="2400" dirty="0">
                  <a:latin typeface="Segoe UI Light"/>
                  <a:cs typeface="Segoe UI Light"/>
                </a:rPr>
                <a:t> is called to determine whether the command is valid, this can enable / disable the control which is bound to the command</a:t>
              </a:r>
            </a:p>
          </p:txBody>
        </p:sp>
        <p:cxnSp>
          <p:nvCxnSpPr>
            <p:cNvPr id="8" name="Straight Arrow Connector 7"/>
            <p:cNvCxnSpPr/>
            <p:nvPr/>
          </p:nvCxnSpPr>
          <p:spPr>
            <a:xfrm>
              <a:off x="2582333" y="2904067"/>
              <a:ext cx="1066800" cy="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520025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p:txBody>
          <a:bodyPr/>
          <a:lstStyle/>
          <a:p>
            <a:r>
              <a:rPr lang="en-US" dirty="0" err="1">
                <a:latin typeface="Consolas"/>
                <a:cs typeface="Consolas"/>
              </a:rPr>
              <a:t>ICommand</a:t>
            </a:r>
            <a:r>
              <a:rPr lang="en-US" dirty="0"/>
              <a:t> has three required members you must implement</a:t>
            </a:r>
          </a:p>
        </p:txBody>
      </p:sp>
      <p:sp>
        <p:nvSpPr>
          <p:cNvPr id="3" name="Title 2"/>
          <p:cNvSpPr>
            <a:spLocks noGrp="1"/>
          </p:cNvSpPr>
          <p:nvPr>
            <p:ph type="title"/>
          </p:nvPr>
        </p:nvSpPr>
        <p:spPr/>
        <p:txBody>
          <a:bodyPr/>
          <a:lstStyle/>
          <a:p>
            <a:r>
              <a:rPr lang="en-US" dirty="0" err="1"/>
              <a:t>ICommand</a:t>
            </a:r>
            <a:endParaRPr lang="en-US" dirty="0"/>
          </a:p>
        </p:txBody>
      </p:sp>
      <p:sp>
        <p:nvSpPr>
          <p:cNvPr id="5" name="TextBox 4"/>
          <p:cNvSpPr txBox="1"/>
          <p:nvPr/>
        </p:nvSpPr>
        <p:spPr>
          <a:xfrm>
            <a:off x="4215616" y="2832254"/>
            <a:ext cx="7265184" cy="2308324"/>
          </a:xfrm>
          <a:prstGeom prst="rect">
            <a:avLst/>
          </a:prstGeom>
          <a:solidFill>
            <a:srgbClr val="FFFFFF"/>
          </a:solidFill>
          <a:ln>
            <a:solidFill>
              <a:schemeClr val="accent5"/>
            </a:solidFill>
            <a:prstDash val="solid"/>
          </a:ln>
        </p:spPr>
        <p:txBody>
          <a:bodyPr wrap="square">
            <a:spAutoFit/>
          </a:bodyPr>
          <a:lstStyle/>
          <a:p>
            <a:pPr defTabSz="1219170">
              <a:defRPr/>
            </a:pPr>
            <a:r>
              <a:rPr lang="en-US" sz="2400" dirty="0">
                <a:solidFill>
                  <a:srgbClr val="0000FF"/>
                </a:solidFill>
                <a:latin typeface="Consolas"/>
              </a:rPr>
              <a:t>public</a:t>
            </a:r>
            <a:r>
              <a:rPr lang="en-US" sz="2400" dirty="0">
                <a:solidFill>
                  <a:srgbClr val="000000"/>
                </a:solidFill>
                <a:latin typeface="Consolas"/>
              </a:rPr>
              <a:t> </a:t>
            </a:r>
            <a:r>
              <a:rPr lang="en-US" sz="2400" dirty="0">
                <a:solidFill>
                  <a:srgbClr val="0000FF"/>
                </a:solidFill>
                <a:latin typeface="Consolas"/>
              </a:rPr>
              <a:t>interface</a:t>
            </a:r>
            <a:r>
              <a:rPr lang="en-US" sz="2400" dirty="0">
                <a:solidFill>
                  <a:srgbClr val="000000"/>
                </a:solidFill>
                <a:latin typeface="Consolas"/>
              </a:rPr>
              <a:t> </a:t>
            </a:r>
            <a:r>
              <a:rPr lang="en-US" sz="2400" dirty="0" err="1">
                <a:solidFill>
                  <a:srgbClr val="2B8FAF"/>
                </a:solidFill>
                <a:latin typeface="Consolas"/>
              </a:rPr>
              <a:t>ICommand</a:t>
            </a:r>
            <a:br>
              <a:rPr lang="en-US" sz="2400" dirty="0">
                <a:latin typeface="Consolas"/>
              </a:rPr>
            </a:br>
            <a:r>
              <a:rPr lang="en-US" sz="2400" dirty="0">
                <a:solidFill>
                  <a:srgbClr val="000000"/>
                </a:solidFill>
                <a:latin typeface="Consolas"/>
              </a:rPr>
              <a:t>{</a:t>
            </a:r>
            <a:br>
              <a:rPr lang="en-US" sz="2400" dirty="0">
                <a:latin typeface="Consolas"/>
              </a:rPr>
            </a:br>
            <a:r>
              <a:rPr lang="en-US" sz="2400" dirty="0">
                <a:solidFill>
                  <a:srgbClr val="000000"/>
                </a:solidFill>
                <a:latin typeface="Consolas"/>
              </a:rPr>
              <a:t>    </a:t>
            </a:r>
            <a:r>
              <a:rPr lang="en-US" sz="2400" dirty="0" err="1">
                <a:solidFill>
                  <a:srgbClr val="0000FF"/>
                </a:solidFill>
                <a:latin typeface="Consolas"/>
              </a:rPr>
              <a:t>bool</a:t>
            </a:r>
            <a:r>
              <a:rPr lang="en-US" sz="2400" dirty="0">
                <a:solidFill>
                  <a:srgbClr val="000000"/>
                </a:solidFill>
                <a:latin typeface="Consolas"/>
              </a:rPr>
              <a:t> </a:t>
            </a:r>
            <a:r>
              <a:rPr lang="en-US" sz="2400" dirty="0" err="1">
                <a:solidFill>
                  <a:srgbClr val="000000"/>
                </a:solidFill>
                <a:latin typeface="Consolas"/>
              </a:rPr>
              <a:t>CanExecute</a:t>
            </a:r>
            <a:r>
              <a:rPr lang="en-US" sz="2400" dirty="0">
                <a:solidFill>
                  <a:srgbClr val="000000"/>
                </a:solidFill>
                <a:latin typeface="Consolas"/>
              </a:rPr>
              <a:t>(</a:t>
            </a:r>
            <a:r>
              <a:rPr lang="en-US" sz="2400" dirty="0">
                <a:solidFill>
                  <a:srgbClr val="0000FF"/>
                </a:solidFill>
                <a:latin typeface="Consolas"/>
              </a:rPr>
              <a:t>object</a:t>
            </a:r>
            <a:r>
              <a:rPr lang="en-US" sz="2400" dirty="0">
                <a:solidFill>
                  <a:srgbClr val="000000"/>
                </a:solidFill>
                <a:latin typeface="Consolas"/>
              </a:rPr>
              <a:t> parameter);</a:t>
            </a:r>
            <a:br>
              <a:rPr lang="en-US" sz="2400" dirty="0">
                <a:latin typeface="Consolas"/>
              </a:rPr>
            </a:br>
            <a:r>
              <a:rPr lang="en-US" sz="2400" dirty="0">
                <a:solidFill>
                  <a:srgbClr val="000000"/>
                </a:solidFill>
                <a:latin typeface="Consolas"/>
              </a:rPr>
              <a:t>    </a:t>
            </a:r>
            <a:r>
              <a:rPr lang="en-US" sz="2400" dirty="0">
                <a:solidFill>
                  <a:srgbClr val="0000FF"/>
                </a:solidFill>
                <a:latin typeface="Consolas"/>
              </a:rPr>
              <a:t>void</a:t>
            </a:r>
            <a:r>
              <a:rPr lang="en-US" sz="2400" dirty="0">
                <a:solidFill>
                  <a:srgbClr val="000000"/>
                </a:solidFill>
                <a:latin typeface="Consolas"/>
              </a:rPr>
              <a:t> Execute(</a:t>
            </a:r>
            <a:r>
              <a:rPr lang="en-US" sz="2400" dirty="0">
                <a:solidFill>
                  <a:srgbClr val="0000FF"/>
                </a:solidFill>
                <a:latin typeface="Consolas"/>
              </a:rPr>
              <a:t>object</a:t>
            </a:r>
            <a:r>
              <a:rPr lang="en-US" sz="2400" dirty="0">
                <a:solidFill>
                  <a:srgbClr val="000000"/>
                </a:solidFill>
                <a:latin typeface="Consolas"/>
              </a:rPr>
              <a:t> parameter);</a:t>
            </a:r>
            <a:br>
              <a:rPr lang="en-US" sz="2400" dirty="0">
                <a:latin typeface="Consolas"/>
              </a:rPr>
            </a:br>
            <a:r>
              <a:rPr lang="en-US" sz="2400" dirty="0">
                <a:solidFill>
                  <a:srgbClr val="000000"/>
                </a:solidFill>
                <a:latin typeface="Consolas"/>
              </a:rPr>
              <a:t>    </a:t>
            </a:r>
            <a:r>
              <a:rPr lang="en-US" sz="2400" dirty="0">
                <a:solidFill>
                  <a:srgbClr val="0000FF"/>
                </a:solidFill>
                <a:latin typeface="Consolas"/>
              </a:rPr>
              <a:t>event</a:t>
            </a:r>
            <a:r>
              <a:rPr lang="en-US" sz="2400" dirty="0">
                <a:solidFill>
                  <a:srgbClr val="000000"/>
                </a:solidFill>
                <a:latin typeface="Consolas"/>
              </a:rPr>
              <a:t> </a:t>
            </a:r>
            <a:r>
              <a:rPr lang="en-US" sz="2400" dirty="0" err="1">
                <a:solidFill>
                  <a:srgbClr val="2B8FAF"/>
                </a:solidFill>
                <a:latin typeface="Consolas"/>
              </a:rPr>
              <a:t>EventHandler</a:t>
            </a:r>
            <a:r>
              <a:rPr lang="en-US" sz="2400" dirty="0">
                <a:solidFill>
                  <a:srgbClr val="000000"/>
                </a:solidFill>
                <a:latin typeface="Consolas"/>
              </a:rPr>
              <a:t> </a:t>
            </a:r>
            <a:r>
              <a:rPr lang="en-US" sz="2400" dirty="0" err="1">
                <a:solidFill>
                  <a:srgbClr val="000000"/>
                </a:solidFill>
                <a:latin typeface="Consolas"/>
              </a:rPr>
              <a:t>CanExecuteChanged</a:t>
            </a:r>
            <a:r>
              <a:rPr lang="en-US" sz="2400" dirty="0">
                <a:solidFill>
                  <a:srgbClr val="000000"/>
                </a:solidFill>
                <a:latin typeface="Consolas"/>
              </a:rPr>
              <a:t>;</a:t>
            </a:r>
            <a:br>
              <a:rPr lang="en-US" sz="2400" dirty="0">
                <a:latin typeface="Consolas"/>
              </a:rPr>
            </a:br>
            <a:r>
              <a:rPr lang="en-US" sz="2400" dirty="0">
                <a:solidFill>
                  <a:srgbClr val="000000"/>
                </a:solidFill>
                <a:latin typeface="Consolas"/>
              </a:rPr>
              <a:t>}</a:t>
            </a:r>
            <a:endParaRPr lang="en-US" sz="2400" kern="0" dirty="0">
              <a:solidFill>
                <a:sysClr val="windowText" lastClr="000000"/>
              </a:solidFill>
              <a:latin typeface="Consolas"/>
              <a:cs typeface="Consolas"/>
            </a:endParaRPr>
          </a:p>
        </p:txBody>
      </p:sp>
      <p:grpSp>
        <p:nvGrpSpPr>
          <p:cNvPr id="9" name="Group 8"/>
          <p:cNvGrpSpPr/>
          <p:nvPr/>
        </p:nvGrpSpPr>
        <p:grpSpPr>
          <a:xfrm>
            <a:off x="609601" y="2845249"/>
            <a:ext cx="4255911" cy="3046988"/>
            <a:chOff x="457200" y="2133937"/>
            <a:chExt cx="3191933" cy="2285241"/>
          </a:xfrm>
        </p:grpSpPr>
        <p:sp>
          <p:nvSpPr>
            <p:cNvPr id="6" name="TextBox 5"/>
            <p:cNvSpPr txBox="1"/>
            <p:nvPr/>
          </p:nvSpPr>
          <p:spPr>
            <a:xfrm>
              <a:off x="457200" y="2133937"/>
              <a:ext cx="2472267" cy="2285241"/>
            </a:xfrm>
            <a:prstGeom prst="rect">
              <a:avLst/>
            </a:prstGeom>
            <a:noFill/>
          </p:spPr>
          <p:txBody>
            <a:bodyPr wrap="square" rtlCol="0">
              <a:spAutoFit/>
            </a:bodyPr>
            <a:lstStyle/>
            <a:p>
              <a:r>
                <a:rPr lang="en-US" sz="2400" dirty="0">
                  <a:latin typeface="Consolas"/>
                  <a:cs typeface="Consolas"/>
                </a:rPr>
                <a:t>Execute</a:t>
              </a:r>
              <a:r>
                <a:rPr lang="en-US" sz="2400" dirty="0">
                  <a:latin typeface="Segoe UI Light"/>
                  <a:cs typeface="Segoe UI Light"/>
                </a:rPr>
                <a:t> is called to actually run the logic associated with the command when the control is activated – it will only be called if </a:t>
              </a:r>
              <a:r>
                <a:rPr lang="en-US" sz="2400" dirty="0" err="1">
                  <a:latin typeface="Consolas"/>
                  <a:cs typeface="Consolas"/>
                </a:rPr>
                <a:t>CanExecute</a:t>
              </a:r>
              <a:r>
                <a:rPr lang="en-US" sz="2400" dirty="0">
                  <a:latin typeface="Segoe UI Light"/>
                  <a:cs typeface="Segoe UI Light"/>
                </a:rPr>
                <a:t> returned </a:t>
              </a:r>
              <a:r>
                <a:rPr lang="en-US" sz="2400" dirty="0">
                  <a:solidFill>
                    <a:srgbClr val="0000FF"/>
                  </a:solidFill>
                  <a:latin typeface="Consolas"/>
                  <a:cs typeface="Consolas"/>
                </a:rPr>
                <a:t>true</a:t>
              </a:r>
            </a:p>
          </p:txBody>
        </p:sp>
        <p:cxnSp>
          <p:nvCxnSpPr>
            <p:cNvPr id="8" name="Straight Arrow Connector 7"/>
            <p:cNvCxnSpPr/>
            <p:nvPr/>
          </p:nvCxnSpPr>
          <p:spPr>
            <a:xfrm>
              <a:off x="2929466" y="3149600"/>
              <a:ext cx="719667" cy="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12858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p:txBody>
          <a:bodyPr/>
          <a:lstStyle/>
          <a:p>
            <a:r>
              <a:rPr lang="en-US" dirty="0" err="1">
                <a:latin typeface="Consolas"/>
                <a:cs typeface="Consolas"/>
              </a:rPr>
              <a:t>ICommand</a:t>
            </a:r>
            <a:r>
              <a:rPr lang="en-US" dirty="0"/>
              <a:t> has three required members you must implement</a:t>
            </a:r>
          </a:p>
        </p:txBody>
      </p:sp>
      <p:sp>
        <p:nvSpPr>
          <p:cNvPr id="3" name="Title 2"/>
          <p:cNvSpPr>
            <a:spLocks noGrp="1"/>
          </p:cNvSpPr>
          <p:nvPr>
            <p:ph type="title"/>
          </p:nvPr>
        </p:nvSpPr>
        <p:spPr/>
        <p:txBody>
          <a:bodyPr/>
          <a:lstStyle/>
          <a:p>
            <a:r>
              <a:rPr lang="en-US" dirty="0" err="1"/>
              <a:t>ICommand</a:t>
            </a:r>
            <a:endParaRPr lang="en-US" dirty="0"/>
          </a:p>
        </p:txBody>
      </p:sp>
      <p:sp>
        <p:nvSpPr>
          <p:cNvPr id="5" name="TextBox 4"/>
          <p:cNvSpPr txBox="1"/>
          <p:nvPr/>
        </p:nvSpPr>
        <p:spPr>
          <a:xfrm>
            <a:off x="4215616" y="2832254"/>
            <a:ext cx="7265184" cy="2308324"/>
          </a:xfrm>
          <a:prstGeom prst="rect">
            <a:avLst/>
          </a:prstGeom>
          <a:solidFill>
            <a:srgbClr val="FFFFFF"/>
          </a:solidFill>
          <a:ln>
            <a:solidFill>
              <a:schemeClr val="accent5"/>
            </a:solidFill>
            <a:prstDash val="solid"/>
          </a:ln>
        </p:spPr>
        <p:txBody>
          <a:bodyPr wrap="square">
            <a:spAutoFit/>
          </a:bodyPr>
          <a:lstStyle/>
          <a:p>
            <a:pPr defTabSz="1219170">
              <a:defRPr/>
            </a:pPr>
            <a:r>
              <a:rPr lang="en-US" sz="2400" dirty="0">
                <a:solidFill>
                  <a:srgbClr val="0000FF"/>
                </a:solidFill>
                <a:latin typeface="Consolas"/>
              </a:rPr>
              <a:t>public</a:t>
            </a:r>
            <a:r>
              <a:rPr lang="en-US" sz="2400" dirty="0">
                <a:solidFill>
                  <a:srgbClr val="000000"/>
                </a:solidFill>
                <a:latin typeface="Consolas"/>
              </a:rPr>
              <a:t> </a:t>
            </a:r>
            <a:r>
              <a:rPr lang="en-US" sz="2400" dirty="0">
                <a:solidFill>
                  <a:srgbClr val="0000FF"/>
                </a:solidFill>
                <a:latin typeface="Consolas"/>
              </a:rPr>
              <a:t>interface</a:t>
            </a:r>
            <a:r>
              <a:rPr lang="en-US" sz="2400" dirty="0">
                <a:solidFill>
                  <a:srgbClr val="000000"/>
                </a:solidFill>
                <a:latin typeface="Consolas"/>
              </a:rPr>
              <a:t> </a:t>
            </a:r>
            <a:r>
              <a:rPr lang="en-US" sz="2400" dirty="0" err="1">
                <a:solidFill>
                  <a:srgbClr val="2B8FAF"/>
                </a:solidFill>
                <a:latin typeface="Consolas"/>
              </a:rPr>
              <a:t>ICommand</a:t>
            </a:r>
            <a:br>
              <a:rPr lang="en-US" sz="2400" dirty="0">
                <a:latin typeface="Consolas"/>
              </a:rPr>
            </a:br>
            <a:r>
              <a:rPr lang="en-US" sz="2400" dirty="0">
                <a:solidFill>
                  <a:srgbClr val="000000"/>
                </a:solidFill>
                <a:latin typeface="Consolas"/>
              </a:rPr>
              <a:t>{</a:t>
            </a:r>
            <a:br>
              <a:rPr lang="en-US" sz="2400" dirty="0">
                <a:latin typeface="Consolas"/>
              </a:rPr>
            </a:br>
            <a:r>
              <a:rPr lang="en-US" sz="2400" dirty="0">
                <a:solidFill>
                  <a:srgbClr val="000000"/>
                </a:solidFill>
                <a:latin typeface="Consolas"/>
              </a:rPr>
              <a:t>    </a:t>
            </a:r>
            <a:r>
              <a:rPr lang="en-US" sz="2400" dirty="0" err="1">
                <a:solidFill>
                  <a:srgbClr val="0000FF"/>
                </a:solidFill>
                <a:latin typeface="Consolas"/>
              </a:rPr>
              <a:t>bool</a:t>
            </a:r>
            <a:r>
              <a:rPr lang="en-US" sz="2400" dirty="0">
                <a:solidFill>
                  <a:srgbClr val="000000"/>
                </a:solidFill>
                <a:latin typeface="Consolas"/>
              </a:rPr>
              <a:t> </a:t>
            </a:r>
            <a:r>
              <a:rPr lang="en-US" sz="2400" dirty="0" err="1">
                <a:solidFill>
                  <a:srgbClr val="000000"/>
                </a:solidFill>
                <a:latin typeface="Consolas"/>
              </a:rPr>
              <a:t>CanExecute</a:t>
            </a:r>
            <a:r>
              <a:rPr lang="en-US" sz="2400" dirty="0">
                <a:solidFill>
                  <a:srgbClr val="000000"/>
                </a:solidFill>
                <a:latin typeface="Consolas"/>
              </a:rPr>
              <a:t>(</a:t>
            </a:r>
            <a:r>
              <a:rPr lang="en-US" sz="2400" dirty="0">
                <a:solidFill>
                  <a:srgbClr val="0000FF"/>
                </a:solidFill>
                <a:latin typeface="Consolas"/>
              </a:rPr>
              <a:t>object</a:t>
            </a:r>
            <a:r>
              <a:rPr lang="en-US" sz="2400" dirty="0">
                <a:solidFill>
                  <a:srgbClr val="000000"/>
                </a:solidFill>
                <a:latin typeface="Consolas"/>
              </a:rPr>
              <a:t> parameter);</a:t>
            </a:r>
            <a:br>
              <a:rPr lang="en-US" sz="2400" dirty="0">
                <a:latin typeface="Consolas"/>
              </a:rPr>
            </a:br>
            <a:r>
              <a:rPr lang="en-US" sz="2400" dirty="0">
                <a:solidFill>
                  <a:srgbClr val="000000"/>
                </a:solidFill>
                <a:latin typeface="Consolas"/>
              </a:rPr>
              <a:t>    </a:t>
            </a:r>
            <a:r>
              <a:rPr lang="en-US" sz="2400" dirty="0">
                <a:solidFill>
                  <a:srgbClr val="0000FF"/>
                </a:solidFill>
                <a:latin typeface="Consolas"/>
              </a:rPr>
              <a:t>void</a:t>
            </a:r>
            <a:r>
              <a:rPr lang="en-US" sz="2400" dirty="0">
                <a:solidFill>
                  <a:srgbClr val="000000"/>
                </a:solidFill>
                <a:latin typeface="Consolas"/>
              </a:rPr>
              <a:t> Execute(</a:t>
            </a:r>
            <a:r>
              <a:rPr lang="en-US" sz="2400" dirty="0">
                <a:solidFill>
                  <a:srgbClr val="0000FF"/>
                </a:solidFill>
                <a:latin typeface="Consolas"/>
              </a:rPr>
              <a:t>object</a:t>
            </a:r>
            <a:r>
              <a:rPr lang="en-US" sz="2400" dirty="0">
                <a:solidFill>
                  <a:srgbClr val="000000"/>
                </a:solidFill>
                <a:latin typeface="Consolas"/>
              </a:rPr>
              <a:t> parameter);</a:t>
            </a:r>
            <a:br>
              <a:rPr lang="en-US" sz="2400" dirty="0">
                <a:latin typeface="Consolas"/>
              </a:rPr>
            </a:br>
            <a:r>
              <a:rPr lang="en-US" sz="2400" dirty="0">
                <a:solidFill>
                  <a:srgbClr val="000000"/>
                </a:solidFill>
                <a:latin typeface="Consolas"/>
              </a:rPr>
              <a:t>    </a:t>
            </a:r>
            <a:r>
              <a:rPr lang="en-US" sz="2400" dirty="0">
                <a:solidFill>
                  <a:srgbClr val="0000FF"/>
                </a:solidFill>
                <a:latin typeface="Consolas"/>
              </a:rPr>
              <a:t>event</a:t>
            </a:r>
            <a:r>
              <a:rPr lang="en-US" sz="2400" dirty="0">
                <a:solidFill>
                  <a:srgbClr val="000000"/>
                </a:solidFill>
                <a:latin typeface="Consolas"/>
              </a:rPr>
              <a:t> </a:t>
            </a:r>
            <a:r>
              <a:rPr lang="en-US" sz="2400" dirty="0" err="1">
                <a:solidFill>
                  <a:srgbClr val="2B8FAF"/>
                </a:solidFill>
                <a:latin typeface="Consolas"/>
              </a:rPr>
              <a:t>EventHandler</a:t>
            </a:r>
            <a:r>
              <a:rPr lang="en-US" sz="2400" dirty="0">
                <a:solidFill>
                  <a:srgbClr val="000000"/>
                </a:solidFill>
                <a:latin typeface="Consolas"/>
              </a:rPr>
              <a:t> </a:t>
            </a:r>
            <a:r>
              <a:rPr lang="en-US" sz="2400" dirty="0" err="1">
                <a:solidFill>
                  <a:srgbClr val="000000"/>
                </a:solidFill>
                <a:latin typeface="Consolas"/>
              </a:rPr>
              <a:t>CanExecuteChanged</a:t>
            </a:r>
            <a:r>
              <a:rPr lang="en-US" sz="2400" dirty="0">
                <a:solidFill>
                  <a:srgbClr val="000000"/>
                </a:solidFill>
                <a:latin typeface="Consolas"/>
              </a:rPr>
              <a:t>;</a:t>
            </a:r>
            <a:br>
              <a:rPr lang="en-US" sz="2400" dirty="0">
                <a:latin typeface="Consolas"/>
              </a:rPr>
            </a:br>
            <a:r>
              <a:rPr lang="en-US" sz="2400" dirty="0">
                <a:solidFill>
                  <a:srgbClr val="000000"/>
                </a:solidFill>
                <a:latin typeface="Consolas"/>
              </a:rPr>
              <a:t>}</a:t>
            </a:r>
            <a:endParaRPr lang="en-US" sz="2400" kern="0" dirty="0">
              <a:solidFill>
                <a:sysClr val="windowText" lastClr="000000"/>
              </a:solidFill>
              <a:latin typeface="Consolas"/>
              <a:cs typeface="Consolas"/>
            </a:endParaRPr>
          </a:p>
        </p:txBody>
      </p:sp>
      <p:grpSp>
        <p:nvGrpSpPr>
          <p:cNvPr id="7" name="Group 6"/>
          <p:cNvGrpSpPr/>
          <p:nvPr/>
        </p:nvGrpSpPr>
        <p:grpSpPr>
          <a:xfrm>
            <a:off x="609600" y="2527453"/>
            <a:ext cx="10972800" cy="3427609"/>
            <a:chOff x="457200" y="2133937"/>
            <a:chExt cx="8229600" cy="2570707"/>
          </a:xfrm>
        </p:grpSpPr>
        <p:grpSp>
          <p:nvGrpSpPr>
            <p:cNvPr id="9" name="Group 8"/>
            <p:cNvGrpSpPr/>
            <p:nvPr/>
          </p:nvGrpSpPr>
          <p:grpSpPr>
            <a:xfrm>
              <a:off x="457200" y="2133937"/>
              <a:ext cx="3191934" cy="2008242"/>
              <a:chOff x="457200" y="2133937"/>
              <a:chExt cx="3191934" cy="2008242"/>
            </a:xfrm>
          </p:grpSpPr>
          <p:sp>
            <p:nvSpPr>
              <p:cNvPr id="6" name="TextBox 5"/>
              <p:cNvSpPr txBox="1"/>
              <p:nvPr/>
            </p:nvSpPr>
            <p:spPr>
              <a:xfrm>
                <a:off x="457200" y="2133937"/>
                <a:ext cx="2472267" cy="2008242"/>
              </a:xfrm>
              <a:prstGeom prst="rect">
                <a:avLst/>
              </a:prstGeom>
              <a:noFill/>
            </p:spPr>
            <p:txBody>
              <a:bodyPr wrap="square" rtlCol="0">
                <a:spAutoFit/>
              </a:bodyPr>
              <a:lstStyle/>
              <a:p>
                <a:r>
                  <a:rPr lang="en-US" sz="2400" dirty="0" err="1">
                    <a:latin typeface="Consolas"/>
                    <a:cs typeface="Consolas"/>
                  </a:rPr>
                  <a:t>CanExecuteChanged</a:t>
                </a:r>
                <a:r>
                  <a:rPr lang="en-US" sz="2400" dirty="0">
                    <a:latin typeface="Segoe UI Light"/>
                    <a:cs typeface="Segoe UI Light"/>
                  </a:rPr>
                  <a:t> is an event which the binding will subscribe to, the </a:t>
                </a:r>
                <a:r>
                  <a:rPr lang="en-US" sz="2400" dirty="0" err="1">
                    <a:latin typeface="Segoe UI Light"/>
                    <a:cs typeface="Segoe UI Light"/>
                  </a:rPr>
                  <a:t>ViewModel</a:t>
                </a:r>
                <a:r>
                  <a:rPr lang="en-US" sz="2400" dirty="0">
                    <a:latin typeface="Segoe UI Light"/>
                    <a:cs typeface="Segoe UI Light"/>
                  </a:rPr>
                  <a:t> should raise this event when the validity of the command changes</a:t>
                </a:r>
                <a:endParaRPr lang="en-US" sz="2400" dirty="0">
                  <a:solidFill>
                    <a:srgbClr val="0000FF"/>
                  </a:solidFill>
                  <a:latin typeface="Consolas"/>
                  <a:cs typeface="Consolas"/>
                </a:endParaRPr>
              </a:p>
            </p:txBody>
          </p:sp>
          <p:cxnSp>
            <p:nvCxnSpPr>
              <p:cNvPr id="8" name="Straight Arrow Connector 7"/>
              <p:cNvCxnSpPr/>
              <p:nvPr/>
            </p:nvCxnSpPr>
            <p:spPr>
              <a:xfrm>
                <a:off x="2929467" y="3657601"/>
                <a:ext cx="719667" cy="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4" name="TextBox 3"/>
            <p:cNvSpPr txBox="1"/>
            <p:nvPr/>
          </p:nvSpPr>
          <p:spPr>
            <a:xfrm>
              <a:off x="457200" y="4358395"/>
              <a:ext cx="8229600" cy="346249"/>
            </a:xfrm>
            <a:prstGeom prst="rect">
              <a:avLst/>
            </a:prstGeom>
            <a:noFill/>
          </p:spPr>
          <p:txBody>
            <a:bodyPr wrap="square" rtlCol="0">
              <a:spAutoFit/>
            </a:bodyPr>
            <a:lstStyle/>
            <a:p>
              <a:r>
                <a:rPr lang="en-US" sz="2400" dirty="0">
                  <a:latin typeface="Segoe UI Light"/>
                  <a:cs typeface="Segoe UI Light"/>
                </a:rPr>
                <a:t>The binding will then call </a:t>
              </a:r>
              <a:r>
                <a:rPr lang="en-US" sz="2400" dirty="0" err="1">
                  <a:latin typeface="Consolas"/>
                  <a:cs typeface="Consolas"/>
                </a:rPr>
                <a:t>CanExecute</a:t>
              </a:r>
              <a:r>
                <a:rPr lang="en-US" sz="2400" dirty="0">
                  <a:latin typeface="Segoe UI Light"/>
                  <a:cs typeface="Segoe UI Light"/>
                </a:rPr>
                <a:t> and enable / disable the UI in response</a:t>
              </a:r>
            </a:p>
          </p:txBody>
        </p:sp>
      </p:grpSp>
    </p:spTree>
    <p:extLst>
      <p:ext uri="{BB962C8B-B14F-4D97-AF65-F5344CB8AC3E}">
        <p14:creationId xmlns:p14="http://schemas.microsoft.com/office/powerpoint/2010/main" val="5242567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a:xfrm>
            <a:off x="269239" y="1189177"/>
            <a:ext cx="11653523" cy="1270732"/>
          </a:xfrm>
        </p:spPr>
        <p:txBody>
          <a:bodyPr/>
          <a:lstStyle/>
          <a:p>
            <a:r>
              <a:rPr lang="en-US" dirty="0"/>
              <a:t>.NET MAUI controls expose a </a:t>
            </a:r>
            <a:r>
              <a:rPr lang="en-US" dirty="0">
                <a:latin typeface="Consolas"/>
                <a:cs typeface="Consolas"/>
              </a:rPr>
              <a:t>Command</a:t>
            </a:r>
            <a:r>
              <a:rPr lang="en-US" dirty="0"/>
              <a:t> property for the main action of a control</a:t>
            </a:r>
          </a:p>
        </p:txBody>
      </p:sp>
      <p:sp>
        <p:nvSpPr>
          <p:cNvPr id="3" name="Title 2"/>
          <p:cNvSpPr>
            <a:spLocks noGrp="1"/>
          </p:cNvSpPr>
          <p:nvPr>
            <p:ph type="title"/>
          </p:nvPr>
        </p:nvSpPr>
        <p:spPr/>
        <p:txBody>
          <a:bodyPr/>
          <a:lstStyle/>
          <a:p>
            <a:r>
              <a:rPr lang="en-US" dirty="0"/>
              <a:t>Commands in .NET MAUI</a:t>
            </a:r>
          </a:p>
        </p:txBody>
      </p:sp>
      <p:grpSp>
        <p:nvGrpSpPr>
          <p:cNvPr id="12" name="Group 11"/>
          <p:cNvGrpSpPr/>
          <p:nvPr/>
        </p:nvGrpSpPr>
        <p:grpSpPr>
          <a:xfrm>
            <a:off x="1467553" y="3318934"/>
            <a:ext cx="1704623" cy="2245311"/>
            <a:chOff x="889000" y="2489200"/>
            <a:chExt cx="1278467" cy="1683983"/>
          </a:xfrm>
        </p:grpSpPr>
        <p:pic>
          <p:nvPicPr>
            <p:cNvPr id="4" name="Picture 3" descr="Menu.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267" y="2489200"/>
              <a:ext cx="1219200" cy="1219200"/>
            </a:xfrm>
            <a:prstGeom prst="rect">
              <a:avLst/>
            </a:prstGeom>
          </p:spPr>
        </p:pic>
        <p:sp>
          <p:nvSpPr>
            <p:cNvPr id="5" name="TextBox 4"/>
            <p:cNvSpPr txBox="1"/>
            <p:nvPr/>
          </p:nvSpPr>
          <p:spPr>
            <a:xfrm>
              <a:off x="889000" y="3826934"/>
              <a:ext cx="1278467" cy="346249"/>
            </a:xfrm>
            <a:prstGeom prst="rect">
              <a:avLst/>
            </a:prstGeom>
            <a:noFill/>
          </p:spPr>
          <p:txBody>
            <a:bodyPr wrap="square" rtlCol="0">
              <a:spAutoFit/>
            </a:bodyPr>
            <a:lstStyle/>
            <a:p>
              <a:pPr algn="ctr"/>
              <a:r>
                <a:rPr lang="en-US" sz="2400" dirty="0">
                  <a:latin typeface="Consolas"/>
                  <a:cs typeface="Consolas"/>
                </a:rPr>
                <a:t>Menu</a:t>
              </a:r>
            </a:p>
          </p:txBody>
        </p:sp>
      </p:grpSp>
      <p:grpSp>
        <p:nvGrpSpPr>
          <p:cNvPr id="13" name="Group 12"/>
          <p:cNvGrpSpPr/>
          <p:nvPr/>
        </p:nvGrpSpPr>
        <p:grpSpPr>
          <a:xfrm>
            <a:off x="3781777" y="3318934"/>
            <a:ext cx="1704623" cy="2245311"/>
            <a:chOff x="2734734" y="2489200"/>
            <a:chExt cx="1278467" cy="1683983"/>
          </a:xfrm>
        </p:grpSpPr>
        <p:pic>
          <p:nvPicPr>
            <p:cNvPr id="6" name="Picture 5" descr="Butt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4734" y="2489200"/>
              <a:ext cx="1219200" cy="1219200"/>
            </a:xfrm>
            <a:prstGeom prst="rect">
              <a:avLst/>
            </a:prstGeom>
          </p:spPr>
        </p:pic>
        <p:sp>
          <p:nvSpPr>
            <p:cNvPr id="7" name="TextBox 6"/>
            <p:cNvSpPr txBox="1"/>
            <p:nvPr/>
          </p:nvSpPr>
          <p:spPr>
            <a:xfrm>
              <a:off x="2734734" y="3826934"/>
              <a:ext cx="1278467" cy="346249"/>
            </a:xfrm>
            <a:prstGeom prst="rect">
              <a:avLst/>
            </a:prstGeom>
            <a:noFill/>
          </p:spPr>
          <p:txBody>
            <a:bodyPr wrap="square" rtlCol="0">
              <a:spAutoFit/>
            </a:bodyPr>
            <a:lstStyle/>
            <a:p>
              <a:pPr algn="ctr"/>
              <a:r>
                <a:rPr lang="en-US" sz="2400" dirty="0">
                  <a:latin typeface="Consolas"/>
                  <a:cs typeface="Consolas"/>
                </a:rPr>
                <a:t>Button</a:t>
              </a:r>
            </a:p>
          </p:txBody>
        </p:sp>
      </p:grpSp>
      <p:grpSp>
        <p:nvGrpSpPr>
          <p:cNvPr id="14" name="Group 13"/>
          <p:cNvGrpSpPr/>
          <p:nvPr/>
        </p:nvGrpSpPr>
        <p:grpSpPr>
          <a:xfrm>
            <a:off x="6096001" y="3318933"/>
            <a:ext cx="2190041" cy="2245310"/>
            <a:chOff x="4284136" y="2489200"/>
            <a:chExt cx="1642531" cy="1683983"/>
          </a:xfrm>
        </p:grpSpPr>
        <p:pic>
          <p:nvPicPr>
            <p:cNvPr id="8" name="Picture 7" descr="Toolba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5800" y="2489200"/>
              <a:ext cx="1219200" cy="1219200"/>
            </a:xfrm>
            <a:prstGeom prst="rect">
              <a:avLst/>
            </a:prstGeom>
          </p:spPr>
        </p:pic>
        <p:sp>
          <p:nvSpPr>
            <p:cNvPr id="9" name="TextBox 8"/>
            <p:cNvSpPr txBox="1"/>
            <p:nvPr/>
          </p:nvSpPr>
          <p:spPr>
            <a:xfrm>
              <a:off x="4284136" y="3826934"/>
              <a:ext cx="1642531" cy="346249"/>
            </a:xfrm>
            <a:prstGeom prst="rect">
              <a:avLst/>
            </a:prstGeom>
            <a:noFill/>
          </p:spPr>
          <p:txBody>
            <a:bodyPr wrap="square" rtlCol="0">
              <a:spAutoFit/>
            </a:bodyPr>
            <a:lstStyle/>
            <a:p>
              <a:pPr algn="ctr"/>
              <a:r>
                <a:rPr lang="en-US" sz="2400" dirty="0" err="1">
                  <a:latin typeface="Consolas"/>
                  <a:cs typeface="Consolas"/>
                </a:rPr>
                <a:t>ToolbarItem</a:t>
              </a:r>
              <a:endParaRPr lang="en-US" sz="2400" dirty="0">
                <a:latin typeface="Consolas"/>
                <a:cs typeface="Consolas"/>
              </a:endParaRPr>
            </a:p>
          </p:txBody>
        </p:sp>
      </p:grpSp>
      <p:grpSp>
        <p:nvGrpSpPr>
          <p:cNvPr id="15" name="Group 14"/>
          <p:cNvGrpSpPr/>
          <p:nvPr/>
        </p:nvGrpSpPr>
        <p:grpSpPr>
          <a:xfrm>
            <a:off x="8895642" y="3318933"/>
            <a:ext cx="1941689" cy="2245310"/>
            <a:chOff x="6460067" y="2489200"/>
            <a:chExt cx="1456267" cy="1683983"/>
          </a:xfrm>
        </p:grpSpPr>
        <p:pic>
          <p:nvPicPr>
            <p:cNvPr id="10" name="Picture 9" descr="Text Decoration - 0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0067" y="2489200"/>
              <a:ext cx="1219200" cy="1219200"/>
            </a:xfrm>
            <a:prstGeom prst="rect">
              <a:avLst/>
            </a:prstGeom>
          </p:spPr>
        </p:pic>
        <p:sp>
          <p:nvSpPr>
            <p:cNvPr id="11" name="TextBox 10"/>
            <p:cNvSpPr txBox="1"/>
            <p:nvPr/>
          </p:nvSpPr>
          <p:spPr>
            <a:xfrm>
              <a:off x="6460067" y="3826934"/>
              <a:ext cx="1456267" cy="346249"/>
            </a:xfrm>
            <a:prstGeom prst="rect">
              <a:avLst/>
            </a:prstGeom>
            <a:noFill/>
          </p:spPr>
          <p:txBody>
            <a:bodyPr wrap="square" rtlCol="0">
              <a:spAutoFit/>
            </a:bodyPr>
            <a:lstStyle/>
            <a:p>
              <a:pPr algn="ctr"/>
              <a:r>
                <a:rPr lang="en-US" sz="2400" dirty="0" err="1">
                  <a:latin typeface="Consolas"/>
                  <a:cs typeface="Consolas"/>
                </a:rPr>
                <a:t>TextCell</a:t>
              </a:r>
              <a:endParaRPr lang="en-US" sz="2400" dirty="0">
                <a:latin typeface="Consolas"/>
                <a:cs typeface="Consolas"/>
              </a:endParaRPr>
            </a:p>
          </p:txBody>
        </p:sp>
      </p:grpSp>
    </p:spTree>
    <p:extLst>
      <p:ext uri="{BB962C8B-B14F-4D97-AF65-F5344CB8AC3E}">
        <p14:creationId xmlns:p14="http://schemas.microsoft.com/office/powerpoint/2010/main" val="15320135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900" decel="100000" fill="hold"/>
                                        <p:tgtEl>
                                          <p:spTgt spid="1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900" decel="100000" fill="hold"/>
                                        <p:tgtEl>
                                          <p:spTgt spid="14"/>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900" decel="100000" fill="hold"/>
                                        <p:tgtEl>
                                          <p:spTgt spid="15"/>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1270732"/>
          </a:xfrm>
        </p:spPr>
        <p:txBody>
          <a:bodyPr/>
          <a:lstStyle/>
          <a:p>
            <a:r>
              <a:rPr lang="en-US" dirty="0"/>
              <a:t>.NET MAUI controls expose a </a:t>
            </a:r>
            <a:r>
              <a:rPr lang="en-US" dirty="0">
                <a:latin typeface="Consolas"/>
                <a:cs typeface="Consolas"/>
              </a:rPr>
              <a:t>Command</a:t>
            </a:r>
            <a:r>
              <a:rPr lang="en-US" dirty="0"/>
              <a:t> property for the main action of a control</a:t>
            </a:r>
          </a:p>
        </p:txBody>
      </p:sp>
      <p:sp>
        <p:nvSpPr>
          <p:cNvPr id="2" name="Title 1"/>
          <p:cNvSpPr>
            <a:spLocks noGrp="1"/>
          </p:cNvSpPr>
          <p:nvPr>
            <p:ph type="title"/>
          </p:nvPr>
        </p:nvSpPr>
        <p:spPr/>
        <p:txBody>
          <a:bodyPr/>
          <a:lstStyle/>
          <a:p>
            <a:r>
              <a:rPr lang="en-US" dirty="0"/>
              <a:t>Commands in .NET MAUI</a:t>
            </a:r>
          </a:p>
        </p:txBody>
      </p:sp>
      <p:sp>
        <p:nvSpPr>
          <p:cNvPr id="4" name="Rectangle 3"/>
          <p:cNvSpPr/>
          <p:nvPr/>
        </p:nvSpPr>
        <p:spPr>
          <a:xfrm>
            <a:off x="745069" y="3371890"/>
            <a:ext cx="10837332" cy="830997"/>
          </a:xfrm>
          <a:prstGeom prst="rect">
            <a:avLst/>
          </a:prstGeom>
          <a:solidFill>
            <a:srgbClr val="FFFFFF"/>
          </a:solidFill>
          <a:ln>
            <a:solidFill>
              <a:schemeClr val="accent5"/>
            </a:solidFill>
          </a:ln>
        </p:spPr>
        <p:txBody>
          <a:bodyPr wrap="square">
            <a:spAutoFit/>
          </a:bodyPr>
          <a:lstStyle/>
          <a:p>
            <a:r>
              <a:rPr lang="en-US" sz="2400" dirty="0">
                <a:solidFill>
                  <a:srgbClr val="0000FF"/>
                </a:solidFill>
                <a:latin typeface="Lucida Console"/>
              </a:rPr>
              <a:t>&lt;</a:t>
            </a:r>
            <a:r>
              <a:rPr lang="en-US" sz="2400" dirty="0">
                <a:solidFill>
                  <a:srgbClr val="A31515"/>
                </a:solidFill>
                <a:latin typeface="Lucida Console"/>
              </a:rPr>
              <a:t>Button </a:t>
            </a:r>
            <a:r>
              <a:rPr lang="en-US" sz="2400" dirty="0">
                <a:solidFill>
                  <a:srgbClr val="FF0000"/>
                </a:solidFill>
                <a:latin typeface="Lucida Console"/>
              </a:rPr>
              <a:t>Text</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0000FF"/>
                </a:solidFill>
                <a:latin typeface="Lucida Console"/>
              </a:rPr>
              <a:t>Give Bonus</a:t>
            </a:r>
            <a:r>
              <a:rPr lang="en-US" sz="2400" dirty="0">
                <a:solidFill>
                  <a:srgbClr val="000000"/>
                </a:solidFill>
                <a:latin typeface="Lucida Console"/>
              </a:rPr>
              <a:t>"</a:t>
            </a:r>
            <a:br>
              <a:rPr lang="en-US" sz="2400" dirty="0">
                <a:latin typeface="Lucida Console"/>
              </a:rPr>
            </a:br>
            <a:r>
              <a:rPr lang="en-US" sz="2400" dirty="0">
                <a:solidFill>
                  <a:srgbClr val="A31515"/>
                </a:solidFill>
                <a:latin typeface="Lucida Console"/>
              </a:rPr>
              <a:t>        </a:t>
            </a:r>
            <a:r>
              <a:rPr lang="en-US" sz="2400" dirty="0">
                <a:solidFill>
                  <a:srgbClr val="FF0000"/>
                </a:solidFill>
                <a:latin typeface="Lucida Console"/>
              </a:rPr>
              <a:t>Command</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0000FF"/>
                </a:solidFill>
                <a:latin typeface="Lucida Console"/>
              </a:rPr>
              <a:t>{Binding </a:t>
            </a:r>
            <a:r>
              <a:rPr lang="en-US" sz="2400" dirty="0" err="1">
                <a:solidFill>
                  <a:srgbClr val="0000FF"/>
                </a:solidFill>
                <a:latin typeface="Lucida Console"/>
              </a:rPr>
              <a:t>GiveBonus</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A31515"/>
                </a:solidFill>
                <a:latin typeface="Lucida Console"/>
              </a:rPr>
              <a:t> </a:t>
            </a:r>
            <a:r>
              <a:rPr lang="en-US" sz="2400" dirty="0">
                <a:solidFill>
                  <a:srgbClr val="0000FF"/>
                </a:solidFill>
                <a:latin typeface="Lucida Console"/>
              </a:rPr>
              <a:t>/&gt;</a:t>
            </a:r>
            <a:endParaRPr lang="en-US" sz="2400" dirty="0"/>
          </a:p>
        </p:txBody>
      </p:sp>
      <p:sp>
        <p:nvSpPr>
          <p:cNvPr id="6" name="TextBox 5"/>
          <p:cNvSpPr txBox="1"/>
          <p:nvPr/>
        </p:nvSpPr>
        <p:spPr>
          <a:xfrm>
            <a:off x="1320801" y="4689158"/>
            <a:ext cx="9911644" cy="461665"/>
          </a:xfrm>
          <a:prstGeom prst="rect">
            <a:avLst/>
          </a:prstGeom>
          <a:noFill/>
        </p:spPr>
        <p:txBody>
          <a:bodyPr wrap="square" rtlCol="0">
            <a:spAutoFit/>
          </a:bodyPr>
          <a:lstStyle/>
          <a:p>
            <a:pPr algn="ctr"/>
            <a:r>
              <a:rPr lang="en-US" sz="2400" dirty="0">
                <a:latin typeface="Segoe UI Light"/>
                <a:cs typeface="Segoe UI Light"/>
              </a:rPr>
              <a:t>Can data bind a property of type </a:t>
            </a:r>
            <a:r>
              <a:rPr lang="en-US" sz="2400" dirty="0" err="1">
                <a:latin typeface="Consolas"/>
                <a:cs typeface="Consolas"/>
              </a:rPr>
              <a:t>ICommand</a:t>
            </a:r>
            <a:r>
              <a:rPr lang="en-US" sz="2400" dirty="0">
                <a:latin typeface="Segoe UI Light"/>
                <a:cs typeface="Segoe UI Light"/>
              </a:rPr>
              <a:t> to the </a:t>
            </a:r>
            <a:r>
              <a:rPr lang="en-US" sz="2400" dirty="0">
                <a:latin typeface="Consolas"/>
                <a:cs typeface="Consolas"/>
              </a:rPr>
              <a:t>Command</a:t>
            </a:r>
            <a:r>
              <a:rPr lang="en-US" sz="2400" dirty="0">
                <a:latin typeface="Segoe UI Light"/>
                <a:cs typeface="Segoe UI Light"/>
              </a:rPr>
              <a:t> property</a:t>
            </a:r>
          </a:p>
        </p:txBody>
      </p:sp>
      <p:sp>
        <p:nvSpPr>
          <p:cNvPr id="8" name="Rectangle 7"/>
          <p:cNvSpPr/>
          <p:nvPr/>
        </p:nvSpPr>
        <p:spPr>
          <a:xfrm>
            <a:off x="6129867" y="2723137"/>
            <a:ext cx="5452533" cy="420564"/>
          </a:xfrm>
          <a:prstGeom prst="rect">
            <a:avLst/>
          </a:prstGeom>
          <a:solidFill>
            <a:schemeClr val="bg2"/>
          </a:solidFill>
          <a:ln>
            <a:solidFill>
              <a:schemeClr val="bg2">
                <a:lumMod val="25000"/>
              </a:schemeClr>
            </a:solidFill>
            <a:prstDash val="sysDash"/>
          </a:ln>
        </p:spPr>
        <p:txBody>
          <a:bodyPr wrap="square">
            <a:spAutoFit/>
          </a:bodyPr>
          <a:lstStyle/>
          <a:p>
            <a:r>
              <a:rPr lang="en-US" sz="2133" dirty="0">
                <a:solidFill>
                  <a:srgbClr val="0000FF"/>
                </a:solidFill>
                <a:latin typeface="Consolas"/>
              </a:rPr>
              <a:t>public</a:t>
            </a:r>
            <a:r>
              <a:rPr lang="en-US" sz="2133" dirty="0">
                <a:solidFill>
                  <a:srgbClr val="000000"/>
                </a:solidFill>
                <a:latin typeface="Consolas"/>
              </a:rPr>
              <a:t> </a:t>
            </a:r>
            <a:r>
              <a:rPr lang="en-US" sz="2133" dirty="0" err="1">
                <a:solidFill>
                  <a:srgbClr val="2B8FAF"/>
                </a:solidFill>
                <a:latin typeface="Consolas"/>
              </a:rPr>
              <a:t>ICommand</a:t>
            </a:r>
            <a:r>
              <a:rPr lang="en-US" sz="2133" dirty="0">
                <a:solidFill>
                  <a:srgbClr val="000000"/>
                </a:solidFill>
                <a:latin typeface="Consolas"/>
              </a:rPr>
              <a:t> </a:t>
            </a:r>
            <a:r>
              <a:rPr lang="en-US" sz="2133" dirty="0" err="1">
                <a:solidFill>
                  <a:srgbClr val="000000"/>
                </a:solidFill>
                <a:latin typeface="Consolas"/>
              </a:rPr>
              <a:t>GiveBonus</a:t>
            </a:r>
            <a:r>
              <a:rPr lang="en-US" sz="2133" dirty="0">
                <a:solidFill>
                  <a:srgbClr val="000000"/>
                </a:solidFill>
                <a:latin typeface="Consolas"/>
              </a:rPr>
              <a:t> { </a:t>
            </a:r>
            <a:r>
              <a:rPr lang="en-US" sz="2133" dirty="0">
                <a:solidFill>
                  <a:srgbClr val="0000FF"/>
                </a:solidFill>
                <a:latin typeface="Consolas"/>
              </a:rPr>
              <a:t>get</a:t>
            </a:r>
            <a:r>
              <a:rPr lang="en-US" sz="2133" dirty="0">
                <a:solidFill>
                  <a:srgbClr val="000000"/>
                </a:solidFill>
                <a:latin typeface="Consolas"/>
              </a:rPr>
              <a:t>; }</a:t>
            </a:r>
            <a:endParaRPr lang="en-US" sz="2133" dirty="0"/>
          </a:p>
        </p:txBody>
      </p:sp>
      <p:cxnSp>
        <p:nvCxnSpPr>
          <p:cNvPr id="10" name="Elbow Connector 9"/>
          <p:cNvCxnSpPr>
            <a:endCxn id="8" idx="2"/>
          </p:cNvCxnSpPr>
          <p:nvPr/>
        </p:nvCxnSpPr>
        <p:spPr>
          <a:xfrm flipV="1">
            <a:off x="7755467" y="3143701"/>
            <a:ext cx="1100667" cy="875145"/>
          </a:xfrm>
          <a:prstGeom prst="bentConnector2">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734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a:xfrm>
            <a:off x="269239" y="1189177"/>
            <a:ext cx="11653523" cy="1071062"/>
          </a:xfrm>
        </p:spPr>
        <p:txBody>
          <a:bodyPr/>
          <a:lstStyle/>
          <a:p>
            <a:r>
              <a:rPr lang="en-US" sz="3200" dirty="0"/>
              <a:t>.NET MAUI also includes a </a:t>
            </a:r>
            <a:r>
              <a:rPr lang="en-US" sz="3200" dirty="0" err="1">
                <a:latin typeface="Consolas"/>
                <a:cs typeface="Consolas"/>
              </a:rPr>
              <a:t>TapGestureRecognizer</a:t>
            </a:r>
            <a:r>
              <a:rPr lang="en-US" sz="3200" dirty="0"/>
              <a:t> which can provide a command interaction for other controls or visuals </a:t>
            </a:r>
          </a:p>
        </p:txBody>
      </p:sp>
      <p:sp>
        <p:nvSpPr>
          <p:cNvPr id="3" name="Title 2"/>
          <p:cNvSpPr>
            <a:spLocks noGrp="1"/>
          </p:cNvSpPr>
          <p:nvPr>
            <p:ph type="title"/>
          </p:nvPr>
        </p:nvSpPr>
        <p:spPr/>
        <p:txBody>
          <a:bodyPr/>
          <a:lstStyle/>
          <a:p>
            <a:r>
              <a:rPr lang="en-US" dirty="0"/>
              <a:t>Gesture-based commands</a:t>
            </a:r>
          </a:p>
        </p:txBody>
      </p:sp>
      <p:sp>
        <p:nvSpPr>
          <p:cNvPr id="4" name="Rectangle 3"/>
          <p:cNvSpPr/>
          <p:nvPr/>
        </p:nvSpPr>
        <p:spPr>
          <a:xfrm>
            <a:off x="609600" y="2835384"/>
            <a:ext cx="10972800" cy="2677656"/>
          </a:xfrm>
          <a:prstGeom prst="rect">
            <a:avLst/>
          </a:prstGeom>
          <a:ln>
            <a:solidFill>
              <a:schemeClr val="accent5"/>
            </a:solidFill>
          </a:ln>
        </p:spPr>
        <p:txBody>
          <a:bodyPr wrap="square">
            <a:spAutoFit/>
          </a:bodyPr>
          <a:lstStyle/>
          <a:p>
            <a:r>
              <a:rPr lang="en-US" sz="2400" dirty="0">
                <a:solidFill>
                  <a:srgbClr val="0000FF"/>
                </a:solidFill>
                <a:latin typeface="Lucida Console"/>
              </a:rPr>
              <a:t>&lt;</a:t>
            </a:r>
            <a:r>
              <a:rPr lang="en-US" sz="2400" dirty="0">
                <a:solidFill>
                  <a:srgbClr val="A31515"/>
                </a:solidFill>
                <a:latin typeface="Lucida Console"/>
              </a:rPr>
              <a:t>Image </a:t>
            </a:r>
            <a:r>
              <a:rPr lang="en-US" sz="2400" dirty="0">
                <a:solidFill>
                  <a:srgbClr val="FF0000"/>
                </a:solidFill>
                <a:latin typeface="Lucida Console"/>
              </a:rPr>
              <a:t>Source</a:t>
            </a:r>
            <a:r>
              <a:rPr lang="en-US" sz="2400" dirty="0">
                <a:solidFill>
                  <a:srgbClr val="0000FF"/>
                </a:solidFill>
                <a:latin typeface="Lucida Console"/>
              </a:rPr>
              <a:t>=</a:t>
            </a:r>
            <a:r>
              <a:rPr lang="en-US" sz="2400" dirty="0">
                <a:solidFill>
                  <a:srgbClr val="000000"/>
                </a:solidFill>
                <a:latin typeface="Lucida Console"/>
              </a:rPr>
              <a:t>"</a:t>
            </a:r>
            <a:r>
              <a:rPr lang="en-US" sz="2400" dirty="0" err="1">
                <a:solidFill>
                  <a:srgbClr val="0000FF"/>
                </a:solidFill>
                <a:latin typeface="Lucida Console"/>
              </a:rPr>
              <a:t>IDareYouToTapMe.jpg</a:t>
            </a:r>
            <a:r>
              <a:rPr lang="en-US" sz="2400" dirty="0">
                <a:solidFill>
                  <a:srgbClr val="000000"/>
                </a:solidFill>
                <a:latin typeface="Lucida Console"/>
              </a:rPr>
              <a:t>"</a:t>
            </a:r>
            <a:r>
              <a:rPr lang="en-US" sz="2400" dirty="0">
                <a:solidFill>
                  <a:srgbClr val="0000FF"/>
                </a:solidFill>
                <a:latin typeface="Lucida Console"/>
              </a:rPr>
              <a:t>&gt;</a:t>
            </a:r>
            <a:br>
              <a:rPr lang="en-US" sz="2400" dirty="0">
                <a:latin typeface="Lucida Console"/>
              </a:rPr>
            </a:br>
            <a:r>
              <a:rPr lang="en-US" sz="2400" dirty="0">
                <a:solidFill>
                  <a:srgbClr val="000000"/>
                </a:solidFill>
                <a:latin typeface="Lucida Console"/>
              </a:rPr>
              <a:t>    </a:t>
            </a:r>
            <a:r>
              <a:rPr lang="en-US" sz="2400" dirty="0">
                <a:solidFill>
                  <a:srgbClr val="0000FF"/>
                </a:solidFill>
                <a:latin typeface="Lucida Console"/>
              </a:rPr>
              <a:t>&lt;</a:t>
            </a:r>
            <a:r>
              <a:rPr lang="en-US" sz="2400" dirty="0" err="1">
                <a:solidFill>
                  <a:srgbClr val="A31515"/>
                </a:solidFill>
                <a:latin typeface="Lucida Console"/>
              </a:rPr>
              <a:t>Image.GestureRecognizers</a:t>
            </a:r>
            <a:r>
              <a:rPr lang="en-US" sz="2400" dirty="0">
                <a:solidFill>
                  <a:srgbClr val="0000FF"/>
                </a:solidFill>
                <a:latin typeface="Lucida Console"/>
              </a:rPr>
              <a:t>&gt;</a:t>
            </a:r>
            <a:br>
              <a:rPr lang="en-US" sz="2400" dirty="0">
                <a:latin typeface="Lucida Console"/>
              </a:rPr>
            </a:br>
            <a:r>
              <a:rPr lang="en-US" sz="2400" dirty="0">
                <a:solidFill>
                  <a:srgbClr val="000000"/>
                </a:solidFill>
                <a:latin typeface="Lucida Console"/>
              </a:rPr>
              <a:t>        </a:t>
            </a:r>
            <a:r>
              <a:rPr lang="en-US" sz="2400" dirty="0">
                <a:solidFill>
                  <a:srgbClr val="0000FF"/>
                </a:solidFill>
                <a:latin typeface="Lucida Console"/>
              </a:rPr>
              <a:t>&lt;</a:t>
            </a:r>
            <a:r>
              <a:rPr lang="en-US" sz="2400" dirty="0" err="1">
                <a:solidFill>
                  <a:srgbClr val="A31515"/>
                </a:solidFill>
                <a:latin typeface="Lucida Console"/>
              </a:rPr>
              <a:t>TapGestureRecognizer</a:t>
            </a:r>
            <a:r>
              <a:rPr lang="en-US" sz="2400" dirty="0">
                <a:solidFill>
                  <a:srgbClr val="A31515"/>
                </a:solidFill>
                <a:latin typeface="Lucida Console"/>
              </a:rPr>
              <a:t> </a:t>
            </a:r>
            <a:br>
              <a:rPr lang="en-US" sz="2400" dirty="0">
                <a:latin typeface="Lucida Console"/>
              </a:rPr>
            </a:br>
            <a:r>
              <a:rPr lang="en-US" sz="2400" dirty="0">
                <a:solidFill>
                  <a:srgbClr val="A31515"/>
                </a:solidFill>
                <a:latin typeface="Lucida Console"/>
              </a:rPr>
              <a:t>            </a:t>
            </a:r>
            <a:r>
              <a:rPr lang="en-US" sz="2400" dirty="0">
                <a:solidFill>
                  <a:srgbClr val="FF0000"/>
                </a:solidFill>
                <a:latin typeface="Lucida Console"/>
              </a:rPr>
              <a:t>Command</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0000FF"/>
                </a:solidFill>
                <a:latin typeface="Lucida Console"/>
              </a:rPr>
              <a:t>{Binding </a:t>
            </a:r>
            <a:r>
              <a:rPr lang="en-US" sz="2400" dirty="0" err="1">
                <a:solidFill>
                  <a:srgbClr val="0000FF"/>
                </a:solidFill>
                <a:latin typeface="Lucida Console"/>
              </a:rPr>
              <a:t>BeBraveCommand</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A31515"/>
                </a:solidFill>
                <a:latin typeface="Lucida Console"/>
              </a:rPr>
              <a:t> </a:t>
            </a:r>
            <a:br>
              <a:rPr lang="en-US" sz="2400" dirty="0">
                <a:latin typeface="Lucida Console"/>
              </a:rPr>
            </a:br>
            <a:r>
              <a:rPr lang="en-US" sz="2400" dirty="0">
                <a:solidFill>
                  <a:srgbClr val="A31515"/>
                </a:solidFill>
                <a:latin typeface="Lucida Console"/>
              </a:rPr>
              <a:t>            </a:t>
            </a:r>
            <a:r>
              <a:rPr lang="en-US" sz="2400" dirty="0" err="1">
                <a:solidFill>
                  <a:srgbClr val="FF0000"/>
                </a:solidFill>
                <a:latin typeface="Lucida Console"/>
              </a:rPr>
              <a:t>CommandParameter</a:t>
            </a:r>
            <a:r>
              <a:rPr lang="en-US" sz="2400" dirty="0">
                <a:solidFill>
                  <a:srgbClr val="0000FF"/>
                </a:solidFill>
                <a:latin typeface="Lucida Console"/>
              </a:rPr>
              <a:t>=</a:t>
            </a:r>
            <a:r>
              <a:rPr lang="en-US" sz="2400" dirty="0">
                <a:solidFill>
                  <a:srgbClr val="000000"/>
                </a:solidFill>
                <a:latin typeface="Lucida Console"/>
              </a:rPr>
              <a:t>"</a:t>
            </a:r>
            <a:r>
              <a:rPr lang="en-US" sz="2400" dirty="0" err="1">
                <a:solidFill>
                  <a:srgbClr val="0000FF"/>
                </a:solidFill>
                <a:latin typeface="Lucida Console"/>
              </a:rPr>
              <a:t>TheyTookTheDare</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A31515"/>
                </a:solidFill>
                <a:latin typeface="Lucida Console"/>
              </a:rPr>
              <a:t> </a:t>
            </a:r>
            <a:r>
              <a:rPr lang="en-US" sz="2400" dirty="0">
                <a:solidFill>
                  <a:srgbClr val="0000FF"/>
                </a:solidFill>
                <a:latin typeface="Lucida Console"/>
              </a:rPr>
              <a:t>/&gt;</a:t>
            </a:r>
            <a:br>
              <a:rPr lang="en-US" sz="2400" dirty="0">
                <a:latin typeface="Lucida Console"/>
              </a:rPr>
            </a:br>
            <a:r>
              <a:rPr lang="en-US" sz="2400" dirty="0">
                <a:solidFill>
                  <a:srgbClr val="000000"/>
                </a:solidFill>
                <a:latin typeface="Lucida Console"/>
              </a:rPr>
              <a:t>    </a:t>
            </a:r>
            <a:r>
              <a:rPr lang="en-US" sz="2400" dirty="0">
                <a:solidFill>
                  <a:srgbClr val="0000FF"/>
                </a:solidFill>
                <a:latin typeface="Lucida Console"/>
              </a:rPr>
              <a:t>&lt;/</a:t>
            </a:r>
            <a:r>
              <a:rPr lang="en-US" sz="2400" dirty="0" err="1">
                <a:solidFill>
                  <a:srgbClr val="A31515"/>
                </a:solidFill>
                <a:latin typeface="Lucida Console"/>
              </a:rPr>
              <a:t>Image.GestureRecognizers</a:t>
            </a:r>
            <a:r>
              <a:rPr lang="en-US" sz="2400" dirty="0">
                <a:solidFill>
                  <a:srgbClr val="0000FF"/>
                </a:solidFill>
                <a:latin typeface="Lucida Console"/>
              </a:rPr>
              <a:t>&gt;</a:t>
            </a:r>
            <a:br>
              <a:rPr lang="en-US" sz="2400" dirty="0">
                <a:latin typeface="Lucida Console"/>
              </a:rPr>
            </a:br>
            <a:r>
              <a:rPr lang="en-US" sz="2400" dirty="0">
                <a:solidFill>
                  <a:srgbClr val="0000FF"/>
                </a:solidFill>
                <a:latin typeface="Lucida Console"/>
              </a:rPr>
              <a:t>&lt;/</a:t>
            </a:r>
            <a:r>
              <a:rPr lang="en-US" sz="2400" dirty="0">
                <a:solidFill>
                  <a:srgbClr val="A31515"/>
                </a:solidFill>
                <a:latin typeface="Lucida Console"/>
              </a:rPr>
              <a:t>Image</a:t>
            </a:r>
            <a:r>
              <a:rPr lang="en-US" sz="2400" dirty="0">
                <a:solidFill>
                  <a:srgbClr val="0000FF"/>
                </a:solidFill>
                <a:latin typeface="Lucida Console"/>
              </a:rPr>
              <a:t>&gt;</a:t>
            </a:r>
            <a:endParaRPr lang="en-US" sz="2400" dirty="0"/>
          </a:p>
        </p:txBody>
      </p:sp>
      <p:sp>
        <p:nvSpPr>
          <p:cNvPr id="5" name="TextBox 4"/>
          <p:cNvSpPr txBox="1"/>
          <p:nvPr/>
        </p:nvSpPr>
        <p:spPr>
          <a:xfrm>
            <a:off x="4402667" y="5723467"/>
            <a:ext cx="7179733" cy="830997"/>
          </a:xfrm>
          <a:prstGeom prst="rect">
            <a:avLst/>
          </a:prstGeom>
          <a:noFill/>
        </p:spPr>
        <p:txBody>
          <a:bodyPr wrap="square" rtlCol="0">
            <a:spAutoFit/>
          </a:bodyPr>
          <a:lstStyle/>
          <a:p>
            <a:r>
              <a:rPr lang="en-US" sz="2400" dirty="0" err="1">
                <a:latin typeface="Consolas"/>
                <a:cs typeface="Consolas"/>
              </a:rPr>
              <a:t>CommandParameter</a:t>
            </a:r>
            <a:r>
              <a:rPr lang="en-US" sz="2400" dirty="0">
                <a:latin typeface="Segoe UI Light"/>
                <a:cs typeface="Segoe UI Light"/>
              </a:rPr>
              <a:t> property supplies the command's parameter – in this case as a </a:t>
            </a:r>
            <a:r>
              <a:rPr lang="en-US" sz="2400" dirty="0">
                <a:solidFill>
                  <a:srgbClr val="0000FF"/>
                </a:solidFill>
                <a:latin typeface="Consolas"/>
                <a:cs typeface="Consolas"/>
              </a:rPr>
              <a:t>string</a:t>
            </a:r>
          </a:p>
        </p:txBody>
      </p:sp>
      <p:cxnSp>
        <p:nvCxnSpPr>
          <p:cNvPr id="7" name="Straight Arrow Connector 6"/>
          <p:cNvCxnSpPr/>
          <p:nvPr/>
        </p:nvCxnSpPr>
        <p:spPr>
          <a:xfrm flipV="1">
            <a:off x="7529689" y="4775200"/>
            <a:ext cx="0" cy="948267"/>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00516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latin typeface="Consolas"/>
                <a:cs typeface="Consolas"/>
              </a:rPr>
              <a:t>Command&lt;T&gt;</a:t>
            </a:r>
            <a:r>
              <a:rPr lang="en-US" dirty="0"/>
              <a:t> and </a:t>
            </a:r>
            <a:r>
              <a:rPr lang="en-US" dirty="0">
                <a:latin typeface="Consolas"/>
                <a:cs typeface="Consolas"/>
              </a:rPr>
              <a:t>Command</a:t>
            </a:r>
            <a:r>
              <a:rPr lang="en-US" dirty="0"/>
              <a:t> provides mechanism to centralize the logic for the commands into the VM</a:t>
            </a:r>
          </a:p>
        </p:txBody>
      </p:sp>
      <p:sp>
        <p:nvSpPr>
          <p:cNvPr id="2" name="Title 1"/>
          <p:cNvSpPr>
            <a:spLocks noGrp="1"/>
          </p:cNvSpPr>
          <p:nvPr>
            <p:ph type="title"/>
          </p:nvPr>
        </p:nvSpPr>
        <p:spPr/>
        <p:txBody>
          <a:bodyPr/>
          <a:lstStyle/>
          <a:p>
            <a:r>
              <a:rPr lang="en-US" dirty="0"/>
              <a:t>Using delegate commands</a:t>
            </a:r>
          </a:p>
        </p:txBody>
      </p:sp>
      <p:sp>
        <p:nvSpPr>
          <p:cNvPr id="4" name="Rectangle 3"/>
          <p:cNvSpPr/>
          <p:nvPr/>
        </p:nvSpPr>
        <p:spPr>
          <a:xfrm>
            <a:off x="745068" y="2726670"/>
            <a:ext cx="10995376" cy="3374642"/>
          </a:xfrm>
          <a:prstGeom prst="rect">
            <a:avLst/>
          </a:prstGeom>
          <a:solidFill>
            <a:srgbClr val="FFFFFF"/>
          </a:solidFill>
          <a:ln>
            <a:solidFill>
              <a:schemeClr val="accent5"/>
            </a:solidFill>
          </a:ln>
        </p:spPr>
        <p:txBody>
          <a:bodyPr wrap="square">
            <a:spAutoFit/>
          </a:bodyPr>
          <a:lstStyle/>
          <a:p>
            <a:r>
              <a:rPr lang="en-US" sz="2133" dirty="0">
                <a:solidFill>
                  <a:srgbClr val="0000FF"/>
                </a:solidFill>
                <a:latin typeface="Consolas"/>
              </a:rPr>
              <a:t>public</a:t>
            </a:r>
            <a:r>
              <a:rPr lang="en-US" sz="2133" dirty="0">
                <a:solidFill>
                  <a:srgbClr val="000000"/>
                </a:solidFill>
                <a:latin typeface="Consolas"/>
              </a:rPr>
              <a:t> </a:t>
            </a:r>
            <a:r>
              <a:rPr lang="en-US" sz="2133" dirty="0">
                <a:solidFill>
                  <a:srgbClr val="0000FF"/>
                </a:solidFill>
                <a:latin typeface="Consolas"/>
              </a:rPr>
              <a:t>class</a:t>
            </a:r>
            <a:r>
              <a:rPr lang="en-US" sz="2133" dirty="0">
                <a:solidFill>
                  <a:srgbClr val="000000"/>
                </a:solidFill>
                <a:latin typeface="Consolas"/>
              </a:rPr>
              <a:t> </a:t>
            </a:r>
            <a:r>
              <a:rPr lang="en-US" sz="2133" dirty="0" err="1">
                <a:solidFill>
                  <a:srgbClr val="2B8FAF"/>
                </a:solidFill>
                <a:latin typeface="Consolas"/>
              </a:rPr>
              <a:t>EmployeeViewModel</a:t>
            </a:r>
            <a:r>
              <a:rPr lang="en-US" sz="2133" dirty="0">
                <a:solidFill>
                  <a:srgbClr val="000000"/>
                </a:solidFill>
                <a:latin typeface="Consolas"/>
              </a:rPr>
              <a:t> : </a:t>
            </a:r>
            <a:r>
              <a:rPr lang="en-US" sz="2133" dirty="0" err="1">
                <a:solidFill>
                  <a:srgbClr val="2B8FAF"/>
                </a:solidFill>
                <a:latin typeface="Consolas"/>
              </a:rPr>
              <a:t>INotifyPropertyChanged</a:t>
            </a:r>
            <a:r>
              <a:rPr lang="en-US" sz="2133" dirty="0">
                <a:solidFill>
                  <a:srgbClr val="000000"/>
                </a:solidFill>
                <a:latin typeface="Consolas"/>
              </a:rPr>
              <a:t> </a:t>
            </a:r>
            <a:br>
              <a:rPr lang="en-US" sz="2133" dirty="0">
                <a:latin typeface="Consolas"/>
              </a:rPr>
            </a:br>
            <a:r>
              <a:rPr lang="en-US" sz="2133" dirty="0">
                <a:solidFill>
                  <a:srgbClr val="000000"/>
                </a:solidFill>
                <a:latin typeface="Consolas"/>
              </a:rPr>
              <a:t>{</a:t>
            </a:r>
            <a:br>
              <a:rPr lang="en-US" sz="2133" dirty="0">
                <a:latin typeface="Consolas"/>
              </a:rPr>
            </a:br>
            <a:r>
              <a:rPr lang="en-US" sz="2133" dirty="0">
                <a:solidFill>
                  <a:srgbClr val="000000"/>
                </a:solidFill>
                <a:latin typeface="Consolas"/>
              </a:rPr>
              <a:t>    </a:t>
            </a:r>
            <a:r>
              <a:rPr lang="en-US" sz="2133" dirty="0">
                <a:solidFill>
                  <a:srgbClr val="0000FF"/>
                </a:solidFill>
                <a:latin typeface="Consolas"/>
              </a:rPr>
              <a:t>public</a:t>
            </a:r>
            <a:r>
              <a:rPr lang="en-US" sz="2133" dirty="0">
                <a:solidFill>
                  <a:srgbClr val="000000"/>
                </a:solidFill>
                <a:latin typeface="Consolas"/>
              </a:rPr>
              <a:t> </a:t>
            </a:r>
            <a:r>
              <a:rPr lang="en-US" sz="2133" dirty="0" err="1">
                <a:solidFill>
                  <a:srgbClr val="2B8FAF"/>
                </a:solidFill>
                <a:latin typeface="Consolas"/>
              </a:rPr>
              <a:t>ICommand</a:t>
            </a:r>
            <a:r>
              <a:rPr lang="en-US" sz="2133" dirty="0">
                <a:solidFill>
                  <a:srgbClr val="000000"/>
                </a:solidFill>
                <a:latin typeface="Consolas"/>
              </a:rPr>
              <a:t> </a:t>
            </a:r>
            <a:r>
              <a:rPr lang="en-US" sz="2133" dirty="0" err="1">
                <a:solidFill>
                  <a:srgbClr val="000000"/>
                </a:solidFill>
                <a:latin typeface="Consolas"/>
              </a:rPr>
              <a:t>GiveBonus</a:t>
            </a:r>
            <a:r>
              <a:rPr lang="en-US" sz="2133" dirty="0">
                <a:solidFill>
                  <a:srgbClr val="000000"/>
                </a:solidFill>
                <a:latin typeface="Consolas"/>
              </a:rPr>
              <a:t> { </a:t>
            </a:r>
            <a:r>
              <a:rPr lang="en-US" sz="2133" dirty="0">
                <a:solidFill>
                  <a:srgbClr val="0000FF"/>
                </a:solidFill>
                <a:latin typeface="Consolas"/>
              </a:rPr>
              <a:t>get</a:t>
            </a:r>
            <a:r>
              <a:rPr lang="en-US" sz="2133" dirty="0">
                <a:solidFill>
                  <a:srgbClr val="000000"/>
                </a:solidFill>
                <a:latin typeface="Consolas"/>
              </a:rPr>
              <a:t>; </a:t>
            </a:r>
            <a:r>
              <a:rPr lang="en-US" sz="2133" dirty="0">
                <a:solidFill>
                  <a:srgbClr val="0000FF"/>
                </a:solidFill>
                <a:latin typeface="Consolas"/>
              </a:rPr>
              <a:t>private</a:t>
            </a:r>
            <a:r>
              <a:rPr lang="en-US" sz="2133" dirty="0">
                <a:solidFill>
                  <a:srgbClr val="000000"/>
                </a:solidFill>
                <a:latin typeface="Consolas"/>
              </a:rPr>
              <a:t> </a:t>
            </a:r>
            <a:r>
              <a:rPr lang="en-US" sz="2133" dirty="0">
                <a:solidFill>
                  <a:srgbClr val="0000FF"/>
                </a:solidFill>
                <a:latin typeface="Consolas"/>
              </a:rPr>
              <a:t>set</a:t>
            </a:r>
            <a:r>
              <a:rPr lang="en-US" sz="2133" dirty="0">
                <a:solidFill>
                  <a:srgbClr val="000000"/>
                </a:solidFill>
                <a:latin typeface="Consolas"/>
              </a:rPr>
              <a:t>; }</a:t>
            </a:r>
            <a:br>
              <a:rPr lang="en-US" sz="2133" dirty="0">
                <a:latin typeface="Consolas"/>
              </a:rPr>
            </a:br>
            <a:r>
              <a:rPr lang="en-US" sz="2133" dirty="0">
                <a:solidFill>
                  <a:srgbClr val="000000"/>
                </a:solidFill>
                <a:latin typeface="Consolas"/>
              </a:rPr>
              <a:t>    </a:t>
            </a:r>
            <a:r>
              <a:rPr lang="en-US" sz="2133" dirty="0">
                <a:solidFill>
                  <a:srgbClr val="0000FF"/>
                </a:solidFill>
                <a:latin typeface="Consolas"/>
              </a:rPr>
              <a:t>public</a:t>
            </a:r>
            <a:r>
              <a:rPr lang="en-US" sz="2133" dirty="0">
                <a:solidFill>
                  <a:srgbClr val="000000"/>
                </a:solidFill>
                <a:latin typeface="Consolas"/>
              </a:rPr>
              <a:t> </a:t>
            </a:r>
            <a:r>
              <a:rPr lang="en-US" sz="2133" dirty="0" err="1">
                <a:solidFill>
                  <a:srgbClr val="2B8FAF"/>
                </a:solidFill>
                <a:latin typeface="Consolas"/>
              </a:rPr>
              <a:t>EmployeeViewModel</a:t>
            </a:r>
            <a:r>
              <a:rPr lang="en-US" sz="2133" dirty="0">
                <a:solidFill>
                  <a:srgbClr val="000000"/>
                </a:solidFill>
                <a:latin typeface="Consolas"/>
              </a:rPr>
              <a:t>(</a:t>
            </a:r>
            <a:r>
              <a:rPr lang="en-US" sz="2133" dirty="0">
                <a:solidFill>
                  <a:srgbClr val="2B8FAF"/>
                </a:solidFill>
                <a:latin typeface="Consolas"/>
              </a:rPr>
              <a:t>Employee</a:t>
            </a:r>
            <a:r>
              <a:rPr lang="en-US" sz="2133" dirty="0">
                <a:solidFill>
                  <a:srgbClr val="000000"/>
                </a:solidFill>
                <a:latin typeface="Consolas"/>
              </a:rPr>
              <a:t> model) {</a:t>
            </a:r>
            <a:br>
              <a:rPr lang="en-US" sz="2133" dirty="0">
                <a:latin typeface="Consolas"/>
              </a:rPr>
            </a:br>
            <a:r>
              <a:rPr lang="en-US" sz="2133" dirty="0">
                <a:solidFill>
                  <a:srgbClr val="000000"/>
                </a:solidFill>
                <a:latin typeface="Consolas"/>
              </a:rPr>
              <a:t>        </a:t>
            </a:r>
            <a:r>
              <a:rPr lang="en-US" sz="2133" dirty="0" err="1">
                <a:solidFill>
                  <a:srgbClr val="000000"/>
                </a:solidFill>
                <a:latin typeface="Consolas"/>
              </a:rPr>
              <a:t>GiveBonus</a:t>
            </a:r>
            <a:r>
              <a:rPr lang="en-US" sz="2133" dirty="0">
                <a:solidFill>
                  <a:srgbClr val="000000"/>
                </a:solidFill>
                <a:latin typeface="Consolas"/>
              </a:rPr>
              <a:t> = </a:t>
            </a:r>
            <a:r>
              <a:rPr lang="en-US" sz="2133" dirty="0">
                <a:solidFill>
                  <a:srgbClr val="0000FF"/>
                </a:solidFill>
                <a:latin typeface="Consolas"/>
              </a:rPr>
              <a:t>new</a:t>
            </a:r>
            <a:r>
              <a:rPr lang="en-US" sz="2133" dirty="0">
                <a:solidFill>
                  <a:srgbClr val="000000"/>
                </a:solidFill>
                <a:latin typeface="Consolas"/>
              </a:rPr>
              <a:t> </a:t>
            </a:r>
            <a:r>
              <a:rPr lang="en-US" sz="2133" dirty="0">
                <a:solidFill>
                  <a:srgbClr val="2B8FAF"/>
                </a:solidFill>
                <a:latin typeface="Consolas"/>
              </a:rPr>
              <a:t>Command</a:t>
            </a:r>
            <a:r>
              <a:rPr lang="en-US" sz="2133" dirty="0">
                <a:solidFill>
                  <a:srgbClr val="000000"/>
                </a:solidFill>
                <a:latin typeface="Consolas"/>
              </a:rPr>
              <a:t>(</a:t>
            </a:r>
            <a:r>
              <a:rPr lang="en-US" sz="2133" dirty="0" err="1">
                <a:solidFill>
                  <a:srgbClr val="000000"/>
                </a:solidFill>
                <a:latin typeface="Consolas"/>
              </a:rPr>
              <a:t>OnGiveBonus</a:t>
            </a:r>
            <a:r>
              <a:rPr lang="en-US" sz="2133" dirty="0">
                <a:solidFill>
                  <a:srgbClr val="000000"/>
                </a:solidFill>
                <a:latin typeface="Consolas"/>
              </a:rPr>
              <a:t>, </a:t>
            </a:r>
            <a:r>
              <a:rPr lang="en-US" sz="2133" dirty="0" err="1">
                <a:solidFill>
                  <a:srgbClr val="000000"/>
                </a:solidFill>
                <a:latin typeface="Consolas"/>
              </a:rPr>
              <a:t>OnCanGiveBonus</a:t>
            </a:r>
            <a:r>
              <a:rPr lang="en-US" sz="2133" dirty="0">
                <a:solidFill>
                  <a:srgbClr val="000000"/>
                </a:solidFill>
                <a:latin typeface="Consolas"/>
              </a:rPr>
              <a:t>);</a:t>
            </a:r>
            <a:br>
              <a:rPr lang="en-US" sz="2133" dirty="0">
                <a:latin typeface="Consolas"/>
              </a:rPr>
            </a:br>
            <a:r>
              <a:rPr lang="en-US" sz="2133" dirty="0">
                <a:solidFill>
                  <a:srgbClr val="000000"/>
                </a:solidFill>
                <a:latin typeface="Consolas"/>
              </a:rPr>
              <a:t>    }</a:t>
            </a:r>
          </a:p>
          <a:p>
            <a:endParaRPr lang="en-US" sz="2133" dirty="0">
              <a:solidFill>
                <a:srgbClr val="000000"/>
              </a:solidFill>
              <a:latin typeface="Consolas"/>
            </a:endParaRPr>
          </a:p>
          <a:p>
            <a:r>
              <a:rPr lang="en-US" sz="2133" dirty="0">
                <a:solidFill>
                  <a:srgbClr val="000000"/>
                </a:solidFill>
                <a:latin typeface="Consolas"/>
              </a:rPr>
              <a:t>    </a:t>
            </a:r>
            <a:r>
              <a:rPr lang="en-US" sz="2133" dirty="0">
                <a:solidFill>
                  <a:srgbClr val="0000FF"/>
                </a:solidFill>
                <a:latin typeface="Consolas"/>
              </a:rPr>
              <a:t>void</a:t>
            </a:r>
            <a:r>
              <a:rPr lang="en-US" sz="2133" dirty="0">
                <a:solidFill>
                  <a:srgbClr val="000000"/>
                </a:solidFill>
                <a:latin typeface="Consolas"/>
              </a:rPr>
              <a:t> </a:t>
            </a:r>
            <a:r>
              <a:rPr lang="en-US" sz="2133" dirty="0" err="1">
                <a:solidFill>
                  <a:srgbClr val="000000"/>
                </a:solidFill>
                <a:latin typeface="Consolas"/>
              </a:rPr>
              <a:t>OnGiveBonus</a:t>
            </a:r>
            <a:r>
              <a:rPr lang="en-US" sz="2133" dirty="0">
                <a:solidFill>
                  <a:srgbClr val="000000"/>
                </a:solidFill>
                <a:latin typeface="Consolas"/>
              </a:rPr>
              <a:t>() { ... }</a:t>
            </a:r>
          </a:p>
          <a:p>
            <a:r>
              <a:rPr lang="en-US" sz="2133" dirty="0">
                <a:solidFill>
                  <a:srgbClr val="000000"/>
                </a:solidFill>
                <a:latin typeface="Consolas"/>
              </a:rPr>
              <a:t>    </a:t>
            </a:r>
            <a:r>
              <a:rPr lang="en-US" sz="2133" dirty="0" err="1">
                <a:solidFill>
                  <a:srgbClr val="0000FF"/>
                </a:solidFill>
                <a:latin typeface="Consolas"/>
              </a:rPr>
              <a:t>bool</a:t>
            </a:r>
            <a:r>
              <a:rPr lang="en-US" sz="2133" dirty="0">
                <a:solidFill>
                  <a:srgbClr val="000000"/>
                </a:solidFill>
                <a:latin typeface="Consolas"/>
              </a:rPr>
              <a:t> </a:t>
            </a:r>
            <a:r>
              <a:rPr lang="en-US" sz="2133" dirty="0" err="1">
                <a:solidFill>
                  <a:srgbClr val="000000"/>
                </a:solidFill>
                <a:latin typeface="Consolas"/>
              </a:rPr>
              <a:t>OnCanGiveBonus</a:t>
            </a:r>
            <a:r>
              <a:rPr lang="en-US" sz="2133" dirty="0">
                <a:solidFill>
                  <a:srgbClr val="000000"/>
                </a:solidFill>
                <a:latin typeface="Consolas"/>
              </a:rPr>
              <a:t>() { </a:t>
            </a:r>
            <a:r>
              <a:rPr lang="en-US" sz="2133" dirty="0">
                <a:solidFill>
                  <a:srgbClr val="0000FF"/>
                </a:solidFill>
                <a:latin typeface="Consolas"/>
              </a:rPr>
              <a:t>return</a:t>
            </a:r>
            <a:r>
              <a:rPr lang="en-US" sz="2133" dirty="0">
                <a:solidFill>
                  <a:srgbClr val="000000"/>
                </a:solidFill>
                <a:latin typeface="Consolas"/>
              </a:rPr>
              <a:t> ... }</a:t>
            </a:r>
          </a:p>
          <a:p>
            <a:r>
              <a:rPr lang="en-US" sz="2133" dirty="0">
                <a:latin typeface="Consolas"/>
              </a:rPr>
              <a:t>}</a:t>
            </a:r>
            <a:endParaRPr lang="en-US" sz="2133" dirty="0"/>
          </a:p>
        </p:txBody>
      </p:sp>
    </p:spTree>
    <p:extLst>
      <p:ext uri="{BB962C8B-B14F-4D97-AF65-F5344CB8AC3E}">
        <p14:creationId xmlns:p14="http://schemas.microsoft.com/office/powerpoint/2010/main" val="1555783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1270732"/>
          </a:xfrm>
        </p:spPr>
        <p:txBody>
          <a:bodyPr/>
          <a:lstStyle/>
          <a:p>
            <a:r>
              <a:rPr lang="en-US" dirty="0"/>
              <a:t>.NET MAUI controls expose a </a:t>
            </a:r>
            <a:r>
              <a:rPr lang="en-US" dirty="0">
                <a:latin typeface="Consolas"/>
                <a:cs typeface="Consolas"/>
              </a:rPr>
              <a:t>x:DataType</a:t>
            </a:r>
            <a:r>
              <a:rPr lang="en-US" dirty="0"/>
              <a:t> property that enables compile time checks and optimizations.</a:t>
            </a:r>
          </a:p>
        </p:txBody>
      </p:sp>
      <p:sp>
        <p:nvSpPr>
          <p:cNvPr id="2" name="Title 1"/>
          <p:cNvSpPr>
            <a:spLocks noGrp="1"/>
          </p:cNvSpPr>
          <p:nvPr>
            <p:ph type="title"/>
          </p:nvPr>
        </p:nvSpPr>
        <p:spPr/>
        <p:txBody>
          <a:bodyPr/>
          <a:lstStyle/>
          <a:p>
            <a:r>
              <a:rPr lang="en-US" dirty="0"/>
              <a:t>Compiled Bindings</a:t>
            </a:r>
          </a:p>
        </p:txBody>
      </p:sp>
      <p:sp>
        <p:nvSpPr>
          <p:cNvPr id="4" name="Rectangle 3"/>
          <p:cNvSpPr/>
          <p:nvPr/>
        </p:nvSpPr>
        <p:spPr>
          <a:xfrm>
            <a:off x="745069" y="3371890"/>
            <a:ext cx="10837332" cy="2677656"/>
          </a:xfrm>
          <a:prstGeom prst="rect">
            <a:avLst/>
          </a:prstGeom>
          <a:solidFill>
            <a:srgbClr val="FFFFFF"/>
          </a:solidFill>
          <a:ln>
            <a:solidFill>
              <a:schemeClr val="accent5"/>
            </a:solidFill>
          </a:ln>
        </p:spPr>
        <p:txBody>
          <a:bodyPr wrap="square">
            <a:spAutoFit/>
          </a:bodyPr>
          <a:lstStyle/>
          <a:p>
            <a:endParaRPr lang="en-US" sz="2400" dirty="0">
              <a:solidFill>
                <a:srgbClr val="0000FF"/>
              </a:solidFill>
              <a:latin typeface="Lucida Console"/>
            </a:endParaRPr>
          </a:p>
          <a:p>
            <a:r>
              <a:rPr lang="en-US" sz="2400" dirty="0">
                <a:solidFill>
                  <a:srgbClr val="0000FF"/>
                </a:solidFill>
                <a:latin typeface="Lucida Console"/>
              </a:rPr>
              <a:t>&lt;</a:t>
            </a:r>
            <a:r>
              <a:rPr lang="en-US" sz="2400" dirty="0" err="1">
                <a:solidFill>
                  <a:srgbClr val="A31515"/>
                </a:solidFill>
                <a:latin typeface="Lucida Console"/>
              </a:rPr>
              <a:t>ContentPage</a:t>
            </a:r>
            <a:r>
              <a:rPr lang="en-US" sz="2400" dirty="0">
                <a:solidFill>
                  <a:srgbClr val="A31515"/>
                </a:solidFill>
                <a:latin typeface="Lucida Console"/>
              </a:rPr>
              <a:t> x:</a:t>
            </a:r>
            <a:r>
              <a:rPr lang="en-US" sz="2400">
                <a:solidFill>
                  <a:srgbClr val="A31515"/>
                </a:solidFill>
                <a:latin typeface="Lucida Console"/>
              </a:rPr>
              <a:t>DataType</a:t>
            </a:r>
            <a:r>
              <a:rPr lang="en-US" sz="2400">
                <a:solidFill>
                  <a:srgbClr val="0000FF"/>
                </a:solidFill>
                <a:latin typeface="Lucida Console"/>
              </a:rPr>
              <a:t>=</a:t>
            </a:r>
            <a:r>
              <a:rPr lang="en-US" sz="2400">
                <a:solidFill>
                  <a:srgbClr val="000000"/>
                </a:solidFill>
                <a:latin typeface="Lucida Console"/>
              </a:rPr>
              <a:t>"</a:t>
            </a:r>
            <a:r>
              <a:rPr lang="en-US" sz="2400">
                <a:solidFill>
                  <a:srgbClr val="0000FF"/>
                </a:solidFill>
                <a:latin typeface="Lucida Console"/>
              </a:rPr>
              <a:t>viewmodel</a:t>
            </a:r>
            <a:r>
              <a:rPr lang="en-US" sz="2400" dirty="0">
                <a:solidFill>
                  <a:srgbClr val="0000FF"/>
                </a:solidFill>
                <a:latin typeface="Lucida Console"/>
              </a:rPr>
              <a:t>:EmployeeViewModel</a:t>
            </a:r>
            <a:r>
              <a:rPr lang="en-US" sz="2400" dirty="0">
                <a:solidFill>
                  <a:srgbClr val="000000"/>
                </a:solidFill>
                <a:latin typeface="Lucida Console"/>
              </a:rPr>
              <a:t>"</a:t>
            </a:r>
            <a:r>
              <a:rPr lang="en-US" sz="2400" dirty="0">
                <a:solidFill>
                  <a:srgbClr val="0000FF"/>
                </a:solidFill>
                <a:latin typeface="Lucida Console"/>
              </a:rPr>
              <a:t>&gt;</a:t>
            </a:r>
            <a:endParaRPr lang="en-US" sz="2400" dirty="0"/>
          </a:p>
          <a:p>
            <a:endParaRPr lang="en-US" sz="2400" dirty="0">
              <a:solidFill>
                <a:srgbClr val="0000FF"/>
              </a:solidFill>
              <a:latin typeface="Lucida Console"/>
            </a:endParaRPr>
          </a:p>
          <a:p>
            <a:r>
              <a:rPr lang="en-US" sz="2400" dirty="0">
                <a:solidFill>
                  <a:srgbClr val="0000FF"/>
                </a:solidFill>
                <a:latin typeface="Lucida Console"/>
              </a:rPr>
              <a:t>    &lt;</a:t>
            </a:r>
            <a:r>
              <a:rPr lang="en-US" sz="2400" dirty="0">
                <a:solidFill>
                  <a:srgbClr val="A31515"/>
                </a:solidFill>
                <a:latin typeface="Lucida Console"/>
              </a:rPr>
              <a:t>Button </a:t>
            </a:r>
            <a:r>
              <a:rPr lang="en-US" sz="2400" dirty="0">
                <a:solidFill>
                  <a:srgbClr val="FF0000"/>
                </a:solidFill>
                <a:latin typeface="Lucida Console"/>
              </a:rPr>
              <a:t>Text</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0000FF"/>
                </a:solidFill>
                <a:latin typeface="Lucida Console"/>
              </a:rPr>
              <a:t>Give Bonus</a:t>
            </a:r>
            <a:r>
              <a:rPr lang="en-US" sz="2400" dirty="0">
                <a:solidFill>
                  <a:srgbClr val="000000"/>
                </a:solidFill>
                <a:latin typeface="Lucida Console"/>
              </a:rPr>
              <a:t>"</a:t>
            </a:r>
            <a:br>
              <a:rPr lang="en-US" sz="2400" dirty="0">
                <a:latin typeface="Lucida Console"/>
              </a:rPr>
            </a:br>
            <a:r>
              <a:rPr lang="en-US" sz="2400" dirty="0">
                <a:solidFill>
                  <a:srgbClr val="A31515"/>
                </a:solidFill>
                <a:latin typeface="Lucida Console"/>
              </a:rPr>
              <a:t>            </a:t>
            </a:r>
            <a:r>
              <a:rPr lang="en-US" sz="2400" dirty="0">
                <a:solidFill>
                  <a:srgbClr val="FF0000"/>
                </a:solidFill>
                <a:latin typeface="Lucida Console"/>
              </a:rPr>
              <a:t>Command</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0000FF"/>
                </a:solidFill>
                <a:latin typeface="Lucida Console"/>
              </a:rPr>
              <a:t>{Binding </a:t>
            </a:r>
            <a:r>
              <a:rPr lang="en-US" sz="2400" dirty="0" err="1">
                <a:solidFill>
                  <a:srgbClr val="0000FF"/>
                </a:solidFill>
                <a:latin typeface="Lucida Console"/>
              </a:rPr>
              <a:t>GiveBonus</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A31515"/>
                </a:solidFill>
                <a:latin typeface="Lucida Console"/>
              </a:rPr>
              <a:t> </a:t>
            </a:r>
            <a:r>
              <a:rPr lang="en-US" sz="2400" dirty="0">
                <a:solidFill>
                  <a:srgbClr val="0000FF"/>
                </a:solidFill>
                <a:latin typeface="Lucida Console"/>
              </a:rPr>
              <a:t>/&gt;</a:t>
            </a:r>
          </a:p>
          <a:p>
            <a:endParaRPr lang="en-US" sz="2400" dirty="0">
              <a:solidFill>
                <a:srgbClr val="0000FF"/>
              </a:solidFill>
              <a:latin typeface="Lucida Console"/>
            </a:endParaRPr>
          </a:p>
          <a:p>
            <a:r>
              <a:rPr lang="en-US" sz="2400" dirty="0">
                <a:solidFill>
                  <a:srgbClr val="0000FF"/>
                </a:solidFill>
                <a:latin typeface="Lucida Console"/>
              </a:rPr>
              <a:t>&lt;/</a:t>
            </a:r>
            <a:r>
              <a:rPr lang="en-US" sz="2400" dirty="0" err="1">
                <a:solidFill>
                  <a:srgbClr val="A31515"/>
                </a:solidFill>
                <a:latin typeface="Lucida Console"/>
              </a:rPr>
              <a:t>ContentPage</a:t>
            </a:r>
            <a:r>
              <a:rPr lang="en-US" sz="2400" dirty="0">
                <a:solidFill>
                  <a:srgbClr val="A31515"/>
                </a:solidFill>
                <a:latin typeface="Lucida Console"/>
              </a:rPr>
              <a:t> </a:t>
            </a:r>
            <a:r>
              <a:rPr lang="en-US" sz="2400" dirty="0">
                <a:solidFill>
                  <a:srgbClr val="0000FF"/>
                </a:solidFill>
                <a:latin typeface="Lucida Console"/>
              </a:rPr>
              <a:t> &gt;</a:t>
            </a:r>
            <a:endParaRPr lang="en-US" sz="2400" dirty="0"/>
          </a:p>
        </p:txBody>
      </p:sp>
    </p:spTree>
    <p:extLst>
      <p:ext uri="{BB962C8B-B14F-4D97-AF65-F5344CB8AC3E}">
        <p14:creationId xmlns:p14="http://schemas.microsoft.com/office/powerpoint/2010/main" val="31816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4313" dirty="0">
                <a:solidFill>
                  <a:schemeClr val="tx1"/>
                </a:solidFill>
              </a:rPr>
              <a:t>Model-View-</a:t>
            </a:r>
            <a:r>
              <a:rPr lang="en-US" sz="4313" dirty="0" err="1">
                <a:solidFill>
                  <a:schemeClr val="tx1"/>
                </a:solidFill>
              </a:rPr>
              <a:t>ViewModel</a:t>
            </a:r>
            <a:endParaRPr lang="en-US" sz="4313" dirty="0">
              <a:solidFill>
                <a:schemeClr val="tx1"/>
              </a:solidFill>
            </a:endParaRPr>
          </a:p>
        </p:txBody>
      </p:sp>
      <p:sp>
        <p:nvSpPr>
          <p:cNvPr id="3" name="Rectangle 2"/>
          <p:cNvSpPr/>
          <p:nvPr/>
        </p:nvSpPr>
        <p:spPr>
          <a:xfrm>
            <a:off x="8801728" y="2629810"/>
            <a:ext cx="3037016" cy="1213536"/>
          </a:xfrm>
          <a:prstGeom prst="rect">
            <a:avLst/>
          </a:prstGeom>
          <a:solidFill>
            <a:srgbClr val="3498DB"/>
          </a:solidFill>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r>
              <a:rPr lang="en-US" sz="3235" dirty="0">
                <a:solidFill>
                  <a:schemeClr val="tx1"/>
                </a:solidFill>
                <a:latin typeface="Helvetica"/>
                <a:cs typeface="Helvetica"/>
              </a:rPr>
              <a:t>Model</a:t>
            </a:r>
          </a:p>
        </p:txBody>
      </p:sp>
      <p:sp>
        <p:nvSpPr>
          <p:cNvPr id="4" name="Rectangle 3"/>
          <p:cNvSpPr/>
          <p:nvPr/>
        </p:nvSpPr>
        <p:spPr>
          <a:xfrm>
            <a:off x="353257" y="2629813"/>
            <a:ext cx="3037016" cy="1213536"/>
          </a:xfrm>
          <a:prstGeom prst="rect">
            <a:avLst/>
          </a:prstGeom>
          <a:solidFill>
            <a:srgbClr val="77D065"/>
          </a:solidFill>
        </p:spPr>
        <p:style>
          <a:lnRef idx="1">
            <a:schemeClr val="accent3"/>
          </a:lnRef>
          <a:fillRef idx="3">
            <a:schemeClr val="accent3"/>
          </a:fillRef>
          <a:effectRef idx="2">
            <a:schemeClr val="accent3"/>
          </a:effectRef>
          <a:fontRef idx="minor">
            <a:schemeClr val="lt1"/>
          </a:fontRef>
        </p:style>
        <p:txBody>
          <a:bodyPr lIns="121913" tIns="60957" rIns="121913" bIns="60957" rtlCol="0" anchor="ctr"/>
          <a:lstStyle/>
          <a:p>
            <a:pPr algn="ctr"/>
            <a:r>
              <a:rPr lang="en-US" sz="3235" dirty="0">
                <a:solidFill>
                  <a:schemeClr val="tx1"/>
                </a:solidFill>
                <a:latin typeface="Helvetica"/>
                <a:cs typeface="Helvetica"/>
              </a:rPr>
              <a:t>View</a:t>
            </a:r>
          </a:p>
        </p:txBody>
      </p:sp>
      <p:sp>
        <p:nvSpPr>
          <p:cNvPr id="5" name="Rectangle 4"/>
          <p:cNvSpPr/>
          <p:nvPr/>
        </p:nvSpPr>
        <p:spPr>
          <a:xfrm>
            <a:off x="4577493" y="2629811"/>
            <a:ext cx="3037016" cy="1213536"/>
          </a:xfrm>
          <a:prstGeom prst="rect">
            <a:avLst/>
          </a:prstGeom>
          <a:solidFill>
            <a:srgbClr val="B455B6"/>
          </a:solidFill>
          <a:ln>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lIns="121913" tIns="60957" rIns="121913" bIns="60957" rtlCol="0" anchor="ctr"/>
          <a:lstStyle/>
          <a:p>
            <a:pPr algn="ctr"/>
            <a:r>
              <a:rPr lang="en-US" sz="3235" dirty="0">
                <a:solidFill>
                  <a:schemeClr val="tx1"/>
                </a:solidFill>
                <a:latin typeface="Helvetica"/>
                <a:cs typeface="Helvetica"/>
              </a:rPr>
              <a:t>ViewModel</a:t>
            </a:r>
          </a:p>
        </p:txBody>
      </p:sp>
      <p:cxnSp>
        <p:nvCxnSpPr>
          <p:cNvPr id="16" name="Straight Arrow Connector 15"/>
          <p:cNvCxnSpPr/>
          <p:nvPr/>
        </p:nvCxnSpPr>
        <p:spPr>
          <a:xfrm>
            <a:off x="3390273" y="3478187"/>
            <a:ext cx="1187220" cy="1"/>
          </a:xfrm>
          <a:prstGeom prst="straightConnector1">
            <a:avLst/>
          </a:prstGeom>
          <a:ln>
            <a:solidFill>
              <a:schemeClr val="tx1"/>
            </a:solidFill>
            <a:tailEnd type="triangle"/>
          </a:ln>
        </p:spPr>
        <p:style>
          <a:lnRef idx="2">
            <a:schemeClr val="accent6"/>
          </a:lnRef>
          <a:fillRef idx="0">
            <a:schemeClr val="accent6"/>
          </a:fillRef>
          <a:effectRef idx="1">
            <a:schemeClr val="accent6"/>
          </a:effectRef>
          <a:fontRef idx="minor">
            <a:schemeClr val="tx1"/>
          </a:fontRef>
        </p:style>
      </p:cxnSp>
      <p:sp>
        <p:nvSpPr>
          <p:cNvPr id="14" name="TextBox 13"/>
          <p:cNvSpPr txBox="1"/>
          <p:nvPr/>
        </p:nvSpPr>
        <p:spPr>
          <a:xfrm>
            <a:off x="246945" y="4090799"/>
            <a:ext cx="3143327" cy="943715"/>
          </a:xfrm>
          <a:prstGeom prst="rect">
            <a:avLst/>
          </a:prstGeom>
          <a:noFill/>
        </p:spPr>
        <p:txBody>
          <a:bodyPr wrap="square" lIns="121913" tIns="60957" rIns="121913" bIns="60957" rtlCol="0">
            <a:spAutoFit/>
          </a:bodyPr>
          <a:lstStyle/>
          <a:p>
            <a:r>
              <a:rPr lang="en-US" sz="2647" dirty="0">
                <a:latin typeface="Helvetica Light"/>
                <a:cs typeface="Helvetica Light"/>
              </a:rPr>
              <a:t>How to display information</a:t>
            </a:r>
          </a:p>
        </p:txBody>
      </p:sp>
      <p:sp>
        <p:nvSpPr>
          <p:cNvPr id="15" name="TextBox 14"/>
          <p:cNvSpPr txBox="1"/>
          <p:nvPr/>
        </p:nvSpPr>
        <p:spPr>
          <a:xfrm>
            <a:off x="4524337" y="4090799"/>
            <a:ext cx="3377632" cy="943715"/>
          </a:xfrm>
          <a:prstGeom prst="rect">
            <a:avLst/>
          </a:prstGeom>
          <a:noFill/>
        </p:spPr>
        <p:txBody>
          <a:bodyPr wrap="square" lIns="121913" tIns="60957" rIns="121913" bIns="60957" rtlCol="0">
            <a:spAutoFit/>
          </a:bodyPr>
          <a:lstStyle/>
          <a:p>
            <a:r>
              <a:rPr lang="en-US" sz="2647" dirty="0">
                <a:latin typeface="Helvetica Light"/>
                <a:cs typeface="Helvetica Light"/>
              </a:rPr>
              <a:t>What to display</a:t>
            </a:r>
          </a:p>
          <a:p>
            <a:r>
              <a:rPr lang="en-US" sz="2647" dirty="0">
                <a:latin typeface="Helvetica Light"/>
                <a:cs typeface="Helvetica Light"/>
              </a:rPr>
              <a:t>Flow of interaction</a:t>
            </a:r>
          </a:p>
        </p:txBody>
      </p:sp>
      <p:sp>
        <p:nvSpPr>
          <p:cNvPr id="19" name="TextBox 18"/>
          <p:cNvSpPr txBox="1"/>
          <p:nvPr/>
        </p:nvSpPr>
        <p:spPr>
          <a:xfrm>
            <a:off x="8801730" y="4090801"/>
            <a:ext cx="3143327" cy="1354025"/>
          </a:xfrm>
          <a:prstGeom prst="rect">
            <a:avLst/>
          </a:prstGeom>
          <a:noFill/>
        </p:spPr>
        <p:txBody>
          <a:bodyPr wrap="square" lIns="121913" tIns="60957" rIns="121913" bIns="60957" rtlCol="0">
            <a:spAutoFit/>
          </a:bodyPr>
          <a:lstStyle/>
          <a:p>
            <a:r>
              <a:rPr lang="en-US" sz="2647" dirty="0">
                <a:latin typeface="Helvetica Light"/>
                <a:cs typeface="Helvetica Light"/>
              </a:rPr>
              <a:t>Business Logic</a:t>
            </a:r>
          </a:p>
          <a:p>
            <a:r>
              <a:rPr lang="en-US" sz="2647" dirty="0">
                <a:latin typeface="Helvetica Light"/>
                <a:cs typeface="Helvetica Light"/>
              </a:rPr>
              <a:t>Data objects</a:t>
            </a:r>
          </a:p>
          <a:p>
            <a:endParaRPr lang="en-US" sz="2647" dirty="0">
              <a:latin typeface="Helvetica Light"/>
              <a:cs typeface="Helvetica Light"/>
            </a:endParaRPr>
          </a:p>
        </p:txBody>
      </p:sp>
      <p:cxnSp>
        <p:nvCxnSpPr>
          <p:cNvPr id="8" name="Straight Arrow Connector 7"/>
          <p:cNvCxnSpPr>
            <a:stCxn id="5" idx="3"/>
            <a:endCxn id="3" idx="1"/>
          </p:cNvCxnSpPr>
          <p:nvPr/>
        </p:nvCxnSpPr>
        <p:spPr>
          <a:xfrm flipV="1">
            <a:off x="7614510" y="3236580"/>
            <a:ext cx="1187220" cy="1"/>
          </a:xfrm>
          <a:prstGeom prst="straightConnector1">
            <a:avLst/>
          </a:prstGeom>
          <a:ln>
            <a:solidFill>
              <a:schemeClr val="tx1"/>
            </a:solidFill>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10" name="Straight Arrow Connector 9"/>
          <p:cNvCxnSpPr/>
          <p:nvPr/>
        </p:nvCxnSpPr>
        <p:spPr>
          <a:xfrm>
            <a:off x="3390270" y="2958334"/>
            <a:ext cx="1187222" cy="0"/>
          </a:xfrm>
          <a:prstGeom prst="straightConnector1">
            <a:avLst/>
          </a:prstGeom>
          <a:ln>
            <a:solidFill>
              <a:schemeClr val="tx1"/>
            </a:solidFill>
            <a:headEnd type="triangle"/>
            <a:tailEnd type="triangle"/>
          </a:ln>
        </p:spPr>
        <p:style>
          <a:lnRef idx="2">
            <a:schemeClr val="accent6"/>
          </a:lnRef>
          <a:fillRef idx="0">
            <a:schemeClr val="accent6"/>
          </a:fillRef>
          <a:effectRef idx="1">
            <a:schemeClr val="accent6"/>
          </a:effectRef>
          <a:fontRef idx="minor">
            <a:schemeClr val="tx1"/>
          </a:fontRef>
        </p:style>
      </p:cxnSp>
      <p:sp>
        <p:nvSpPr>
          <p:cNvPr id="11" name="TextBox 10"/>
          <p:cNvSpPr txBox="1"/>
          <p:nvPr/>
        </p:nvSpPr>
        <p:spPr>
          <a:xfrm>
            <a:off x="3447200" y="3515321"/>
            <a:ext cx="1130294" cy="451342"/>
          </a:xfrm>
          <a:prstGeom prst="rect">
            <a:avLst/>
          </a:prstGeom>
          <a:noFill/>
        </p:spPr>
        <p:txBody>
          <a:bodyPr wrap="square" lIns="121913" tIns="60957" rIns="121913" bIns="60957" rtlCol="0">
            <a:spAutoFit/>
          </a:bodyPr>
          <a:lstStyle/>
          <a:p>
            <a:r>
              <a:rPr lang="en-US" sz="2157" dirty="0">
                <a:latin typeface="Helvetica Light"/>
                <a:cs typeface="Helvetica Light"/>
              </a:rPr>
              <a:t>Events</a:t>
            </a:r>
          </a:p>
        </p:txBody>
      </p:sp>
      <p:sp>
        <p:nvSpPr>
          <p:cNvPr id="21" name="TextBox 20"/>
          <p:cNvSpPr txBox="1"/>
          <p:nvPr/>
        </p:nvSpPr>
        <p:spPr>
          <a:xfrm>
            <a:off x="3538957" y="2465961"/>
            <a:ext cx="834768" cy="451342"/>
          </a:xfrm>
          <a:prstGeom prst="rect">
            <a:avLst/>
          </a:prstGeom>
          <a:noFill/>
        </p:spPr>
        <p:txBody>
          <a:bodyPr wrap="square" lIns="121913" tIns="60957" rIns="121913" bIns="60957" rtlCol="0">
            <a:spAutoFit/>
          </a:bodyPr>
          <a:lstStyle/>
          <a:p>
            <a:r>
              <a:rPr lang="en-US" sz="2157" dirty="0">
                <a:latin typeface="Helvetica Light"/>
                <a:cs typeface="Helvetica Light"/>
              </a:rPr>
              <a:t>Data</a:t>
            </a:r>
          </a:p>
        </p:txBody>
      </p:sp>
      <p:sp>
        <p:nvSpPr>
          <p:cNvPr id="22" name="TextBox 21"/>
          <p:cNvSpPr txBox="1"/>
          <p:nvPr/>
        </p:nvSpPr>
        <p:spPr>
          <a:xfrm>
            <a:off x="7763193" y="2744204"/>
            <a:ext cx="834768" cy="451342"/>
          </a:xfrm>
          <a:prstGeom prst="rect">
            <a:avLst/>
          </a:prstGeom>
          <a:noFill/>
        </p:spPr>
        <p:txBody>
          <a:bodyPr wrap="square" lIns="121913" tIns="60957" rIns="121913" bIns="60957" rtlCol="0">
            <a:spAutoFit/>
          </a:bodyPr>
          <a:lstStyle/>
          <a:p>
            <a:r>
              <a:rPr lang="en-US" sz="2157" dirty="0">
                <a:latin typeface="Helvetica Light"/>
                <a:cs typeface="Helvetica Light"/>
              </a:rPr>
              <a:t>Data</a:t>
            </a:r>
          </a:p>
        </p:txBody>
      </p:sp>
    </p:spTree>
    <p:extLst>
      <p:ext uri="{BB962C8B-B14F-4D97-AF65-F5344CB8AC3E}">
        <p14:creationId xmlns:p14="http://schemas.microsoft.com/office/powerpoint/2010/main" val="17833264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5" grpId="0"/>
      <p:bldP spid="19" grpId="0"/>
      <p:bldP spid="11" grpId="0"/>
      <p:bldP spid="21"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do it!</a:t>
            </a:r>
            <a:br>
              <a:rPr lang="en-US" dirty="0"/>
            </a:br>
            <a:r>
              <a:rPr lang="en-US" dirty="0"/>
              <a:t>Part 2 - MVVM</a:t>
            </a:r>
          </a:p>
        </p:txBody>
      </p:sp>
    </p:spTree>
    <p:extLst>
      <p:ext uri="{BB962C8B-B14F-4D97-AF65-F5344CB8AC3E}">
        <p14:creationId xmlns:p14="http://schemas.microsoft.com/office/powerpoint/2010/main" val="86997973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687982" y="1706257"/>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20 Minute Break</a:t>
            </a: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982" y="4315297"/>
            <a:ext cx="557054" cy="1890129"/>
          </a:xfrm>
          <a:prstGeom prst="rect">
            <a:avLst/>
          </a:prstGeom>
        </p:spPr>
      </p:pic>
      <p:sp>
        <p:nvSpPr>
          <p:cNvPr id="12" name="TextBox 11"/>
          <p:cNvSpPr txBox="1"/>
          <p:nvPr/>
        </p:nvSpPr>
        <p:spPr>
          <a:xfrm>
            <a:off x="1736344" y="4325390"/>
            <a:ext cx="5966529" cy="9429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James</a:t>
            </a:r>
          </a:p>
          <a:p>
            <a:r>
              <a:rPr lang="en-US" sz="1961" dirty="0" err="1">
                <a:cs typeface="Arial"/>
              </a:rPr>
              <a:t>Montemagno</a:t>
            </a:r>
            <a:endParaRPr lang="en-US" sz="1961" dirty="0">
              <a:cs typeface="Arial"/>
            </a:endParaRPr>
          </a:p>
          <a:p>
            <a:r>
              <a:rPr lang="en-US" sz="1961" dirty="0">
                <a:latin typeface="+mj-lt"/>
                <a:cs typeface="Arial"/>
              </a:rPr>
              <a:t>Principal Lead PM – Developer Community,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motz@microsoft.com</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r>
                <a:rPr lang="en-US" sz="1765" dirty="0">
                  <a:latin typeface="+mj-lt"/>
                  <a:cs typeface="Arial"/>
                </a:rPr>
                <a:t>montemagno.com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@JamesMontemagno</a:t>
              </a:r>
            </a:p>
            <a:p>
              <a:pPr algn="r">
                <a:lnSpc>
                  <a:spcPct val="130000"/>
                </a:lnSpc>
              </a:pPr>
              <a:r>
                <a:rPr lang="en-US" sz="1765" dirty="0">
                  <a:latin typeface="+mj-lt"/>
                  <a:cs typeface="Arial"/>
                </a:rPr>
                <a:t>/</a:t>
              </a:r>
              <a:r>
                <a:rPr lang="en-US" sz="1765" dirty="0" err="1">
                  <a:latin typeface="+mj-lt"/>
                  <a:cs typeface="Arial"/>
                </a:rPr>
                <a:t>JamesMontemagno</a:t>
              </a:r>
              <a:endParaRPr lang="en-US" sz="1765" dirty="0">
                <a:latin typeface="+mj-lt"/>
                <a:cs typeface="Arial"/>
              </a:endParaRPr>
            </a:p>
          </p:txBody>
        </p:sp>
      </p:grpSp>
      <p:pic>
        <p:nvPicPr>
          <p:cNvPr id="13" name="Picture 12">
            <a:extLst>
              <a:ext uri="{FF2B5EF4-FFF2-40B4-BE49-F238E27FC236}">
                <a16:creationId xmlns:a16="http://schemas.microsoft.com/office/drawing/2014/main" id="{9D574FF3-0A98-4A53-BD42-1250F2BAA987}"/>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680990" y="1860519"/>
            <a:ext cx="1491986" cy="1491986"/>
          </a:xfrm>
          <a:prstGeom prst="rect">
            <a:avLst/>
          </a:prstGeom>
        </p:spPr>
      </p:pic>
      <p:sp>
        <p:nvSpPr>
          <p:cNvPr id="16" name="TextBox 15">
            <a:extLst>
              <a:ext uri="{FF2B5EF4-FFF2-40B4-BE49-F238E27FC236}">
                <a16:creationId xmlns:a16="http://schemas.microsoft.com/office/drawing/2014/main" id="{C0775226-AE89-4EB3-80AD-2BED47FD58CE}"/>
              </a:ext>
            </a:extLst>
          </p:cNvPr>
          <p:cNvSpPr txBox="1"/>
          <p:nvPr/>
        </p:nvSpPr>
        <p:spPr>
          <a:xfrm>
            <a:off x="7528441" y="3390702"/>
            <a:ext cx="3797085" cy="926407"/>
          </a:xfrm>
          <a:prstGeom prst="rect">
            <a:avLst/>
          </a:prstGeom>
          <a:noFill/>
        </p:spPr>
        <p:txBody>
          <a:bodyPr wrap="square" rtlCol="0">
            <a:spAutoFit/>
          </a:bodyPr>
          <a:lstStyle/>
          <a:p>
            <a:pPr marL="0" marR="0" lvl="0" indent="0" algn="ctr" defTabSz="457080" rtl="0" eaLnBrk="1" fontAlgn="auto" latinLnBrk="0" hangingPunct="1">
              <a:lnSpc>
                <a:spcPct val="130000"/>
              </a:lnSpc>
              <a:spcBef>
                <a:spcPts val="0"/>
              </a:spcBef>
              <a:spcAft>
                <a:spcPts val="0"/>
              </a:spcAft>
              <a:buClrTx/>
              <a:buSzTx/>
              <a:buFontTx/>
              <a:buNone/>
              <a:tabLst/>
              <a:defRPr/>
            </a:pPr>
            <a:r>
              <a:rPr kumimoji="0" lang="en-US" sz="2200" b="0" i="0" u="none" strike="noStrike" kern="0" cap="none" spc="0" normalizeH="0" baseline="0" noProof="0" dirty="0">
                <a:ln>
                  <a:noFill/>
                </a:ln>
                <a:effectLst/>
                <a:uLnTx/>
                <a:uFillTx/>
                <a:latin typeface="Segoe UI Light"/>
                <a:ea typeface=""/>
                <a:cs typeface="Arial"/>
              </a:rPr>
              <a:t>Weekly development podcast</a:t>
            </a:r>
          </a:p>
          <a:p>
            <a:pPr marL="0" marR="0" lvl="0" indent="0" algn="ctr" defTabSz="457080" rtl="0" eaLnBrk="1" fontAlgn="auto" latinLnBrk="0" hangingPunct="1">
              <a:lnSpc>
                <a:spcPct val="130000"/>
              </a:lnSpc>
              <a:spcBef>
                <a:spcPts val="0"/>
              </a:spcBef>
              <a:spcAft>
                <a:spcPts val="0"/>
              </a:spcAft>
              <a:buClrTx/>
              <a:buSzTx/>
              <a:buFontTx/>
              <a:buNone/>
              <a:tabLst/>
              <a:defRPr/>
            </a:pPr>
            <a:r>
              <a:rPr kumimoji="0" lang="en-US" sz="2200" b="0" i="0" u="none" strike="noStrike" kern="0" cap="none" spc="0" normalizeH="0" baseline="0" noProof="0" dirty="0">
                <a:ln>
                  <a:noFill/>
                </a:ln>
                <a:effectLst/>
                <a:uLnTx/>
                <a:uFillTx/>
                <a:latin typeface="Segoe UI Light"/>
                <a:ea typeface=""/>
                <a:cs typeface="Arial"/>
              </a:rPr>
              <a:t>mergeconflict.fm</a:t>
            </a:r>
          </a:p>
        </p:txBody>
      </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3554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4313" dirty="0">
                <a:solidFill>
                  <a:schemeClr val="tx1"/>
                </a:solidFill>
              </a:rPr>
              <a:t>Model-View-</a:t>
            </a:r>
            <a:r>
              <a:rPr lang="en-US" sz="4313" dirty="0" err="1">
                <a:solidFill>
                  <a:schemeClr val="tx1"/>
                </a:solidFill>
              </a:rPr>
              <a:t>ViewModel</a:t>
            </a:r>
            <a:endParaRPr lang="en-US" sz="4313" dirty="0">
              <a:solidFill>
                <a:schemeClr val="tx1"/>
              </a:solidFill>
            </a:endParaRPr>
          </a:p>
        </p:txBody>
      </p:sp>
      <p:sp>
        <p:nvSpPr>
          <p:cNvPr id="3" name="Rectangle 2"/>
          <p:cNvSpPr/>
          <p:nvPr/>
        </p:nvSpPr>
        <p:spPr>
          <a:xfrm>
            <a:off x="9372356" y="3251589"/>
            <a:ext cx="2572700" cy="1028003"/>
          </a:xfrm>
          <a:prstGeom prst="rect">
            <a:avLst/>
          </a:prstGeom>
          <a:solidFill>
            <a:srgbClr val="3498DB"/>
          </a:solidFill>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r>
              <a:rPr lang="en-US" sz="2647" dirty="0">
                <a:solidFill>
                  <a:schemeClr val="tx1"/>
                </a:solidFill>
                <a:latin typeface="Helvetica"/>
                <a:cs typeface="Helvetica"/>
              </a:rPr>
              <a:t>Model</a:t>
            </a:r>
          </a:p>
        </p:txBody>
      </p:sp>
      <p:sp>
        <p:nvSpPr>
          <p:cNvPr id="4" name="Rectangle 3"/>
          <p:cNvSpPr/>
          <p:nvPr/>
        </p:nvSpPr>
        <p:spPr>
          <a:xfrm>
            <a:off x="439190" y="3282098"/>
            <a:ext cx="2585419" cy="1020391"/>
          </a:xfrm>
          <a:prstGeom prst="rect">
            <a:avLst/>
          </a:prstGeom>
          <a:solidFill>
            <a:srgbClr val="77D065"/>
          </a:solidFill>
        </p:spPr>
        <p:style>
          <a:lnRef idx="1">
            <a:schemeClr val="accent3"/>
          </a:lnRef>
          <a:fillRef idx="3">
            <a:schemeClr val="accent3"/>
          </a:fillRef>
          <a:effectRef idx="2">
            <a:schemeClr val="accent3"/>
          </a:effectRef>
          <a:fontRef idx="minor">
            <a:schemeClr val="lt1"/>
          </a:fontRef>
        </p:style>
        <p:txBody>
          <a:bodyPr lIns="121913" tIns="60957" rIns="121913" bIns="60957" rtlCol="0" anchor="ctr"/>
          <a:lstStyle/>
          <a:p>
            <a:pPr algn="ctr"/>
            <a:r>
              <a:rPr lang="en-US" sz="2647" dirty="0">
                <a:solidFill>
                  <a:schemeClr val="tx1"/>
                </a:solidFill>
                <a:latin typeface="Helvetica"/>
                <a:cs typeface="Helvetica"/>
              </a:rPr>
              <a:t>View</a:t>
            </a:r>
          </a:p>
        </p:txBody>
      </p:sp>
      <p:sp>
        <p:nvSpPr>
          <p:cNvPr id="5" name="Rectangle 4"/>
          <p:cNvSpPr/>
          <p:nvPr/>
        </p:nvSpPr>
        <p:spPr>
          <a:xfrm>
            <a:off x="6209808" y="3242625"/>
            <a:ext cx="2591922" cy="1028003"/>
          </a:xfrm>
          <a:prstGeom prst="rect">
            <a:avLst/>
          </a:prstGeom>
          <a:solidFill>
            <a:srgbClr val="B455B6"/>
          </a:solidFill>
          <a:ln>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lIns="121913" tIns="60957" rIns="121913" bIns="60957" rtlCol="0" anchor="ctr"/>
          <a:lstStyle/>
          <a:p>
            <a:pPr algn="ctr"/>
            <a:r>
              <a:rPr lang="en-US" sz="2647" dirty="0">
                <a:solidFill>
                  <a:schemeClr val="tx1"/>
                </a:solidFill>
                <a:latin typeface="Helvetica"/>
                <a:cs typeface="Helvetica"/>
              </a:rPr>
              <a:t>ViewModel</a:t>
            </a:r>
          </a:p>
        </p:txBody>
      </p:sp>
      <p:cxnSp>
        <p:nvCxnSpPr>
          <p:cNvPr id="16" name="Straight Arrow Connector 15"/>
          <p:cNvCxnSpPr/>
          <p:nvPr/>
        </p:nvCxnSpPr>
        <p:spPr>
          <a:xfrm flipV="1">
            <a:off x="3024609" y="4034674"/>
            <a:ext cx="3185199" cy="4237"/>
          </a:xfrm>
          <a:prstGeom prst="straightConnector1">
            <a:avLst/>
          </a:prstGeom>
          <a:ln>
            <a:solidFill>
              <a:srgbClr val="FFFFFF"/>
            </a:solidFill>
            <a:tailEnd type="triangle"/>
          </a:ln>
        </p:spPr>
        <p:style>
          <a:lnRef idx="2">
            <a:schemeClr val="accent6"/>
          </a:lnRef>
          <a:fillRef idx="0">
            <a:schemeClr val="accent6"/>
          </a:fillRef>
          <a:effectRef idx="1">
            <a:schemeClr val="accent6"/>
          </a:effectRef>
          <a:fontRef idx="minor">
            <a:schemeClr val="tx1"/>
          </a:fontRef>
        </p:style>
      </p:cxnSp>
      <p:cxnSp>
        <p:nvCxnSpPr>
          <p:cNvPr id="8" name="Straight Arrow Connector 7"/>
          <p:cNvCxnSpPr>
            <a:stCxn id="5" idx="3"/>
            <a:endCxn id="3" idx="1"/>
          </p:cNvCxnSpPr>
          <p:nvPr/>
        </p:nvCxnSpPr>
        <p:spPr>
          <a:xfrm>
            <a:off x="8801729" y="3756627"/>
            <a:ext cx="570627" cy="8964"/>
          </a:xfrm>
          <a:prstGeom prst="straightConnector1">
            <a:avLst/>
          </a:prstGeom>
          <a:ln>
            <a:solidFill>
              <a:srgbClr val="FFFFFF"/>
            </a:solidFill>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10" name="Straight Arrow Connector 9"/>
          <p:cNvCxnSpPr/>
          <p:nvPr/>
        </p:nvCxnSpPr>
        <p:spPr>
          <a:xfrm>
            <a:off x="3024609" y="3487344"/>
            <a:ext cx="3185199" cy="0"/>
          </a:xfrm>
          <a:prstGeom prst="straightConnector1">
            <a:avLst/>
          </a:prstGeom>
          <a:ln>
            <a:solidFill>
              <a:srgbClr val="FFFFFF"/>
            </a:solidFill>
            <a:headEnd type="triangle"/>
            <a:tailEnd type="triangle"/>
          </a:ln>
        </p:spPr>
        <p:style>
          <a:lnRef idx="2">
            <a:schemeClr val="accent6"/>
          </a:lnRef>
          <a:fillRef idx="0">
            <a:schemeClr val="accent6"/>
          </a:fillRef>
          <a:effectRef idx="1">
            <a:schemeClr val="accent6"/>
          </a:effectRef>
          <a:fontRef idx="minor">
            <a:schemeClr val="tx1"/>
          </a:fontRef>
        </p:style>
      </p:cxnSp>
      <p:sp>
        <p:nvSpPr>
          <p:cNvPr id="30" name="Rectangle 29"/>
          <p:cNvSpPr/>
          <p:nvPr/>
        </p:nvSpPr>
        <p:spPr>
          <a:xfrm>
            <a:off x="2581191" y="1543490"/>
            <a:ext cx="4031048" cy="4492907"/>
          </a:xfrm>
          <a:prstGeom prst="rect">
            <a:avLst/>
          </a:prstGeom>
          <a:noFill/>
          <a:ln w="111125">
            <a:solidFill>
              <a:srgbClr val="B4BCBC"/>
            </a:solid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sp>
        <p:nvSpPr>
          <p:cNvPr id="31" name="TextBox 30"/>
          <p:cNvSpPr txBox="1"/>
          <p:nvPr/>
        </p:nvSpPr>
        <p:spPr>
          <a:xfrm>
            <a:off x="2910802" y="4904667"/>
            <a:ext cx="3185199" cy="937815"/>
          </a:xfrm>
          <a:prstGeom prst="rect">
            <a:avLst/>
          </a:prstGeom>
          <a:noFill/>
        </p:spPr>
        <p:txBody>
          <a:bodyPr wrap="square" lIns="121913" tIns="60957" rIns="121913" bIns="60957" rtlCol="0">
            <a:spAutoFit/>
          </a:bodyPr>
          <a:lstStyle/>
          <a:p>
            <a:pPr algn="ctr"/>
            <a:r>
              <a:rPr lang="en-US" sz="2647" dirty="0">
                <a:latin typeface="Helvetica"/>
                <a:cs typeface="Helvetica"/>
              </a:rPr>
              <a:t>.NET MAUI</a:t>
            </a:r>
          </a:p>
          <a:p>
            <a:pPr algn="ctr"/>
            <a:r>
              <a:rPr lang="en-US" sz="2647" dirty="0">
                <a:latin typeface="Helvetica"/>
                <a:cs typeface="Helvetica"/>
              </a:rPr>
              <a:t>Data Binding</a:t>
            </a:r>
          </a:p>
        </p:txBody>
      </p:sp>
      <p:sp>
        <p:nvSpPr>
          <p:cNvPr id="11" name="TextBox 10"/>
          <p:cNvSpPr txBox="1"/>
          <p:nvPr/>
        </p:nvSpPr>
        <p:spPr>
          <a:xfrm>
            <a:off x="4012346" y="4034674"/>
            <a:ext cx="1130294" cy="451342"/>
          </a:xfrm>
          <a:prstGeom prst="rect">
            <a:avLst/>
          </a:prstGeom>
          <a:noFill/>
        </p:spPr>
        <p:txBody>
          <a:bodyPr wrap="square" lIns="121913" tIns="60957" rIns="121913" bIns="60957" rtlCol="0">
            <a:spAutoFit/>
          </a:bodyPr>
          <a:lstStyle/>
          <a:p>
            <a:r>
              <a:rPr lang="en-US" sz="2157" dirty="0">
                <a:latin typeface="Helvetica Light"/>
                <a:cs typeface="Helvetica Light"/>
              </a:rPr>
              <a:t>Events</a:t>
            </a:r>
          </a:p>
        </p:txBody>
      </p:sp>
      <p:sp>
        <p:nvSpPr>
          <p:cNvPr id="12" name="TextBox 11"/>
          <p:cNvSpPr txBox="1"/>
          <p:nvPr/>
        </p:nvSpPr>
        <p:spPr>
          <a:xfrm>
            <a:off x="4104103" y="2985314"/>
            <a:ext cx="834768" cy="451342"/>
          </a:xfrm>
          <a:prstGeom prst="rect">
            <a:avLst/>
          </a:prstGeom>
          <a:noFill/>
        </p:spPr>
        <p:txBody>
          <a:bodyPr wrap="square" lIns="121913" tIns="60957" rIns="121913" bIns="60957" rtlCol="0">
            <a:spAutoFit/>
          </a:bodyPr>
          <a:lstStyle/>
          <a:p>
            <a:r>
              <a:rPr lang="en-US" sz="2157" dirty="0">
                <a:latin typeface="Helvetica Light"/>
                <a:cs typeface="Helvetica Light"/>
              </a:rPr>
              <a:t>Data</a:t>
            </a:r>
          </a:p>
        </p:txBody>
      </p:sp>
    </p:spTree>
    <p:extLst>
      <p:ext uri="{BB962C8B-B14F-4D97-AF65-F5344CB8AC3E}">
        <p14:creationId xmlns:p14="http://schemas.microsoft.com/office/powerpoint/2010/main" val="112046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Data Binding</a:t>
            </a:r>
          </a:p>
        </p:txBody>
      </p:sp>
      <p:pic>
        <p:nvPicPr>
          <p:cNvPr id="7" name="Picture 6"/>
          <p:cNvPicPr>
            <a:picLocks noChangeAspect="1"/>
          </p:cNvPicPr>
          <p:nvPr/>
        </p:nvPicPr>
        <p:blipFill>
          <a:blip r:embed="rId3"/>
          <a:stretch>
            <a:fillRect/>
          </a:stretch>
        </p:blipFill>
        <p:spPr>
          <a:xfrm>
            <a:off x="331091" y="1395653"/>
            <a:ext cx="6549160" cy="2758111"/>
          </a:xfrm>
          <a:prstGeom prst="rect">
            <a:avLst/>
          </a:prstGeom>
        </p:spPr>
      </p:pic>
    </p:spTree>
    <p:extLst>
      <p:ext uri="{BB962C8B-B14F-4D97-AF65-F5344CB8AC3E}">
        <p14:creationId xmlns:p14="http://schemas.microsoft.com/office/powerpoint/2010/main" val="6112532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Data Binding</a:t>
            </a:r>
          </a:p>
        </p:txBody>
      </p:sp>
      <p:pic>
        <p:nvPicPr>
          <p:cNvPr id="7" name="Picture 6"/>
          <p:cNvPicPr>
            <a:picLocks noChangeAspect="1"/>
          </p:cNvPicPr>
          <p:nvPr/>
        </p:nvPicPr>
        <p:blipFill>
          <a:blip r:embed="rId3"/>
          <a:stretch>
            <a:fillRect/>
          </a:stretch>
        </p:blipFill>
        <p:spPr>
          <a:xfrm>
            <a:off x="331091" y="1395653"/>
            <a:ext cx="6549160" cy="2758111"/>
          </a:xfrm>
          <a:prstGeom prst="rect">
            <a:avLst/>
          </a:prstGeom>
          <a:solidFill>
            <a:srgbClr val="000000"/>
          </a:solidFill>
        </p:spPr>
      </p:pic>
      <p:pic>
        <p:nvPicPr>
          <p:cNvPr id="10" name="Picture 9"/>
          <p:cNvPicPr>
            <a:picLocks noChangeAspect="1"/>
          </p:cNvPicPr>
          <p:nvPr/>
        </p:nvPicPr>
        <p:blipFill>
          <a:blip r:embed="rId4"/>
          <a:stretch>
            <a:fillRect/>
          </a:stretch>
        </p:blipFill>
        <p:spPr>
          <a:xfrm>
            <a:off x="7118043" y="1395653"/>
            <a:ext cx="4656269" cy="2758111"/>
          </a:xfrm>
          <a:prstGeom prst="rect">
            <a:avLst/>
          </a:prstGeom>
        </p:spPr>
      </p:pic>
      <p:sp>
        <p:nvSpPr>
          <p:cNvPr id="3" name="Rectangle 2"/>
          <p:cNvSpPr/>
          <p:nvPr/>
        </p:nvSpPr>
        <p:spPr>
          <a:xfrm>
            <a:off x="331091" y="1395653"/>
            <a:ext cx="6549160" cy="2758111"/>
          </a:xfrm>
          <a:prstGeom prst="rect">
            <a:avLst/>
          </a:prstGeom>
          <a:solidFill>
            <a:srgbClr val="000000">
              <a:alpha val="41000"/>
            </a:srgb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spTree>
    <p:extLst>
      <p:ext uri="{BB962C8B-B14F-4D97-AF65-F5344CB8AC3E}">
        <p14:creationId xmlns:p14="http://schemas.microsoft.com/office/powerpoint/2010/main" val="534915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Data Binding</a:t>
            </a:r>
          </a:p>
        </p:txBody>
      </p:sp>
      <p:pic>
        <p:nvPicPr>
          <p:cNvPr id="7" name="Picture 6"/>
          <p:cNvPicPr>
            <a:picLocks noChangeAspect="1"/>
          </p:cNvPicPr>
          <p:nvPr/>
        </p:nvPicPr>
        <p:blipFill>
          <a:blip r:embed="rId3"/>
          <a:stretch>
            <a:fillRect/>
          </a:stretch>
        </p:blipFill>
        <p:spPr>
          <a:xfrm>
            <a:off x="331091" y="1395653"/>
            <a:ext cx="6549160" cy="2758111"/>
          </a:xfrm>
          <a:prstGeom prst="rect">
            <a:avLst/>
          </a:prstGeom>
        </p:spPr>
      </p:pic>
      <p:pic>
        <p:nvPicPr>
          <p:cNvPr id="10" name="Picture 9"/>
          <p:cNvPicPr>
            <a:picLocks noChangeAspect="1"/>
          </p:cNvPicPr>
          <p:nvPr/>
        </p:nvPicPr>
        <p:blipFill>
          <a:blip r:embed="rId4"/>
          <a:stretch>
            <a:fillRect/>
          </a:stretch>
        </p:blipFill>
        <p:spPr>
          <a:xfrm>
            <a:off x="7118043" y="1395653"/>
            <a:ext cx="4656269" cy="2758111"/>
          </a:xfrm>
          <a:prstGeom prst="rect">
            <a:avLst/>
          </a:prstGeom>
        </p:spPr>
      </p:pic>
      <p:pic>
        <p:nvPicPr>
          <p:cNvPr id="11" name="Picture 10"/>
          <p:cNvPicPr>
            <a:picLocks noChangeAspect="1"/>
          </p:cNvPicPr>
          <p:nvPr/>
        </p:nvPicPr>
        <p:blipFill>
          <a:blip r:embed="rId5"/>
          <a:stretch>
            <a:fillRect/>
          </a:stretch>
        </p:blipFill>
        <p:spPr>
          <a:xfrm>
            <a:off x="2001073" y="4507509"/>
            <a:ext cx="8487078" cy="806854"/>
          </a:xfrm>
          <a:prstGeom prst="rect">
            <a:avLst/>
          </a:prstGeom>
        </p:spPr>
      </p:pic>
      <p:sp>
        <p:nvSpPr>
          <p:cNvPr id="8" name="Rectangle 7"/>
          <p:cNvSpPr/>
          <p:nvPr/>
        </p:nvSpPr>
        <p:spPr>
          <a:xfrm>
            <a:off x="355601" y="1395653"/>
            <a:ext cx="6549160" cy="2758111"/>
          </a:xfrm>
          <a:prstGeom prst="rect">
            <a:avLst/>
          </a:prstGeom>
          <a:solidFill>
            <a:srgbClr val="000000">
              <a:alpha val="41000"/>
            </a:srgb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sp>
        <p:nvSpPr>
          <p:cNvPr id="13" name="Rectangle 12"/>
          <p:cNvSpPr/>
          <p:nvPr/>
        </p:nvSpPr>
        <p:spPr>
          <a:xfrm>
            <a:off x="7118043" y="1398645"/>
            <a:ext cx="4656269" cy="2758111"/>
          </a:xfrm>
          <a:prstGeom prst="rect">
            <a:avLst/>
          </a:prstGeom>
          <a:solidFill>
            <a:srgbClr val="000000">
              <a:alpha val="41000"/>
            </a:srgb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spTree>
    <p:extLst>
      <p:ext uri="{BB962C8B-B14F-4D97-AF65-F5344CB8AC3E}">
        <p14:creationId xmlns:p14="http://schemas.microsoft.com/office/powerpoint/2010/main" val="31015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Data Binding</a:t>
            </a:r>
          </a:p>
        </p:txBody>
      </p:sp>
      <p:sp>
        <p:nvSpPr>
          <p:cNvPr id="9" name="Rectangle 8"/>
          <p:cNvSpPr/>
          <p:nvPr/>
        </p:nvSpPr>
        <p:spPr>
          <a:xfrm>
            <a:off x="6244613" y="2970092"/>
            <a:ext cx="5529700" cy="90537"/>
          </a:xfrm>
          <a:prstGeom prst="rect">
            <a:avLst/>
          </a:prstGeom>
          <a:solidFill>
            <a:srgbClr val="EEF3F5"/>
          </a:solidFill>
          <a:ln>
            <a:noFill/>
          </a:ln>
          <a:effectLst/>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pic>
        <p:nvPicPr>
          <p:cNvPr id="7" name="Picture 6"/>
          <p:cNvPicPr>
            <a:picLocks noChangeAspect="1"/>
          </p:cNvPicPr>
          <p:nvPr/>
        </p:nvPicPr>
        <p:blipFill>
          <a:blip r:embed="rId3"/>
          <a:stretch>
            <a:fillRect/>
          </a:stretch>
        </p:blipFill>
        <p:spPr>
          <a:xfrm>
            <a:off x="331091" y="1395653"/>
            <a:ext cx="6549160" cy="2758111"/>
          </a:xfrm>
          <a:prstGeom prst="rect">
            <a:avLst/>
          </a:prstGeom>
        </p:spPr>
      </p:pic>
      <p:pic>
        <p:nvPicPr>
          <p:cNvPr id="10" name="Picture 9"/>
          <p:cNvPicPr>
            <a:picLocks noChangeAspect="1"/>
          </p:cNvPicPr>
          <p:nvPr/>
        </p:nvPicPr>
        <p:blipFill>
          <a:blip r:embed="rId4"/>
          <a:stretch>
            <a:fillRect/>
          </a:stretch>
        </p:blipFill>
        <p:spPr>
          <a:xfrm>
            <a:off x="7118043" y="1395653"/>
            <a:ext cx="4656269" cy="2758111"/>
          </a:xfrm>
          <a:prstGeom prst="rect">
            <a:avLst/>
          </a:prstGeom>
        </p:spPr>
      </p:pic>
      <p:pic>
        <p:nvPicPr>
          <p:cNvPr id="11" name="Picture 10"/>
          <p:cNvPicPr>
            <a:picLocks noChangeAspect="1"/>
          </p:cNvPicPr>
          <p:nvPr/>
        </p:nvPicPr>
        <p:blipFill>
          <a:blip r:embed="rId5"/>
          <a:stretch>
            <a:fillRect/>
          </a:stretch>
        </p:blipFill>
        <p:spPr>
          <a:xfrm>
            <a:off x="2001073" y="4507509"/>
            <a:ext cx="8487078" cy="806854"/>
          </a:xfrm>
          <a:prstGeom prst="rect">
            <a:avLst/>
          </a:prstGeom>
        </p:spPr>
      </p:pic>
      <p:sp>
        <p:nvSpPr>
          <p:cNvPr id="8" name="Rectangle 7"/>
          <p:cNvSpPr/>
          <p:nvPr/>
        </p:nvSpPr>
        <p:spPr>
          <a:xfrm>
            <a:off x="355601" y="1395653"/>
            <a:ext cx="6549160" cy="2758111"/>
          </a:xfrm>
          <a:prstGeom prst="rect">
            <a:avLst/>
          </a:prstGeom>
          <a:solidFill>
            <a:srgbClr val="000000">
              <a:alpha val="41000"/>
            </a:srgb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sp>
        <p:nvSpPr>
          <p:cNvPr id="13" name="Rectangle 12"/>
          <p:cNvSpPr/>
          <p:nvPr/>
        </p:nvSpPr>
        <p:spPr>
          <a:xfrm>
            <a:off x="7118043" y="1398645"/>
            <a:ext cx="4656269" cy="2758111"/>
          </a:xfrm>
          <a:prstGeom prst="rect">
            <a:avLst/>
          </a:prstGeom>
          <a:solidFill>
            <a:srgbClr val="000000">
              <a:alpha val="41000"/>
            </a:srgb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sp>
        <p:nvSpPr>
          <p:cNvPr id="14" name="Rectangle 13"/>
          <p:cNvSpPr/>
          <p:nvPr/>
        </p:nvSpPr>
        <p:spPr>
          <a:xfrm>
            <a:off x="2001072" y="4507509"/>
            <a:ext cx="8487078" cy="806854"/>
          </a:xfrm>
          <a:prstGeom prst="rect">
            <a:avLst/>
          </a:prstGeom>
          <a:solidFill>
            <a:srgbClr val="000000">
              <a:alpha val="41000"/>
            </a:srgb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pic>
        <p:nvPicPr>
          <p:cNvPr id="15" name="Picture 14"/>
          <p:cNvPicPr>
            <a:picLocks noChangeAspect="1"/>
          </p:cNvPicPr>
          <p:nvPr/>
        </p:nvPicPr>
        <p:blipFill>
          <a:blip r:embed="rId6"/>
          <a:stretch>
            <a:fillRect/>
          </a:stretch>
        </p:blipFill>
        <p:spPr>
          <a:xfrm>
            <a:off x="1" y="5638633"/>
            <a:ext cx="12192000" cy="642176"/>
          </a:xfrm>
          <a:prstGeom prst="rect">
            <a:avLst/>
          </a:prstGeom>
        </p:spPr>
      </p:pic>
    </p:spTree>
    <p:extLst>
      <p:ext uri="{BB962C8B-B14F-4D97-AF65-F5344CB8AC3E}">
        <p14:creationId xmlns:p14="http://schemas.microsoft.com/office/powerpoint/2010/main" val="9807270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Data Binding – XAML</a:t>
            </a:r>
          </a:p>
        </p:txBody>
      </p:sp>
      <p:pic>
        <p:nvPicPr>
          <p:cNvPr id="3" name="Picture 2"/>
          <p:cNvPicPr>
            <a:picLocks noChangeAspect="1"/>
          </p:cNvPicPr>
          <p:nvPr/>
        </p:nvPicPr>
        <p:blipFill>
          <a:blip r:embed="rId3"/>
          <a:stretch>
            <a:fillRect/>
          </a:stretch>
        </p:blipFill>
        <p:spPr>
          <a:xfrm>
            <a:off x="3332024" y="1934959"/>
            <a:ext cx="5428350" cy="610067"/>
          </a:xfrm>
          <a:prstGeom prst="rect">
            <a:avLst/>
          </a:prstGeom>
        </p:spPr>
      </p:pic>
    </p:spTree>
    <p:extLst>
      <p:ext uri="{BB962C8B-B14F-4D97-AF65-F5344CB8AC3E}">
        <p14:creationId xmlns:p14="http://schemas.microsoft.com/office/powerpoint/2010/main" val="180558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Data Binding – XAML</a:t>
            </a:r>
          </a:p>
        </p:txBody>
      </p:sp>
      <p:pic>
        <p:nvPicPr>
          <p:cNvPr id="3" name="Picture 2"/>
          <p:cNvPicPr>
            <a:picLocks noChangeAspect="1"/>
          </p:cNvPicPr>
          <p:nvPr/>
        </p:nvPicPr>
        <p:blipFill>
          <a:blip r:embed="rId3"/>
          <a:stretch>
            <a:fillRect/>
          </a:stretch>
        </p:blipFill>
        <p:spPr>
          <a:xfrm>
            <a:off x="3332024" y="1934959"/>
            <a:ext cx="5428350" cy="610067"/>
          </a:xfrm>
          <a:prstGeom prst="rect">
            <a:avLst/>
          </a:prstGeom>
        </p:spPr>
      </p:pic>
      <p:sp>
        <p:nvSpPr>
          <p:cNvPr id="4" name="Rectangle 3"/>
          <p:cNvSpPr/>
          <p:nvPr/>
        </p:nvSpPr>
        <p:spPr>
          <a:xfrm>
            <a:off x="3332024" y="1934959"/>
            <a:ext cx="5428350" cy="610067"/>
          </a:xfrm>
          <a:prstGeom prst="rect">
            <a:avLst/>
          </a:prstGeom>
          <a:solidFill>
            <a:srgbClr val="000000">
              <a:alpha val="41000"/>
            </a:srgb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pic>
        <p:nvPicPr>
          <p:cNvPr id="5" name="Picture 4"/>
          <p:cNvPicPr>
            <a:picLocks noChangeAspect="1"/>
          </p:cNvPicPr>
          <p:nvPr/>
        </p:nvPicPr>
        <p:blipFill>
          <a:blip r:embed="rId4"/>
          <a:stretch>
            <a:fillRect/>
          </a:stretch>
        </p:blipFill>
        <p:spPr>
          <a:xfrm>
            <a:off x="2340666" y="3424332"/>
            <a:ext cx="7495107" cy="896425"/>
          </a:xfrm>
          <a:prstGeom prst="rect">
            <a:avLst/>
          </a:prstGeom>
        </p:spPr>
      </p:pic>
    </p:spTree>
    <p:extLst>
      <p:ext uri="{BB962C8B-B14F-4D97-AF65-F5344CB8AC3E}">
        <p14:creationId xmlns:p14="http://schemas.microsoft.com/office/powerpoint/2010/main" val="1401972505"/>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3.xml><?xml version="1.0" encoding="utf-8"?>
<a:theme xmlns:a="http://schemas.openxmlformats.org/drawingml/2006/main" name="2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869</Words>
  <Application>Microsoft Office PowerPoint</Application>
  <PresentationFormat>Widescreen</PresentationFormat>
  <Paragraphs>113</Paragraphs>
  <Slides>21</Slides>
  <Notes>19</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21</vt:i4>
      </vt:variant>
    </vt:vector>
  </HeadingPairs>
  <TitlesOfParts>
    <vt:vector size="34" baseType="lpstr">
      <vt:lpstr>Arial</vt:lpstr>
      <vt:lpstr>Avenir LT Pro 45 Book</vt:lpstr>
      <vt:lpstr>Calibri</vt:lpstr>
      <vt:lpstr>Consolas</vt:lpstr>
      <vt:lpstr>Helvetica</vt:lpstr>
      <vt:lpstr>Helvetica Light</vt:lpstr>
      <vt:lpstr>Lucida Console</vt:lpstr>
      <vt:lpstr>Segoe UI</vt:lpstr>
      <vt:lpstr>Segoe UI Light</vt:lpstr>
      <vt:lpstr>Wingdings</vt:lpstr>
      <vt:lpstr>5-30629_Build_Template_WHITE</vt:lpstr>
      <vt:lpstr>1_5-30629_Build_Template_WHITE</vt:lpstr>
      <vt:lpstr>2_5-30629_Build_Template_WHITE</vt:lpstr>
      <vt:lpstr>.NET MAUI: MVVM &amp; Data Binding</vt:lpstr>
      <vt:lpstr>Model-View-ViewModel</vt:lpstr>
      <vt:lpstr>Model-View-ViewModel</vt:lpstr>
      <vt:lpstr>Data Binding</vt:lpstr>
      <vt:lpstr>Data Binding</vt:lpstr>
      <vt:lpstr>Data Binding</vt:lpstr>
      <vt:lpstr>Data Binding</vt:lpstr>
      <vt:lpstr>Data Binding – XAML</vt:lpstr>
      <vt:lpstr>Data Binding – XAML</vt:lpstr>
      <vt:lpstr>Event Handling</vt:lpstr>
      <vt:lpstr>Commands</vt:lpstr>
      <vt:lpstr>ICommand</vt:lpstr>
      <vt:lpstr>ICommand</vt:lpstr>
      <vt:lpstr>ICommand</vt:lpstr>
      <vt:lpstr>Commands in .NET MAUI</vt:lpstr>
      <vt:lpstr>Commands in .NET MAUI</vt:lpstr>
      <vt:lpstr>Gesture-based commands</vt:lpstr>
      <vt:lpstr>Using delegate commands</vt:lpstr>
      <vt:lpstr>Compiled Bindings</vt:lpstr>
      <vt:lpstr>Let’s do it! Part 2 - MVVM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MAUI: MVVM &amp; Data Binding</dc:title>
  <dc:creator/>
  <cp:lastModifiedBy/>
  <cp:revision>3</cp:revision>
  <dcterms:created xsi:type="dcterms:W3CDTF">2019-11-05T15:54:16Z</dcterms:created>
  <dcterms:modified xsi:type="dcterms:W3CDTF">2022-03-29T16:39:43Z</dcterms:modified>
</cp:coreProperties>
</file>