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72" r:id="rId11"/>
    <p:sldId id="273" r:id="rId12"/>
    <p:sldId id="274" r:id="rId13"/>
    <p:sldId id="277" r:id="rId14"/>
    <p:sldId id="275" r:id="rId15"/>
    <p:sldId id="276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>
        <p:scale>
          <a:sx n="75" d="100"/>
          <a:sy n="75" d="100"/>
        </p:scale>
        <p:origin x="115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7DC3C5-C09F-4CE1-A37E-33C14F8129EF}" type="datetimeFigureOut">
              <a:rPr kumimoji="0" lang="es-PE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27/05/2019</a:t>
            </a:fld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00F24F-5495-4B09-A049-95491192650F}" type="slidenum">
              <a:rPr kumimoji="0" lang="es-PE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20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7DC3C5-C09F-4CE1-A37E-33C14F8129EF}" type="datetimeFigureOut">
              <a:rPr kumimoji="0" lang="es-PE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27/05/2019</a:t>
            </a:fld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00F24F-5495-4B09-A049-95491192650F}" type="slidenum">
              <a:rPr kumimoji="0" lang="es-PE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744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7DC3C5-C09F-4CE1-A37E-33C14F8129EF}" type="datetimeFigureOut">
              <a:rPr kumimoji="0" lang="es-PE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27/05/2019</a:t>
            </a:fld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00F24F-5495-4B09-A049-95491192650F}" type="slidenum">
              <a:rPr kumimoji="0" lang="es-PE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939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7DC3C5-C09F-4CE1-A37E-33C14F8129EF}" type="datetimeFigureOut">
              <a:rPr kumimoji="0" lang="es-PE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27/05/2019</a:t>
            </a:fld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00F24F-5495-4B09-A049-95491192650F}" type="slidenum">
              <a:rPr kumimoji="0" lang="es-PE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63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7DC3C5-C09F-4CE1-A37E-33C14F8129EF}" type="datetimeFigureOut">
              <a:rPr kumimoji="0" lang="es-PE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27/05/2019</a:t>
            </a:fld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00F24F-5495-4B09-A049-95491192650F}" type="slidenum">
              <a:rPr kumimoji="0" lang="es-PE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04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7DC3C5-C09F-4CE1-A37E-33C14F8129EF}" type="datetimeFigureOut">
              <a:rPr kumimoji="0" lang="es-PE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27/05/2019</a:t>
            </a:fld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00F24F-5495-4B09-A049-95491192650F}" type="slidenum">
              <a:rPr kumimoji="0" lang="es-PE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473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7DC3C5-C09F-4CE1-A37E-33C14F8129EF}" type="datetimeFigureOut">
              <a:rPr kumimoji="0" lang="es-PE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27/05/2019</a:t>
            </a:fld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00F24F-5495-4B09-A049-95491192650F}" type="slidenum">
              <a:rPr kumimoji="0" lang="es-PE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93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7DC3C5-C09F-4CE1-A37E-33C14F8129EF}" type="datetimeFigureOut">
              <a:rPr kumimoji="0" lang="es-PE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27/05/2019</a:t>
            </a:fld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00F24F-5495-4B09-A049-95491192650F}" type="slidenum">
              <a:rPr kumimoji="0" lang="es-PE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692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7DC3C5-C09F-4CE1-A37E-33C14F8129EF}" type="datetimeFigureOut">
              <a:rPr kumimoji="0" lang="es-PE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27/05/2019</a:t>
            </a:fld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00F24F-5495-4B09-A049-95491192650F}" type="slidenum">
              <a:rPr kumimoji="0" lang="es-PE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992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7DC3C5-C09F-4CE1-A37E-33C14F8129EF}" type="datetimeFigureOut">
              <a:rPr kumimoji="0" lang="es-PE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27/05/2019</a:t>
            </a:fld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00F24F-5495-4B09-A049-95491192650F}" type="slidenum">
              <a:rPr kumimoji="0" lang="es-PE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513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7DC3C5-C09F-4CE1-A37E-33C14F8129EF}" type="datetimeFigureOut">
              <a:rPr kumimoji="0" lang="es-PE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27/05/2019</a:t>
            </a:fld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00F24F-5495-4B09-A049-95491192650F}" type="slidenum">
              <a:rPr kumimoji="0" lang="es-PE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713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0" descr="logo_uni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127000"/>
            <a:ext cx="846667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7" descr="inictel-d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1" y="165100"/>
            <a:ext cx="666751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95251" y="447675"/>
            <a:ext cx="11811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PE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aramond" pitchFamily="18" charset="0"/>
                <a:ea typeface="ＭＳ Ｐゴシック" pitchFamily="34" charset="-128"/>
                <a:cs typeface="+mn-cs"/>
              </a:rPr>
              <a:t>Instituto Nacional de Investigación y Capacitación de Telecomunicaciones</a:t>
            </a:r>
          </a:p>
        </p:txBody>
      </p:sp>
      <p:sp>
        <p:nvSpPr>
          <p:cNvPr id="10" name="Text Box 11"/>
          <p:cNvSpPr txBox="1">
            <a:spLocks noChangeArrowheads="1"/>
          </p:cNvSpPr>
          <p:nvPr userDrawn="1"/>
        </p:nvSpPr>
        <p:spPr bwMode="auto">
          <a:xfrm>
            <a:off x="0" y="142875"/>
            <a:ext cx="1190413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PE" sz="1600" b="0" i="0" u="none" strike="noStrike" kern="1200" cap="none" spc="0" normalizeH="0" baseline="0" noProof="0" smtClean="0">
                <a:ln>
                  <a:noFill/>
                </a:ln>
                <a:solidFill>
                  <a:srgbClr val="792D2B"/>
                </a:solidFill>
                <a:effectLst/>
                <a:uLnTx/>
                <a:uFillTx/>
                <a:latin typeface="Arial Black" pitchFamily="34" charset="0"/>
                <a:ea typeface="ＭＳ Ｐゴシック" pitchFamily="34" charset="-128"/>
                <a:cs typeface="+mn-cs"/>
              </a:rPr>
              <a:t>UNIVERSIDAD NACIONAL DE INGENIERIA</a:t>
            </a:r>
          </a:p>
        </p:txBody>
      </p:sp>
      <p:cxnSp>
        <p:nvCxnSpPr>
          <p:cNvPr id="11" name="10 Conector recto"/>
          <p:cNvCxnSpPr/>
          <p:nvPr userDrawn="1"/>
        </p:nvCxnSpPr>
        <p:spPr>
          <a:xfrm>
            <a:off x="1714501" y="785814"/>
            <a:ext cx="8572500" cy="158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 userDrawn="1"/>
        </p:nvCxnSpPr>
        <p:spPr>
          <a:xfrm>
            <a:off x="3119670" y="6669360"/>
            <a:ext cx="595266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 userDrawn="1"/>
        </p:nvSpPr>
        <p:spPr>
          <a:xfrm>
            <a:off x="3599723" y="6623774"/>
            <a:ext cx="3720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DIRECCIÓN DE INVESTIGACIÓN Y DESARROLLO TECNOLÓGICO</a:t>
            </a:r>
            <a:endParaRPr kumimoji="0" lang="es-PE" sz="11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111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metrics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tmp"/><Relationship Id="rId4" Type="http://schemas.openxmlformats.org/officeDocument/2006/relationships/image" Target="../media/image20.tm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nford.edu/~shervine/blog/keras-how-to-generate-data-on-the-fly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hyperlink" Target="https://arxiv.org/pdf/1708.02002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2" Type="http://schemas.openxmlformats.org/officeDocument/2006/relationships/hyperlink" Target="https://arxiv.org/pdf/1708.02002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hyperlink" Target="https://arxiv.org/pdf/1708.02002.pdf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mbertogriffo/focal-loss-keras/blob/master/losses.py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1999-4907/9/12/736" TargetMode="External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openaccess.thecvf.com/content_cvpr_2018/papers/Sandler_MobileNetV2_Inverted_Residuals_CVPR_2018_paper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2707868" y="1159621"/>
            <a:ext cx="6858000" cy="792497"/>
          </a:xfrm>
        </p:spPr>
        <p:txBody>
          <a:bodyPr>
            <a:noAutofit/>
          </a:bodyPr>
          <a:lstStyle/>
          <a:p>
            <a:r>
              <a:rPr lang="es-PE" sz="3200" b="1" dirty="0" smtClean="0">
                <a:solidFill>
                  <a:srgbClr val="A5002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Deep </a:t>
            </a:r>
            <a:r>
              <a:rPr lang="es-PE" sz="3200" b="1" dirty="0" err="1" smtClean="0">
                <a:solidFill>
                  <a:srgbClr val="A5002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Learning</a:t>
            </a:r>
            <a:endParaRPr lang="es-PE" sz="3200" b="1" dirty="0">
              <a:solidFill>
                <a:srgbClr val="A5002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1415859" y="6132512"/>
            <a:ext cx="3668111" cy="562574"/>
          </a:xfrm>
        </p:spPr>
        <p:txBody>
          <a:bodyPr>
            <a:noAutofit/>
          </a:bodyPr>
          <a:lstStyle/>
          <a:p>
            <a:pPr algn="l"/>
            <a:r>
              <a:rPr lang="es-PE" sz="1600" b="1" dirty="0">
                <a:solidFill>
                  <a:srgbClr val="002060"/>
                </a:solidFill>
              </a:rPr>
              <a:t>EXPOSITOR: </a:t>
            </a:r>
            <a:r>
              <a:rPr lang="es-PE" sz="1600" b="1" dirty="0" smtClean="0">
                <a:solidFill>
                  <a:srgbClr val="002060"/>
                </a:solidFill>
              </a:rPr>
              <a:t>Ing. Giorgio </a:t>
            </a:r>
            <a:r>
              <a:rPr lang="es-PE" sz="1600" b="1" dirty="0">
                <a:solidFill>
                  <a:srgbClr val="002060"/>
                </a:solidFill>
              </a:rPr>
              <a:t>Morales Luna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8127737" y="6132512"/>
            <a:ext cx="1529239" cy="325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PE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Junio </a:t>
            </a:r>
            <a:r>
              <a:rPr kumimoji="0" lang="es-PE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2018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3875973" y="5691352"/>
            <a:ext cx="4521795" cy="399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PE" sz="1800" b="1" i="1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Día </a:t>
            </a:r>
            <a:r>
              <a:rPr kumimoji="0" lang="es-PE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s-PE" sz="1800" b="1" i="1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PE" sz="1100" b="1" i="1" u="none" strike="noStrike" kern="0" cap="all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Narrow" panose="020B060602020203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17410" name="Picture 2" descr="Resultado de imagen para deep learning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973" y="2109679"/>
            <a:ext cx="4474429" cy="29829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5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2209409" y="2686900"/>
            <a:ext cx="768389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 smtClean="0"/>
              <a:t>Una métrica es una función usada para juzgar la performance de un modelo. En </a:t>
            </a:r>
            <a:r>
              <a:rPr lang="es-PE" dirty="0" err="1" smtClean="0"/>
              <a:t>Keras</a:t>
            </a:r>
            <a:r>
              <a:rPr lang="es-PE" dirty="0" smtClean="0"/>
              <a:t>, las métricas deben ser especificadas cuando se compila el modelo:</a:t>
            </a:r>
          </a:p>
          <a:p>
            <a:pPr algn="just"/>
            <a:endParaRPr lang="es-PE" dirty="0" smtClean="0"/>
          </a:p>
          <a:p>
            <a:pPr algn="just"/>
            <a:endParaRPr lang="es-PE" dirty="0"/>
          </a:p>
          <a:p>
            <a:r>
              <a:rPr lang="es-PE" sz="1600" dirty="0" err="1">
                <a:solidFill>
                  <a:srgbClr val="000000"/>
                </a:solidFill>
                <a:latin typeface="SFMono-Regular"/>
              </a:rPr>
              <a:t>model.compile</a:t>
            </a:r>
            <a:r>
              <a:rPr lang="es-PE" sz="1600" dirty="0">
                <a:solidFill>
                  <a:srgbClr val="000000"/>
                </a:solidFill>
                <a:latin typeface="SFMono-Regular"/>
              </a:rPr>
              <a:t>(</a:t>
            </a:r>
            <a:r>
              <a:rPr lang="es-PE" sz="1600" dirty="0" err="1">
                <a:solidFill>
                  <a:srgbClr val="000000"/>
                </a:solidFill>
                <a:latin typeface="SFMono-Regular"/>
              </a:rPr>
              <a:t>loss</a:t>
            </a:r>
            <a:r>
              <a:rPr lang="es-PE" sz="1600" dirty="0">
                <a:solidFill>
                  <a:srgbClr val="000000"/>
                </a:solidFill>
                <a:latin typeface="SFMono-Regular"/>
              </a:rPr>
              <a:t>=</a:t>
            </a:r>
            <a:r>
              <a:rPr lang="es-PE" sz="1600" dirty="0">
                <a:solidFill>
                  <a:srgbClr val="DD1144"/>
                </a:solidFill>
                <a:latin typeface="SFMono-Regular"/>
              </a:rPr>
              <a:t>'</a:t>
            </a:r>
            <a:r>
              <a:rPr lang="es-PE" sz="1600" dirty="0" err="1">
                <a:solidFill>
                  <a:srgbClr val="DD1144"/>
                </a:solidFill>
                <a:latin typeface="SFMono-Regular"/>
              </a:rPr>
              <a:t>mean_squared_error</a:t>
            </a:r>
            <a:r>
              <a:rPr lang="es-PE" sz="1600" dirty="0">
                <a:solidFill>
                  <a:srgbClr val="DD1144"/>
                </a:solidFill>
                <a:latin typeface="SFMono-Regular"/>
              </a:rPr>
              <a:t>'</a:t>
            </a:r>
            <a:r>
              <a:rPr lang="es-PE" sz="1600" dirty="0">
                <a:solidFill>
                  <a:srgbClr val="000000"/>
                </a:solidFill>
                <a:latin typeface="SFMono-Regular"/>
              </a:rPr>
              <a:t>, </a:t>
            </a:r>
            <a:r>
              <a:rPr lang="es-PE" sz="1600" dirty="0" err="1">
                <a:solidFill>
                  <a:srgbClr val="000000"/>
                </a:solidFill>
                <a:latin typeface="SFMono-Regular"/>
              </a:rPr>
              <a:t>optimizer</a:t>
            </a:r>
            <a:r>
              <a:rPr lang="es-PE" sz="1600" dirty="0">
                <a:solidFill>
                  <a:srgbClr val="000000"/>
                </a:solidFill>
                <a:latin typeface="SFMono-Regular"/>
              </a:rPr>
              <a:t>=</a:t>
            </a:r>
            <a:r>
              <a:rPr lang="es-PE" sz="1600" dirty="0">
                <a:solidFill>
                  <a:srgbClr val="DD1144"/>
                </a:solidFill>
                <a:latin typeface="SFMono-Regular"/>
              </a:rPr>
              <a:t>'</a:t>
            </a:r>
            <a:r>
              <a:rPr lang="es-PE" sz="1600" dirty="0" err="1">
                <a:solidFill>
                  <a:srgbClr val="DD1144"/>
                </a:solidFill>
                <a:latin typeface="SFMono-Regular"/>
              </a:rPr>
              <a:t>sgd</a:t>
            </a:r>
            <a:r>
              <a:rPr lang="es-PE" sz="1600" dirty="0">
                <a:solidFill>
                  <a:srgbClr val="DD1144"/>
                </a:solidFill>
                <a:latin typeface="SFMono-Regular"/>
              </a:rPr>
              <a:t>'</a:t>
            </a:r>
            <a:r>
              <a:rPr lang="es-PE" sz="1600" dirty="0">
                <a:solidFill>
                  <a:srgbClr val="000000"/>
                </a:solidFill>
                <a:latin typeface="SFMono-Regular"/>
              </a:rPr>
              <a:t>, </a:t>
            </a:r>
            <a:r>
              <a:rPr lang="es-PE" sz="1600" dirty="0" err="1">
                <a:solidFill>
                  <a:srgbClr val="000000"/>
                </a:solidFill>
                <a:latin typeface="SFMono-Regular"/>
              </a:rPr>
              <a:t>metrics</a:t>
            </a:r>
            <a:r>
              <a:rPr lang="es-PE" sz="1600" dirty="0">
                <a:solidFill>
                  <a:srgbClr val="000000"/>
                </a:solidFill>
                <a:latin typeface="SFMono-Regular"/>
              </a:rPr>
              <a:t>=[</a:t>
            </a:r>
            <a:r>
              <a:rPr lang="es-PE" sz="1600" dirty="0">
                <a:solidFill>
                  <a:srgbClr val="DD1144"/>
                </a:solidFill>
                <a:latin typeface="SFMono-Regular"/>
              </a:rPr>
              <a:t>'</a:t>
            </a:r>
            <a:r>
              <a:rPr lang="es-PE" sz="1600" dirty="0" err="1">
                <a:solidFill>
                  <a:srgbClr val="DD1144"/>
                </a:solidFill>
                <a:latin typeface="SFMono-Regular"/>
              </a:rPr>
              <a:t>mae</a:t>
            </a:r>
            <a:r>
              <a:rPr lang="es-PE" sz="1600" dirty="0">
                <a:solidFill>
                  <a:srgbClr val="DD1144"/>
                </a:solidFill>
                <a:latin typeface="SFMono-Regular"/>
              </a:rPr>
              <a:t>'</a:t>
            </a:r>
            <a:r>
              <a:rPr lang="es-PE" sz="1600" dirty="0">
                <a:solidFill>
                  <a:srgbClr val="000000"/>
                </a:solidFill>
                <a:latin typeface="SFMono-Regular"/>
              </a:rPr>
              <a:t>, </a:t>
            </a:r>
            <a:r>
              <a:rPr lang="es-PE" sz="1600" dirty="0">
                <a:solidFill>
                  <a:srgbClr val="DD1144"/>
                </a:solidFill>
                <a:latin typeface="SFMono-Regular"/>
              </a:rPr>
              <a:t>'</a:t>
            </a:r>
            <a:r>
              <a:rPr lang="es-PE" sz="1600" dirty="0" err="1">
                <a:solidFill>
                  <a:srgbClr val="DD1144"/>
                </a:solidFill>
                <a:latin typeface="SFMono-Regular"/>
              </a:rPr>
              <a:t>acc</a:t>
            </a:r>
            <a:r>
              <a:rPr lang="es-PE" sz="1600" dirty="0" smtClean="0">
                <a:solidFill>
                  <a:srgbClr val="DD1144"/>
                </a:solidFill>
                <a:latin typeface="SFMono-Regular"/>
              </a:rPr>
              <a:t>'</a:t>
            </a:r>
            <a:r>
              <a:rPr lang="es-PE" sz="1600" dirty="0" smtClean="0">
                <a:solidFill>
                  <a:srgbClr val="000000"/>
                </a:solidFill>
                <a:latin typeface="SFMono-Regular"/>
              </a:rPr>
              <a:t>])</a:t>
            </a:r>
          </a:p>
          <a:p>
            <a:pPr algn="ctr"/>
            <a:endParaRPr lang="es-PE" sz="1600" dirty="0">
              <a:solidFill>
                <a:srgbClr val="000000"/>
              </a:solidFill>
              <a:latin typeface="SFMono-Regular"/>
            </a:endParaRPr>
          </a:p>
          <a:p>
            <a:pPr algn="ctr"/>
            <a:endParaRPr lang="es-PE" sz="1600" dirty="0" smtClean="0">
              <a:solidFill>
                <a:srgbClr val="000000"/>
              </a:solidFill>
              <a:latin typeface="SFMono-Regular"/>
            </a:endParaRPr>
          </a:p>
          <a:p>
            <a:r>
              <a:rPr lang="es-PE" sz="1600" b="1" dirty="0" err="1">
                <a:solidFill>
                  <a:srgbClr val="333333"/>
                </a:solidFill>
                <a:latin typeface="SFMono-Regular"/>
              </a:rPr>
              <a:t>from</a:t>
            </a:r>
            <a:r>
              <a:rPr lang="es-PE" sz="1600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s-PE" sz="1600" dirty="0" err="1">
                <a:solidFill>
                  <a:srgbClr val="000000"/>
                </a:solidFill>
                <a:latin typeface="SFMono-Regular"/>
              </a:rPr>
              <a:t>keras</a:t>
            </a:r>
            <a:r>
              <a:rPr lang="es-PE" sz="1600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s-PE" sz="1600" b="1" dirty="0" err="1">
                <a:solidFill>
                  <a:srgbClr val="333333"/>
                </a:solidFill>
                <a:latin typeface="SFMono-Regular"/>
              </a:rPr>
              <a:t>import</a:t>
            </a:r>
            <a:r>
              <a:rPr lang="es-PE" sz="1600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s-PE" sz="1600" dirty="0" err="1">
                <a:solidFill>
                  <a:srgbClr val="000000"/>
                </a:solidFill>
                <a:latin typeface="SFMono-Regular"/>
              </a:rPr>
              <a:t>metrics</a:t>
            </a:r>
            <a:r>
              <a:rPr lang="es-PE" sz="1600" dirty="0">
                <a:solidFill>
                  <a:srgbClr val="000000"/>
                </a:solidFill>
                <a:latin typeface="SFMono-Regular"/>
              </a:rPr>
              <a:t> </a:t>
            </a:r>
            <a:endParaRPr lang="es-PE" sz="1600" dirty="0" smtClean="0">
              <a:solidFill>
                <a:srgbClr val="000000"/>
              </a:solidFill>
              <a:latin typeface="SFMono-Regular"/>
            </a:endParaRPr>
          </a:p>
          <a:p>
            <a:r>
              <a:rPr lang="es-PE" sz="1600" dirty="0" err="1" smtClean="0">
                <a:solidFill>
                  <a:srgbClr val="000000"/>
                </a:solidFill>
                <a:latin typeface="SFMono-Regular"/>
              </a:rPr>
              <a:t>model.compile</a:t>
            </a:r>
            <a:r>
              <a:rPr lang="es-PE" sz="1600" dirty="0" smtClean="0">
                <a:solidFill>
                  <a:srgbClr val="000000"/>
                </a:solidFill>
                <a:latin typeface="SFMono-Regular"/>
              </a:rPr>
              <a:t>(</a:t>
            </a:r>
            <a:r>
              <a:rPr lang="es-PE" sz="1600" dirty="0" err="1" smtClean="0">
                <a:solidFill>
                  <a:srgbClr val="000000"/>
                </a:solidFill>
                <a:latin typeface="SFMono-Regular"/>
              </a:rPr>
              <a:t>loss</a:t>
            </a:r>
            <a:r>
              <a:rPr lang="es-PE" sz="1600" dirty="0">
                <a:solidFill>
                  <a:srgbClr val="000000"/>
                </a:solidFill>
                <a:latin typeface="SFMono-Regular"/>
              </a:rPr>
              <a:t>=</a:t>
            </a:r>
            <a:r>
              <a:rPr lang="es-PE" sz="1600" dirty="0">
                <a:solidFill>
                  <a:srgbClr val="DD1144"/>
                </a:solidFill>
                <a:latin typeface="SFMono-Regular"/>
              </a:rPr>
              <a:t>'</a:t>
            </a:r>
            <a:r>
              <a:rPr lang="es-PE" sz="1600" dirty="0" err="1">
                <a:solidFill>
                  <a:srgbClr val="DD1144"/>
                </a:solidFill>
                <a:latin typeface="SFMono-Regular"/>
              </a:rPr>
              <a:t>mean_squared_error</a:t>
            </a:r>
            <a:r>
              <a:rPr lang="es-PE" sz="1600" dirty="0">
                <a:solidFill>
                  <a:srgbClr val="DD1144"/>
                </a:solidFill>
                <a:latin typeface="SFMono-Regular"/>
              </a:rPr>
              <a:t>'</a:t>
            </a:r>
            <a:r>
              <a:rPr lang="es-PE" sz="1600" dirty="0">
                <a:solidFill>
                  <a:srgbClr val="000000"/>
                </a:solidFill>
                <a:latin typeface="SFMono-Regular"/>
              </a:rPr>
              <a:t>, </a:t>
            </a:r>
            <a:r>
              <a:rPr lang="es-PE" sz="1600" dirty="0" err="1">
                <a:solidFill>
                  <a:srgbClr val="000000"/>
                </a:solidFill>
                <a:latin typeface="SFMono-Regular"/>
              </a:rPr>
              <a:t>optimizer</a:t>
            </a:r>
            <a:r>
              <a:rPr lang="es-PE" sz="1600" dirty="0">
                <a:solidFill>
                  <a:srgbClr val="000000"/>
                </a:solidFill>
                <a:latin typeface="SFMono-Regular"/>
              </a:rPr>
              <a:t>=</a:t>
            </a:r>
            <a:r>
              <a:rPr lang="es-PE" sz="1600" dirty="0">
                <a:solidFill>
                  <a:srgbClr val="DD1144"/>
                </a:solidFill>
                <a:latin typeface="SFMono-Regular"/>
              </a:rPr>
              <a:t>'</a:t>
            </a:r>
            <a:r>
              <a:rPr lang="es-PE" sz="1600" dirty="0" err="1">
                <a:solidFill>
                  <a:srgbClr val="DD1144"/>
                </a:solidFill>
                <a:latin typeface="SFMono-Regular"/>
              </a:rPr>
              <a:t>sgd</a:t>
            </a:r>
            <a:r>
              <a:rPr lang="es-PE" sz="1600" dirty="0">
                <a:solidFill>
                  <a:srgbClr val="DD1144"/>
                </a:solidFill>
                <a:latin typeface="SFMono-Regular"/>
              </a:rPr>
              <a:t>'</a:t>
            </a:r>
            <a:r>
              <a:rPr lang="es-PE" sz="1600" dirty="0">
                <a:solidFill>
                  <a:srgbClr val="000000"/>
                </a:solidFill>
                <a:latin typeface="SFMono-Regular"/>
              </a:rPr>
              <a:t>, </a:t>
            </a:r>
            <a:r>
              <a:rPr lang="es-PE" sz="1600" dirty="0" err="1">
                <a:solidFill>
                  <a:srgbClr val="000000"/>
                </a:solidFill>
                <a:latin typeface="SFMono-Regular"/>
              </a:rPr>
              <a:t>metrics</a:t>
            </a:r>
            <a:r>
              <a:rPr lang="es-PE" sz="1600" dirty="0">
                <a:solidFill>
                  <a:srgbClr val="000000"/>
                </a:solidFill>
                <a:latin typeface="SFMono-Regular"/>
              </a:rPr>
              <a:t>=[</a:t>
            </a:r>
            <a:r>
              <a:rPr lang="es-PE" sz="1600" dirty="0" err="1">
                <a:solidFill>
                  <a:srgbClr val="000000"/>
                </a:solidFill>
                <a:latin typeface="SFMono-Regular"/>
              </a:rPr>
              <a:t>metrics.mae</a:t>
            </a:r>
            <a:r>
              <a:rPr lang="es-PE" sz="1600" dirty="0">
                <a:solidFill>
                  <a:srgbClr val="000000"/>
                </a:solidFill>
                <a:latin typeface="SFMono-Regular"/>
              </a:rPr>
              <a:t>, </a:t>
            </a:r>
            <a:r>
              <a:rPr lang="es-PE" sz="1600" dirty="0" err="1">
                <a:solidFill>
                  <a:srgbClr val="000000"/>
                </a:solidFill>
                <a:latin typeface="SFMono-Regular"/>
              </a:rPr>
              <a:t>metrics.categorical_accuracy</a:t>
            </a:r>
            <a:r>
              <a:rPr lang="es-PE" sz="1600" dirty="0">
                <a:solidFill>
                  <a:srgbClr val="000000"/>
                </a:solidFill>
                <a:latin typeface="SFMono-Regular"/>
              </a:rPr>
              <a:t>])</a:t>
            </a:r>
            <a:endParaRPr lang="es-PE" sz="1600" dirty="0" smtClean="0">
              <a:solidFill>
                <a:srgbClr val="000000"/>
              </a:solidFill>
              <a:latin typeface="SFMono-Regular"/>
            </a:endParaRPr>
          </a:p>
          <a:p>
            <a:pPr algn="ctr"/>
            <a:endParaRPr lang="es-PE" sz="1600" dirty="0">
              <a:solidFill>
                <a:srgbClr val="000000"/>
              </a:solidFill>
              <a:latin typeface="SFMono-Regular"/>
            </a:endParaRPr>
          </a:p>
          <a:p>
            <a:pPr algn="ctr"/>
            <a:endParaRPr lang="es-PE" sz="1600" dirty="0"/>
          </a:p>
        </p:txBody>
      </p:sp>
      <p:sp>
        <p:nvSpPr>
          <p:cNvPr id="8" name="Rectángulo 7"/>
          <p:cNvSpPr/>
          <p:nvPr/>
        </p:nvSpPr>
        <p:spPr>
          <a:xfrm>
            <a:off x="596509" y="1697356"/>
            <a:ext cx="25340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4.1. </a:t>
            </a:r>
            <a:r>
              <a:rPr lang="en-US" sz="2000" b="1" dirty="0" err="1" smtClean="0">
                <a:solidFill>
                  <a:srgbClr val="C00000"/>
                </a:solidFill>
              </a:rPr>
              <a:t>Métricas</a:t>
            </a:r>
            <a:r>
              <a:rPr lang="en-US" sz="2000" b="1" dirty="0" smtClean="0">
                <a:solidFill>
                  <a:srgbClr val="C00000"/>
                </a:solidFill>
              </a:rPr>
              <a:t> de </a:t>
            </a:r>
            <a:r>
              <a:rPr lang="en-US" sz="2000" b="1" dirty="0" err="1" smtClean="0">
                <a:solidFill>
                  <a:srgbClr val="C00000"/>
                </a:solidFill>
              </a:rPr>
              <a:t>Keras</a:t>
            </a:r>
            <a:endParaRPr lang="es-PE" sz="2000" dirty="0"/>
          </a:p>
        </p:txBody>
      </p:sp>
      <p:sp>
        <p:nvSpPr>
          <p:cNvPr id="4" name="Rectángulo 3"/>
          <p:cNvSpPr/>
          <p:nvPr/>
        </p:nvSpPr>
        <p:spPr>
          <a:xfrm>
            <a:off x="2209409" y="6077101"/>
            <a:ext cx="2503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>
                <a:hlinkClick r:id="rId2"/>
              </a:rPr>
              <a:t>https://keras.io/metrics/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453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ángulo 2"/>
              <p:cNvSpPr/>
              <p:nvPr/>
            </p:nvSpPr>
            <p:spPr>
              <a:xfrm>
                <a:off x="7019982" y="2389720"/>
                <a:ext cx="3021468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P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s-P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s-PE" b="0" i="1" smtClean="0">
                                              <a:latin typeface="Cambria Math" panose="02040503050406030204" pitchFamily="18" charset="0"/>
                                            </a:rPr>
                                            <m:t>𝑝𝑟𝑒𝑑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s-P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P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P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P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982" y="2389720"/>
                <a:ext cx="3021468" cy="764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ángulo 6"/>
          <p:cNvSpPr/>
          <p:nvPr/>
        </p:nvSpPr>
        <p:spPr>
          <a:xfrm>
            <a:off x="1704515" y="2587339"/>
            <a:ext cx="3356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MSE (Mean Squared Error): ‘</a:t>
            </a:r>
            <a:r>
              <a:rPr lang="en-US" b="1" dirty="0" err="1" smtClean="0"/>
              <a:t>mse</a:t>
            </a:r>
            <a:r>
              <a:rPr lang="en-US" b="1" dirty="0" smtClean="0"/>
              <a:t>’</a:t>
            </a:r>
            <a:endParaRPr lang="es-P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ángulo 8"/>
              <p:cNvSpPr/>
              <p:nvPr/>
            </p:nvSpPr>
            <p:spPr>
              <a:xfrm>
                <a:off x="6898026" y="3421659"/>
                <a:ext cx="3265381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𝑎𝑏𝑠</m:t>
                          </m:r>
                          <m:d>
                            <m:d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𝑝𝑟𝑒𝑑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026" y="3421659"/>
                <a:ext cx="3265381" cy="764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 9"/>
          <p:cNvSpPr/>
          <p:nvPr/>
        </p:nvSpPr>
        <p:spPr>
          <a:xfrm>
            <a:off x="1704515" y="3621873"/>
            <a:ext cx="3452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MAE (Mean Absolute Error): ‘</a:t>
            </a:r>
            <a:r>
              <a:rPr lang="en-US" b="1" dirty="0" err="1" smtClean="0"/>
              <a:t>mae</a:t>
            </a:r>
            <a:r>
              <a:rPr lang="en-US" b="1" dirty="0" smtClean="0"/>
              <a:t>’</a:t>
            </a:r>
            <a:endParaRPr lang="es-P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ángulo 10"/>
              <p:cNvSpPr/>
              <p:nvPr/>
            </p:nvSpPr>
            <p:spPr>
              <a:xfrm>
                <a:off x="6479417" y="4453598"/>
                <a:ext cx="3899401" cy="7820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𝑀𝐴𝑃𝐸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100%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𝑎𝑏𝑠</m:t>
                          </m:r>
                          <m:d>
                            <m:d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𝑝𝑟𝑒𝑑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P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417" y="4453598"/>
                <a:ext cx="3899401" cy="7820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ángulo 11"/>
          <p:cNvSpPr/>
          <p:nvPr/>
        </p:nvSpPr>
        <p:spPr>
          <a:xfrm>
            <a:off x="1272715" y="4656407"/>
            <a:ext cx="4835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MAPE (Mean Absolute Percentage Error): ‘</a:t>
            </a:r>
            <a:r>
              <a:rPr lang="en-US" b="1" dirty="0" err="1" smtClean="0"/>
              <a:t>mape</a:t>
            </a:r>
            <a:r>
              <a:rPr lang="en-US" b="1" dirty="0" smtClean="0"/>
              <a:t>’</a:t>
            </a:r>
            <a:endParaRPr lang="es-P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ángulo 12"/>
              <p:cNvSpPr/>
              <p:nvPr/>
            </p:nvSpPr>
            <p:spPr>
              <a:xfrm>
                <a:off x="6479417" y="5431749"/>
                <a:ext cx="4064767" cy="865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𝑝𝑟𝑒𝑑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𝑝𝑟𝑒𝑑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P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P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𝑝𝑟𝑒𝑑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417" y="5431749"/>
                <a:ext cx="4064767" cy="8658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ángulo 13"/>
          <p:cNvSpPr/>
          <p:nvPr/>
        </p:nvSpPr>
        <p:spPr>
          <a:xfrm>
            <a:off x="2517315" y="5686448"/>
            <a:ext cx="1823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Cosine similarity</a:t>
            </a:r>
            <a:endParaRPr lang="es-PE" dirty="0"/>
          </a:p>
        </p:txBody>
      </p:sp>
      <p:sp>
        <p:nvSpPr>
          <p:cNvPr id="15" name="Rectángulo 14"/>
          <p:cNvSpPr/>
          <p:nvPr/>
        </p:nvSpPr>
        <p:spPr>
          <a:xfrm>
            <a:off x="716901" y="1522027"/>
            <a:ext cx="33600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4.1.1. </a:t>
            </a:r>
            <a:r>
              <a:rPr lang="en-US" sz="2000" b="1" dirty="0" err="1" smtClean="0">
                <a:solidFill>
                  <a:srgbClr val="C00000"/>
                </a:solidFill>
              </a:rPr>
              <a:t>Métricas</a:t>
            </a:r>
            <a:r>
              <a:rPr lang="en-US" sz="2000" b="1" dirty="0" smtClean="0">
                <a:solidFill>
                  <a:srgbClr val="C00000"/>
                </a:solidFill>
              </a:rPr>
              <a:t> para </a:t>
            </a:r>
            <a:r>
              <a:rPr lang="en-US" sz="2000" b="1" dirty="0" err="1" smtClean="0">
                <a:solidFill>
                  <a:srgbClr val="C00000"/>
                </a:solidFill>
              </a:rPr>
              <a:t>regresión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41020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22627" y="1475715"/>
            <a:ext cx="36448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4.1.2. </a:t>
            </a:r>
            <a:r>
              <a:rPr lang="en-US" sz="2000" b="1" dirty="0" err="1" smtClean="0">
                <a:solidFill>
                  <a:srgbClr val="C00000"/>
                </a:solidFill>
              </a:rPr>
              <a:t>Métricas</a:t>
            </a:r>
            <a:r>
              <a:rPr lang="en-US" sz="2000" b="1" dirty="0" smtClean="0">
                <a:solidFill>
                  <a:srgbClr val="C00000"/>
                </a:solidFill>
              </a:rPr>
              <a:t> para </a:t>
            </a:r>
            <a:r>
              <a:rPr lang="en-US" sz="2000" b="1" dirty="0" err="1" smtClean="0">
                <a:solidFill>
                  <a:srgbClr val="C00000"/>
                </a:solidFill>
              </a:rPr>
              <a:t>clasificación</a:t>
            </a:r>
            <a:endParaRPr lang="es-PE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ángulo 2"/>
              <p:cNvSpPr/>
              <p:nvPr/>
            </p:nvSpPr>
            <p:spPr>
              <a:xfrm>
                <a:off x="3972075" y="2320335"/>
                <a:ext cx="7590539" cy="8408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b="1" smtClean="0">
                        <a:solidFill>
                          <a:srgbClr val="007020"/>
                        </a:solidFill>
                        <a:latin typeface="Courier New" panose="02070309020205020404" pitchFamily="49" charset="0"/>
                      </a:rPr>
                      <m:t>def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rgbClr val="666666"/>
                        </a:solidFill>
                        <a:latin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rgbClr val="666666"/>
                        </a:solidFill>
                        <a:latin typeface="Courier New" panose="02070309020205020404" pitchFamily="49" charset="0"/>
                      </a:rPr>
                      <m:t>binary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rgbClr val="666666"/>
                        </a:solidFill>
                        <a:latin typeface="Courier New" panose="02070309020205020404" pitchFamily="49" charset="0"/>
                      </a:rPr>
                      <m:t>_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rgbClr val="666666"/>
                        </a:solidFill>
                        <a:latin typeface="Courier New" panose="02070309020205020404" pitchFamily="49" charset="0"/>
                      </a:rPr>
                      <m:t>accuracy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rgbClr val="666600"/>
                        </a:solidFill>
                        <a:latin typeface="Courier New" panose="02070309020205020404" pitchFamily="49" charset="0"/>
                      </a:rPr>
                      <m:t>(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rgbClr val="666666"/>
                        </a:solidFill>
                        <a:latin typeface="Courier New" panose="02070309020205020404" pitchFamily="49" charset="0"/>
                      </a:rPr>
                      <m:t>y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rgbClr val="666666"/>
                        </a:solidFill>
                        <a:latin typeface="Courier New" panose="02070309020205020404" pitchFamily="49" charset="0"/>
                      </a:rPr>
                      <m:t>_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rgbClr val="666666"/>
                        </a:solidFill>
                        <a:latin typeface="Courier New" panose="02070309020205020404" pitchFamily="49" charset="0"/>
                      </a:rPr>
                      <m:t>true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rgbClr val="666600"/>
                        </a:solidFill>
                        <a:latin typeface="Courier New" panose="02070309020205020404" pitchFamily="49" charset="0"/>
                      </a:rPr>
                      <m:t>,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rgbClr val="666666"/>
                        </a:solidFill>
                        <a:latin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rgbClr val="666666"/>
                        </a:solidFill>
                        <a:latin typeface="Courier New" panose="02070309020205020404" pitchFamily="49" charset="0"/>
                      </a:rPr>
                      <m:t>y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rgbClr val="666666"/>
                        </a:solidFill>
                        <a:latin typeface="Courier New" panose="02070309020205020404" pitchFamily="49" charset="0"/>
                      </a:rPr>
                      <m:t>_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rgbClr val="666666"/>
                        </a:solidFill>
                        <a:latin typeface="Courier New" panose="02070309020205020404" pitchFamily="49" charset="0"/>
                      </a:rPr>
                      <m:t>pred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rgbClr val="666600"/>
                        </a:solidFill>
                        <a:latin typeface="Courier New" panose="02070309020205020404" pitchFamily="49" charset="0"/>
                      </a:rPr>
                      <m:t>):</m:t>
                    </m:r>
                  </m:oMath>
                </a14:m>
                <a:r>
                  <a:rPr lang="en-US" sz="1600" b="0" i="0" dirty="0" smtClean="0">
                    <a:solidFill>
                      <a:srgbClr val="999999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endParaRPr lang="en-US" sz="1600" b="0" i="0" dirty="0">
                  <a:solidFill>
                    <a:srgbClr val="999999"/>
                  </a:solidFill>
                  <a:effectLst/>
                  <a:latin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PE" sz="1600" b="1" i="0" smtClean="0">
                        <a:solidFill>
                          <a:srgbClr val="007020"/>
                        </a:solidFill>
                        <a:effectLst/>
                        <a:latin typeface="Courier New" panose="02070309020205020404" pitchFamily="49" charset="0"/>
                      </a:rPr>
                      <m:t>   </m:t>
                    </m:r>
                    <m:r>
                      <m:rPr>
                        <m:nor/>
                      </m:rPr>
                      <a:rPr lang="en-US" sz="1600" b="1" i="0">
                        <a:solidFill>
                          <a:srgbClr val="007020"/>
                        </a:solidFill>
                        <a:effectLst/>
                        <a:latin typeface="Courier New" panose="02070309020205020404" pitchFamily="49" charset="0"/>
                      </a:rPr>
                      <m:t>return</m:t>
                    </m:r>
                    <m:r>
                      <m:rPr>
                        <m:nor/>
                      </m:rPr>
                      <a:rPr lang="en-US" sz="1600" b="0" i="0">
                        <a:solidFill>
                          <a:srgbClr val="666666"/>
                        </a:solidFill>
                        <a:effectLst/>
                        <a:latin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b="0" i="0">
                        <a:solidFill>
                          <a:srgbClr val="666666"/>
                        </a:solidFill>
                        <a:effectLst/>
                        <a:latin typeface="Courier New" panose="02070309020205020404" pitchFamily="49" charset="0"/>
                      </a:rPr>
                      <m:t>K</m:t>
                    </m:r>
                    <m:r>
                      <m:rPr>
                        <m:nor/>
                      </m:rPr>
                      <a:rPr lang="en-US" sz="1600" b="0" i="0">
                        <a:solidFill>
                          <a:srgbClr val="666600"/>
                        </a:solidFill>
                        <a:effectLst/>
                        <a:latin typeface="Courier New" panose="02070309020205020404" pitchFamily="49" charset="0"/>
                      </a:rPr>
                      <m:t>.</m:t>
                    </m:r>
                    <m:r>
                      <m:rPr>
                        <m:nor/>
                      </m:rPr>
                      <a:rPr lang="en-US" sz="1600" b="0" i="0">
                        <a:solidFill>
                          <a:srgbClr val="666666"/>
                        </a:solidFill>
                        <a:effectLst/>
                        <a:latin typeface="Courier New" panose="02070309020205020404" pitchFamily="49" charset="0"/>
                      </a:rPr>
                      <m:t>mean</m:t>
                    </m:r>
                    <m:r>
                      <m:rPr>
                        <m:nor/>
                      </m:rPr>
                      <a:rPr lang="en-US" sz="1600" b="0" i="0">
                        <a:solidFill>
                          <a:srgbClr val="666600"/>
                        </a:solidFill>
                        <a:effectLst/>
                        <a:latin typeface="Courier New" panose="02070309020205020404" pitchFamily="49" charset="0"/>
                      </a:rPr>
                      <m:t>(</m:t>
                    </m:r>
                    <m:r>
                      <m:rPr>
                        <m:nor/>
                      </m:rPr>
                      <a:rPr lang="en-US" sz="1600" b="0" i="0">
                        <a:solidFill>
                          <a:srgbClr val="666666"/>
                        </a:solidFill>
                        <a:effectLst/>
                        <a:latin typeface="Courier New" panose="02070309020205020404" pitchFamily="49" charset="0"/>
                      </a:rPr>
                      <m:t>K</m:t>
                    </m:r>
                    <m:r>
                      <m:rPr>
                        <m:nor/>
                      </m:rPr>
                      <a:rPr lang="en-US" sz="1600" b="0" i="0">
                        <a:solidFill>
                          <a:srgbClr val="666600"/>
                        </a:solidFill>
                        <a:effectLst/>
                        <a:latin typeface="Courier New" panose="02070309020205020404" pitchFamily="49" charset="0"/>
                      </a:rPr>
                      <m:t>.</m:t>
                    </m:r>
                    <m:r>
                      <m:rPr>
                        <m:nor/>
                      </m:rPr>
                      <a:rPr lang="en-US" sz="1600" b="0" i="0">
                        <a:solidFill>
                          <a:srgbClr val="666666"/>
                        </a:solidFill>
                        <a:effectLst/>
                        <a:latin typeface="Courier New" panose="02070309020205020404" pitchFamily="49" charset="0"/>
                      </a:rPr>
                      <m:t>equal</m:t>
                    </m:r>
                    <m:r>
                      <m:rPr>
                        <m:nor/>
                      </m:rPr>
                      <a:rPr lang="en-US" sz="1600" b="0" i="0">
                        <a:solidFill>
                          <a:srgbClr val="666600"/>
                        </a:solidFill>
                        <a:effectLst/>
                        <a:latin typeface="Courier New" panose="02070309020205020404" pitchFamily="49" charset="0"/>
                      </a:rPr>
                      <m:t>(</m:t>
                    </m:r>
                    <m:r>
                      <m:rPr>
                        <m:nor/>
                      </m:rPr>
                      <a:rPr lang="en-US" sz="1600" b="0" i="0">
                        <a:solidFill>
                          <a:srgbClr val="666666"/>
                        </a:solidFill>
                        <a:effectLst/>
                        <a:latin typeface="Courier New" panose="02070309020205020404" pitchFamily="49" charset="0"/>
                      </a:rPr>
                      <m:t>y</m:t>
                    </m:r>
                    <m:r>
                      <m:rPr>
                        <m:nor/>
                      </m:rPr>
                      <a:rPr lang="en-US" sz="1600" b="0" i="0">
                        <a:solidFill>
                          <a:srgbClr val="666666"/>
                        </a:solidFill>
                        <a:effectLst/>
                        <a:latin typeface="Courier New" panose="02070309020205020404" pitchFamily="49" charset="0"/>
                      </a:rPr>
                      <m:t>_</m:t>
                    </m:r>
                    <m:r>
                      <m:rPr>
                        <m:nor/>
                      </m:rPr>
                      <a:rPr lang="en-US" sz="1600" b="0" i="0">
                        <a:solidFill>
                          <a:srgbClr val="666666"/>
                        </a:solidFill>
                        <a:effectLst/>
                        <a:latin typeface="Courier New" panose="02070309020205020404" pitchFamily="49" charset="0"/>
                      </a:rPr>
                      <m:t>true</m:t>
                    </m:r>
                    <m:r>
                      <m:rPr>
                        <m:nor/>
                      </m:rPr>
                      <a:rPr lang="en-US" sz="1600" b="0" i="0">
                        <a:solidFill>
                          <a:srgbClr val="666600"/>
                        </a:solidFill>
                        <a:effectLst/>
                        <a:latin typeface="Courier New" panose="02070309020205020404" pitchFamily="49" charset="0"/>
                      </a:rPr>
                      <m:t>,</m:t>
                    </m:r>
                    <m:r>
                      <m:rPr>
                        <m:nor/>
                      </m:rPr>
                      <a:rPr lang="en-US" sz="1600" b="0" i="0">
                        <a:solidFill>
                          <a:srgbClr val="666666"/>
                        </a:solidFill>
                        <a:effectLst/>
                        <a:latin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b="0" i="0">
                        <a:solidFill>
                          <a:srgbClr val="666666"/>
                        </a:solidFill>
                        <a:effectLst/>
                        <a:latin typeface="Courier New" panose="02070309020205020404" pitchFamily="49" charset="0"/>
                      </a:rPr>
                      <m:t>K</m:t>
                    </m:r>
                    <m:r>
                      <m:rPr>
                        <m:nor/>
                      </m:rPr>
                      <a:rPr lang="en-US" sz="1600" b="0" i="0">
                        <a:solidFill>
                          <a:srgbClr val="666600"/>
                        </a:solidFill>
                        <a:effectLst/>
                        <a:latin typeface="Courier New" panose="02070309020205020404" pitchFamily="49" charset="0"/>
                      </a:rPr>
                      <m:t>.</m:t>
                    </m:r>
                    <m:r>
                      <m:rPr>
                        <m:nor/>
                      </m:rPr>
                      <a:rPr lang="en-US" sz="1600" b="0" i="0">
                        <a:solidFill>
                          <a:srgbClr val="666666"/>
                        </a:solidFill>
                        <a:effectLst/>
                        <a:latin typeface="Courier New" panose="02070309020205020404" pitchFamily="49" charset="0"/>
                      </a:rPr>
                      <m:t>round</m:t>
                    </m:r>
                    <m:r>
                      <m:rPr>
                        <m:nor/>
                      </m:rPr>
                      <a:rPr lang="en-US" sz="1600" b="0" i="0">
                        <a:solidFill>
                          <a:srgbClr val="666600"/>
                        </a:solidFill>
                        <a:effectLst/>
                        <a:latin typeface="Courier New" panose="02070309020205020404" pitchFamily="49" charset="0"/>
                      </a:rPr>
                      <m:t>(</m:t>
                    </m:r>
                    <m:r>
                      <m:rPr>
                        <m:nor/>
                      </m:rPr>
                      <a:rPr lang="en-US" sz="1600" b="0" i="0">
                        <a:solidFill>
                          <a:srgbClr val="666666"/>
                        </a:solidFill>
                        <a:effectLst/>
                        <a:latin typeface="Courier New" panose="02070309020205020404" pitchFamily="49" charset="0"/>
                      </a:rPr>
                      <m:t>y</m:t>
                    </m:r>
                    <m:r>
                      <m:rPr>
                        <m:nor/>
                      </m:rPr>
                      <a:rPr lang="en-US" sz="1600" b="0" i="0">
                        <a:solidFill>
                          <a:srgbClr val="666666"/>
                        </a:solidFill>
                        <a:effectLst/>
                        <a:latin typeface="Courier New" panose="02070309020205020404" pitchFamily="49" charset="0"/>
                      </a:rPr>
                      <m:t>_</m:t>
                    </m:r>
                    <m:r>
                      <m:rPr>
                        <m:nor/>
                      </m:rPr>
                      <a:rPr lang="en-US" sz="1600" b="0" i="0">
                        <a:solidFill>
                          <a:srgbClr val="666666"/>
                        </a:solidFill>
                        <a:effectLst/>
                        <a:latin typeface="Courier New" panose="02070309020205020404" pitchFamily="49" charset="0"/>
                      </a:rPr>
                      <m:t>pred</m:t>
                    </m:r>
                    <m:r>
                      <m:rPr>
                        <m:nor/>
                      </m:rPr>
                      <a:rPr lang="en-US" sz="1600" b="0" i="0">
                        <a:solidFill>
                          <a:srgbClr val="666600"/>
                        </a:solidFill>
                        <a:effectLst/>
                        <a:latin typeface="Courier New" panose="02070309020205020404" pitchFamily="49" charset="0"/>
                      </a:rPr>
                      <m:t>)),</m:t>
                    </m:r>
                    <m:r>
                      <m:rPr>
                        <m:nor/>
                      </m:rPr>
                      <a:rPr lang="en-US" sz="1600" b="0" i="0">
                        <a:solidFill>
                          <a:srgbClr val="666666"/>
                        </a:solidFill>
                        <a:effectLst/>
                        <a:latin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b="0" i="0">
                        <a:solidFill>
                          <a:srgbClr val="666666"/>
                        </a:solidFill>
                        <a:effectLst/>
                        <a:latin typeface="Courier New" panose="02070309020205020404" pitchFamily="49" charset="0"/>
                      </a:rPr>
                      <m:t>axis</m:t>
                    </m:r>
                    <m:r>
                      <m:rPr>
                        <m:nor/>
                      </m:rPr>
                      <a:rPr lang="en-US" sz="1600" b="0" i="0">
                        <a:solidFill>
                          <a:srgbClr val="666600"/>
                        </a:solidFill>
                        <a:effectLst/>
                        <a:latin typeface="Courier New" panose="02070309020205020404" pitchFamily="49" charset="0"/>
                      </a:rPr>
                      <m:t>=-</m:t>
                    </m:r>
                    <m:r>
                      <m:rPr>
                        <m:nor/>
                      </m:rPr>
                      <a:rPr lang="en-US" sz="1600" b="0" i="0">
                        <a:solidFill>
                          <a:srgbClr val="40A070"/>
                        </a:solidFill>
                        <a:effectLst/>
                        <a:latin typeface="Courier New" panose="02070309020205020404" pitchFamily="49" charset="0"/>
                      </a:rPr>
                      <m:t>1</m:t>
                    </m:r>
                    <m:r>
                      <m:rPr>
                        <m:nor/>
                      </m:rPr>
                      <a:rPr lang="en-US" sz="1600" b="0" i="0">
                        <a:solidFill>
                          <a:srgbClr val="666600"/>
                        </a:solidFill>
                        <a:effectLst/>
                        <a:latin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US" sz="1600" b="0" i="0" dirty="0" smtClean="0">
                    <a:solidFill>
                      <a:srgbClr val="999999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endParaRPr lang="en-US" sz="1600" b="0" i="0" dirty="0">
                  <a:solidFill>
                    <a:srgbClr val="999999"/>
                  </a:solidFill>
                  <a:effectLst/>
                  <a:latin typeface="Courier New" panose="02070309020205020404" pitchFamily="49" charset="0"/>
                </a:endParaRPr>
              </a:p>
              <a:p>
                <a:endParaRPr lang="es-PE" sz="1600" dirty="0"/>
              </a:p>
            </p:txBody>
          </p:sp>
        </mc:Choice>
        <mc:Fallback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075" y="2320335"/>
                <a:ext cx="7590539" cy="8408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ángulo 6"/>
          <p:cNvSpPr/>
          <p:nvPr/>
        </p:nvSpPr>
        <p:spPr>
          <a:xfrm>
            <a:off x="622627" y="2371439"/>
            <a:ext cx="174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Binary accuracy</a:t>
            </a:r>
            <a:endParaRPr lang="es-P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ángulo 8"/>
              <p:cNvSpPr/>
              <p:nvPr/>
            </p:nvSpPr>
            <p:spPr>
              <a:xfrm>
                <a:off x="3972075" y="3194819"/>
                <a:ext cx="7115117" cy="1122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PE" sz="1600" b="1">
                        <a:solidFill>
                          <a:srgbClr val="007020"/>
                        </a:solidFill>
                        <a:latin typeface="Courier New" panose="02070309020205020404" pitchFamily="49" charset="0"/>
                      </a:rPr>
                      <m:t>def</m:t>
                    </m:r>
                    <m:r>
                      <m:rPr>
                        <m:nor/>
                      </m:rPr>
                      <a:rPr lang="es-PE" sz="1600">
                        <a:solidFill>
                          <a:srgbClr val="666666"/>
                        </a:solidFill>
                        <a:latin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es-PE" sz="1600">
                        <a:solidFill>
                          <a:srgbClr val="666666"/>
                        </a:solidFill>
                        <a:latin typeface="Courier New" panose="02070309020205020404" pitchFamily="49" charset="0"/>
                      </a:rPr>
                      <m:t>categorical</m:t>
                    </m:r>
                    <m:r>
                      <m:rPr>
                        <m:nor/>
                      </m:rPr>
                      <a:rPr lang="es-PE" sz="1600">
                        <a:solidFill>
                          <a:srgbClr val="666666"/>
                        </a:solidFill>
                        <a:latin typeface="Courier New" panose="02070309020205020404" pitchFamily="49" charset="0"/>
                      </a:rPr>
                      <m:t>_</m:t>
                    </m:r>
                    <m:r>
                      <m:rPr>
                        <m:nor/>
                      </m:rPr>
                      <a:rPr lang="es-PE" sz="1600">
                        <a:solidFill>
                          <a:srgbClr val="666666"/>
                        </a:solidFill>
                        <a:latin typeface="Courier New" panose="02070309020205020404" pitchFamily="49" charset="0"/>
                      </a:rPr>
                      <m:t>accuracy</m:t>
                    </m:r>
                    <m:r>
                      <m:rPr>
                        <m:nor/>
                      </m:rPr>
                      <a:rPr lang="es-PE" sz="1600">
                        <a:solidFill>
                          <a:srgbClr val="666600"/>
                        </a:solidFill>
                        <a:latin typeface="Courier New" panose="02070309020205020404" pitchFamily="49" charset="0"/>
                      </a:rPr>
                      <m:t>(</m:t>
                    </m:r>
                    <m:r>
                      <m:rPr>
                        <m:nor/>
                      </m:rPr>
                      <a:rPr lang="es-PE" sz="1600">
                        <a:solidFill>
                          <a:srgbClr val="666666"/>
                        </a:solidFill>
                        <a:latin typeface="Courier New" panose="02070309020205020404" pitchFamily="49" charset="0"/>
                      </a:rPr>
                      <m:t>y</m:t>
                    </m:r>
                    <m:r>
                      <m:rPr>
                        <m:nor/>
                      </m:rPr>
                      <a:rPr lang="es-PE" sz="1600">
                        <a:solidFill>
                          <a:srgbClr val="666666"/>
                        </a:solidFill>
                        <a:latin typeface="Courier New" panose="02070309020205020404" pitchFamily="49" charset="0"/>
                      </a:rPr>
                      <m:t>_</m:t>
                    </m:r>
                    <m:r>
                      <m:rPr>
                        <m:nor/>
                      </m:rPr>
                      <a:rPr lang="es-PE" sz="1600">
                        <a:solidFill>
                          <a:srgbClr val="666666"/>
                        </a:solidFill>
                        <a:latin typeface="Courier New" panose="02070309020205020404" pitchFamily="49" charset="0"/>
                      </a:rPr>
                      <m:t>true</m:t>
                    </m:r>
                    <m:r>
                      <m:rPr>
                        <m:nor/>
                      </m:rPr>
                      <a:rPr lang="es-PE" sz="1600">
                        <a:solidFill>
                          <a:srgbClr val="666600"/>
                        </a:solidFill>
                        <a:latin typeface="Courier New" panose="02070309020205020404" pitchFamily="49" charset="0"/>
                      </a:rPr>
                      <m:t>,</m:t>
                    </m:r>
                    <m:r>
                      <m:rPr>
                        <m:nor/>
                      </m:rPr>
                      <a:rPr lang="es-PE" sz="1600">
                        <a:solidFill>
                          <a:srgbClr val="666666"/>
                        </a:solidFill>
                        <a:latin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es-PE" sz="1600">
                        <a:solidFill>
                          <a:srgbClr val="666666"/>
                        </a:solidFill>
                        <a:latin typeface="Courier New" panose="02070309020205020404" pitchFamily="49" charset="0"/>
                      </a:rPr>
                      <m:t>y</m:t>
                    </m:r>
                    <m:r>
                      <m:rPr>
                        <m:nor/>
                      </m:rPr>
                      <a:rPr lang="es-PE" sz="1600">
                        <a:solidFill>
                          <a:srgbClr val="666666"/>
                        </a:solidFill>
                        <a:latin typeface="Courier New" panose="02070309020205020404" pitchFamily="49" charset="0"/>
                      </a:rPr>
                      <m:t>_</m:t>
                    </m:r>
                    <m:r>
                      <m:rPr>
                        <m:nor/>
                      </m:rPr>
                      <a:rPr lang="es-PE" sz="1600">
                        <a:solidFill>
                          <a:srgbClr val="666666"/>
                        </a:solidFill>
                        <a:latin typeface="Courier New" panose="02070309020205020404" pitchFamily="49" charset="0"/>
                      </a:rPr>
                      <m:t>pred</m:t>
                    </m:r>
                    <m:r>
                      <m:rPr>
                        <m:nor/>
                      </m:rPr>
                      <a:rPr lang="es-PE" sz="1600">
                        <a:solidFill>
                          <a:srgbClr val="666600"/>
                        </a:solidFill>
                        <a:latin typeface="Courier New" panose="02070309020205020404" pitchFamily="49" charset="0"/>
                      </a:rPr>
                      <m:t>):</m:t>
                    </m:r>
                  </m:oMath>
                </a14:m>
                <a:r>
                  <a:rPr lang="es-PE" sz="1600" b="0" i="0" dirty="0" smtClean="0">
                    <a:solidFill>
                      <a:srgbClr val="999999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endParaRPr lang="es-PE" sz="1600" b="0" i="0" dirty="0">
                  <a:solidFill>
                    <a:srgbClr val="999999"/>
                  </a:solidFill>
                  <a:effectLst/>
                  <a:latin typeface="Courier New" panose="02070309020205020404" pitchFamily="49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1600" b="1" i="0">
                          <a:solidFill>
                            <a:srgbClr val="007020"/>
                          </a:solidFill>
                          <a:effectLst/>
                          <a:latin typeface="Courier New" panose="02070309020205020404" pitchFamily="49" charset="0"/>
                        </a:rPr>
                        <m:t>return</m:t>
                      </m:r>
                      <m:r>
                        <m:rPr>
                          <m:nor/>
                        </m:rPr>
                        <a:rPr lang="es-PE" sz="1600" b="0" i="0">
                          <a:solidFill>
                            <a:srgbClr val="666666"/>
                          </a:solidFill>
                          <a:effectLst/>
                          <a:latin typeface="Courier New" panose="02070309020205020404" pitchFamily="49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sz="1600" b="0" i="0">
                          <a:solidFill>
                            <a:srgbClr val="666666"/>
                          </a:solidFill>
                          <a:effectLst/>
                          <a:latin typeface="Courier New" panose="02070309020205020404" pitchFamily="49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s-PE" sz="1600" b="0" i="0">
                          <a:solidFill>
                            <a:srgbClr val="666600"/>
                          </a:solidFill>
                          <a:effectLst/>
                          <a:latin typeface="Courier New" panose="02070309020205020404" pitchFamily="49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s-PE" sz="1600" b="0" i="0">
                          <a:solidFill>
                            <a:srgbClr val="666666"/>
                          </a:solidFill>
                          <a:effectLst/>
                          <a:latin typeface="Courier New" panose="02070309020205020404" pitchFamily="49" charset="0"/>
                        </a:rPr>
                        <m:t>cast</m:t>
                      </m:r>
                      <m:r>
                        <m:rPr>
                          <m:nor/>
                        </m:rPr>
                        <a:rPr lang="es-PE" sz="1600" b="0" i="0">
                          <a:solidFill>
                            <a:srgbClr val="666600"/>
                          </a:solidFill>
                          <a:effectLst/>
                          <a:latin typeface="Courier New" panose="02070309020205020404" pitchFamily="49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PE" sz="1600" b="0" i="0">
                          <a:solidFill>
                            <a:srgbClr val="666666"/>
                          </a:solidFill>
                          <a:effectLst/>
                          <a:latin typeface="Courier New" panose="02070309020205020404" pitchFamily="49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s-PE" sz="1600" b="0" i="0">
                          <a:solidFill>
                            <a:srgbClr val="666600"/>
                          </a:solidFill>
                          <a:effectLst/>
                          <a:latin typeface="Courier New" panose="02070309020205020404" pitchFamily="49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s-PE" sz="1600" b="0" i="0">
                          <a:solidFill>
                            <a:srgbClr val="666666"/>
                          </a:solidFill>
                          <a:effectLst/>
                          <a:latin typeface="Courier New" panose="02070309020205020404" pitchFamily="49" charset="0"/>
                        </a:rPr>
                        <m:t>equal</m:t>
                      </m:r>
                      <m:r>
                        <m:rPr>
                          <m:nor/>
                        </m:rPr>
                        <a:rPr lang="es-PE" sz="1600" b="0" i="0">
                          <a:solidFill>
                            <a:srgbClr val="666600"/>
                          </a:solidFill>
                          <a:effectLst/>
                          <a:latin typeface="Courier New" panose="02070309020205020404" pitchFamily="49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PE" sz="1600" b="0" i="0">
                          <a:solidFill>
                            <a:srgbClr val="666666"/>
                          </a:solidFill>
                          <a:effectLst/>
                          <a:latin typeface="Courier New" panose="02070309020205020404" pitchFamily="49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s-PE" sz="1600" b="0" i="0">
                          <a:solidFill>
                            <a:srgbClr val="666600"/>
                          </a:solidFill>
                          <a:effectLst/>
                          <a:latin typeface="Courier New" panose="02070309020205020404" pitchFamily="49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s-PE" sz="1600" b="0" i="0">
                          <a:solidFill>
                            <a:srgbClr val="666666"/>
                          </a:solidFill>
                          <a:effectLst/>
                          <a:latin typeface="Courier New" panose="02070309020205020404" pitchFamily="49" charset="0"/>
                        </a:rPr>
                        <m:t>argmax</m:t>
                      </m:r>
                      <m:r>
                        <m:rPr>
                          <m:nor/>
                        </m:rPr>
                        <a:rPr lang="es-PE" sz="1600" b="0" i="0">
                          <a:solidFill>
                            <a:srgbClr val="666600"/>
                          </a:solidFill>
                          <a:effectLst/>
                          <a:latin typeface="Courier New" panose="02070309020205020404" pitchFamily="49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PE" sz="1600" b="0" i="0">
                          <a:solidFill>
                            <a:srgbClr val="666666"/>
                          </a:solidFill>
                          <a:effectLst/>
                          <a:latin typeface="Courier New" panose="02070309020205020404" pitchFamily="49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s-PE" sz="1600" b="0" i="0">
                          <a:solidFill>
                            <a:srgbClr val="666666"/>
                          </a:solidFill>
                          <a:effectLst/>
                          <a:latin typeface="Courier New" panose="02070309020205020404" pitchFamily="49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s-PE" sz="1600" b="0" i="0">
                          <a:solidFill>
                            <a:srgbClr val="666666"/>
                          </a:solidFill>
                          <a:effectLst/>
                          <a:latin typeface="Courier New" panose="02070309020205020404" pitchFamily="49" charset="0"/>
                        </a:rPr>
                        <m:t>true</m:t>
                      </m:r>
                      <m:r>
                        <m:rPr>
                          <m:nor/>
                        </m:rPr>
                        <a:rPr lang="es-PE" sz="1600" b="0" i="0">
                          <a:solidFill>
                            <a:srgbClr val="666600"/>
                          </a:solidFill>
                          <a:effectLst/>
                          <a:latin typeface="Courier New" panose="02070309020205020404" pitchFamily="49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s-PE" sz="1600" b="0" i="0">
                          <a:solidFill>
                            <a:srgbClr val="666666"/>
                          </a:solidFill>
                          <a:effectLst/>
                          <a:latin typeface="Courier New" panose="02070309020205020404" pitchFamily="49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sz="1600" b="0" i="0">
                          <a:solidFill>
                            <a:srgbClr val="666666"/>
                          </a:solidFill>
                          <a:effectLst/>
                          <a:latin typeface="Courier New" panose="02070309020205020404" pitchFamily="49" charset="0"/>
                        </a:rPr>
                        <m:t>axis</m:t>
                      </m:r>
                      <m:r>
                        <m:rPr>
                          <m:nor/>
                        </m:rPr>
                        <a:rPr lang="es-PE" sz="1600" b="0" i="0">
                          <a:solidFill>
                            <a:srgbClr val="666600"/>
                          </a:solidFill>
                          <a:effectLst/>
                          <a:latin typeface="Courier New" panose="02070309020205020404" pitchFamily="49" charset="0"/>
                        </a:rPr>
                        <m:t>=-</m:t>
                      </m:r>
                      <m:r>
                        <m:rPr>
                          <m:nor/>
                        </m:rPr>
                        <a:rPr lang="es-PE" sz="1600" b="0" i="0">
                          <a:solidFill>
                            <a:srgbClr val="40A070"/>
                          </a:solidFill>
                          <a:effectLst/>
                          <a:latin typeface="Courier New" panose="02070309020205020404" pitchFamily="49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s-PE" sz="1600" b="0" i="0">
                          <a:solidFill>
                            <a:srgbClr val="666600"/>
                          </a:solidFill>
                          <a:effectLst/>
                          <a:latin typeface="Courier New" panose="02070309020205020404" pitchFamily="49" charset="0"/>
                        </a:rPr>
                        <m:t>),</m:t>
                      </m:r>
                      <m:r>
                        <m:rPr>
                          <m:nor/>
                        </m:rPr>
                        <a:rPr lang="es-PE" sz="1600" b="0" i="0">
                          <a:solidFill>
                            <a:srgbClr val="666666"/>
                          </a:solidFill>
                          <a:effectLst/>
                          <a:latin typeface="Courier New" panose="02070309020205020404" pitchFamily="49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s-PE" sz="1600" b="0" i="0">
                          <a:solidFill>
                            <a:srgbClr val="666600"/>
                          </a:solidFill>
                          <a:effectLst/>
                          <a:latin typeface="Courier New" panose="02070309020205020404" pitchFamily="49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s-PE" sz="1600" b="0" i="0">
                          <a:solidFill>
                            <a:srgbClr val="666666"/>
                          </a:solidFill>
                          <a:effectLst/>
                          <a:latin typeface="Courier New" panose="02070309020205020404" pitchFamily="49" charset="0"/>
                        </a:rPr>
                        <m:t>argmax</m:t>
                      </m:r>
                      <m:r>
                        <m:rPr>
                          <m:nor/>
                        </m:rPr>
                        <a:rPr lang="es-PE" sz="1600" b="0" i="0">
                          <a:solidFill>
                            <a:srgbClr val="666600"/>
                          </a:solidFill>
                          <a:effectLst/>
                          <a:latin typeface="Courier New" panose="02070309020205020404" pitchFamily="49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PE" sz="1600" b="0" i="0">
                          <a:solidFill>
                            <a:srgbClr val="666666"/>
                          </a:solidFill>
                          <a:effectLst/>
                          <a:latin typeface="Courier New" panose="02070309020205020404" pitchFamily="49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s-PE" sz="1600" b="0" i="0">
                          <a:solidFill>
                            <a:srgbClr val="666666"/>
                          </a:solidFill>
                          <a:effectLst/>
                          <a:latin typeface="Courier New" panose="02070309020205020404" pitchFamily="49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s-PE" sz="1600" b="0" i="0">
                          <a:solidFill>
                            <a:srgbClr val="666666"/>
                          </a:solidFill>
                          <a:effectLst/>
                          <a:latin typeface="Courier New" panose="02070309020205020404" pitchFamily="49" charset="0"/>
                        </a:rPr>
                        <m:t>pred</m:t>
                      </m:r>
                      <m:r>
                        <m:rPr>
                          <m:nor/>
                        </m:rPr>
                        <a:rPr lang="es-PE" sz="1600" b="0" i="0">
                          <a:solidFill>
                            <a:srgbClr val="666600"/>
                          </a:solidFill>
                          <a:effectLst/>
                          <a:latin typeface="Courier New" panose="02070309020205020404" pitchFamily="49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s-PE" sz="1600" b="0" i="0">
                          <a:solidFill>
                            <a:srgbClr val="666666"/>
                          </a:solidFill>
                          <a:effectLst/>
                          <a:latin typeface="Courier New" panose="02070309020205020404" pitchFamily="49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sz="1600" b="0" i="0">
                          <a:solidFill>
                            <a:srgbClr val="666666"/>
                          </a:solidFill>
                          <a:effectLst/>
                          <a:latin typeface="Courier New" panose="02070309020205020404" pitchFamily="49" charset="0"/>
                        </a:rPr>
                        <m:t>axis</m:t>
                      </m:r>
                      <m:r>
                        <m:rPr>
                          <m:nor/>
                        </m:rPr>
                        <a:rPr lang="es-PE" sz="1600" b="0" i="0">
                          <a:solidFill>
                            <a:srgbClr val="666600"/>
                          </a:solidFill>
                          <a:effectLst/>
                          <a:latin typeface="Courier New" panose="02070309020205020404" pitchFamily="49" charset="0"/>
                        </a:rPr>
                        <m:t>=-</m:t>
                      </m:r>
                      <m:r>
                        <m:rPr>
                          <m:nor/>
                        </m:rPr>
                        <a:rPr lang="es-PE" sz="1600" b="0" i="0">
                          <a:solidFill>
                            <a:srgbClr val="40A070"/>
                          </a:solidFill>
                          <a:effectLst/>
                          <a:latin typeface="Courier New" panose="02070309020205020404" pitchFamily="49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s-PE" sz="1600" b="0" i="0">
                          <a:solidFill>
                            <a:srgbClr val="666600"/>
                          </a:solidFill>
                          <a:effectLst/>
                          <a:latin typeface="Courier New" panose="02070309020205020404" pitchFamily="49" charset="0"/>
                        </a:rPr>
                        <m:t>)),</m:t>
                      </m:r>
                      <m:r>
                        <m:rPr>
                          <m:nor/>
                        </m:rPr>
                        <a:rPr lang="es-PE" sz="1600" b="0" i="0" smtClean="0">
                          <a:solidFill>
                            <a:srgbClr val="666600"/>
                          </a:solidFill>
                          <a:effectLst/>
                          <a:latin typeface="Courier New" panose="02070309020205020404" pitchFamily="49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sz="1600" b="0" i="0">
                          <a:solidFill>
                            <a:srgbClr val="666666"/>
                          </a:solidFill>
                          <a:effectLst/>
                          <a:latin typeface="Courier New" panose="02070309020205020404" pitchFamily="49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s-PE" sz="1600" b="0" i="0">
                          <a:solidFill>
                            <a:srgbClr val="666600"/>
                          </a:solidFill>
                          <a:effectLst/>
                          <a:latin typeface="Courier New" panose="02070309020205020404" pitchFamily="49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s-PE" sz="1600" b="0" i="0">
                          <a:solidFill>
                            <a:srgbClr val="666666"/>
                          </a:solidFill>
                          <a:effectLst/>
                          <a:latin typeface="Courier New" panose="02070309020205020404" pitchFamily="49" charset="0"/>
                        </a:rPr>
                        <m:t>floatx</m:t>
                      </m:r>
                      <m:r>
                        <m:rPr>
                          <m:nor/>
                        </m:rPr>
                        <a:rPr lang="es-PE" sz="1600" b="0" i="0">
                          <a:solidFill>
                            <a:srgbClr val="666600"/>
                          </a:solidFill>
                          <a:effectLst/>
                          <a:latin typeface="Courier New" panose="02070309020205020404" pitchFamily="49" charset="0"/>
                        </a:rPr>
                        <m:t>())</m:t>
                      </m:r>
                    </m:oMath>
                  </m:oMathPara>
                </a14:m>
                <a:endParaRPr lang="es-PE" sz="1600" b="0" i="0" dirty="0">
                  <a:solidFill>
                    <a:srgbClr val="999999"/>
                  </a:solidFill>
                  <a:effectLst/>
                  <a:latin typeface="Courier New" panose="02070309020205020404" pitchFamily="49" charset="0"/>
                </a:endParaRPr>
              </a:p>
              <a:p>
                <a:endParaRPr lang="es-PE" sz="1600" dirty="0"/>
              </a:p>
            </p:txBody>
          </p:sp>
        </mc:Choice>
        <mc:Fallback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075" y="3194819"/>
                <a:ext cx="7115117" cy="11228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 9"/>
          <p:cNvSpPr/>
          <p:nvPr/>
        </p:nvSpPr>
        <p:spPr>
          <a:xfrm>
            <a:off x="622627" y="3350381"/>
            <a:ext cx="2245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Categorical accuracy:</a:t>
            </a:r>
            <a:endParaRPr lang="es-PE" dirty="0"/>
          </a:p>
        </p:txBody>
      </p:sp>
      <p:sp>
        <p:nvSpPr>
          <p:cNvPr id="11" name="Rectángulo 10"/>
          <p:cNvSpPr/>
          <p:nvPr/>
        </p:nvSpPr>
        <p:spPr>
          <a:xfrm>
            <a:off x="3972075" y="4332564"/>
            <a:ext cx="80813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600" b="1" dirty="0" err="1">
                <a:solidFill>
                  <a:srgbClr val="007020"/>
                </a:solidFill>
                <a:latin typeface="Courier New" panose="02070309020205020404" pitchFamily="49" charset="0"/>
              </a:rPr>
              <a:t>def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 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sparse_categorical_accuracy</a:t>
            </a:r>
            <a:r>
              <a:rPr lang="es-PE" sz="1600" dirty="0">
                <a:solidFill>
                  <a:srgbClr val="666600"/>
                </a:solidFill>
                <a:latin typeface="Courier New" panose="02070309020205020404" pitchFamily="49" charset="0"/>
              </a:rPr>
              <a:t>(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y_true</a:t>
            </a:r>
            <a:r>
              <a:rPr lang="es-PE" sz="1600" dirty="0">
                <a:solidFill>
                  <a:srgbClr val="666600"/>
                </a:solidFill>
                <a:latin typeface="Courier New" panose="02070309020205020404" pitchFamily="49" charset="0"/>
              </a:rPr>
              <a:t>,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 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y_pred</a:t>
            </a:r>
            <a:r>
              <a:rPr lang="es-PE" sz="1600" dirty="0">
                <a:solidFill>
                  <a:srgbClr val="666600"/>
                </a:solidFill>
                <a:latin typeface="Courier New" panose="02070309020205020404" pitchFamily="49" charset="0"/>
              </a:rPr>
              <a:t>):</a:t>
            </a:r>
            <a:endParaRPr lang="es-PE" sz="1600" dirty="0">
              <a:solidFill>
                <a:srgbClr val="999999"/>
              </a:solidFill>
              <a:latin typeface="Courier New" panose="02070309020205020404" pitchFamily="49" charset="0"/>
            </a:endParaRPr>
          </a:p>
          <a:p>
            <a:pPr marL="355600" indent="-355600"/>
            <a:r>
              <a:rPr lang="es-PE" sz="1600" b="1" dirty="0" smtClean="0">
                <a:solidFill>
                  <a:srgbClr val="007020"/>
                </a:solidFill>
                <a:latin typeface="Courier New" panose="02070309020205020404" pitchFamily="49" charset="0"/>
              </a:rPr>
              <a:t>   </a:t>
            </a:r>
            <a:r>
              <a:rPr lang="es-PE" sz="1600" b="1" dirty="0" err="1" smtClean="0">
                <a:solidFill>
                  <a:srgbClr val="007020"/>
                </a:solidFill>
                <a:latin typeface="Courier New" panose="02070309020205020404" pitchFamily="49" charset="0"/>
              </a:rPr>
              <a:t>return</a:t>
            </a:r>
            <a:r>
              <a:rPr lang="es-PE" sz="1600" dirty="0" smtClean="0">
                <a:solidFill>
                  <a:srgbClr val="666666"/>
                </a:solidFill>
                <a:latin typeface="Courier New" panose="02070309020205020404" pitchFamily="49" charset="0"/>
              </a:rPr>
              <a:t> 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K</a:t>
            </a:r>
            <a:r>
              <a:rPr lang="es-PE" sz="1600" dirty="0" err="1">
                <a:solidFill>
                  <a:srgbClr val="666600"/>
                </a:solidFill>
                <a:latin typeface="Courier New" panose="02070309020205020404" pitchFamily="49" charset="0"/>
              </a:rPr>
              <a:t>.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cast</a:t>
            </a:r>
            <a:r>
              <a:rPr lang="es-PE" sz="1600" dirty="0">
                <a:solidFill>
                  <a:srgbClr val="666600"/>
                </a:solidFill>
                <a:latin typeface="Courier New" panose="02070309020205020404" pitchFamily="49" charset="0"/>
              </a:rPr>
              <a:t>(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K</a:t>
            </a:r>
            <a:r>
              <a:rPr lang="es-PE" sz="1600" dirty="0" err="1">
                <a:solidFill>
                  <a:srgbClr val="666600"/>
                </a:solidFill>
                <a:latin typeface="Courier New" panose="02070309020205020404" pitchFamily="49" charset="0"/>
              </a:rPr>
              <a:t>.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equal</a:t>
            </a:r>
            <a:r>
              <a:rPr lang="es-PE" sz="1600" dirty="0">
                <a:solidFill>
                  <a:srgbClr val="666600"/>
                </a:solidFill>
                <a:latin typeface="Courier New" panose="02070309020205020404" pitchFamily="49" charset="0"/>
              </a:rPr>
              <a:t>(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K</a:t>
            </a:r>
            <a:r>
              <a:rPr lang="es-PE" sz="1600" dirty="0" err="1">
                <a:solidFill>
                  <a:srgbClr val="666600"/>
                </a:solidFill>
                <a:latin typeface="Courier New" panose="02070309020205020404" pitchFamily="49" charset="0"/>
              </a:rPr>
              <a:t>.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max</a:t>
            </a:r>
            <a:r>
              <a:rPr lang="es-PE" sz="1600" dirty="0">
                <a:solidFill>
                  <a:srgbClr val="666600"/>
                </a:solidFill>
                <a:latin typeface="Courier New" panose="02070309020205020404" pitchFamily="49" charset="0"/>
              </a:rPr>
              <a:t>(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y_true</a:t>
            </a:r>
            <a:r>
              <a:rPr lang="es-PE" sz="1600" dirty="0">
                <a:solidFill>
                  <a:srgbClr val="666600"/>
                </a:solidFill>
                <a:latin typeface="Courier New" panose="02070309020205020404" pitchFamily="49" charset="0"/>
              </a:rPr>
              <a:t>,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 axis</a:t>
            </a:r>
            <a:r>
              <a:rPr lang="es-PE" sz="1600" dirty="0" smtClean="0">
                <a:solidFill>
                  <a:srgbClr val="666600"/>
                </a:solidFill>
                <a:latin typeface="Courier New" panose="02070309020205020404" pitchFamily="49" charset="0"/>
              </a:rPr>
              <a:t>=-</a:t>
            </a:r>
            <a:r>
              <a:rPr lang="es-PE" sz="1600" dirty="0" smtClean="0">
                <a:solidFill>
                  <a:srgbClr val="40A070"/>
                </a:solidFill>
                <a:latin typeface="Courier New" panose="02070309020205020404" pitchFamily="49" charset="0"/>
              </a:rPr>
              <a:t>1</a:t>
            </a:r>
            <a:r>
              <a:rPr lang="es-PE" sz="1600" dirty="0" smtClean="0">
                <a:solidFill>
                  <a:srgbClr val="666600"/>
                </a:solidFill>
                <a:latin typeface="Courier New" panose="02070309020205020404" pitchFamily="49" charset="0"/>
              </a:rPr>
              <a:t>),</a:t>
            </a:r>
            <a:r>
              <a:rPr lang="es-PE" sz="1600" dirty="0" err="1" smtClean="0">
                <a:solidFill>
                  <a:srgbClr val="666666"/>
                </a:solidFill>
                <a:latin typeface="Courier New" panose="02070309020205020404" pitchFamily="49" charset="0"/>
              </a:rPr>
              <a:t>K</a:t>
            </a:r>
            <a:r>
              <a:rPr lang="es-PE" sz="1600" dirty="0" err="1" smtClean="0">
                <a:solidFill>
                  <a:srgbClr val="666600"/>
                </a:solidFill>
                <a:latin typeface="Courier New" panose="02070309020205020404" pitchFamily="49" charset="0"/>
              </a:rPr>
              <a:t>.</a:t>
            </a:r>
            <a:r>
              <a:rPr lang="es-PE" sz="1600" dirty="0" err="1" smtClean="0">
                <a:solidFill>
                  <a:srgbClr val="666666"/>
                </a:solidFill>
                <a:latin typeface="Courier New" panose="02070309020205020404" pitchFamily="49" charset="0"/>
              </a:rPr>
              <a:t>cast</a:t>
            </a:r>
            <a:r>
              <a:rPr lang="es-PE" sz="1600" dirty="0" smtClean="0">
                <a:solidFill>
                  <a:srgbClr val="666600"/>
                </a:solidFill>
                <a:latin typeface="Courier New" panose="02070309020205020404" pitchFamily="49" charset="0"/>
              </a:rPr>
              <a:t>(</a:t>
            </a:r>
            <a:r>
              <a:rPr lang="es-PE" sz="1600" dirty="0" err="1" smtClean="0">
                <a:solidFill>
                  <a:srgbClr val="666666"/>
                </a:solidFill>
                <a:latin typeface="Courier New" panose="02070309020205020404" pitchFamily="49" charset="0"/>
              </a:rPr>
              <a:t>K</a:t>
            </a:r>
            <a:r>
              <a:rPr lang="es-PE" sz="1600" dirty="0" err="1" smtClean="0">
                <a:solidFill>
                  <a:srgbClr val="666600"/>
                </a:solidFill>
                <a:latin typeface="Courier New" panose="02070309020205020404" pitchFamily="49" charset="0"/>
              </a:rPr>
              <a:t>.</a:t>
            </a:r>
            <a:r>
              <a:rPr lang="es-PE" sz="1600" dirty="0" err="1" smtClean="0">
                <a:solidFill>
                  <a:srgbClr val="666666"/>
                </a:solidFill>
                <a:latin typeface="Courier New" panose="02070309020205020404" pitchFamily="49" charset="0"/>
              </a:rPr>
              <a:t>argmax</a:t>
            </a:r>
            <a:r>
              <a:rPr lang="es-PE" sz="1600" dirty="0" smtClean="0">
                <a:solidFill>
                  <a:srgbClr val="666600"/>
                </a:solidFill>
                <a:latin typeface="Courier New" panose="02070309020205020404" pitchFamily="49" charset="0"/>
              </a:rPr>
              <a:t>(</a:t>
            </a:r>
            <a:r>
              <a:rPr lang="es-PE" sz="1600" dirty="0" err="1" smtClean="0">
                <a:solidFill>
                  <a:srgbClr val="666666"/>
                </a:solidFill>
                <a:latin typeface="Courier New" panose="02070309020205020404" pitchFamily="49" charset="0"/>
              </a:rPr>
              <a:t>y_pred</a:t>
            </a:r>
            <a:r>
              <a:rPr lang="es-PE" sz="1600" dirty="0">
                <a:solidFill>
                  <a:srgbClr val="666600"/>
                </a:solidFill>
                <a:latin typeface="Courier New" panose="02070309020205020404" pitchFamily="49" charset="0"/>
              </a:rPr>
              <a:t>,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 axis</a:t>
            </a:r>
            <a:r>
              <a:rPr lang="es-PE" sz="1600" dirty="0">
                <a:solidFill>
                  <a:srgbClr val="666600"/>
                </a:solidFill>
                <a:latin typeface="Courier New" panose="02070309020205020404" pitchFamily="49" charset="0"/>
              </a:rPr>
              <a:t>=-</a:t>
            </a:r>
            <a:r>
              <a:rPr lang="es-PE" sz="1600" dirty="0">
                <a:solidFill>
                  <a:srgbClr val="40A070"/>
                </a:solidFill>
                <a:latin typeface="Courier New" panose="02070309020205020404" pitchFamily="49" charset="0"/>
              </a:rPr>
              <a:t>1</a:t>
            </a:r>
            <a:r>
              <a:rPr lang="es-PE" sz="1600" dirty="0">
                <a:solidFill>
                  <a:srgbClr val="666600"/>
                </a:solidFill>
                <a:latin typeface="Courier New" panose="02070309020205020404" pitchFamily="49" charset="0"/>
              </a:rPr>
              <a:t>),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 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K</a:t>
            </a:r>
            <a:r>
              <a:rPr lang="es-PE" sz="1600" dirty="0" err="1">
                <a:solidFill>
                  <a:srgbClr val="666600"/>
                </a:solidFill>
                <a:latin typeface="Courier New" panose="02070309020205020404" pitchFamily="49" charset="0"/>
              </a:rPr>
              <a:t>.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floatx</a:t>
            </a:r>
            <a:r>
              <a:rPr lang="es-PE" sz="1600" dirty="0" smtClean="0">
                <a:solidFill>
                  <a:srgbClr val="666600"/>
                </a:solidFill>
                <a:latin typeface="Courier New" panose="02070309020205020404" pitchFamily="49" charset="0"/>
              </a:rPr>
              <a:t>())),</a:t>
            </a:r>
            <a:r>
              <a:rPr lang="es-PE" sz="1600" dirty="0" err="1" smtClean="0">
                <a:solidFill>
                  <a:srgbClr val="666666"/>
                </a:solidFill>
                <a:latin typeface="Courier New" panose="02070309020205020404" pitchFamily="49" charset="0"/>
              </a:rPr>
              <a:t>K</a:t>
            </a:r>
            <a:r>
              <a:rPr lang="es-PE" sz="1600" dirty="0" err="1" smtClean="0">
                <a:solidFill>
                  <a:srgbClr val="666600"/>
                </a:solidFill>
                <a:latin typeface="Courier New" panose="02070309020205020404" pitchFamily="49" charset="0"/>
              </a:rPr>
              <a:t>.</a:t>
            </a:r>
            <a:r>
              <a:rPr lang="es-PE" sz="1600" dirty="0" err="1" smtClean="0">
                <a:solidFill>
                  <a:srgbClr val="666666"/>
                </a:solidFill>
                <a:latin typeface="Courier New" panose="02070309020205020404" pitchFamily="49" charset="0"/>
              </a:rPr>
              <a:t>floatx</a:t>
            </a:r>
            <a:r>
              <a:rPr lang="es-PE" sz="1600" dirty="0">
                <a:solidFill>
                  <a:srgbClr val="666600"/>
                </a:solidFill>
                <a:latin typeface="Courier New" panose="02070309020205020404" pitchFamily="49" charset="0"/>
              </a:rPr>
              <a:t>())</a:t>
            </a:r>
            <a:endParaRPr lang="es-PE" sz="1600" dirty="0">
              <a:solidFill>
                <a:srgbClr val="999999"/>
              </a:solidFill>
              <a:latin typeface="Courier New" panose="02070309020205020404" pitchFamily="49" charset="0"/>
            </a:endParaRPr>
          </a:p>
          <a:p>
            <a:endParaRPr lang="es-PE" sz="1600" dirty="0"/>
          </a:p>
        </p:txBody>
      </p:sp>
      <p:sp>
        <p:nvSpPr>
          <p:cNvPr id="12" name="Rectángulo 11"/>
          <p:cNvSpPr/>
          <p:nvPr/>
        </p:nvSpPr>
        <p:spPr>
          <a:xfrm>
            <a:off x="623759" y="4365967"/>
            <a:ext cx="2779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 err="1" smtClean="0"/>
              <a:t>Sparse</a:t>
            </a:r>
            <a:r>
              <a:rPr lang="es-PE" b="1" dirty="0" smtClean="0"/>
              <a:t> </a:t>
            </a:r>
            <a:r>
              <a:rPr lang="es-PE" b="1" dirty="0" err="1"/>
              <a:t>categorical</a:t>
            </a:r>
            <a:r>
              <a:rPr lang="es-PE" b="1" dirty="0"/>
              <a:t> </a:t>
            </a:r>
            <a:r>
              <a:rPr lang="es-PE" b="1" dirty="0" err="1"/>
              <a:t>accuracy</a:t>
            </a:r>
            <a:endParaRPr lang="es-PE" dirty="0"/>
          </a:p>
        </p:txBody>
      </p:sp>
      <p:sp>
        <p:nvSpPr>
          <p:cNvPr id="13" name="Rectángulo 12"/>
          <p:cNvSpPr/>
          <p:nvPr/>
        </p:nvSpPr>
        <p:spPr>
          <a:xfrm>
            <a:off x="3972075" y="5544898"/>
            <a:ext cx="79369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600" b="1" dirty="0" err="1">
                <a:solidFill>
                  <a:srgbClr val="007020"/>
                </a:solidFill>
                <a:latin typeface="Courier New" panose="02070309020205020404" pitchFamily="49" charset="0"/>
              </a:rPr>
              <a:t>def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 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top_k_categorical_accuracy</a:t>
            </a:r>
            <a:r>
              <a:rPr lang="es-PE" sz="1600" dirty="0">
                <a:solidFill>
                  <a:srgbClr val="666600"/>
                </a:solidFill>
                <a:latin typeface="Courier New" panose="02070309020205020404" pitchFamily="49" charset="0"/>
              </a:rPr>
              <a:t>(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y_true</a:t>
            </a:r>
            <a:r>
              <a:rPr lang="es-PE" sz="1600" dirty="0">
                <a:solidFill>
                  <a:srgbClr val="666600"/>
                </a:solidFill>
                <a:latin typeface="Courier New" panose="02070309020205020404" pitchFamily="49" charset="0"/>
              </a:rPr>
              <a:t>,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 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y_pred</a:t>
            </a:r>
            <a:r>
              <a:rPr lang="es-PE" sz="1600" dirty="0">
                <a:solidFill>
                  <a:srgbClr val="666600"/>
                </a:solidFill>
                <a:latin typeface="Courier New" panose="02070309020205020404" pitchFamily="49" charset="0"/>
              </a:rPr>
              <a:t>,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 k</a:t>
            </a:r>
            <a:r>
              <a:rPr lang="es-PE" sz="1600" dirty="0">
                <a:solidFill>
                  <a:srgbClr val="666600"/>
                </a:solidFill>
                <a:latin typeface="Courier New" panose="02070309020205020404" pitchFamily="49" charset="0"/>
              </a:rPr>
              <a:t>=</a:t>
            </a:r>
            <a:r>
              <a:rPr lang="es-PE" sz="1600" dirty="0">
                <a:solidFill>
                  <a:srgbClr val="40A070"/>
                </a:solidFill>
                <a:latin typeface="Courier New" panose="02070309020205020404" pitchFamily="49" charset="0"/>
              </a:rPr>
              <a:t>5</a:t>
            </a:r>
            <a:r>
              <a:rPr lang="es-PE" sz="1600" dirty="0">
                <a:solidFill>
                  <a:srgbClr val="666600"/>
                </a:solidFill>
                <a:latin typeface="Courier New" panose="02070309020205020404" pitchFamily="49" charset="0"/>
              </a:rPr>
              <a:t>):</a:t>
            </a:r>
            <a:endParaRPr lang="es-PE" sz="1600" dirty="0">
              <a:solidFill>
                <a:srgbClr val="999999"/>
              </a:solidFill>
              <a:latin typeface="Courier New" panose="02070309020205020404" pitchFamily="49" charset="0"/>
            </a:endParaRPr>
          </a:p>
          <a:p>
            <a:pPr marL="355600"/>
            <a:r>
              <a:rPr lang="es-PE" sz="1600" b="1" dirty="0" err="1">
                <a:solidFill>
                  <a:srgbClr val="007020"/>
                </a:solidFill>
                <a:latin typeface="Courier New" panose="02070309020205020404" pitchFamily="49" charset="0"/>
              </a:rPr>
              <a:t>return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 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K</a:t>
            </a:r>
            <a:r>
              <a:rPr lang="es-PE" sz="1600" dirty="0" err="1">
                <a:solidFill>
                  <a:srgbClr val="666600"/>
                </a:solidFill>
                <a:latin typeface="Courier New" panose="02070309020205020404" pitchFamily="49" charset="0"/>
              </a:rPr>
              <a:t>.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mean</a:t>
            </a:r>
            <a:r>
              <a:rPr lang="es-PE" sz="1600" dirty="0">
                <a:solidFill>
                  <a:srgbClr val="666600"/>
                </a:solidFill>
                <a:latin typeface="Courier New" panose="02070309020205020404" pitchFamily="49" charset="0"/>
              </a:rPr>
              <a:t>(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K</a:t>
            </a:r>
            <a:r>
              <a:rPr lang="es-PE" sz="1600" dirty="0" err="1">
                <a:solidFill>
                  <a:srgbClr val="666600"/>
                </a:solidFill>
                <a:latin typeface="Courier New" panose="02070309020205020404" pitchFamily="49" charset="0"/>
              </a:rPr>
              <a:t>.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in_top_k</a:t>
            </a:r>
            <a:r>
              <a:rPr lang="es-PE" sz="1600" dirty="0">
                <a:solidFill>
                  <a:srgbClr val="666600"/>
                </a:solidFill>
                <a:latin typeface="Courier New" panose="02070309020205020404" pitchFamily="49" charset="0"/>
              </a:rPr>
              <a:t>(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y_pred</a:t>
            </a:r>
            <a:r>
              <a:rPr lang="es-PE" sz="1600" dirty="0">
                <a:solidFill>
                  <a:srgbClr val="666600"/>
                </a:solidFill>
                <a:latin typeface="Courier New" panose="02070309020205020404" pitchFamily="49" charset="0"/>
              </a:rPr>
              <a:t>,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 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K</a:t>
            </a:r>
            <a:r>
              <a:rPr lang="es-PE" sz="1600" dirty="0" err="1">
                <a:solidFill>
                  <a:srgbClr val="666600"/>
                </a:solidFill>
                <a:latin typeface="Courier New" panose="02070309020205020404" pitchFamily="49" charset="0"/>
              </a:rPr>
              <a:t>.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argmax</a:t>
            </a:r>
            <a:r>
              <a:rPr lang="es-PE" sz="1600" dirty="0">
                <a:solidFill>
                  <a:srgbClr val="666600"/>
                </a:solidFill>
                <a:latin typeface="Courier New" panose="02070309020205020404" pitchFamily="49" charset="0"/>
              </a:rPr>
              <a:t>(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y_true</a:t>
            </a:r>
            <a:r>
              <a:rPr lang="es-PE" sz="1600" dirty="0">
                <a:solidFill>
                  <a:srgbClr val="666600"/>
                </a:solidFill>
                <a:latin typeface="Courier New" panose="02070309020205020404" pitchFamily="49" charset="0"/>
              </a:rPr>
              <a:t>,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 axis</a:t>
            </a:r>
            <a:r>
              <a:rPr lang="es-PE" sz="1600" dirty="0">
                <a:solidFill>
                  <a:srgbClr val="666600"/>
                </a:solidFill>
                <a:latin typeface="Courier New" panose="02070309020205020404" pitchFamily="49" charset="0"/>
              </a:rPr>
              <a:t>=-</a:t>
            </a:r>
            <a:r>
              <a:rPr lang="es-PE" sz="1600" dirty="0">
                <a:solidFill>
                  <a:srgbClr val="40A070"/>
                </a:solidFill>
                <a:latin typeface="Courier New" panose="02070309020205020404" pitchFamily="49" charset="0"/>
              </a:rPr>
              <a:t>1</a:t>
            </a:r>
            <a:r>
              <a:rPr lang="es-PE" sz="1600" dirty="0">
                <a:solidFill>
                  <a:srgbClr val="666600"/>
                </a:solidFill>
                <a:latin typeface="Courier New" panose="02070309020205020404" pitchFamily="49" charset="0"/>
              </a:rPr>
              <a:t>),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 k</a:t>
            </a:r>
            <a:r>
              <a:rPr lang="es-PE" sz="1600" dirty="0">
                <a:solidFill>
                  <a:srgbClr val="666600"/>
                </a:solidFill>
                <a:latin typeface="Courier New" panose="02070309020205020404" pitchFamily="49" charset="0"/>
              </a:rPr>
              <a:t>),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 axis</a:t>
            </a:r>
            <a:r>
              <a:rPr lang="es-PE" sz="1600" dirty="0">
                <a:solidFill>
                  <a:srgbClr val="666600"/>
                </a:solidFill>
                <a:latin typeface="Courier New" panose="02070309020205020404" pitchFamily="49" charset="0"/>
              </a:rPr>
              <a:t>=-</a:t>
            </a:r>
            <a:r>
              <a:rPr lang="es-PE" sz="1600" dirty="0">
                <a:solidFill>
                  <a:srgbClr val="40A070"/>
                </a:solidFill>
                <a:latin typeface="Courier New" panose="02070309020205020404" pitchFamily="49" charset="0"/>
              </a:rPr>
              <a:t>1</a:t>
            </a:r>
            <a:r>
              <a:rPr lang="es-PE" sz="1600" dirty="0">
                <a:solidFill>
                  <a:srgbClr val="666600"/>
                </a:solidFill>
                <a:latin typeface="Courier New" panose="02070309020205020404" pitchFamily="49" charset="0"/>
              </a:rPr>
              <a:t>)</a:t>
            </a:r>
            <a:endParaRPr lang="es-PE" sz="1600" b="0" i="0" dirty="0">
              <a:solidFill>
                <a:srgbClr val="999999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22627" y="5457753"/>
            <a:ext cx="266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 smtClean="0"/>
              <a:t>Top-k </a:t>
            </a:r>
            <a:r>
              <a:rPr lang="es-PE" b="1" dirty="0" err="1"/>
              <a:t>categorical</a:t>
            </a:r>
            <a:r>
              <a:rPr lang="es-PE" b="1" dirty="0"/>
              <a:t> </a:t>
            </a:r>
            <a:r>
              <a:rPr lang="es-PE" b="1" dirty="0" err="1"/>
              <a:t>accuracy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9658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22627" y="1475715"/>
            <a:ext cx="36448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4.1.2. </a:t>
            </a:r>
            <a:r>
              <a:rPr lang="en-US" sz="2000" b="1" dirty="0" err="1" smtClean="0">
                <a:solidFill>
                  <a:srgbClr val="C00000"/>
                </a:solidFill>
              </a:rPr>
              <a:t>Métricas</a:t>
            </a:r>
            <a:r>
              <a:rPr lang="en-US" sz="2000" b="1" dirty="0" smtClean="0">
                <a:solidFill>
                  <a:srgbClr val="C00000"/>
                </a:solidFill>
              </a:rPr>
              <a:t> para </a:t>
            </a:r>
            <a:r>
              <a:rPr lang="en-US" sz="2000" b="1" dirty="0" err="1" smtClean="0">
                <a:solidFill>
                  <a:srgbClr val="C00000"/>
                </a:solidFill>
              </a:rPr>
              <a:t>clasificación</a:t>
            </a:r>
            <a:endParaRPr lang="es-PE" sz="2000" dirty="0"/>
          </a:p>
        </p:txBody>
      </p:sp>
      <p:pic>
        <p:nvPicPr>
          <p:cNvPr id="15" name="Imagen 14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452" y="2305459"/>
            <a:ext cx="7202947" cy="40132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294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22627" y="1475715"/>
            <a:ext cx="34050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4.1.3. </a:t>
            </a:r>
            <a:r>
              <a:rPr lang="en-US" sz="2000" b="1" dirty="0" err="1" smtClean="0">
                <a:solidFill>
                  <a:srgbClr val="C00000"/>
                </a:solidFill>
              </a:rPr>
              <a:t>Métricas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personalizadas</a:t>
            </a:r>
            <a:endParaRPr lang="es-PE" sz="2000" dirty="0"/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27" y="2325963"/>
            <a:ext cx="5533688" cy="1824366"/>
          </a:xfrm>
          <a:prstGeom prst="rect">
            <a:avLst/>
          </a:prstGeom>
        </p:spPr>
      </p:pic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27" y="2325963"/>
            <a:ext cx="4401164" cy="15242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78" y="4600467"/>
            <a:ext cx="4191585" cy="15432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Imagen 7" descr="Recorte de pantal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237" y="4571888"/>
            <a:ext cx="4248743" cy="15718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3335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22627" y="1475715"/>
            <a:ext cx="34050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4.1.3. </a:t>
            </a:r>
            <a:r>
              <a:rPr lang="en-US" sz="2000" b="1" dirty="0" err="1" smtClean="0">
                <a:solidFill>
                  <a:srgbClr val="C00000"/>
                </a:solidFill>
              </a:rPr>
              <a:t>Métricas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personalizadas</a:t>
            </a:r>
            <a:endParaRPr lang="es-PE" sz="2000" dirty="0"/>
          </a:p>
        </p:txBody>
      </p:sp>
      <p:sp>
        <p:nvSpPr>
          <p:cNvPr id="3" name="Rectángulo 2"/>
          <p:cNvSpPr/>
          <p:nvPr/>
        </p:nvSpPr>
        <p:spPr>
          <a:xfrm>
            <a:off x="2819250" y="2462558"/>
            <a:ext cx="88296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6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def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 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precision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(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y_true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, 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y_pred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    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true_positives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 = 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K.sum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(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K.round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(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K.clip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(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y_true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 * 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y_pred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, 0, 1)))</a:t>
            </a:r>
          </a:p>
          <a:p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    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predicted_positives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 = 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K.sum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(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K.round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(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K.clip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(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y_pred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, 0, 1)))</a:t>
            </a:r>
          </a:p>
          <a:p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    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precision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 = 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true_positives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 / (</a:t>
            </a:r>
            <a:r>
              <a:rPr lang="es-PE" sz="1600" dirty="0" err="1" smtClean="0">
                <a:solidFill>
                  <a:srgbClr val="666666"/>
                </a:solidFill>
                <a:latin typeface="Courier New" panose="02070309020205020404" pitchFamily="49" charset="0"/>
              </a:rPr>
              <a:t>predicted_positives</a:t>
            </a:r>
            <a:r>
              <a:rPr lang="es-PE" sz="1600" dirty="0" smtClean="0">
                <a:solidFill>
                  <a:srgbClr val="666666"/>
                </a:solidFill>
                <a:latin typeface="Courier New" panose="02070309020205020404" pitchFamily="49" charset="0"/>
              </a:rPr>
              <a:t> + </a:t>
            </a:r>
            <a:r>
              <a:rPr lang="es-PE" sz="1600" dirty="0" err="1" smtClean="0">
                <a:solidFill>
                  <a:srgbClr val="666666"/>
                </a:solidFill>
                <a:latin typeface="Courier New" panose="02070309020205020404" pitchFamily="49" charset="0"/>
              </a:rPr>
              <a:t>K.epsilon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())</a:t>
            </a:r>
          </a:p>
          <a:p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    </a:t>
            </a:r>
            <a:r>
              <a:rPr lang="es-PE" sz="16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return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 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precision</a:t>
            </a:r>
            <a:endParaRPr lang="es-PE" sz="1600" dirty="0">
              <a:solidFill>
                <a:srgbClr val="666666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935523" y="2404021"/>
            <a:ext cx="1049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Precision</a:t>
            </a:r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2819250" y="4616851"/>
            <a:ext cx="84199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6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def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 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recall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(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y_true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, 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y_pred</a:t>
            </a:r>
            <a:r>
              <a:rPr lang="es-PE" sz="1600" dirty="0" smtClean="0">
                <a:solidFill>
                  <a:srgbClr val="666666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s-PE" sz="1600" dirty="0" smtClean="0">
                <a:solidFill>
                  <a:srgbClr val="666666"/>
                </a:solidFill>
                <a:latin typeface="Courier New" panose="02070309020205020404" pitchFamily="49" charset="0"/>
              </a:rPr>
              <a:t>    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true_positives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 = 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K.sum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(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K.round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(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K.clip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(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y_true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 * 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y_pred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, 0, 1)))</a:t>
            </a:r>
          </a:p>
          <a:p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    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possible_positives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 = 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K.sum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(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K.round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(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K.clip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(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y_true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, 0, 1)))</a:t>
            </a:r>
          </a:p>
          <a:p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    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recall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 = 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true_positives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 / (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possible_positives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 + 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K.epsilon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())</a:t>
            </a:r>
          </a:p>
          <a:p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    </a:t>
            </a:r>
            <a:r>
              <a:rPr lang="es-PE" sz="16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return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 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recall</a:t>
            </a:r>
            <a:endParaRPr lang="es-PE" sz="1600" dirty="0">
              <a:solidFill>
                <a:srgbClr val="666666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935523" y="4616851"/>
            <a:ext cx="74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Recall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2610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22627" y="1475715"/>
            <a:ext cx="34050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4.1.3. </a:t>
            </a:r>
            <a:r>
              <a:rPr lang="en-US" sz="2000" b="1" dirty="0" err="1" smtClean="0">
                <a:solidFill>
                  <a:srgbClr val="C00000"/>
                </a:solidFill>
              </a:rPr>
              <a:t>Métricas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personalizadas</a:t>
            </a:r>
            <a:endParaRPr lang="es-PE" sz="2000" dirty="0"/>
          </a:p>
        </p:txBody>
      </p:sp>
      <p:sp>
        <p:nvSpPr>
          <p:cNvPr id="3" name="Rectángulo 2"/>
          <p:cNvSpPr/>
          <p:nvPr/>
        </p:nvSpPr>
        <p:spPr>
          <a:xfrm>
            <a:off x="2101256" y="2683967"/>
            <a:ext cx="9429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6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def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 </a:t>
            </a:r>
            <a:r>
              <a:rPr lang="es-PE" sz="1600" dirty="0" err="1" smtClean="0">
                <a:solidFill>
                  <a:srgbClr val="666666"/>
                </a:solidFill>
                <a:latin typeface="Courier New" panose="02070309020205020404" pitchFamily="49" charset="0"/>
              </a:rPr>
              <a:t>specificity</a:t>
            </a:r>
            <a:r>
              <a:rPr lang="es-PE" sz="1600" dirty="0" smtClean="0">
                <a:solidFill>
                  <a:srgbClr val="666666"/>
                </a:solidFill>
                <a:latin typeface="Courier New" panose="02070309020205020404" pitchFamily="49" charset="0"/>
              </a:rPr>
              <a:t>(</a:t>
            </a:r>
            <a:r>
              <a:rPr lang="es-PE" sz="1600" dirty="0" err="1" smtClean="0">
                <a:solidFill>
                  <a:srgbClr val="666666"/>
                </a:solidFill>
                <a:latin typeface="Courier New" panose="02070309020205020404" pitchFamily="49" charset="0"/>
              </a:rPr>
              <a:t>y_true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, 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y_pred</a:t>
            </a:r>
            <a:r>
              <a:rPr lang="es-PE" sz="1600" dirty="0" smtClean="0">
                <a:solidFill>
                  <a:srgbClr val="666666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s-PE" sz="1600" dirty="0" smtClean="0">
                <a:solidFill>
                  <a:srgbClr val="666666"/>
                </a:solidFill>
                <a:latin typeface="Courier New" panose="02070309020205020404" pitchFamily="49" charset="0"/>
              </a:rPr>
              <a:t>    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true_negatives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 = 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K.sum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(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K.round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(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K.clip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((</a:t>
            </a:r>
            <a:r>
              <a:rPr lang="es-PE" sz="1600" dirty="0" smtClean="0">
                <a:solidFill>
                  <a:srgbClr val="666666"/>
                </a:solidFill>
                <a:latin typeface="Courier New" panose="02070309020205020404" pitchFamily="49" charset="0"/>
              </a:rPr>
              <a:t>1-y_true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) * (1-y_pred), 0, 1)))</a:t>
            </a:r>
          </a:p>
          <a:p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    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possible_negatives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 = 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K.sum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(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K.round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(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K.clip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(1-y_true, 0, 1)))</a:t>
            </a:r>
          </a:p>
          <a:p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    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recall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 = 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true_negatives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 / (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possible_negatives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 + 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K.epsilon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())</a:t>
            </a:r>
          </a:p>
          <a:p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    </a:t>
            </a:r>
            <a:r>
              <a:rPr lang="es-PE" sz="16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return</a:t>
            </a:r>
            <a:r>
              <a:rPr lang="es-PE" sz="1600" dirty="0">
                <a:solidFill>
                  <a:srgbClr val="666666"/>
                </a:solidFill>
                <a:latin typeface="Courier New" panose="02070309020205020404" pitchFamily="49" charset="0"/>
              </a:rPr>
              <a:t> </a:t>
            </a:r>
            <a:r>
              <a:rPr lang="es-PE" sz="1600" dirty="0" err="1">
                <a:solidFill>
                  <a:srgbClr val="666666"/>
                </a:solidFill>
                <a:latin typeface="Courier New" panose="02070309020205020404" pitchFamily="49" charset="0"/>
              </a:rPr>
              <a:t>recall</a:t>
            </a:r>
            <a:endParaRPr lang="es-PE" sz="1600" dirty="0">
              <a:solidFill>
                <a:srgbClr val="666666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22627" y="2683967"/>
            <a:ext cx="11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Specificity</a:t>
            </a:r>
            <a:endParaRPr lang="es-PE" dirty="0"/>
          </a:p>
        </p:txBody>
      </p:sp>
      <p:pic>
        <p:nvPicPr>
          <p:cNvPr id="8" name="Imagen 7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537" y="4467113"/>
            <a:ext cx="4248743" cy="15718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2348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22627" y="1475715"/>
            <a:ext cx="34050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4.1.3. </a:t>
            </a:r>
            <a:r>
              <a:rPr lang="en-US" sz="2000" b="1" dirty="0" err="1" smtClean="0">
                <a:solidFill>
                  <a:srgbClr val="C00000"/>
                </a:solidFill>
              </a:rPr>
              <a:t>Métricas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personalizadas</a:t>
            </a:r>
            <a:endParaRPr lang="es-PE" sz="2000" dirty="0"/>
          </a:p>
        </p:txBody>
      </p:sp>
      <p:sp>
        <p:nvSpPr>
          <p:cNvPr id="7" name="Rectángulo 6"/>
          <p:cNvSpPr/>
          <p:nvPr/>
        </p:nvSpPr>
        <p:spPr>
          <a:xfrm>
            <a:off x="647921" y="2777558"/>
            <a:ext cx="2966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Intersection over Union (</a:t>
            </a:r>
            <a:r>
              <a:rPr lang="en-US" b="1" dirty="0" err="1" smtClean="0"/>
              <a:t>IoU</a:t>
            </a:r>
            <a:r>
              <a:rPr lang="en-US" b="1" dirty="0" smtClean="0"/>
              <a:t>)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576758" y="3495325"/>
            <a:ext cx="3776168" cy="1486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 smtClean="0"/>
              <a:t>Mide </a:t>
            </a:r>
            <a:r>
              <a:rPr lang="es-PE" dirty="0"/>
              <a:t>el número de píxeles comunes entre las máscaras de </a:t>
            </a:r>
            <a:r>
              <a:rPr lang="es-PE" dirty="0" err="1" smtClean="0"/>
              <a:t>ground</a:t>
            </a:r>
            <a:r>
              <a:rPr lang="es-PE" dirty="0" smtClean="0"/>
              <a:t> </a:t>
            </a:r>
            <a:r>
              <a:rPr lang="es-PE" dirty="0" err="1" smtClean="0"/>
              <a:t>truth</a:t>
            </a:r>
            <a:r>
              <a:rPr lang="es-PE" dirty="0" smtClean="0"/>
              <a:t> </a:t>
            </a:r>
            <a:r>
              <a:rPr lang="es-PE" dirty="0"/>
              <a:t>y de predicción dividido por el número total de píxeles presentes en ambas máscaras.</a:t>
            </a:r>
          </a:p>
        </p:txBody>
      </p:sp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599" y="1551915"/>
            <a:ext cx="6982450" cy="2451286"/>
          </a:xfrm>
          <a:prstGeom prst="rect">
            <a:avLst/>
          </a:prstGeom>
        </p:spPr>
      </p:pic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735" y="4003201"/>
            <a:ext cx="7106279" cy="262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22627" y="1475715"/>
            <a:ext cx="34050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4.1.3. </a:t>
            </a:r>
            <a:r>
              <a:rPr lang="en-US" sz="2000" b="1" dirty="0" err="1" smtClean="0">
                <a:solidFill>
                  <a:srgbClr val="C00000"/>
                </a:solidFill>
              </a:rPr>
              <a:t>Métricas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personalizadas</a:t>
            </a:r>
            <a:endParaRPr lang="es-PE" sz="2000" dirty="0"/>
          </a:p>
        </p:txBody>
      </p:sp>
      <p:sp>
        <p:nvSpPr>
          <p:cNvPr id="7" name="Rectángulo 6"/>
          <p:cNvSpPr/>
          <p:nvPr/>
        </p:nvSpPr>
        <p:spPr>
          <a:xfrm>
            <a:off x="647921" y="2777558"/>
            <a:ext cx="2966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Intersection over Union (</a:t>
            </a:r>
            <a:r>
              <a:rPr lang="en-US" b="1" dirty="0" err="1" smtClean="0"/>
              <a:t>IoU</a:t>
            </a:r>
            <a:r>
              <a:rPr lang="en-US" b="1" dirty="0" smtClean="0"/>
              <a:t>)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576758" y="3495325"/>
            <a:ext cx="3776168" cy="1486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 smtClean="0"/>
              <a:t>Mide </a:t>
            </a:r>
            <a:r>
              <a:rPr lang="es-PE" dirty="0"/>
              <a:t>el número de píxeles comunes entre las máscaras de </a:t>
            </a:r>
            <a:r>
              <a:rPr lang="es-PE" dirty="0" err="1" smtClean="0"/>
              <a:t>ground</a:t>
            </a:r>
            <a:r>
              <a:rPr lang="es-PE" dirty="0" smtClean="0"/>
              <a:t> </a:t>
            </a:r>
            <a:r>
              <a:rPr lang="es-PE" dirty="0" err="1" smtClean="0"/>
              <a:t>truth</a:t>
            </a:r>
            <a:r>
              <a:rPr lang="es-PE" dirty="0" smtClean="0"/>
              <a:t> </a:t>
            </a:r>
            <a:r>
              <a:rPr lang="es-PE" dirty="0"/>
              <a:t>y de predicción dividido por el número total de píxeles presentes en ambas máscaras.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714875" y="2468735"/>
            <a:ext cx="701039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400" b="1" dirty="0" err="1">
                <a:latin typeface="Courier New" panose="02070309020205020404" pitchFamily="49" charset="0"/>
              </a:rPr>
              <a:t>def</a:t>
            </a:r>
            <a:r>
              <a:rPr lang="es-PE" sz="1400" dirty="0">
                <a:latin typeface="Courier New" panose="02070309020205020404" pitchFamily="49" charset="0"/>
              </a:rPr>
              <a:t> </a:t>
            </a:r>
            <a:r>
              <a:rPr lang="es-PE" sz="1400" dirty="0" err="1">
                <a:latin typeface="Courier New" panose="02070309020205020404" pitchFamily="49" charset="0"/>
              </a:rPr>
              <a:t>iou_coef</a:t>
            </a:r>
            <a:r>
              <a:rPr lang="es-PE" sz="1400" dirty="0">
                <a:latin typeface="Courier New" panose="02070309020205020404" pitchFamily="49" charset="0"/>
              </a:rPr>
              <a:t>(</a:t>
            </a:r>
            <a:r>
              <a:rPr lang="es-PE" sz="1400" dirty="0" err="1">
                <a:latin typeface="Courier New" panose="02070309020205020404" pitchFamily="49" charset="0"/>
              </a:rPr>
              <a:t>y_true</a:t>
            </a:r>
            <a:r>
              <a:rPr lang="es-PE" sz="1400" dirty="0">
                <a:latin typeface="Courier New" panose="02070309020205020404" pitchFamily="49" charset="0"/>
              </a:rPr>
              <a:t>, </a:t>
            </a:r>
            <a:r>
              <a:rPr lang="es-PE" sz="1400" dirty="0" err="1">
                <a:latin typeface="Courier New" panose="02070309020205020404" pitchFamily="49" charset="0"/>
              </a:rPr>
              <a:t>y_pred</a:t>
            </a:r>
            <a:r>
              <a:rPr lang="es-PE" sz="1400" dirty="0">
                <a:latin typeface="Courier New" panose="02070309020205020404" pitchFamily="49" charset="0"/>
              </a:rPr>
              <a:t>, </a:t>
            </a:r>
            <a:r>
              <a:rPr lang="es-PE" sz="1400" dirty="0" err="1">
                <a:latin typeface="Courier New" panose="02070309020205020404" pitchFamily="49" charset="0"/>
              </a:rPr>
              <a:t>smooth</a:t>
            </a:r>
            <a:r>
              <a:rPr lang="es-PE" sz="1400" dirty="0">
                <a:latin typeface="Courier New" panose="02070309020205020404" pitchFamily="49" charset="0"/>
              </a:rPr>
              <a:t>=1</a:t>
            </a:r>
            <a:r>
              <a:rPr lang="es-PE" sz="1400" dirty="0">
                <a:latin typeface="Courier New" panose="02070309020205020404" pitchFamily="49" charset="0"/>
              </a:rPr>
              <a:t>):</a:t>
            </a:r>
          </a:p>
          <a:p>
            <a:endParaRPr lang="es-PE" sz="1400" dirty="0">
              <a:latin typeface="Courier New" panose="02070309020205020404" pitchFamily="49" charset="0"/>
            </a:endParaRPr>
          </a:p>
          <a:p>
            <a:r>
              <a:rPr lang="es-PE" sz="1400" dirty="0">
                <a:latin typeface="Courier New" panose="02070309020205020404" pitchFamily="49" charset="0"/>
              </a:rPr>
              <a:t>    </a:t>
            </a:r>
            <a:r>
              <a:rPr lang="es-PE" sz="1400" dirty="0" err="1">
                <a:latin typeface="Courier New" panose="02070309020205020404" pitchFamily="49" charset="0"/>
              </a:rPr>
              <a:t>intersection</a:t>
            </a:r>
            <a:r>
              <a:rPr lang="es-PE" sz="1400" dirty="0">
                <a:latin typeface="Courier New" panose="02070309020205020404" pitchFamily="49" charset="0"/>
              </a:rPr>
              <a:t> = </a:t>
            </a:r>
            <a:r>
              <a:rPr lang="es-PE" sz="1400" dirty="0" err="1">
                <a:latin typeface="Courier New" panose="02070309020205020404" pitchFamily="49" charset="0"/>
              </a:rPr>
              <a:t>K.sum</a:t>
            </a:r>
            <a:r>
              <a:rPr lang="es-PE" sz="1400" dirty="0">
                <a:latin typeface="Courier New" panose="02070309020205020404" pitchFamily="49" charset="0"/>
              </a:rPr>
              <a:t>(</a:t>
            </a:r>
            <a:r>
              <a:rPr lang="es-PE" sz="1400" dirty="0" err="1">
                <a:latin typeface="Courier New" panose="02070309020205020404" pitchFamily="49" charset="0"/>
              </a:rPr>
              <a:t>K.abs</a:t>
            </a:r>
            <a:r>
              <a:rPr lang="es-PE" sz="1400" dirty="0">
                <a:latin typeface="Courier New" panose="02070309020205020404" pitchFamily="49" charset="0"/>
              </a:rPr>
              <a:t>(</a:t>
            </a:r>
            <a:r>
              <a:rPr lang="es-PE" sz="1400" dirty="0" err="1">
                <a:latin typeface="Courier New" panose="02070309020205020404" pitchFamily="49" charset="0"/>
              </a:rPr>
              <a:t>y_true</a:t>
            </a:r>
            <a:r>
              <a:rPr lang="es-PE" sz="1400" dirty="0">
                <a:latin typeface="Courier New" panose="02070309020205020404" pitchFamily="49" charset="0"/>
              </a:rPr>
              <a:t> * </a:t>
            </a:r>
            <a:r>
              <a:rPr lang="es-PE" sz="1400" dirty="0" err="1">
                <a:latin typeface="Courier New" panose="02070309020205020404" pitchFamily="49" charset="0"/>
              </a:rPr>
              <a:t>y_pred</a:t>
            </a:r>
            <a:r>
              <a:rPr lang="es-PE" sz="1400" dirty="0">
                <a:latin typeface="Courier New" panose="02070309020205020404" pitchFamily="49" charset="0"/>
              </a:rPr>
              <a:t>), axis=-1)</a:t>
            </a:r>
          </a:p>
          <a:p>
            <a:r>
              <a:rPr lang="es-PE" sz="1400" dirty="0">
                <a:latin typeface="Courier New" panose="02070309020205020404" pitchFamily="49" charset="0"/>
              </a:rPr>
              <a:t>    </a:t>
            </a:r>
            <a:r>
              <a:rPr lang="es-PE" sz="1400" dirty="0" err="1">
                <a:latin typeface="Courier New" panose="02070309020205020404" pitchFamily="49" charset="0"/>
              </a:rPr>
              <a:t>union</a:t>
            </a:r>
            <a:r>
              <a:rPr lang="es-PE" sz="1400" dirty="0">
                <a:latin typeface="Courier New" panose="02070309020205020404" pitchFamily="49" charset="0"/>
              </a:rPr>
              <a:t> = </a:t>
            </a:r>
            <a:r>
              <a:rPr lang="es-PE" sz="1400" dirty="0" err="1">
                <a:latin typeface="Courier New" panose="02070309020205020404" pitchFamily="49" charset="0"/>
              </a:rPr>
              <a:t>K.sum</a:t>
            </a:r>
            <a:r>
              <a:rPr lang="es-PE" sz="1400" dirty="0">
                <a:latin typeface="Courier New" panose="02070309020205020404" pitchFamily="49" charset="0"/>
              </a:rPr>
              <a:t>(</a:t>
            </a:r>
            <a:r>
              <a:rPr lang="es-PE" sz="1400" dirty="0" err="1">
                <a:latin typeface="Courier New" panose="02070309020205020404" pitchFamily="49" charset="0"/>
              </a:rPr>
              <a:t>y_true</a:t>
            </a:r>
            <a:r>
              <a:rPr lang="es-PE" sz="1400" dirty="0">
                <a:latin typeface="Courier New" panose="02070309020205020404" pitchFamily="49" charset="0"/>
              </a:rPr>
              <a:t>, -1) + </a:t>
            </a:r>
            <a:r>
              <a:rPr lang="es-PE" sz="1400" dirty="0" err="1">
                <a:latin typeface="Courier New" panose="02070309020205020404" pitchFamily="49" charset="0"/>
              </a:rPr>
              <a:t>K.sum</a:t>
            </a:r>
            <a:r>
              <a:rPr lang="es-PE" sz="1400" dirty="0">
                <a:latin typeface="Courier New" panose="02070309020205020404" pitchFamily="49" charset="0"/>
              </a:rPr>
              <a:t>(</a:t>
            </a:r>
            <a:r>
              <a:rPr lang="es-PE" sz="1400" dirty="0" err="1">
                <a:latin typeface="Courier New" panose="02070309020205020404" pitchFamily="49" charset="0"/>
              </a:rPr>
              <a:t>y_pred</a:t>
            </a:r>
            <a:r>
              <a:rPr lang="es-PE" sz="1400" dirty="0">
                <a:latin typeface="Courier New" panose="02070309020205020404" pitchFamily="49" charset="0"/>
              </a:rPr>
              <a:t>, -1) - </a:t>
            </a:r>
            <a:r>
              <a:rPr lang="es-PE" sz="1400" dirty="0" err="1">
                <a:latin typeface="Courier New" panose="02070309020205020404" pitchFamily="49" charset="0"/>
              </a:rPr>
              <a:t>intersection</a:t>
            </a:r>
            <a:endParaRPr lang="es-PE" sz="1400" dirty="0">
              <a:latin typeface="Courier New" panose="02070309020205020404" pitchFamily="49" charset="0"/>
            </a:endParaRPr>
          </a:p>
          <a:p>
            <a:endParaRPr lang="es-PE" sz="1400" dirty="0">
              <a:latin typeface="Courier New" panose="02070309020205020404" pitchFamily="49" charset="0"/>
            </a:endParaRPr>
          </a:p>
          <a:p>
            <a:r>
              <a:rPr lang="es-PE" sz="1400" dirty="0">
                <a:latin typeface="Courier New" panose="02070309020205020404" pitchFamily="49" charset="0"/>
              </a:rPr>
              <a:t>    </a:t>
            </a:r>
            <a:r>
              <a:rPr lang="es-PE" sz="1400" b="1" dirty="0" err="1">
                <a:latin typeface="Courier New" panose="02070309020205020404" pitchFamily="49" charset="0"/>
              </a:rPr>
              <a:t>return</a:t>
            </a:r>
            <a:r>
              <a:rPr lang="es-PE" sz="1400" dirty="0">
                <a:latin typeface="Courier New" panose="02070309020205020404" pitchFamily="49" charset="0"/>
              </a:rPr>
              <a:t> (</a:t>
            </a:r>
            <a:r>
              <a:rPr lang="es-PE" sz="1400" dirty="0" err="1">
                <a:latin typeface="Courier New" panose="02070309020205020404" pitchFamily="49" charset="0"/>
              </a:rPr>
              <a:t>intersection</a:t>
            </a:r>
            <a:r>
              <a:rPr lang="es-PE" sz="1400" dirty="0">
                <a:latin typeface="Courier New" panose="02070309020205020404" pitchFamily="49" charset="0"/>
              </a:rPr>
              <a:t> + </a:t>
            </a:r>
            <a:r>
              <a:rPr lang="es-PE" sz="1400" dirty="0" err="1">
                <a:latin typeface="Courier New" panose="02070309020205020404" pitchFamily="49" charset="0"/>
              </a:rPr>
              <a:t>smooth</a:t>
            </a:r>
            <a:r>
              <a:rPr lang="es-PE" sz="1400" dirty="0">
                <a:latin typeface="Courier New" panose="02070309020205020404" pitchFamily="49" charset="0"/>
              </a:rPr>
              <a:t>) / (</a:t>
            </a:r>
            <a:r>
              <a:rPr lang="es-PE" sz="1400" dirty="0" err="1">
                <a:latin typeface="Courier New" panose="02070309020205020404" pitchFamily="49" charset="0"/>
              </a:rPr>
              <a:t>union</a:t>
            </a:r>
            <a:r>
              <a:rPr lang="es-PE" sz="1400" dirty="0">
                <a:latin typeface="Courier New" panose="02070309020205020404" pitchFamily="49" charset="0"/>
              </a:rPr>
              <a:t> + </a:t>
            </a:r>
            <a:r>
              <a:rPr lang="es-PE" sz="1400" dirty="0" err="1">
                <a:latin typeface="Courier New" panose="02070309020205020404" pitchFamily="49" charset="0"/>
              </a:rPr>
              <a:t>smooth</a:t>
            </a:r>
            <a:r>
              <a:rPr lang="es-PE" sz="1400" dirty="0">
                <a:latin typeface="Courier New" panose="02070309020205020404" pitchFamily="49" charset="0"/>
              </a:rPr>
              <a:t>)</a:t>
            </a:r>
          </a:p>
          <a:p>
            <a:endParaRPr lang="es-PE" sz="1400" dirty="0">
              <a:latin typeface="Courier New" panose="02070309020205020404" pitchFamily="49" charset="0"/>
            </a:endParaRPr>
          </a:p>
          <a:p>
            <a:endParaRPr lang="es-PE" sz="1400" dirty="0">
              <a:latin typeface="Courier New" panose="02070309020205020404" pitchFamily="49" charset="0"/>
            </a:endParaRPr>
          </a:p>
          <a:p>
            <a:r>
              <a:rPr lang="es-PE" sz="1400" b="1" dirty="0" err="1">
                <a:latin typeface="Courier New" panose="02070309020205020404" pitchFamily="49" charset="0"/>
              </a:rPr>
              <a:t>def</a:t>
            </a:r>
            <a:r>
              <a:rPr lang="es-PE" sz="1400" dirty="0">
                <a:latin typeface="Courier New" panose="02070309020205020404" pitchFamily="49" charset="0"/>
              </a:rPr>
              <a:t> </a:t>
            </a:r>
            <a:r>
              <a:rPr lang="es-PE" sz="1400" dirty="0" err="1">
                <a:latin typeface="Courier New" panose="02070309020205020404" pitchFamily="49" charset="0"/>
              </a:rPr>
              <a:t>iou_coef_metric</a:t>
            </a:r>
            <a:r>
              <a:rPr lang="es-PE" sz="1400" dirty="0">
                <a:latin typeface="Courier New" panose="02070309020205020404" pitchFamily="49" charset="0"/>
              </a:rPr>
              <a:t>(</a:t>
            </a:r>
            <a:r>
              <a:rPr lang="es-PE" sz="1400" dirty="0" err="1">
                <a:latin typeface="Courier New" panose="02070309020205020404" pitchFamily="49" charset="0"/>
              </a:rPr>
              <a:t>y_true</a:t>
            </a:r>
            <a:r>
              <a:rPr lang="es-PE" sz="1400" dirty="0">
                <a:latin typeface="Courier New" panose="02070309020205020404" pitchFamily="49" charset="0"/>
              </a:rPr>
              <a:t>, </a:t>
            </a:r>
            <a:r>
              <a:rPr lang="es-PE" sz="1400" dirty="0" err="1">
                <a:latin typeface="Courier New" panose="02070309020205020404" pitchFamily="49" charset="0"/>
              </a:rPr>
              <a:t>y_pred</a:t>
            </a:r>
            <a:r>
              <a:rPr lang="es-PE" sz="1400" dirty="0">
                <a:latin typeface="Courier New" panose="02070309020205020404" pitchFamily="49" charset="0"/>
              </a:rPr>
              <a:t>):</a:t>
            </a:r>
          </a:p>
          <a:p>
            <a:r>
              <a:rPr lang="es-PE" sz="1400" dirty="0">
                <a:latin typeface="Courier New" panose="02070309020205020404" pitchFamily="49" charset="0"/>
              </a:rPr>
              <a:t>    </a:t>
            </a:r>
            <a:r>
              <a:rPr lang="es-PE" sz="1400" b="1" dirty="0" err="1">
                <a:latin typeface="Courier New" panose="02070309020205020404" pitchFamily="49" charset="0"/>
              </a:rPr>
              <a:t>return</a:t>
            </a:r>
            <a:r>
              <a:rPr lang="es-PE" sz="1400" dirty="0">
                <a:latin typeface="Courier New" panose="02070309020205020404" pitchFamily="49" charset="0"/>
              </a:rPr>
              <a:t> </a:t>
            </a:r>
            <a:r>
              <a:rPr lang="es-PE" sz="1400" dirty="0" err="1">
                <a:latin typeface="Courier New" panose="02070309020205020404" pitchFamily="49" charset="0"/>
              </a:rPr>
              <a:t>iou_coef</a:t>
            </a:r>
            <a:r>
              <a:rPr lang="es-PE" sz="1400" dirty="0">
                <a:latin typeface="Courier New" panose="02070309020205020404" pitchFamily="49" charset="0"/>
              </a:rPr>
              <a:t>(</a:t>
            </a:r>
            <a:r>
              <a:rPr lang="es-PE" sz="1400" dirty="0" err="1">
                <a:latin typeface="Courier New" panose="02070309020205020404" pitchFamily="49" charset="0"/>
              </a:rPr>
              <a:t>y_true</a:t>
            </a:r>
            <a:r>
              <a:rPr lang="es-PE" sz="1400" dirty="0">
                <a:latin typeface="Courier New" panose="02070309020205020404" pitchFamily="49" charset="0"/>
              </a:rPr>
              <a:t>, </a:t>
            </a:r>
            <a:r>
              <a:rPr lang="es-PE" sz="1400" dirty="0" err="1">
                <a:latin typeface="Courier New" panose="02070309020205020404" pitchFamily="49" charset="0"/>
              </a:rPr>
              <a:t>y_pred</a:t>
            </a:r>
            <a:r>
              <a:rPr lang="es-PE" sz="1400" dirty="0">
                <a:latin typeface="Courier New" panose="02070309020205020404" pitchFamily="49" charset="0"/>
              </a:rPr>
              <a:t>)</a:t>
            </a:r>
          </a:p>
          <a:p>
            <a:endParaRPr lang="es-PE" sz="1400" dirty="0">
              <a:latin typeface="Courier New" panose="02070309020205020404" pitchFamily="49" charset="0"/>
            </a:endParaRPr>
          </a:p>
          <a:p>
            <a:endParaRPr lang="es-PE" sz="1400" dirty="0">
              <a:latin typeface="Courier New" panose="02070309020205020404" pitchFamily="49" charset="0"/>
            </a:endParaRPr>
          </a:p>
          <a:p>
            <a:r>
              <a:rPr lang="es-PE" sz="1400" dirty="0" err="1">
                <a:latin typeface="Courier New" panose="02070309020205020404" pitchFamily="49" charset="0"/>
              </a:rPr>
              <a:t>model.compile</a:t>
            </a:r>
            <a:r>
              <a:rPr lang="es-PE" sz="1400" dirty="0">
                <a:latin typeface="Courier New" panose="02070309020205020404" pitchFamily="49" charset="0"/>
              </a:rPr>
              <a:t>(</a:t>
            </a:r>
            <a:r>
              <a:rPr lang="es-PE" sz="1400" dirty="0" err="1">
                <a:latin typeface="Courier New" panose="02070309020205020404" pitchFamily="49" charset="0"/>
              </a:rPr>
              <a:t>optimizer</a:t>
            </a:r>
            <a:r>
              <a:rPr lang="es-PE" sz="1400" dirty="0">
                <a:latin typeface="Courier New" panose="02070309020205020404" pitchFamily="49" charset="0"/>
              </a:rPr>
              <a:t>=</a:t>
            </a:r>
            <a:r>
              <a:rPr lang="es-PE" sz="1400" dirty="0" err="1">
                <a:latin typeface="Courier New" panose="02070309020205020404" pitchFamily="49" charset="0"/>
              </a:rPr>
              <a:t>optimizer</a:t>
            </a:r>
            <a:r>
              <a:rPr lang="es-PE" sz="1400" dirty="0">
                <a:latin typeface="Courier New" panose="02070309020205020404" pitchFamily="49" charset="0"/>
              </a:rPr>
              <a:t>, </a:t>
            </a:r>
            <a:r>
              <a:rPr lang="es-PE" sz="1400" dirty="0" err="1">
                <a:latin typeface="Courier New" panose="02070309020205020404" pitchFamily="49" charset="0"/>
              </a:rPr>
              <a:t>loss</a:t>
            </a:r>
            <a:r>
              <a:rPr lang="es-PE" sz="1400" dirty="0">
                <a:latin typeface="Courier New" panose="02070309020205020404" pitchFamily="49" charset="0"/>
              </a:rPr>
              <a:t>='</a:t>
            </a:r>
            <a:r>
              <a:rPr lang="es-PE" sz="1400" dirty="0" err="1">
                <a:latin typeface="Courier New" panose="02070309020205020404" pitchFamily="49" charset="0"/>
              </a:rPr>
              <a:t>binary_crossentropy</a:t>
            </a:r>
            <a:r>
              <a:rPr lang="es-PE" sz="1400" dirty="0">
                <a:latin typeface="Courier New" panose="02070309020205020404" pitchFamily="49" charset="0"/>
              </a:rPr>
              <a:t>', </a:t>
            </a:r>
            <a:r>
              <a:rPr lang="es-PE" sz="1400" dirty="0" err="1">
                <a:latin typeface="Courier New" panose="02070309020205020404" pitchFamily="49" charset="0"/>
              </a:rPr>
              <a:t>metrics</a:t>
            </a:r>
            <a:r>
              <a:rPr lang="es-PE" sz="1400" dirty="0">
                <a:latin typeface="Courier New" panose="02070309020205020404" pitchFamily="49" charset="0"/>
              </a:rPr>
              <a:t>=[</a:t>
            </a:r>
            <a:r>
              <a:rPr lang="es-PE" sz="1400" dirty="0" err="1">
                <a:latin typeface="Courier New" panose="02070309020205020404" pitchFamily="49" charset="0"/>
              </a:rPr>
              <a:t>iou_coef_metric</a:t>
            </a:r>
            <a:r>
              <a:rPr lang="es-PE" sz="1400" dirty="0">
                <a:latin typeface="Courier New" panose="02070309020205020404" pitchFamily="49" charset="0"/>
              </a:rPr>
              <a:t>, '</a:t>
            </a:r>
            <a:r>
              <a:rPr lang="es-PE" sz="1400" dirty="0" err="1">
                <a:latin typeface="Courier New" panose="02070309020205020404" pitchFamily="49" charset="0"/>
              </a:rPr>
              <a:t>acc</a:t>
            </a:r>
            <a:r>
              <a:rPr lang="es-PE" sz="1400" dirty="0">
                <a:latin typeface="Courier New" panose="02070309020205020404" pitchFamily="49" charset="0"/>
              </a:rPr>
              <a:t>', </a:t>
            </a:r>
            <a:r>
              <a:rPr lang="es-PE" sz="1400" dirty="0" err="1">
                <a:latin typeface="Courier New" panose="02070309020205020404" pitchFamily="49" charset="0"/>
              </a:rPr>
              <a:t>precision</a:t>
            </a:r>
            <a:r>
              <a:rPr lang="es-PE" sz="1400" dirty="0">
                <a:latin typeface="Courier New" panose="02070309020205020404" pitchFamily="49" charset="0"/>
              </a:rPr>
              <a:t>, </a:t>
            </a:r>
            <a:r>
              <a:rPr lang="es-PE" sz="1400" dirty="0" err="1">
                <a:latin typeface="Courier New" panose="02070309020205020404" pitchFamily="49" charset="0"/>
              </a:rPr>
              <a:t>recall</a:t>
            </a:r>
            <a:r>
              <a:rPr lang="es-PE" sz="1400" dirty="0">
                <a:latin typeface="Courier New" panose="02070309020205020404" pitchFamily="49" charset="0"/>
              </a:rPr>
              <a:t>, </a:t>
            </a:r>
            <a:r>
              <a:rPr lang="es-PE" sz="1400" dirty="0" err="1">
                <a:latin typeface="Courier New" panose="02070309020205020404" pitchFamily="49" charset="0"/>
              </a:rPr>
              <a:t>specificity</a:t>
            </a:r>
            <a:r>
              <a:rPr lang="es-PE" sz="1400" dirty="0">
                <a:latin typeface="Courier New" panose="020703090202050204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40224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22627" y="1475715"/>
            <a:ext cx="43826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4.2. </a:t>
            </a:r>
            <a:r>
              <a:rPr lang="en-US" sz="2000" b="1" dirty="0" err="1" smtClean="0">
                <a:solidFill>
                  <a:srgbClr val="C00000"/>
                </a:solidFill>
              </a:rPr>
              <a:t>Funciones</a:t>
            </a:r>
            <a:r>
              <a:rPr lang="en-US" sz="2000" b="1" dirty="0" smtClean="0">
                <a:solidFill>
                  <a:srgbClr val="C00000"/>
                </a:solidFill>
              </a:rPr>
              <a:t> de </a:t>
            </a:r>
            <a:r>
              <a:rPr lang="en-US" sz="2000" b="1" dirty="0" err="1" smtClean="0">
                <a:solidFill>
                  <a:srgbClr val="C00000"/>
                </a:solidFill>
              </a:rPr>
              <a:t>costo</a:t>
            </a:r>
            <a:r>
              <a:rPr lang="en-US" sz="2000" b="1" dirty="0" smtClean="0">
                <a:solidFill>
                  <a:srgbClr val="C00000"/>
                </a:solidFill>
              </a:rPr>
              <a:t> (Loss functions)</a:t>
            </a:r>
            <a:endParaRPr lang="es-PE" sz="2000" dirty="0"/>
          </a:p>
        </p:txBody>
      </p:sp>
      <p:sp>
        <p:nvSpPr>
          <p:cNvPr id="7" name="Rectángulo 6"/>
          <p:cNvSpPr/>
          <p:nvPr/>
        </p:nvSpPr>
        <p:spPr>
          <a:xfrm>
            <a:off x="1209896" y="2942027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Sigmoid</a:t>
            </a:r>
            <a:endParaRPr lang="es-PE" dirty="0"/>
          </a:p>
        </p:txBody>
      </p:sp>
      <p:sp>
        <p:nvSpPr>
          <p:cNvPr id="3" name="Rectángulo 2"/>
          <p:cNvSpPr/>
          <p:nvPr/>
        </p:nvSpPr>
        <p:spPr>
          <a:xfrm>
            <a:off x="647921" y="2224260"/>
            <a:ext cx="2452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Funciones</a:t>
            </a:r>
            <a:r>
              <a:rPr lang="en-US" b="1" dirty="0" smtClean="0">
                <a:solidFill>
                  <a:srgbClr val="C00000"/>
                </a:solidFill>
              </a:rPr>
              <a:t> de </a:t>
            </a:r>
            <a:r>
              <a:rPr lang="en-US" b="1" dirty="0" err="1" smtClean="0">
                <a:solidFill>
                  <a:srgbClr val="C00000"/>
                </a:solidFill>
              </a:rPr>
              <a:t>activación</a:t>
            </a:r>
            <a:endParaRPr lang="es-PE" dirty="0"/>
          </a:p>
        </p:txBody>
      </p:sp>
      <p:pic>
        <p:nvPicPr>
          <p:cNvPr id="11266" name="Picture 2" descr="https://gombru.github.io/assets/cross_entropy_loss/sigm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545" y="4402666"/>
            <a:ext cx="2968625" cy="197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latex.codecogs.com/gif.latex?f(s_%7bi%7d)&amp;space;=&amp;space;\frac%7b1%7d%7b1&amp;space;+&amp;space;e%5e%7bs_%7bi%7d%7d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762" y="3684899"/>
            <a:ext cx="1397857" cy="47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6124796" y="2957607"/>
            <a:ext cx="976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Softmax</a:t>
            </a:r>
            <a:endParaRPr lang="es-PE" dirty="0"/>
          </a:p>
        </p:txBody>
      </p:sp>
      <p:pic>
        <p:nvPicPr>
          <p:cNvPr id="11270" name="Picture 6" descr="https://latex.codecogs.com/gif.latex?f(s)_%7bi%7d&amp;space;=&amp;space;\frac%7be%5e%7bs_%7bi%7d%7d%7d%7b\sum_%7bj%7d%5e%7bC%7d&amp;space;e%5e%7bs_%7bj%7d%7d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599" y="3527802"/>
            <a:ext cx="1671277" cy="68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86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03147" y="2223623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API</a:t>
            </a:r>
            <a:endParaRPr lang="es-PE" dirty="0"/>
          </a:p>
        </p:txBody>
      </p:sp>
      <p:sp>
        <p:nvSpPr>
          <p:cNvPr id="15" name="Rectángulo 14"/>
          <p:cNvSpPr/>
          <p:nvPr/>
        </p:nvSpPr>
        <p:spPr>
          <a:xfrm>
            <a:off x="545709" y="1459498"/>
            <a:ext cx="4115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3.4.3. </a:t>
            </a:r>
            <a:r>
              <a:rPr lang="en-US" b="1" dirty="0" err="1" smtClean="0">
                <a:solidFill>
                  <a:srgbClr val="C00000"/>
                </a:solidFill>
              </a:rPr>
              <a:t>Clase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DataGenerator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Personalizada</a:t>
            </a:r>
            <a:endParaRPr lang="es-PE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11620" y="2643923"/>
            <a:ext cx="9969190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PE" altLang="es-PE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PE" altLang="es-PE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DataGenerator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PE" altLang="es-PE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keras.utils.Sequence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PE" altLang="es-PE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PE" altLang="es-PE" sz="1400" b="0" i="0" u="none" strike="noStrike" cap="none" normalizeH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Inicializa variables</a:t>
            </a:r>
            <a:r>
              <a:rPr kumimoji="0" lang="es-PE" altLang="es-PE" sz="1400" b="0" i="1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PE" altLang="es-PE" sz="1400" b="0" i="1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PE" altLang="es-PE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PE" altLang="es-PE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s-PE" altLang="es-PE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s-PE" altLang="es-PE" sz="14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PE" altLang="es-PE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PE" altLang="es-PE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list_IDs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PE" altLang="es-PE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PE" altLang="es-PE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513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513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s-PE" altLang="es-PE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n_channels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PE" altLang="es-PE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PE" altLang="es-PE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altLang="es-PE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PE" altLang="es-PE" sz="1400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Calcula el número de </a:t>
            </a:r>
            <a:r>
              <a:rPr lang="es-PE" altLang="es-PE" sz="1400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batches</a:t>
            </a:r>
            <a:r>
              <a:rPr lang="es-PE" altLang="es-PE" sz="1400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por época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PE" altLang="es-PE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s-PE" altLang="es-PE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s-PE" altLang="es-PE" sz="14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PE" altLang="es-PE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PE" altLang="es-PE" sz="1400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Genera un </a:t>
            </a:r>
            <a:r>
              <a:rPr lang="es-PE" altLang="es-PE" sz="1400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PE" altLang="es-PE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s-PE" altLang="es-PE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s-PE" altLang="es-PE" sz="14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PE" altLang="es-PE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PE" altLang="es-PE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altLang="es-PE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PE" altLang="es-PE" sz="1400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Si </a:t>
            </a:r>
            <a:r>
              <a:rPr lang="es-PE" altLang="es-PE" sz="1400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s-PE" altLang="es-PE" sz="1400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==True, reordena aleatoriamente todos los índices al terminar una época</a:t>
            </a:r>
            <a:endParaRPr kumimoji="0" lang="es-PE" altLang="es-PE" sz="14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PE" altLang="es-PE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s-PE" altLang="es-PE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PE" altLang="es-PE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on_epoch_end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PE" altLang="es-PE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Genera la data        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PE" altLang="es-PE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s-PE" altLang="es-PE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s-PE" altLang="es-PE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data_generation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PE" altLang="es-PE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PE" altLang="es-PE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list_IDs_temp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kumimoji="0" lang="es-PE" altLang="es-P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Conector recto de flecha 3"/>
          <p:cNvCxnSpPr/>
          <p:nvPr/>
        </p:nvCxnSpPr>
        <p:spPr>
          <a:xfrm flipH="1">
            <a:off x="5373145" y="2306444"/>
            <a:ext cx="401444" cy="30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5774589" y="2068224"/>
            <a:ext cx="4723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/>
              <a:t>Hereda funcionalidades como “</a:t>
            </a:r>
            <a:r>
              <a:rPr lang="es-PE" dirty="0" err="1" smtClean="0"/>
              <a:t>multiprocessing</a:t>
            </a:r>
            <a:r>
              <a:rPr lang="es-PE" dirty="0" smtClean="0"/>
              <a:t>”</a:t>
            </a:r>
            <a:endParaRPr lang="es-PE" dirty="0"/>
          </a:p>
        </p:txBody>
      </p:sp>
      <p:sp>
        <p:nvSpPr>
          <p:cNvPr id="7" name="Rectángulo 6"/>
          <p:cNvSpPr/>
          <p:nvPr/>
        </p:nvSpPr>
        <p:spPr>
          <a:xfrm>
            <a:off x="337358" y="6234321"/>
            <a:ext cx="8648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 smtClean="0">
                <a:hlinkClick r:id="rId2"/>
              </a:rPr>
              <a:t>https://stanford.edu/~shervine/blog/keras-how-to-generate-data-on-the-fly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4094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22627" y="1475715"/>
            <a:ext cx="43826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4.2. </a:t>
            </a:r>
            <a:r>
              <a:rPr lang="en-US" sz="2000" b="1" dirty="0" err="1" smtClean="0">
                <a:solidFill>
                  <a:srgbClr val="C00000"/>
                </a:solidFill>
              </a:rPr>
              <a:t>Funciones</a:t>
            </a:r>
            <a:r>
              <a:rPr lang="en-US" sz="2000" b="1" dirty="0" smtClean="0">
                <a:solidFill>
                  <a:srgbClr val="C00000"/>
                </a:solidFill>
              </a:rPr>
              <a:t> de </a:t>
            </a:r>
            <a:r>
              <a:rPr lang="en-US" sz="2000" b="1" dirty="0" err="1" smtClean="0">
                <a:solidFill>
                  <a:srgbClr val="C00000"/>
                </a:solidFill>
              </a:rPr>
              <a:t>costo</a:t>
            </a:r>
            <a:r>
              <a:rPr lang="en-US" sz="2000" b="1" dirty="0" smtClean="0">
                <a:solidFill>
                  <a:srgbClr val="C00000"/>
                </a:solidFill>
              </a:rPr>
              <a:t> (Loss functions)</a:t>
            </a:r>
            <a:endParaRPr lang="es-PE" sz="2000" dirty="0"/>
          </a:p>
        </p:txBody>
      </p:sp>
      <p:sp>
        <p:nvSpPr>
          <p:cNvPr id="3" name="Rectángulo 2"/>
          <p:cNvSpPr/>
          <p:nvPr/>
        </p:nvSpPr>
        <p:spPr>
          <a:xfrm>
            <a:off x="647921" y="2224260"/>
            <a:ext cx="1927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Cross-entropy loss</a:t>
            </a:r>
            <a:endParaRPr lang="es-PE" dirty="0"/>
          </a:p>
        </p:txBody>
      </p:sp>
      <p:pic>
        <p:nvPicPr>
          <p:cNvPr id="12290" name="Picture 2" descr="https://latex.codecogs.com/gif.latex?CE&amp;space;=&amp;space;-\sum_%7bi%7d%5e%7bC%7dt_%7bi%7d&amp;space;log&amp;space;(s_%7bi%7d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183" y="2831342"/>
            <a:ext cx="1710770" cy="56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/>
              <p:cNvSpPr/>
              <p:nvPr/>
            </p:nvSpPr>
            <p:spPr>
              <a:xfrm>
                <a:off x="5640110" y="2831342"/>
                <a:ext cx="529674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PE" dirty="0" smtClean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PE" dirty="0" smtClean="0"/>
                  <a:t> son los scores del </a:t>
                </a:r>
                <a:r>
                  <a:rPr lang="es-PE" dirty="0" err="1" smtClean="0"/>
                  <a:t>ground-truth</a:t>
                </a:r>
                <a:r>
                  <a:rPr lang="es-PE" dirty="0" smtClean="0"/>
                  <a:t> y de la predicción de la red, respectivamente , para cada clase i de un conjunto de C clases.</a:t>
                </a:r>
                <a:endParaRPr lang="es-PE" dirty="0"/>
              </a:p>
            </p:txBody>
          </p:sp>
        </mc:Choice>
        <mc:Fallback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110" y="2831342"/>
                <a:ext cx="5296747" cy="923330"/>
              </a:xfrm>
              <a:prstGeom prst="rect">
                <a:avLst/>
              </a:prstGeom>
              <a:blipFill>
                <a:blip r:embed="rId3"/>
                <a:stretch>
                  <a:fillRect l="-921" t="-3289" r="-1266" b="-921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2" name="Picture 4" descr="https://latex.codecogs.com/gif.latex?CE&amp;space;=&amp;space;-\sum_%7bi=1%7d%5e%7bC%27=2%7dt_%7bi%7d&amp;space;log&amp;space;(s_%7bi%7d)&amp;space;=&amp;space;-t_%7b1%7d&amp;space;log(s_%7b1%7d)&amp;space;-&amp;space;(1&amp;space;-&amp;space;t_%7b1%7d)&amp;space;log(1&amp;space;-&amp;space;s_%7b1%7d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675" y="4892734"/>
            <a:ext cx="4786812" cy="60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462307" y="4079780"/>
            <a:ext cx="4098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/>
              <a:t>Para un problema de clasificación binario: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3002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22627" y="1475715"/>
            <a:ext cx="43826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4.2. </a:t>
            </a:r>
            <a:r>
              <a:rPr lang="en-US" sz="2000" b="1" dirty="0" err="1" smtClean="0">
                <a:solidFill>
                  <a:srgbClr val="C00000"/>
                </a:solidFill>
              </a:rPr>
              <a:t>Funciones</a:t>
            </a:r>
            <a:r>
              <a:rPr lang="en-US" sz="2000" b="1" dirty="0" smtClean="0">
                <a:solidFill>
                  <a:srgbClr val="C00000"/>
                </a:solidFill>
              </a:rPr>
              <a:t> de </a:t>
            </a:r>
            <a:r>
              <a:rPr lang="en-US" sz="2000" b="1" dirty="0" err="1" smtClean="0">
                <a:solidFill>
                  <a:srgbClr val="C00000"/>
                </a:solidFill>
              </a:rPr>
              <a:t>costo</a:t>
            </a:r>
            <a:r>
              <a:rPr lang="en-US" sz="2000" b="1" dirty="0" smtClean="0">
                <a:solidFill>
                  <a:srgbClr val="C00000"/>
                </a:solidFill>
              </a:rPr>
              <a:t> (Loss functions)</a:t>
            </a:r>
            <a:endParaRPr lang="es-PE" sz="2000" dirty="0"/>
          </a:p>
        </p:txBody>
      </p:sp>
      <p:sp>
        <p:nvSpPr>
          <p:cNvPr id="3" name="Rectángulo 2"/>
          <p:cNvSpPr/>
          <p:nvPr/>
        </p:nvSpPr>
        <p:spPr>
          <a:xfrm>
            <a:off x="647921" y="2224260"/>
            <a:ext cx="3039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Categorical Cross-entropy loss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6875079" y="3372133"/>
            <a:ext cx="41420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 smtClean="0"/>
              <a:t>Para un problema de clasificación </a:t>
            </a:r>
            <a:r>
              <a:rPr lang="es-PE" dirty="0" err="1" smtClean="0"/>
              <a:t>multiclase</a:t>
            </a:r>
            <a:r>
              <a:rPr lang="es-PE" dirty="0" smtClean="0"/>
              <a:t> (las salidas son </a:t>
            </a:r>
            <a:r>
              <a:rPr lang="es-PE" dirty="0" err="1" smtClean="0"/>
              <a:t>one-hot</a:t>
            </a:r>
            <a:r>
              <a:rPr lang="es-PE" dirty="0" smtClean="0"/>
              <a:t>), se usa una función de activación “</a:t>
            </a:r>
            <a:r>
              <a:rPr lang="es-PE" dirty="0" err="1" smtClean="0">
                <a:solidFill>
                  <a:schemeClr val="accent2"/>
                </a:solidFill>
              </a:rPr>
              <a:t>softmax</a:t>
            </a:r>
            <a:r>
              <a:rPr lang="es-PE" dirty="0" smtClean="0"/>
              <a:t>”. En combinación con una función de costo CE se llama “</a:t>
            </a:r>
            <a:r>
              <a:rPr lang="es-PE" dirty="0" err="1" smtClean="0"/>
              <a:t>categorical</a:t>
            </a:r>
            <a:r>
              <a:rPr lang="es-PE" dirty="0" smtClean="0"/>
              <a:t> </a:t>
            </a:r>
            <a:r>
              <a:rPr lang="es-PE" dirty="0" err="1" smtClean="0"/>
              <a:t>cross-entropy</a:t>
            </a:r>
            <a:r>
              <a:rPr lang="es-PE" dirty="0" smtClean="0"/>
              <a:t>”</a:t>
            </a:r>
            <a:endParaRPr lang="es-PE" dirty="0"/>
          </a:p>
        </p:txBody>
      </p:sp>
      <p:pic>
        <p:nvPicPr>
          <p:cNvPr id="13314" name="Picture 2" descr="https://gombru.github.io/assets/cross_entropy_loss/softmax_CE_pipel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21" y="3372133"/>
            <a:ext cx="5749924" cy="182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901092" y="5718384"/>
            <a:ext cx="8765541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model.compile</a:t>
            </a:r>
            <a:r>
              <a:rPr kumimoji="0" lang="es-PE" altLang="es-P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PE" altLang="es-PE" sz="11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optimizer</a:t>
            </a:r>
            <a:r>
              <a:rPr kumimoji="0" lang="es-PE" altLang="es-P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PE" altLang="es-PE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optimizer</a:t>
            </a:r>
            <a:r>
              <a:rPr kumimoji="0" lang="es-PE" altLang="es-P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PE" altLang="es-PE" sz="11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loss</a:t>
            </a:r>
            <a:r>
              <a:rPr kumimoji="0" lang="es-PE" altLang="es-P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PE" altLang="es-PE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kumimoji="0" lang="es-PE" altLang="es-PE" sz="11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categorical_crossentropy</a:t>
            </a:r>
            <a:r>
              <a:rPr kumimoji="0" lang="es-PE" altLang="es-PE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PE" altLang="es-P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PE" altLang="es-PE" sz="11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metrics</a:t>
            </a:r>
            <a:r>
              <a:rPr kumimoji="0" lang="es-PE" altLang="es-P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kumimoji="0" lang="es-PE" altLang="es-PE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iou_coef_metric</a:t>
            </a:r>
            <a:r>
              <a:rPr kumimoji="0" lang="es-PE" altLang="es-P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PE" altLang="es-PE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PE" altLang="es-PE" sz="11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kumimoji="0" lang="es-PE" altLang="es-PE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PE" altLang="es-P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0" lang="es-PE" altLang="es-P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24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22627" y="1475715"/>
            <a:ext cx="43826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4.2. </a:t>
            </a:r>
            <a:r>
              <a:rPr lang="en-US" sz="2000" b="1" dirty="0" err="1" smtClean="0">
                <a:solidFill>
                  <a:srgbClr val="C00000"/>
                </a:solidFill>
              </a:rPr>
              <a:t>Funciones</a:t>
            </a:r>
            <a:r>
              <a:rPr lang="en-US" sz="2000" b="1" dirty="0" smtClean="0">
                <a:solidFill>
                  <a:srgbClr val="C00000"/>
                </a:solidFill>
              </a:rPr>
              <a:t> de </a:t>
            </a:r>
            <a:r>
              <a:rPr lang="en-US" sz="2000" b="1" dirty="0" err="1" smtClean="0">
                <a:solidFill>
                  <a:srgbClr val="C00000"/>
                </a:solidFill>
              </a:rPr>
              <a:t>costo</a:t>
            </a:r>
            <a:r>
              <a:rPr lang="en-US" sz="2000" b="1" dirty="0" smtClean="0">
                <a:solidFill>
                  <a:srgbClr val="C00000"/>
                </a:solidFill>
              </a:rPr>
              <a:t> (Loss functions)</a:t>
            </a:r>
            <a:endParaRPr lang="es-PE" sz="2000" dirty="0"/>
          </a:p>
        </p:txBody>
      </p:sp>
      <p:sp>
        <p:nvSpPr>
          <p:cNvPr id="3" name="Rectángulo 2"/>
          <p:cNvSpPr/>
          <p:nvPr/>
        </p:nvSpPr>
        <p:spPr>
          <a:xfrm>
            <a:off x="647921" y="2224260"/>
            <a:ext cx="2595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Binary Cross-entropy loss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6875079" y="3372133"/>
            <a:ext cx="41420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 smtClean="0"/>
              <a:t>Para un problema de clasificación binaria (la salidas es 1 o 0), se usa una función de activación “</a:t>
            </a:r>
            <a:r>
              <a:rPr lang="es-PE" dirty="0" err="1" smtClean="0">
                <a:solidFill>
                  <a:schemeClr val="accent2"/>
                </a:solidFill>
              </a:rPr>
              <a:t>sigmoid</a:t>
            </a:r>
            <a:r>
              <a:rPr lang="es-PE" dirty="0" smtClean="0"/>
              <a:t>”. En combinación con una función de costo CE se llama “</a:t>
            </a:r>
            <a:r>
              <a:rPr lang="es-PE" dirty="0" err="1" smtClean="0"/>
              <a:t>binary</a:t>
            </a:r>
            <a:r>
              <a:rPr lang="es-PE" dirty="0" smtClean="0"/>
              <a:t> </a:t>
            </a:r>
            <a:r>
              <a:rPr lang="es-PE" dirty="0" err="1" smtClean="0"/>
              <a:t>cross-entropy</a:t>
            </a:r>
            <a:r>
              <a:rPr lang="es-PE" dirty="0" smtClean="0"/>
              <a:t>”</a:t>
            </a:r>
            <a:endParaRPr lang="es-PE" dirty="0"/>
          </a:p>
        </p:txBody>
      </p:sp>
      <p:pic>
        <p:nvPicPr>
          <p:cNvPr id="14338" name="Picture 2" descr="https://gombru.github.io/assets/cross_entropy_loss/sigmoid_CE_pipel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275402"/>
            <a:ext cx="6330950" cy="186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s://latex.codecogs.com/gif.latex?CE&amp;space;=&amp;space;-\sum_%7bi=1%7d%5e%7bC%27=2%7dt_%7bi%7d&amp;space;log&amp;space;(f(s_%7bi%7d))&amp;space;=&amp;space;-t_%7b1%7d&amp;space;log(f(s_%7b1%7d))&amp;space;-&amp;space;(1&amp;space;-&amp;space;t_%7b1%7d)&amp;space;log(1&amp;space;-&amp;space;f(s_%7b1%7d)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25" y="5352420"/>
            <a:ext cx="48577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613150" y="6086369"/>
            <a:ext cx="8340745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model.compile(</a:t>
            </a:r>
            <a:r>
              <a:rPr kumimoji="0" lang="es-PE" altLang="es-PE" sz="11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optimizer</a:t>
            </a:r>
            <a:r>
              <a:rPr kumimoji="0" lang="es-PE" altLang="es-PE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=optimizer, </a:t>
            </a:r>
            <a:r>
              <a:rPr kumimoji="0" lang="es-PE" altLang="es-PE" sz="11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loss</a:t>
            </a:r>
            <a:r>
              <a:rPr kumimoji="0" lang="es-PE" altLang="es-PE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PE" altLang="es-PE" sz="11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'binary_crossentropy'</a:t>
            </a:r>
            <a:r>
              <a:rPr kumimoji="0" lang="es-PE" altLang="es-PE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PE" altLang="es-PE" sz="11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metrics</a:t>
            </a:r>
            <a:r>
              <a:rPr kumimoji="0" lang="es-PE" altLang="es-PE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=[iou_coef_metric, </a:t>
            </a:r>
            <a:r>
              <a:rPr kumimoji="0" lang="es-PE" altLang="es-PE" sz="11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'acc'</a:t>
            </a:r>
            <a:r>
              <a:rPr kumimoji="0" lang="es-PE" altLang="es-PE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0" lang="es-PE" altLang="es-P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42" name="Picture 6" descr="https://latex.codecogs.com/gif.latex?CE&amp;space;=&amp;space;\left\%7b\begin%7bmatrix%7d&amp;space;&amp;&amp;space;-&amp;space;log(f(s_%7b1%7d))&amp;space;&amp;&amp;space;&amp;&amp;space;if&amp;space;&amp;&amp;space;t_%7b1%7d&amp;space;=&amp;space;1&amp;space;\\&amp;space;&amp;&amp;space;-&amp;space;log(1&amp;space;-&amp;space;f(s_%7b1%7d))&amp;space;&amp;&amp;space;&amp;&amp;space;if&amp;space;&amp;&amp;space;t_%7b1%7d&amp;space;=&amp;space;0&amp;space;\end%7bmatrix%7d\right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079" y="5319343"/>
            <a:ext cx="2990850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02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22627" y="1475715"/>
            <a:ext cx="33885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4.3. Customized loss functions</a:t>
            </a:r>
            <a:endParaRPr lang="es-PE" sz="2000" dirty="0"/>
          </a:p>
        </p:txBody>
      </p:sp>
      <p:sp>
        <p:nvSpPr>
          <p:cNvPr id="3" name="Rectángulo 2"/>
          <p:cNvSpPr/>
          <p:nvPr/>
        </p:nvSpPr>
        <p:spPr>
          <a:xfrm>
            <a:off x="647921" y="2224260"/>
            <a:ext cx="1091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Focal loss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647921" y="2998399"/>
            <a:ext cx="53508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 smtClean="0"/>
              <a:t>Está </a:t>
            </a:r>
            <a:r>
              <a:rPr lang="es-PE" dirty="0"/>
              <a:t>diseñada para abordar el escenario de detección de objetos en </a:t>
            </a:r>
            <a:r>
              <a:rPr lang="es-PE" dirty="0" smtClean="0"/>
              <a:t>el caso de </a:t>
            </a:r>
            <a:r>
              <a:rPr lang="es-PE" dirty="0"/>
              <a:t>que </a:t>
            </a:r>
            <a:r>
              <a:rPr lang="es-PE" dirty="0" smtClean="0"/>
              <a:t>exista un </a:t>
            </a:r>
            <a:r>
              <a:rPr lang="es-PE" dirty="0">
                <a:solidFill>
                  <a:schemeClr val="accent2"/>
                </a:solidFill>
              </a:rPr>
              <a:t>desequilibrio extremo entre las clases de primer plano y de fondo </a:t>
            </a:r>
            <a:r>
              <a:rPr lang="es-PE" dirty="0"/>
              <a:t>durante el </a:t>
            </a:r>
            <a:r>
              <a:rPr lang="es-PE" dirty="0" smtClean="0"/>
              <a:t>entrenamiento.</a:t>
            </a:r>
            <a:endParaRPr lang="es-PE" dirty="0"/>
          </a:p>
        </p:txBody>
      </p:sp>
      <p:sp>
        <p:nvSpPr>
          <p:cNvPr id="5" name="Rectángulo 4"/>
          <p:cNvSpPr/>
          <p:nvPr/>
        </p:nvSpPr>
        <p:spPr>
          <a:xfrm>
            <a:off x="2316905" y="2224260"/>
            <a:ext cx="3681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>
                <a:hlinkClick r:id="rId2"/>
              </a:rPr>
              <a:t>https://arxiv.org/pdf/1708.02002.pdf</a:t>
            </a:r>
            <a:endParaRPr lang="es-P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/>
              <p:cNvSpPr txBox="1"/>
              <p:nvPr/>
            </p:nvSpPr>
            <p:spPr>
              <a:xfrm>
                <a:off x="2029834" y="4899627"/>
                <a:ext cx="2758511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&amp;1−</m:t>
                              </m:r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834" y="4899627"/>
                <a:ext cx="2758511" cy="61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ángulo 6"/>
              <p:cNvSpPr/>
              <p:nvPr/>
            </p:nvSpPr>
            <p:spPr>
              <a:xfrm>
                <a:off x="2402630" y="5783835"/>
                <a:ext cx="21027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  <m:d>
                            <m:d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m:rPr>
                              <m:sty m:val="p"/>
                            </m:rPr>
                            <a:rPr lang="es-PE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630" y="5783835"/>
                <a:ext cx="2102755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 8"/>
          <p:cNvSpPr/>
          <p:nvPr/>
        </p:nvSpPr>
        <p:spPr>
          <a:xfrm>
            <a:off x="1185889" y="4448614"/>
            <a:ext cx="2265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 smtClean="0"/>
              <a:t>Regular </a:t>
            </a:r>
            <a:r>
              <a:rPr lang="es-PE" b="1" dirty="0" err="1" smtClean="0"/>
              <a:t>cross-entropy</a:t>
            </a:r>
            <a:endParaRPr lang="es-PE" b="1" dirty="0"/>
          </a:p>
        </p:txBody>
      </p:sp>
      <p:sp>
        <p:nvSpPr>
          <p:cNvPr id="12" name="Rectángulo 11"/>
          <p:cNvSpPr/>
          <p:nvPr/>
        </p:nvSpPr>
        <p:spPr>
          <a:xfrm>
            <a:off x="6700226" y="1751020"/>
            <a:ext cx="2411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 err="1" smtClean="0"/>
              <a:t>Balanced</a:t>
            </a:r>
            <a:r>
              <a:rPr lang="es-PE" b="1" dirty="0" smtClean="0"/>
              <a:t> </a:t>
            </a:r>
            <a:r>
              <a:rPr lang="es-PE" b="1" dirty="0" err="1" smtClean="0"/>
              <a:t>cross-entropy</a:t>
            </a:r>
            <a:endParaRPr lang="es-PE" b="1" dirty="0"/>
          </a:p>
        </p:txBody>
      </p:sp>
      <p:sp>
        <p:nvSpPr>
          <p:cNvPr id="10" name="Rectángulo 9"/>
          <p:cNvSpPr/>
          <p:nvPr/>
        </p:nvSpPr>
        <p:spPr>
          <a:xfrm>
            <a:off x="6700226" y="2314579"/>
            <a:ext cx="44998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 smtClean="0"/>
              <a:t>Un </a:t>
            </a:r>
            <a:r>
              <a:rPr lang="es-PE" dirty="0"/>
              <a:t>método común para abordar el </a:t>
            </a:r>
            <a:r>
              <a:rPr lang="es-PE" dirty="0" smtClean="0"/>
              <a:t>d </a:t>
            </a:r>
            <a:r>
              <a:rPr lang="es-PE" dirty="0" err="1" smtClean="0"/>
              <a:t>esequilibrio</a:t>
            </a:r>
            <a:r>
              <a:rPr lang="es-PE" dirty="0" smtClean="0"/>
              <a:t> </a:t>
            </a:r>
            <a:r>
              <a:rPr lang="es-PE" dirty="0"/>
              <a:t>de clase </a:t>
            </a:r>
            <a:r>
              <a:rPr lang="es-PE" dirty="0" smtClean="0"/>
              <a:t>es introducir </a:t>
            </a:r>
            <a:r>
              <a:rPr lang="es-PE" dirty="0"/>
              <a:t>un factor de ponderación α ∈ [0, 1] para la clase 1 y 1 − </a:t>
            </a:r>
            <a:r>
              <a:rPr lang="es-PE" dirty="0" smtClean="0"/>
              <a:t>α para </a:t>
            </a:r>
            <a:r>
              <a:rPr lang="es-PE" dirty="0"/>
              <a:t>la clase −1. 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6700226" y="4157379"/>
            <a:ext cx="1091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 smtClean="0"/>
              <a:t>Focal </a:t>
            </a:r>
            <a:r>
              <a:rPr lang="es-PE" b="1" dirty="0" err="1" smtClean="0"/>
              <a:t>loss</a:t>
            </a:r>
            <a:endParaRPr lang="es-P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ángulo 10"/>
              <p:cNvSpPr/>
              <p:nvPr/>
            </p:nvSpPr>
            <p:spPr>
              <a:xfrm>
                <a:off x="6700226" y="4608392"/>
                <a:ext cx="492027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PE" dirty="0" smtClean="0"/>
                  <a:t>Mientras α balancea la importancia de las muestras positivas y negativas, no diferencia entre las muestras difíciles y fáciles. Por ello, se agrega un factor modulador con parámetro </a:t>
                </a:r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s-PE" dirty="0" smtClean="0"/>
                  <a:t>  </a:t>
                </a:r>
                <a:endParaRPr lang="es-PE" dirty="0"/>
              </a:p>
            </p:txBody>
          </p:sp>
        </mc:Choice>
        <mc:Fallback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226" y="4608392"/>
                <a:ext cx="4920273" cy="1200329"/>
              </a:xfrm>
              <a:prstGeom prst="rect">
                <a:avLst/>
              </a:prstGeom>
              <a:blipFill>
                <a:blip r:embed="rId5"/>
                <a:stretch>
                  <a:fillRect l="-991" t="-3046" r="-867" b="-710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ángulo 15"/>
              <p:cNvSpPr/>
              <p:nvPr/>
            </p:nvSpPr>
            <p:spPr>
              <a:xfrm>
                <a:off x="7906165" y="3524898"/>
                <a:ext cx="23283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  <m:d>
                            <m:d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s-PE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16" name="Rectá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165" y="3524898"/>
                <a:ext cx="232839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ángulo 16"/>
              <p:cNvSpPr/>
              <p:nvPr/>
            </p:nvSpPr>
            <p:spPr>
              <a:xfrm>
                <a:off x="7661105" y="5968501"/>
                <a:ext cx="29985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𝐹𝐿</m:t>
                          </m:r>
                          <m:d>
                            <m:d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sSup>
                            <m:sSup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s-P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P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s-PE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P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s-PE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17" name="Rectá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105" y="5968501"/>
                <a:ext cx="2998513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47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2" grpId="0"/>
      <p:bldP spid="10" grpId="0"/>
      <p:bldP spid="14" grpId="0"/>
      <p:bldP spid="11" grpId="0"/>
      <p:bldP spid="16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22627" y="1475715"/>
            <a:ext cx="33885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4.3. Customized loss functions</a:t>
            </a:r>
            <a:endParaRPr lang="es-PE" sz="2000" dirty="0"/>
          </a:p>
        </p:txBody>
      </p:sp>
      <p:sp>
        <p:nvSpPr>
          <p:cNvPr id="3" name="Rectángulo 2"/>
          <p:cNvSpPr/>
          <p:nvPr/>
        </p:nvSpPr>
        <p:spPr>
          <a:xfrm>
            <a:off x="647921" y="2224260"/>
            <a:ext cx="1091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Focal loss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647921" y="2998399"/>
            <a:ext cx="53508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 smtClean="0"/>
              <a:t>Está </a:t>
            </a:r>
            <a:r>
              <a:rPr lang="es-PE" dirty="0"/>
              <a:t>diseñada para abordar el escenario de detección de objetos en </a:t>
            </a:r>
            <a:r>
              <a:rPr lang="es-PE" dirty="0" smtClean="0"/>
              <a:t>el caso de </a:t>
            </a:r>
            <a:r>
              <a:rPr lang="es-PE" dirty="0"/>
              <a:t>que </a:t>
            </a:r>
            <a:r>
              <a:rPr lang="es-PE" dirty="0" smtClean="0"/>
              <a:t>exista un </a:t>
            </a:r>
            <a:r>
              <a:rPr lang="es-PE" dirty="0">
                <a:solidFill>
                  <a:schemeClr val="accent2"/>
                </a:solidFill>
              </a:rPr>
              <a:t>desequilibrio extremo entre las clases de primer plano y de fondo </a:t>
            </a:r>
            <a:r>
              <a:rPr lang="es-PE" dirty="0"/>
              <a:t>durante el </a:t>
            </a:r>
            <a:r>
              <a:rPr lang="es-PE" dirty="0" smtClean="0"/>
              <a:t>entrenamiento.</a:t>
            </a:r>
            <a:endParaRPr lang="es-PE" dirty="0"/>
          </a:p>
        </p:txBody>
      </p:sp>
      <p:sp>
        <p:nvSpPr>
          <p:cNvPr id="5" name="Rectángulo 4"/>
          <p:cNvSpPr/>
          <p:nvPr/>
        </p:nvSpPr>
        <p:spPr>
          <a:xfrm>
            <a:off x="2316905" y="2224260"/>
            <a:ext cx="3681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>
                <a:hlinkClick r:id="rId2"/>
              </a:rPr>
              <a:t>https://arxiv.org/pdf/1708.02002.pdf</a:t>
            </a:r>
            <a:endParaRPr lang="es-P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/>
              <p:cNvSpPr txBox="1"/>
              <p:nvPr/>
            </p:nvSpPr>
            <p:spPr>
              <a:xfrm>
                <a:off x="2029834" y="4899627"/>
                <a:ext cx="2758511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&amp;1−</m:t>
                              </m:r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834" y="4899627"/>
                <a:ext cx="2758511" cy="61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ángulo 6"/>
              <p:cNvSpPr/>
              <p:nvPr/>
            </p:nvSpPr>
            <p:spPr>
              <a:xfrm>
                <a:off x="2402630" y="5783835"/>
                <a:ext cx="21027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  <m:d>
                            <m:d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m:rPr>
                              <m:sty m:val="p"/>
                            </m:rPr>
                            <a:rPr lang="es-PE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630" y="5783835"/>
                <a:ext cx="2102755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 8"/>
          <p:cNvSpPr/>
          <p:nvPr/>
        </p:nvSpPr>
        <p:spPr>
          <a:xfrm>
            <a:off x="1185889" y="4448614"/>
            <a:ext cx="2265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 smtClean="0"/>
              <a:t>Regular </a:t>
            </a:r>
            <a:r>
              <a:rPr lang="es-PE" b="1" dirty="0" err="1" smtClean="0"/>
              <a:t>cross-entropy</a:t>
            </a:r>
            <a:endParaRPr lang="es-PE" b="1" dirty="0"/>
          </a:p>
        </p:txBody>
      </p:sp>
      <p:sp>
        <p:nvSpPr>
          <p:cNvPr id="12" name="Rectángulo 11"/>
          <p:cNvSpPr/>
          <p:nvPr/>
        </p:nvSpPr>
        <p:spPr>
          <a:xfrm>
            <a:off x="6700226" y="1751020"/>
            <a:ext cx="2411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 err="1" smtClean="0"/>
              <a:t>Balanced</a:t>
            </a:r>
            <a:r>
              <a:rPr lang="es-PE" b="1" dirty="0" smtClean="0"/>
              <a:t> </a:t>
            </a:r>
            <a:r>
              <a:rPr lang="es-PE" b="1" dirty="0" err="1" smtClean="0"/>
              <a:t>cross-entropy</a:t>
            </a:r>
            <a:endParaRPr lang="es-PE" b="1" dirty="0"/>
          </a:p>
        </p:txBody>
      </p:sp>
      <p:sp>
        <p:nvSpPr>
          <p:cNvPr id="10" name="Rectángulo 9"/>
          <p:cNvSpPr/>
          <p:nvPr/>
        </p:nvSpPr>
        <p:spPr>
          <a:xfrm>
            <a:off x="6700226" y="2314579"/>
            <a:ext cx="44998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 smtClean="0"/>
              <a:t>Un </a:t>
            </a:r>
            <a:r>
              <a:rPr lang="es-PE" dirty="0"/>
              <a:t>método común para abordar el </a:t>
            </a:r>
            <a:r>
              <a:rPr lang="es-PE" dirty="0" smtClean="0"/>
              <a:t>d </a:t>
            </a:r>
            <a:r>
              <a:rPr lang="es-PE" dirty="0" err="1" smtClean="0"/>
              <a:t>esequilibrio</a:t>
            </a:r>
            <a:r>
              <a:rPr lang="es-PE" dirty="0" smtClean="0"/>
              <a:t> </a:t>
            </a:r>
            <a:r>
              <a:rPr lang="es-PE" dirty="0"/>
              <a:t>de clase </a:t>
            </a:r>
            <a:r>
              <a:rPr lang="es-PE" dirty="0" smtClean="0"/>
              <a:t>es introducir </a:t>
            </a:r>
            <a:r>
              <a:rPr lang="es-PE" dirty="0"/>
              <a:t>un factor de ponderación α ∈ [0, 1] para la clase 1 y 1 − </a:t>
            </a:r>
            <a:r>
              <a:rPr lang="es-PE" dirty="0" smtClean="0"/>
              <a:t>α para </a:t>
            </a:r>
            <a:r>
              <a:rPr lang="es-PE" dirty="0"/>
              <a:t>la clase −1. 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6700226" y="4157379"/>
            <a:ext cx="1091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 smtClean="0"/>
              <a:t>Focal </a:t>
            </a:r>
            <a:r>
              <a:rPr lang="es-PE" b="1" dirty="0" err="1" smtClean="0"/>
              <a:t>loss</a:t>
            </a:r>
            <a:endParaRPr lang="es-P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ángulo 10"/>
              <p:cNvSpPr/>
              <p:nvPr/>
            </p:nvSpPr>
            <p:spPr>
              <a:xfrm>
                <a:off x="6700226" y="4608392"/>
                <a:ext cx="492027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PE" dirty="0" smtClean="0"/>
                  <a:t>Mientras α balancea la importancia de las muestras positivas y negativas, no diferencia entre las muestras difíciles y fáciles. Por ello, se agrega un factor modulador con parámetro </a:t>
                </a:r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s-PE" dirty="0" smtClean="0"/>
                  <a:t>  </a:t>
                </a:r>
                <a:endParaRPr lang="es-PE" dirty="0"/>
              </a:p>
            </p:txBody>
          </p:sp>
        </mc:Choice>
        <mc:Fallback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226" y="4608392"/>
                <a:ext cx="4920273" cy="1200329"/>
              </a:xfrm>
              <a:prstGeom prst="rect">
                <a:avLst/>
              </a:prstGeom>
              <a:blipFill>
                <a:blip r:embed="rId5"/>
                <a:stretch>
                  <a:fillRect l="-991" t="-3046" r="-867" b="-710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ángulo 15"/>
              <p:cNvSpPr/>
              <p:nvPr/>
            </p:nvSpPr>
            <p:spPr>
              <a:xfrm>
                <a:off x="7906165" y="3524898"/>
                <a:ext cx="23283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  <m:d>
                            <m:d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s-PE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16" name="Rectá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165" y="3524898"/>
                <a:ext cx="232839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ángulo 16"/>
              <p:cNvSpPr/>
              <p:nvPr/>
            </p:nvSpPr>
            <p:spPr>
              <a:xfrm>
                <a:off x="7458285" y="5968501"/>
                <a:ext cx="32241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𝐹𝐿</m:t>
                          </m:r>
                          <m:d>
                            <m:d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sSup>
                            <m:sSup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s-P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s-P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P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s-PE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P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s-PE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17" name="Rectá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285" y="5968501"/>
                <a:ext cx="3224152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56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2" grpId="0"/>
      <p:bldP spid="10" grpId="0"/>
      <p:bldP spid="14" grpId="0"/>
      <p:bldP spid="11" grpId="0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22627" y="1475715"/>
            <a:ext cx="33885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4.3. Customized loss functions</a:t>
            </a:r>
            <a:endParaRPr lang="es-PE" sz="2000" dirty="0"/>
          </a:p>
        </p:txBody>
      </p:sp>
      <p:sp>
        <p:nvSpPr>
          <p:cNvPr id="3" name="Rectángulo 2"/>
          <p:cNvSpPr/>
          <p:nvPr/>
        </p:nvSpPr>
        <p:spPr>
          <a:xfrm>
            <a:off x="647921" y="2224260"/>
            <a:ext cx="1091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Focal loss</a:t>
            </a:r>
            <a:endParaRPr lang="es-PE" dirty="0"/>
          </a:p>
        </p:txBody>
      </p:sp>
      <p:sp>
        <p:nvSpPr>
          <p:cNvPr id="5" name="Rectángulo 4"/>
          <p:cNvSpPr/>
          <p:nvPr/>
        </p:nvSpPr>
        <p:spPr>
          <a:xfrm>
            <a:off x="2316905" y="2224260"/>
            <a:ext cx="3681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>
                <a:hlinkClick r:id="rId2"/>
              </a:rPr>
              <a:t>https://arxiv.org/pdf/1708.02002.pdf</a:t>
            </a:r>
            <a:endParaRPr lang="es-PE" dirty="0"/>
          </a:p>
        </p:txBody>
      </p:sp>
      <p:pic>
        <p:nvPicPr>
          <p:cNvPr id="8" name="Imagen 7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53" y="2942027"/>
            <a:ext cx="5649113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0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22627" y="1475715"/>
            <a:ext cx="33885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4.3. Customized loss functions</a:t>
            </a:r>
            <a:endParaRPr lang="es-PE" sz="2000" dirty="0"/>
          </a:p>
        </p:txBody>
      </p:sp>
      <p:sp>
        <p:nvSpPr>
          <p:cNvPr id="3" name="Rectángulo 2"/>
          <p:cNvSpPr/>
          <p:nvPr/>
        </p:nvSpPr>
        <p:spPr>
          <a:xfrm>
            <a:off x="647921" y="2224260"/>
            <a:ext cx="1091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Focal loss</a:t>
            </a:r>
            <a:endParaRPr lang="es-PE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49300" y="3065098"/>
            <a:ext cx="11010900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s-PE" altLang="es-P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PE" altLang="es-P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focal_loss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(gamma=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PE" altLang="es-P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.25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s-PE" altLang="es-P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s-PE" altLang="es-P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PE" altLang="es-P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focal_loss_fixed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PE" altLang="es-P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PE" altLang="es-P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pt_1 = </a:t>
            </a:r>
            <a:r>
              <a:rPr kumimoji="0" lang="es-PE" altLang="es-P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tf.where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PE" altLang="es-P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tf.equal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PE" altLang="es-P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s-PE" altLang="es-P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PE" altLang="es-P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tf.ones_like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PE" altLang="es-P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pt_0 = </a:t>
            </a:r>
            <a:r>
              <a:rPr kumimoji="0" lang="es-PE" altLang="es-P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tf.where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PE" altLang="es-P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tf.equal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PE" altLang="es-P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s-PE" altLang="es-P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PE" altLang="es-P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tf.zeros_like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PE" altLang="es-P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PE" altLang="es-P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PE" altLang="es-P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epsilon</a:t>
            </a:r>
            <a:r>
              <a:rPr lang="es-PE" altLang="es-P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altLang="es-P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PE" altLang="es-P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K.epsilon</a:t>
            </a:r>
            <a:r>
              <a:rPr lang="es-PE" altLang="es-P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es-PE" altLang="es-PE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PE" altLang="es-PE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PE" altLang="es-PE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clip to </a:t>
            </a:r>
            <a:r>
              <a:rPr lang="es-PE" altLang="es-PE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prevent</a:t>
            </a:r>
            <a:r>
              <a:rPr lang="es-PE" altLang="es-PE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altLang="es-PE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NaN's</a:t>
            </a:r>
            <a:r>
              <a:rPr lang="es-PE" altLang="es-PE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s-PE" altLang="es-PE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Inf's</a:t>
            </a:r>
            <a:endParaRPr lang="es-PE" altLang="es-PE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PE" altLang="es-P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pt_1 </a:t>
            </a:r>
            <a:r>
              <a:rPr lang="es-PE" altLang="es-P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PE" altLang="es-P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K.clip</a:t>
            </a:r>
            <a:r>
              <a:rPr lang="es-PE" altLang="es-P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(pt_1, </a:t>
            </a:r>
            <a:r>
              <a:rPr lang="es-PE" altLang="es-P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epsilon</a:t>
            </a:r>
            <a:r>
              <a:rPr lang="es-PE" altLang="es-P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1. - </a:t>
            </a:r>
            <a:r>
              <a:rPr lang="es-PE" altLang="es-P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epsilon</a:t>
            </a:r>
            <a:r>
              <a:rPr lang="es-PE" altLang="es-P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PE" altLang="es-P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pt_0 </a:t>
            </a:r>
            <a:r>
              <a:rPr lang="es-PE" altLang="es-P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PE" altLang="es-P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K.clip</a:t>
            </a:r>
            <a:r>
              <a:rPr lang="es-PE" altLang="es-P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(pt_0, </a:t>
            </a:r>
            <a:r>
              <a:rPr lang="es-PE" altLang="es-P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epsilon</a:t>
            </a:r>
            <a:r>
              <a:rPr lang="es-PE" altLang="es-P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1. - </a:t>
            </a:r>
            <a:r>
              <a:rPr lang="es-PE" altLang="es-P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epsilon</a:t>
            </a:r>
            <a:r>
              <a:rPr lang="es-PE" altLang="es-P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s-PE" altLang="es-PE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PE" altLang="es-P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s-PE" altLang="es-P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s-PE" altLang="es-P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K.sum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PE" altLang="es-P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s-PE" altLang="es-P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K.pow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pt_1, gamma) * K.log(pt_1)) –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altLang="es-P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kumimoji="0" lang="es-PE" altLang="es-P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K.sum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-alpha) * </a:t>
            </a:r>
            <a:r>
              <a:rPr kumimoji="0" lang="es-PE" altLang="es-P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K.pow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pt_0, gamma) * K.log(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pt_0))</a:t>
            </a:r>
            <a:b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s-PE" altLang="es-P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s-PE" altLang="es-PE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PE" altLang="es-P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focal_loss_fixed</a:t>
            </a:r>
            <a:endParaRPr kumimoji="0" lang="es-PE" altLang="es-PE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316905" y="2224260"/>
            <a:ext cx="76779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hlinkClick r:id="rId2"/>
              </a:rPr>
              <a:t>https://github.com/umbertogriffo/focal-loss-keras/blob/master/losses.py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7148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03147" y="2223623"/>
            <a:ext cx="1409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IniciaIización</a:t>
            </a:r>
            <a:endParaRPr lang="es-PE" dirty="0"/>
          </a:p>
        </p:txBody>
      </p:sp>
      <p:sp>
        <p:nvSpPr>
          <p:cNvPr id="15" name="Rectángulo 14"/>
          <p:cNvSpPr/>
          <p:nvPr/>
        </p:nvSpPr>
        <p:spPr>
          <a:xfrm>
            <a:off x="545709" y="1459498"/>
            <a:ext cx="4115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3.4.3. </a:t>
            </a:r>
            <a:r>
              <a:rPr lang="en-US" b="1" dirty="0" err="1" smtClean="0">
                <a:solidFill>
                  <a:srgbClr val="C00000"/>
                </a:solidFill>
              </a:rPr>
              <a:t>Clase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DataGenerator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Personalizada</a:t>
            </a:r>
            <a:endParaRPr lang="es-PE" dirty="0"/>
          </a:p>
        </p:txBody>
      </p:sp>
      <p:pic>
        <p:nvPicPr>
          <p:cNvPr id="3" name="Imagen 2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47" y="3169621"/>
            <a:ext cx="6485053" cy="2414759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479193" y="3169621"/>
            <a:ext cx="406510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 smtClean="0"/>
              <a:t>Ponemos en los argumentos información relevante sobre los datos, como las dimensiones (</a:t>
            </a:r>
            <a:r>
              <a:rPr lang="es-PE" dirty="0" err="1" smtClean="0"/>
              <a:t>dim</a:t>
            </a:r>
            <a:r>
              <a:rPr lang="es-PE" dirty="0" smtClean="0"/>
              <a:t> = (32,32,32)), número de canales, número de clases, tamaño de </a:t>
            </a:r>
            <a:r>
              <a:rPr lang="es-PE" dirty="0" err="1" smtClean="0"/>
              <a:t>batch</a:t>
            </a:r>
            <a:r>
              <a:rPr lang="es-PE" dirty="0" smtClean="0"/>
              <a:t> o decidirá si queremos reordenar aleatoriamente los datos generados. También almacenamos información importante, como etiquetas y la lista de ID que deseamos generar en cada época.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6687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03147" y="2223623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On_epoch_end</a:t>
            </a:r>
            <a:endParaRPr lang="es-PE" dirty="0"/>
          </a:p>
        </p:txBody>
      </p:sp>
      <p:sp>
        <p:nvSpPr>
          <p:cNvPr id="15" name="Rectángulo 14"/>
          <p:cNvSpPr/>
          <p:nvPr/>
        </p:nvSpPr>
        <p:spPr>
          <a:xfrm>
            <a:off x="545709" y="1459498"/>
            <a:ext cx="4115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3.4.3. </a:t>
            </a:r>
            <a:r>
              <a:rPr lang="en-US" b="1" dirty="0" err="1" smtClean="0">
                <a:solidFill>
                  <a:srgbClr val="C00000"/>
                </a:solidFill>
              </a:rPr>
              <a:t>Clase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DataGenerator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Personalizada</a:t>
            </a:r>
            <a:endParaRPr lang="es-PE" dirty="0"/>
          </a:p>
        </p:txBody>
      </p:sp>
      <p:sp>
        <p:nvSpPr>
          <p:cNvPr id="7" name="Rectángulo 6"/>
          <p:cNvSpPr/>
          <p:nvPr/>
        </p:nvSpPr>
        <p:spPr>
          <a:xfrm>
            <a:off x="6806093" y="3004521"/>
            <a:ext cx="406510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 smtClean="0"/>
              <a:t>El método ‘</a:t>
            </a:r>
            <a:r>
              <a:rPr lang="es-PE" dirty="0" err="1" smtClean="0"/>
              <a:t>on_epoch_end</a:t>
            </a:r>
            <a:r>
              <a:rPr lang="es-PE" dirty="0" smtClean="0"/>
              <a:t>’ se activa una vez al principio de todo y, luego de eso, una vez al final de cada época. Si el parámetro de orden aleatorio se establece en Verdadero (</a:t>
            </a:r>
            <a:r>
              <a:rPr lang="es-PE" dirty="0" err="1" smtClean="0"/>
              <a:t>shuffle</a:t>
            </a:r>
            <a:r>
              <a:rPr lang="es-PE" dirty="0" smtClean="0"/>
              <a:t>==True), obtendremos un nuevo orden de exploración en cada época (o, de lo contrario, mantendremos un esquema de exploración lineal).</a:t>
            </a:r>
            <a:endParaRPr lang="es-PE" dirty="0"/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47" y="3423620"/>
            <a:ext cx="4763196" cy="145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3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03147" y="2223623"/>
            <a:ext cx="1781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Data_generation</a:t>
            </a:r>
            <a:endParaRPr lang="es-PE" dirty="0"/>
          </a:p>
        </p:txBody>
      </p:sp>
      <p:sp>
        <p:nvSpPr>
          <p:cNvPr id="15" name="Rectángulo 14"/>
          <p:cNvSpPr/>
          <p:nvPr/>
        </p:nvSpPr>
        <p:spPr>
          <a:xfrm>
            <a:off x="545709" y="1459498"/>
            <a:ext cx="4115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3.4.3. </a:t>
            </a:r>
            <a:r>
              <a:rPr lang="en-US" b="1" dirty="0" err="1" smtClean="0">
                <a:solidFill>
                  <a:srgbClr val="C00000"/>
                </a:solidFill>
              </a:rPr>
              <a:t>Clase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DataGenerator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Personalizada</a:t>
            </a:r>
            <a:endParaRPr lang="es-PE" dirty="0"/>
          </a:p>
        </p:txBody>
      </p:sp>
      <p:pic>
        <p:nvPicPr>
          <p:cNvPr id="3" name="Imagen 2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932" y="2860748"/>
            <a:ext cx="7552168" cy="34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9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/>
          <p:nvPr/>
        </p:nvSpPr>
        <p:spPr>
          <a:xfrm>
            <a:off x="494909" y="1218198"/>
            <a:ext cx="4110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3.4.4. </a:t>
            </a:r>
            <a:r>
              <a:rPr lang="en-US" b="1" dirty="0" err="1" smtClean="0">
                <a:solidFill>
                  <a:srgbClr val="C00000"/>
                </a:solidFill>
              </a:rPr>
              <a:t>Ejemplo</a:t>
            </a:r>
            <a:r>
              <a:rPr lang="en-US" b="1" dirty="0" smtClean="0">
                <a:solidFill>
                  <a:srgbClr val="C00000"/>
                </a:solidFill>
              </a:rPr>
              <a:t>: </a:t>
            </a:r>
            <a:r>
              <a:rPr lang="en-US" b="1" dirty="0" err="1" smtClean="0">
                <a:solidFill>
                  <a:srgbClr val="C00000"/>
                </a:solidFill>
              </a:rPr>
              <a:t>Segmentación</a:t>
            </a:r>
            <a:r>
              <a:rPr lang="en-US" b="1" dirty="0" smtClean="0">
                <a:solidFill>
                  <a:srgbClr val="C00000"/>
                </a:solidFill>
              </a:rPr>
              <a:t> de </a:t>
            </a:r>
            <a:r>
              <a:rPr lang="en-US" b="1" dirty="0" err="1" smtClean="0">
                <a:solidFill>
                  <a:srgbClr val="C00000"/>
                </a:solidFill>
              </a:rPr>
              <a:t>Aguajes</a:t>
            </a:r>
            <a:endParaRPr lang="es-PE" dirty="0"/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82" y="1743274"/>
            <a:ext cx="9109818" cy="49623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271554" y="1743274"/>
            <a:ext cx="4456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>
                <a:hlinkClick r:id="rId3"/>
              </a:rPr>
              <a:t>https://www.mdpi.com/1999-4907/9/12/736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1136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/>
          <p:nvPr/>
        </p:nvSpPr>
        <p:spPr>
          <a:xfrm>
            <a:off x="494909" y="1218198"/>
            <a:ext cx="4110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3.4.4. </a:t>
            </a:r>
            <a:r>
              <a:rPr lang="en-US" b="1" dirty="0" err="1" smtClean="0">
                <a:solidFill>
                  <a:srgbClr val="C00000"/>
                </a:solidFill>
              </a:rPr>
              <a:t>Ejemplo</a:t>
            </a:r>
            <a:r>
              <a:rPr lang="en-US" b="1" dirty="0" smtClean="0">
                <a:solidFill>
                  <a:srgbClr val="C00000"/>
                </a:solidFill>
              </a:rPr>
              <a:t>: </a:t>
            </a:r>
            <a:r>
              <a:rPr lang="en-US" b="1" dirty="0" err="1" smtClean="0">
                <a:solidFill>
                  <a:srgbClr val="C00000"/>
                </a:solidFill>
              </a:rPr>
              <a:t>Segmentación</a:t>
            </a:r>
            <a:r>
              <a:rPr lang="en-US" b="1" dirty="0" smtClean="0">
                <a:solidFill>
                  <a:srgbClr val="C00000"/>
                </a:solidFill>
              </a:rPr>
              <a:t> de </a:t>
            </a:r>
            <a:r>
              <a:rPr lang="en-US" b="1" dirty="0" err="1" smtClean="0">
                <a:solidFill>
                  <a:srgbClr val="C00000"/>
                </a:solidFill>
              </a:rPr>
              <a:t>Aguajes</a:t>
            </a:r>
            <a:endParaRPr lang="es-PE" dirty="0"/>
          </a:p>
        </p:txBody>
      </p:sp>
      <p:sp>
        <p:nvSpPr>
          <p:cNvPr id="2" name="Rectángulo 1"/>
          <p:cNvSpPr/>
          <p:nvPr/>
        </p:nvSpPr>
        <p:spPr>
          <a:xfrm>
            <a:off x="494909" y="1961634"/>
            <a:ext cx="2766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IRU: Inverted Residual Unit</a:t>
            </a:r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494909" y="2705070"/>
            <a:ext cx="47628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/>
              <a:t>L</a:t>
            </a:r>
            <a:r>
              <a:rPr lang="es-PE" dirty="0" smtClean="0"/>
              <a:t>a principal diferencia con respecto a una unidad residual clásica, es que en lugar de expandir el número de canales de entrada y luego reducirlos, las unidades residuales invertidas (IRU) expanden el número de canales de entrada utilizando una </a:t>
            </a:r>
            <a:r>
              <a:rPr lang="es-PE" dirty="0" err="1" smtClean="0"/>
              <a:t>convolución</a:t>
            </a:r>
            <a:r>
              <a:rPr lang="es-PE" dirty="0" smtClean="0"/>
              <a:t> de 1x1, luego aplican una </a:t>
            </a:r>
            <a:r>
              <a:rPr lang="es-PE" dirty="0" err="1" smtClean="0"/>
              <a:t>convolución</a:t>
            </a:r>
            <a:r>
              <a:rPr lang="es-PE" dirty="0" smtClean="0"/>
              <a:t> </a:t>
            </a:r>
            <a:r>
              <a:rPr lang="es-PE" dirty="0" err="1" smtClean="0"/>
              <a:t>depthwise</a:t>
            </a:r>
            <a:r>
              <a:rPr lang="es-PE" dirty="0" smtClean="0"/>
              <a:t> de 3x3 (el número de canales sigue siendo el mismo), y, finalmente, aplica otra </a:t>
            </a:r>
            <a:r>
              <a:rPr lang="es-PE" dirty="0" err="1" smtClean="0"/>
              <a:t>convolución</a:t>
            </a:r>
            <a:r>
              <a:rPr lang="es-PE" dirty="0" smtClean="0"/>
              <a:t> de 1x1 que reduce el número de canales.</a:t>
            </a:r>
            <a:endParaRPr lang="es-PE" dirty="0"/>
          </a:p>
        </p:txBody>
      </p:sp>
      <p:pic>
        <p:nvPicPr>
          <p:cNvPr id="8" name="Imagen 7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004" y="1956862"/>
            <a:ext cx="5177353" cy="2077621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8467800" y="158753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/>
              <a:t>RU</a:t>
            </a:r>
            <a:endParaRPr lang="es-PE" dirty="0"/>
          </a:p>
        </p:txBody>
      </p:sp>
      <p:pic>
        <p:nvPicPr>
          <p:cNvPr id="10" name="Imagen 9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253" y="4417651"/>
            <a:ext cx="4986853" cy="1994741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8429700" y="4232985"/>
            <a:ext cx="51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/>
              <a:t>IRU</a:t>
            </a:r>
            <a:endParaRPr lang="es-PE" dirty="0"/>
          </a:p>
        </p:txBody>
      </p:sp>
      <p:sp>
        <p:nvSpPr>
          <p:cNvPr id="11" name="Rectángulo 10"/>
          <p:cNvSpPr/>
          <p:nvPr/>
        </p:nvSpPr>
        <p:spPr>
          <a:xfrm>
            <a:off x="213628" y="57520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dirty="0" smtClean="0">
                <a:hlinkClick r:id="rId4"/>
              </a:rPr>
              <a:t>http://openaccess.thecvf.com/content_cvpr_2018/papers/Sandler_MobileNetV2_Inverted_Residuals_CVPR_2018_paper.pdf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6438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/>
          <p:nvPr/>
        </p:nvSpPr>
        <p:spPr>
          <a:xfrm>
            <a:off x="494909" y="1218198"/>
            <a:ext cx="4110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3.4.4. </a:t>
            </a:r>
            <a:r>
              <a:rPr lang="en-US" b="1" dirty="0" err="1" smtClean="0">
                <a:solidFill>
                  <a:srgbClr val="C00000"/>
                </a:solidFill>
              </a:rPr>
              <a:t>Ejemplo</a:t>
            </a:r>
            <a:r>
              <a:rPr lang="en-US" b="1" dirty="0" smtClean="0">
                <a:solidFill>
                  <a:srgbClr val="C00000"/>
                </a:solidFill>
              </a:rPr>
              <a:t>: </a:t>
            </a:r>
            <a:r>
              <a:rPr lang="en-US" b="1" dirty="0" err="1" smtClean="0">
                <a:solidFill>
                  <a:srgbClr val="C00000"/>
                </a:solidFill>
              </a:rPr>
              <a:t>Segmentación</a:t>
            </a:r>
            <a:r>
              <a:rPr lang="en-US" b="1" dirty="0" smtClean="0">
                <a:solidFill>
                  <a:srgbClr val="C00000"/>
                </a:solidFill>
              </a:rPr>
              <a:t> de </a:t>
            </a:r>
            <a:r>
              <a:rPr lang="en-US" b="1" dirty="0" err="1" smtClean="0">
                <a:solidFill>
                  <a:srgbClr val="C00000"/>
                </a:solidFill>
              </a:rPr>
              <a:t>Aguajes</a:t>
            </a:r>
            <a:endParaRPr lang="es-PE" dirty="0"/>
          </a:p>
        </p:txBody>
      </p:sp>
      <p:sp>
        <p:nvSpPr>
          <p:cNvPr id="2" name="Rectángulo 1"/>
          <p:cNvSpPr/>
          <p:nvPr/>
        </p:nvSpPr>
        <p:spPr>
          <a:xfrm>
            <a:off x="494909" y="2059814"/>
            <a:ext cx="2766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IRU: Inverted Residual Unit</a:t>
            </a:r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494909" y="2901431"/>
            <a:ext cx="47628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/>
              <a:t>L</a:t>
            </a:r>
            <a:r>
              <a:rPr lang="es-PE" dirty="0" smtClean="0"/>
              <a:t>a principal diferencia con respecto a una unidad residual clásica, es que en lugar de expandir el número de canales de entrada y luego reducirlos, las unidades residuales invertidas (IRU) expanden el número de canales de entrada utilizando una </a:t>
            </a:r>
            <a:r>
              <a:rPr lang="es-PE" dirty="0" err="1" smtClean="0"/>
              <a:t>convolución</a:t>
            </a:r>
            <a:r>
              <a:rPr lang="es-PE" dirty="0" smtClean="0"/>
              <a:t> de 1x1, luego aplican una </a:t>
            </a:r>
            <a:r>
              <a:rPr lang="es-PE" dirty="0" err="1" smtClean="0"/>
              <a:t>convolución</a:t>
            </a:r>
            <a:r>
              <a:rPr lang="es-PE" dirty="0" smtClean="0"/>
              <a:t> </a:t>
            </a:r>
            <a:r>
              <a:rPr lang="es-PE" dirty="0" err="1" smtClean="0"/>
              <a:t>depthwise</a:t>
            </a:r>
            <a:r>
              <a:rPr lang="es-PE" dirty="0" smtClean="0"/>
              <a:t> de 3x3 (el número de canales sigue siendo el mismo), y, finalmente, aplica otra </a:t>
            </a:r>
            <a:r>
              <a:rPr lang="es-PE" dirty="0" err="1" smtClean="0"/>
              <a:t>convolución</a:t>
            </a:r>
            <a:r>
              <a:rPr lang="es-PE" dirty="0" smtClean="0"/>
              <a:t> de 1x1 que reduce el número de canales.</a:t>
            </a:r>
            <a:endParaRPr lang="es-PE" dirty="0"/>
          </a:p>
        </p:txBody>
      </p:sp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454" y="2059814"/>
            <a:ext cx="5496692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9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175154" y="2929629"/>
            <a:ext cx="7469486" cy="69451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C00000"/>
                </a:solidFill>
              </a:rPr>
              <a:t>4. </a:t>
            </a:r>
            <a:r>
              <a:rPr lang="en-US" sz="3200" b="1" dirty="0" err="1" smtClean="0">
                <a:solidFill>
                  <a:srgbClr val="C00000"/>
                </a:solidFill>
              </a:rPr>
              <a:t>Métricas</a:t>
            </a:r>
            <a:r>
              <a:rPr lang="en-US" sz="3200" b="1" dirty="0" smtClean="0">
                <a:solidFill>
                  <a:srgbClr val="C00000"/>
                </a:solidFill>
              </a:rPr>
              <a:t> y </a:t>
            </a:r>
            <a:r>
              <a:rPr lang="en-US" sz="3200" b="1" dirty="0" err="1" smtClean="0">
                <a:solidFill>
                  <a:srgbClr val="C00000"/>
                </a:solidFill>
              </a:rPr>
              <a:t>Funciones</a:t>
            </a:r>
            <a:r>
              <a:rPr lang="en-US" sz="3200" b="1" dirty="0" smtClean="0">
                <a:solidFill>
                  <a:srgbClr val="C00000"/>
                </a:solidFill>
              </a:rPr>
              <a:t> de </a:t>
            </a:r>
            <a:r>
              <a:rPr lang="en-US" sz="3200" b="1" dirty="0" err="1" smtClean="0">
                <a:solidFill>
                  <a:srgbClr val="C00000"/>
                </a:solidFill>
              </a:rPr>
              <a:t>Costo</a:t>
            </a:r>
            <a:endParaRPr lang="es-PE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5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4453</TotalTime>
  <Words>1308</Words>
  <Application>Microsoft Office PowerPoint</Application>
  <PresentationFormat>Panorámica</PresentationFormat>
  <Paragraphs>166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6" baseType="lpstr">
      <vt:lpstr>MS PGothic</vt:lpstr>
      <vt:lpstr>Arial</vt:lpstr>
      <vt:lpstr>Arial Black</vt:lpstr>
      <vt:lpstr>Arial Narrow</vt:lpstr>
      <vt:lpstr>Calibri</vt:lpstr>
      <vt:lpstr>Cambria Math</vt:lpstr>
      <vt:lpstr>Courier New</vt:lpstr>
      <vt:lpstr>Garamond</vt:lpstr>
      <vt:lpstr>SFMono-Regular</vt:lpstr>
      <vt:lpstr>1_Tema de Office</vt:lpstr>
      <vt:lpstr>Deep Learning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User</dc:creator>
  <cp:lastModifiedBy>User</cp:lastModifiedBy>
  <cp:revision>46</cp:revision>
  <dcterms:created xsi:type="dcterms:W3CDTF">2019-05-23T20:06:03Z</dcterms:created>
  <dcterms:modified xsi:type="dcterms:W3CDTF">2019-05-29T22:05:31Z</dcterms:modified>
</cp:coreProperties>
</file>