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64562-7674-4BCD-8E06-271C16463F5A}" v="12" dt="2024-03-22T21:04:34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34D26-043A-4480-924A-E81E6D2C35AE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C615B-8B8D-4BBF-A3BE-58A632396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2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6A02BF-A907-4702-90D5-E3FCB70418F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01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266D1-6AC4-48F7-9B9F-267186845E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87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266D1-6AC4-48F7-9B9F-267186845E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430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266D1-6AC4-48F7-9B9F-267186845E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768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6266D1-6AC4-48F7-9B9F-267186845E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58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DC1A-9A1C-4156-91A4-C282615D496D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9618" y="6358082"/>
            <a:ext cx="1235364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1</a:t>
            </a:r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1773DF7-F4E6-4FEB-BE38-B9995C0690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5711279"/>
            <a:ext cx="2590800" cy="117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5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189F7-E876-4024-83C6-EDEE8674D789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0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2F3B-1712-42E4-9888-EA1F924B9E98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330FB-13A8-4699-88A9-88E5E0571848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26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E7058-5CE7-4C6B-80C4-35255D1D9B4B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9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53D6-9E7C-4AEE-9A5C-95E4AD3104C8}" type="datetime1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5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55011-2E03-4410-87A0-AF6CB1189551}" type="datetime1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9DA5-B62F-4C0B-8A42-B6C4185932CB}" type="datetime1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EB43B-458D-420F-B5E8-C137ED352C68}" type="datetime1">
              <a:rPr lang="en-US" smtClean="0"/>
              <a:t>6/29/2024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1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B940-220D-4BD5-9B08-CC1E5C4E4615}" type="datetime1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5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6DE78-B747-4965-9B62-C1D3F6529B7F}" type="datetime1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54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1B0A4D-DB78-AE4B-A86B-48CA3B8D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E59A1-2CD1-4C90-B024-9DFDD7698A4A}" type="datetime1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2000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48BEB01-A325-B540-B933-17CA6E0744E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752170" y="6013285"/>
            <a:ext cx="3803666" cy="731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D6D95D-529B-4FF3-A412-843A42E0C62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5980"/>
            <a:ext cx="8610600" cy="940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8FF52-F6CF-4461-BC38-22F029562D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38"/>
          <a:stretch/>
        </p:blipFill>
        <p:spPr>
          <a:xfrm>
            <a:off x="8397570" y="5935980"/>
            <a:ext cx="3803666" cy="94003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15762F0E-3042-4A52-98EB-3F1202958C5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629" y="5958018"/>
            <a:ext cx="906319" cy="9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4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hyperlink" Target="https://arxiv.org/pdf/1709.01907.pdf" TargetMode="External"/><Relationship Id="rId4" Type="http://schemas.openxmlformats.org/officeDocument/2006/relationships/hyperlink" Target="https://pytorch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2059-C974-CE46-A9B0-805108CF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334" y="1094711"/>
            <a:ext cx="11483326" cy="1214633"/>
          </a:xfrm>
        </p:spPr>
        <p:txBody>
          <a:bodyPr>
            <a:noAutofit/>
          </a:bodyPr>
          <a:lstStyle/>
          <a:p>
            <a:r>
              <a:rPr lang="en-US" sz="4000" b="1" dirty="0"/>
              <a:t>How to Generate Prediction Intervals using Neural Networks on Python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9EE4AF-863D-42CA-BFB2-61B81D203C50}"/>
              </a:ext>
            </a:extLst>
          </p:cNvPr>
          <p:cNvSpPr txBox="1"/>
          <p:nvPr/>
        </p:nvSpPr>
        <p:spPr>
          <a:xfrm>
            <a:off x="2745894" y="3921990"/>
            <a:ext cx="67002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Giorgio Morales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Gianforte School of Computing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Montana State University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646EE-A441-417B-8E4F-3EE6B324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E1F97-D09C-73F9-CE13-ECC99B9B4CFA}"/>
              </a:ext>
            </a:extLst>
          </p:cNvPr>
          <p:cNvSpPr txBox="1"/>
          <p:nvPr/>
        </p:nvSpPr>
        <p:spPr>
          <a:xfrm>
            <a:off x="1101374" y="2936010"/>
            <a:ext cx="998924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Paper: “Dual Accuracy-Quality-Driven Neural Network for Prediction Interval Generation”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6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EC0A-F102-C8FC-7658-DDAA4B2FE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47" y="35531"/>
            <a:ext cx="10515600" cy="664266"/>
          </a:xfrm>
        </p:spPr>
        <p:txBody>
          <a:bodyPr>
            <a:normAutofit/>
          </a:bodyPr>
          <a:lstStyle/>
          <a:p>
            <a:r>
              <a:rPr lang="en-US" sz="3200" dirty="0"/>
              <a:t>Installation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A2865-B7FC-2F3D-4227-3404645FC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99" y="714216"/>
            <a:ext cx="10815734" cy="1209284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3"/>
              </a:rPr>
              <a:t>Git</a:t>
            </a:r>
            <a:r>
              <a:rPr lang="en-US" sz="2000" dirty="0"/>
              <a:t> and </a:t>
            </a:r>
            <a:r>
              <a:rPr lang="en-US" sz="2000" dirty="0">
                <a:hlinkClick r:id="rId4"/>
              </a:rPr>
              <a:t>Pytorch</a:t>
            </a:r>
            <a:r>
              <a:rPr lang="en-US" sz="2000" dirty="0"/>
              <a:t> have to be already installed</a:t>
            </a:r>
          </a:p>
          <a:p>
            <a:r>
              <a:rPr lang="en-US" sz="2000" dirty="0"/>
              <a:t>Run </a:t>
            </a:r>
            <a:r>
              <a:rPr lang="en-US" sz="15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pip install -q </a:t>
            </a:r>
            <a:r>
              <a:rPr lang="en-US" sz="15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git+https</a:t>
            </a:r>
            <a:r>
              <a:rPr lang="en-US" sz="1500" b="1" dirty="0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://github.com/NISL-MSU/</a:t>
            </a:r>
            <a:r>
              <a:rPr lang="en-US" sz="1500" b="1" dirty="0" err="1">
                <a:effectLst/>
                <a:highlight>
                  <a:srgbClr val="C0C0C0"/>
                </a:highlight>
                <a:latin typeface="Courier New" panose="02070309020205020404" pitchFamily="49" charset="0"/>
              </a:rPr>
              <a:t>PredictionIntervals</a:t>
            </a:r>
            <a:r>
              <a:rPr lang="en-US" sz="1500" b="1" dirty="0"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/>
              <a:t>in the terminal</a:t>
            </a:r>
          </a:p>
          <a:p>
            <a:endParaRPr lang="en-US" sz="22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E3EBF-DA8F-4B9E-8708-BF1D2481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1F84CB-2621-0045-B30F-22109BF078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8DC27D-9C1D-F8E4-FD8B-7748B7127532}"/>
              </a:ext>
            </a:extLst>
          </p:cNvPr>
          <p:cNvSpPr txBox="1">
            <a:spLocks/>
          </p:cNvSpPr>
          <p:nvPr/>
        </p:nvSpPr>
        <p:spPr>
          <a:xfrm>
            <a:off x="258147" y="1738498"/>
            <a:ext cx="10515600" cy="51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Training the Models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4908FB-09FC-8D33-E4D4-0257EDDEBE3C}"/>
              </a:ext>
            </a:extLst>
          </p:cNvPr>
          <p:cNvSpPr txBox="1">
            <a:spLocks/>
          </p:cNvSpPr>
          <p:nvPr/>
        </p:nvSpPr>
        <p:spPr>
          <a:xfrm>
            <a:off x="387999" y="2273325"/>
            <a:ext cx="10965801" cy="358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DualAQD uses two NNs: a target-estimation NN that generates accurate estimates and a prediction interval (PI)-generation NN that produces the PI upper and lower bounds</a:t>
            </a:r>
          </a:p>
          <a:p>
            <a:r>
              <a:rPr lang="en-US" sz="2000" dirty="0"/>
              <a:t>First, create an instance of the class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PredictionIntervals</a:t>
            </a:r>
            <a:r>
              <a:rPr lang="en-US" sz="2400" dirty="0"/>
              <a:t>. </a:t>
            </a:r>
            <a:r>
              <a:rPr lang="en-US" sz="2000" b="1" dirty="0"/>
              <a:t>Parameters</a:t>
            </a:r>
            <a:r>
              <a:rPr lang="en-US" sz="2000" dirty="0"/>
              <a:t>: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</a:rPr>
              <a:t>X</a:t>
            </a:r>
            <a:r>
              <a:rPr lang="en-US" sz="1600" dirty="0"/>
              <a:t>: Input data (explainable variables). 2-D </a:t>
            </a:r>
            <a:r>
              <a:rPr lang="en-US" sz="1600" dirty="0" err="1"/>
              <a:t>numpy</a:t>
            </a:r>
            <a:r>
              <a:rPr lang="en-US" sz="1600" dirty="0"/>
              <a:t> array, shape (#samples, #features)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</a:rPr>
              <a:t>Y</a:t>
            </a:r>
            <a:r>
              <a:rPr lang="en-US" sz="1600" dirty="0"/>
              <a:t>: Target data (response variable). 1-D </a:t>
            </a:r>
            <a:r>
              <a:rPr lang="en-US" sz="1600" dirty="0" err="1"/>
              <a:t>numpy</a:t>
            </a:r>
            <a:r>
              <a:rPr lang="en-US" sz="1600" dirty="0"/>
              <a:t> array, shape (#samples, #features)</a:t>
            </a:r>
          </a:p>
          <a:p>
            <a:pPr lvl="1"/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Xval</a:t>
            </a:r>
            <a:r>
              <a:rPr lang="en-US" sz="1600" dirty="0"/>
              <a:t>: Validation input data. 2-D </a:t>
            </a:r>
            <a:r>
              <a:rPr lang="en-US" sz="1600" dirty="0" err="1"/>
              <a:t>numpy</a:t>
            </a:r>
            <a:r>
              <a:rPr lang="en-US" sz="1600" dirty="0"/>
              <a:t> array, shape (#samples, #features)</a:t>
            </a:r>
          </a:p>
          <a:p>
            <a:pPr lvl="1"/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Yval</a:t>
            </a:r>
            <a:r>
              <a:rPr lang="en-US" sz="1600" dirty="0"/>
              <a:t>: Validation target data. 1-D </a:t>
            </a:r>
            <a:r>
              <a:rPr lang="en-US" sz="1600" dirty="0" err="1"/>
              <a:t>numpy</a:t>
            </a:r>
            <a:r>
              <a:rPr lang="en-US" sz="1600" dirty="0"/>
              <a:t> array, shape (#samples, #features)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</a:rPr>
              <a:t>method</a:t>
            </a:r>
            <a:r>
              <a:rPr lang="en-US" sz="1600" dirty="0"/>
              <a:t>: PI-generation method.  Options: 'DualAQD’ or '</a:t>
            </a:r>
            <a:r>
              <a:rPr lang="en-US" sz="1600" dirty="0">
                <a:hlinkClick r:id="rId5"/>
              </a:rPr>
              <a:t>MCDropout</a:t>
            </a:r>
            <a:r>
              <a:rPr lang="en-US" sz="1600" dirty="0"/>
              <a:t>'   </a:t>
            </a:r>
          </a:p>
          <a:p>
            <a:pPr lvl="1"/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normData</a:t>
            </a:r>
            <a:r>
              <a:rPr lang="en-US" sz="1600" dirty="0"/>
              <a:t>: If True, apply z-score normalization to the inputs and min-max normalization to the outputs</a:t>
            </a:r>
          </a:p>
          <a:p>
            <a:endParaRPr lang="en-US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483780-1058-F7DC-57DD-8EBDE24B3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098" y="5237655"/>
            <a:ext cx="6005804" cy="5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13"/>
    </mc:Choice>
    <mc:Fallback xmlns="">
      <p:transition spd="slow" advTm="9431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E3EBF-DA8F-4B9E-8708-BF1D2481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1F84CB-2621-0045-B30F-22109BF078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8DC27D-9C1D-F8E4-FD8B-7748B7127532}"/>
              </a:ext>
            </a:extLst>
          </p:cNvPr>
          <p:cNvSpPr txBox="1">
            <a:spLocks/>
          </p:cNvSpPr>
          <p:nvPr/>
        </p:nvSpPr>
        <p:spPr>
          <a:xfrm>
            <a:off x="462643" y="642833"/>
            <a:ext cx="10515600" cy="51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Training the Models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4908FB-09FC-8D33-E4D4-0257EDDEBE3C}"/>
              </a:ext>
            </a:extLst>
          </p:cNvPr>
          <p:cNvSpPr txBox="1">
            <a:spLocks/>
          </p:cNvSpPr>
          <p:nvPr/>
        </p:nvSpPr>
        <p:spPr>
          <a:xfrm>
            <a:off x="462643" y="1541065"/>
            <a:ext cx="11116646" cy="358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Normalization is applied to the training set; then, the exact same scaling is applied to the validation set.</a:t>
            </a:r>
          </a:p>
          <a:p>
            <a:r>
              <a:rPr lang="en-US" sz="2000" dirty="0"/>
              <a:t>To train the model, call the `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train</a:t>
            </a:r>
            <a:r>
              <a:rPr lang="en-US" sz="2000" dirty="0"/>
              <a:t>` method</a:t>
            </a:r>
            <a:r>
              <a:rPr lang="en-US" sz="2400" dirty="0"/>
              <a:t>. </a:t>
            </a:r>
            <a:r>
              <a:rPr lang="en-US" sz="2000" b="1" dirty="0"/>
              <a:t>Parameters</a:t>
            </a:r>
            <a:r>
              <a:rPr lang="en-US" sz="2000" dirty="0"/>
              <a:t>:</a:t>
            </a:r>
          </a:p>
          <a:p>
            <a:pPr lvl="1"/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batch_size</a:t>
            </a:r>
            <a:r>
              <a:rPr lang="en-US" sz="1600" dirty="0"/>
              <a:t>: Mini batch size. It is recommended a small number. </a:t>
            </a:r>
            <a:r>
              <a:rPr lang="en-US" sz="1600" i="1" dirty="0"/>
              <a:t>default: 16 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</a:rPr>
              <a:t>epochs</a:t>
            </a:r>
            <a:r>
              <a:rPr lang="en-US" sz="1600" dirty="0"/>
              <a:t>: Number of training epochs. </a:t>
            </a:r>
            <a:r>
              <a:rPr lang="en-US" sz="1600" i="1" dirty="0"/>
              <a:t>default: 1000</a:t>
            </a:r>
          </a:p>
          <a:p>
            <a:pPr lvl="1"/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</a:rPr>
              <a:t>eta_</a:t>
            </a:r>
            <a:r>
              <a:rPr lang="en-US" sz="1600" dirty="0"/>
              <a:t>: Scale factor used to update the self-adaptive coefficient lambda (Eq. 6 of the paper). </a:t>
            </a:r>
            <a:r>
              <a:rPr lang="en-US" sz="1600" i="1" dirty="0"/>
              <a:t>default: 0.01</a:t>
            </a:r>
          </a:p>
          <a:p>
            <a:pPr lvl="1"/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printProcess</a:t>
            </a:r>
            <a:r>
              <a:rPr lang="en-US" sz="1600" dirty="0"/>
              <a:t>: If True, print the training process (loss and validation metrics after each epoch). </a:t>
            </a:r>
            <a:r>
              <a:rPr lang="en-US" sz="1600" i="1" dirty="0"/>
              <a:t>default: False </a:t>
            </a:r>
          </a:p>
          <a:p>
            <a:pPr lvl="1"/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plotCurves</a:t>
            </a:r>
            <a:r>
              <a:rPr lang="en-US" sz="1600" dirty="0"/>
              <a:t>: If True, plot the training and validation curves at the end of the training process</a:t>
            </a:r>
            <a:endParaRPr lang="en-US" sz="2400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8F6EEE64-3BA3-1E57-7139-28819C547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27" y="4188447"/>
            <a:ext cx="6862877" cy="14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13"/>
    </mc:Choice>
    <mc:Fallback xmlns="">
      <p:transition spd="slow" advTm="9431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E3EBF-DA8F-4B9E-8708-BF1D2481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1F84CB-2621-0045-B30F-22109BF078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8DC27D-9C1D-F8E4-FD8B-7748B7127532}"/>
              </a:ext>
            </a:extLst>
          </p:cNvPr>
          <p:cNvSpPr txBox="1">
            <a:spLocks/>
          </p:cNvSpPr>
          <p:nvPr/>
        </p:nvSpPr>
        <p:spPr>
          <a:xfrm>
            <a:off x="387999" y="557557"/>
            <a:ext cx="10515600" cy="51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Evaluate the model on a test set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4908FB-09FC-8D33-E4D4-0257EDDEBE3C}"/>
              </a:ext>
            </a:extLst>
          </p:cNvPr>
          <p:cNvSpPr txBox="1">
            <a:spLocks/>
          </p:cNvSpPr>
          <p:nvPr/>
        </p:nvSpPr>
        <p:spPr>
          <a:xfrm>
            <a:off x="462641" y="1261147"/>
            <a:ext cx="11349911" cy="3583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To do this, call the method </a:t>
            </a:r>
            <a:r>
              <a:rPr lang="en-US" sz="1600" b="1" dirty="0">
                <a:highlight>
                  <a:srgbClr val="C0C0C0"/>
                </a:highlight>
                <a:latin typeface="Courier New" panose="02070309020205020404" pitchFamily="49" charset="0"/>
              </a:rPr>
              <a:t>evaluate</a:t>
            </a:r>
            <a:r>
              <a:rPr lang="en-US" sz="2400" dirty="0"/>
              <a:t>. </a:t>
            </a:r>
            <a:r>
              <a:rPr lang="en-US" sz="2000" b="1" dirty="0"/>
              <a:t>Parameters</a:t>
            </a:r>
            <a:r>
              <a:rPr lang="en-US" sz="2000" dirty="0"/>
              <a:t>:</a:t>
            </a:r>
          </a:p>
          <a:p>
            <a:pPr lvl="1"/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Xeval</a:t>
            </a:r>
            <a:r>
              <a:rPr lang="en-US" sz="1600" dirty="0"/>
              <a:t>: Evaluation data</a:t>
            </a:r>
          </a:p>
          <a:p>
            <a:pPr lvl="1"/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Yeval</a:t>
            </a:r>
            <a:r>
              <a:rPr lang="en-US" sz="1600" dirty="0"/>
              <a:t>: Optional. Evaluation targets. </a:t>
            </a:r>
            <a:r>
              <a:rPr lang="en-US" sz="1600" i="1" dirty="0"/>
              <a:t>default: None</a:t>
            </a:r>
          </a:p>
          <a:p>
            <a:pPr lvl="1"/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normData</a:t>
            </a:r>
            <a:r>
              <a:rPr lang="en-US" sz="1600" dirty="0"/>
              <a:t>: If True, apply the same normalization that was applied to the training set</a:t>
            </a:r>
          </a:p>
          <a:p>
            <a:r>
              <a:rPr lang="en-US" sz="2000" dirty="0"/>
              <a:t>Returns:</a:t>
            </a:r>
          </a:p>
          <a:p>
            <a:pPr lvl="1"/>
            <a:r>
              <a:rPr lang="en-US" sz="1600" dirty="0"/>
              <a:t>If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Yeval</a:t>
            </a:r>
            <a:r>
              <a:rPr lang="en-US" sz="1600" dirty="0"/>
              <a:t> is </a:t>
            </a:r>
            <a:r>
              <a:rPr lang="en-US" sz="1600" i="1" dirty="0"/>
              <a:t>None</a:t>
            </a:r>
            <a:r>
              <a:rPr lang="en-US" sz="1600" dirty="0"/>
              <a:t>: It returns predictions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ypred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y_u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y_l</a:t>
            </a:r>
            <a:r>
              <a:rPr lang="en-US" sz="1600" dirty="0"/>
              <a:t> (i.e., target predictions, PI upper bounds, and PI lower bounds).</a:t>
            </a:r>
          </a:p>
          <a:p>
            <a:pPr lvl="1"/>
            <a:r>
              <a:rPr lang="en-US" sz="1600" dirty="0"/>
              <a:t>If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Yeval</a:t>
            </a:r>
            <a:r>
              <a:rPr lang="en-US" sz="1600" dirty="0"/>
              <a:t> is not None: It returns performance metrics and predictions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mse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</a:rPr>
              <a:t>, PICP, MPIW,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ypred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y_u</a:t>
            </a:r>
            <a:r>
              <a:rPr lang="en-US" sz="1200" b="1" dirty="0">
                <a:highlight>
                  <a:srgbClr val="C0C0C0"/>
                </a:highlight>
                <a:latin typeface="Courier New" panose="02070309020205020404" pitchFamily="49" charset="0"/>
              </a:rPr>
              <a:t>, </a:t>
            </a:r>
            <a:r>
              <a:rPr lang="en-US" sz="12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y_l</a:t>
            </a:r>
            <a:r>
              <a:rPr lang="en-US" sz="1600" dirty="0"/>
              <a:t> (i.e., mean square error of target predictions, PI coverage probability, mean PI width, target predictions, PI upper bounds, and PI lower bounds).</a:t>
            </a:r>
          </a:p>
          <a:p>
            <a:r>
              <a:rPr lang="en-US" sz="2000" dirty="0"/>
              <a:t>Note: </a:t>
            </a:r>
            <a:r>
              <a:rPr lang="en-US" sz="1600" b="1" dirty="0" err="1">
                <a:highlight>
                  <a:srgbClr val="C0C0C0"/>
                </a:highlight>
                <a:latin typeface="Courier New" panose="02070309020205020404" pitchFamily="49" charset="0"/>
              </a:rPr>
              <a:t>Yeval</a:t>
            </a:r>
            <a:r>
              <a:rPr lang="en-US" sz="2000" dirty="0"/>
              <a:t> is </a:t>
            </a:r>
            <a:r>
              <a:rPr lang="en-US" sz="2000" i="1" dirty="0"/>
              <a:t>None</a:t>
            </a:r>
            <a:r>
              <a:rPr lang="en-US" sz="2000" dirty="0"/>
              <a:t> in the case that the target values of the evaluation data are not known.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12F2DF-56FE-6030-58DA-24311118F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804" y="4388859"/>
            <a:ext cx="8323583" cy="128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5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13"/>
    </mc:Choice>
    <mc:Fallback xmlns="">
      <p:transition spd="slow" advTm="9431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E3EBF-DA8F-4B9E-8708-BF1D2481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1F84CB-2621-0045-B30F-22109BF078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F8DC27D-9C1D-F8E4-FD8B-7748B7127532}"/>
              </a:ext>
            </a:extLst>
          </p:cNvPr>
          <p:cNvSpPr txBox="1">
            <a:spLocks/>
          </p:cNvSpPr>
          <p:nvPr/>
        </p:nvSpPr>
        <p:spPr>
          <a:xfrm>
            <a:off x="387999" y="557557"/>
            <a:ext cx="10515600" cy="516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Plot Results</a:t>
            </a:r>
          </a:p>
        </p:txBody>
      </p:sp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4C73B87-4805-7E43-D482-5B8492A97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19" y="2198073"/>
            <a:ext cx="6145989" cy="2311026"/>
          </a:xfrm>
          <a:prstGeom prst="rect">
            <a:avLst/>
          </a:prstGeom>
        </p:spPr>
      </p:pic>
      <p:pic>
        <p:nvPicPr>
          <p:cNvPr id="11" name="Picture 10" descr="A graph of a graph showing a number of colored dots&#10;&#10;Description automatically generated with medium confidence">
            <a:extLst>
              <a:ext uri="{FF2B5EF4-FFF2-40B4-BE49-F238E27FC236}">
                <a16:creationId xmlns:a16="http://schemas.microsoft.com/office/drawing/2014/main" id="{AD65C31B-A070-DA8B-8778-23C4F3936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87" y="1791093"/>
            <a:ext cx="4154137" cy="331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13"/>
    </mc:Choice>
    <mc:Fallback xmlns="">
      <p:transition spd="slow" advTm="94313"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NACOE" id="{ADD01BC5-6132-9D49-9396-222FB4134FE7}" vid="{93C3731A-3DF0-5640-8C11-0E93F3D336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98297a-2a35-4505-8ef8-b89a05047b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BA5BCA3F383D47A1E988789522EEAB" ma:contentTypeVersion="18" ma:contentTypeDescription="Create a new document." ma:contentTypeScope="" ma:versionID="39dead050d6ce30bac38054ec458131e">
  <xsd:schema xmlns:xsd="http://www.w3.org/2001/XMLSchema" xmlns:xs="http://www.w3.org/2001/XMLSchema" xmlns:p="http://schemas.microsoft.com/office/2006/metadata/properties" xmlns:ns3="2598297a-2a35-4505-8ef8-b89a05047b94" xmlns:ns4="22392734-1810-4374-8e77-c18b2b838fca" targetNamespace="http://schemas.microsoft.com/office/2006/metadata/properties" ma:root="true" ma:fieldsID="ce51893261a347030d13726b34dc6a21" ns3:_="" ns4:_="">
    <xsd:import namespace="2598297a-2a35-4505-8ef8-b89a05047b94"/>
    <xsd:import namespace="22392734-1810-4374-8e77-c18b2b838f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8297a-2a35-4505-8ef8-b89a05047b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392734-1810-4374-8e77-c18b2b838f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3E5C22-F703-4574-AB1E-FFC71079B25C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22392734-1810-4374-8e77-c18b2b838fca"/>
    <ds:schemaRef ds:uri="2598297a-2a35-4505-8ef8-b89a05047b94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51F031D-2E33-4594-9BF8-C1048D5ADD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911CD9-3CD1-430E-8D96-91AA359895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98297a-2a35-4505-8ef8-b89a05047b94"/>
    <ds:schemaRef ds:uri="22392734-1810-4374-8e77-c18b2b838f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511</Words>
  <Application>Microsoft Office PowerPoint</Application>
  <PresentationFormat>Widescreen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Courier New</vt:lpstr>
      <vt:lpstr>1_Office Theme</vt:lpstr>
      <vt:lpstr>How to Generate Prediction Intervals using Neural Networks on Python</vt:lpstr>
      <vt:lpstr>Installation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Generate Prediction Intervals using Neural Networks on Python</dc:title>
  <dc:creator>Morales Luna, Giorgio Luigi</dc:creator>
  <cp:lastModifiedBy>Morales Luna, Giorgio Luigi</cp:lastModifiedBy>
  <cp:revision>2</cp:revision>
  <dcterms:created xsi:type="dcterms:W3CDTF">2024-03-22T18:16:33Z</dcterms:created>
  <dcterms:modified xsi:type="dcterms:W3CDTF">2024-06-30T02:40:23Z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0x0101009DBA5BCA3F383D47A1E988789522EEAB</vt:lpwstr>
  </property>
</Properties>
</file>